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vml" ContentType="application/vnd.openxmlformats-officedocument.vmlDrawing"/>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Masters/slideMaster27.xml" ContentType="application/vnd.openxmlformats-officedocument.presentationml.slideMaster+xml"/>
  <Override PartName="/ppt/slideMasters/slideMaster28.xml" ContentType="application/vnd.openxmlformats-officedocument.presentationml.slideMaster+xml"/>
  <Override PartName="/ppt/slideMasters/slideMaster29.xml" ContentType="application/vnd.openxmlformats-officedocument.presentationml.slideMaster+xml"/>
  <Override PartName="/ppt/slideMasters/slideMaster30.xml" ContentType="application/vnd.openxmlformats-officedocument.presentationml.slideMaster+xml"/>
  <Override PartName="/ppt/slideMasters/slideMaster31.xml" ContentType="application/vnd.openxmlformats-officedocument.presentationml.slideMaster+xml"/>
  <Override PartName="/ppt/slideMasters/slideMaster32.xml" ContentType="application/vnd.openxmlformats-officedocument.presentationml.slideMaster+xml"/>
  <Override PartName="/ppt/slideMasters/slideMaster33.xml" ContentType="application/vnd.openxmlformats-officedocument.presentationml.slideMaster+xml"/>
  <Override PartName="/ppt/slideMasters/slideMaster34.xml" ContentType="application/vnd.openxmlformats-officedocument.presentationml.slideMaster+xml"/>
  <Override PartName="/ppt/slideMasters/slideMaster35.xml" ContentType="application/vnd.openxmlformats-officedocument.presentationml.slideMaster+xml"/>
  <Override PartName="/ppt/slideMasters/slideMaster36.xml" ContentType="application/vnd.openxmlformats-officedocument.presentationml.slideMaster+xml"/>
  <Override PartName="/ppt/slideMasters/slideMaster37.xml" ContentType="application/vnd.openxmlformats-officedocument.presentationml.slideMaster+xml"/>
  <Override PartName="/ppt/slideMasters/slideMaster38.xml" ContentType="application/vnd.openxmlformats-officedocument.presentationml.slideMaster+xml"/>
  <Override PartName="/ppt/slideMasters/slideMaster39.xml" ContentType="application/vnd.openxmlformats-officedocument.presentationml.slideMaster+xml"/>
  <Override PartName="/ppt/slideMasters/slideMaster40.xml" ContentType="application/vnd.openxmlformats-officedocument.presentationml.slideMaster+xml"/>
  <Override PartName="/ppt/slideMasters/slideMaster41.xml" ContentType="application/vnd.openxmlformats-officedocument.presentationml.slideMaster+xml"/>
  <Override PartName="/ppt/slideMasters/slideMaster42.xml" ContentType="application/vnd.openxmlformats-officedocument.presentationml.slideMaster+xml"/>
  <Override PartName="/ppt/slideMasters/slideMaster43.xml" ContentType="application/vnd.openxmlformats-officedocument.presentationml.slideMaster+xml"/>
  <Override PartName="/ppt/slideMasters/slideMaster44.xml" ContentType="application/vnd.openxmlformats-officedocument.presentationml.slideMaster+xml"/>
  <Override PartName="/ppt/slideMasters/slideMaster45.xml" ContentType="application/vnd.openxmlformats-officedocument.presentationml.slideMaster+xml"/>
  <Override PartName="/ppt/slideMasters/slideMaster46.xml" ContentType="application/vnd.openxmlformats-officedocument.presentationml.slideMaster+xml"/>
  <Override PartName="/ppt/slideMasters/slideMaster47.xml" ContentType="application/vnd.openxmlformats-officedocument.presentationml.slideMaster+xml"/>
  <Override PartName="/ppt/slideMasters/slideMaster48.xml" ContentType="application/vnd.openxmlformats-officedocument.presentationml.slideMaster+xml"/>
  <Override PartName="/ppt/slideMasters/slideMaster49.xml" ContentType="application/vnd.openxmlformats-officedocument.presentationml.slideMaster+xml"/>
  <Override PartName="/ppt/slideMasters/slideMaster50.xml" ContentType="application/vnd.openxmlformats-officedocument.presentationml.slideMaster+xml"/>
  <Override PartName="/ppt/slideMasters/slideMaster51.xml" ContentType="application/vnd.openxmlformats-officedocument.presentationml.slideMaster+xml"/>
  <Override PartName="/ppt/slideMasters/slideMaster52.xml" ContentType="application/vnd.openxmlformats-officedocument.presentationml.slideMaster+xml"/>
  <Override PartName="/ppt/slideMasters/slideMaster53.xml" ContentType="application/vnd.openxmlformats-officedocument.presentationml.slideMaster+xml"/>
  <Override PartName="/ppt/slideMasters/slideMaster54.xml" ContentType="application/vnd.openxmlformats-officedocument.presentationml.slideMaster+xml"/>
  <Override PartName="/ppt/slideMasters/slideMaster55.xml" ContentType="application/vnd.openxmlformats-officedocument.presentationml.slideMaster+xml"/>
  <Override PartName="/ppt/slideMasters/slideMaster56.xml" ContentType="application/vnd.openxmlformats-officedocument.presentationml.slideMaster+xml"/>
  <Override PartName="/ppt/slideMasters/slideMaster57.xml" ContentType="application/vnd.openxmlformats-officedocument.presentationml.slideMaster+xml"/>
  <Override PartName="/ppt/slideMasters/slideMaster58.xml" ContentType="application/vnd.openxmlformats-officedocument.presentationml.slideMaster+xml"/>
  <Override PartName="/ppt/slideMasters/slideMaster59.xml" ContentType="application/vnd.openxmlformats-officedocument.presentationml.slideMaster+xml"/>
  <Override PartName="/ppt/slideMasters/slideMaster60.xml" ContentType="application/vnd.openxmlformats-officedocument.presentationml.slideMaster+xml"/>
  <Override PartName="/ppt/slideMasters/slideMaster61.xml" ContentType="application/vnd.openxmlformats-officedocument.presentationml.slideMaster+xml"/>
  <Override PartName="/ppt/slideMasters/slideMaster62.xml" ContentType="application/vnd.openxmlformats-officedocument.presentationml.slideMaster+xml"/>
  <Override PartName="/ppt/slideMasters/slideMaster63.xml" ContentType="application/vnd.openxmlformats-officedocument.presentationml.slideMaster+xml"/>
  <Override PartName="/ppt/slideMasters/slideMaster64.xml" ContentType="application/vnd.openxmlformats-officedocument.presentationml.slideMaster+xml"/>
  <Override PartName="/ppt/slideMasters/slideMaster65.xml" ContentType="application/vnd.openxmlformats-officedocument.presentationml.slideMaster+xml"/>
  <Override PartName="/ppt/slideMasters/slideMaster66.xml" ContentType="application/vnd.openxmlformats-officedocument.presentationml.slideMaster+xml"/>
  <Override PartName="/ppt/slideMasters/slideMaster67.xml" ContentType="application/vnd.openxmlformats-officedocument.presentationml.slideMaster+xml"/>
  <Override PartName="/ppt/slideMasters/slideMaster68.xml" ContentType="application/vnd.openxmlformats-officedocument.presentationml.slideMaster+xml"/>
  <Override PartName="/ppt/slideMasters/slideMaster69.xml" ContentType="application/vnd.openxmlformats-officedocument.presentationml.slideMaster+xml"/>
  <Override PartName="/ppt/slideMasters/slideMaster70.xml" ContentType="application/vnd.openxmlformats-officedocument.presentationml.slideMaster+xml"/>
  <Override PartName="/ppt/slideMasters/slideMaster71.xml" ContentType="application/vnd.openxmlformats-officedocument.presentationml.slideMaster+xml"/>
  <Override PartName="/ppt/slideMasters/slideMaster72.xml" ContentType="application/vnd.openxmlformats-officedocument.presentationml.slideMaster+xml"/>
  <Override PartName="/ppt/slideMasters/slideMaster73.xml" ContentType="application/vnd.openxmlformats-officedocument.presentationml.slideMaster+xml"/>
  <Override PartName="/ppt/slideMasters/slideMaster74.xml" ContentType="application/vnd.openxmlformats-officedocument.presentationml.slideMaster+xml"/>
  <Override PartName="/ppt/slideMasters/slideMaster75.xml" ContentType="application/vnd.openxmlformats-officedocument.presentationml.slideMaster+xml"/>
  <Override PartName="/ppt/slideMasters/slideMaster76.xml" ContentType="application/vnd.openxmlformats-officedocument.presentationml.slideMaster+xml"/>
  <Override PartName="/ppt/slideMasters/slideMaster77.xml" ContentType="application/vnd.openxmlformats-officedocument.presentationml.slideMaster+xml"/>
  <Override PartName="/ppt/slideMasters/slideMaster78.xml" ContentType="application/vnd.openxmlformats-officedocument.presentationml.slideMaster+xml"/>
  <Override PartName="/ppt/slideMasters/slideMaster79.xml" ContentType="application/vnd.openxmlformats-officedocument.presentationml.slideMaster+xml"/>
  <Override PartName="/ppt/slideMasters/slideMaster80.xml" ContentType="application/vnd.openxmlformats-officedocument.presentationml.slideMaster+xml"/>
  <Override PartName="/ppt/slideMasters/slideMaster81.xml" ContentType="application/vnd.openxmlformats-officedocument.presentationml.slideMaster+xml"/>
  <Override PartName="/ppt/slideMasters/slideMaster82.xml" ContentType="application/vnd.openxmlformats-officedocument.presentationml.slideMaster+xml"/>
  <Override PartName="/ppt/slideMasters/slideMaster83.xml" ContentType="application/vnd.openxmlformats-officedocument.presentationml.slideMaster+xml"/>
  <Override PartName="/ppt/slideMasters/slideMaster84.xml" ContentType="application/vnd.openxmlformats-officedocument.presentationml.slideMaster+xml"/>
  <Override PartName="/ppt/slideMasters/slideMaster85.xml" ContentType="application/vnd.openxmlformats-officedocument.presentationml.slideMaster+xml"/>
  <Override PartName="/ppt/slideMasters/slideMaster86.xml" ContentType="application/vnd.openxmlformats-officedocument.presentationml.slideMaster+xml"/>
  <Override PartName="/ppt/slideMasters/slideMaster87.xml" ContentType="application/vnd.openxmlformats-officedocument.presentationml.slideMaster+xml"/>
  <Override PartName="/ppt/slideMasters/slideMaster88.xml" ContentType="application/vnd.openxmlformats-officedocument.presentationml.slideMaster+xml"/>
  <Override PartName="/ppt/slideMasters/slideMaster89.xml" ContentType="application/vnd.openxmlformats-officedocument.presentationml.slideMaster+xml"/>
  <Override PartName="/ppt/slideMasters/slideMaster90.xml" ContentType="application/vnd.openxmlformats-officedocument.presentationml.slideMaster+xml"/>
  <Override PartName="/ppt/slideMasters/slideMaster91.xml" ContentType="application/vnd.openxmlformats-officedocument.presentationml.slideMaster+xml"/>
  <Override PartName="/ppt/slideMasters/slideMaster92.xml" ContentType="application/vnd.openxmlformats-officedocument.presentationml.slideMaster+xml"/>
  <Override PartName="/ppt/slideMasters/slideMaster93.xml" ContentType="application/vnd.openxmlformats-officedocument.presentationml.slideMaster+xml"/>
  <Override PartName="/ppt/slideMasters/slideMaster94.xml" ContentType="application/vnd.openxmlformats-officedocument.presentationml.slideMaster+xml"/>
  <Override PartName="/ppt/slideMasters/slideMaster95.xml" ContentType="application/vnd.openxmlformats-officedocument.presentationml.slideMaster+xml"/>
  <Override PartName="/ppt/slideMasters/slideMaster9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07.xml" ContentType="application/vnd.openxmlformats-officedocument.presentationml.slide+xml"/>
  <Override PartName="/ppt/slides/slide308.xml" ContentType="application/vnd.openxmlformats-officedocument.presentationml.slide+xml"/>
  <Override PartName="/ppt/slides/slide309.xml" ContentType="application/vnd.openxmlformats-officedocument.presentationml.slide+xml"/>
  <Override PartName="/ppt/slides/slide310.xml" ContentType="application/vnd.openxmlformats-officedocument.presentationml.slide+xml"/>
  <Override PartName="/ppt/slides/slide311.xml" ContentType="application/vnd.openxmlformats-officedocument.presentationml.slide+xml"/>
  <Override PartName="/ppt/slides/slide312.xml" ContentType="application/vnd.openxmlformats-officedocument.presentationml.slide+xml"/>
  <Override PartName="/ppt/slides/slide313.xml" ContentType="application/vnd.openxmlformats-officedocument.presentationml.slide+xml"/>
  <Override PartName="/ppt/slides/slide314.xml" ContentType="application/vnd.openxmlformats-officedocument.presentationml.slide+xml"/>
  <Override PartName="/ppt/slides/slide315.xml" ContentType="application/vnd.openxmlformats-officedocument.presentationml.slide+xml"/>
  <Override PartName="/ppt/slides/slide316.xml" ContentType="application/vnd.openxmlformats-officedocument.presentationml.slide+xml"/>
  <Override PartName="/ppt/slides/slide317.xml" ContentType="application/vnd.openxmlformats-officedocument.presentationml.slide+xml"/>
  <Override PartName="/ppt/slides/slide318.xml" ContentType="application/vnd.openxmlformats-officedocument.presentationml.slide+xml"/>
  <Override PartName="/ppt/slides/slide319.xml" ContentType="application/vnd.openxmlformats-officedocument.presentationml.slide+xml"/>
  <Override PartName="/ppt/slides/slide320.xml" ContentType="application/vnd.openxmlformats-officedocument.presentationml.slide+xml"/>
  <Override PartName="/ppt/slides/slide321.xml" ContentType="application/vnd.openxmlformats-officedocument.presentationml.slide+xml"/>
  <Override PartName="/ppt/slides/slide322.xml" ContentType="application/vnd.openxmlformats-officedocument.presentationml.slide+xml"/>
  <Override PartName="/ppt/slides/slide323.xml" ContentType="application/vnd.openxmlformats-officedocument.presentationml.slide+xml"/>
  <Override PartName="/ppt/slides/slide324.xml" ContentType="application/vnd.openxmlformats-officedocument.presentationml.slide+xml"/>
  <Override PartName="/ppt/slides/slide325.xml" ContentType="application/vnd.openxmlformats-officedocument.presentationml.slide+xml"/>
  <Override PartName="/ppt/slides/slide326.xml" ContentType="application/vnd.openxmlformats-officedocument.presentationml.slide+xml"/>
  <Override PartName="/ppt/slides/slide327.xml" ContentType="application/vnd.openxmlformats-officedocument.presentationml.slide+xml"/>
  <Override PartName="/ppt/slides/slide328.xml" ContentType="application/vnd.openxmlformats-officedocument.presentationml.slide+xml"/>
  <Override PartName="/ppt/slides/slide329.xml" ContentType="application/vnd.openxmlformats-officedocument.presentationml.slide+xml"/>
  <Override PartName="/ppt/slides/slide330.xml" ContentType="application/vnd.openxmlformats-officedocument.presentationml.slide+xml"/>
  <Override PartName="/ppt/slides/slide331.xml" ContentType="application/vnd.openxmlformats-officedocument.presentationml.slide+xml"/>
  <Override PartName="/ppt/slides/slide332.xml" ContentType="application/vnd.openxmlformats-officedocument.presentationml.slide+xml"/>
  <Override PartName="/ppt/slides/slide333.xml" ContentType="application/vnd.openxmlformats-officedocument.presentationml.slide+xml"/>
  <Override PartName="/ppt/slides/slide334.xml" ContentType="application/vnd.openxmlformats-officedocument.presentationml.slide+xml"/>
  <Override PartName="/ppt/slides/slide335.xml" ContentType="application/vnd.openxmlformats-officedocument.presentationml.slide+xml"/>
  <Override PartName="/ppt/slides/slide336.xml" ContentType="application/vnd.openxmlformats-officedocument.presentationml.slide+xml"/>
  <Override PartName="/ppt/slides/slide337.xml" ContentType="application/vnd.openxmlformats-officedocument.presentationml.slide+xml"/>
  <Override PartName="/ppt/slides/slide338.xml" ContentType="application/vnd.openxmlformats-officedocument.presentationml.slide+xml"/>
  <Override PartName="/ppt/slides/slide339.xml" ContentType="application/vnd.openxmlformats-officedocument.presentationml.slide+xml"/>
  <Override PartName="/ppt/slides/slide340.xml" ContentType="application/vnd.openxmlformats-officedocument.presentationml.slide+xml"/>
  <Override PartName="/ppt/slides/slide341.xml" ContentType="application/vnd.openxmlformats-officedocument.presentationml.slide+xml"/>
  <Override PartName="/ppt/slides/slide342.xml" ContentType="application/vnd.openxmlformats-officedocument.presentationml.slide+xml"/>
  <Override PartName="/ppt/slides/slide343.xml" ContentType="application/vnd.openxmlformats-officedocument.presentationml.slide+xml"/>
  <Override PartName="/ppt/slides/slide344.xml" ContentType="application/vnd.openxmlformats-officedocument.presentationml.slide+xml"/>
  <Override PartName="/ppt/slides/slide345.xml" ContentType="application/vnd.openxmlformats-officedocument.presentationml.slide+xml"/>
  <Override PartName="/ppt/slides/slide346.xml" ContentType="application/vnd.openxmlformats-officedocument.presentationml.slide+xml"/>
  <Override PartName="/ppt/slides/slide347.xml" ContentType="application/vnd.openxmlformats-officedocument.presentationml.slide+xml"/>
  <Override PartName="/ppt/slides/slide348.xml" ContentType="application/vnd.openxmlformats-officedocument.presentationml.slide+xml"/>
  <Override PartName="/ppt/slides/slide349.xml" ContentType="application/vnd.openxmlformats-officedocument.presentationml.slide+xml"/>
  <Override PartName="/ppt/slides/slide350.xml" ContentType="application/vnd.openxmlformats-officedocument.presentationml.slide+xml"/>
  <Override PartName="/ppt/slides/slide351.xml" ContentType="application/vnd.openxmlformats-officedocument.presentationml.slide+xml"/>
  <Override PartName="/ppt/slides/slide352.xml" ContentType="application/vnd.openxmlformats-officedocument.presentationml.slide+xml"/>
  <Override PartName="/ppt/slides/slide353.xml" ContentType="application/vnd.openxmlformats-officedocument.presentationml.slide+xml"/>
  <Override PartName="/ppt/slides/slide354.xml" ContentType="application/vnd.openxmlformats-officedocument.presentationml.slide+xml"/>
  <Override PartName="/ppt/slides/slide355.xml" ContentType="application/vnd.openxmlformats-officedocument.presentationml.slide+xml"/>
  <Override PartName="/ppt/slides/slide356.xml" ContentType="application/vnd.openxmlformats-officedocument.presentationml.slide+xml"/>
  <Override PartName="/ppt/slides/slide357.xml" ContentType="application/vnd.openxmlformats-officedocument.presentationml.slide+xml"/>
  <Override PartName="/ppt/slides/slide358.xml" ContentType="application/vnd.openxmlformats-officedocument.presentationml.slide+xml"/>
  <Override PartName="/ppt/slides/slide359.xml" ContentType="application/vnd.openxmlformats-officedocument.presentationml.slide+xml"/>
  <Override PartName="/ppt/slides/slide360.xml" ContentType="application/vnd.openxmlformats-officedocument.presentationml.slide+xml"/>
  <Override PartName="/ppt/slides/slide361.xml" ContentType="application/vnd.openxmlformats-officedocument.presentationml.slide+xml"/>
  <Override PartName="/ppt/slides/slide362.xml" ContentType="application/vnd.openxmlformats-officedocument.presentationml.slide+xml"/>
  <Override PartName="/ppt/slides/slide363.xml" ContentType="application/vnd.openxmlformats-officedocument.presentationml.slide+xml"/>
  <Override PartName="/ppt/slides/slide364.xml" ContentType="application/vnd.openxmlformats-officedocument.presentationml.slide+xml"/>
  <Override PartName="/ppt/slides/slide365.xml" ContentType="application/vnd.openxmlformats-officedocument.presentationml.slide+xml"/>
  <Override PartName="/ppt/slides/slide366.xml" ContentType="application/vnd.openxmlformats-officedocument.presentationml.slide+xml"/>
  <Override PartName="/ppt/slides/slide367.xml" ContentType="application/vnd.openxmlformats-officedocument.presentationml.slide+xml"/>
  <Override PartName="/ppt/slides/slide368.xml" ContentType="application/vnd.openxmlformats-officedocument.presentationml.slide+xml"/>
  <Override PartName="/ppt/slides/slide369.xml" ContentType="application/vnd.openxmlformats-officedocument.presentationml.slide+xml"/>
  <Override PartName="/ppt/slides/slide370.xml" ContentType="application/vnd.openxmlformats-officedocument.presentationml.slide+xml"/>
  <Override PartName="/ppt/slides/slide371.xml" ContentType="application/vnd.openxmlformats-officedocument.presentationml.slide+xml"/>
  <Override PartName="/ppt/slides/slide372.xml" ContentType="application/vnd.openxmlformats-officedocument.presentationml.slide+xml"/>
  <Override PartName="/ppt/slides/slide373.xml" ContentType="application/vnd.openxmlformats-officedocument.presentationml.slide+xml"/>
  <Override PartName="/ppt/slides/slide374.xml" ContentType="application/vnd.openxmlformats-officedocument.presentationml.slide+xml"/>
  <Override PartName="/ppt/slides/slide375.xml" ContentType="application/vnd.openxmlformats-officedocument.presentationml.slide+xml"/>
  <Override PartName="/ppt/slides/slide376.xml" ContentType="application/vnd.openxmlformats-officedocument.presentationml.slide+xml"/>
  <Override PartName="/ppt/slides/slide377.xml" ContentType="application/vnd.openxmlformats-officedocument.presentationml.slide+xml"/>
  <Override PartName="/ppt/slides/slide378.xml" ContentType="application/vnd.openxmlformats-officedocument.presentationml.slide+xml"/>
  <Override PartName="/ppt/slides/slide379.xml" ContentType="application/vnd.openxmlformats-officedocument.presentationml.slide+xml"/>
  <Override PartName="/ppt/slides/slide380.xml" ContentType="application/vnd.openxmlformats-officedocument.presentationml.slide+xml"/>
  <Override PartName="/ppt/slides/slide381.xml" ContentType="application/vnd.openxmlformats-officedocument.presentationml.slide+xml"/>
  <Override PartName="/ppt/slides/slide382.xml" ContentType="application/vnd.openxmlformats-officedocument.presentationml.slide+xml"/>
  <Override PartName="/ppt/slides/slide383.xml" ContentType="application/vnd.openxmlformats-officedocument.presentationml.slide+xml"/>
  <Override PartName="/ppt/slides/slide384.xml" ContentType="application/vnd.openxmlformats-officedocument.presentationml.slide+xml"/>
  <Override PartName="/ppt/slides/slide385.xml" ContentType="application/vnd.openxmlformats-officedocument.presentationml.slide+xml"/>
  <Override PartName="/ppt/slides/slide386.xml" ContentType="application/vnd.openxmlformats-officedocument.presentationml.slide+xml"/>
  <Override PartName="/ppt/slides/slide387.xml" ContentType="application/vnd.openxmlformats-officedocument.presentationml.slide+xml"/>
  <Override PartName="/ppt/slides/slide388.xml" ContentType="application/vnd.openxmlformats-officedocument.presentationml.slide+xml"/>
  <Override PartName="/ppt/slides/slide389.xml" ContentType="application/vnd.openxmlformats-officedocument.presentationml.slide+xml"/>
  <Override PartName="/ppt/slides/slide390.xml" ContentType="application/vnd.openxmlformats-officedocument.presentationml.slide+xml"/>
  <Override PartName="/ppt/slides/slide391.xml" ContentType="application/vnd.openxmlformats-officedocument.presentationml.slide+xml"/>
  <Override PartName="/ppt/slides/slide392.xml" ContentType="application/vnd.openxmlformats-officedocument.presentationml.slide+xml"/>
  <Override PartName="/ppt/slides/slide393.xml" ContentType="application/vnd.openxmlformats-officedocument.presentationml.slide+xml"/>
  <Override PartName="/ppt/slides/slide394.xml" ContentType="application/vnd.openxmlformats-officedocument.presentationml.slide+xml"/>
  <Override PartName="/ppt/slides/slide395.xml" ContentType="application/vnd.openxmlformats-officedocument.presentationml.slide+xml"/>
  <Override PartName="/ppt/slides/slide396.xml" ContentType="application/vnd.openxmlformats-officedocument.presentationml.slide+xml"/>
  <Override PartName="/ppt/slides/slide397.xml" ContentType="application/vnd.openxmlformats-officedocument.presentationml.slide+xml"/>
  <Override PartName="/ppt/slides/slide398.xml" ContentType="application/vnd.openxmlformats-officedocument.presentationml.slide+xml"/>
  <Override PartName="/ppt/slides/slide399.xml" ContentType="application/vnd.openxmlformats-officedocument.presentationml.slide+xml"/>
  <Override PartName="/ppt/slides/slide400.xml" ContentType="application/vnd.openxmlformats-officedocument.presentationml.slide+xml"/>
  <Override PartName="/ppt/slides/slide401.xml" ContentType="application/vnd.openxmlformats-officedocument.presentationml.slide+xml"/>
  <Override PartName="/ppt/slides/slide402.xml" ContentType="application/vnd.openxmlformats-officedocument.presentationml.slide+xml"/>
  <Override PartName="/ppt/slides/slide403.xml" ContentType="application/vnd.openxmlformats-officedocument.presentationml.slide+xml"/>
  <Override PartName="/ppt/slides/slide404.xml" ContentType="application/vnd.openxmlformats-officedocument.presentationml.slide+xml"/>
  <Override PartName="/ppt/slides/slide405.xml" ContentType="application/vnd.openxmlformats-officedocument.presentationml.slide+xml"/>
  <Override PartName="/ppt/slides/slide406.xml" ContentType="application/vnd.openxmlformats-officedocument.presentationml.slide+xml"/>
  <Override PartName="/ppt/slides/slide407.xml" ContentType="application/vnd.openxmlformats-officedocument.presentationml.slide+xml"/>
  <Override PartName="/ppt/slides/slide408.xml" ContentType="application/vnd.openxmlformats-officedocument.presentationml.slide+xml"/>
  <Override PartName="/ppt/slides/slide409.xml" ContentType="application/vnd.openxmlformats-officedocument.presentationml.slide+xml"/>
  <Override PartName="/ppt/slides/slide410.xml" ContentType="application/vnd.openxmlformats-officedocument.presentationml.slide+xml"/>
  <Override PartName="/ppt/slides/slide411.xml" ContentType="application/vnd.openxmlformats-officedocument.presentationml.slide+xml"/>
  <Override PartName="/ppt/slides/slide412.xml" ContentType="application/vnd.openxmlformats-officedocument.presentationml.slide+xml"/>
  <Override PartName="/ppt/slides/slide413.xml" ContentType="application/vnd.openxmlformats-officedocument.presentationml.slide+xml"/>
  <Override PartName="/ppt/slides/slide414.xml" ContentType="application/vnd.openxmlformats-officedocument.presentationml.slide+xml"/>
  <Override PartName="/ppt/slides/slide415.xml" ContentType="application/vnd.openxmlformats-officedocument.presentationml.slide+xml"/>
  <Override PartName="/ppt/slides/slide416.xml" ContentType="application/vnd.openxmlformats-officedocument.presentationml.slide+xml"/>
  <Override PartName="/ppt/slides/slide417.xml" ContentType="application/vnd.openxmlformats-officedocument.presentationml.slide+xml"/>
  <Override PartName="/ppt/slides/slide418.xml" ContentType="application/vnd.openxmlformats-officedocument.presentationml.slide+xml"/>
  <Override PartName="/ppt/slides/slide419.xml" ContentType="application/vnd.openxmlformats-officedocument.presentationml.slide+xml"/>
  <Override PartName="/ppt/slides/slide420.xml" ContentType="application/vnd.openxmlformats-officedocument.presentationml.slide+xml"/>
  <Override PartName="/ppt/slides/slide421.xml" ContentType="application/vnd.openxmlformats-officedocument.presentationml.slide+xml"/>
  <Override PartName="/ppt/slides/slide422.xml" ContentType="application/vnd.openxmlformats-officedocument.presentationml.slide+xml"/>
  <Override PartName="/ppt/slides/slide423.xml" ContentType="application/vnd.openxmlformats-officedocument.presentationml.slide+xml"/>
  <Override PartName="/ppt/slides/slide424.xml" ContentType="application/vnd.openxmlformats-officedocument.presentationml.slide+xml"/>
  <Override PartName="/ppt/slides/slide425.xml" ContentType="application/vnd.openxmlformats-officedocument.presentationml.slide+xml"/>
  <Override PartName="/ppt/slides/slide426.xml" ContentType="application/vnd.openxmlformats-officedocument.presentationml.slide+xml"/>
  <Override PartName="/ppt/slides/slide427.xml" ContentType="application/vnd.openxmlformats-officedocument.presentationml.slide+xml"/>
  <Override PartName="/ppt/slides/slide428.xml" ContentType="application/vnd.openxmlformats-officedocument.presentationml.slide+xml"/>
  <Override PartName="/ppt/slides/slide429.xml" ContentType="application/vnd.openxmlformats-officedocument.presentationml.slide+xml"/>
  <Override PartName="/ppt/slides/slide430.xml" ContentType="application/vnd.openxmlformats-officedocument.presentationml.slide+xml"/>
  <Override PartName="/ppt/slides/slide431.xml" ContentType="application/vnd.openxmlformats-officedocument.presentationml.slide+xml"/>
  <Override PartName="/ppt/slides/slide432.xml" ContentType="application/vnd.openxmlformats-officedocument.presentationml.slide+xml"/>
  <Override PartName="/ppt/slides/slide433.xml" ContentType="application/vnd.openxmlformats-officedocument.presentationml.slide+xml"/>
  <Override PartName="/ppt/slides/slide434.xml" ContentType="application/vnd.openxmlformats-officedocument.presentationml.slide+xml"/>
  <Override PartName="/ppt/slides/slide435.xml" ContentType="application/vnd.openxmlformats-officedocument.presentationml.slide+xml"/>
  <Override PartName="/ppt/slides/slide436.xml" ContentType="application/vnd.openxmlformats-officedocument.presentationml.slide+xml"/>
  <Override PartName="/ppt/slides/slide437.xml" ContentType="application/vnd.openxmlformats-officedocument.presentationml.slide+xml"/>
  <Override PartName="/ppt/slides/slide438.xml" ContentType="application/vnd.openxmlformats-officedocument.presentationml.slide+xml"/>
  <Override PartName="/ppt/slides/slide439.xml" ContentType="application/vnd.openxmlformats-officedocument.presentationml.slide+xml"/>
  <Override PartName="/ppt/slides/slide440.xml" ContentType="application/vnd.openxmlformats-officedocument.presentationml.slide+xml"/>
  <Override PartName="/ppt/slides/slide441.xml" ContentType="application/vnd.openxmlformats-officedocument.presentationml.slide+xml"/>
  <Override PartName="/ppt/slides/slide442.xml" ContentType="application/vnd.openxmlformats-officedocument.presentationml.slide+xml"/>
  <Override PartName="/ppt/slides/slide443.xml" ContentType="application/vnd.openxmlformats-officedocument.presentationml.slide+xml"/>
  <Override PartName="/ppt/slides/slide444.xml" ContentType="application/vnd.openxmlformats-officedocument.presentationml.slide+xml"/>
  <Override PartName="/ppt/slides/slide445.xml" ContentType="application/vnd.openxmlformats-officedocument.presentationml.slide+xml"/>
  <Override PartName="/ppt/slides/slide446.xml" ContentType="application/vnd.openxmlformats-officedocument.presentationml.slide+xml"/>
  <Override PartName="/ppt/slides/slide447.xml" ContentType="application/vnd.openxmlformats-officedocument.presentationml.slide+xml"/>
  <Override PartName="/ppt/slides/slide448.xml" ContentType="application/vnd.openxmlformats-officedocument.presentationml.slide+xml"/>
  <Override PartName="/ppt/slides/slide449.xml" ContentType="application/vnd.openxmlformats-officedocument.presentationml.slide+xml"/>
  <Override PartName="/ppt/slides/slide450.xml" ContentType="application/vnd.openxmlformats-officedocument.presentationml.slide+xml"/>
  <Override PartName="/ppt/slides/slide451.xml" ContentType="application/vnd.openxmlformats-officedocument.presentationml.slide+xml"/>
  <Override PartName="/ppt/slides/slide452.xml" ContentType="application/vnd.openxmlformats-officedocument.presentationml.slide+xml"/>
  <Override PartName="/ppt/slides/slide453.xml" ContentType="application/vnd.openxmlformats-officedocument.presentationml.slide+xml"/>
  <Override PartName="/ppt/slides/slide454.xml" ContentType="application/vnd.openxmlformats-officedocument.presentationml.slide+xml"/>
  <Override PartName="/ppt/slides/slide455.xml" ContentType="application/vnd.openxmlformats-officedocument.presentationml.slide+xml"/>
  <Override PartName="/ppt/slides/slide456.xml" ContentType="application/vnd.openxmlformats-officedocument.presentationml.slide+xml"/>
  <Override PartName="/ppt/slides/slide457.xml" ContentType="application/vnd.openxmlformats-officedocument.presentationml.slide+xml"/>
  <Override PartName="/ppt/slides/slide458.xml" ContentType="application/vnd.openxmlformats-officedocument.presentationml.slide+xml"/>
  <Override PartName="/ppt/slides/slide459.xml" ContentType="application/vnd.openxmlformats-officedocument.presentationml.slide+xml"/>
  <Override PartName="/ppt/slides/slide460.xml" ContentType="application/vnd.openxmlformats-officedocument.presentationml.slide+xml"/>
  <Override PartName="/ppt/slides/slide461.xml" ContentType="application/vnd.openxmlformats-officedocument.presentationml.slide+xml"/>
  <Override PartName="/ppt/slides/slide462.xml" ContentType="application/vnd.openxmlformats-officedocument.presentationml.slide+xml"/>
  <Override PartName="/ppt/slides/slide463.xml" ContentType="application/vnd.openxmlformats-officedocument.presentationml.slide+xml"/>
  <Override PartName="/ppt/slides/slide464.xml" ContentType="application/vnd.openxmlformats-officedocument.presentationml.slide+xml"/>
  <Override PartName="/ppt/slides/slide465.xml" ContentType="application/vnd.openxmlformats-officedocument.presentationml.slide+xml"/>
  <Override PartName="/ppt/slides/slide466.xml" ContentType="application/vnd.openxmlformats-officedocument.presentationml.slide+xml"/>
  <Override PartName="/ppt/slides/slide467.xml" ContentType="application/vnd.openxmlformats-officedocument.presentationml.slide+xml"/>
  <Override PartName="/ppt/slides/slide468.xml" ContentType="application/vnd.openxmlformats-officedocument.presentationml.slide+xml"/>
  <Override PartName="/ppt/slides/slide469.xml" ContentType="application/vnd.openxmlformats-officedocument.presentationml.slide+xml"/>
  <Override PartName="/ppt/slides/slide470.xml" ContentType="application/vnd.openxmlformats-officedocument.presentationml.slide+xml"/>
  <Override PartName="/ppt/slides/slide471.xml" ContentType="application/vnd.openxmlformats-officedocument.presentationml.slide+xml"/>
  <Override PartName="/ppt/slides/slide472.xml" ContentType="application/vnd.openxmlformats-officedocument.presentationml.slide+xml"/>
  <Override PartName="/ppt/slides/slide473.xml" ContentType="application/vnd.openxmlformats-officedocument.presentationml.slide+xml"/>
  <Override PartName="/ppt/slides/slide474.xml" ContentType="application/vnd.openxmlformats-officedocument.presentationml.slide+xml"/>
  <Override PartName="/ppt/slides/slide475.xml" ContentType="application/vnd.openxmlformats-officedocument.presentationml.slide+xml"/>
  <Override PartName="/ppt/slides/slide476.xml" ContentType="application/vnd.openxmlformats-officedocument.presentationml.slide+xml"/>
  <Override PartName="/ppt/slides/slide47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4.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5.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6.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7.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theme/theme8.xml" ContentType="application/vnd.openxmlformats-officedocument.theme+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theme/theme9.xml" ContentType="application/vnd.openxmlformats-officedocument.theme+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theme/theme10.xml" ContentType="application/vnd.openxmlformats-officedocument.theme+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theme/theme11.xml" ContentType="application/vnd.openxmlformats-officedocument.theme+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theme/theme12.xml" ContentType="application/vnd.openxmlformats-officedocument.theme+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theme/theme13.xml" ContentType="application/vnd.openxmlformats-officedocument.theme+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theme/theme14.xml" ContentType="application/vnd.openxmlformats-officedocument.theme+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theme/theme15.xml" ContentType="application/vnd.openxmlformats-officedocument.theme+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theme/theme16.xml" ContentType="application/vnd.openxmlformats-officedocument.theme+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theme/theme17.xml" ContentType="application/vnd.openxmlformats-officedocument.theme+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theme/theme18.xml" ContentType="application/vnd.openxmlformats-officedocument.theme+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theme/theme19.xml" ContentType="application/vnd.openxmlformats-officedocument.theme+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theme/theme20.xml" ContentType="application/vnd.openxmlformats-officedocument.theme+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theme/theme21.xml" ContentType="application/vnd.openxmlformats-officedocument.theme+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theme/theme22.xml" ContentType="application/vnd.openxmlformats-officedocument.theme+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theme/theme23.xml" ContentType="application/vnd.openxmlformats-officedocument.theme+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theme/theme24.xml" ContentType="application/vnd.openxmlformats-officedocument.theme+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theme/theme25.xml" ContentType="application/vnd.openxmlformats-officedocument.theme+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theme/theme26.xml" ContentType="application/vnd.openxmlformats-officedocument.theme+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theme/theme27.xml" ContentType="application/vnd.openxmlformats-officedocument.theme+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theme/theme28.xml" ContentType="application/vnd.openxmlformats-officedocument.theme+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theme/theme29.xml" ContentType="application/vnd.openxmlformats-officedocument.theme+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slideLayouts/slideLayout322.xml" ContentType="application/vnd.openxmlformats-officedocument.presentationml.slideLayout+xml"/>
  <Override PartName="/ppt/theme/theme30.xml" ContentType="application/vnd.openxmlformats-officedocument.theme+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theme/theme31.xml" ContentType="application/vnd.openxmlformats-officedocument.theme+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slideLayouts/slideLayout344.xml" ContentType="application/vnd.openxmlformats-officedocument.presentationml.slideLayout+xml"/>
  <Override PartName="/ppt/slideLayouts/slideLayout345.xml" ContentType="application/vnd.openxmlformats-officedocument.presentationml.slideLayout+xml"/>
  <Override PartName="/ppt/theme/theme32.xml" ContentType="application/vnd.openxmlformats-officedocument.theme+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slideLayouts/slideLayout354.xml" ContentType="application/vnd.openxmlformats-officedocument.presentationml.slideLayout+xml"/>
  <Override PartName="/ppt/slideLayouts/slideLayout355.xml" ContentType="application/vnd.openxmlformats-officedocument.presentationml.slideLayout+xml"/>
  <Override PartName="/ppt/slideLayouts/slideLayout356.xml" ContentType="application/vnd.openxmlformats-officedocument.presentationml.slideLayout+xml"/>
  <Override PartName="/ppt/theme/theme33.xml" ContentType="application/vnd.openxmlformats-officedocument.theme+xml"/>
  <Override PartName="/ppt/slideLayouts/slideLayout357.xml" ContentType="application/vnd.openxmlformats-officedocument.presentationml.slideLayout+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slideLayouts/slideLayout360.xml" ContentType="application/vnd.openxmlformats-officedocument.presentationml.slideLayout+xml"/>
  <Override PartName="/ppt/slideLayouts/slideLayout361.xml" ContentType="application/vnd.openxmlformats-officedocument.presentationml.slideLayout+xml"/>
  <Override PartName="/ppt/slideLayouts/slideLayout362.xml" ContentType="application/vnd.openxmlformats-officedocument.presentationml.slideLayout+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slideLayouts/slideLayout365.xml" ContentType="application/vnd.openxmlformats-officedocument.presentationml.slideLayout+xml"/>
  <Override PartName="/ppt/slideLayouts/slideLayout366.xml" ContentType="application/vnd.openxmlformats-officedocument.presentationml.slideLayout+xml"/>
  <Override PartName="/ppt/slideLayouts/slideLayout367.xml" ContentType="application/vnd.openxmlformats-officedocument.presentationml.slideLayout+xml"/>
  <Override PartName="/ppt/theme/theme34.xml" ContentType="application/vnd.openxmlformats-officedocument.theme+xml"/>
  <Override PartName="/ppt/slideLayouts/slideLayout368.xml" ContentType="application/vnd.openxmlformats-officedocument.presentationml.slideLayout+xml"/>
  <Override PartName="/ppt/slideLayouts/slideLayout369.xml" ContentType="application/vnd.openxmlformats-officedocument.presentationml.slideLayout+xml"/>
  <Override PartName="/ppt/slideLayouts/slideLayout370.xml" ContentType="application/vnd.openxmlformats-officedocument.presentationml.slideLayout+xml"/>
  <Override PartName="/ppt/slideLayouts/slideLayout371.xml" ContentType="application/vnd.openxmlformats-officedocument.presentationml.slideLayout+xml"/>
  <Override PartName="/ppt/slideLayouts/slideLayout372.xml" ContentType="application/vnd.openxmlformats-officedocument.presentationml.slideLayout+xml"/>
  <Override PartName="/ppt/slideLayouts/slideLayout373.xml" ContentType="application/vnd.openxmlformats-officedocument.presentationml.slideLayout+xml"/>
  <Override PartName="/ppt/slideLayouts/slideLayout374.xml" ContentType="application/vnd.openxmlformats-officedocument.presentationml.slideLayout+xml"/>
  <Override PartName="/ppt/slideLayouts/slideLayout375.xml" ContentType="application/vnd.openxmlformats-officedocument.presentationml.slideLayout+xml"/>
  <Override PartName="/ppt/slideLayouts/slideLayout376.xml" ContentType="application/vnd.openxmlformats-officedocument.presentationml.slideLayout+xml"/>
  <Override PartName="/ppt/slideLayouts/slideLayout377.xml" ContentType="application/vnd.openxmlformats-officedocument.presentationml.slideLayout+xml"/>
  <Override PartName="/ppt/slideLayouts/slideLayout378.xml" ContentType="application/vnd.openxmlformats-officedocument.presentationml.slideLayout+xml"/>
  <Override PartName="/ppt/theme/theme35.xml" ContentType="application/vnd.openxmlformats-officedocument.theme+xml"/>
  <Override PartName="/ppt/slideLayouts/slideLayout379.xml" ContentType="application/vnd.openxmlformats-officedocument.presentationml.slideLayout+xml"/>
  <Override PartName="/ppt/slideLayouts/slideLayout380.xml" ContentType="application/vnd.openxmlformats-officedocument.presentationml.slideLayout+xml"/>
  <Override PartName="/ppt/slideLayouts/slideLayout381.xml" ContentType="application/vnd.openxmlformats-officedocument.presentationml.slideLayout+xml"/>
  <Override PartName="/ppt/slideLayouts/slideLayout382.xml" ContentType="application/vnd.openxmlformats-officedocument.presentationml.slideLayout+xml"/>
  <Override PartName="/ppt/slideLayouts/slideLayout383.xml" ContentType="application/vnd.openxmlformats-officedocument.presentationml.slideLayout+xml"/>
  <Override PartName="/ppt/slideLayouts/slideLayout384.xml" ContentType="application/vnd.openxmlformats-officedocument.presentationml.slideLayout+xml"/>
  <Override PartName="/ppt/slideLayouts/slideLayout385.xml" ContentType="application/vnd.openxmlformats-officedocument.presentationml.slideLayout+xml"/>
  <Override PartName="/ppt/slideLayouts/slideLayout386.xml" ContentType="application/vnd.openxmlformats-officedocument.presentationml.slideLayout+xml"/>
  <Override PartName="/ppt/slideLayouts/slideLayout387.xml" ContentType="application/vnd.openxmlformats-officedocument.presentationml.slideLayout+xml"/>
  <Override PartName="/ppt/slideLayouts/slideLayout388.xml" ContentType="application/vnd.openxmlformats-officedocument.presentationml.slideLayout+xml"/>
  <Override PartName="/ppt/slideLayouts/slideLayout389.xml" ContentType="application/vnd.openxmlformats-officedocument.presentationml.slideLayout+xml"/>
  <Override PartName="/ppt/theme/theme36.xml" ContentType="application/vnd.openxmlformats-officedocument.theme+xml"/>
  <Override PartName="/ppt/slideLayouts/slideLayout390.xml" ContentType="application/vnd.openxmlformats-officedocument.presentationml.slideLayout+xml"/>
  <Override PartName="/ppt/slideLayouts/slideLayout391.xml" ContentType="application/vnd.openxmlformats-officedocument.presentationml.slideLayout+xml"/>
  <Override PartName="/ppt/slideLayouts/slideLayout392.xml" ContentType="application/vnd.openxmlformats-officedocument.presentationml.slideLayout+xml"/>
  <Override PartName="/ppt/slideLayouts/slideLayout393.xml" ContentType="application/vnd.openxmlformats-officedocument.presentationml.slideLayout+xml"/>
  <Override PartName="/ppt/slideLayouts/slideLayout394.xml" ContentType="application/vnd.openxmlformats-officedocument.presentationml.slideLayout+xml"/>
  <Override PartName="/ppt/slideLayouts/slideLayout395.xml" ContentType="application/vnd.openxmlformats-officedocument.presentationml.slideLayout+xml"/>
  <Override PartName="/ppt/slideLayouts/slideLayout396.xml" ContentType="application/vnd.openxmlformats-officedocument.presentationml.slideLayout+xml"/>
  <Override PartName="/ppt/slideLayouts/slideLayout397.xml" ContentType="application/vnd.openxmlformats-officedocument.presentationml.slideLayout+xml"/>
  <Override PartName="/ppt/slideLayouts/slideLayout398.xml" ContentType="application/vnd.openxmlformats-officedocument.presentationml.slideLayout+xml"/>
  <Override PartName="/ppt/slideLayouts/slideLayout399.xml" ContentType="application/vnd.openxmlformats-officedocument.presentationml.slideLayout+xml"/>
  <Override PartName="/ppt/slideLayouts/slideLayout400.xml" ContentType="application/vnd.openxmlformats-officedocument.presentationml.slideLayout+xml"/>
  <Override PartName="/ppt/theme/theme37.xml" ContentType="application/vnd.openxmlformats-officedocument.theme+xml"/>
  <Override PartName="/ppt/slideLayouts/slideLayout401.xml" ContentType="application/vnd.openxmlformats-officedocument.presentationml.slideLayout+xml"/>
  <Override PartName="/ppt/slideLayouts/slideLayout402.xml" ContentType="application/vnd.openxmlformats-officedocument.presentationml.slideLayout+xml"/>
  <Override PartName="/ppt/slideLayouts/slideLayout403.xml" ContentType="application/vnd.openxmlformats-officedocument.presentationml.slideLayout+xml"/>
  <Override PartName="/ppt/slideLayouts/slideLayout404.xml" ContentType="application/vnd.openxmlformats-officedocument.presentationml.slideLayout+xml"/>
  <Override PartName="/ppt/slideLayouts/slideLayout405.xml" ContentType="application/vnd.openxmlformats-officedocument.presentationml.slideLayout+xml"/>
  <Override PartName="/ppt/slideLayouts/slideLayout406.xml" ContentType="application/vnd.openxmlformats-officedocument.presentationml.slideLayout+xml"/>
  <Override PartName="/ppt/slideLayouts/slideLayout407.xml" ContentType="application/vnd.openxmlformats-officedocument.presentationml.slideLayout+xml"/>
  <Override PartName="/ppt/slideLayouts/slideLayout408.xml" ContentType="application/vnd.openxmlformats-officedocument.presentationml.slideLayout+xml"/>
  <Override PartName="/ppt/slideLayouts/slideLayout409.xml" ContentType="application/vnd.openxmlformats-officedocument.presentationml.slideLayout+xml"/>
  <Override PartName="/ppt/slideLayouts/slideLayout410.xml" ContentType="application/vnd.openxmlformats-officedocument.presentationml.slideLayout+xml"/>
  <Override PartName="/ppt/slideLayouts/slideLayout411.xml" ContentType="application/vnd.openxmlformats-officedocument.presentationml.slideLayout+xml"/>
  <Override PartName="/ppt/theme/theme38.xml" ContentType="application/vnd.openxmlformats-officedocument.theme+xml"/>
  <Override PartName="/ppt/slideLayouts/slideLayout412.xml" ContentType="application/vnd.openxmlformats-officedocument.presentationml.slideLayout+xml"/>
  <Override PartName="/ppt/slideLayouts/slideLayout413.xml" ContentType="application/vnd.openxmlformats-officedocument.presentationml.slideLayout+xml"/>
  <Override PartName="/ppt/slideLayouts/slideLayout414.xml" ContentType="application/vnd.openxmlformats-officedocument.presentationml.slideLayout+xml"/>
  <Override PartName="/ppt/slideLayouts/slideLayout415.xml" ContentType="application/vnd.openxmlformats-officedocument.presentationml.slideLayout+xml"/>
  <Override PartName="/ppt/slideLayouts/slideLayout416.xml" ContentType="application/vnd.openxmlformats-officedocument.presentationml.slideLayout+xml"/>
  <Override PartName="/ppt/slideLayouts/slideLayout417.xml" ContentType="application/vnd.openxmlformats-officedocument.presentationml.slideLayout+xml"/>
  <Override PartName="/ppt/slideLayouts/slideLayout418.xml" ContentType="application/vnd.openxmlformats-officedocument.presentationml.slideLayout+xml"/>
  <Override PartName="/ppt/slideLayouts/slideLayout419.xml" ContentType="application/vnd.openxmlformats-officedocument.presentationml.slideLayout+xml"/>
  <Override PartName="/ppt/slideLayouts/slideLayout420.xml" ContentType="application/vnd.openxmlformats-officedocument.presentationml.slideLayout+xml"/>
  <Override PartName="/ppt/slideLayouts/slideLayout421.xml" ContentType="application/vnd.openxmlformats-officedocument.presentationml.slideLayout+xml"/>
  <Override PartName="/ppt/slideLayouts/slideLayout422.xml" ContentType="application/vnd.openxmlformats-officedocument.presentationml.slideLayout+xml"/>
  <Override PartName="/ppt/theme/theme39.xml" ContentType="application/vnd.openxmlformats-officedocument.theme+xml"/>
  <Override PartName="/ppt/slideLayouts/slideLayout423.xml" ContentType="application/vnd.openxmlformats-officedocument.presentationml.slideLayout+xml"/>
  <Override PartName="/ppt/slideLayouts/slideLayout424.xml" ContentType="application/vnd.openxmlformats-officedocument.presentationml.slideLayout+xml"/>
  <Override PartName="/ppt/slideLayouts/slideLayout425.xml" ContentType="application/vnd.openxmlformats-officedocument.presentationml.slideLayout+xml"/>
  <Override PartName="/ppt/slideLayouts/slideLayout426.xml" ContentType="application/vnd.openxmlformats-officedocument.presentationml.slideLayout+xml"/>
  <Override PartName="/ppt/slideLayouts/slideLayout427.xml" ContentType="application/vnd.openxmlformats-officedocument.presentationml.slideLayout+xml"/>
  <Override PartName="/ppt/slideLayouts/slideLayout428.xml" ContentType="application/vnd.openxmlformats-officedocument.presentationml.slideLayout+xml"/>
  <Override PartName="/ppt/slideLayouts/slideLayout429.xml" ContentType="application/vnd.openxmlformats-officedocument.presentationml.slideLayout+xml"/>
  <Override PartName="/ppt/slideLayouts/slideLayout430.xml" ContentType="application/vnd.openxmlformats-officedocument.presentationml.slideLayout+xml"/>
  <Override PartName="/ppt/slideLayouts/slideLayout431.xml" ContentType="application/vnd.openxmlformats-officedocument.presentationml.slideLayout+xml"/>
  <Override PartName="/ppt/slideLayouts/slideLayout432.xml" ContentType="application/vnd.openxmlformats-officedocument.presentationml.slideLayout+xml"/>
  <Override PartName="/ppt/slideLayouts/slideLayout433.xml" ContentType="application/vnd.openxmlformats-officedocument.presentationml.slideLayout+xml"/>
  <Override PartName="/ppt/theme/theme40.xml" ContentType="application/vnd.openxmlformats-officedocument.theme+xml"/>
  <Override PartName="/ppt/slideLayouts/slideLayout434.xml" ContentType="application/vnd.openxmlformats-officedocument.presentationml.slideLayout+xml"/>
  <Override PartName="/ppt/slideLayouts/slideLayout435.xml" ContentType="application/vnd.openxmlformats-officedocument.presentationml.slideLayout+xml"/>
  <Override PartName="/ppt/slideLayouts/slideLayout436.xml" ContentType="application/vnd.openxmlformats-officedocument.presentationml.slideLayout+xml"/>
  <Override PartName="/ppt/slideLayouts/slideLayout437.xml" ContentType="application/vnd.openxmlformats-officedocument.presentationml.slideLayout+xml"/>
  <Override PartName="/ppt/slideLayouts/slideLayout438.xml" ContentType="application/vnd.openxmlformats-officedocument.presentationml.slideLayout+xml"/>
  <Override PartName="/ppt/slideLayouts/slideLayout439.xml" ContentType="application/vnd.openxmlformats-officedocument.presentationml.slideLayout+xml"/>
  <Override PartName="/ppt/slideLayouts/slideLayout440.xml" ContentType="application/vnd.openxmlformats-officedocument.presentationml.slideLayout+xml"/>
  <Override PartName="/ppt/slideLayouts/slideLayout441.xml" ContentType="application/vnd.openxmlformats-officedocument.presentationml.slideLayout+xml"/>
  <Override PartName="/ppt/slideLayouts/slideLayout442.xml" ContentType="application/vnd.openxmlformats-officedocument.presentationml.slideLayout+xml"/>
  <Override PartName="/ppt/slideLayouts/slideLayout443.xml" ContentType="application/vnd.openxmlformats-officedocument.presentationml.slideLayout+xml"/>
  <Override PartName="/ppt/slideLayouts/slideLayout444.xml" ContentType="application/vnd.openxmlformats-officedocument.presentationml.slideLayout+xml"/>
  <Override PartName="/ppt/theme/theme41.xml" ContentType="application/vnd.openxmlformats-officedocument.theme+xml"/>
  <Override PartName="/ppt/slideLayouts/slideLayout445.xml" ContentType="application/vnd.openxmlformats-officedocument.presentationml.slideLayout+xml"/>
  <Override PartName="/ppt/slideLayouts/slideLayout446.xml" ContentType="application/vnd.openxmlformats-officedocument.presentationml.slideLayout+xml"/>
  <Override PartName="/ppt/slideLayouts/slideLayout447.xml" ContentType="application/vnd.openxmlformats-officedocument.presentationml.slideLayout+xml"/>
  <Override PartName="/ppt/slideLayouts/slideLayout448.xml" ContentType="application/vnd.openxmlformats-officedocument.presentationml.slideLayout+xml"/>
  <Override PartName="/ppt/slideLayouts/slideLayout449.xml" ContentType="application/vnd.openxmlformats-officedocument.presentationml.slideLayout+xml"/>
  <Override PartName="/ppt/slideLayouts/slideLayout450.xml" ContentType="application/vnd.openxmlformats-officedocument.presentationml.slideLayout+xml"/>
  <Override PartName="/ppt/slideLayouts/slideLayout451.xml" ContentType="application/vnd.openxmlformats-officedocument.presentationml.slideLayout+xml"/>
  <Override PartName="/ppt/slideLayouts/slideLayout452.xml" ContentType="application/vnd.openxmlformats-officedocument.presentationml.slideLayout+xml"/>
  <Override PartName="/ppt/slideLayouts/slideLayout453.xml" ContentType="application/vnd.openxmlformats-officedocument.presentationml.slideLayout+xml"/>
  <Override PartName="/ppt/slideLayouts/slideLayout454.xml" ContentType="application/vnd.openxmlformats-officedocument.presentationml.slideLayout+xml"/>
  <Override PartName="/ppt/slideLayouts/slideLayout455.xml" ContentType="application/vnd.openxmlformats-officedocument.presentationml.slideLayout+xml"/>
  <Override PartName="/ppt/slideLayouts/slideLayout456.xml" ContentType="application/vnd.openxmlformats-officedocument.presentationml.slideLayout+xml"/>
  <Override PartName="/ppt/theme/theme42.xml" ContentType="application/vnd.openxmlformats-officedocument.theme+xml"/>
  <Override PartName="/ppt/slideLayouts/slideLayout457.xml" ContentType="application/vnd.openxmlformats-officedocument.presentationml.slideLayout+xml"/>
  <Override PartName="/ppt/slideLayouts/slideLayout458.xml" ContentType="application/vnd.openxmlformats-officedocument.presentationml.slideLayout+xml"/>
  <Override PartName="/ppt/slideLayouts/slideLayout459.xml" ContentType="application/vnd.openxmlformats-officedocument.presentationml.slideLayout+xml"/>
  <Override PartName="/ppt/slideLayouts/slideLayout460.xml" ContentType="application/vnd.openxmlformats-officedocument.presentationml.slideLayout+xml"/>
  <Override PartName="/ppt/slideLayouts/slideLayout461.xml" ContentType="application/vnd.openxmlformats-officedocument.presentationml.slideLayout+xml"/>
  <Override PartName="/ppt/slideLayouts/slideLayout462.xml" ContentType="application/vnd.openxmlformats-officedocument.presentationml.slideLayout+xml"/>
  <Override PartName="/ppt/slideLayouts/slideLayout463.xml" ContentType="application/vnd.openxmlformats-officedocument.presentationml.slideLayout+xml"/>
  <Override PartName="/ppt/slideLayouts/slideLayout464.xml" ContentType="application/vnd.openxmlformats-officedocument.presentationml.slideLayout+xml"/>
  <Override PartName="/ppt/slideLayouts/slideLayout465.xml" ContentType="application/vnd.openxmlformats-officedocument.presentationml.slideLayout+xml"/>
  <Override PartName="/ppt/slideLayouts/slideLayout466.xml" ContentType="application/vnd.openxmlformats-officedocument.presentationml.slideLayout+xml"/>
  <Override PartName="/ppt/slideLayouts/slideLayout467.xml" ContentType="application/vnd.openxmlformats-officedocument.presentationml.slideLayout+xml"/>
  <Override PartName="/ppt/theme/theme43.xml" ContentType="application/vnd.openxmlformats-officedocument.theme+xml"/>
  <Override PartName="/ppt/slideLayouts/slideLayout468.xml" ContentType="application/vnd.openxmlformats-officedocument.presentationml.slideLayout+xml"/>
  <Override PartName="/ppt/slideLayouts/slideLayout469.xml" ContentType="application/vnd.openxmlformats-officedocument.presentationml.slideLayout+xml"/>
  <Override PartName="/ppt/slideLayouts/slideLayout470.xml" ContentType="application/vnd.openxmlformats-officedocument.presentationml.slideLayout+xml"/>
  <Override PartName="/ppt/slideLayouts/slideLayout471.xml" ContentType="application/vnd.openxmlformats-officedocument.presentationml.slideLayout+xml"/>
  <Override PartName="/ppt/slideLayouts/slideLayout472.xml" ContentType="application/vnd.openxmlformats-officedocument.presentationml.slideLayout+xml"/>
  <Override PartName="/ppt/slideLayouts/slideLayout473.xml" ContentType="application/vnd.openxmlformats-officedocument.presentationml.slideLayout+xml"/>
  <Override PartName="/ppt/slideLayouts/slideLayout474.xml" ContentType="application/vnd.openxmlformats-officedocument.presentationml.slideLayout+xml"/>
  <Override PartName="/ppt/slideLayouts/slideLayout475.xml" ContentType="application/vnd.openxmlformats-officedocument.presentationml.slideLayout+xml"/>
  <Override PartName="/ppt/slideLayouts/slideLayout476.xml" ContentType="application/vnd.openxmlformats-officedocument.presentationml.slideLayout+xml"/>
  <Override PartName="/ppt/slideLayouts/slideLayout477.xml" ContentType="application/vnd.openxmlformats-officedocument.presentationml.slideLayout+xml"/>
  <Override PartName="/ppt/slideLayouts/slideLayout478.xml" ContentType="application/vnd.openxmlformats-officedocument.presentationml.slideLayout+xml"/>
  <Override PartName="/ppt/theme/theme44.xml" ContentType="application/vnd.openxmlformats-officedocument.theme+xml"/>
  <Override PartName="/ppt/slideLayouts/slideLayout479.xml" ContentType="application/vnd.openxmlformats-officedocument.presentationml.slideLayout+xml"/>
  <Override PartName="/ppt/slideLayouts/slideLayout480.xml" ContentType="application/vnd.openxmlformats-officedocument.presentationml.slideLayout+xml"/>
  <Override PartName="/ppt/slideLayouts/slideLayout481.xml" ContentType="application/vnd.openxmlformats-officedocument.presentationml.slideLayout+xml"/>
  <Override PartName="/ppt/slideLayouts/slideLayout482.xml" ContentType="application/vnd.openxmlformats-officedocument.presentationml.slideLayout+xml"/>
  <Override PartName="/ppt/slideLayouts/slideLayout483.xml" ContentType="application/vnd.openxmlformats-officedocument.presentationml.slideLayout+xml"/>
  <Override PartName="/ppt/slideLayouts/slideLayout484.xml" ContentType="application/vnd.openxmlformats-officedocument.presentationml.slideLayout+xml"/>
  <Override PartName="/ppt/slideLayouts/slideLayout485.xml" ContentType="application/vnd.openxmlformats-officedocument.presentationml.slideLayout+xml"/>
  <Override PartName="/ppt/slideLayouts/slideLayout486.xml" ContentType="application/vnd.openxmlformats-officedocument.presentationml.slideLayout+xml"/>
  <Override PartName="/ppt/slideLayouts/slideLayout487.xml" ContentType="application/vnd.openxmlformats-officedocument.presentationml.slideLayout+xml"/>
  <Override PartName="/ppt/slideLayouts/slideLayout488.xml" ContentType="application/vnd.openxmlformats-officedocument.presentationml.slideLayout+xml"/>
  <Override PartName="/ppt/slideLayouts/slideLayout489.xml" ContentType="application/vnd.openxmlformats-officedocument.presentationml.slideLayout+xml"/>
  <Override PartName="/ppt/theme/theme45.xml" ContentType="application/vnd.openxmlformats-officedocument.theme+xml"/>
  <Override PartName="/ppt/slideLayouts/slideLayout490.xml" ContentType="application/vnd.openxmlformats-officedocument.presentationml.slideLayout+xml"/>
  <Override PartName="/ppt/slideLayouts/slideLayout491.xml" ContentType="application/vnd.openxmlformats-officedocument.presentationml.slideLayout+xml"/>
  <Override PartName="/ppt/slideLayouts/slideLayout492.xml" ContentType="application/vnd.openxmlformats-officedocument.presentationml.slideLayout+xml"/>
  <Override PartName="/ppt/slideLayouts/slideLayout493.xml" ContentType="application/vnd.openxmlformats-officedocument.presentationml.slideLayout+xml"/>
  <Override PartName="/ppt/slideLayouts/slideLayout494.xml" ContentType="application/vnd.openxmlformats-officedocument.presentationml.slideLayout+xml"/>
  <Override PartName="/ppt/slideLayouts/slideLayout495.xml" ContentType="application/vnd.openxmlformats-officedocument.presentationml.slideLayout+xml"/>
  <Override PartName="/ppt/slideLayouts/slideLayout496.xml" ContentType="application/vnd.openxmlformats-officedocument.presentationml.slideLayout+xml"/>
  <Override PartName="/ppt/slideLayouts/slideLayout497.xml" ContentType="application/vnd.openxmlformats-officedocument.presentationml.slideLayout+xml"/>
  <Override PartName="/ppt/slideLayouts/slideLayout498.xml" ContentType="application/vnd.openxmlformats-officedocument.presentationml.slideLayout+xml"/>
  <Override PartName="/ppt/slideLayouts/slideLayout499.xml" ContentType="application/vnd.openxmlformats-officedocument.presentationml.slideLayout+xml"/>
  <Override PartName="/ppt/slideLayouts/slideLayout500.xml" ContentType="application/vnd.openxmlformats-officedocument.presentationml.slideLayout+xml"/>
  <Override PartName="/ppt/theme/theme46.xml" ContentType="application/vnd.openxmlformats-officedocument.theme+xml"/>
  <Override PartName="/ppt/slideLayouts/slideLayout501.xml" ContentType="application/vnd.openxmlformats-officedocument.presentationml.slideLayout+xml"/>
  <Override PartName="/ppt/slideLayouts/slideLayout502.xml" ContentType="application/vnd.openxmlformats-officedocument.presentationml.slideLayout+xml"/>
  <Override PartName="/ppt/slideLayouts/slideLayout503.xml" ContentType="application/vnd.openxmlformats-officedocument.presentationml.slideLayout+xml"/>
  <Override PartName="/ppt/slideLayouts/slideLayout504.xml" ContentType="application/vnd.openxmlformats-officedocument.presentationml.slideLayout+xml"/>
  <Override PartName="/ppt/slideLayouts/slideLayout505.xml" ContentType="application/vnd.openxmlformats-officedocument.presentationml.slideLayout+xml"/>
  <Override PartName="/ppt/slideLayouts/slideLayout506.xml" ContentType="application/vnd.openxmlformats-officedocument.presentationml.slideLayout+xml"/>
  <Override PartName="/ppt/slideLayouts/slideLayout507.xml" ContentType="application/vnd.openxmlformats-officedocument.presentationml.slideLayout+xml"/>
  <Override PartName="/ppt/slideLayouts/slideLayout508.xml" ContentType="application/vnd.openxmlformats-officedocument.presentationml.slideLayout+xml"/>
  <Override PartName="/ppt/slideLayouts/slideLayout509.xml" ContentType="application/vnd.openxmlformats-officedocument.presentationml.slideLayout+xml"/>
  <Override PartName="/ppt/slideLayouts/slideLayout510.xml" ContentType="application/vnd.openxmlformats-officedocument.presentationml.slideLayout+xml"/>
  <Override PartName="/ppt/slideLayouts/slideLayout511.xml" ContentType="application/vnd.openxmlformats-officedocument.presentationml.slideLayout+xml"/>
  <Override PartName="/ppt/theme/theme47.xml" ContentType="application/vnd.openxmlformats-officedocument.theme+xml"/>
  <Override PartName="/ppt/slideLayouts/slideLayout512.xml" ContentType="application/vnd.openxmlformats-officedocument.presentationml.slideLayout+xml"/>
  <Override PartName="/ppt/slideLayouts/slideLayout513.xml" ContentType="application/vnd.openxmlformats-officedocument.presentationml.slideLayout+xml"/>
  <Override PartName="/ppt/slideLayouts/slideLayout514.xml" ContentType="application/vnd.openxmlformats-officedocument.presentationml.slideLayout+xml"/>
  <Override PartName="/ppt/slideLayouts/slideLayout515.xml" ContentType="application/vnd.openxmlformats-officedocument.presentationml.slideLayout+xml"/>
  <Override PartName="/ppt/slideLayouts/slideLayout516.xml" ContentType="application/vnd.openxmlformats-officedocument.presentationml.slideLayout+xml"/>
  <Override PartName="/ppt/slideLayouts/slideLayout517.xml" ContentType="application/vnd.openxmlformats-officedocument.presentationml.slideLayout+xml"/>
  <Override PartName="/ppt/slideLayouts/slideLayout518.xml" ContentType="application/vnd.openxmlformats-officedocument.presentationml.slideLayout+xml"/>
  <Override PartName="/ppt/slideLayouts/slideLayout519.xml" ContentType="application/vnd.openxmlformats-officedocument.presentationml.slideLayout+xml"/>
  <Override PartName="/ppt/slideLayouts/slideLayout520.xml" ContentType="application/vnd.openxmlformats-officedocument.presentationml.slideLayout+xml"/>
  <Override PartName="/ppt/slideLayouts/slideLayout521.xml" ContentType="application/vnd.openxmlformats-officedocument.presentationml.slideLayout+xml"/>
  <Override PartName="/ppt/slideLayouts/slideLayout522.xml" ContentType="application/vnd.openxmlformats-officedocument.presentationml.slideLayout+xml"/>
  <Override PartName="/ppt/theme/theme48.xml" ContentType="application/vnd.openxmlformats-officedocument.theme+xml"/>
  <Override PartName="/ppt/slideLayouts/slideLayout523.xml" ContentType="application/vnd.openxmlformats-officedocument.presentationml.slideLayout+xml"/>
  <Override PartName="/ppt/slideLayouts/slideLayout524.xml" ContentType="application/vnd.openxmlformats-officedocument.presentationml.slideLayout+xml"/>
  <Override PartName="/ppt/slideLayouts/slideLayout525.xml" ContentType="application/vnd.openxmlformats-officedocument.presentationml.slideLayout+xml"/>
  <Override PartName="/ppt/slideLayouts/slideLayout526.xml" ContentType="application/vnd.openxmlformats-officedocument.presentationml.slideLayout+xml"/>
  <Override PartName="/ppt/slideLayouts/slideLayout527.xml" ContentType="application/vnd.openxmlformats-officedocument.presentationml.slideLayout+xml"/>
  <Override PartName="/ppt/slideLayouts/slideLayout528.xml" ContentType="application/vnd.openxmlformats-officedocument.presentationml.slideLayout+xml"/>
  <Override PartName="/ppt/slideLayouts/slideLayout529.xml" ContentType="application/vnd.openxmlformats-officedocument.presentationml.slideLayout+xml"/>
  <Override PartName="/ppt/slideLayouts/slideLayout530.xml" ContentType="application/vnd.openxmlformats-officedocument.presentationml.slideLayout+xml"/>
  <Override PartName="/ppt/slideLayouts/slideLayout531.xml" ContentType="application/vnd.openxmlformats-officedocument.presentationml.slideLayout+xml"/>
  <Override PartName="/ppt/slideLayouts/slideLayout532.xml" ContentType="application/vnd.openxmlformats-officedocument.presentationml.slideLayout+xml"/>
  <Override PartName="/ppt/slideLayouts/slideLayout533.xml" ContentType="application/vnd.openxmlformats-officedocument.presentationml.slideLayout+xml"/>
  <Override PartName="/ppt/theme/theme49.xml" ContentType="application/vnd.openxmlformats-officedocument.theme+xml"/>
  <Override PartName="/ppt/slideLayouts/slideLayout534.xml" ContentType="application/vnd.openxmlformats-officedocument.presentationml.slideLayout+xml"/>
  <Override PartName="/ppt/slideLayouts/slideLayout535.xml" ContentType="application/vnd.openxmlformats-officedocument.presentationml.slideLayout+xml"/>
  <Override PartName="/ppt/slideLayouts/slideLayout536.xml" ContentType="application/vnd.openxmlformats-officedocument.presentationml.slideLayout+xml"/>
  <Override PartName="/ppt/slideLayouts/slideLayout537.xml" ContentType="application/vnd.openxmlformats-officedocument.presentationml.slideLayout+xml"/>
  <Override PartName="/ppt/slideLayouts/slideLayout538.xml" ContentType="application/vnd.openxmlformats-officedocument.presentationml.slideLayout+xml"/>
  <Override PartName="/ppt/slideLayouts/slideLayout539.xml" ContentType="application/vnd.openxmlformats-officedocument.presentationml.slideLayout+xml"/>
  <Override PartName="/ppt/slideLayouts/slideLayout540.xml" ContentType="application/vnd.openxmlformats-officedocument.presentationml.slideLayout+xml"/>
  <Override PartName="/ppt/slideLayouts/slideLayout541.xml" ContentType="application/vnd.openxmlformats-officedocument.presentationml.slideLayout+xml"/>
  <Override PartName="/ppt/slideLayouts/slideLayout542.xml" ContentType="application/vnd.openxmlformats-officedocument.presentationml.slideLayout+xml"/>
  <Override PartName="/ppt/slideLayouts/slideLayout543.xml" ContentType="application/vnd.openxmlformats-officedocument.presentationml.slideLayout+xml"/>
  <Override PartName="/ppt/slideLayouts/slideLayout544.xml" ContentType="application/vnd.openxmlformats-officedocument.presentationml.slideLayout+xml"/>
  <Override PartName="/ppt/theme/theme50.xml" ContentType="application/vnd.openxmlformats-officedocument.theme+xml"/>
  <Override PartName="/ppt/slideLayouts/slideLayout545.xml" ContentType="application/vnd.openxmlformats-officedocument.presentationml.slideLayout+xml"/>
  <Override PartName="/ppt/slideLayouts/slideLayout546.xml" ContentType="application/vnd.openxmlformats-officedocument.presentationml.slideLayout+xml"/>
  <Override PartName="/ppt/slideLayouts/slideLayout547.xml" ContentType="application/vnd.openxmlformats-officedocument.presentationml.slideLayout+xml"/>
  <Override PartName="/ppt/slideLayouts/slideLayout548.xml" ContentType="application/vnd.openxmlformats-officedocument.presentationml.slideLayout+xml"/>
  <Override PartName="/ppt/slideLayouts/slideLayout549.xml" ContentType="application/vnd.openxmlformats-officedocument.presentationml.slideLayout+xml"/>
  <Override PartName="/ppt/slideLayouts/slideLayout550.xml" ContentType="application/vnd.openxmlformats-officedocument.presentationml.slideLayout+xml"/>
  <Override PartName="/ppt/slideLayouts/slideLayout551.xml" ContentType="application/vnd.openxmlformats-officedocument.presentationml.slideLayout+xml"/>
  <Override PartName="/ppt/slideLayouts/slideLayout552.xml" ContentType="application/vnd.openxmlformats-officedocument.presentationml.slideLayout+xml"/>
  <Override PartName="/ppt/slideLayouts/slideLayout553.xml" ContentType="application/vnd.openxmlformats-officedocument.presentationml.slideLayout+xml"/>
  <Override PartName="/ppt/slideLayouts/slideLayout554.xml" ContentType="application/vnd.openxmlformats-officedocument.presentationml.slideLayout+xml"/>
  <Override PartName="/ppt/slideLayouts/slideLayout555.xml" ContentType="application/vnd.openxmlformats-officedocument.presentationml.slideLayout+xml"/>
  <Override PartName="/ppt/theme/theme51.xml" ContentType="application/vnd.openxmlformats-officedocument.theme+xml"/>
  <Override PartName="/ppt/slideLayouts/slideLayout556.xml" ContentType="application/vnd.openxmlformats-officedocument.presentationml.slideLayout+xml"/>
  <Override PartName="/ppt/slideLayouts/slideLayout557.xml" ContentType="application/vnd.openxmlformats-officedocument.presentationml.slideLayout+xml"/>
  <Override PartName="/ppt/slideLayouts/slideLayout558.xml" ContentType="application/vnd.openxmlformats-officedocument.presentationml.slideLayout+xml"/>
  <Override PartName="/ppt/slideLayouts/slideLayout559.xml" ContentType="application/vnd.openxmlformats-officedocument.presentationml.slideLayout+xml"/>
  <Override PartName="/ppt/slideLayouts/slideLayout560.xml" ContentType="application/vnd.openxmlformats-officedocument.presentationml.slideLayout+xml"/>
  <Override PartName="/ppt/slideLayouts/slideLayout561.xml" ContentType="application/vnd.openxmlformats-officedocument.presentationml.slideLayout+xml"/>
  <Override PartName="/ppt/slideLayouts/slideLayout562.xml" ContentType="application/vnd.openxmlformats-officedocument.presentationml.slideLayout+xml"/>
  <Override PartName="/ppt/slideLayouts/slideLayout563.xml" ContentType="application/vnd.openxmlformats-officedocument.presentationml.slideLayout+xml"/>
  <Override PartName="/ppt/slideLayouts/slideLayout564.xml" ContentType="application/vnd.openxmlformats-officedocument.presentationml.slideLayout+xml"/>
  <Override PartName="/ppt/slideLayouts/slideLayout565.xml" ContentType="application/vnd.openxmlformats-officedocument.presentationml.slideLayout+xml"/>
  <Override PartName="/ppt/slideLayouts/slideLayout566.xml" ContentType="application/vnd.openxmlformats-officedocument.presentationml.slideLayout+xml"/>
  <Override PartName="/ppt/theme/theme52.xml" ContentType="application/vnd.openxmlformats-officedocument.theme+xml"/>
  <Override PartName="/ppt/slideLayouts/slideLayout567.xml" ContentType="application/vnd.openxmlformats-officedocument.presentationml.slideLayout+xml"/>
  <Override PartName="/ppt/slideLayouts/slideLayout568.xml" ContentType="application/vnd.openxmlformats-officedocument.presentationml.slideLayout+xml"/>
  <Override PartName="/ppt/slideLayouts/slideLayout569.xml" ContentType="application/vnd.openxmlformats-officedocument.presentationml.slideLayout+xml"/>
  <Override PartName="/ppt/slideLayouts/slideLayout570.xml" ContentType="application/vnd.openxmlformats-officedocument.presentationml.slideLayout+xml"/>
  <Override PartName="/ppt/slideLayouts/slideLayout571.xml" ContentType="application/vnd.openxmlformats-officedocument.presentationml.slideLayout+xml"/>
  <Override PartName="/ppt/slideLayouts/slideLayout572.xml" ContentType="application/vnd.openxmlformats-officedocument.presentationml.slideLayout+xml"/>
  <Override PartName="/ppt/slideLayouts/slideLayout573.xml" ContentType="application/vnd.openxmlformats-officedocument.presentationml.slideLayout+xml"/>
  <Override PartName="/ppt/slideLayouts/slideLayout574.xml" ContentType="application/vnd.openxmlformats-officedocument.presentationml.slideLayout+xml"/>
  <Override PartName="/ppt/slideLayouts/slideLayout575.xml" ContentType="application/vnd.openxmlformats-officedocument.presentationml.slideLayout+xml"/>
  <Override PartName="/ppt/slideLayouts/slideLayout576.xml" ContentType="application/vnd.openxmlformats-officedocument.presentationml.slideLayout+xml"/>
  <Override PartName="/ppt/slideLayouts/slideLayout577.xml" ContentType="application/vnd.openxmlformats-officedocument.presentationml.slideLayout+xml"/>
  <Override PartName="/ppt/slideLayouts/slideLayout578.xml" ContentType="application/vnd.openxmlformats-officedocument.presentationml.slideLayout+xml"/>
  <Override PartName="/ppt/theme/theme53.xml" ContentType="application/vnd.openxmlformats-officedocument.theme+xml"/>
  <Override PartName="/ppt/slideLayouts/slideLayout579.xml" ContentType="application/vnd.openxmlformats-officedocument.presentationml.slideLayout+xml"/>
  <Override PartName="/ppt/slideLayouts/slideLayout580.xml" ContentType="application/vnd.openxmlformats-officedocument.presentationml.slideLayout+xml"/>
  <Override PartName="/ppt/slideLayouts/slideLayout581.xml" ContentType="application/vnd.openxmlformats-officedocument.presentationml.slideLayout+xml"/>
  <Override PartName="/ppt/slideLayouts/slideLayout582.xml" ContentType="application/vnd.openxmlformats-officedocument.presentationml.slideLayout+xml"/>
  <Override PartName="/ppt/slideLayouts/slideLayout583.xml" ContentType="application/vnd.openxmlformats-officedocument.presentationml.slideLayout+xml"/>
  <Override PartName="/ppt/slideLayouts/slideLayout584.xml" ContentType="application/vnd.openxmlformats-officedocument.presentationml.slideLayout+xml"/>
  <Override PartName="/ppt/slideLayouts/slideLayout585.xml" ContentType="application/vnd.openxmlformats-officedocument.presentationml.slideLayout+xml"/>
  <Override PartName="/ppt/slideLayouts/slideLayout586.xml" ContentType="application/vnd.openxmlformats-officedocument.presentationml.slideLayout+xml"/>
  <Override PartName="/ppt/slideLayouts/slideLayout587.xml" ContentType="application/vnd.openxmlformats-officedocument.presentationml.slideLayout+xml"/>
  <Override PartName="/ppt/slideLayouts/slideLayout588.xml" ContentType="application/vnd.openxmlformats-officedocument.presentationml.slideLayout+xml"/>
  <Override PartName="/ppt/slideLayouts/slideLayout589.xml" ContentType="application/vnd.openxmlformats-officedocument.presentationml.slideLayout+xml"/>
  <Override PartName="/ppt/theme/theme54.xml" ContentType="application/vnd.openxmlformats-officedocument.theme+xml"/>
  <Override PartName="/ppt/slideLayouts/slideLayout590.xml" ContentType="application/vnd.openxmlformats-officedocument.presentationml.slideLayout+xml"/>
  <Override PartName="/ppt/slideLayouts/slideLayout591.xml" ContentType="application/vnd.openxmlformats-officedocument.presentationml.slideLayout+xml"/>
  <Override PartName="/ppt/slideLayouts/slideLayout592.xml" ContentType="application/vnd.openxmlformats-officedocument.presentationml.slideLayout+xml"/>
  <Override PartName="/ppt/slideLayouts/slideLayout593.xml" ContentType="application/vnd.openxmlformats-officedocument.presentationml.slideLayout+xml"/>
  <Override PartName="/ppt/slideLayouts/slideLayout594.xml" ContentType="application/vnd.openxmlformats-officedocument.presentationml.slideLayout+xml"/>
  <Override PartName="/ppt/slideLayouts/slideLayout595.xml" ContentType="application/vnd.openxmlformats-officedocument.presentationml.slideLayout+xml"/>
  <Override PartName="/ppt/slideLayouts/slideLayout596.xml" ContentType="application/vnd.openxmlformats-officedocument.presentationml.slideLayout+xml"/>
  <Override PartName="/ppt/slideLayouts/slideLayout597.xml" ContentType="application/vnd.openxmlformats-officedocument.presentationml.slideLayout+xml"/>
  <Override PartName="/ppt/slideLayouts/slideLayout598.xml" ContentType="application/vnd.openxmlformats-officedocument.presentationml.slideLayout+xml"/>
  <Override PartName="/ppt/slideLayouts/slideLayout599.xml" ContentType="application/vnd.openxmlformats-officedocument.presentationml.slideLayout+xml"/>
  <Override PartName="/ppt/slideLayouts/slideLayout600.xml" ContentType="application/vnd.openxmlformats-officedocument.presentationml.slideLayout+xml"/>
  <Override PartName="/ppt/theme/theme55.xml" ContentType="application/vnd.openxmlformats-officedocument.theme+xml"/>
  <Override PartName="/ppt/slideLayouts/slideLayout601.xml" ContentType="application/vnd.openxmlformats-officedocument.presentationml.slideLayout+xml"/>
  <Override PartName="/ppt/slideLayouts/slideLayout602.xml" ContentType="application/vnd.openxmlformats-officedocument.presentationml.slideLayout+xml"/>
  <Override PartName="/ppt/slideLayouts/slideLayout603.xml" ContentType="application/vnd.openxmlformats-officedocument.presentationml.slideLayout+xml"/>
  <Override PartName="/ppt/slideLayouts/slideLayout604.xml" ContentType="application/vnd.openxmlformats-officedocument.presentationml.slideLayout+xml"/>
  <Override PartName="/ppt/slideLayouts/slideLayout605.xml" ContentType="application/vnd.openxmlformats-officedocument.presentationml.slideLayout+xml"/>
  <Override PartName="/ppt/slideLayouts/slideLayout606.xml" ContentType="application/vnd.openxmlformats-officedocument.presentationml.slideLayout+xml"/>
  <Override PartName="/ppt/theme/theme56.xml" ContentType="application/vnd.openxmlformats-officedocument.theme+xml"/>
  <Override PartName="/ppt/slideLayouts/slideLayout607.xml" ContentType="application/vnd.openxmlformats-officedocument.presentationml.slideLayout+xml"/>
  <Override PartName="/ppt/slideLayouts/slideLayout608.xml" ContentType="application/vnd.openxmlformats-officedocument.presentationml.slideLayout+xml"/>
  <Override PartName="/ppt/slideLayouts/slideLayout609.xml" ContentType="application/vnd.openxmlformats-officedocument.presentationml.slideLayout+xml"/>
  <Override PartName="/ppt/slideLayouts/slideLayout610.xml" ContentType="application/vnd.openxmlformats-officedocument.presentationml.slideLayout+xml"/>
  <Override PartName="/ppt/slideLayouts/slideLayout611.xml" ContentType="application/vnd.openxmlformats-officedocument.presentationml.slideLayout+xml"/>
  <Override PartName="/ppt/slideLayouts/slideLayout612.xml" ContentType="application/vnd.openxmlformats-officedocument.presentationml.slideLayout+xml"/>
  <Override PartName="/ppt/slideLayouts/slideLayout613.xml" ContentType="application/vnd.openxmlformats-officedocument.presentationml.slideLayout+xml"/>
  <Override PartName="/ppt/slideLayouts/slideLayout614.xml" ContentType="application/vnd.openxmlformats-officedocument.presentationml.slideLayout+xml"/>
  <Override PartName="/ppt/slideLayouts/slideLayout615.xml" ContentType="application/vnd.openxmlformats-officedocument.presentationml.slideLayout+xml"/>
  <Override PartName="/ppt/slideLayouts/slideLayout616.xml" ContentType="application/vnd.openxmlformats-officedocument.presentationml.slideLayout+xml"/>
  <Override PartName="/ppt/slideLayouts/slideLayout617.xml" ContentType="application/vnd.openxmlformats-officedocument.presentationml.slideLayout+xml"/>
  <Override PartName="/ppt/theme/theme57.xml" ContentType="application/vnd.openxmlformats-officedocument.theme+xml"/>
  <Override PartName="/ppt/slideLayouts/slideLayout618.xml" ContentType="application/vnd.openxmlformats-officedocument.presentationml.slideLayout+xml"/>
  <Override PartName="/ppt/slideLayouts/slideLayout619.xml" ContentType="application/vnd.openxmlformats-officedocument.presentationml.slideLayout+xml"/>
  <Override PartName="/ppt/slideLayouts/slideLayout620.xml" ContentType="application/vnd.openxmlformats-officedocument.presentationml.slideLayout+xml"/>
  <Override PartName="/ppt/slideLayouts/slideLayout621.xml" ContentType="application/vnd.openxmlformats-officedocument.presentationml.slideLayout+xml"/>
  <Override PartName="/ppt/slideLayouts/slideLayout622.xml" ContentType="application/vnd.openxmlformats-officedocument.presentationml.slideLayout+xml"/>
  <Override PartName="/ppt/slideLayouts/slideLayout623.xml" ContentType="application/vnd.openxmlformats-officedocument.presentationml.slideLayout+xml"/>
  <Override PartName="/ppt/slideLayouts/slideLayout624.xml" ContentType="application/vnd.openxmlformats-officedocument.presentationml.slideLayout+xml"/>
  <Override PartName="/ppt/slideLayouts/slideLayout625.xml" ContentType="application/vnd.openxmlformats-officedocument.presentationml.slideLayout+xml"/>
  <Override PartName="/ppt/slideLayouts/slideLayout626.xml" ContentType="application/vnd.openxmlformats-officedocument.presentationml.slideLayout+xml"/>
  <Override PartName="/ppt/slideLayouts/slideLayout627.xml" ContentType="application/vnd.openxmlformats-officedocument.presentationml.slideLayout+xml"/>
  <Override PartName="/ppt/slideLayouts/slideLayout628.xml" ContentType="application/vnd.openxmlformats-officedocument.presentationml.slideLayout+xml"/>
  <Override PartName="/ppt/slideLayouts/slideLayout629.xml" ContentType="application/vnd.openxmlformats-officedocument.presentationml.slideLayout+xml"/>
  <Override PartName="/ppt/slideLayouts/slideLayout630.xml" ContentType="application/vnd.openxmlformats-officedocument.presentationml.slideLayout+xml"/>
  <Override PartName="/ppt/theme/theme58.xml" ContentType="application/vnd.openxmlformats-officedocument.theme+xml"/>
  <Override PartName="/ppt/slideLayouts/slideLayout631.xml" ContentType="application/vnd.openxmlformats-officedocument.presentationml.slideLayout+xml"/>
  <Override PartName="/ppt/slideLayouts/slideLayout632.xml" ContentType="application/vnd.openxmlformats-officedocument.presentationml.slideLayout+xml"/>
  <Override PartName="/ppt/slideLayouts/slideLayout633.xml" ContentType="application/vnd.openxmlformats-officedocument.presentationml.slideLayout+xml"/>
  <Override PartName="/ppt/slideLayouts/slideLayout634.xml" ContentType="application/vnd.openxmlformats-officedocument.presentationml.slideLayout+xml"/>
  <Override PartName="/ppt/slideLayouts/slideLayout635.xml" ContentType="application/vnd.openxmlformats-officedocument.presentationml.slideLayout+xml"/>
  <Override PartName="/ppt/slideLayouts/slideLayout636.xml" ContentType="application/vnd.openxmlformats-officedocument.presentationml.slideLayout+xml"/>
  <Override PartName="/ppt/slideLayouts/slideLayout637.xml" ContentType="application/vnd.openxmlformats-officedocument.presentationml.slideLayout+xml"/>
  <Override PartName="/ppt/slideLayouts/slideLayout638.xml" ContentType="application/vnd.openxmlformats-officedocument.presentationml.slideLayout+xml"/>
  <Override PartName="/ppt/slideLayouts/slideLayout639.xml" ContentType="application/vnd.openxmlformats-officedocument.presentationml.slideLayout+xml"/>
  <Override PartName="/ppt/slideLayouts/slideLayout640.xml" ContentType="application/vnd.openxmlformats-officedocument.presentationml.slideLayout+xml"/>
  <Override PartName="/ppt/slideLayouts/slideLayout641.xml" ContentType="application/vnd.openxmlformats-officedocument.presentationml.slideLayout+xml"/>
  <Override PartName="/ppt/theme/theme59.xml" ContentType="application/vnd.openxmlformats-officedocument.theme+xml"/>
  <Override PartName="/ppt/slideLayouts/slideLayout642.xml" ContentType="application/vnd.openxmlformats-officedocument.presentationml.slideLayout+xml"/>
  <Override PartName="/ppt/slideLayouts/slideLayout643.xml" ContentType="application/vnd.openxmlformats-officedocument.presentationml.slideLayout+xml"/>
  <Override PartName="/ppt/slideLayouts/slideLayout644.xml" ContentType="application/vnd.openxmlformats-officedocument.presentationml.slideLayout+xml"/>
  <Override PartName="/ppt/slideLayouts/slideLayout645.xml" ContentType="application/vnd.openxmlformats-officedocument.presentationml.slideLayout+xml"/>
  <Override PartName="/ppt/slideLayouts/slideLayout646.xml" ContentType="application/vnd.openxmlformats-officedocument.presentationml.slideLayout+xml"/>
  <Override PartName="/ppt/slideLayouts/slideLayout647.xml" ContentType="application/vnd.openxmlformats-officedocument.presentationml.slideLayout+xml"/>
  <Override PartName="/ppt/slideLayouts/slideLayout648.xml" ContentType="application/vnd.openxmlformats-officedocument.presentationml.slideLayout+xml"/>
  <Override PartName="/ppt/slideLayouts/slideLayout649.xml" ContentType="application/vnd.openxmlformats-officedocument.presentationml.slideLayout+xml"/>
  <Override PartName="/ppt/slideLayouts/slideLayout650.xml" ContentType="application/vnd.openxmlformats-officedocument.presentationml.slideLayout+xml"/>
  <Override PartName="/ppt/slideLayouts/slideLayout651.xml" ContentType="application/vnd.openxmlformats-officedocument.presentationml.slideLayout+xml"/>
  <Override PartName="/ppt/slideLayouts/slideLayout652.xml" ContentType="application/vnd.openxmlformats-officedocument.presentationml.slideLayout+xml"/>
  <Override PartName="/ppt/theme/theme60.xml" ContentType="application/vnd.openxmlformats-officedocument.theme+xml"/>
  <Override PartName="/ppt/slideLayouts/slideLayout653.xml" ContentType="application/vnd.openxmlformats-officedocument.presentationml.slideLayout+xml"/>
  <Override PartName="/ppt/slideLayouts/slideLayout654.xml" ContentType="application/vnd.openxmlformats-officedocument.presentationml.slideLayout+xml"/>
  <Override PartName="/ppt/slideLayouts/slideLayout655.xml" ContentType="application/vnd.openxmlformats-officedocument.presentationml.slideLayout+xml"/>
  <Override PartName="/ppt/slideLayouts/slideLayout656.xml" ContentType="application/vnd.openxmlformats-officedocument.presentationml.slideLayout+xml"/>
  <Override PartName="/ppt/slideLayouts/slideLayout657.xml" ContentType="application/vnd.openxmlformats-officedocument.presentationml.slideLayout+xml"/>
  <Override PartName="/ppt/slideLayouts/slideLayout658.xml" ContentType="application/vnd.openxmlformats-officedocument.presentationml.slideLayout+xml"/>
  <Override PartName="/ppt/slideLayouts/slideLayout659.xml" ContentType="application/vnd.openxmlformats-officedocument.presentationml.slideLayout+xml"/>
  <Override PartName="/ppt/slideLayouts/slideLayout660.xml" ContentType="application/vnd.openxmlformats-officedocument.presentationml.slideLayout+xml"/>
  <Override PartName="/ppt/slideLayouts/slideLayout661.xml" ContentType="application/vnd.openxmlformats-officedocument.presentationml.slideLayout+xml"/>
  <Override PartName="/ppt/slideLayouts/slideLayout662.xml" ContentType="application/vnd.openxmlformats-officedocument.presentationml.slideLayout+xml"/>
  <Override PartName="/ppt/slideLayouts/slideLayout663.xml" ContentType="application/vnd.openxmlformats-officedocument.presentationml.slideLayout+xml"/>
  <Override PartName="/ppt/theme/theme61.xml" ContentType="application/vnd.openxmlformats-officedocument.theme+xml"/>
  <Override PartName="/ppt/slideLayouts/slideLayout664.xml" ContentType="application/vnd.openxmlformats-officedocument.presentationml.slideLayout+xml"/>
  <Override PartName="/ppt/slideLayouts/slideLayout665.xml" ContentType="application/vnd.openxmlformats-officedocument.presentationml.slideLayout+xml"/>
  <Override PartName="/ppt/theme/theme62.xml" ContentType="application/vnd.openxmlformats-officedocument.theme+xml"/>
  <Override PartName="/ppt/slideLayouts/slideLayout666.xml" ContentType="application/vnd.openxmlformats-officedocument.presentationml.slideLayout+xml"/>
  <Override PartName="/ppt/slideLayouts/slideLayout667.xml" ContentType="application/vnd.openxmlformats-officedocument.presentationml.slideLayout+xml"/>
  <Override PartName="/ppt/slideLayouts/slideLayout668.xml" ContentType="application/vnd.openxmlformats-officedocument.presentationml.slideLayout+xml"/>
  <Override PartName="/ppt/slideLayouts/slideLayout669.xml" ContentType="application/vnd.openxmlformats-officedocument.presentationml.slideLayout+xml"/>
  <Override PartName="/ppt/slideLayouts/slideLayout670.xml" ContentType="application/vnd.openxmlformats-officedocument.presentationml.slideLayout+xml"/>
  <Override PartName="/ppt/slideLayouts/slideLayout671.xml" ContentType="application/vnd.openxmlformats-officedocument.presentationml.slideLayout+xml"/>
  <Override PartName="/ppt/slideLayouts/slideLayout672.xml" ContentType="application/vnd.openxmlformats-officedocument.presentationml.slideLayout+xml"/>
  <Override PartName="/ppt/slideLayouts/slideLayout673.xml" ContentType="application/vnd.openxmlformats-officedocument.presentationml.slideLayout+xml"/>
  <Override PartName="/ppt/slideLayouts/slideLayout674.xml" ContentType="application/vnd.openxmlformats-officedocument.presentationml.slideLayout+xml"/>
  <Override PartName="/ppt/slideLayouts/slideLayout675.xml" ContentType="application/vnd.openxmlformats-officedocument.presentationml.slideLayout+xml"/>
  <Override PartName="/ppt/slideLayouts/slideLayout676.xml" ContentType="application/vnd.openxmlformats-officedocument.presentationml.slideLayout+xml"/>
  <Override PartName="/ppt/theme/theme63.xml" ContentType="application/vnd.openxmlformats-officedocument.theme+xml"/>
  <Override PartName="/ppt/slideLayouts/slideLayout677.xml" ContentType="application/vnd.openxmlformats-officedocument.presentationml.slideLayout+xml"/>
  <Override PartName="/ppt/slideLayouts/slideLayout678.xml" ContentType="application/vnd.openxmlformats-officedocument.presentationml.slideLayout+xml"/>
  <Override PartName="/ppt/slideLayouts/slideLayout679.xml" ContentType="application/vnd.openxmlformats-officedocument.presentationml.slideLayout+xml"/>
  <Override PartName="/ppt/slideLayouts/slideLayout680.xml" ContentType="application/vnd.openxmlformats-officedocument.presentationml.slideLayout+xml"/>
  <Override PartName="/ppt/slideLayouts/slideLayout681.xml" ContentType="application/vnd.openxmlformats-officedocument.presentationml.slideLayout+xml"/>
  <Override PartName="/ppt/slideLayouts/slideLayout682.xml" ContentType="application/vnd.openxmlformats-officedocument.presentationml.slideLayout+xml"/>
  <Override PartName="/ppt/slideLayouts/slideLayout683.xml" ContentType="application/vnd.openxmlformats-officedocument.presentationml.slideLayout+xml"/>
  <Override PartName="/ppt/slideLayouts/slideLayout684.xml" ContentType="application/vnd.openxmlformats-officedocument.presentationml.slideLayout+xml"/>
  <Override PartName="/ppt/slideLayouts/slideLayout685.xml" ContentType="application/vnd.openxmlformats-officedocument.presentationml.slideLayout+xml"/>
  <Override PartName="/ppt/slideLayouts/slideLayout686.xml" ContentType="application/vnd.openxmlformats-officedocument.presentationml.slideLayout+xml"/>
  <Override PartName="/ppt/slideLayouts/slideLayout687.xml" ContentType="application/vnd.openxmlformats-officedocument.presentationml.slideLayout+xml"/>
  <Override PartName="/ppt/theme/theme64.xml" ContentType="application/vnd.openxmlformats-officedocument.theme+xml"/>
  <Override PartName="/ppt/slideLayouts/slideLayout688.xml" ContentType="application/vnd.openxmlformats-officedocument.presentationml.slideLayout+xml"/>
  <Override PartName="/ppt/slideLayouts/slideLayout689.xml" ContentType="application/vnd.openxmlformats-officedocument.presentationml.slideLayout+xml"/>
  <Override PartName="/ppt/slideLayouts/slideLayout690.xml" ContentType="application/vnd.openxmlformats-officedocument.presentationml.slideLayout+xml"/>
  <Override PartName="/ppt/slideLayouts/slideLayout691.xml" ContentType="application/vnd.openxmlformats-officedocument.presentationml.slideLayout+xml"/>
  <Override PartName="/ppt/slideLayouts/slideLayout692.xml" ContentType="application/vnd.openxmlformats-officedocument.presentationml.slideLayout+xml"/>
  <Override PartName="/ppt/slideLayouts/slideLayout693.xml" ContentType="application/vnd.openxmlformats-officedocument.presentationml.slideLayout+xml"/>
  <Override PartName="/ppt/slideLayouts/slideLayout694.xml" ContentType="application/vnd.openxmlformats-officedocument.presentationml.slideLayout+xml"/>
  <Override PartName="/ppt/slideLayouts/slideLayout695.xml" ContentType="application/vnd.openxmlformats-officedocument.presentationml.slideLayout+xml"/>
  <Override PartName="/ppt/slideLayouts/slideLayout696.xml" ContentType="application/vnd.openxmlformats-officedocument.presentationml.slideLayout+xml"/>
  <Override PartName="/ppt/slideLayouts/slideLayout697.xml" ContentType="application/vnd.openxmlformats-officedocument.presentationml.slideLayout+xml"/>
  <Override PartName="/ppt/slideLayouts/slideLayout698.xml" ContentType="application/vnd.openxmlformats-officedocument.presentationml.slideLayout+xml"/>
  <Override PartName="/ppt/slideLayouts/slideLayout699.xml" ContentType="application/vnd.openxmlformats-officedocument.presentationml.slideLayout+xml"/>
  <Override PartName="/ppt/theme/theme65.xml" ContentType="application/vnd.openxmlformats-officedocument.theme+xml"/>
  <Override PartName="/ppt/slideLayouts/slideLayout700.xml" ContentType="application/vnd.openxmlformats-officedocument.presentationml.slideLayout+xml"/>
  <Override PartName="/ppt/slideLayouts/slideLayout701.xml" ContentType="application/vnd.openxmlformats-officedocument.presentationml.slideLayout+xml"/>
  <Override PartName="/ppt/slideLayouts/slideLayout702.xml" ContentType="application/vnd.openxmlformats-officedocument.presentationml.slideLayout+xml"/>
  <Override PartName="/ppt/slideLayouts/slideLayout703.xml" ContentType="application/vnd.openxmlformats-officedocument.presentationml.slideLayout+xml"/>
  <Override PartName="/ppt/slideLayouts/slideLayout704.xml" ContentType="application/vnd.openxmlformats-officedocument.presentationml.slideLayout+xml"/>
  <Override PartName="/ppt/slideLayouts/slideLayout705.xml" ContentType="application/vnd.openxmlformats-officedocument.presentationml.slideLayout+xml"/>
  <Override PartName="/ppt/slideLayouts/slideLayout706.xml" ContentType="application/vnd.openxmlformats-officedocument.presentationml.slideLayout+xml"/>
  <Override PartName="/ppt/slideLayouts/slideLayout707.xml" ContentType="application/vnd.openxmlformats-officedocument.presentationml.slideLayout+xml"/>
  <Override PartName="/ppt/slideLayouts/slideLayout708.xml" ContentType="application/vnd.openxmlformats-officedocument.presentationml.slideLayout+xml"/>
  <Override PartName="/ppt/slideLayouts/slideLayout709.xml" ContentType="application/vnd.openxmlformats-officedocument.presentationml.slideLayout+xml"/>
  <Override PartName="/ppt/slideLayouts/slideLayout710.xml" ContentType="application/vnd.openxmlformats-officedocument.presentationml.slideLayout+xml"/>
  <Override PartName="/ppt/theme/theme66.xml" ContentType="application/vnd.openxmlformats-officedocument.theme+xml"/>
  <Override PartName="/ppt/slideLayouts/slideLayout711.xml" ContentType="application/vnd.openxmlformats-officedocument.presentationml.slideLayout+xml"/>
  <Override PartName="/ppt/slideLayouts/slideLayout712.xml" ContentType="application/vnd.openxmlformats-officedocument.presentationml.slideLayout+xml"/>
  <Override PartName="/ppt/slideLayouts/slideLayout713.xml" ContentType="application/vnd.openxmlformats-officedocument.presentationml.slideLayout+xml"/>
  <Override PartName="/ppt/slideLayouts/slideLayout714.xml" ContentType="application/vnd.openxmlformats-officedocument.presentationml.slideLayout+xml"/>
  <Override PartName="/ppt/slideLayouts/slideLayout715.xml" ContentType="application/vnd.openxmlformats-officedocument.presentationml.slideLayout+xml"/>
  <Override PartName="/ppt/slideLayouts/slideLayout716.xml" ContentType="application/vnd.openxmlformats-officedocument.presentationml.slideLayout+xml"/>
  <Override PartName="/ppt/slideLayouts/slideLayout717.xml" ContentType="application/vnd.openxmlformats-officedocument.presentationml.slideLayout+xml"/>
  <Override PartName="/ppt/slideLayouts/slideLayout718.xml" ContentType="application/vnd.openxmlformats-officedocument.presentationml.slideLayout+xml"/>
  <Override PartName="/ppt/slideLayouts/slideLayout719.xml" ContentType="application/vnd.openxmlformats-officedocument.presentationml.slideLayout+xml"/>
  <Override PartName="/ppt/slideLayouts/slideLayout720.xml" ContentType="application/vnd.openxmlformats-officedocument.presentationml.slideLayout+xml"/>
  <Override PartName="/ppt/slideLayouts/slideLayout721.xml" ContentType="application/vnd.openxmlformats-officedocument.presentationml.slideLayout+xml"/>
  <Override PartName="/ppt/theme/theme67.xml" ContentType="application/vnd.openxmlformats-officedocument.theme+xml"/>
  <Override PartName="/ppt/slideLayouts/slideLayout722.xml" ContentType="application/vnd.openxmlformats-officedocument.presentationml.slideLayout+xml"/>
  <Override PartName="/ppt/slideLayouts/slideLayout723.xml" ContentType="application/vnd.openxmlformats-officedocument.presentationml.slideLayout+xml"/>
  <Override PartName="/ppt/slideLayouts/slideLayout724.xml" ContentType="application/vnd.openxmlformats-officedocument.presentationml.slideLayout+xml"/>
  <Override PartName="/ppt/slideLayouts/slideLayout725.xml" ContentType="application/vnd.openxmlformats-officedocument.presentationml.slideLayout+xml"/>
  <Override PartName="/ppt/slideLayouts/slideLayout726.xml" ContentType="application/vnd.openxmlformats-officedocument.presentationml.slideLayout+xml"/>
  <Override PartName="/ppt/slideLayouts/slideLayout727.xml" ContentType="application/vnd.openxmlformats-officedocument.presentationml.slideLayout+xml"/>
  <Override PartName="/ppt/slideLayouts/slideLayout728.xml" ContentType="application/vnd.openxmlformats-officedocument.presentationml.slideLayout+xml"/>
  <Override PartName="/ppt/slideLayouts/slideLayout729.xml" ContentType="application/vnd.openxmlformats-officedocument.presentationml.slideLayout+xml"/>
  <Override PartName="/ppt/slideLayouts/slideLayout730.xml" ContentType="application/vnd.openxmlformats-officedocument.presentationml.slideLayout+xml"/>
  <Override PartName="/ppt/slideLayouts/slideLayout731.xml" ContentType="application/vnd.openxmlformats-officedocument.presentationml.slideLayout+xml"/>
  <Override PartName="/ppt/slideLayouts/slideLayout732.xml" ContentType="application/vnd.openxmlformats-officedocument.presentationml.slideLayout+xml"/>
  <Override PartName="/ppt/slideLayouts/slideLayout733.xml" ContentType="application/vnd.openxmlformats-officedocument.presentationml.slideLayout+xml"/>
  <Override PartName="/ppt/theme/theme68.xml" ContentType="application/vnd.openxmlformats-officedocument.theme+xml"/>
  <Override PartName="/ppt/slideLayouts/slideLayout734.xml" ContentType="application/vnd.openxmlformats-officedocument.presentationml.slideLayout+xml"/>
  <Override PartName="/ppt/slideLayouts/slideLayout735.xml" ContentType="application/vnd.openxmlformats-officedocument.presentationml.slideLayout+xml"/>
  <Override PartName="/ppt/slideLayouts/slideLayout736.xml" ContentType="application/vnd.openxmlformats-officedocument.presentationml.slideLayout+xml"/>
  <Override PartName="/ppt/slideLayouts/slideLayout737.xml" ContentType="application/vnd.openxmlformats-officedocument.presentationml.slideLayout+xml"/>
  <Override PartName="/ppt/slideLayouts/slideLayout738.xml" ContentType="application/vnd.openxmlformats-officedocument.presentationml.slideLayout+xml"/>
  <Override PartName="/ppt/slideLayouts/slideLayout739.xml" ContentType="application/vnd.openxmlformats-officedocument.presentationml.slideLayout+xml"/>
  <Override PartName="/ppt/slideLayouts/slideLayout740.xml" ContentType="application/vnd.openxmlformats-officedocument.presentationml.slideLayout+xml"/>
  <Override PartName="/ppt/slideLayouts/slideLayout741.xml" ContentType="application/vnd.openxmlformats-officedocument.presentationml.slideLayout+xml"/>
  <Override PartName="/ppt/slideLayouts/slideLayout742.xml" ContentType="application/vnd.openxmlformats-officedocument.presentationml.slideLayout+xml"/>
  <Override PartName="/ppt/slideLayouts/slideLayout743.xml" ContentType="application/vnd.openxmlformats-officedocument.presentationml.slideLayout+xml"/>
  <Override PartName="/ppt/slideLayouts/slideLayout744.xml" ContentType="application/vnd.openxmlformats-officedocument.presentationml.slideLayout+xml"/>
  <Override PartName="/ppt/slideLayouts/slideLayout745.xml" ContentType="application/vnd.openxmlformats-officedocument.presentationml.slideLayout+xml"/>
  <Override PartName="/ppt/theme/theme69.xml" ContentType="application/vnd.openxmlformats-officedocument.theme+xml"/>
  <Override PartName="/ppt/slideLayouts/slideLayout746.xml" ContentType="application/vnd.openxmlformats-officedocument.presentationml.slideLayout+xml"/>
  <Override PartName="/ppt/slideLayouts/slideLayout747.xml" ContentType="application/vnd.openxmlformats-officedocument.presentationml.slideLayout+xml"/>
  <Override PartName="/ppt/slideLayouts/slideLayout748.xml" ContentType="application/vnd.openxmlformats-officedocument.presentationml.slideLayout+xml"/>
  <Override PartName="/ppt/slideLayouts/slideLayout749.xml" ContentType="application/vnd.openxmlformats-officedocument.presentationml.slideLayout+xml"/>
  <Override PartName="/ppt/slideLayouts/slideLayout750.xml" ContentType="application/vnd.openxmlformats-officedocument.presentationml.slideLayout+xml"/>
  <Override PartName="/ppt/slideLayouts/slideLayout751.xml" ContentType="application/vnd.openxmlformats-officedocument.presentationml.slideLayout+xml"/>
  <Override PartName="/ppt/slideLayouts/slideLayout752.xml" ContentType="application/vnd.openxmlformats-officedocument.presentationml.slideLayout+xml"/>
  <Override PartName="/ppt/slideLayouts/slideLayout753.xml" ContentType="application/vnd.openxmlformats-officedocument.presentationml.slideLayout+xml"/>
  <Override PartName="/ppt/slideLayouts/slideLayout754.xml" ContentType="application/vnd.openxmlformats-officedocument.presentationml.slideLayout+xml"/>
  <Override PartName="/ppt/slideLayouts/slideLayout755.xml" ContentType="application/vnd.openxmlformats-officedocument.presentationml.slideLayout+xml"/>
  <Override PartName="/ppt/slideLayouts/slideLayout756.xml" ContentType="application/vnd.openxmlformats-officedocument.presentationml.slideLayout+xml"/>
  <Override PartName="/ppt/slideLayouts/slideLayout757.xml" ContentType="application/vnd.openxmlformats-officedocument.presentationml.slideLayout+xml"/>
  <Override PartName="/ppt/theme/theme70.xml" ContentType="application/vnd.openxmlformats-officedocument.theme+xml"/>
  <Override PartName="/ppt/slideLayouts/slideLayout758.xml" ContentType="application/vnd.openxmlformats-officedocument.presentationml.slideLayout+xml"/>
  <Override PartName="/ppt/slideLayouts/slideLayout759.xml" ContentType="application/vnd.openxmlformats-officedocument.presentationml.slideLayout+xml"/>
  <Override PartName="/ppt/slideLayouts/slideLayout760.xml" ContentType="application/vnd.openxmlformats-officedocument.presentationml.slideLayout+xml"/>
  <Override PartName="/ppt/slideLayouts/slideLayout761.xml" ContentType="application/vnd.openxmlformats-officedocument.presentationml.slideLayout+xml"/>
  <Override PartName="/ppt/slideLayouts/slideLayout762.xml" ContentType="application/vnd.openxmlformats-officedocument.presentationml.slideLayout+xml"/>
  <Override PartName="/ppt/slideLayouts/slideLayout763.xml" ContentType="application/vnd.openxmlformats-officedocument.presentationml.slideLayout+xml"/>
  <Override PartName="/ppt/slideLayouts/slideLayout764.xml" ContentType="application/vnd.openxmlformats-officedocument.presentationml.slideLayout+xml"/>
  <Override PartName="/ppt/slideLayouts/slideLayout765.xml" ContentType="application/vnd.openxmlformats-officedocument.presentationml.slideLayout+xml"/>
  <Override PartName="/ppt/slideLayouts/slideLayout766.xml" ContentType="application/vnd.openxmlformats-officedocument.presentationml.slideLayout+xml"/>
  <Override PartName="/ppt/slideLayouts/slideLayout767.xml" ContentType="application/vnd.openxmlformats-officedocument.presentationml.slideLayout+xml"/>
  <Override PartName="/ppt/slideLayouts/slideLayout768.xml" ContentType="application/vnd.openxmlformats-officedocument.presentationml.slideLayout+xml"/>
  <Override PartName="/ppt/theme/theme71.xml" ContentType="application/vnd.openxmlformats-officedocument.theme+xml"/>
  <Override PartName="/ppt/slideLayouts/slideLayout769.xml" ContentType="application/vnd.openxmlformats-officedocument.presentationml.slideLayout+xml"/>
  <Override PartName="/ppt/slideLayouts/slideLayout770.xml" ContentType="application/vnd.openxmlformats-officedocument.presentationml.slideLayout+xml"/>
  <Override PartName="/ppt/slideLayouts/slideLayout771.xml" ContentType="application/vnd.openxmlformats-officedocument.presentationml.slideLayout+xml"/>
  <Override PartName="/ppt/slideLayouts/slideLayout772.xml" ContentType="application/vnd.openxmlformats-officedocument.presentationml.slideLayout+xml"/>
  <Override PartName="/ppt/slideLayouts/slideLayout773.xml" ContentType="application/vnd.openxmlformats-officedocument.presentationml.slideLayout+xml"/>
  <Override PartName="/ppt/slideLayouts/slideLayout774.xml" ContentType="application/vnd.openxmlformats-officedocument.presentationml.slideLayout+xml"/>
  <Override PartName="/ppt/slideLayouts/slideLayout775.xml" ContentType="application/vnd.openxmlformats-officedocument.presentationml.slideLayout+xml"/>
  <Override PartName="/ppt/slideLayouts/slideLayout776.xml" ContentType="application/vnd.openxmlformats-officedocument.presentationml.slideLayout+xml"/>
  <Override PartName="/ppt/slideLayouts/slideLayout777.xml" ContentType="application/vnd.openxmlformats-officedocument.presentationml.slideLayout+xml"/>
  <Override PartName="/ppt/slideLayouts/slideLayout778.xml" ContentType="application/vnd.openxmlformats-officedocument.presentationml.slideLayout+xml"/>
  <Override PartName="/ppt/slideLayouts/slideLayout779.xml" ContentType="application/vnd.openxmlformats-officedocument.presentationml.slideLayout+xml"/>
  <Override PartName="/ppt/theme/theme72.xml" ContentType="application/vnd.openxmlformats-officedocument.theme+xml"/>
  <Override PartName="/ppt/slideLayouts/slideLayout780.xml" ContentType="application/vnd.openxmlformats-officedocument.presentationml.slideLayout+xml"/>
  <Override PartName="/ppt/slideLayouts/slideLayout781.xml" ContentType="application/vnd.openxmlformats-officedocument.presentationml.slideLayout+xml"/>
  <Override PartName="/ppt/slideLayouts/slideLayout782.xml" ContentType="application/vnd.openxmlformats-officedocument.presentationml.slideLayout+xml"/>
  <Override PartName="/ppt/slideLayouts/slideLayout783.xml" ContentType="application/vnd.openxmlformats-officedocument.presentationml.slideLayout+xml"/>
  <Override PartName="/ppt/slideLayouts/slideLayout784.xml" ContentType="application/vnd.openxmlformats-officedocument.presentationml.slideLayout+xml"/>
  <Override PartName="/ppt/slideLayouts/slideLayout785.xml" ContentType="application/vnd.openxmlformats-officedocument.presentationml.slideLayout+xml"/>
  <Override PartName="/ppt/slideLayouts/slideLayout786.xml" ContentType="application/vnd.openxmlformats-officedocument.presentationml.slideLayout+xml"/>
  <Override PartName="/ppt/slideLayouts/slideLayout787.xml" ContentType="application/vnd.openxmlformats-officedocument.presentationml.slideLayout+xml"/>
  <Override PartName="/ppt/slideLayouts/slideLayout788.xml" ContentType="application/vnd.openxmlformats-officedocument.presentationml.slideLayout+xml"/>
  <Override PartName="/ppt/slideLayouts/slideLayout789.xml" ContentType="application/vnd.openxmlformats-officedocument.presentationml.slideLayout+xml"/>
  <Override PartName="/ppt/slideLayouts/slideLayout790.xml" ContentType="application/vnd.openxmlformats-officedocument.presentationml.slideLayout+xml"/>
  <Override PartName="/ppt/slideLayouts/slideLayout791.xml" ContentType="application/vnd.openxmlformats-officedocument.presentationml.slideLayout+xml"/>
  <Override PartName="/ppt/theme/theme73.xml" ContentType="application/vnd.openxmlformats-officedocument.theme+xml"/>
  <Override PartName="/ppt/slideLayouts/slideLayout792.xml" ContentType="application/vnd.openxmlformats-officedocument.presentationml.slideLayout+xml"/>
  <Override PartName="/ppt/slideLayouts/slideLayout793.xml" ContentType="application/vnd.openxmlformats-officedocument.presentationml.slideLayout+xml"/>
  <Override PartName="/ppt/slideLayouts/slideLayout794.xml" ContentType="application/vnd.openxmlformats-officedocument.presentationml.slideLayout+xml"/>
  <Override PartName="/ppt/slideLayouts/slideLayout795.xml" ContentType="application/vnd.openxmlformats-officedocument.presentationml.slideLayout+xml"/>
  <Override PartName="/ppt/slideLayouts/slideLayout796.xml" ContentType="application/vnd.openxmlformats-officedocument.presentationml.slideLayout+xml"/>
  <Override PartName="/ppt/slideLayouts/slideLayout797.xml" ContentType="application/vnd.openxmlformats-officedocument.presentationml.slideLayout+xml"/>
  <Override PartName="/ppt/slideLayouts/slideLayout798.xml" ContentType="application/vnd.openxmlformats-officedocument.presentationml.slideLayout+xml"/>
  <Override PartName="/ppt/slideLayouts/slideLayout799.xml" ContentType="application/vnd.openxmlformats-officedocument.presentationml.slideLayout+xml"/>
  <Override PartName="/ppt/slideLayouts/slideLayout800.xml" ContentType="application/vnd.openxmlformats-officedocument.presentationml.slideLayout+xml"/>
  <Override PartName="/ppt/slideLayouts/slideLayout801.xml" ContentType="application/vnd.openxmlformats-officedocument.presentationml.slideLayout+xml"/>
  <Override PartName="/ppt/slideLayouts/slideLayout802.xml" ContentType="application/vnd.openxmlformats-officedocument.presentationml.slideLayout+xml"/>
  <Override PartName="/ppt/slideLayouts/slideLayout803.xml" ContentType="application/vnd.openxmlformats-officedocument.presentationml.slideLayout+xml"/>
  <Override PartName="/ppt/theme/theme74.xml" ContentType="application/vnd.openxmlformats-officedocument.theme+xml"/>
  <Override PartName="/ppt/slideLayouts/slideLayout804.xml" ContentType="application/vnd.openxmlformats-officedocument.presentationml.slideLayout+xml"/>
  <Override PartName="/ppt/slideLayouts/slideLayout805.xml" ContentType="application/vnd.openxmlformats-officedocument.presentationml.slideLayout+xml"/>
  <Override PartName="/ppt/slideLayouts/slideLayout806.xml" ContentType="application/vnd.openxmlformats-officedocument.presentationml.slideLayout+xml"/>
  <Override PartName="/ppt/slideLayouts/slideLayout807.xml" ContentType="application/vnd.openxmlformats-officedocument.presentationml.slideLayout+xml"/>
  <Override PartName="/ppt/slideLayouts/slideLayout808.xml" ContentType="application/vnd.openxmlformats-officedocument.presentationml.slideLayout+xml"/>
  <Override PartName="/ppt/slideLayouts/slideLayout809.xml" ContentType="application/vnd.openxmlformats-officedocument.presentationml.slideLayout+xml"/>
  <Override PartName="/ppt/slideLayouts/slideLayout810.xml" ContentType="application/vnd.openxmlformats-officedocument.presentationml.slideLayout+xml"/>
  <Override PartName="/ppt/slideLayouts/slideLayout811.xml" ContentType="application/vnd.openxmlformats-officedocument.presentationml.slideLayout+xml"/>
  <Override PartName="/ppt/slideLayouts/slideLayout812.xml" ContentType="application/vnd.openxmlformats-officedocument.presentationml.slideLayout+xml"/>
  <Override PartName="/ppt/slideLayouts/slideLayout813.xml" ContentType="application/vnd.openxmlformats-officedocument.presentationml.slideLayout+xml"/>
  <Override PartName="/ppt/slideLayouts/slideLayout814.xml" ContentType="application/vnd.openxmlformats-officedocument.presentationml.slideLayout+xml"/>
  <Override PartName="/ppt/slideLayouts/slideLayout815.xml" ContentType="application/vnd.openxmlformats-officedocument.presentationml.slideLayout+xml"/>
  <Override PartName="/ppt/theme/theme75.xml" ContentType="application/vnd.openxmlformats-officedocument.theme+xml"/>
  <Override PartName="/ppt/slideLayouts/slideLayout816.xml" ContentType="application/vnd.openxmlformats-officedocument.presentationml.slideLayout+xml"/>
  <Override PartName="/ppt/slideLayouts/slideLayout817.xml" ContentType="application/vnd.openxmlformats-officedocument.presentationml.slideLayout+xml"/>
  <Override PartName="/ppt/slideLayouts/slideLayout818.xml" ContentType="application/vnd.openxmlformats-officedocument.presentationml.slideLayout+xml"/>
  <Override PartName="/ppt/slideLayouts/slideLayout819.xml" ContentType="application/vnd.openxmlformats-officedocument.presentationml.slideLayout+xml"/>
  <Override PartName="/ppt/slideLayouts/slideLayout820.xml" ContentType="application/vnd.openxmlformats-officedocument.presentationml.slideLayout+xml"/>
  <Override PartName="/ppt/slideLayouts/slideLayout821.xml" ContentType="application/vnd.openxmlformats-officedocument.presentationml.slideLayout+xml"/>
  <Override PartName="/ppt/slideLayouts/slideLayout822.xml" ContentType="application/vnd.openxmlformats-officedocument.presentationml.slideLayout+xml"/>
  <Override PartName="/ppt/slideLayouts/slideLayout823.xml" ContentType="application/vnd.openxmlformats-officedocument.presentationml.slideLayout+xml"/>
  <Override PartName="/ppt/slideLayouts/slideLayout824.xml" ContentType="application/vnd.openxmlformats-officedocument.presentationml.slideLayout+xml"/>
  <Override PartName="/ppt/slideLayouts/slideLayout825.xml" ContentType="application/vnd.openxmlformats-officedocument.presentationml.slideLayout+xml"/>
  <Override PartName="/ppt/slideLayouts/slideLayout826.xml" ContentType="application/vnd.openxmlformats-officedocument.presentationml.slideLayout+xml"/>
  <Override PartName="/ppt/slideLayouts/slideLayout827.xml" ContentType="application/vnd.openxmlformats-officedocument.presentationml.slideLayout+xml"/>
  <Override PartName="/ppt/theme/theme76.xml" ContentType="application/vnd.openxmlformats-officedocument.theme+xml"/>
  <Override PartName="/ppt/slideLayouts/slideLayout828.xml" ContentType="application/vnd.openxmlformats-officedocument.presentationml.slideLayout+xml"/>
  <Override PartName="/ppt/slideLayouts/slideLayout829.xml" ContentType="application/vnd.openxmlformats-officedocument.presentationml.slideLayout+xml"/>
  <Override PartName="/ppt/slideLayouts/slideLayout830.xml" ContentType="application/vnd.openxmlformats-officedocument.presentationml.slideLayout+xml"/>
  <Override PartName="/ppt/slideLayouts/slideLayout831.xml" ContentType="application/vnd.openxmlformats-officedocument.presentationml.slideLayout+xml"/>
  <Override PartName="/ppt/slideLayouts/slideLayout832.xml" ContentType="application/vnd.openxmlformats-officedocument.presentationml.slideLayout+xml"/>
  <Override PartName="/ppt/slideLayouts/slideLayout833.xml" ContentType="application/vnd.openxmlformats-officedocument.presentationml.slideLayout+xml"/>
  <Override PartName="/ppt/slideLayouts/slideLayout834.xml" ContentType="application/vnd.openxmlformats-officedocument.presentationml.slideLayout+xml"/>
  <Override PartName="/ppt/slideLayouts/slideLayout835.xml" ContentType="application/vnd.openxmlformats-officedocument.presentationml.slideLayout+xml"/>
  <Override PartName="/ppt/slideLayouts/slideLayout836.xml" ContentType="application/vnd.openxmlformats-officedocument.presentationml.slideLayout+xml"/>
  <Override PartName="/ppt/slideLayouts/slideLayout837.xml" ContentType="application/vnd.openxmlformats-officedocument.presentationml.slideLayout+xml"/>
  <Override PartName="/ppt/slideLayouts/slideLayout838.xml" ContentType="application/vnd.openxmlformats-officedocument.presentationml.slideLayout+xml"/>
  <Override PartName="/ppt/theme/theme77.xml" ContentType="application/vnd.openxmlformats-officedocument.theme+xml"/>
  <Override PartName="/ppt/slideLayouts/slideLayout839.xml" ContentType="application/vnd.openxmlformats-officedocument.presentationml.slideLayout+xml"/>
  <Override PartName="/ppt/slideLayouts/slideLayout840.xml" ContentType="application/vnd.openxmlformats-officedocument.presentationml.slideLayout+xml"/>
  <Override PartName="/ppt/slideLayouts/slideLayout841.xml" ContentType="application/vnd.openxmlformats-officedocument.presentationml.slideLayout+xml"/>
  <Override PartName="/ppt/slideLayouts/slideLayout842.xml" ContentType="application/vnd.openxmlformats-officedocument.presentationml.slideLayout+xml"/>
  <Override PartName="/ppt/slideLayouts/slideLayout843.xml" ContentType="application/vnd.openxmlformats-officedocument.presentationml.slideLayout+xml"/>
  <Override PartName="/ppt/slideLayouts/slideLayout844.xml" ContentType="application/vnd.openxmlformats-officedocument.presentationml.slideLayout+xml"/>
  <Override PartName="/ppt/slideLayouts/slideLayout845.xml" ContentType="application/vnd.openxmlformats-officedocument.presentationml.slideLayout+xml"/>
  <Override PartName="/ppt/slideLayouts/slideLayout846.xml" ContentType="application/vnd.openxmlformats-officedocument.presentationml.slideLayout+xml"/>
  <Override PartName="/ppt/slideLayouts/slideLayout847.xml" ContentType="application/vnd.openxmlformats-officedocument.presentationml.slideLayout+xml"/>
  <Override PartName="/ppt/slideLayouts/slideLayout848.xml" ContentType="application/vnd.openxmlformats-officedocument.presentationml.slideLayout+xml"/>
  <Override PartName="/ppt/slideLayouts/slideLayout849.xml" ContentType="application/vnd.openxmlformats-officedocument.presentationml.slideLayout+xml"/>
  <Override PartName="/ppt/slideLayouts/slideLayout850.xml" ContentType="application/vnd.openxmlformats-officedocument.presentationml.slideLayout+xml"/>
  <Override PartName="/ppt/theme/theme78.xml" ContentType="application/vnd.openxmlformats-officedocument.theme+xml"/>
  <Override PartName="/ppt/slideLayouts/slideLayout851.xml" ContentType="application/vnd.openxmlformats-officedocument.presentationml.slideLayout+xml"/>
  <Override PartName="/ppt/slideLayouts/slideLayout852.xml" ContentType="application/vnd.openxmlformats-officedocument.presentationml.slideLayout+xml"/>
  <Override PartName="/ppt/slideLayouts/slideLayout853.xml" ContentType="application/vnd.openxmlformats-officedocument.presentationml.slideLayout+xml"/>
  <Override PartName="/ppt/slideLayouts/slideLayout854.xml" ContentType="application/vnd.openxmlformats-officedocument.presentationml.slideLayout+xml"/>
  <Override PartName="/ppt/slideLayouts/slideLayout855.xml" ContentType="application/vnd.openxmlformats-officedocument.presentationml.slideLayout+xml"/>
  <Override PartName="/ppt/slideLayouts/slideLayout856.xml" ContentType="application/vnd.openxmlformats-officedocument.presentationml.slideLayout+xml"/>
  <Override PartName="/ppt/slideLayouts/slideLayout857.xml" ContentType="application/vnd.openxmlformats-officedocument.presentationml.slideLayout+xml"/>
  <Override PartName="/ppt/slideLayouts/slideLayout858.xml" ContentType="application/vnd.openxmlformats-officedocument.presentationml.slideLayout+xml"/>
  <Override PartName="/ppt/slideLayouts/slideLayout859.xml" ContentType="application/vnd.openxmlformats-officedocument.presentationml.slideLayout+xml"/>
  <Override PartName="/ppt/slideLayouts/slideLayout860.xml" ContentType="application/vnd.openxmlformats-officedocument.presentationml.slideLayout+xml"/>
  <Override PartName="/ppt/slideLayouts/slideLayout861.xml" ContentType="application/vnd.openxmlformats-officedocument.presentationml.slideLayout+xml"/>
  <Override PartName="/ppt/slideLayouts/slideLayout862.xml" ContentType="application/vnd.openxmlformats-officedocument.presentationml.slideLayout+xml"/>
  <Override PartName="/ppt/theme/theme79.xml" ContentType="application/vnd.openxmlformats-officedocument.theme+xml"/>
  <Override PartName="/ppt/slideLayouts/slideLayout863.xml" ContentType="application/vnd.openxmlformats-officedocument.presentationml.slideLayout+xml"/>
  <Override PartName="/ppt/slideLayouts/slideLayout864.xml" ContentType="application/vnd.openxmlformats-officedocument.presentationml.slideLayout+xml"/>
  <Override PartName="/ppt/slideLayouts/slideLayout865.xml" ContentType="application/vnd.openxmlformats-officedocument.presentationml.slideLayout+xml"/>
  <Override PartName="/ppt/slideLayouts/slideLayout866.xml" ContentType="application/vnd.openxmlformats-officedocument.presentationml.slideLayout+xml"/>
  <Override PartName="/ppt/slideLayouts/slideLayout867.xml" ContentType="application/vnd.openxmlformats-officedocument.presentationml.slideLayout+xml"/>
  <Override PartName="/ppt/slideLayouts/slideLayout868.xml" ContentType="application/vnd.openxmlformats-officedocument.presentationml.slideLayout+xml"/>
  <Override PartName="/ppt/slideLayouts/slideLayout869.xml" ContentType="application/vnd.openxmlformats-officedocument.presentationml.slideLayout+xml"/>
  <Override PartName="/ppt/slideLayouts/slideLayout870.xml" ContentType="application/vnd.openxmlformats-officedocument.presentationml.slideLayout+xml"/>
  <Override PartName="/ppt/slideLayouts/slideLayout871.xml" ContentType="application/vnd.openxmlformats-officedocument.presentationml.slideLayout+xml"/>
  <Override PartName="/ppt/slideLayouts/slideLayout872.xml" ContentType="application/vnd.openxmlformats-officedocument.presentationml.slideLayout+xml"/>
  <Override PartName="/ppt/slideLayouts/slideLayout873.xml" ContentType="application/vnd.openxmlformats-officedocument.presentationml.slideLayout+xml"/>
  <Override PartName="/ppt/slideLayouts/slideLayout874.xml" ContentType="application/vnd.openxmlformats-officedocument.presentationml.slideLayout+xml"/>
  <Override PartName="/ppt/theme/theme80.xml" ContentType="application/vnd.openxmlformats-officedocument.theme+xml"/>
  <Override PartName="/ppt/slideLayouts/slideLayout875.xml" ContentType="application/vnd.openxmlformats-officedocument.presentationml.slideLayout+xml"/>
  <Override PartName="/ppt/slideLayouts/slideLayout876.xml" ContentType="application/vnd.openxmlformats-officedocument.presentationml.slideLayout+xml"/>
  <Override PartName="/ppt/slideLayouts/slideLayout877.xml" ContentType="application/vnd.openxmlformats-officedocument.presentationml.slideLayout+xml"/>
  <Override PartName="/ppt/slideLayouts/slideLayout878.xml" ContentType="application/vnd.openxmlformats-officedocument.presentationml.slideLayout+xml"/>
  <Override PartName="/ppt/theme/theme81.xml" ContentType="application/vnd.openxmlformats-officedocument.theme+xml"/>
  <Override PartName="/ppt/slideLayouts/slideLayout879.xml" ContentType="application/vnd.openxmlformats-officedocument.presentationml.slideLayout+xml"/>
  <Override PartName="/ppt/slideLayouts/slideLayout880.xml" ContentType="application/vnd.openxmlformats-officedocument.presentationml.slideLayout+xml"/>
  <Override PartName="/ppt/slideLayouts/slideLayout881.xml" ContentType="application/vnd.openxmlformats-officedocument.presentationml.slideLayout+xml"/>
  <Override PartName="/ppt/slideLayouts/slideLayout882.xml" ContentType="application/vnd.openxmlformats-officedocument.presentationml.slideLayout+xml"/>
  <Override PartName="/ppt/slideLayouts/slideLayout883.xml" ContentType="application/vnd.openxmlformats-officedocument.presentationml.slideLayout+xml"/>
  <Override PartName="/ppt/slideLayouts/slideLayout884.xml" ContentType="application/vnd.openxmlformats-officedocument.presentationml.slideLayout+xml"/>
  <Override PartName="/ppt/slideLayouts/slideLayout885.xml" ContentType="application/vnd.openxmlformats-officedocument.presentationml.slideLayout+xml"/>
  <Override PartName="/ppt/slideLayouts/slideLayout886.xml" ContentType="application/vnd.openxmlformats-officedocument.presentationml.slideLayout+xml"/>
  <Override PartName="/ppt/slideLayouts/slideLayout887.xml" ContentType="application/vnd.openxmlformats-officedocument.presentationml.slideLayout+xml"/>
  <Override PartName="/ppt/slideLayouts/slideLayout888.xml" ContentType="application/vnd.openxmlformats-officedocument.presentationml.slideLayout+xml"/>
  <Override PartName="/ppt/slideLayouts/slideLayout889.xml" ContentType="application/vnd.openxmlformats-officedocument.presentationml.slideLayout+xml"/>
  <Override PartName="/ppt/slideLayouts/slideLayout890.xml" ContentType="application/vnd.openxmlformats-officedocument.presentationml.slideLayout+xml"/>
  <Override PartName="/ppt/theme/theme82.xml" ContentType="application/vnd.openxmlformats-officedocument.theme+xml"/>
  <Override PartName="/ppt/slideLayouts/slideLayout891.xml" ContentType="application/vnd.openxmlformats-officedocument.presentationml.slideLayout+xml"/>
  <Override PartName="/ppt/slideLayouts/slideLayout892.xml" ContentType="application/vnd.openxmlformats-officedocument.presentationml.slideLayout+xml"/>
  <Override PartName="/ppt/slideLayouts/slideLayout893.xml" ContentType="application/vnd.openxmlformats-officedocument.presentationml.slideLayout+xml"/>
  <Override PartName="/ppt/slideLayouts/slideLayout894.xml" ContentType="application/vnd.openxmlformats-officedocument.presentationml.slideLayout+xml"/>
  <Override PartName="/ppt/slideLayouts/slideLayout895.xml" ContentType="application/vnd.openxmlformats-officedocument.presentationml.slideLayout+xml"/>
  <Override PartName="/ppt/slideLayouts/slideLayout896.xml" ContentType="application/vnd.openxmlformats-officedocument.presentationml.slideLayout+xml"/>
  <Override PartName="/ppt/slideLayouts/slideLayout897.xml" ContentType="application/vnd.openxmlformats-officedocument.presentationml.slideLayout+xml"/>
  <Override PartName="/ppt/slideLayouts/slideLayout898.xml" ContentType="application/vnd.openxmlformats-officedocument.presentationml.slideLayout+xml"/>
  <Override PartName="/ppt/slideLayouts/slideLayout899.xml" ContentType="application/vnd.openxmlformats-officedocument.presentationml.slideLayout+xml"/>
  <Override PartName="/ppt/slideLayouts/slideLayout900.xml" ContentType="application/vnd.openxmlformats-officedocument.presentationml.slideLayout+xml"/>
  <Override PartName="/ppt/slideLayouts/slideLayout901.xml" ContentType="application/vnd.openxmlformats-officedocument.presentationml.slideLayout+xml"/>
  <Override PartName="/ppt/slideLayouts/slideLayout902.xml" ContentType="application/vnd.openxmlformats-officedocument.presentationml.slideLayout+xml"/>
  <Override PartName="/ppt/theme/theme83.xml" ContentType="application/vnd.openxmlformats-officedocument.theme+xml"/>
  <Override PartName="/ppt/slideLayouts/slideLayout903.xml" ContentType="application/vnd.openxmlformats-officedocument.presentationml.slideLayout+xml"/>
  <Override PartName="/ppt/slideLayouts/slideLayout904.xml" ContentType="application/vnd.openxmlformats-officedocument.presentationml.slideLayout+xml"/>
  <Override PartName="/ppt/theme/theme84.xml" ContentType="application/vnd.openxmlformats-officedocument.theme+xml"/>
  <Override PartName="/ppt/slideLayouts/slideLayout905.xml" ContentType="application/vnd.openxmlformats-officedocument.presentationml.slideLayout+xml"/>
  <Override PartName="/ppt/slideLayouts/slideLayout906.xml" ContentType="application/vnd.openxmlformats-officedocument.presentationml.slideLayout+xml"/>
  <Override PartName="/ppt/slideLayouts/slideLayout907.xml" ContentType="application/vnd.openxmlformats-officedocument.presentationml.slideLayout+xml"/>
  <Override PartName="/ppt/slideLayouts/slideLayout908.xml" ContentType="application/vnd.openxmlformats-officedocument.presentationml.slideLayout+xml"/>
  <Override PartName="/ppt/slideLayouts/slideLayout909.xml" ContentType="application/vnd.openxmlformats-officedocument.presentationml.slideLayout+xml"/>
  <Override PartName="/ppt/slideLayouts/slideLayout910.xml" ContentType="application/vnd.openxmlformats-officedocument.presentationml.slideLayout+xml"/>
  <Override PartName="/ppt/slideLayouts/slideLayout911.xml" ContentType="application/vnd.openxmlformats-officedocument.presentationml.slideLayout+xml"/>
  <Override PartName="/ppt/slideLayouts/slideLayout912.xml" ContentType="application/vnd.openxmlformats-officedocument.presentationml.slideLayout+xml"/>
  <Override PartName="/ppt/slideLayouts/slideLayout913.xml" ContentType="application/vnd.openxmlformats-officedocument.presentationml.slideLayout+xml"/>
  <Override PartName="/ppt/slideLayouts/slideLayout914.xml" ContentType="application/vnd.openxmlformats-officedocument.presentationml.slideLayout+xml"/>
  <Override PartName="/ppt/slideLayouts/slideLayout915.xml" ContentType="application/vnd.openxmlformats-officedocument.presentationml.slideLayout+xml"/>
  <Override PartName="/ppt/slideLayouts/slideLayout916.xml" ContentType="application/vnd.openxmlformats-officedocument.presentationml.slideLayout+xml"/>
  <Override PartName="/ppt/theme/theme85.xml" ContentType="application/vnd.openxmlformats-officedocument.theme+xml"/>
  <Override PartName="/ppt/slideLayouts/slideLayout917.xml" ContentType="application/vnd.openxmlformats-officedocument.presentationml.slideLayout+xml"/>
  <Override PartName="/ppt/slideLayouts/slideLayout918.xml" ContentType="application/vnd.openxmlformats-officedocument.presentationml.slideLayout+xml"/>
  <Override PartName="/ppt/slideLayouts/slideLayout919.xml" ContentType="application/vnd.openxmlformats-officedocument.presentationml.slideLayout+xml"/>
  <Override PartName="/ppt/slideLayouts/slideLayout920.xml" ContentType="application/vnd.openxmlformats-officedocument.presentationml.slideLayout+xml"/>
  <Override PartName="/ppt/slideLayouts/slideLayout921.xml" ContentType="application/vnd.openxmlformats-officedocument.presentationml.slideLayout+xml"/>
  <Override PartName="/ppt/slideLayouts/slideLayout922.xml" ContentType="application/vnd.openxmlformats-officedocument.presentationml.slideLayout+xml"/>
  <Override PartName="/ppt/slideLayouts/slideLayout923.xml" ContentType="application/vnd.openxmlformats-officedocument.presentationml.slideLayout+xml"/>
  <Override PartName="/ppt/slideLayouts/slideLayout924.xml" ContentType="application/vnd.openxmlformats-officedocument.presentationml.slideLayout+xml"/>
  <Override PartName="/ppt/slideLayouts/slideLayout925.xml" ContentType="application/vnd.openxmlformats-officedocument.presentationml.slideLayout+xml"/>
  <Override PartName="/ppt/slideLayouts/slideLayout926.xml" ContentType="application/vnd.openxmlformats-officedocument.presentationml.slideLayout+xml"/>
  <Override PartName="/ppt/slideLayouts/slideLayout927.xml" ContentType="application/vnd.openxmlformats-officedocument.presentationml.slideLayout+xml"/>
  <Override PartName="/ppt/slideLayouts/slideLayout928.xml" ContentType="application/vnd.openxmlformats-officedocument.presentationml.slideLayout+xml"/>
  <Override PartName="/ppt/theme/theme86.xml" ContentType="application/vnd.openxmlformats-officedocument.theme+xml"/>
  <Override PartName="/ppt/slideLayouts/slideLayout929.xml" ContentType="application/vnd.openxmlformats-officedocument.presentationml.slideLayout+xml"/>
  <Override PartName="/ppt/slideLayouts/slideLayout930.xml" ContentType="application/vnd.openxmlformats-officedocument.presentationml.slideLayout+xml"/>
  <Override PartName="/ppt/slideLayouts/slideLayout931.xml" ContentType="application/vnd.openxmlformats-officedocument.presentationml.slideLayout+xml"/>
  <Override PartName="/ppt/slideLayouts/slideLayout932.xml" ContentType="application/vnd.openxmlformats-officedocument.presentationml.slideLayout+xml"/>
  <Override PartName="/ppt/slideLayouts/slideLayout933.xml" ContentType="application/vnd.openxmlformats-officedocument.presentationml.slideLayout+xml"/>
  <Override PartName="/ppt/slideLayouts/slideLayout934.xml" ContentType="application/vnd.openxmlformats-officedocument.presentationml.slideLayout+xml"/>
  <Override PartName="/ppt/slideLayouts/slideLayout935.xml" ContentType="application/vnd.openxmlformats-officedocument.presentationml.slideLayout+xml"/>
  <Override PartName="/ppt/slideLayouts/slideLayout936.xml" ContentType="application/vnd.openxmlformats-officedocument.presentationml.slideLayout+xml"/>
  <Override PartName="/ppt/slideLayouts/slideLayout937.xml" ContentType="application/vnd.openxmlformats-officedocument.presentationml.slideLayout+xml"/>
  <Override PartName="/ppt/slideLayouts/slideLayout938.xml" ContentType="application/vnd.openxmlformats-officedocument.presentationml.slideLayout+xml"/>
  <Override PartName="/ppt/slideLayouts/slideLayout939.xml" ContentType="application/vnd.openxmlformats-officedocument.presentationml.slideLayout+xml"/>
  <Override PartName="/ppt/slideLayouts/slideLayout940.xml" ContentType="application/vnd.openxmlformats-officedocument.presentationml.slideLayout+xml"/>
  <Override PartName="/ppt/theme/theme87.xml" ContentType="application/vnd.openxmlformats-officedocument.theme+xml"/>
  <Override PartName="/ppt/slideLayouts/slideLayout941.xml" ContentType="application/vnd.openxmlformats-officedocument.presentationml.slideLayout+xml"/>
  <Override PartName="/ppt/slideLayouts/slideLayout942.xml" ContentType="application/vnd.openxmlformats-officedocument.presentationml.slideLayout+xml"/>
  <Override PartName="/ppt/theme/theme88.xml" ContentType="application/vnd.openxmlformats-officedocument.theme+xml"/>
  <Override PartName="/ppt/slideLayouts/slideLayout943.xml" ContentType="application/vnd.openxmlformats-officedocument.presentationml.slideLayout+xml"/>
  <Override PartName="/ppt/slideLayouts/slideLayout944.xml" ContentType="application/vnd.openxmlformats-officedocument.presentationml.slideLayout+xml"/>
  <Override PartName="/ppt/theme/theme89.xml" ContentType="application/vnd.openxmlformats-officedocument.theme+xml"/>
  <Override PartName="/ppt/slideLayouts/slideLayout945.xml" ContentType="application/vnd.openxmlformats-officedocument.presentationml.slideLayout+xml"/>
  <Override PartName="/ppt/slideLayouts/slideLayout946.xml" ContentType="application/vnd.openxmlformats-officedocument.presentationml.slideLayout+xml"/>
  <Override PartName="/ppt/theme/theme90.xml" ContentType="application/vnd.openxmlformats-officedocument.theme+xml"/>
  <Override PartName="/ppt/slideLayouts/slideLayout947.xml" ContentType="application/vnd.openxmlformats-officedocument.presentationml.slideLayout+xml"/>
  <Override PartName="/ppt/slideLayouts/slideLayout948.xml" ContentType="application/vnd.openxmlformats-officedocument.presentationml.slideLayout+xml"/>
  <Override PartName="/ppt/theme/theme91.xml" ContentType="application/vnd.openxmlformats-officedocument.theme+xml"/>
  <Override PartName="/ppt/slideLayouts/slideLayout949.xml" ContentType="application/vnd.openxmlformats-officedocument.presentationml.slideLayout+xml"/>
  <Override PartName="/ppt/slideLayouts/slideLayout950.xml" ContentType="application/vnd.openxmlformats-officedocument.presentationml.slideLayout+xml"/>
  <Override PartName="/ppt/slideLayouts/slideLayout951.xml" ContentType="application/vnd.openxmlformats-officedocument.presentationml.slideLayout+xml"/>
  <Override PartName="/ppt/slideLayouts/slideLayout952.xml" ContentType="application/vnd.openxmlformats-officedocument.presentationml.slideLayout+xml"/>
  <Override PartName="/ppt/slideLayouts/slideLayout953.xml" ContentType="application/vnd.openxmlformats-officedocument.presentationml.slideLayout+xml"/>
  <Override PartName="/ppt/slideLayouts/slideLayout954.xml" ContentType="application/vnd.openxmlformats-officedocument.presentationml.slideLayout+xml"/>
  <Override PartName="/ppt/slideLayouts/slideLayout955.xml" ContentType="application/vnd.openxmlformats-officedocument.presentationml.slideLayout+xml"/>
  <Override PartName="/ppt/slideLayouts/slideLayout956.xml" ContentType="application/vnd.openxmlformats-officedocument.presentationml.slideLayout+xml"/>
  <Override PartName="/ppt/slideLayouts/slideLayout957.xml" ContentType="application/vnd.openxmlformats-officedocument.presentationml.slideLayout+xml"/>
  <Override PartName="/ppt/slideLayouts/slideLayout958.xml" ContentType="application/vnd.openxmlformats-officedocument.presentationml.slideLayout+xml"/>
  <Override PartName="/ppt/slideLayouts/slideLayout959.xml" ContentType="application/vnd.openxmlformats-officedocument.presentationml.slideLayout+xml"/>
  <Override PartName="/ppt/slideLayouts/slideLayout960.xml" ContentType="application/vnd.openxmlformats-officedocument.presentationml.slideLayout+xml"/>
  <Override PartName="/ppt/theme/theme92.xml" ContentType="application/vnd.openxmlformats-officedocument.theme+xml"/>
  <Override PartName="/ppt/slideLayouts/slideLayout961.xml" ContentType="application/vnd.openxmlformats-officedocument.presentationml.slideLayout+xml"/>
  <Override PartName="/ppt/slideLayouts/slideLayout962.xml" ContentType="application/vnd.openxmlformats-officedocument.presentationml.slideLayout+xml"/>
  <Override PartName="/ppt/slideLayouts/slideLayout963.xml" ContentType="application/vnd.openxmlformats-officedocument.presentationml.slideLayout+xml"/>
  <Override PartName="/ppt/slideLayouts/slideLayout964.xml" ContentType="application/vnd.openxmlformats-officedocument.presentationml.slideLayout+xml"/>
  <Override PartName="/ppt/slideLayouts/slideLayout965.xml" ContentType="application/vnd.openxmlformats-officedocument.presentationml.slideLayout+xml"/>
  <Override PartName="/ppt/slideLayouts/slideLayout966.xml" ContentType="application/vnd.openxmlformats-officedocument.presentationml.slideLayout+xml"/>
  <Override PartName="/ppt/slideLayouts/slideLayout967.xml" ContentType="application/vnd.openxmlformats-officedocument.presentationml.slideLayout+xml"/>
  <Override PartName="/ppt/slideLayouts/slideLayout968.xml" ContentType="application/vnd.openxmlformats-officedocument.presentationml.slideLayout+xml"/>
  <Override PartName="/ppt/slideLayouts/slideLayout969.xml" ContentType="application/vnd.openxmlformats-officedocument.presentationml.slideLayout+xml"/>
  <Override PartName="/ppt/slideLayouts/slideLayout970.xml" ContentType="application/vnd.openxmlformats-officedocument.presentationml.slideLayout+xml"/>
  <Override PartName="/ppt/slideLayouts/slideLayout971.xml" ContentType="application/vnd.openxmlformats-officedocument.presentationml.slideLayout+xml"/>
  <Override PartName="/ppt/slideLayouts/slideLayout972.xml" ContentType="application/vnd.openxmlformats-officedocument.presentationml.slideLayout+xml"/>
  <Override PartName="/ppt/theme/theme93.xml" ContentType="application/vnd.openxmlformats-officedocument.theme+xml"/>
  <Override PartName="/ppt/slideLayouts/slideLayout973.xml" ContentType="application/vnd.openxmlformats-officedocument.presentationml.slideLayout+xml"/>
  <Override PartName="/ppt/slideLayouts/slideLayout974.xml" ContentType="application/vnd.openxmlformats-officedocument.presentationml.slideLayout+xml"/>
  <Override PartName="/ppt/slideLayouts/slideLayout975.xml" ContentType="application/vnd.openxmlformats-officedocument.presentationml.slideLayout+xml"/>
  <Override PartName="/ppt/slideLayouts/slideLayout976.xml" ContentType="application/vnd.openxmlformats-officedocument.presentationml.slideLayout+xml"/>
  <Override PartName="/ppt/theme/theme94.xml" ContentType="application/vnd.openxmlformats-officedocument.theme+xml"/>
  <Override PartName="/ppt/slideLayouts/slideLayout977.xml" ContentType="application/vnd.openxmlformats-officedocument.presentationml.slideLayout+xml"/>
  <Override PartName="/ppt/slideLayouts/slideLayout978.xml" ContentType="application/vnd.openxmlformats-officedocument.presentationml.slideLayout+xml"/>
  <Override PartName="/ppt/slideLayouts/slideLayout979.xml" ContentType="application/vnd.openxmlformats-officedocument.presentationml.slideLayout+xml"/>
  <Override PartName="/ppt/slideLayouts/slideLayout980.xml" ContentType="application/vnd.openxmlformats-officedocument.presentationml.slideLayout+xml"/>
  <Override PartName="/ppt/slideLayouts/slideLayout981.xml" ContentType="application/vnd.openxmlformats-officedocument.presentationml.slideLayout+xml"/>
  <Override PartName="/ppt/slideLayouts/slideLayout982.xml" ContentType="application/vnd.openxmlformats-officedocument.presentationml.slideLayout+xml"/>
  <Override PartName="/ppt/slideLayouts/slideLayout983.xml" ContentType="application/vnd.openxmlformats-officedocument.presentationml.slideLayout+xml"/>
  <Override PartName="/ppt/slideLayouts/slideLayout984.xml" ContentType="application/vnd.openxmlformats-officedocument.presentationml.slideLayout+xml"/>
  <Override PartName="/ppt/slideLayouts/slideLayout985.xml" ContentType="application/vnd.openxmlformats-officedocument.presentationml.slideLayout+xml"/>
  <Override PartName="/ppt/slideLayouts/slideLayout986.xml" ContentType="application/vnd.openxmlformats-officedocument.presentationml.slideLayout+xml"/>
  <Override PartName="/ppt/slideLayouts/slideLayout987.xml" ContentType="application/vnd.openxmlformats-officedocument.presentationml.slideLayout+xml"/>
  <Override PartName="/ppt/theme/theme95.xml" ContentType="application/vnd.openxmlformats-officedocument.theme+xml"/>
  <Override PartName="/ppt/slideLayouts/slideLayout988.xml" ContentType="application/vnd.openxmlformats-officedocument.presentationml.slideLayout+xml"/>
  <Override PartName="/ppt/slideLayouts/slideLayout989.xml" ContentType="application/vnd.openxmlformats-officedocument.presentationml.slideLayout+xml"/>
  <Override PartName="/ppt/slideLayouts/slideLayout990.xml" ContentType="application/vnd.openxmlformats-officedocument.presentationml.slideLayout+xml"/>
  <Override PartName="/ppt/slideLayouts/slideLayout991.xml" ContentType="application/vnd.openxmlformats-officedocument.presentationml.slideLayout+xml"/>
  <Override PartName="/ppt/slideLayouts/slideLayout992.xml" ContentType="application/vnd.openxmlformats-officedocument.presentationml.slideLayout+xml"/>
  <Override PartName="/ppt/slideLayouts/slideLayout993.xml" ContentType="application/vnd.openxmlformats-officedocument.presentationml.slideLayout+xml"/>
  <Override PartName="/ppt/slideLayouts/slideLayout994.xml" ContentType="application/vnd.openxmlformats-officedocument.presentationml.slideLayout+xml"/>
  <Override PartName="/ppt/slideLayouts/slideLayout995.xml" ContentType="application/vnd.openxmlformats-officedocument.presentationml.slideLayout+xml"/>
  <Override PartName="/ppt/slideLayouts/slideLayout996.xml" ContentType="application/vnd.openxmlformats-officedocument.presentationml.slideLayout+xml"/>
  <Override PartName="/ppt/slideLayouts/slideLayout997.xml" ContentType="application/vnd.openxmlformats-officedocument.presentationml.slideLayout+xml"/>
  <Override PartName="/ppt/slideLayouts/slideLayout998.xml" ContentType="application/vnd.openxmlformats-officedocument.presentationml.slideLayout+xml"/>
  <Override PartName="/ppt/slideLayouts/slideLayout999.xml" ContentType="application/vnd.openxmlformats-officedocument.presentationml.slideLayout+xml"/>
  <Override PartName="/ppt/theme/theme96.xml" ContentType="application/vnd.openxmlformats-officedocument.theme+xml"/>
  <Override PartName="/ppt/theme/theme97.xml" ContentType="application/vnd.openxmlformats-officedocument.theme+xml"/>
  <Override PartName="/ppt/theme/theme9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rts/chart1.xml" ContentType="application/vnd.openxmlformats-officedocument.drawingml.chart+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rts/chart2.xml" ContentType="application/vnd.openxmlformats-officedocument.drawingml.chart+xml"/>
  <Override PartName="/ppt/charts/chart3.xml" ContentType="application/vnd.openxmlformats-officedocument.drawingml.chart+xml"/>
  <Override PartName="/ppt/theme/themeOverride1.xml" ContentType="application/vnd.openxmlformats-officedocument.themeOverride+xml"/>
  <Override PartName="/ppt/charts/chart4.xml" ContentType="application/vnd.openxmlformats-officedocument.drawingml.chart+xml"/>
  <Override PartName="/ppt/theme/themeOverride2.xml" ContentType="application/vnd.openxmlformats-officedocument.themeOverride+xml"/>
  <Override PartName="/ppt/charts/chart5.xml" ContentType="application/vnd.openxmlformats-officedocument.drawingml.chart+xml"/>
  <Override PartName="/ppt/theme/themeOverride3.xml" ContentType="application/vnd.openxmlformats-officedocument.themeOverride+xml"/>
  <Override PartName="/ppt/charts/chart6.xml" ContentType="application/vnd.openxmlformats-officedocument.drawingml.chart+xml"/>
  <Override PartName="/ppt/theme/themeOverride4.xml" ContentType="application/vnd.openxmlformats-officedocument.themeOverr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charts/chart7.xml" ContentType="application/vnd.openxmlformats-officedocument.drawingml.chart+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charts/chart8.xml" ContentType="application/vnd.openxmlformats-officedocument.drawingml.chart+xml"/>
  <Override PartName="/ppt/theme/themeOverride5.xml" ContentType="application/vnd.openxmlformats-officedocument.themeOverride+xml"/>
  <Override PartName="/ppt/charts/chart9.xml" ContentType="application/vnd.openxmlformats-officedocument.drawingml.chart+xml"/>
  <Override PartName="/ppt/theme/themeOverride6.xml" ContentType="application/vnd.openxmlformats-officedocument.themeOverride+xml"/>
  <Override PartName="/ppt/drawings/drawing1.xml" ContentType="application/vnd.openxmlformats-officedocument.drawingml.chartshapes+xml"/>
  <Override PartName="/ppt/charts/chart10.xml" ContentType="application/vnd.openxmlformats-officedocument.drawingml.chart+xml"/>
  <Override PartName="/ppt/theme/themeOverride7.xml" ContentType="application/vnd.openxmlformats-officedocument.themeOverride+xml"/>
  <Override PartName="/ppt/drawings/drawing2.xml" ContentType="application/vnd.openxmlformats-officedocument.drawingml.chartshapes+xml"/>
  <Override PartName="/ppt/notesSlides/notesSlide56.xml" ContentType="application/vnd.openxmlformats-officedocument.presentationml.notesSlide+xml"/>
  <Override PartName="/ppt/charts/chart11.xml" ContentType="application/vnd.openxmlformats-officedocument.drawingml.chart+xml"/>
  <Override PartName="/ppt/theme/themeOverride8.xml" ContentType="application/vnd.openxmlformats-officedocument.themeOverride+xml"/>
  <Override PartName="/ppt/drawings/drawing3.xml" ContentType="application/vnd.openxmlformats-officedocument.drawingml.chartshapes+xml"/>
  <Override PartName="/ppt/charts/chart12.xml" ContentType="application/vnd.openxmlformats-officedocument.drawingml.chart+xml"/>
  <Override PartName="/ppt/theme/themeOverride9.xml" ContentType="application/vnd.openxmlformats-officedocument.themeOverride+xml"/>
  <Override PartName="/ppt/charts/chart13.xml" ContentType="application/vnd.openxmlformats-officedocument.drawingml.chart+xml"/>
  <Override PartName="/ppt/theme/themeOverride10.xml" ContentType="application/vnd.openxmlformats-officedocument.themeOverride+xml"/>
  <Override PartName="/ppt/charts/chart14.xml" ContentType="application/vnd.openxmlformats-officedocument.drawingml.chart+xml"/>
  <Override PartName="/ppt/theme/themeOverride11.xml" ContentType="application/vnd.openxmlformats-officedocument.themeOverr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charts/chart15.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4" r:id="rId2"/>
    <p:sldMasterId id="2147483812" r:id="rId3"/>
    <p:sldMasterId id="2147483824" r:id="rId4"/>
    <p:sldMasterId id="2147483848" r:id="rId5"/>
    <p:sldMasterId id="2147483872" r:id="rId6"/>
    <p:sldMasterId id="2147483909" r:id="rId7"/>
    <p:sldMasterId id="2147483936" r:id="rId8"/>
    <p:sldMasterId id="2147484074" r:id="rId9"/>
    <p:sldMasterId id="2147484087" r:id="rId10"/>
    <p:sldMasterId id="2147484099" r:id="rId11"/>
    <p:sldMasterId id="2147484281" r:id="rId12"/>
    <p:sldMasterId id="2147484522" r:id="rId13"/>
    <p:sldMasterId id="2147484571" r:id="rId14"/>
    <p:sldMasterId id="2147484777" r:id="rId15"/>
    <p:sldMasterId id="2147484837" r:id="rId16"/>
    <p:sldMasterId id="2147484849" r:id="rId17"/>
    <p:sldMasterId id="2147484861" r:id="rId18"/>
    <p:sldMasterId id="2147484873" r:id="rId19"/>
    <p:sldMasterId id="2147484969" r:id="rId20"/>
    <p:sldMasterId id="2147485410" r:id="rId21"/>
    <p:sldMasterId id="2147485520" r:id="rId22"/>
    <p:sldMasterId id="2147485532" r:id="rId23"/>
    <p:sldMasterId id="2147485652" r:id="rId24"/>
    <p:sldMasterId id="2147485665" r:id="rId25"/>
    <p:sldMasterId id="2147485714" r:id="rId26"/>
    <p:sldMasterId id="2147486472" r:id="rId27"/>
    <p:sldMasterId id="2147486594" r:id="rId28"/>
    <p:sldMasterId id="2147486871" r:id="rId29"/>
    <p:sldMasterId id="2147487120" r:id="rId30"/>
    <p:sldMasterId id="2147487144" r:id="rId31"/>
    <p:sldMasterId id="2147487194" r:id="rId32"/>
    <p:sldMasterId id="2147487206" r:id="rId33"/>
    <p:sldMasterId id="2147487258" r:id="rId34"/>
    <p:sldMasterId id="2147487459" r:id="rId35"/>
    <p:sldMasterId id="2147487471" r:id="rId36"/>
    <p:sldMasterId id="2147487574" r:id="rId37"/>
    <p:sldMasterId id="2147487623" r:id="rId38"/>
    <p:sldMasterId id="2147487743" r:id="rId39"/>
    <p:sldMasterId id="2147487755" r:id="rId40"/>
    <p:sldMasterId id="2147488076" r:id="rId41"/>
    <p:sldMasterId id="2147488101" r:id="rId42"/>
    <p:sldMasterId id="2147488152" r:id="rId43"/>
    <p:sldMasterId id="2147488164" r:id="rId44"/>
    <p:sldMasterId id="2147488189" r:id="rId45"/>
    <p:sldMasterId id="2147488241" r:id="rId46"/>
    <p:sldMasterId id="2147488253" r:id="rId47"/>
    <p:sldMasterId id="2147488265" r:id="rId48"/>
    <p:sldMasterId id="2147488277" r:id="rId49"/>
    <p:sldMasterId id="2147488289" r:id="rId50"/>
    <p:sldMasterId id="2147488329" r:id="rId51"/>
    <p:sldMasterId id="2147488379" r:id="rId52"/>
    <p:sldMasterId id="2147488499" r:id="rId53"/>
    <p:sldMasterId id="2147488512" r:id="rId54"/>
    <p:sldMasterId id="2147488524" r:id="rId55"/>
    <p:sldMasterId id="2147488573" r:id="rId56"/>
    <p:sldMasterId id="2147488580" r:id="rId57"/>
    <p:sldMasterId id="2147488653" r:id="rId58"/>
    <p:sldMasterId id="2147488718" r:id="rId59"/>
    <p:sldMasterId id="2147488743" r:id="rId60"/>
    <p:sldMasterId id="2147488804" r:id="rId61"/>
    <p:sldMasterId id="2147488829" r:id="rId62"/>
    <p:sldMasterId id="2147488832" r:id="rId63"/>
    <p:sldMasterId id="2147488857" r:id="rId64"/>
    <p:sldMasterId id="2147488874" r:id="rId65"/>
    <p:sldMasterId id="2147488900" r:id="rId66"/>
    <p:sldMasterId id="2147488912" r:id="rId67"/>
    <p:sldMasterId id="2147488924" r:id="rId68"/>
    <p:sldMasterId id="2147488937" r:id="rId69"/>
    <p:sldMasterId id="2147488950" r:id="rId70"/>
    <p:sldMasterId id="2147488966" r:id="rId71"/>
    <p:sldMasterId id="2147488978" r:id="rId72"/>
    <p:sldMasterId id="2147488990" r:id="rId73"/>
    <p:sldMasterId id="2147489003" r:id="rId74"/>
    <p:sldMasterId id="2147489021" r:id="rId75"/>
    <p:sldMasterId id="2147489034" r:id="rId76"/>
    <p:sldMasterId id="2147489047" r:id="rId77"/>
    <p:sldMasterId id="2147489059" r:id="rId78"/>
    <p:sldMasterId id="2147489072" r:id="rId79"/>
    <p:sldMasterId id="2147489085" r:id="rId80"/>
    <p:sldMasterId id="2147489098" r:id="rId81"/>
    <p:sldMasterId id="2147489103" r:id="rId82"/>
    <p:sldMasterId id="2147489116" r:id="rId83"/>
    <p:sldMasterId id="2147489129" r:id="rId84"/>
    <p:sldMasterId id="2147489132" r:id="rId85"/>
    <p:sldMasterId id="2147489145" r:id="rId86"/>
    <p:sldMasterId id="2147489158" r:id="rId87"/>
    <p:sldMasterId id="2147489171" r:id="rId88"/>
    <p:sldMasterId id="2147489174" r:id="rId89"/>
    <p:sldMasterId id="2147489177" r:id="rId90"/>
    <p:sldMasterId id="2147489180" r:id="rId91"/>
    <p:sldMasterId id="2147489183" r:id="rId92"/>
    <p:sldMasterId id="2147489196" r:id="rId93"/>
    <p:sldMasterId id="2147489209" r:id="rId94"/>
    <p:sldMasterId id="2147489214" r:id="rId95"/>
    <p:sldMasterId id="2147489226" r:id="rId96"/>
  </p:sldMasterIdLst>
  <p:notesMasterIdLst>
    <p:notesMasterId r:id="rId574"/>
  </p:notesMasterIdLst>
  <p:handoutMasterIdLst>
    <p:handoutMasterId r:id="rId575"/>
  </p:handoutMasterIdLst>
  <p:sldIdLst>
    <p:sldId id="6616" r:id="rId97"/>
    <p:sldId id="6073" r:id="rId98"/>
    <p:sldId id="6074" r:id="rId99"/>
    <p:sldId id="6075" r:id="rId100"/>
    <p:sldId id="6076" r:id="rId101"/>
    <p:sldId id="6077" r:id="rId102"/>
    <p:sldId id="6078" r:id="rId103"/>
    <p:sldId id="6079" r:id="rId104"/>
    <p:sldId id="6080" r:id="rId105"/>
    <p:sldId id="6082" r:id="rId106"/>
    <p:sldId id="6618" r:id="rId107"/>
    <p:sldId id="6619" r:id="rId108"/>
    <p:sldId id="6284" r:id="rId109"/>
    <p:sldId id="6285" r:id="rId110"/>
    <p:sldId id="6574" r:id="rId111"/>
    <p:sldId id="6481" r:id="rId112"/>
    <p:sldId id="6575" r:id="rId113"/>
    <p:sldId id="6480" r:id="rId114"/>
    <p:sldId id="359" r:id="rId115"/>
    <p:sldId id="6622" r:id="rId116"/>
    <p:sldId id="6576" r:id="rId117"/>
    <p:sldId id="6485" r:id="rId118"/>
    <p:sldId id="6531" r:id="rId119"/>
    <p:sldId id="6085" r:id="rId120"/>
    <p:sldId id="6087" r:id="rId121"/>
    <p:sldId id="2558" r:id="rId122"/>
    <p:sldId id="2559" r:id="rId123"/>
    <p:sldId id="2563" r:id="rId124"/>
    <p:sldId id="2566" r:id="rId125"/>
    <p:sldId id="2560" r:id="rId126"/>
    <p:sldId id="2564" r:id="rId127"/>
    <p:sldId id="2567" r:id="rId128"/>
    <p:sldId id="2568" r:id="rId129"/>
    <p:sldId id="2570" r:id="rId130"/>
    <p:sldId id="2572" r:id="rId131"/>
    <p:sldId id="2689" r:id="rId132"/>
    <p:sldId id="2690" r:id="rId133"/>
    <p:sldId id="2691" r:id="rId134"/>
    <p:sldId id="6613" r:id="rId135"/>
    <p:sldId id="2573" r:id="rId136"/>
    <p:sldId id="2575" r:id="rId137"/>
    <p:sldId id="2586" r:id="rId138"/>
    <p:sldId id="6124" r:id="rId139"/>
    <p:sldId id="5655" r:id="rId140"/>
    <p:sldId id="6015" r:id="rId141"/>
    <p:sldId id="5157" r:id="rId142"/>
    <p:sldId id="6035" r:id="rId143"/>
    <p:sldId id="6614" r:id="rId144"/>
    <p:sldId id="6504" r:id="rId145"/>
    <p:sldId id="6016" r:id="rId146"/>
    <p:sldId id="6092" r:id="rId147"/>
    <p:sldId id="5870" r:id="rId148"/>
    <p:sldId id="6495" r:id="rId149"/>
    <p:sldId id="6534" r:id="rId150"/>
    <p:sldId id="6496" r:id="rId151"/>
    <p:sldId id="6497" r:id="rId152"/>
    <p:sldId id="6292" r:id="rId153"/>
    <p:sldId id="6017" r:id="rId154"/>
    <p:sldId id="6018" r:id="rId155"/>
    <p:sldId id="6511" r:id="rId156"/>
    <p:sldId id="2569" r:id="rId157"/>
    <p:sldId id="2550" r:id="rId158"/>
    <p:sldId id="5162" r:id="rId159"/>
    <p:sldId id="5163" r:id="rId160"/>
    <p:sldId id="2589" r:id="rId161"/>
    <p:sldId id="5164" r:id="rId162"/>
    <p:sldId id="6535" r:id="rId163"/>
    <p:sldId id="2580" r:id="rId164"/>
    <p:sldId id="5165" r:id="rId165"/>
    <p:sldId id="5166" r:id="rId166"/>
    <p:sldId id="2554" r:id="rId167"/>
    <p:sldId id="2581" r:id="rId168"/>
    <p:sldId id="2582" r:id="rId169"/>
    <p:sldId id="2583" r:id="rId170"/>
    <p:sldId id="5405" r:id="rId171"/>
    <p:sldId id="4457" r:id="rId172"/>
    <p:sldId id="5835" r:id="rId173"/>
    <p:sldId id="5715" r:id="rId174"/>
    <p:sldId id="6532" r:id="rId175"/>
    <p:sldId id="5965" r:id="rId176"/>
    <p:sldId id="5964" r:id="rId177"/>
    <p:sldId id="2577" r:id="rId178"/>
    <p:sldId id="2649" r:id="rId179"/>
    <p:sldId id="2670" r:id="rId180"/>
    <p:sldId id="5966" r:id="rId181"/>
    <p:sldId id="6620" r:id="rId182"/>
    <p:sldId id="2578" r:id="rId183"/>
    <p:sldId id="2592" r:id="rId184"/>
    <p:sldId id="2587" r:id="rId185"/>
    <p:sldId id="5279" r:id="rId186"/>
    <p:sldId id="5168" r:id="rId187"/>
    <p:sldId id="5182" r:id="rId188"/>
    <p:sldId id="5183" r:id="rId189"/>
    <p:sldId id="5184" r:id="rId190"/>
    <p:sldId id="5967" r:id="rId191"/>
    <p:sldId id="5968" r:id="rId192"/>
    <p:sldId id="5173" r:id="rId193"/>
    <p:sldId id="5174" r:id="rId194"/>
    <p:sldId id="5175" r:id="rId195"/>
    <p:sldId id="5176" r:id="rId196"/>
    <p:sldId id="4436" r:id="rId197"/>
    <p:sldId id="5969" r:id="rId198"/>
    <p:sldId id="4696" r:id="rId199"/>
    <p:sldId id="5742" r:id="rId200"/>
    <p:sldId id="5280" r:id="rId201"/>
    <p:sldId id="5285" r:id="rId202"/>
    <p:sldId id="3609" r:id="rId203"/>
    <p:sldId id="5284" r:id="rId204"/>
    <p:sldId id="6043" r:id="rId205"/>
    <p:sldId id="5970" r:id="rId206"/>
    <p:sldId id="5178" r:id="rId207"/>
    <p:sldId id="5179" r:id="rId208"/>
    <p:sldId id="5180" r:id="rId209"/>
    <p:sldId id="5181" r:id="rId210"/>
    <p:sldId id="2650" r:id="rId211"/>
    <p:sldId id="2591" r:id="rId212"/>
    <p:sldId id="2607" r:id="rId213"/>
    <p:sldId id="5971" r:id="rId214"/>
    <p:sldId id="2593" r:id="rId215"/>
    <p:sldId id="5578" r:id="rId216"/>
    <p:sldId id="5579" r:id="rId217"/>
    <p:sldId id="2606" r:id="rId218"/>
    <p:sldId id="2652" r:id="rId219"/>
    <p:sldId id="2594" r:id="rId220"/>
    <p:sldId id="2595" r:id="rId221"/>
    <p:sldId id="5212" r:id="rId222"/>
    <p:sldId id="5213" r:id="rId223"/>
    <p:sldId id="5214" r:id="rId224"/>
    <p:sldId id="2597" r:id="rId225"/>
    <p:sldId id="2599" r:id="rId226"/>
    <p:sldId id="2600" r:id="rId227"/>
    <p:sldId id="2601" r:id="rId228"/>
    <p:sldId id="2602" r:id="rId229"/>
    <p:sldId id="2603" r:id="rId230"/>
    <p:sldId id="2604" r:id="rId231"/>
    <p:sldId id="5185" r:id="rId232"/>
    <p:sldId id="5186" r:id="rId233"/>
    <p:sldId id="3721" r:id="rId234"/>
    <p:sldId id="3722" r:id="rId235"/>
    <p:sldId id="5187" r:id="rId236"/>
    <p:sldId id="5188" r:id="rId237"/>
    <p:sldId id="5189" r:id="rId238"/>
    <p:sldId id="5521" r:id="rId239"/>
    <p:sldId id="5924" r:id="rId240"/>
    <p:sldId id="5923" r:id="rId241"/>
    <p:sldId id="5036" r:id="rId242"/>
    <p:sldId id="2610" r:id="rId243"/>
    <p:sldId id="2618" r:id="rId244"/>
    <p:sldId id="5198" r:id="rId245"/>
    <p:sldId id="5190" r:id="rId246"/>
    <p:sldId id="5191" r:id="rId247"/>
    <p:sldId id="5951" r:id="rId248"/>
    <p:sldId id="5193" r:id="rId249"/>
    <p:sldId id="5194" r:id="rId250"/>
    <p:sldId id="5953" r:id="rId251"/>
    <p:sldId id="4980" r:id="rId252"/>
    <p:sldId id="6536" r:id="rId253"/>
    <p:sldId id="5606" r:id="rId254"/>
    <p:sldId id="6505" r:id="rId255"/>
    <p:sldId id="6038" r:id="rId256"/>
    <p:sldId id="6537" r:id="rId257"/>
    <p:sldId id="6034" r:id="rId258"/>
    <p:sldId id="6506" r:id="rId259"/>
    <p:sldId id="5755" r:id="rId260"/>
    <p:sldId id="5756" r:id="rId261"/>
    <p:sldId id="5757" r:id="rId262"/>
    <p:sldId id="6538" r:id="rId263"/>
    <p:sldId id="6297" r:id="rId264"/>
    <p:sldId id="6301" r:id="rId265"/>
    <p:sldId id="6539" r:id="rId266"/>
    <p:sldId id="5962" r:id="rId267"/>
    <p:sldId id="5974" r:id="rId268"/>
    <p:sldId id="6617" r:id="rId269"/>
    <p:sldId id="5973" r:id="rId270"/>
    <p:sldId id="2371" r:id="rId271"/>
    <p:sldId id="4983" r:id="rId272"/>
    <p:sldId id="2620" r:id="rId273"/>
    <p:sldId id="2693" r:id="rId274"/>
    <p:sldId id="5215" r:id="rId275"/>
    <p:sldId id="5216" r:id="rId276"/>
    <p:sldId id="6514" r:id="rId277"/>
    <p:sldId id="6515" r:id="rId278"/>
    <p:sldId id="5197" r:id="rId279"/>
    <p:sldId id="5200" r:id="rId280"/>
    <p:sldId id="6040" r:id="rId281"/>
    <p:sldId id="5975" r:id="rId282"/>
    <p:sldId id="5202" r:id="rId283"/>
    <p:sldId id="5203" r:id="rId284"/>
    <p:sldId id="5204" r:id="rId285"/>
    <p:sldId id="3730" r:id="rId286"/>
    <p:sldId id="3731" r:id="rId287"/>
    <p:sldId id="2694" r:id="rId288"/>
    <p:sldId id="4156" r:id="rId289"/>
    <p:sldId id="4157" r:id="rId290"/>
    <p:sldId id="3735" r:id="rId291"/>
    <p:sldId id="5400" r:id="rId292"/>
    <p:sldId id="5205" r:id="rId293"/>
    <p:sldId id="5206" r:id="rId294"/>
    <p:sldId id="5976" r:id="rId295"/>
    <p:sldId id="3737" r:id="rId296"/>
    <p:sldId id="3738" r:id="rId297"/>
    <p:sldId id="2630" r:id="rId298"/>
    <p:sldId id="5207" r:id="rId299"/>
    <p:sldId id="5509" r:id="rId300"/>
    <p:sldId id="5209" r:id="rId301"/>
    <p:sldId id="4689" r:id="rId302"/>
    <p:sldId id="5210" r:id="rId303"/>
    <p:sldId id="5211" r:id="rId304"/>
    <p:sldId id="5540" r:id="rId305"/>
    <p:sldId id="6595" r:id="rId306"/>
    <p:sldId id="6369" r:id="rId307"/>
    <p:sldId id="6370" r:id="rId308"/>
    <p:sldId id="5465" r:id="rId309"/>
    <p:sldId id="6596" r:id="rId310"/>
    <p:sldId id="6553" r:id="rId311"/>
    <p:sldId id="5217" r:id="rId312"/>
    <p:sldId id="5218" r:id="rId313"/>
    <p:sldId id="5219" r:id="rId314"/>
    <p:sldId id="5220" r:id="rId315"/>
    <p:sldId id="5221" r:id="rId316"/>
    <p:sldId id="5977" r:id="rId317"/>
    <p:sldId id="6044" r:id="rId318"/>
    <p:sldId id="5011" r:id="rId319"/>
    <p:sldId id="5594" r:id="rId320"/>
    <p:sldId id="5595" r:id="rId321"/>
    <p:sldId id="5978" r:id="rId322"/>
    <p:sldId id="5222" r:id="rId323"/>
    <p:sldId id="6045" r:id="rId324"/>
    <p:sldId id="3759" r:id="rId325"/>
    <p:sldId id="4167" r:id="rId326"/>
    <p:sldId id="6046" r:id="rId327"/>
    <p:sldId id="6047" r:id="rId328"/>
    <p:sldId id="6048" r:id="rId329"/>
    <p:sldId id="783" r:id="rId330"/>
    <p:sldId id="552" r:id="rId331"/>
    <p:sldId id="6049" r:id="rId332"/>
    <p:sldId id="6050" r:id="rId333"/>
    <p:sldId id="6051" r:id="rId334"/>
    <p:sldId id="6491" r:id="rId335"/>
    <p:sldId id="6597" r:id="rId336"/>
    <p:sldId id="2647" r:id="rId337"/>
    <p:sldId id="6007" r:id="rId338"/>
    <p:sldId id="5980" r:id="rId339"/>
    <p:sldId id="5286" r:id="rId340"/>
    <p:sldId id="5287" r:id="rId341"/>
    <p:sldId id="5288" r:id="rId342"/>
    <p:sldId id="5289" r:id="rId343"/>
    <p:sldId id="5290" r:id="rId344"/>
    <p:sldId id="5291" r:id="rId345"/>
    <p:sldId id="5292" r:id="rId346"/>
    <p:sldId id="6052" r:id="rId347"/>
    <p:sldId id="5296" r:id="rId348"/>
    <p:sldId id="5223" r:id="rId349"/>
    <p:sldId id="5224" r:id="rId350"/>
    <p:sldId id="5225" r:id="rId351"/>
    <p:sldId id="5226" r:id="rId352"/>
    <p:sldId id="6053" r:id="rId353"/>
    <p:sldId id="5302" r:id="rId354"/>
    <p:sldId id="5303" r:id="rId355"/>
    <p:sldId id="6054" r:id="rId356"/>
    <p:sldId id="5312" r:id="rId357"/>
    <p:sldId id="6055" r:id="rId358"/>
    <p:sldId id="6056" r:id="rId359"/>
    <p:sldId id="6057" r:id="rId360"/>
    <p:sldId id="3372" r:id="rId361"/>
    <p:sldId id="6058" r:id="rId362"/>
    <p:sldId id="6059" r:id="rId363"/>
    <p:sldId id="6060" r:id="rId364"/>
    <p:sldId id="6061" r:id="rId365"/>
    <p:sldId id="6062" r:id="rId366"/>
    <p:sldId id="5471" r:id="rId367"/>
    <p:sldId id="5852" r:id="rId368"/>
    <p:sldId id="6581" r:id="rId369"/>
    <p:sldId id="6582" r:id="rId370"/>
    <p:sldId id="5543" r:id="rId371"/>
    <p:sldId id="5155" r:id="rId372"/>
    <p:sldId id="6598" r:id="rId373"/>
    <p:sldId id="6599" r:id="rId374"/>
    <p:sldId id="6225" r:id="rId375"/>
    <p:sldId id="6600" r:id="rId376"/>
    <p:sldId id="6601" r:id="rId377"/>
    <p:sldId id="6502" r:id="rId378"/>
    <p:sldId id="6501" r:id="rId379"/>
    <p:sldId id="6602" r:id="rId380"/>
    <p:sldId id="6603" r:id="rId381"/>
    <p:sldId id="6604" r:id="rId382"/>
    <p:sldId id="6605" r:id="rId383"/>
    <p:sldId id="6606" r:id="rId384"/>
    <p:sldId id="575" r:id="rId385"/>
    <p:sldId id="6607" r:id="rId386"/>
    <p:sldId id="6608" r:id="rId387"/>
    <p:sldId id="6609" r:id="rId388"/>
    <p:sldId id="6359" r:id="rId389"/>
    <p:sldId id="5918" r:id="rId390"/>
    <p:sldId id="5919" r:id="rId391"/>
    <p:sldId id="5920" r:id="rId392"/>
    <p:sldId id="5982" r:id="rId393"/>
    <p:sldId id="5983" r:id="rId394"/>
    <p:sldId id="5843" r:id="rId395"/>
    <p:sldId id="5984" r:id="rId396"/>
    <p:sldId id="3792" r:id="rId397"/>
    <p:sldId id="6063" r:id="rId398"/>
    <p:sldId id="6064" r:id="rId399"/>
    <p:sldId id="5981" r:id="rId400"/>
    <p:sldId id="2679" r:id="rId401"/>
    <p:sldId id="3802" r:id="rId402"/>
    <p:sldId id="3803" r:id="rId403"/>
    <p:sldId id="3804" r:id="rId404"/>
    <p:sldId id="4206" r:id="rId405"/>
    <p:sldId id="2680" r:id="rId406"/>
    <p:sldId id="2681" r:id="rId407"/>
    <p:sldId id="5274" r:id="rId408"/>
    <p:sldId id="587" r:id="rId409"/>
    <p:sldId id="2682" r:id="rId410"/>
    <p:sldId id="5275" r:id="rId411"/>
    <p:sldId id="6518" r:id="rId412"/>
    <p:sldId id="6519" r:id="rId413"/>
    <p:sldId id="5282" r:id="rId414"/>
    <p:sldId id="5276" r:id="rId415"/>
    <p:sldId id="2686" r:id="rId416"/>
    <p:sldId id="5368" r:id="rId417"/>
    <p:sldId id="5851" r:id="rId418"/>
    <p:sldId id="6611" r:id="rId419"/>
    <p:sldId id="6612" r:id="rId420"/>
    <p:sldId id="5773" r:id="rId421"/>
    <p:sldId id="5997" r:id="rId422"/>
    <p:sldId id="6020" r:id="rId423"/>
    <p:sldId id="5775" r:id="rId424"/>
    <p:sldId id="5774" r:id="rId425"/>
    <p:sldId id="5776" r:id="rId426"/>
    <p:sldId id="5700" r:id="rId427"/>
    <p:sldId id="5855" r:id="rId428"/>
    <p:sldId id="5409" r:id="rId429"/>
    <p:sldId id="6621" r:id="rId430"/>
    <p:sldId id="6610" r:id="rId431"/>
    <p:sldId id="5229" r:id="rId432"/>
    <p:sldId id="5230" r:id="rId433"/>
    <p:sldId id="5231" r:id="rId434"/>
    <p:sldId id="5232" r:id="rId435"/>
    <p:sldId id="5233" r:id="rId436"/>
    <p:sldId id="5234" r:id="rId437"/>
    <p:sldId id="5235" r:id="rId438"/>
    <p:sldId id="5236" r:id="rId439"/>
    <p:sldId id="5237" r:id="rId440"/>
    <p:sldId id="5238" r:id="rId441"/>
    <p:sldId id="5239" r:id="rId442"/>
    <p:sldId id="5240" r:id="rId443"/>
    <p:sldId id="5241" r:id="rId444"/>
    <p:sldId id="5242" r:id="rId445"/>
    <p:sldId id="5243" r:id="rId446"/>
    <p:sldId id="5244" r:id="rId447"/>
    <p:sldId id="5245" r:id="rId448"/>
    <p:sldId id="5246" r:id="rId449"/>
    <p:sldId id="5247" r:id="rId450"/>
    <p:sldId id="5248" r:id="rId451"/>
    <p:sldId id="5783" r:id="rId452"/>
    <p:sldId id="5808" r:id="rId453"/>
    <p:sldId id="5791" r:id="rId454"/>
    <p:sldId id="5415" r:id="rId455"/>
    <p:sldId id="5792" r:id="rId456"/>
    <p:sldId id="5249" r:id="rId457"/>
    <p:sldId id="257" r:id="rId458"/>
    <p:sldId id="382" r:id="rId459"/>
    <p:sldId id="461" r:id="rId460"/>
    <p:sldId id="464" r:id="rId461"/>
    <p:sldId id="380" r:id="rId462"/>
    <p:sldId id="3602" r:id="rId463"/>
    <p:sldId id="6070" r:id="rId464"/>
    <p:sldId id="5986" r:id="rId465"/>
    <p:sldId id="6066" r:id="rId466"/>
    <p:sldId id="5987" r:id="rId467"/>
    <p:sldId id="5985" r:id="rId468"/>
    <p:sldId id="5989" r:id="rId469"/>
    <p:sldId id="1460" r:id="rId470"/>
    <p:sldId id="1461" r:id="rId471"/>
    <p:sldId id="5154" r:id="rId472"/>
    <p:sldId id="6067" r:id="rId473"/>
    <p:sldId id="5990" r:id="rId474"/>
    <p:sldId id="6071" r:id="rId475"/>
    <p:sldId id="6008" r:id="rId476"/>
    <p:sldId id="6009" r:id="rId477"/>
    <p:sldId id="6010" r:id="rId478"/>
    <p:sldId id="6011" r:id="rId479"/>
    <p:sldId id="6012" r:id="rId480"/>
    <p:sldId id="6069" r:id="rId481"/>
    <p:sldId id="5627" r:id="rId482"/>
    <p:sldId id="6068" r:id="rId483"/>
    <p:sldId id="3773" r:id="rId484"/>
    <p:sldId id="4901" r:id="rId485"/>
    <p:sldId id="4278" r:id="rId486"/>
    <p:sldId id="5988" r:id="rId487"/>
    <p:sldId id="1517" r:id="rId488"/>
    <p:sldId id="1505" r:id="rId489"/>
    <p:sldId id="6088" r:id="rId490"/>
    <p:sldId id="1518" r:id="rId491"/>
    <p:sldId id="1519" r:id="rId492"/>
    <p:sldId id="5653" r:id="rId493"/>
    <p:sldId id="5658" r:id="rId494"/>
    <p:sldId id="6090" r:id="rId495"/>
    <p:sldId id="6091" r:id="rId496"/>
    <p:sldId id="5337" r:id="rId497"/>
    <p:sldId id="5208" r:id="rId498"/>
    <p:sldId id="5252" r:id="rId499"/>
    <p:sldId id="5253" r:id="rId500"/>
    <p:sldId id="5254" r:id="rId501"/>
    <p:sldId id="5255" r:id="rId502"/>
    <p:sldId id="5256" r:id="rId503"/>
    <p:sldId id="5257" r:id="rId504"/>
    <p:sldId id="5258" r:id="rId505"/>
    <p:sldId id="5259" r:id="rId506"/>
    <p:sldId id="5260" r:id="rId507"/>
    <p:sldId id="5261" r:id="rId508"/>
    <p:sldId id="5262" r:id="rId509"/>
    <p:sldId id="5263" r:id="rId510"/>
    <p:sldId id="5264" r:id="rId511"/>
    <p:sldId id="5265" r:id="rId512"/>
    <p:sldId id="5266" r:id="rId513"/>
    <p:sldId id="5267" r:id="rId514"/>
    <p:sldId id="5268" r:id="rId515"/>
    <p:sldId id="4816" r:id="rId516"/>
    <p:sldId id="5865" r:id="rId517"/>
    <p:sldId id="5817" r:id="rId518"/>
    <p:sldId id="5269" r:id="rId519"/>
    <p:sldId id="5270" r:id="rId520"/>
    <p:sldId id="5271" r:id="rId521"/>
    <p:sldId id="5273" r:id="rId522"/>
    <p:sldId id="5692" r:id="rId523"/>
    <p:sldId id="5759" r:id="rId524"/>
    <p:sldId id="4647" r:id="rId525"/>
    <p:sldId id="4648" r:id="rId526"/>
    <p:sldId id="5760" r:id="rId527"/>
    <p:sldId id="5693" r:id="rId528"/>
    <p:sldId id="5879" r:id="rId529"/>
    <p:sldId id="5993" r:id="rId530"/>
    <p:sldId id="5992" r:id="rId531"/>
    <p:sldId id="5994" r:id="rId532"/>
    <p:sldId id="5995" r:id="rId533"/>
    <p:sldId id="6021" r:id="rId534"/>
    <p:sldId id="5906" r:id="rId535"/>
    <p:sldId id="5907" r:id="rId536"/>
    <p:sldId id="5908" r:id="rId537"/>
    <p:sldId id="5909" r:id="rId538"/>
    <p:sldId id="5910" r:id="rId539"/>
    <p:sldId id="5911" r:id="rId540"/>
    <p:sldId id="5848" r:id="rId541"/>
    <p:sldId id="5916" r:id="rId542"/>
    <p:sldId id="5849" r:id="rId543"/>
    <p:sldId id="5912" r:id="rId544"/>
    <p:sldId id="5913" r:id="rId545"/>
    <p:sldId id="6004" r:id="rId546"/>
    <p:sldId id="6005" r:id="rId547"/>
    <p:sldId id="6030" r:id="rId548"/>
    <p:sldId id="1863" r:id="rId549"/>
    <p:sldId id="5999" r:id="rId550"/>
    <p:sldId id="5878" r:id="rId551"/>
    <p:sldId id="5998" r:id="rId552"/>
    <p:sldId id="5880" r:id="rId553"/>
    <p:sldId id="5850" r:id="rId554"/>
    <p:sldId id="6002" r:id="rId555"/>
    <p:sldId id="5881" r:id="rId556"/>
    <p:sldId id="5882" r:id="rId557"/>
    <p:sldId id="5883" r:id="rId558"/>
    <p:sldId id="5884" r:id="rId559"/>
    <p:sldId id="5885" r:id="rId560"/>
    <p:sldId id="5886" r:id="rId561"/>
    <p:sldId id="5887" r:id="rId562"/>
    <p:sldId id="6013" r:id="rId563"/>
    <p:sldId id="5889" r:id="rId564"/>
    <p:sldId id="5890" r:id="rId565"/>
    <p:sldId id="5891" r:id="rId566"/>
    <p:sldId id="5892" r:id="rId567"/>
    <p:sldId id="5893" r:id="rId568"/>
    <p:sldId id="5894" r:id="rId569"/>
    <p:sldId id="6033" r:id="rId570"/>
    <p:sldId id="6031" r:id="rId571"/>
    <p:sldId id="6032" r:id="rId572"/>
    <p:sldId id="4405" r:id="rId573"/>
  </p:sldIdLst>
  <p:sldSz cx="9144000" cy="6858000" type="screen4x3"/>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28">
          <p15:clr>
            <a:srgbClr val="A4A3A4"/>
          </p15:clr>
        </p15:guide>
        <p15:guide id="2" pos="2208">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useTimings="0">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432FF"/>
    <a:srgbClr val="0000FF"/>
    <a:srgbClr val="66FFFF"/>
    <a:srgbClr val="FF00C4"/>
    <a:srgbClr val="1A5712"/>
    <a:srgbClr val="948A54"/>
    <a:srgbClr val="2A55D6"/>
    <a:srgbClr val="8C0000"/>
    <a:srgbClr val="663D6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5474" autoAdjust="0"/>
    <p:restoredTop sz="99433" autoAdjust="0"/>
  </p:normalViewPr>
  <p:slideViewPr>
    <p:cSldViewPr>
      <p:cViewPr varScale="1">
        <p:scale>
          <a:sx n="172" d="100"/>
          <a:sy n="172" d="100"/>
        </p:scale>
        <p:origin x="2272" y="20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101" d="100"/>
          <a:sy n="101" d="100"/>
        </p:scale>
        <p:origin x="-3228" y="-108"/>
      </p:cViewPr>
      <p:guideLst>
        <p:guide orient="horz" pos="2928"/>
        <p:guide pos="2208"/>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21.xml"/><Relationship Id="rId21" Type="http://schemas.openxmlformats.org/officeDocument/2006/relationships/slideMaster" Target="slideMasters/slideMaster21.xml"/><Relationship Id="rId324" Type="http://schemas.openxmlformats.org/officeDocument/2006/relationships/slide" Target="slides/slide228.xml"/><Relationship Id="rId531" Type="http://schemas.openxmlformats.org/officeDocument/2006/relationships/slide" Target="slides/slide435.xml"/><Relationship Id="rId170" Type="http://schemas.openxmlformats.org/officeDocument/2006/relationships/slide" Target="slides/slide74.xml"/><Relationship Id="rId268" Type="http://schemas.openxmlformats.org/officeDocument/2006/relationships/slide" Target="slides/slide172.xml"/><Relationship Id="rId475" Type="http://schemas.openxmlformats.org/officeDocument/2006/relationships/slide" Target="slides/slide379.xml"/><Relationship Id="rId32" Type="http://schemas.openxmlformats.org/officeDocument/2006/relationships/slideMaster" Target="slideMasters/slideMaster32.xml"/><Relationship Id="rId128" Type="http://schemas.openxmlformats.org/officeDocument/2006/relationships/slide" Target="slides/slide32.xml"/><Relationship Id="rId335" Type="http://schemas.openxmlformats.org/officeDocument/2006/relationships/slide" Target="slides/slide239.xml"/><Relationship Id="rId542" Type="http://schemas.openxmlformats.org/officeDocument/2006/relationships/slide" Target="slides/slide446.xml"/><Relationship Id="rId181" Type="http://schemas.openxmlformats.org/officeDocument/2006/relationships/slide" Target="slides/slide85.xml"/><Relationship Id="rId402" Type="http://schemas.openxmlformats.org/officeDocument/2006/relationships/slide" Target="slides/slide306.xml"/><Relationship Id="rId279" Type="http://schemas.openxmlformats.org/officeDocument/2006/relationships/slide" Target="slides/slide183.xml"/><Relationship Id="rId486" Type="http://schemas.openxmlformats.org/officeDocument/2006/relationships/slide" Target="slides/slide390.xml"/><Relationship Id="rId43" Type="http://schemas.openxmlformats.org/officeDocument/2006/relationships/slideMaster" Target="slideMasters/slideMaster43.xml"/><Relationship Id="rId139" Type="http://schemas.openxmlformats.org/officeDocument/2006/relationships/slide" Target="slides/slide43.xml"/><Relationship Id="rId346" Type="http://schemas.openxmlformats.org/officeDocument/2006/relationships/slide" Target="slides/slide250.xml"/><Relationship Id="rId553" Type="http://schemas.openxmlformats.org/officeDocument/2006/relationships/slide" Target="slides/slide457.xml"/><Relationship Id="rId192" Type="http://schemas.openxmlformats.org/officeDocument/2006/relationships/slide" Target="slides/slide96.xml"/><Relationship Id="rId206" Type="http://schemas.openxmlformats.org/officeDocument/2006/relationships/slide" Target="slides/slide110.xml"/><Relationship Id="rId413" Type="http://schemas.openxmlformats.org/officeDocument/2006/relationships/slide" Target="slides/slide317.xml"/><Relationship Id="rId497" Type="http://schemas.openxmlformats.org/officeDocument/2006/relationships/slide" Target="slides/slide401.xml"/><Relationship Id="rId357" Type="http://schemas.openxmlformats.org/officeDocument/2006/relationships/slide" Target="slides/slide261.xml"/><Relationship Id="rId54" Type="http://schemas.openxmlformats.org/officeDocument/2006/relationships/slideMaster" Target="slideMasters/slideMaster54.xml"/><Relationship Id="rId217" Type="http://schemas.openxmlformats.org/officeDocument/2006/relationships/slide" Target="slides/slide121.xml"/><Relationship Id="rId564" Type="http://schemas.openxmlformats.org/officeDocument/2006/relationships/slide" Target="slides/slide468.xml"/><Relationship Id="rId424" Type="http://schemas.openxmlformats.org/officeDocument/2006/relationships/slide" Target="slides/slide328.xml"/><Relationship Id="rId270" Type="http://schemas.openxmlformats.org/officeDocument/2006/relationships/slide" Target="slides/slide174.xml"/><Relationship Id="rId65" Type="http://schemas.openxmlformats.org/officeDocument/2006/relationships/slideMaster" Target="slideMasters/slideMaster65.xml"/><Relationship Id="rId130" Type="http://schemas.openxmlformats.org/officeDocument/2006/relationships/slide" Target="slides/slide34.xml"/><Relationship Id="rId368" Type="http://schemas.openxmlformats.org/officeDocument/2006/relationships/slide" Target="slides/slide272.xml"/><Relationship Id="rId575" Type="http://schemas.openxmlformats.org/officeDocument/2006/relationships/handoutMaster" Target="handoutMasters/handoutMaster1.xml"/><Relationship Id="rId228" Type="http://schemas.openxmlformats.org/officeDocument/2006/relationships/slide" Target="slides/slide132.xml"/><Relationship Id="rId435" Type="http://schemas.openxmlformats.org/officeDocument/2006/relationships/slide" Target="slides/slide339.xml"/><Relationship Id="rId281" Type="http://schemas.openxmlformats.org/officeDocument/2006/relationships/slide" Target="slides/slide185.xml"/><Relationship Id="rId502" Type="http://schemas.openxmlformats.org/officeDocument/2006/relationships/slide" Target="slides/slide406.xml"/><Relationship Id="rId34" Type="http://schemas.openxmlformats.org/officeDocument/2006/relationships/slideMaster" Target="slideMasters/slideMaster34.xml"/><Relationship Id="rId76" Type="http://schemas.openxmlformats.org/officeDocument/2006/relationships/slideMaster" Target="slideMasters/slideMaster76.xml"/><Relationship Id="rId141" Type="http://schemas.openxmlformats.org/officeDocument/2006/relationships/slide" Target="slides/slide45.xml"/><Relationship Id="rId379" Type="http://schemas.openxmlformats.org/officeDocument/2006/relationships/slide" Target="slides/slide283.xml"/><Relationship Id="rId544" Type="http://schemas.openxmlformats.org/officeDocument/2006/relationships/slide" Target="slides/slide448.xml"/><Relationship Id="rId7" Type="http://schemas.openxmlformats.org/officeDocument/2006/relationships/slideMaster" Target="slideMasters/slideMaster7.xml"/><Relationship Id="rId183" Type="http://schemas.openxmlformats.org/officeDocument/2006/relationships/slide" Target="slides/slide87.xml"/><Relationship Id="rId239" Type="http://schemas.openxmlformats.org/officeDocument/2006/relationships/slide" Target="slides/slide143.xml"/><Relationship Id="rId390" Type="http://schemas.openxmlformats.org/officeDocument/2006/relationships/slide" Target="slides/slide294.xml"/><Relationship Id="rId404" Type="http://schemas.openxmlformats.org/officeDocument/2006/relationships/slide" Target="slides/slide308.xml"/><Relationship Id="rId446" Type="http://schemas.openxmlformats.org/officeDocument/2006/relationships/slide" Target="slides/slide350.xml"/><Relationship Id="rId250" Type="http://schemas.openxmlformats.org/officeDocument/2006/relationships/slide" Target="slides/slide154.xml"/><Relationship Id="rId292" Type="http://schemas.openxmlformats.org/officeDocument/2006/relationships/slide" Target="slides/slide196.xml"/><Relationship Id="rId306" Type="http://schemas.openxmlformats.org/officeDocument/2006/relationships/slide" Target="slides/slide210.xml"/><Relationship Id="rId488" Type="http://schemas.openxmlformats.org/officeDocument/2006/relationships/slide" Target="slides/slide392.xml"/><Relationship Id="rId45" Type="http://schemas.openxmlformats.org/officeDocument/2006/relationships/slideMaster" Target="slideMasters/slideMaster45.xml"/><Relationship Id="rId87" Type="http://schemas.openxmlformats.org/officeDocument/2006/relationships/slideMaster" Target="slideMasters/slideMaster87.xml"/><Relationship Id="rId110" Type="http://schemas.openxmlformats.org/officeDocument/2006/relationships/slide" Target="slides/slide14.xml"/><Relationship Id="rId348" Type="http://schemas.openxmlformats.org/officeDocument/2006/relationships/slide" Target="slides/slide252.xml"/><Relationship Id="rId513" Type="http://schemas.openxmlformats.org/officeDocument/2006/relationships/slide" Target="slides/slide417.xml"/><Relationship Id="rId555" Type="http://schemas.openxmlformats.org/officeDocument/2006/relationships/slide" Target="slides/slide459.xml"/><Relationship Id="rId152" Type="http://schemas.openxmlformats.org/officeDocument/2006/relationships/slide" Target="slides/slide56.xml"/><Relationship Id="rId194" Type="http://schemas.openxmlformats.org/officeDocument/2006/relationships/slide" Target="slides/slide98.xml"/><Relationship Id="rId208" Type="http://schemas.openxmlformats.org/officeDocument/2006/relationships/slide" Target="slides/slide112.xml"/><Relationship Id="rId415" Type="http://schemas.openxmlformats.org/officeDocument/2006/relationships/slide" Target="slides/slide319.xml"/><Relationship Id="rId457" Type="http://schemas.openxmlformats.org/officeDocument/2006/relationships/slide" Target="slides/slide361.xml"/><Relationship Id="rId261" Type="http://schemas.openxmlformats.org/officeDocument/2006/relationships/slide" Target="slides/slide165.xml"/><Relationship Id="rId499" Type="http://schemas.openxmlformats.org/officeDocument/2006/relationships/slide" Target="slides/slide403.xml"/><Relationship Id="rId14" Type="http://schemas.openxmlformats.org/officeDocument/2006/relationships/slideMaster" Target="slideMasters/slideMaster14.xml"/><Relationship Id="rId56" Type="http://schemas.openxmlformats.org/officeDocument/2006/relationships/slideMaster" Target="slideMasters/slideMaster56.xml"/><Relationship Id="rId317" Type="http://schemas.openxmlformats.org/officeDocument/2006/relationships/slide" Target="slides/slide221.xml"/><Relationship Id="rId359" Type="http://schemas.openxmlformats.org/officeDocument/2006/relationships/slide" Target="slides/slide263.xml"/><Relationship Id="rId524" Type="http://schemas.openxmlformats.org/officeDocument/2006/relationships/slide" Target="slides/slide428.xml"/><Relationship Id="rId566" Type="http://schemas.openxmlformats.org/officeDocument/2006/relationships/slide" Target="slides/slide470.xml"/><Relationship Id="rId98" Type="http://schemas.openxmlformats.org/officeDocument/2006/relationships/slide" Target="slides/slide2.xml"/><Relationship Id="rId121" Type="http://schemas.openxmlformats.org/officeDocument/2006/relationships/slide" Target="slides/slide25.xml"/><Relationship Id="rId163" Type="http://schemas.openxmlformats.org/officeDocument/2006/relationships/slide" Target="slides/slide67.xml"/><Relationship Id="rId219" Type="http://schemas.openxmlformats.org/officeDocument/2006/relationships/slide" Target="slides/slide123.xml"/><Relationship Id="rId370" Type="http://schemas.openxmlformats.org/officeDocument/2006/relationships/slide" Target="slides/slide274.xml"/><Relationship Id="rId426" Type="http://schemas.openxmlformats.org/officeDocument/2006/relationships/slide" Target="slides/slide330.xml"/><Relationship Id="rId230" Type="http://schemas.openxmlformats.org/officeDocument/2006/relationships/slide" Target="slides/slide134.xml"/><Relationship Id="rId468" Type="http://schemas.openxmlformats.org/officeDocument/2006/relationships/slide" Target="slides/slide372.xml"/><Relationship Id="rId25" Type="http://schemas.openxmlformats.org/officeDocument/2006/relationships/slideMaster" Target="slideMasters/slideMaster25.xml"/><Relationship Id="rId67" Type="http://schemas.openxmlformats.org/officeDocument/2006/relationships/slideMaster" Target="slideMasters/slideMaster67.xml"/><Relationship Id="rId272" Type="http://schemas.openxmlformats.org/officeDocument/2006/relationships/slide" Target="slides/slide176.xml"/><Relationship Id="rId328" Type="http://schemas.openxmlformats.org/officeDocument/2006/relationships/slide" Target="slides/slide232.xml"/><Relationship Id="rId535" Type="http://schemas.openxmlformats.org/officeDocument/2006/relationships/slide" Target="slides/slide439.xml"/><Relationship Id="rId577" Type="http://schemas.openxmlformats.org/officeDocument/2006/relationships/viewProps" Target="viewProps.xml"/><Relationship Id="rId132" Type="http://schemas.openxmlformats.org/officeDocument/2006/relationships/slide" Target="slides/slide36.xml"/><Relationship Id="rId174" Type="http://schemas.openxmlformats.org/officeDocument/2006/relationships/slide" Target="slides/slide78.xml"/><Relationship Id="rId381" Type="http://schemas.openxmlformats.org/officeDocument/2006/relationships/slide" Target="slides/slide285.xml"/><Relationship Id="rId241" Type="http://schemas.openxmlformats.org/officeDocument/2006/relationships/slide" Target="slides/slide145.xml"/><Relationship Id="rId437" Type="http://schemas.openxmlformats.org/officeDocument/2006/relationships/slide" Target="slides/slide341.xml"/><Relationship Id="rId479" Type="http://schemas.openxmlformats.org/officeDocument/2006/relationships/slide" Target="slides/slide383.xml"/><Relationship Id="rId36" Type="http://schemas.openxmlformats.org/officeDocument/2006/relationships/slideMaster" Target="slideMasters/slideMaster36.xml"/><Relationship Id="rId283" Type="http://schemas.openxmlformats.org/officeDocument/2006/relationships/slide" Target="slides/slide187.xml"/><Relationship Id="rId339" Type="http://schemas.openxmlformats.org/officeDocument/2006/relationships/slide" Target="slides/slide243.xml"/><Relationship Id="rId490" Type="http://schemas.openxmlformats.org/officeDocument/2006/relationships/slide" Target="slides/slide394.xml"/><Relationship Id="rId504" Type="http://schemas.openxmlformats.org/officeDocument/2006/relationships/slide" Target="slides/slide408.xml"/><Relationship Id="rId546" Type="http://schemas.openxmlformats.org/officeDocument/2006/relationships/slide" Target="slides/slide450.xml"/><Relationship Id="rId78" Type="http://schemas.openxmlformats.org/officeDocument/2006/relationships/slideMaster" Target="slideMasters/slideMaster78.xml"/><Relationship Id="rId101" Type="http://schemas.openxmlformats.org/officeDocument/2006/relationships/slide" Target="slides/slide5.xml"/><Relationship Id="rId143" Type="http://schemas.openxmlformats.org/officeDocument/2006/relationships/slide" Target="slides/slide47.xml"/><Relationship Id="rId185" Type="http://schemas.openxmlformats.org/officeDocument/2006/relationships/slide" Target="slides/slide89.xml"/><Relationship Id="rId350" Type="http://schemas.openxmlformats.org/officeDocument/2006/relationships/slide" Target="slides/slide254.xml"/><Relationship Id="rId406" Type="http://schemas.openxmlformats.org/officeDocument/2006/relationships/slide" Target="slides/slide310.xml"/><Relationship Id="rId9" Type="http://schemas.openxmlformats.org/officeDocument/2006/relationships/slideMaster" Target="slideMasters/slideMaster9.xml"/><Relationship Id="rId210" Type="http://schemas.openxmlformats.org/officeDocument/2006/relationships/slide" Target="slides/slide114.xml"/><Relationship Id="rId392" Type="http://schemas.openxmlformats.org/officeDocument/2006/relationships/slide" Target="slides/slide296.xml"/><Relationship Id="rId448" Type="http://schemas.openxmlformats.org/officeDocument/2006/relationships/slide" Target="slides/slide352.xml"/><Relationship Id="rId252" Type="http://schemas.openxmlformats.org/officeDocument/2006/relationships/slide" Target="slides/slide156.xml"/><Relationship Id="rId294" Type="http://schemas.openxmlformats.org/officeDocument/2006/relationships/slide" Target="slides/slide198.xml"/><Relationship Id="rId308" Type="http://schemas.openxmlformats.org/officeDocument/2006/relationships/slide" Target="slides/slide212.xml"/><Relationship Id="rId515" Type="http://schemas.openxmlformats.org/officeDocument/2006/relationships/slide" Target="slides/slide419.xml"/><Relationship Id="rId47" Type="http://schemas.openxmlformats.org/officeDocument/2006/relationships/slideMaster" Target="slideMasters/slideMaster47.xml"/><Relationship Id="rId89" Type="http://schemas.openxmlformats.org/officeDocument/2006/relationships/slideMaster" Target="slideMasters/slideMaster89.xml"/><Relationship Id="rId112" Type="http://schemas.openxmlformats.org/officeDocument/2006/relationships/slide" Target="slides/slide16.xml"/><Relationship Id="rId154" Type="http://schemas.openxmlformats.org/officeDocument/2006/relationships/slide" Target="slides/slide58.xml"/><Relationship Id="rId361" Type="http://schemas.openxmlformats.org/officeDocument/2006/relationships/slide" Target="slides/slide265.xml"/><Relationship Id="rId557" Type="http://schemas.openxmlformats.org/officeDocument/2006/relationships/slide" Target="slides/slide461.xml"/><Relationship Id="rId196" Type="http://schemas.openxmlformats.org/officeDocument/2006/relationships/slide" Target="slides/slide100.xml"/><Relationship Id="rId417" Type="http://schemas.openxmlformats.org/officeDocument/2006/relationships/slide" Target="slides/slide321.xml"/><Relationship Id="rId459" Type="http://schemas.openxmlformats.org/officeDocument/2006/relationships/slide" Target="slides/slide363.xml"/><Relationship Id="rId16" Type="http://schemas.openxmlformats.org/officeDocument/2006/relationships/slideMaster" Target="slideMasters/slideMaster16.xml"/><Relationship Id="rId221" Type="http://schemas.openxmlformats.org/officeDocument/2006/relationships/slide" Target="slides/slide125.xml"/><Relationship Id="rId263" Type="http://schemas.openxmlformats.org/officeDocument/2006/relationships/slide" Target="slides/slide167.xml"/><Relationship Id="rId319" Type="http://schemas.openxmlformats.org/officeDocument/2006/relationships/slide" Target="slides/slide223.xml"/><Relationship Id="rId470" Type="http://schemas.openxmlformats.org/officeDocument/2006/relationships/slide" Target="slides/slide374.xml"/><Relationship Id="rId526" Type="http://schemas.openxmlformats.org/officeDocument/2006/relationships/slide" Target="slides/slide430.xml"/><Relationship Id="rId58" Type="http://schemas.openxmlformats.org/officeDocument/2006/relationships/slideMaster" Target="slideMasters/slideMaster58.xml"/><Relationship Id="rId123" Type="http://schemas.openxmlformats.org/officeDocument/2006/relationships/slide" Target="slides/slide27.xml"/><Relationship Id="rId330" Type="http://schemas.openxmlformats.org/officeDocument/2006/relationships/slide" Target="slides/slide234.xml"/><Relationship Id="rId568" Type="http://schemas.openxmlformats.org/officeDocument/2006/relationships/slide" Target="slides/slide472.xml"/><Relationship Id="rId165" Type="http://schemas.openxmlformats.org/officeDocument/2006/relationships/slide" Target="slides/slide69.xml"/><Relationship Id="rId372" Type="http://schemas.openxmlformats.org/officeDocument/2006/relationships/slide" Target="slides/slide276.xml"/><Relationship Id="rId428" Type="http://schemas.openxmlformats.org/officeDocument/2006/relationships/slide" Target="slides/slide332.xml"/><Relationship Id="rId232" Type="http://schemas.openxmlformats.org/officeDocument/2006/relationships/slide" Target="slides/slide136.xml"/><Relationship Id="rId274" Type="http://schemas.openxmlformats.org/officeDocument/2006/relationships/slide" Target="slides/slide178.xml"/><Relationship Id="rId481" Type="http://schemas.openxmlformats.org/officeDocument/2006/relationships/slide" Target="slides/slide385.xml"/><Relationship Id="rId27" Type="http://schemas.openxmlformats.org/officeDocument/2006/relationships/slideMaster" Target="slideMasters/slideMaster27.xml"/><Relationship Id="rId69" Type="http://schemas.openxmlformats.org/officeDocument/2006/relationships/slideMaster" Target="slideMasters/slideMaster69.xml"/><Relationship Id="rId134" Type="http://schemas.openxmlformats.org/officeDocument/2006/relationships/slide" Target="slides/slide38.xml"/><Relationship Id="rId537" Type="http://schemas.openxmlformats.org/officeDocument/2006/relationships/slide" Target="slides/slide441.xml"/><Relationship Id="rId579" Type="http://schemas.openxmlformats.org/officeDocument/2006/relationships/tableStyles" Target="tableStyles.xml"/><Relationship Id="rId80" Type="http://schemas.openxmlformats.org/officeDocument/2006/relationships/slideMaster" Target="slideMasters/slideMaster80.xml"/><Relationship Id="rId176" Type="http://schemas.openxmlformats.org/officeDocument/2006/relationships/slide" Target="slides/slide80.xml"/><Relationship Id="rId341" Type="http://schemas.openxmlformats.org/officeDocument/2006/relationships/slide" Target="slides/slide245.xml"/><Relationship Id="rId383" Type="http://schemas.openxmlformats.org/officeDocument/2006/relationships/slide" Target="slides/slide287.xml"/><Relationship Id="rId439" Type="http://schemas.openxmlformats.org/officeDocument/2006/relationships/slide" Target="slides/slide343.xml"/><Relationship Id="rId201" Type="http://schemas.openxmlformats.org/officeDocument/2006/relationships/slide" Target="slides/slide105.xml"/><Relationship Id="rId243" Type="http://schemas.openxmlformats.org/officeDocument/2006/relationships/slide" Target="slides/slide147.xml"/><Relationship Id="rId285" Type="http://schemas.openxmlformats.org/officeDocument/2006/relationships/slide" Target="slides/slide189.xml"/><Relationship Id="rId450" Type="http://schemas.openxmlformats.org/officeDocument/2006/relationships/slide" Target="slides/slide354.xml"/><Relationship Id="rId506" Type="http://schemas.openxmlformats.org/officeDocument/2006/relationships/slide" Target="slides/slide410.xml"/><Relationship Id="rId38" Type="http://schemas.openxmlformats.org/officeDocument/2006/relationships/slideMaster" Target="slideMasters/slideMaster38.xml"/><Relationship Id="rId103" Type="http://schemas.openxmlformats.org/officeDocument/2006/relationships/slide" Target="slides/slide7.xml"/><Relationship Id="rId310" Type="http://schemas.openxmlformats.org/officeDocument/2006/relationships/slide" Target="slides/slide214.xml"/><Relationship Id="rId492" Type="http://schemas.openxmlformats.org/officeDocument/2006/relationships/slide" Target="slides/slide396.xml"/><Relationship Id="rId548" Type="http://schemas.openxmlformats.org/officeDocument/2006/relationships/slide" Target="slides/slide452.xml"/><Relationship Id="rId91" Type="http://schemas.openxmlformats.org/officeDocument/2006/relationships/slideMaster" Target="slideMasters/slideMaster91.xml"/><Relationship Id="rId145" Type="http://schemas.openxmlformats.org/officeDocument/2006/relationships/slide" Target="slides/slide49.xml"/><Relationship Id="rId187" Type="http://schemas.openxmlformats.org/officeDocument/2006/relationships/slide" Target="slides/slide91.xml"/><Relationship Id="rId352" Type="http://schemas.openxmlformats.org/officeDocument/2006/relationships/slide" Target="slides/slide256.xml"/><Relationship Id="rId394" Type="http://schemas.openxmlformats.org/officeDocument/2006/relationships/slide" Target="slides/slide298.xml"/><Relationship Id="rId408" Type="http://schemas.openxmlformats.org/officeDocument/2006/relationships/slide" Target="slides/slide312.xml"/><Relationship Id="rId212" Type="http://schemas.openxmlformats.org/officeDocument/2006/relationships/slide" Target="slides/slide116.xml"/><Relationship Id="rId254" Type="http://schemas.openxmlformats.org/officeDocument/2006/relationships/slide" Target="slides/slide158.xml"/><Relationship Id="rId49" Type="http://schemas.openxmlformats.org/officeDocument/2006/relationships/slideMaster" Target="slideMasters/slideMaster49.xml"/><Relationship Id="rId114" Type="http://schemas.openxmlformats.org/officeDocument/2006/relationships/slide" Target="slides/slide18.xml"/><Relationship Id="rId296" Type="http://schemas.openxmlformats.org/officeDocument/2006/relationships/slide" Target="slides/slide200.xml"/><Relationship Id="rId461" Type="http://schemas.openxmlformats.org/officeDocument/2006/relationships/slide" Target="slides/slide365.xml"/><Relationship Id="rId517" Type="http://schemas.openxmlformats.org/officeDocument/2006/relationships/slide" Target="slides/slide421.xml"/><Relationship Id="rId559" Type="http://schemas.openxmlformats.org/officeDocument/2006/relationships/slide" Target="slides/slide463.xml"/><Relationship Id="rId60" Type="http://schemas.openxmlformats.org/officeDocument/2006/relationships/slideMaster" Target="slideMasters/slideMaster60.xml"/><Relationship Id="rId156" Type="http://schemas.openxmlformats.org/officeDocument/2006/relationships/slide" Target="slides/slide60.xml"/><Relationship Id="rId198" Type="http://schemas.openxmlformats.org/officeDocument/2006/relationships/slide" Target="slides/slide102.xml"/><Relationship Id="rId321" Type="http://schemas.openxmlformats.org/officeDocument/2006/relationships/slide" Target="slides/slide225.xml"/><Relationship Id="rId363" Type="http://schemas.openxmlformats.org/officeDocument/2006/relationships/slide" Target="slides/slide267.xml"/><Relationship Id="rId419" Type="http://schemas.openxmlformats.org/officeDocument/2006/relationships/slide" Target="slides/slide323.xml"/><Relationship Id="rId570" Type="http://schemas.openxmlformats.org/officeDocument/2006/relationships/slide" Target="slides/slide474.xml"/><Relationship Id="rId223" Type="http://schemas.openxmlformats.org/officeDocument/2006/relationships/slide" Target="slides/slide127.xml"/><Relationship Id="rId430" Type="http://schemas.openxmlformats.org/officeDocument/2006/relationships/slide" Target="slides/slide334.xml"/><Relationship Id="rId18" Type="http://schemas.openxmlformats.org/officeDocument/2006/relationships/slideMaster" Target="slideMasters/slideMaster18.xml"/><Relationship Id="rId265" Type="http://schemas.openxmlformats.org/officeDocument/2006/relationships/slide" Target="slides/slide169.xml"/><Relationship Id="rId472" Type="http://schemas.openxmlformats.org/officeDocument/2006/relationships/slide" Target="slides/slide376.xml"/><Relationship Id="rId528" Type="http://schemas.openxmlformats.org/officeDocument/2006/relationships/slide" Target="slides/slide432.xml"/><Relationship Id="rId125" Type="http://schemas.openxmlformats.org/officeDocument/2006/relationships/slide" Target="slides/slide29.xml"/><Relationship Id="rId167" Type="http://schemas.openxmlformats.org/officeDocument/2006/relationships/slide" Target="slides/slide71.xml"/><Relationship Id="rId332" Type="http://schemas.openxmlformats.org/officeDocument/2006/relationships/slide" Target="slides/slide236.xml"/><Relationship Id="rId374" Type="http://schemas.openxmlformats.org/officeDocument/2006/relationships/slide" Target="slides/slide278.xml"/><Relationship Id="rId71" Type="http://schemas.openxmlformats.org/officeDocument/2006/relationships/slideMaster" Target="slideMasters/slideMaster71.xml"/><Relationship Id="rId234" Type="http://schemas.openxmlformats.org/officeDocument/2006/relationships/slide" Target="slides/slide138.xml"/><Relationship Id="rId2" Type="http://schemas.openxmlformats.org/officeDocument/2006/relationships/slideMaster" Target="slideMasters/slideMaster2.xml"/><Relationship Id="rId29" Type="http://schemas.openxmlformats.org/officeDocument/2006/relationships/slideMaster" Target="slideMasters/slideMaster29.xml"/><Relationship Id="rId276" Type="http://schemas.openxmlformats.org/officeDocument/2006/relationships/slide" Target="slides/slide180.xml"/><Relationship Id="rId441" Type="http://schemas.openxmlformats.org/officeDocument/2006/relationships/slide" Target="slides/slide345.xml"/><Relationship Id="rId483" Type="http://schemas.openxmlformats.org/officeDocument/2006/relationships/slide" Target="slides/slide387.xml"/><Relationship Id="rId539" Type="http://schemas.openxmlformats.org/officeDocument/2006/relationships/slide" Target="slides/slide443.xml"/><Relationship Id="rId40" Type="http://schemas.openxmlformats.org/officeDocument/2006/relationships/slideMaster" Target="slideMasters/slideMaster40.xml"/><Relationship Id="rId136" Type="http://schemas.openxmlformats.org/officeDocument/2006/relationships/slide" Target="slides/slide40.xml"/><Relationship Id="rId178" Type="http://schemas.openxmlformats.org/officeDocument/2006/relationships/slide" Target="slides/slide82.xml"/><Relationship Id="rId301" Type="http://schemas.openxmlformats.org/officeDocument/2006/relationships/slide" Target="slides/slide205.xml"/><Relationship Id="rId343" Type="http://schemas.openxmlformats.org/officeDocument/2006/relationships/slide" Target="slides/slide247.xml"/><Relationship Id="rId550" Type="http://schemas.openxmlformats.org/officeDocument/2006/relationships/slide" Target="slides/slide454.xml"/><Relationship Id="rId82" Type="http://schemas.openxmlformats.org/officeDocument/2006/relationships/slideMaster" Target="slideMasters/slideMaster82.xml"/><Relationship Id="rId203" Type="http://schemas.openxmlformats.org/officeDocument/2006/relationships/slide" Target="slides/slide107.xml"/><Relationship Id="rId385" Type="http://schemas.openxmlformats.org/officeDocument/2006/relationships/slide" Target="slides/slide289.xml"/><Relationship Id="rId245" Type="http://schemas.openxmlformats.org/officeDocument/2006/relationships/slide" Target="slides/slide149.xml"/><Relationship Id="rId287" Type="http://schemas.openxmlformats.org/officeDocument/2006/relationships/slide" Target="slides/slide191.xml"/><Relationship Id="rId410" Type="http://schemas.openxmlformats.org/officeDocument/2006/relationships/slide" Target="slides/slide314.xml"/><Relationship Id="rId452" Type="http://schemas.openxmlformats.org/officeDocument/2006/relationships/slide" Target="slides/slide356.xml"/><Relationship Id="rId494" Type="http://schemas.openxmlformats.org/officeDocument/2006/relationships/slide" Target="slides/slide398.xml"/><Relationship Id="rId508" Type="http://schemas.openxmlformats.org/officeDocument/2006/relationships/slide" Target="slides/slide412.xml"/><Relationship Id="rId105" Type="http://schemas.openxmlformats.org/officeDocument/2006/relationships/slide" Target="slides/slide9.xml"/><Relationship Id="rId147" Type="http://schemas.openxmlformats.org/officeDocument/2006/relationships/slide" Target="slides/slide51.xml"/><Relationship Id="rId312" Type="http://schemas.openxmlformats.org/officeDocument/2006/relationships/slide" Target="slides/slide216.xml"/><Relationship Id="rId354" Type="http://schemas.openxmlformats.org/officeDocument/2006/relationships/slide" Target="slides/slide258.xml"/><Relationship Id="rId51" Type="http://schemas.openxmlformats.org/officeDocument/2006/relationships/slideMaster" Target="slideMasters/slideMaster51.xml"/><Relationship Id="rId93" Type="http://schemas.openxmlformats.org/officeDocument/2006/relationships/slideMaster" Target="slideMasters/slideMaster93.xml"/><Relationship Id="rId189" Type="http://schemas.openxmlformats.org/officeDocument/2006/relationships/slide" Target="slides/slide93.xml"/><Relationship Id="rId396" Type="http://schemas.openxmlformats.org/officeDocument/2006/relationships/slide" Target="slides/slide300.xml"/><Relationship Id="rId561" Type="http://schemas.openxmlformats.org/officeDocument/2006/relationships/slide" Target="slides/slide465.xml"/><Relationship Id="rId214" Type="http://schemas.openxmlformats.org/officeDocument/2006/relationships/slide" Target="slides/slide118.xml"/><Relationship Id="rId256" Type="http://schemas.openxmlformats.org/officeDocument/2006/relationships/slide" Target="slides/slide160.xml"/><Relationship Id="rId298" Type="http://schemas.openxmlformats.org/officeDocument/2006/relationships/slide" Target="slides/slide202.xml"/><Relationship Id="rId421" Type="http://schemas.openxmlformats.org/officeDocument/2006/relationships/slide" Target="slides/slide325.xml"/><Relationship Id="rId463" Type="http://schemas.openxmlformats.org/officeDocument/2006/relationships/slide" Target="slides/slide367.xml"/><Relationship Id="rId519" Type="http://schemas.openxmlformats.org/officeDocument/2006/relationships/slide" Target="slides/slide423.xml"/><Relationship Id="rId116" Type="http://schemas.openxmlformats.org/officeDocument/2006/relationships/slide" Target="slides/slide20.xml"/><Relationship Id="rId158" Type="http://schemas.openxmlformats.org/officeDocument/2006/relationships/slide" Target="slides/slide62.xml"/><Relationship Id="rId323" Type="http://schemas.openxmlformats.org/officeDocument/2006/relationships/slide" Target="slides/slide227.xml"/><Relationship Id="rId530" Type="http://schemas.openxmlformats.org/officeDocument/2006/relationships/slide" Target="slides/slide434.xml"/><Relationship Id="rId20" Type="http://schemas.openxmlformats.org/officeDocument/2006/relationships/slideMaster" Target="slideMasters/slideMaster20.xml"/><Relationship Id="rId62" Type="http://schemas.openxmlformats.org/officeDocument/2006/relationships/slideMaster" Target="slideMasters/slideMaster62.xml"/><Relationship Id="rId365" Type="http://schemas.openxmlformats.org/officeDocument/2006/relationships/slide" Target="slides/slide269.xml"/><Relationship Id="rId572" Type="http://schemas.openxmlformats.org/officeDocument/2006/relationships/slide" Target="slides/slide476.xml"/><Relationship Id="rId225" Type="http://schemas.openxmlformats.org/officeDocument/2006/relationships/slide" Target="slides/slide129.xml"/><Relationship Id="rId267" Type="http://schemas.openxmlformats.org/officeDocument/2006/relationships/slide" Target="slides/slide171.xml"/><Relationship Id="rId432" Type="http://schemas.openxmlformats.org/officeDocument/2006/relationships/slide" Target="slides/slide336.xml"/><Relationship Id="rId474" Type="http://schemas.openxmlformats.org/officeDocument/2006/relationships/slide" Target="slides/slide378.xml"/><Relationship Id="rId127" Type="http://schemas.openxmlformats.org/officeDocument/2006/relationships/slide" Target="slides/slide31.xml"/><Relationship Id="rId31" Type="http://schemas.openxmlformats.org/officeDocument/2006/relationships/slideMaster" Target="slideMasters/slideMaster31.xml"/><Relationship Id="rId73" Type="http://schemas.openxmlformats.org/officeDocument/2006/relationships/slideMaster" Target="slideMasters/slideMaster73.xml"/><Relationship Id="rId169" Type="http://schemas.openxmlformats.org/officeDocument/2006/relationships/slide" Target="slides/slide73.xml"/><Relationship Id="rId334" Type="http://schemas.openxmlformats.org/officeDocument/2006/relationships/slide" Target="slides/slide238.xml"/><Relationship Id="rId376" Type="http://schemas.openxmlformats.org/officeDocument/2006/relationships/slide" Target="slides/slide280.xml"/><Relationship Id="rId541" Type="http://schemas.openxmlformats.org/officeDocument/2006/relationships/slide" Target="slides/slide445.xml"/><Relationship Id="rId4" Type="http://schemas.openxmlformats.org/officeDocument/2006/relationships/slideMaster" Target="slideMasters/slideMaster4.xml"/><Relationship Id="rId180" Type="http://schemas.openxmlformats.org/officeDocument/2006/relationships/slide" Target="slides/slide84.xml"/><Relationship Id="rId236" Type="http://schemas.openxmlformats.org/officeDocument/2006/relationships/slide" Target="slides/slide140.xml"/><Relationship Id="rId278" Type="http://schemas.openxmlformats.org/officeDocument/2006/relationships/slide" Target="slides/slide182.xml"/><Relationship Id="rId401" Type="http://schemas.openxmlformats.org/officeDocument/2006/relationships/slide" Target="slides/slide305.xml"/><Relationship Id="rId443" Type="http://schemas.openxmlformats.org/officeDocument/2006/relationships/slide" Target="slides/slide347.xml"/><Relationship Id="rId303" Type="http://schemas.openxmlformats.org/officeDocument/2006/relationships/slide" Target="slides/slide207.xml"/><Relationship Id="rId485" Type="http://schemas.openxmlformats.org/officeDocument/2006/relationships/slide" Target="slides/slide389.xml"/><Relationship Id="rId42" Type="http://schemas.openxmlformats.org/officeDocument/2006/relationships/slideMaster" Target="slideMasters/slideMaster42.xml"/><Relationship Id="rId84" Type="http://schemas.openxmlformats.org/officeDocument/2006/relationships/slideMaster" Target="slideMasters/slideMaster84.xml"/><Relationship Id="rId138" Type="http://schemas.openxmlformats.org/officeDocument/2006/relationships/slide" Target="slides/slide42.xml"/><Relationship Id="rId345" Type="http://schemas.openxmlformats.org/officeDocument/2006/relationships/slide" Target="slides/slide249.xml"/><Relationship Id="rId387" Type="http://schemas.openxmlformats.org/officeDocument/2006/relationships/slide" Target="slides/slide291.xml"/><Relationship Id="rId510" Type="http://schemas.openxmlformats.org/officeDocument/2006/relationships/slide" Target="slides/slide414.xml"/><Relationship Id="rId552" Type="http://schemas.openxmlformats.org/officeDocument/2006/relationships/slide" Target="slides/slide456.xml"/><Relationship Id="rId191" Type="http://schemas.openxmlformats.org/officeDocument/2006/relationships/slide" Target="slides/slide95.xml"/><Relationship Id="rId205" Type="http://schemas.openxmlformats.org/officeDocument/2006/relationships/slide" Target="slides/slide109.xml"/><Relationship Id="rId247" Type="http://schemas.openxmlformats.org/officeDocument/2006/relationships/slide" Target="slides/slide151.xml"/><Relationship Id="rId412" Type="http://schemas.openxmlformats.org/officeDocument/2006/relationships/slide" Target="slides/slide316.xml"/><Relationship Id="rId107" Type="http://schemas.openxmlformats.org/officeDocument/2006/relationships/slide" Target="slides/slide11.xml"/><Relationship Id="rId289" Type="http://schemas.openxmlformats.org/officeDocument/2006/relationships/slide" Target="slides/slide193.xml"/><Relationship Id="rId454" Type="http://schemas.openxmlformats.org/officeDocument/2006/relationships/slide" Target="slides/slide358.xml"/><Relationship Id="rId496" Type="http://schemas.openxmlformats.org/officeDocument/2006/relationships/slide" Target="slides/slide400.xml"/><Relationship Id="rId11" Type="http://schemas.openxmlformats.org/officeDocument/2006/relationships/slideMaster" Target="slideMasters/slideMaster11.xml"/><Relationship Id="rId53" Type="http://schemas.openxmlformats.org/officeDocument/2006/relationships/slideMaster" Target="slideMasters/slideMaster53.xml"/><Relationship Id="rId149" Type="http://schemas.openxmlformats.org/officeDocument/2006/relationships/slide" Target="slides/slide53.xml"/><Relationship Id="rId314" Type="http://schemas.openxmlformats.org/officeDocument/2006/relationships/slide" Target="slides/slide218.xml"/><Relationship Id="rId356" Type="http://schemas.openxmlformats.org/officeDocument/2006/relationships/slide" Target="slides/slide260.xml"/><Relationship Id="rId398" Type="http://schemas.openxmlformats.org/officeDocument/2006/relationships/slide" Target="slides/slide302.xml"/><Relationship Id="rId521" Type="http://schemas.openxmlformats.org/officeDocument/2006/relationships/slide" Target="slides/slide425.xml"/><Relationship Id="rId563" Type="http://schemas.openxmlformats.org/officeDocument/2006/relationships/slide" Target="slides/slide467.xml"/><Relationship Id="rId95" Type="http://schemas.openxmlformats.org/officeDocument/2006/relationships/slideMaster" Target="slideMasters/slideMaster95.xml"/><Relationship Id="rId160" Type="http://schemas.openxmlformats.org/officeDocument/2006/relationships/slide" Target="slides/slide64.xml"/><Relationship Id="rId216" Type="http://schemas.openxmlformats.org/officeDocument/2006/relationships/slide" Target="slides/slide120.xml"/><Relationship Id="rId423" Type="http://schemas.openxmlformats.org/officeDocument/2006/relationships/slide" Target="slides/slide327.xml"/><Relationship Id="rId258" Type="http://schemas.openxmlformats.org/officeDocument/2006/relationships/slide" Target="slides/slide162.xml"/><Relationship Id="rId465" Type="http://schemas.openxmlformats.org/officeDocument/2006/relationships/slide" Target="slides/slide369.xml"/><Relationship Id="rId22" Type="http://schemas.openxmlformats.org/officeDocument/2006/relationships/slideMaster" Target="slideMasters/slideMaster22.xml"/><Relationship Id="rId64" Type="http://schemas.openxmlformats.org/officeDocument/2006/relationships/slideMaster" Target="slideMasters/slideMaster64.xml"/><Relationship Id="rId118" Type="http://schemas.openxmlformats.org/officeDocument/2006/relationships/slide" Target="slides/slide22.xml"/><Relationship Id="rId325" Type="http://schemas.openxmlformats.org/officeDocument/2006/relationships/slide" Target="slides/slide229.xml"/><Relationship Id="rId367" Type="http://schemas.openxmlformats.org/officeDocument/2006/relationships/slide" Target="slides/slide271.xml"/><Relationship Id="rId532" Type="http://schemas.openxmlformats.org/officeDocument/2006/relationships/slide" Target="slides/slide436.xml"/><Relationship Id="rId574" Type="http://schemas.openxmlformats.org/officeDocument/2006/relationships/notesMaster" Target="notesMasters/notesMaster1.xml"/><Relationship Id="rId171" Type="http://schemas.openxmlformats.org/officeDocument/2006/relationships/slide" Target="slides/slide75.xml"/><Relationship Id="rId227" Type="http://schemas.openxmlformats.org/officeDocument/2006/relationships/slide" Target="slides/slide131.xml"/><Relationship Id="rId269" Type="http://schemas.openxmlformats.org/officeDocument/2006/relationships/slide" Target="slides/slide173.xml"/><Relationship Id="rId434" Type="http://schemas.openxmlformats.org/officeDocument/2006/relationships/slide" Target="slides/slide338.xml"/><Relationship Id="rId476" Type="http://schemas.openxmlformats.org/officeDocument/2006/relationships/slide" Target="slides/slide380.xml"/><Relationship Id="rId33" Type="http://schemas.openxmlformats.org/officeDocument/2006/relationships/slideMaster" Target="slideMasters/slideMaster33.xml"/><Relationship Id="rId129" Type="http://schemas.openxmlformats.org/officeDocument/2006/relationships/slide" Target="slides/slide33.xml"/><Relationship Id="rId280" Type="http://schemas.openxmlformats.org/officeDocument/2006/relationships/slide" Target="slides/slide184.xml"/><Relationship Id="rId336" Type="http://schemas.openxmlformats.org/officeDocument/2006/relationships/slide" Target="slides/slide240.xml"/><Relationship Id="rId501" Type="http://schemas.openxmlformats.org/officeDocument/2006/relationships/slide" Target="slides/slide405.xml"/><Relationship Id="rId543" Type="http://schemas.openxmlformats.org/officeDocument/2006/relationships/slide" Target="slides/slide447.xml"/><Relationship Id="rId75" Type="http://schemas.openxmlformats.org/officeDocument/2006/relationships/slideMaster" Target="slideMasters/slideMaster75.xml"/><Relationship Id="rId140" Type="http://schemas.openxmlformats.org/officeDocument/2006/relationships/slide" Target="slides/slide44.xml"/><Relationship Id="rId182" Type="http://schemas.openxmlformats.org/officeDocument/2006/relationships/slide" Target="slides/slide86.xml"/><Relationship Id="rId378" Type="http://schemas.openxmlformats.org/officeDocument/2006/relationships/slide" Target="slides/slide282.xml"/><Relationship Id="rId403" Type="http://schemas.openxmlformats.org/officeDocument/2006/relationships/slide" Target="slides/slide307.xml"/><Relationship Id="rId6" Type="http://schemas.openxmlformats.org/officeDocument/2006/relationships/slideMaster" Target="slideMasters/slideMaster6.xml"/><Relationship Id="rId238" Type="http://schemas.openxmlformats.org/officeDocument/2006/relationships/slide" Target="slides/slide142.xml"/><Relationship Id="rId445" Type="http://schemas.openxmlformats.org/officeDocument/2006/relationships/slide" Target="slides/slide349.xml"/><Relationship Id="rId487" Type="http://schemas.openxmlformats.org/officeDocument/2006/relationships/slide" Target="slides/slide391.xml"/><Relationship Id="rId291" Type="http://schemas.openxmlformats.org/officeDocument/2006/relationships/slide" Target="slides/slide195.xml"/><Relationship Id="rId305" Type="http://schemas.openxmlformats.org/officeDocument/2006/relationships/slide" Target="slides/slide209.xml"/><Relationship Id="rId347" Type="http://schemas.openxmlformats.org/officeDocument/2006/relationships/slide" Target="slides/slide251.xml"/><Relationship Id="rId512" Type="http://schemas.openxmlformats.org/officeDocument/2006/relationships/slide" Target="slides/slide416.xml"/><Relationship Id="rId44" Type="http://schemas.openxmlformats.org/officeDocument/2006/relationships/slideMaster" Target="slideMasters/slideMaster44.xml"/><Relationship Id="rId86" Type="http://schemas.openxmlformats.org/officeDocument/2006/relationships/slideMaster" Target="slideMasters/slideMaster86.xml"/><Relationship Id="rId151" Type="http://schemas.openxmlformats.org/officeDocument/2006/relationships/slide" Target="slides/slide55.xml"/><Relationship Id="rId389" Type="http://schemas.openxmlformats.org/officeDocument/2006/relationships/slide" Target="slides/slide293.xml"/><Relationship Id="rId554" Type="http://schemas.openxmlformats.org/officeDocument/2006/relationships/slide" Target="slides/slide458.xml"/><Relationship Id="rId193" Type="http://schemas.openxmlformats.org/officeDocument/2006/relationships/slide" Target="slides/slide97.xml"/><Relationship Id="rId207" Type="http://schemas.openxmlformats.org/officeDocument/2006/relationships/slide" Target="slides/slide111.xml"/><Relationship Id="rId249" Type="http://schemas.openxmlformats.org/officeDocument/2006/relationships/slide" Target="slides/slide153.xml"/><Relationship Id="rId414" Type="http://schemas.openxmlformats.org/officeDocument/2006/relationships/slide" Target="slides/slide318.xml"/><Relationship Id="rId456" Type="http://schemas.openxmlformats.org/officeDocument/2006/relationships/slide" Target="slides/slide360.xml"/><Relationship Id="rId498" Type="http://schemas.openxmlformats.org/officeDocument/2006/relationships/slide" Target="slides/slide402.xml"/><Relationship Id="rId13" Type="http://schemas.openxmlformats.org/officeDocument/2006/relationships/slideMaster" Target="slideMasters/slideMaster13.xml"/><Relationship Id="rId109" Type="http://schemas.openxmlformats.org/officeDocument/2006/relationships/slide" Target="slides/slide13.xml"/><Relationship Id="rId260" Type="http://schemas.openxmlformats.org/officeDocument/2006/relationships/slide" Target="slides/slide164.xml"/><Relationship Id="rId316" Type="http://schemas.openxmlformats.org/officeDocument/2006/relationships/slide" Target="slides/slide220.xml"/><Relationship Id="rId523" Type="http://schemas.openxmlformats.org/officeDocument/2006/relationships/slide" Target="slides/slide427.xml"/><Relationship Id="rId55" Type="http://schemas.openxmlformats.org/officeDocument/2006/relationships/slideMaster" Target="slideMasters/slideMaster55.xml"/><Relationship Id="rId97" Type="http://schemas.openxmlformats.org/officeDocument/2006/relationships/slide" Target="slides/slide1.xml"/><Relationship Id="rId120" Type="http://schemas.openxmlformats.org/officeDocument/2006/relationships/slide" Target="slides/slide24.xml"/><Relationship Id="rId358" Type="http://schemas.openxmlformats.org/officeDocument/2006/relationships/slide" Target="slides/slide262.xml"/><Relationship Id="rId565" Type="http://schemas.openxmlformats.org/officeDocument/2006/relationships/slide" Target="slides/slide469.xml"/><Relationship Id="rId162" Type="http://schemas.openxmlformats.org/officeDocument/2006/relationships/slide" Target="slides/slide66.xml"/><Relationship Id="rId218" Type="http://schemas.openxmlformats.org/officeDocument/2006/relationships/slide" Target="slides/slide122.xml"/><Relationship Id="rId425" Type="http://schemas.openxmlformats.org/officeDocument/2006/relationships/slide" Target="slides/slide329.xml"/><Relationship Id="rId467" Type="http://schemas.openxmlformats.org/officeDocument/2006/relationships/slide" Target="slides/slide371.xml"/><Relationship Id="rId271" Type="http://schemas.openxmlformats.org/officeDocument/2006/relationships/slide" Target="slides/slide175.xml"/><Relationship Id="rId24" Type="http://schemas.openxmlformats.org/officeDocument/2006/relationships/slideMaster" Target="slideMasters/slideMaster24.xml"/><Relationship Id="rId66" Type="http://schemas.openxmlformats.org/officeDocument/2006/relationships/slideMaster" Target="slideMasters/slideMaster66.xml"/><Relationship Id="rId131" Type="http://schemas.openxmlformats.org/officeDocument/2006/relationships/slide" Target="slides/slide35.xml"/><Relationship Id="rId327" Type="http://schemas.openxmlformats.org/officeDocument/2006/relationships/slide" Target="slides/slide231.xml"/><Relationship Id="rId369" Type="http://schemas.openxmlformats.org/officeDocument/2006/relationships/slide" Target="slides/slide273.xml"/><Relationship Id="rId534" Type="http://schemas.openxmlformats.org/officeDocument/2006/relationships/slide" Target="slides/slide438.xml"/><Relationship Id="rId576" Type="http://schemas.openxmlformats.org/officeDocument/2006/relationships/presProps" Target="presProps.xml"/><Relationship Id="rId173" Type="http://schemas.openxmlformats.org/officeDocument/2006/relationships/slide" Target="slides/slide77.xml"/><Relationship Id="rId229" Type="http://schemas.openxmlformats.org/officeDocument/2006/relationships/slide" Target="slides/slide133.xml"/><Relationship Id="rId380" Type="http://schemas.openxmlformats.org/officeDocument/2006/relationships/slide" Target="slides/slide284.xml"/><Relationship Id="rId436" Type="http://schemas.openxmlformats.org/officeDocument/2006/relationships/slide" Target="slides/slide340.xml"/><Relationship Id="rId240" Type="http://schemas.openxmlformats.org/officeDocument/2006/relationships/slide" Target="slides/slide144.xml"/><Relationship Id="rId478" Type="http://schemas.openxmlformats.org/officeDocument/2006/relationships/slide" Target="slides/slide382.xml"/><Relationship Id="rId35" Type="http://schemas.openxmlformats.org/officeDocument/2006/relationships/slideMaster" Target="slideMasters/slideMaster35.xml"/><Relationship Id="rId77" Type="http://schemas.openxmlformats.org/officeDocument/2006/relationships/slideMaster" Target="slideMasters/slideMaster77.xml"/><Relationship Id="rId100" Type="http://schemas.openxmlformats.org/officeDocument/2006/relationships/slide" Target="slides/slide4.xml"/><Relationship Id="rId282" Type="http://schemas.openxmlformats.org/officeDocument/2006/relationships/slide" Target="slides/slide186.xml"/><Relationship Id="rId338" Type="http://schemas.openxmlformats.org/officeDocument/2006/relationships/slide" Target="slides/slide242.xml"/><Relationship Id="rId503" Type="http://schemas.openxmlformats.org/officeDocument/2006/relationships/slide" Target="slides/slide407.xml"/><Relationship Id="rId545" Type="http://schemas.openxmlformats.org/officeDocument/2006/relationships/slide" Target="slides/slide449.xml"/><Relationship Id="rId8" Type="http://schemas.openxmlformats.org/officeDocument/2006/relationships/slideMaster" Target="slideMasters/slideMaster8.xml"/><Relationship Id="rId142" Type="http://schemas.openxmlformats.org/officeDocument/2006/relationships/slide" Target="slides/slide46.xml"/><Relationship Id="rId184" Type="http://schemas.openxmlformats.org/officeDocument/2006/relationships/slide" Target="slides/slide88.xml"/><Relationship Id="rId391" Type="http://schemas.openxmlformats.org/officeDocument/2006/relationships/slide" Target="slides/slide295.xml"/><Relationship Id="rId405" Type="http://schemas.openxmlformats.org/officeDocument/2006/relationships/slide" Target="slides/slide309.xml"/><Relationship Id="rId447" Type="http://schemas.openxmlformats.org/officeDocument/2006/relationships/slide" Target="slides/slide351.xml"/><Relationship Id="rId251" Type="http://schemas.openxmlformats.org/officeDocument/2006/relationships/slide" Target="slides/slide155.xml"/><Relationship Id="rId489" Type="http://schemas.openxmlformats.org/officeDocument/2006/relationships/slide" Target="slides/slide393.xml"/><Relationship Id="rId46" Type="http://schemas.openxmlformats.org/officeDocument/2006/relationships/slideMaster" Target="slideMasters/slideMaster46.xml"/><Relationship Id="rId293" Type="http://schemas.openxmlformats.org/officeDocument/2006/relationships/slide" Target="slides/slide197.xml"/><Relationship Id="rId307" Type="http://schemas.openxmlformats.org/officeDocument/2006/relationships/slide" Target="slides/slide211.xml"/><Relationship Id="rId349" Type="http://schemas.openxmlformats.org/officeDocument/2006/relationships/slide" Target="slides/slide253.xml"/><Relationship Id="rId514" Type="http://schemas.openxmlformats.org/officeDocument/2006/relationships/slide" Target="slides/slide418.xml"/><Relationship Id="rId556" Type="http://schemas.openxmlformats.org/officeDocument/2006/relationships/slide" Target="slides/slide460.xml"/><Relationship Id="rId88" Type="http://schemas.openxmlformats.org/officeDocument/2006/relationships/slideMaster" Target="slideMasters/slideMaster88.xml"/><Relationship Id="rId111" Type="http://schemas.openxmlformats.org/officeDocument/2006/relationships/slide" Target="slides/slide15.xml"/><Relationship Id="rId153" Type="http://schemas.openxmlformats.org/officeDocument/2006/relationships/slide" Target="slides/slide57.xml"/><Relationship Id="rId195" Type="http://schemas.openxmlformats.org/officeDocument/2006/relationships/slide" Target="slides/slide99.xml"/><Relationship Id="rId209" Type="http://schemas.openxmlformats.org/officeDocument/2006/relationships/slide" Target="slides/slide113.xml"/><Relationship Id="rId360" Type="http://schemas.openxmlformats.org/officeDocument/2006/relationships/slide" Target="slides/slide264.xml"/><Relationship Id="rId416" Type="http://schemas.openxmlformats.org/officeDocument/2006/relationships/slide" Target="slides/slide320.xml"/><Relationship Id="rId220" Type="http://schemas.openxmlformats.org/officeDocument/2006/relationships/slide" Target="slides/slide124.xml"/><Relationship Id="rId458" Type="http://schemas.openxmlformats.org/officeDocument/2006/relationships/slide" Target="slides/slide362.xml"/><Relationship Id="rId15" Type="http://schemas.openxmlformats.org/officeDocument/2006/relationships/slideMaster" Target="slideMasters/slideMaster15.xml"/><Relationship Id="rId57" Type="http://schemas.openxmlformats.org/officeDocument/2006/relationships/slideMaster" Target="slideMasters/slideMaster57.xml"/><Relationship Id="rId262" Type="http://schemas.openxmlformats.org/officeDocument/2006/relationships/slide" Target="slides/slide166.xml"/><Relationship Id="rId318" Type="http://schemas.openxmlformats.org/officeDocument/2006/relationships/slide" Target="slides/slide222.xml"/><Relationship Id="rId525" Type="http://schemas.openxmlformats.org/officeDocument/2006/relationships/slide" Target="slides/slide429.xml"/><Relationship Id="rId567" Type="http://schemas.openxmlformats.org/officeDocument/2006/relationships/slide" Target="slides/slide471.xml"/><Relationship Id="rId99" Type="http://schemas.openxmlformats.org/officeDocument/2006/relationships/slide" Target="slides/slide3.xml"/><Relationship Id="rId122" Type="http://schemas.openxmlformats.org/officeDocument/2006/relationships/slide" Target="slides/slide26.xml"/><Relationship Id="rId164" Type="http://schemas.openxmlformats.org/officeDocument/2006/relationships/slide" Target="slides/slide68.xml"/><Relationship Id="rId371" Type="http://schemas.openxmlformats.org/officeDocument/2006/relationships/slide" Target="slides/slide275.xml"/><Relationship Id="rId427" Type="http://schemas.openxmlformats.org/officeDocument/2006/relationships/slide" Target="slides/slide331.xml"/><Relationship Id="rId469" Type="http://schemas.openxmlformats.org/officeDocument/2006/relationships/slide" Target="slides/slide373.xml"/><Relationship Id="rId26" Type="http://schemas.openxmlformats.org/officeDocument/2006/relationships/slideMaster" Target="slideMasters/slideMaster26.xml"/><Relationship Id="rId231" Type="http://schemas.openxmlformats.org/officeDocument/2006/relationships/slide" Target="slides/slide135.xml"/><Relationship Id="rId273" Type="http://schemas.openxmlformats.org/officeDocument/2006/relationships/slide" Target="slides/slide177.xml"/><Relationship Id="rId329" Type="http://schemas.openxmlformats.org/officeDocument/2006/relationships/slide" Target="slides/slide233.xml"/><Relationship Id="rId480" Type="http://schemas.openxmlformats.org/officeDocument/2006/relationships/slide" Target="slides/slide384.xml"/><Relationship Id="rId536" Type="http://schemas.openxmlformats.org/officeDocument/2006/relationships/slide" Target="slides/slide440.xml"/><Relationship Id="rId68" Type="http://schemas.openxmlformats.org/officeDocument/2006/relationships/slideMaster" Target="slideMasters/slideMaster68.xml"/><Relationship Id="rId133" Type="http://schemas.openxmlformats.org/officeDocument/2006/relationships/slide" Target="slides/slide37.xml"/><Relationship Id="rId175" Type="http://schemas.openxmlformats.org/officeDocument/2006/relationships/slide" Target="slides/slide79.xml"/><Relationship Id="rId340" Type="http://schemas.openxmlformats.org/officeDocument/2006/relationships/slide" Target="slides/slide244.xml"/><Relationship Id="rId578" Type="http://schemas.openxmlformats.org/officeDocument/2006/relationships/theme" Target="theme/theme1.xml"/><Relationship Id="rId200" Type="http://schemas.openxmlformats.org/officeDocument/2006/relationships/slide" Target="slides/slide104.xml"/><Relationship Id="rId382" Type="http://schemas.openxmlformats.org/officeDocument/2006/relationships/slide" Target="slides/slide286.xml"/><Relationship Id="rId438" Type="http://schemas.openxmlformats.org/officeDocument/2006/relationships/slide" Target="slides/slide342.xml"/><Relationship Id="rId242" Type="http://schemas.openxmlformats.org/officeDocument/2006/relationships/slide" Target="slides/slide146.xml"/><Relationship Id="rId284" Type="http://schemas.openxmlformats.org/officeDocument/2006/relationships/slide" Target="slides/slide188.xml"/><Relationship Id="rId491" Type="http://schemas.openxmlformats.org/officeDocument/2006/relationships/slide" Target="slides/slide395.xml"/><Relationship Id="rId505" Type="http://schemas.openxmlformats.org/officeDocument/2006/relationships/slide" Target="slides/slide409.xml"/><Relationship Id="rId37" Type="http://schemas.openxmlformats.org/officeDocument/2006/relationships/slideMaster" Target="slideMasters/slideMaster37.xml"/><Relationship Id="rId79" Type="http://schemas.openxmlformats.org/officeDocument/2006/relationships/slideMaster" Target="slideMasters/slideMaster79.xml"/><Relationship Id="rId102" Type="http://schemas.openxmlformats.org/officeDocument/2006/relationships/slide" Target="slides/slide6.xml"/><Relationship Id="rId144" Type="http://schemas.openxmlformats.org/officeDocument/2006/relationships/slide" Target="slides/slide48.xml"/><Relationship Id="rId547" Type="http://schemas.openxmlformats.org/officeDocument/2006/relationships/slide" Target="slides/slide451.xml"/><Relationship Id="rId90" Type="http://schemas.openxmlformats.org/officeDocument/2006/relationships/slideMaster" Target="slideMasters/slideMaster90.xml"/><Relationship Id="rId186" Type="http://schemas.openxmlformats.org/officeDocument/2006/relationships/slide" Target="slides/slide90.xml"/><Relationship Id="rId351" Type="http://schemas.openxmlformats.org/officeDocument/2006/relationships/slide" Target="slides/slide255.xml"/><Relationship Id="rId393" Type="http://schemas.openxmlformats.org/officeDocument/2006/relationships/slide" Target="slides/slide297.xml"/><Relationship Id="rId407" Type="http://schemas.openxmlformats.org/officeDocument/2006/relationships/slide" Target="slides/slide311.xml"/><Relationship Id="rId449" Type="http://schemas.openxmlformats.org/officeDocument/2006/relationships/slide" Target="slides/slide353.xml"/><Relationship Id="rId211" Type="http://schemas.openxmlformats.org/officeDocument/2006/relationships/slide" Target="slides/slide115.xml"/><Relationship Id="rId253" Type="http://schemas.openxmlformats.org/officeDocument/2006/relationships/slide" Target="slides/slide157.xml"/><Relationship Id="rId295" Type="http://schemas.openxmlformats.org/officeDocument/2006/relationships/slide" Target="slides/slide199.xml"/><Relationship Id="rId309" Type="http://schemas.openxmlformats.org/officeDocument/2006/relationships/slide" Target="slides/slide213.xml"/><Relationship Id="rId460" Type="http://schemas.openxmlformats.org/officeDocument/2006/relationships/slide" Target="slides/slide364.xml"/><Relationship Id="rId516" Type="http://schemas.openxmlformats.org/officeDocument/2006/relationships/slide" Target="slides/slide420.xml"/><Relationship Id="rId48" Type="http://schemas.openxmlformats.org/officeDocument/2006/relationships/slideMaster" Target="slideMasters/slideMaster48.xml"/><Relationship Id="rId113" Type="http://schemas.openxmlformats.org/officeDocument/2006/relationships/slide" Target="slides/slide17.xml"/><Relationship Id="rId320" Type="http://schemas.openxmlformats.org/officeDocument/2006/relationships/slide" Target="slides/slide224.xml"/><Relationship Id="rId558" Type="http://schemas.openxmlformats.org/officeDocument/2006/relationships/slide" Target="slides/slide462.xml"/><Relationship Id="rId155" Type="http://schemas.openxmlformats.org/officeDocument/2006/relationships/slide" Target="slides/slide59.xml"/><Relationship Id="rId197" Type="http://schemas.openxmlformats.org/officeDocument/2006/relationships/slide" Target="slides/slide101.xml"/><Relationship Id="rId362" Type="http://schemas.openxmlformats.org/officeDocument/2006/relationships/slide" Target="slides/slide266.xml"/><Relationship Id="rId418" Type="http://schemas.openxmlformats.org/officeDocument/2006/relationships/slide" Target="slides/slide322.xml"/><Relationship Id="rId222" Type="http://schemas.openxmlformats.org/officeDocument/2006/relationships/slide" Target="slides/slide126.xml"/><Relationship Id="rId264" Type="http://schemas.openxmlformats.org/officeDocument/2006/relationships/slide" Target="slides/slide168.xml"/><Relationship Id="rId471" Type="http://schemas.openxmlformats.org/officeDocument/2006/relationships/slide" Target="slides/slide375.xml"/><Relationship Id="rId17" Type="http://schemas.openxmlformats.org/officeDocument/2006/relationships/slideMaster" Target="slideMasters/slideMaster17.xml"/><Relationship Id="rId59" Type="http://schemas.openxmlformats.org/officeDocument/2006/relationships/slideMaster" Target="slideMasters/slideMaster59.xml"/><Relationship Id="rId124" Type="http://schemas.openxmlformats.org/officeDocument/2006/relationships/slide" Target="slides/slide28.xml"/><Relationship Id="rId527" Type="http://schemas.openxmlformats.org/officeDocument/2006/relationships/slide" Target="slides/slide431.xml"/><Relationship Id="rId569" Type="http://schemas.openxmlformats.org/officeDocument/2006/relationships/slide" Target="slides/slide473.xml"/><Relationship Id="rId70" Type="http://schemas.openxmlformats.org/officeDocument/2006/relationships/slideMaster" Target="slideMasters/slideMaster70.xml"/><Relationship Id="rId166" Type="http://schemas.openxmlformats.org/officeDocument/2006/relationships/slide" Target="slides/slide70.xml"/><Relationship Id="rId331" Type="http://schemas.openxmlformats.org/officeDocument/2006/relationships/slide" Target="slides/slide235.xml"/><Relationship Id="rId373" Type="http://schemas.openxmlformats.org/officeDocument/2006/relationships/slide" Target="slides/slide277.xml"/><Relationship Id="rId429" Type="http://schemas.openxmlformats.org/officeDocument/2006/relationships/slide" Target="slides/slide333.xml"/><Relationship Id="rId1" Type="http://schemas.openxmlformats.org/officeDocument/2006/relationships/slideMaster" Target="slideMasters/slideMaster1.xml"/><Relationship Id="rId233" Type="http://schemas.openxmlformats.org/officeDocument/2006/relationships/slide" Target="slides/slide137.xml"/><Relationship Id="rId440" Type="http://schemas.openxmlformats.org/officeDocument/2006/relationships/slide" Target="slides/slide344.xml"/><Relationship Id="rId28" Type="http://schemas.openxmlformats.org/officeDocument/2006/relationships/slideMaster" Target="slideMasters/slideMaster28.xml"/><Relationship Id="rId275" Type="http://schemas.openxmlformats.org/officeDocument/2006/relationships/slide" Target="slides/slide179.xml"/><Relationship Id="rId300" Type="http://schemas.openxmlformats.org/officeDocument/2006/relationships/slide" Target="slides/slide204.xml"/><Relationship Id="rId482" Type="http://schemas.openxmlformats.org/officeDocument/2006/relationships/slide" Target="slides/slide386.xml"/><Relationship Id="rId538" Type="http://schemas.openxmlformats.org/officeDocument/2006/relationships/slide" Target="slides/slide442.xml"/><Relationship Id="rId81" Type="http://schemas.openxmlformats.org/officeDocument/2006/relationships/slideMaster" Target="slideMasters/slideMaster81.xml"/><Relationship Id="rId135" Type="http://schemas.openxmlformats.org/officeDocument/2006/relationships/slide" Target="slides/slide39.xml"/><Relationship Id="rId177" Type="http://schemas.openxmlformats.org/officeDocument/2006/relationships/slide" Target="slides/slide81.xml"/><Relationship Id="rId342" Type="http://schemas.openxmlformats.org/officeDocument/2006/relationships/slide" Target="slides/slide246.xml"/><Relationship Id="rId384" Type="http://schemas.openxmlformats.org/officeDocument/2006/relationships/slide" Target="slides/slide288.xml"/><Relationship Id="rId202" Type="http://schemas.openxmlformats.org/officeDocument/2006/relationships/slide" Target="slides/slide106.xml"/><Relationship Id="rId244" Type="http://schemas.openxmlformats.org/officeDocument/2006/relationships/slide" Target="slides/slide148.xml"/><Relationship Id="rId39" Type="http://schemas.openxmlformats.org/officeDocument/2006/relationships/slideMaster" Target="slideMasters/slideMaster39.xml"/><Relationship Id="rId286" Type="http://schemas.openxmlformats.org/officeDocument/2006/relationships/slide" Target="slides/slide190.xml"/><Relationship Id="rId451" Type="http://schemas.openxmlformats.org/officeDocument/2006/relationships/slide" Target="slides/slide355.xml"/><Relationship Id="rId493" Type="http://schemas.openxmlformats.org/officeDocument/2006/relationships/slide" Target="slides/slide397.xml"/><Relationship Id="rId507" Type="http://schemas.openxmlformats.org/officeDocument/2006/relationships/slide" Target="slides/slide411.xml"/><Relationship Id="rId549" Type="http://schemas.openxmlformats.org/officeDocument/2006/relationships/slide" Target="slides/slide453.xml"/><Relationship Id="rId50" Type="http://schemas.openxmlformats.org/officeDocument/2006/relationships/slideMaster" Target="slideMasters/slideMaster50.xml"/><Relationship Id="rId104" Type="http://schemas.openxmlformats.org/officeDocument/2006/relationships/slide" Target="slides/slide8.xml"/><Relationship Id="rId146" Type="http://schemas.openxmlformats.org/officeDocument/2006/relationships/slide" Target="slides/slide50.xml"/><Relationship Id="rId188" Type="http://schemas.openxmlformats.org/officeDocument/2006/relationships/slide" Target="slides/slide92.xml"/><Relationship Id="rId311" Type="http://schemas.openxmlformats.org/officeDocument/2006/relationships/slide" Target="slides/slide215.xml"/><Relationship Id="rId353" Type="http://schemas.openxmlformats.org/officeDocument/2006/relationships/slide" Target="slides/slide257.xml"/><Relationship Id="rId395" Type="http://schemas.openxmlformats.org/officeDocument/2006/relationships/slide" Target="slides/slide299.xml"/><Relationship Id="rId409" Type="http://schemas.openxmlformats.org/officeDocument/2006/relationships/slide" Target="slides/slide313.xml"/><Relationship Id="rId560" Type="http://schemas.openxmlformats.org/officeDocument/2006/relationships/slide" Target="slides/slide464.xml"/><Relationship Id="rId92" Type="http://schemas.openxmlformats.org/officeDocument/2006/relationships/slideMaster" Target="slideMasters/slideMaster92.xml"/><Relationship Id="rId213" Type="http://schemas.openxmlformats.org/officeDocument/2006/relationships/slide" Target="slides/slide117.xml"/><Relationship Id="rId420" Type="http://schemas.openxmlformats.org/officeDocument/2006/relationships/slide" Target="slides/slide324.xml"/><Relationship Id="rId255" Type="http://schemas.openxmlformats.org/officeDocument/2006/relationships/slide" Target="slides/slide159.xml"/><Relationship Id="rId297" Type="http://schemas.openxmlformats.org/officeDocument/2006/relationships/slide" Target="slides/slide201.xml"/><Relationship Id="rId462" Type="http://schemas.openxmlformats.org/officeDocument/2006/relationships/slide" Target="slides/slide366.xml"/><Relationship Id="rId518" Type="http://schemas.openxmlformats.org/officeDocument/2006/relationships/slide" Target="slides/slide422.xml"/><Relationship Id="rId115" Type="http://schemas.openxmlformats.org/officeDocument/2006/relationships/slide" Target="slides/slide19.xml"/><Relationship Id="rId157" Type="http://schemas.openxmlformats.org/officeDocument/2006/relationships/slide" Target="slides/slide61.xml"/><Relationship Id="rId322" Type="http://schemas.openxmlformats.org/officeDocument/2006/relationships/slide" Target="slides/slide226.xml"/><Relationship Id="rId364" Type="http://schemas.openxmlformats.org/officeDocument/2006/relationships/slide" Target="slides/slide268.xml"/><Relationship Id="rId61" Type="http://schemas.openxmlformats.org/officeDocument/2006/relationships/slideMaster" Target="slideMasters/slideMaster61.xml"/><Relationship Id="rId199" Type="http://schemas.openxmlformats.org/officeDocument/2006/relationships/slide" Target="slides/slide103.xml"/><Relationship Id="rId571" Type="http://schemas.openxmlformats.org/officeDocument/2006/relationships/slide" Target="slides/slide475.xml"/><Relationship Id="rId19" Type="http://schemas.openxmlformats.org/officeDocument/2006/relationships/slideMaster" Target="slideMasters/slideMaster19.xml"/><Relationship Id="rId224" Type="http://schemas.openxmlformats.org/officeDocument/2006/relationships/slide" Target="slides/slide128.xml"/><Relationship Id="rId266" Type="http://schemas.openxmlformats.org/officeDocument/2006/relationships/slide" Target="slides/slide170.xml"/><Relationship Id="rId431" Type="http://schemas.openxmlformats.org/officeDocument/2006/relationships/slide" Target="slides/slide335.xml"/><Relationship Id="rId473" Type="http://schemas.openxmlformats.org/officeDocument/2006/relationships/slide" Target="slides/slide377.xml"/><Relationship Id="rId529" Type="http://schemas.openxmlformats.org/officeDocument/2006/relationships/slide" Target="slides/slide433.xml"/><Relationship Id="rId30" Type="http://schemas.openxmlformats.org/officeDocument/2006/relationships/slideMaster" Target="slideMasters/slideMaster30.xml"/><Relationship Id="rId126" Type="http://schemas.openxmlformats.org/officeDocument/2006/relationships/slide" Target="slides/slide30.xml"/><Relationship Id="rId168" Type="http://schemas.openxmlformats.org/officeDocument/2006/relationships/slide" Target="slides/slide72.xml"/><Relationship Id="rId333" Type="http://schemas.openxmlformats.org/officeDocument/2006/relationships/slide" Target="slides/slide237.xml"/><Relationship Id="rId540" Type="http://schemas.openxmlformats.org/officeDocument/2006/relationships/slide" Target="slides/slide444.xml"/><Relationship Id="rId72" Type="http://schemas.openxmlformats.org/officeDocument/2006/relationships/slideMaster" Target="slideMasters/slideMaster72.xml"/><Relationship Id="rId375" Type="http://schemas.openxmlformats.org/officeDocument/2006/relationships/slide" Target="slides/slide279.xml"/><Relationship Id="rId3" Type="http://schemas.openxmlformats.org/officeDocument/2006/relationships/slideMaster" Target="slideMasters/slideMaster3.xml"/><Relationship Id="rId235" Type="http://schemas.openxmlformats.org/officeDocument/2006/relationships/slide" Target="slides/slide139.xml"/><Relationship Id="rId277" Type="http://schemas.openxmlformats.org/officeDocument/2006/relationships/slide" Target="slides/slide181.xml"/><Relationship Id="rId400" Type="http://schemas.openxmlformats.org/officeDocument/2006/relationships/slide" Target="slides/slide304.xml"/><Relationship Id="rId442" Type="http://schemas.openxmlformats.org/officeDocument/2006/relationships/slide" Target="slides/slide346.xml"/><Relationship Id="rId484" Type="http://schemas.openxmlformats.org/officeDocument/2006/relationships/slide" Target="slides/slide388.xml"/><Relationship Id="rId137" Type="http://schemas.openxmlformats.org/officeDocument/2006/relationships/slide" Target="slides/slide41.xml"/><Relationship Id="rId302" Type="http://schemas.openxmlformats.org/officeDocument/2006/relationships/slide" Target="slides/slide206.xml"/><Relationship Id="rId344" Type="http://schemas.openxmlformats.org/officeDocument/2006/relationships/slide" Target="slides/slide248.xml"/><Relationship Id="rId41" Type="http://schemas.openxmlformats.org/officeDocument/2006/relationships/slideMaster" Target="slideMasters/slideMaster41.xml"/><Relationship Id="rId83" Type="http://schemas.openxmlformats.org/officeDocument/2006/relationships/slideMaster" Target="slideMasters/slideMaster83.xml"/><Relationship Id="rId179" Type="http://schemas.openxmlformats.org/officeDocument/2006/relationships/slide" Target="slides/slide83.xml"/><Relationship Id="rId386" Type="http://schemas.openxmlformats.org/officeDocument/2006/relationships/slide" Target="slides/slide290.xml"/><Relationship Id="rId551" Type="http://schemas.openxmlformats.org/officeDocument/2006/relationships/slide" Target="slides/slide455.xml"/><Relationship Id="rId190" Type="http://schemas.openxmlformats.org/officeDocument/2006/relationships/slide" Target="slides/slide94.xml"/><Relationship Id="rId204" Type="http://schemas.openxmlformats.org/officeDocument/2006/relationships/slide" Target="slides/slide108.xml"/><Relationship Id="rId246" Type="http://schemas.openxmlformats.org/officeDocument/2006/relationships/slide" Target="slides/slide150.xml"/><Relationship Id="rId288" Type="http://schemas.openxmlformats.org/officeDocument/2006/relationships/slide" Target="slides/slide192.xml"/><Relationship Id="rId411" Type="http://schemas.openxmlformats.org/officeDocument/2006/relationships/slide" Target="slides/slide315.xml"/><Relationship Id="rId453" Type="http://schemas.openxmlformats.org/officeDocument/2006/relationships/slide" Target="slides/slide357.xml"/><Relationship Id="rId509" Type="http://schemas.openxmlformats.org/officeDocument/2006/relationships/slide" Target="slides/slide413.xml"/><Relationship Id="rId106" Type="http://schemas.openxmlformats.org/officeDocument/2006/relationships/slide" Target="slides/slide10.xml"/><Relationship Id="rId313" Type="http://schemas.openxmlformats.org/officeDocument/2006/relationships/slide" Target="slides/slide217.xml"/><Relationship Id="rId495" Type="http://schemas.openxmlformats.org/officeDocument/2006/relationships/slide" Target="slides/slide399.xml"/><Relationship Id="rId10" Type="http://schemas.openxmlformats.org/officeDocument/2006/relationships/slideMaster" Target="slideMasters/slideMaster10.xml"/><Relationship Id="rId52" Type="http://schemas.openxmlformats.org/officeDocument/2006/relationships/slideMaster" Target="slideMasters/slideMaster52.xml"/><Relationship Id="rId94" Type="http://schemas.openxmlformats.org/officeDocument/2006/relationships/slideMaster" Target="slideMasters/slideMaster94.xml"/><Relationship Id="rId148" Type="http://schemas.openxmlformats.org/officeDocument/2006/relationships/slide" Target="slides/slide52.xml"/><Relationship Id="rId355" Type="http://schemas.openxmlformats.org/officeDocument/2006/relationships/slide" Target="slides/slide259.xml"/><Relationship Id="rId397" Type="http://schemas.openxmlformats.org/officeDocument/2006/relationships/slide" Target="slides/slide301.xml"/><Relationship Id="rId520" Type="http://schemas.openxmlformats.org/officeDocument/2006/relationships/slide" Target="slides/slide424.xml"/><Relationship Id="rId562" Type="http://schemas.openxmlformats.org/officeDocument/2006/relationships/slide" Target="slides/slide466.xml"/><Relationship Id="rId215" Type="http://schemas.openxmlformats.org/officeDocument/2006/relationships/slide" Target="slides/slide119.xml"/><Relationship Id="rId257" Type="http://schemas.openxmlformats.org/officeDocument/2006/relationships/slide" Target="slides/slide161.xml"/><Relationship Id="rId422" Type="http://schemas.openxmlformats.org/officeDocument/2006/relationships/slide" Target="slides/slide326.xml"/><Relationship Id="rId464" Type="http://schemas.openxmlformats.org/officeDocument/2006/relationships/slide" Target="slides/slide368.xml"/><Relationship Id="rId299" Type="http://schemas.openxmlformats.org/officeDocument/2006/relationships/slide" Target="slides/slide203.xml"/><Relationship Id="rId63" Type="http://schemas.openxmlformats.org/officeDocument/2006/relationships/slideMaster" Target="slideMasters/slideMaster63.xml"/><Relationship Id="rId159" Type="http://schemas.openxmlformats.org/officeDocument/2006/relationships/slide" Target="slides/slide63.xml"/><Relationship Id="rId366" Type="http://schemas.openxmlformats.org/officeDocument/2006/relationships/slide" Target="slides/slide270.xml"/><Relationship Id="rId573" Type="http://schemas.openxmlformats.org/officeDocument/2006/relationships/slide" Target="slides/slide477.xml"/><Relationship Id="rId226" Type="http://schemas.openxmlformats.org/officeDocument/2006/relationships/slide" Target="slides/slide130.xml"/><Relationship Id="rId433" Type="http://schemas.openxmlformats.org/officeDocument/2006/relationships/slide" Target="slides/slide337.xml"/><Relationship Id="rId74" Type="http://schemas.openxmlformats.org/officeDocument/2006/relationships/slideMaster" Target="slideMasters/slideMaster74.xml"/><Relationship Id="rId377" Type="http://schemas.openxmlformats.org/officeDocument/2006/relationships/slide" Target="slides/slide281.xml"/><Relationship Id="rId500" Type="http://schemas.openxmlformats.org/officeDocument/2006/relationships/slide" Target="slides/slide404.xml"/><Relationship Id="rId5" Type="http://schemas.openxmlformats.org/officeDocument/2006/relationships/slideMaster" Target="slideMasters/slideMaster5.xml"/><Relationship Id="rId237" Type="http://schemas.openxmlformats.org/officeDocument/2006/relationships/slide" Target="slides/slide141.xml"/><Relationship Id="rId444" Type="http://schemas.openxmlformats.org/officeDocument/2006/relationships/slide" Target="slides/slide348.xml"/><Relationship Id="rId290" Type="http://schemas.openxmlformats.org/officeDocument/2006/relationships/slide" Target="slides/slide194.xml"/><Relationship Id="rId304" Type="http://schemas.openxmlformats.org/officeDocument/2006/relationships/slide" Target="slides/slide208.xml"/><Relationship Id="rId388" Type="http://schemas.openxmlformats.org/officeDocument/2006/relationships/slide" Target="slides/slide292.xml"/><Relationship Id="rId511" Type="http://schemas.openxmlformats.org/officeDocument/2006/relationships/slide" Target="slides/slide415.xml"/><Relationship Id="rId85" Type="http://schemas.openxmlformats.org/officeDocument/2006/relationships/slideMaster" Target="slideMasters/slideMaster85.xml"/><Relationship Id="rId150" Type="http://schemas.openxmlformats.org/officeDocument/2006/relationships/slide" Target="slides/slide54.xml"/><Relationship Id="rId248" Type="http://schemas.openxmlformats.org/officeDocument/2006/relationships/slide" Target="slides/slide152.xml"/><Relationship Id="rId455" Type="http://schemas.openxmlformats.org/officeDocument/2006/relationships/slide" Target="slides/slide359.xml"/><Relationship Id="rId12" Type="http://schemas.openxmlformats.org/officeDocument/2006/relationships/slideMaster" Target="slideMasters/slideMaster12.xml"/><Relationship Id="rId108" Type="http://schemas.openxmlformats.org/officeDocument/2006/relationships/slide" Target="slides/slide12.xml"/><Relationship Id="rId315" Type="http://schemas.openxmlformats.org/officeDocument/2006/relationships/slide" Target="slides/slide219.xml"/><Relationship Id="rId522" Type="http://schemas.openxmlformats.org/officeDocument/2006/relationships/slide" Target="slides/slide426.xml"/><Relationship Id="rId96" Type="http://schemas.openxmlformats.org/officeDocument/2006/relationships/slideMaster" Target="slideMasters/slideMaster96.xml"/><Relationship Id="rId161" Type="http://schemas.openxmlformats.org/officeDocument/2006/relationships/slide" Target="slides/slide65.xml"/><Relationship Id="rId399" Type="http://schemas.openxmlformats.org/officeDocument/2006/relationships/slide" Target="slides/slide303.xml"/><Relationship Id="rId259" Type="http://schemas.openxmlformats.org/officeDocument/2006/relationships/slide" Target="slides/slide163.xml"/><Relationship Id="rId466" Type="http://schemas.openxmlformats.org/officeDocument/2006/relationships/slide" Target="slides/slide370.xml"/><Relationship Id="rId23" Type="http://schemas.openxmlformats.org/officeDocument/2006/relationships/slideMaster" Target="slideMasters/slideMaster23.xml"/><Relationship Id="rId119" Type="http://schemas.openxmlformats.org/officeDocument/2006/relationships/slide" Target="slides/slide23.xml"/><Relationship Id="rId326" Type="http://schemas.openxmlformats.org/officeDocument/2006/relationships/slide" Target="slides/slide230.xml"/><Relationship Id="rId533" Type="http://schemas.openxmlformats.org/officeDocument/2006/relationships/slide" Target="slides/slide437.xml"/><Relationship Id="rId172" Type="http://schemas.openxmlformats.org/officeDocument/2006/relationships/slide" Target="slides/slide76.xml"/><Relationship Id="rId477" Type="http://schemas.openxmlformats.org/officeDocument/2006/relationships/slide" Target="slides/slide381.xml"/><Relationship Id="rId337" Type="http://schemas.openxmlformats.org/officeDocument/2006/relationships/slide" Target="slides/slide241.xml"/></Relationships>
</file>

<file path=ppt/charts/_rels/chart1.xml.rels><?xml version="1.0" encoding="UTF-8" standalone="yes"?>
<Relationships xmlns="http://schemas.openxmlformats.org/package/2006/relationships"><Relationship Id="rId1" Type="http://schemas.openxmlformats.org/officeDocument/2006/relationships/oleObject" Target="file:////vboxsrv\shared\samsung%20page%20copy\PageCopy_Power_v2.xlsx" TargetMode="External"/></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3.xml.rels><?xml version="1.0" encoding="UTF-8" standalone="yes"?>
<Relationships xmlns="http://schemas.openxmlformats.org/package/2006/relationships"><Relationship Id="rId2" Type="http://schemas.openxmlformats.org/officeDocument/2006/relationships/package" Target="../embeddings/Microsoft_Excel_Worksheet1.xlsx"/><Relationship Id="rId1" Type="http://schemas.openxmlformats.org/officeDocument/2006/relationships/themeOverride" Target="../theme/themeOverride1.xml"/></Relationships>
</file>

<file path=ppt/charts/_rels/chart4.xml.rels><?xml version="1.0" encoding="UTF-8" standalone="yes"?>
<Relationships xmlns="http://schemas.openxmlformats.org/package/2006/relationships"><Relationship Id="rId2" Type="http://schemas.openxmlformats.org/officeDocument/2006/relationships/package" Target="../embeddings/Microsoft_Excel_Worksheet2.xlsx"/><Relationship Id="rId1" Type="http://schemas.openxmlformats.org/officeDocument/2006/relationships/themeOverride" Target="../theme/themeOverride2.xml"/></Relationships>
</file>

<file path=ppt/charts/_rels/chart5.xml.rels><?xml version="1.0" encoding="UTF-8" standalone="yes"?>
<Relationships xmlns="http://schemas.openxmlformats.org/package/2006/relationships"><Relationship Id="rId2" Type="http://schemas.openxmlformats.org/officeDocument/2006/relationships/package" Target="../embeddings/Microsoft_Excel_Worksheet3.xlsx"/><Relationship Id="rId1" Type="http://schemas.openxmlformats.org/officeDocument/2006/relationships/themeOverride" Target="../theme/themeOverride3.xml"/></Relationships>
</file>

<file path=ppt/charts/_rels/chart6.xml.rels><?xml version="1.0" encoding="UTF-8" standalone="yes"?>
<Relationships xmlns="http://schemas.openxmlformats.org/package/2006/relationships"><Relationship Id="rId2" Type="http://schemas.openxmlformats.org/officeDocument/2006/relationships/package" Target="../embeddings/Microsoft_Excel_Worksheet4.xlsx"/><Relationship Id="rId1" Type="http://schemas.openxmlformats.org/officeDocument/2006/relationships/themeOverride" Target="../theme/themeOverride4.xml"/></Relationships>
</file>

<file path=ppt/charts/_rels/chart7.xml.rels><?xml version="1.0" encoding="UTF-8" standalone="yes"?>
<Relationships xmlns="http://schemas.openxmlformats.org/package/2006/relationships"><Relationship Id="rId1" Type="http://schemas.openxmlformats.org/officeDocument/2006/relationships/oleObject" Target="file:////Users\kevincha\projects\writeups\thesis\slides\latency_trend_talk.xlsx" TargetMode="External"/></Relationships>
</file>

<file path=ppt/charts/_rels/chart8.xml.rels><?xml version="1.0" encoding="UTF-8" standalone="yes"?>
<Relationships xmlns="http://schemas.openxmlformats.org/package/2006/relationships"><Relationship Id="rId2" Type="http://schemas.openxmlformats.org/officeDocument/2006/relationships/package" Target="../embeddings/Microsoft_Excel_Worksheet5.xlsx"/><Relationship Id="rId1" Type="http://schemas.openxmlformats.org/officeDocument/2006/relationships/themeOverride" Target="../theme/themeOverride5.xml"/></Relationships>
</file>

<file path=ppt/charts/_rels/chart9.xml.rels><?xml version="1.0" encoding="UTF-8" standalone="yes"?>
<Relationships xmlns="http://schemas.openxmlformats.org/package/2006/relationships"><Relationship Id="rId3" Type="http://schemas.openxmlformats.org/officeDocument/2006/relationships/chartUserShapes" Target="../drawings/drawing1.xml"/><Relationship Id="rId2" Type="http://schemas.openxmlformats.org/officeDocument/2006/relationships/package" Target="../embeddings/Microsoft_Excel_Worksheet6.xlsx"/><Relationship Id="rId1" Type="http://schemas.openxmlformats.org/officeDocument/2006/relationships/themeOverride" Target="../theme/themeOverride6.xml"/></Relationships>
</file>

<file path=ppt/charts/_rels/chart10.xml.rels><?xml version="1.0" encoding="UTF-8" standalone="yes"?>
<Relationships xmlns="http://schemas.openxmlformats.org/package/2006/relationships"><Relationship Id="rId3" Type="http://schemas.openxmlformats.org/officeDocument/2006/relationships/chartUserShapes" Target="../drawings/drawing2.xml"/><Relationship Id="rId2" Type="http://schemas.openxmlformats.org/officeDocument/2006/relationships/package" Target="../embeddings/Microsoft_Excel_Worksheet7.xlsx"/><Relationship Id="rId1" Type="http://schemas.openxmlformats.org/officeDocument/2006/relationships/themeOverride" Target="../theme/themeOverride7.xml"/></Relationships>
</file>

<file path=ppt/charts/_rels/chart11.xml.rels><?xml version="1.0" encoding="UTF-8" standalone="yes"?>
<Relationships xmlns="http://schemas.openxmlformats.org/package/2006/relationships"><Relationship Id="rId3" Type="http://schemas.openxmlformats.org/officeDocument/2006/relationships/chartUserShapes" Target="../drawings/drawing3.xml"/><Relationship Id="rId2" Type="http://schemas.openxmlformats.org/officeDocument/2006/relationships/package" Target="../embeddings/Microsoft_Excel_Worksheet8.xlsx"/><Relationship Id="rId1" Type="http://schemas.openxmlformats.org/officeDocument/2006/relationships/themeOverride" Target="../theme/themeOverride8.xml"/></Relationships>
</file>

<file path=ppt/charts/_rels/chart12.xml.rels><?xml version="1.0" encoding="UTF-8" standalone="yes"?>
<Relationships xmlns="http://schemas.openxmlformats.org/package/2006/relationships"><Relationship Id="rId2" Type="http://schemas.openxmlformats.org/officeDocument/2006/relationships/package" Target="../embeddings/Microsoft_Excel_Worksheet9.xlsx"/><Relationship Id="rId1" Type="http://schemas.openxmlformats.org/officeDocument/2006/relationships/themeOverride" Target="../theme/themeOverride9.xml"/></Relationships>
</file>

<file path=ppt/charts/_rels/chart13.xml.rels><?xml version="1.0" encoding="UTF-8" standalone="yes"?>
<Relationships xmlns="http://schemas.openxmlformats.org/package/2006/relationships"><Relationship Id="rId2" Type="http://schemas.openxmlformats.org/officeDocument/2006/relationships/package" Target="../embeddings/Microsoft_Excel_Worksheet10.xlsx"/><Relationship Id="rId1" Type="http://schemas.openxmlformats.org/officeDocument/2006/relationships/themeOverride" Target="../theme/themeOverride10.xml"/></Relationships>
</file>

<file path=ppt/charts/_rels/chart14.xml.rels><?xml version="1.0" encoding="UTF-8" standalone="yes"?>
<Relationships xmlns="http://schemas.openxmlformats.org/package/2006/relationships"><Relationship Id="rId2" Type="http://schemas.openxmlformats.org/officeDocument/2006/relationships/package" Target="../embeddings/Microsoft_Excel_Worksheet11.xlsx"/><Relationship Id="rId1" Type="http://schemas.openxmlformats.org/officeDocument/2006/relationships/themeOverride" Target="../theme/themeOverride11.xml"/></Relationships>
</file>

<file path=ppt/charts/_rels/chart15.xml.rels><?xml version="1.0" encoding="UTF-8" standalone="yes"?>
<Relationships xmlns="http://schemas.openxmlformats.org/package/2006/relationships"><Relationship Id="rId3" Type="http://schemas.openxmlformats.org/officeDocument/2006/relationships/oleObject" Target="file:///C:\Users\ALSERCS\Desktop\GateKeeper%2029-9-2015\Second_Submission_to_Bioinformatics_Jan2017\mrfast_with_GateKeeper.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39608280097063"/>
          <c:y val="4.2294921468149803E-2"/>
          <c:w val="0.81248526717179204"/>
          <c:h val="0.792204724409449"/>
        </c:manualLayout>
      </c:layout>
      <c:barChart>
        <c:barDir val="col"/>
        <c:grouping val="clustered"/>
        <c:varyColors val="0"/>
        <c:ser>
          <c:idx val="0"/>
          <c:order val="0"/>
          <c:tx>
            <c:strRef>
              <c:f>Summary!$M$15</c:f>
              <c:strCache>
                <c:ptCount val="1"/>
                <c:pt idx="0">
                  <c:v>Baseline</c:v>
                </c:pt>
              </c:strCache>
            </c:strRef>
          </c:tx>
          <c:spPr>
            <a:solidFill>
              <a:schemeClr val="accent1"/>
            </a:solidFill>
          </c:spPr>
          <c:invertIfNegative val="0"/>
          <c:cat>
            <c:strRef>
              <c:f>Summary!$L$16:$L$17</c:f>
              <c:strCache>
                <c:ptCount val="2"/>
                <c:pt idx="0">
                  <c:v>Latency</c:v>
                </c:pt>
                <c:pt idx="1">
                  <c:v>Energy</c:v>
                </c:pt>
              </c:strCache>
            </c:strRef>
          </c:cat>
          <c:val>
            <c:numRef>
              <c:f>Summary!$M$16:$M$17</c:f>
              <c:numCache>
                <c:formatCode>General</c:formatCode>
                <c:ptCount val="2"/>
                <c:pt idx="0">
                  <c:v>1</c:v>
                </c:pt>
                <c:pt idx="1">
                  <c:v>1</c:v>
                </c:pt>
              </c:numCache>
            </c:numRef>
          </c:val>
          <c:extLst>
            <c:ext xmlns:c16="http://schemas.microsoft.com/office/drawing/2014/chart" uri="{C3380CC4-5D6E-409C-BE32-E72D297353CC}">
              <c16:uniqueId val="{00000000-8813-A849-BA83-E6C83623A0EA}"/>
            </c:ext>
          </c:extLst>
        </c:ser>
        <c:ser>
          <c:idx val="1"/>
          <c:order val="1"/>
          <c:tx>
            <c:strRef>
              <c:f>Summary!$N$15</c:f>
              <c:strCache>
                <c:ptCount val="1"/>
                <c:pt idx="0">
                  <c:v>Intra-Subarray</c:v>
                </c:pt>
              </c:strCache>
            </c:strRef>
          </c:tx>
          <c:invertIfNegative val="0"/>
          <c:cat>
            <c:strRef>
              <c:f>Summary!$L$16:$L$17</c:f>
              <c:strCache>
                <c:ptCount val="2"/>
                <c:pt idx="0">
                  <c:v>Latency</c:v>
                </c:pt>
                <c:pt idx="1">
                  <c:v>Energy</c:v>
                </c:pt>
              </c:strCache>
            </c:strRef>
          </c:cat>
          <c:val>
            <c:numRef>
              <c:f>Summary!$N$16:$N$17</c:f>
              <c:numCache>
                <c:formatCode>General</c:formatCode>
                <c:ptCount val="2"/>
                <c:pt idx="0">
                  <c:v>8.8582677165354298E-2</c:v>
                </c:pt>
                <c:pt idx="1">
                  <c:v>1.3448690025594699E-2</c:v>
                </c:pt>
              </c:numCache>
            </c:numRef>
          </c:val>
          <c:extLst>
            <c:ext xmlns:c16="http://schemas.microsoft.com/office/drawing/2014/chart" uri="{C3380CC4-5D6E-409C-BE32-E72D297353CC}">
              <c16:uniqueId val="{00000001-8813-A849-BA83-E6C83623A0EA}"/>
            </c:ext>
          </c:extLst>
        </c:ser>
        <c:ser>
          <c:idx val="2"/>
          <c:order val="2"/>
          <c:tx>
            <c:strRef>
              <c:f>Summary!$O$15</c:f>
              <c:strCache>
                <c:ptCount val="1"/>
                <c:pt idx="0">
                  <c:v>Inter-Bank</c:v>
                </c:pt>
              </c:strCache>
            </c:strRef>
          </c:tx>
          <c:invertIfNegative val="0"/>
          <c:cat>
            <c:strRef>
              <c:f>Summary!$L$16:$L$17</c:f>
              <c:strCache>
                <c:ptCount val="2"/>
                <c:pt idx="0">
                  <c:v>Latency</c:v>
                </c:pt>
                <c:pt idx="1">
                  <c:v>Energy</c:v>
                </c:pt>
              </c:strCache>
            </c:strRef>
          </c:cat>
          <c:val>
            <c:numRef>
              <c:f>Summary!$O$16:$O$17</c:f>
              <c:numCache>
                <c:formatCode>General</c:formatCode>
                <c:ptCount val="2"/>
                <c:pt idx="0">
                  <c:v>0.51673228346456701</c:v>
                </c:pt>
                <c:pt idx="1">
                  <c:v>0.31183065183633102</c:v>
                </c:pt>
              </c:numCache>
            </c:numRef>
          </c:val>
          <c:extLst>
            <c:ext xmlns:c16="http://schemas.microsoft.com/office/drawing/2014/chart" uri="{C3380CC4-5D6E-409C-BE32-E72D297353CC}">
              <c16:uniqueId val="{00000002-8813-A849-BA83-E6C83623A0EA}"/>
            </c:ext>
          </c:extLst>
        </c:ser>
        <c:ser>
          <c:idx val="3"/>
          <c:order val="3"/>
          <c:tx>
            <c:strRef>
              <c:f>Summary!$P$15</c:f>
              <c:strCache>
                <c:ptCount val="1"/>
                <c:pt idx="0">
                  <c:v>Inter-Subarray</c:v>
                </c:pt>
              </c:strCache>
            </c:strRef>
          </c:tx>
          <c:invertIfNegative val="0"/>
          <c:cat>
            <c:strRef>
              <c:f>Summary!$L$16:$L$17</c:f>
              <c:strCache>
                <c:ptCount val="2"/>
                <c:pt idx="0">
                  <c:v>Latency</c:v>
                </c:pt>
                <c:pt idx="1">
                  <c:v>Energy</c:v>
                </c:pt>
              </c:strCache>
            </c:strRef>
          </c:cat>
          <c:val>
            <c:numRef>
              <c:f>Summary!$P$16:$P$17</c:f>
              <c:numCache>
                <c:formatCode>General</c:formatCode>
                <c:ptCount val="2"/>
                <c:pt idx="0">
                  <c:v>1.0147637795275599</c:v>
                </c:pt>
                <c:pt idx="1">
                  <c:v>0.67849912393909895</c:v>
                </c:pt>
              </c:numCache>
            </c:numRef>
          </c:val>
          <c:extLst>
            <c:ext xmlns:c16="http://schemas.microsoft.com/office/drawing/2014/chart" uri="{C3380CC4-5D6E-409C-BE32-E72D297353CC}">
              <c16:uniqueId val="{00000003-8813-A849-BA83-E6C83623A0EA}"/>
            </c:ext>
          </c:extLst>
        </c:ser>
        <c:dLbls>
          <c:showLegendKey val="0"/>
          <c:showVal val="0"/>
          <c:showCatName val="0"/>
          <c:showSerName val="0"/>
          <c:showPercent val="0"/>
          <c:showBubbleSize val="0"/>
        </c:dLbls>
        <c:gapWidth val="150"/>
        <c:axId val="-1405469872"/>
        <c:axId val="-1421289472"/>
      </c:barChart>
      <c:catAx>
        <c:axId val="-1405469872"/>
        <c:scaling>
          <c:orientation val="minMax"/>
        </c:scaling>
        <c:delete val="0"/>
        <c:axPos val="b"/>
        <c:numFmt formatCode="General" sourceLinked="0"/>
        <c:majorTickMark val="out"/>
        <c:minorTickMark val="none"/>
        <c:tickLblPos val="nextTo"/>
        <c:txPr>
          <a:bodyPr/>
          <a:lstStyle/>
          <a:p>
            <a:pPr>
              <a:defRPr sz="2400"/>
            </a:pPr>
            <a:endParaRPr lang="en-US"/>
          </a:p>
        </c:txPr>
        <c:crossAx val="-1421289472"/>
        <c:crosses val="autoZero"/>
        <c:auto val="1"/>
        <c:lblAlgn val="ctr"/>
        <c:lblOffset val="100"/>
        <c:noMultiLvlLbl val="0"/>
      </c:catAx>
      <c:valAx>
        <c:axId val="-1421289472"/>
        <c:scaling>
          <c:orientation val="minMax"/>
        </c:scaling>
        <c:delete val="0"/>
        <c:axPos val="l"/>
        <c:majorGridlines/>
        <c:title>
          <c:tx>
            <c:rich>
              <a:bodyPr rot="-5400000" vert="horz"/>
              <a:lstStyle/>
              <a:p>
                <a:pPr>
                  <a:defRPr/>
                </a:pPr>
                <a:r>
                  <a:rPr lang="en-US" sz="2400" dirty="0"/>
                  <a:t>Normalized</a:t>
                </a:r>
                <a:r>
                  <a:rPr lang="en-US" sz="2400" baseline="0" dirty="0"/>
                  <a:t> Savings</a:t>
                </a:r>
                <a:endParaRPr lang="en-US" sz="2400" dirty="0"/>
              </a:p>
            </c:rich>
          </c:tx>
          <c:overlay val="0"/>
        </c:title>
        <c:numFmt formatCode="General" sourceLinked="1"/>
        <c:majorTickMark val="out"/>
        <c:minorTickMark val="none"/>
        <c:tickLblPos val="nextTo"/>
        <c:txPr>
          <a:bodyPr/>
          <a:lstStyle/>
          <a:p>
            <a:pPr>
              <a:defRPr sz="1800"/>
            </a:pPr>
            <a:endParaRPr lang="en-US"/>
          </a:p>
        </c:txPr>
        <c:crossAx val="-1405469872"/>
        <c:crosses val="autoZero"/>
        <c:crossBetween val="between"/>
      </c:valAx>
    </c:plotArea>
    <c:legend>
      <c:legendPos val="r"/>
      <c:layout>
        <c:manualLayout>
          <c:xMode val="edge"/>
          <c:yMode val="edge"/>
          <c:x val="0.28331835289456703"/>
          <c:y val="2.2068074823980298E-3"/>
          <c:w val="0.667939508740653"/>
          <c:h val="0.14108903053784899"/>
        </c:manualLayout>
      </c:layout>
      <c:overlay val="0"/>
      <c:spPr>
        <a:solidFill>
          <a:schemeClr val="bg1"/>
        </a:solidFill>
        <a:ln>
          <a:solidFill>
            <a:schemeClr val="tx1"/>
          </a:solidFill>
        </a:ln>
      </c:spPr>
      <c:txPr>
        <a:bodyPr/>
        <a:lstStyle/>
        <a:p>
          <a:pPr>
            <a:defRPr sz="2000"/>
          </a:pPr>
          <a:endParaRPr lang="en-US"/>
        </a:p>
      </c:txPr>
    </c:legend>
    <c:plotVisOnly val="1"/>
    <c:dispBlanksAs val="gap"/>
    <c:showDLblsOverMax val="0"/>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63481578691552"/>
          <c:y val="7.03358448482896E-2"/>
          <c:w val="0.81172292699523696"/>
          <c:h val="0.54584290990013495"/>
        </c:manualLayout>
      </c:layout>
      <c:barChart>
        <c:barDir val="bar"/>
        <c:grouping val="clustered"/>
        <c:varyColors val="0"/>
        <c:ser>
          <c:idx val="0"/>
          <c:order val="0"/>
          <c:tx>
            <c:strRef>
              <c:f>Sheet1!$B$1</c:f>
              <c:strCache>
                <c:ptCount val="1"/>
                <c:pt idx="0">
                  <c:v>열3</c:v>
                </c:pt>
              </c:strCache>
            </c:strRef>
          </c:tx>
          <c:spPr>
            <a:solidFill>
              <a:schemeClr val="accent1"/>
            </a:solidFill>
            <a:ln>
              <a:solidFill>
                <a:schemeClr val="accent1">
                  <a:lumMod val="50000"/>
                </a:schemeClr>
              </a:solidFill>
            </a:ln>
            <a:effectLst/>
          </c:spPr>
          <c:invertIfNegative val="0"/>
          <c:dLbls>
            <c:dLbl>
              <c:idx val="0"/>
              <c:tx>
                <c:rich>
                  <a:bodyPr/>
                  <a:lstStyle/>
                  <a:p>
                    <a:r>
                      <a:rPr lang="en-US" altLang="ko-KR" dirty="0"/>
                      <a:t>+42%</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0-6C2F-1441-AEBA-F00D20293B02}"/>
                </c:ext>
              </c:extLst>
            </c:dLbl>
            <c:dLbl>
              <c:idx val="1"/>
              <c:delete val="1"/>
              <c:extLst>
                <c:ext xmlns:c15="http://schemas.microsoft.com/office/drawing/2012/chart" uri="{CE6537A1-D6FC-4f65-9D91-7224C49458BB}"/>
                <c:ext xmlns:c16="http://schemas.microsoft.com/office/drawing/2014/chart" uri="{C3380CC4-5D6E-409C-BE32-E72D297353CC}">
                  <c16:uniqueId val="{00000001-6C2F-1441-AEBA-F00D20293B02}"/>
                </c:ext>
              </c:extLst>
            </c:dLbl>
            <c:spPr>
              <a:noFill/>
              <a:ln>
                <a:noFill/>
              </a:ln>
              <a:effectLst/>
            </c:spPr>
            <c:txPr>
              <a:bodyPr rot="0" spcFirstLastPara="1" vertOverflow="ellipsis" vert="horz" wrap="square" lIns="38100" tIns="19050" rIns="38100" bIns="19050" anchor="ctr" anchorCtr="1">
                <a:spAutoFit/>
              </a:bodyPr>
              <a:lstStyle/>
              <a:p>
                <a:pPr>
                  <a:defRPr sz="20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Sheet1!$A$2:$A$3</c:f>
              <c:strCache>
                <c:ptCount val="2"/>
                <c:pt idx="0">
                  <c:v>128 Cores</c:v>
                </c:pt>
                <c:pt idx="1">
                  <c:v>32 Cores</c:v>
                </c:pt>
              </c:strCache>
            </c:strRef>
          </c:cat>
          <c:val>
            <c:numRef>
              <c:f>Sheet1!$B$2:$B$3</c:f>
              <c:numCache>
                <c:formatCode>General</c:formatCode>
                <c:ptCount val="2"/>
                <c:pt idx="0">
                  <c:v>1.420607344</c:v>
                </c:pt>
                <c:pt idx="1">
                  <c:v>1</c:v>
                </c:pt>
              </c:numCache>
            </c:numRef>
          </c:val>
          <c:extLst>
            <c:ext xmlns:c16="http://schemas.microsoft.com/office/drawing/2014/chart" uri="{C3380CC4-5D6E-409C-BE32-E72D297353CC}">
              <c16:uniqueId val="{00000002-6C2F-1441-AEBA-F00D20293B02}"/>
            </c:ext>
          </c:extLst>
        </c:ser>
        <c:dLbls>
          <c:showLegendKey val="0"/>
          <c:showVal val="0"/>
          <c:showCatName val="0"/>
          <c:showSerName val="0"/>
          <c:showPercent val="0"/>
          <c:showBubbleSize val="0"/>
        </c:dLbls>
        <c:gapWidth val="50"/>
        <c:axId val="-1970970072"/>
        <c:axId val="-1970966552"/>
      </c:barChart>
      <c:catAx>
        <c:axId val="-197097007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970966552"/>
        <c:crosses val="autoZero"/>
        <c:auto val="1"/>
        <c:lblAlgn val="ctr"/>
        <c:lblOffset val="100"/>
        <c:noMultiLvlLbl val="0"/>
      </c:catAx>
      <c:valAx>
        <c:axId val="-1970966552"/>
        <c:scaling>
          <c:orientation val="minMax"/>
          <c:max val="4"/>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2000" b="0" i="0" u="none" strike="noStrike" kern="1200" baseline="0">
                    <a:solidFill>
                      <a:schemeClr val="tx1"/>
                    </a:solidFill>
                    <a:latin typeface="+mn-lt"/>
                    <a:ea typeface="+mn-ea"/>
                    <a:cs typeface="+mn-cs"/>
                  </a:defRPr>
                </a:pPr>
                <a:r>
                  <a:rPr lang="en-US" altLang="ko-KR" dirty="0"/>
                  <a:t>Speedup</a:t>
                </a:r>
                <a:endParaRPr lang="ko-KR" altLang="en-US" dirty="0"/>
              </a:p>
            </c:rich>
          </c:tx>
          <c:layout>
            <c:manualLayout>
              <c:xMode val="edge"/>
              <c:yMode val="edge"/>
              <c:x val="0.509829153300282"/>
              <c:y val="0.82470364039603605"/>
            </c:manualLayout>
          </c:layout>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970970072"/>
        <c:crosses val="autoZero"/>
        <c:crossBetween val="between"/>
      </c:valAx>
      <c:spPr>
        <a:noFill/>
        <a:ln>
          <a:noFill/>
        </a:ln>
        <a:effectLst/>
      </c:spPr>
    </c:plotArea>
    <c:plotVisOnly val="1"/>
    <c:dispBlanksAs val="gap"/>
    <c:showDLblsOverMax val="0"/>
  </c:chart>
  <c:spPr>
    <a:noFill/>
    <a:ln>
      <a:noFill/>
    </a:ln>
    <a:effectLst/>
  </c:spPr>
  <c:txPr>
    <a:bodyPr/>
    <a:lstStyle/>
    <a:p>
      <a:pPr>
        <a:defRPr sz="2000">
          <a:solidFill>
            <a:schemeClr val="tx1"/>
          </a:solidFill>
          <a:latin typeface="+mn-lt"/>
        </a:defRPr>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Sheet1!$B$1</c:f>
              <c:strCache>
                <c:ptCount val="1"/>
                <c:pt idx="0">
                  <c:v>계열 1</c:v>
                </c:pt>
              </c:strCache>
            </c:strRef>
          </c:tx>
          <c:spPr>
            <a:solidFill>
              <a:schemeClr val="accent1"/>
            </a:solidFill>
            <a:ln>
              <a:noFill/>
            </a:ln>
            <a:effectLst/>
          </c:spPr>
          <c:invertIfNegative val="0"/>
          <c:dPt>
            <c:idx val="0"/>
            <c:invertIfNegative val="0"/>
            <c:bubble3D val="0"/>
            <c:spPr>
              <a:solidFill>
                <a:schemeClr val="accent1"/>
              </a:solidFill>
              <a:ln>
                <a:solidFill>
                  <a:schemeClr val="accent1">
                    <a:lumMod val="50000"/>
                  </a:schemeClr>
                </a:solidFill>
              </a:ln>
              <a:effectLst/>
            </c:spPr>
            <c:extLst>
              <c:ext xmlns:c16="http://schemas.microsoft.com/office/drawing/2014/chart" uri="{C3380CC4-5D6E-409C-BE32-E72D297353CC}">
                <c16:uniqueId val="{00000001-CEFA-1E43-994B-B6D98FA7C8D3}"/>
              </c:ext>
            </c:extLst>
          </c:dPt>
          <c:dPt>
            <c:idx val="1"/>
            <c:invertIfNegative val="0"/>
            <c:bubble3D val="0"/>
            <c:spPr>
              <a:solidFill>
                <a:schemeClr val="accent1"/>
              </a:solidFill>
              <a:ln>
                <a:solidFill>
                  <a:schemeClr val="accent1">
                    <a:lumMod val="50000"/>
                  </a:schemeClr>
                </a:solidFill>
              </a:ln>
              <a:effectLst/>
            </c:spPr>
            <c:extLst>
              <c:ext xmlns:c16="http://schemas.microsoft.com/office/drawing/2014/chart" uri="{C3380CC4-5D6E-409C-BE32-E72D297353CC}">
                <c16:uniqueId val="{00000003-CEFA-1E43-994B-B6D98FA7C8D3}"/>
              </c:ext>
            </c:extLst>
          </c:dPt>
          <c:dPt>
            <c:idx val="2"/>
            <c:invertIfNegative val="0"/>
            <c:bubble3D val="0"/>
            <c:spPr>
              <a:solidFill>
                <a:schemeClr val="accent1"/>
              </a:solidFill>
              <a:ln>
                <a:solidFill>
                  <a:schemeClr val="accent1">
                    <a:lumMod val="50000"/>
                  </a:schemeClr>
                </a:solidFill>
              </a:ln>
              <a:effectLst/>
            </c:spPr>
            <c:extLst>
              <c:ext xmlns:c16="http://schemas.microsoft.com/office/drawing/2014/chart" uri="{C3380CC4-5D6E-409C-BE32-E72D297353CC}">
                <c16:uniqueId val="{00000005-CEFA-1E43-994B-B6D98FA7C8D3}"/>
              </c:ext>
            </c:extLst>
          </c:dPt>
          <c:dPt>
            <c:idx val="3"/>
            <c:invertIfNegative val="0"/>
            <c:bubble3D val="0"/>
            <c:spPr>
              <a:solidFill>
                <a:schemeClr val="accent3"/>
              </a:solidFill>
              <a:ln>
                <a:solidFill>
                  <a:schemeClr val="accent3">
                    <a:lumMod val="50000"/>
                  </a:schemeClr>
                </a:solidFill>
              </a:ln>
              <a:effectLst/>
            </c:spPr>
            <c:extLst>
              <c:ext xmlns:c16="http://schemas.microsoft.com/office/drawing/2014/chart" uri="{C3380CC4-5D6E-409C-BE32-E72D297353CC}">
                <c16:uniqueId val="{00000007-CEFA-1E43-994B-B6D98FA7C8D3}"/>
              </c:ext>
            </c:extLst>
          </c:dPt>
          <c:dPt>
            <c:idx val="4"/>
            <c:invertIfNegative val="0"/>
            <c:bubble3D val="0"/>
            <c:spPr>
              <a:solidFill>
                <a:schemeClr val="accent3"/>
              </a:solidFill>
              <a:ln>
                <a:solidFill>
                  <a:schemeClr val="accent3">
                    <a:lumMod val="50000"/>
                  </a:schemeClr>
                </a:solidFill>
              </a:ln>
              <a:effectLst/>
            </c:spPr>
            <c:extLst>
              <c:ext xmlns:c16="http://schemas.microsoft.com/office/drawing/2014/chart" uri="{C3380CC4-5D6E-409C-BE32-E72D297353CC}">
                <c16:uniqueId val="{00000009-CEFA-1E43-994B-B6D98FA7C8D3}"/>
              </c:ext>
            </c:extLst>
          </c:dPt>
          <c:dPt>
            <c:idx val="5"/>
            <c:invertIfNegative val="0"/>
            <c:bubble3D val="0"/>
            <c:spPr>
              <a:solidFill>
                <a:schemeClr val="accent3"/>
              </a:solidFill>
              <a:ln>
                <a:solidFill>
                  <a:schemeClr val="accent3">
                    <a:lumMod val="50000"/>
                  </a:schemeClr>
                </a:solidFill>
              </a:ln>
              <a:effectLst/>
            </c:spPr>
            <c:extLst>
              <c:ext xmlns:c16="http://schemas.microsoft.com/office/drawing/2014/chart" uri="{C3380CC4-5D6E-409C-BE32-E72D297353CC}">
                <c16:uniqueId val="{0000000B-CEFA-1E43-994B-B6D98FA7C8D3}"/>
              </c:ext>
            </c:extLst>
          </c:dPt>
          <c:dLbls>
            <c:dLbl>
              <c:idx val="0"/>
              <c:delete val="1"/>
              <c:extLst>
                <c:ext xmlns:c15="http://schemas.microsoft.com/office/drawing/2012/chart" uri="{CE6537A1-D6FC-4f65-9D91-7224C49458BB}"/>
                <c:ext xmlns:c16="http://schemas.microsoft.com/office/drawing/2014/chart" uri="{C3380CC4-5D6E-409C-BE32-E72D297353CC}">
                  <c16:uniqueId val="{00000001-CEFA-1E43-994B-B6D98FA7C8D3}"/>
                </c:ext>
              </c:extLst>
            </c:dLbl>
            <c:dLbl>
              <c:idx val="1"/>
              <c:tx>
                <c:rich>
                  <a:bodyPr/>
                  <a:lstStyle/>
                  <a:p>
                    <a:r>
                      <a:rPr lang="en-US" altLang="ko-KR"/>
                      <a:t>+56%</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3-CEFA-1E43-994B-B6D98FA7C8D3}"/>
                </c:ext>
              </c:extLst>
            </c:dLbl>
            <c:dLbl>
              <c:idx val="2"/>
              <c:tx>
                <c:rich>
                  <a:bodyPr/>
                  <a:lstStyle/>
                  <a:p>
                    <a:r>
                      <a:rPr lang="en-US" altLang="ko-KR"/>
                      <a:t>+25%</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5-CEFA-1E43-994B-B6D98FA7C8D3}"/>
                </c:ext>
              </c:extLst>
            </c:dLbl>
            <c:dLbl>
              <c:idx val="3"/>
              <c:tx>
                <c:rich>
                  <a:bodyPr/>
                  <a:lstStyle/>
                  <a:p>
                    <a:r>
                      <a:rPr lang="en-US" altLang="ko-KR"/>
                      <a:t>9.0x</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7-CEFA-1E43-994B-B6D98FA7C8D3}"/>
                </c:ext>
              </c:extLst>
            </c:dLbl>
            <c:dLbl>
              <c:idx val="4"/>
              <c:tx>
                <c:rich>
                  <a:bodyPr/>
                  <a:lstStyle/>
                  <a:p>
                    <a:r>
                      <a:rPr lang="en-US" altLang="ko-KR"/>
                      <a:t>11.6x</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9-CEFA-1E43-994B-B6D98FA7C8D3}"/>
                </c:ext>
              </c:extLst>
            </c:dLbl>
            <c:dLbl>
              <c:idx val="5"/>
              <c:tx>
                <c:rich>
                  <a:bodyPr/>
                  <a:lstStyle/>
                  <a:p>
                    <a:r>
                      <a:rPr lang="en-US" altLang="ko-KR"/>
                      <a:t>13.8x</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B-CEFA-1E43-994B-B6D98FA7C8D3}"/>
                </c:ext>
              </c:extLst>
            </c:dLbl>
            <c:spPr>
              <a:noFill/>
              <a:ln>
                <a:noFill/>
              </a:ln>
              <a:effectLst/>
            </c:spPr>
            <c:txPr>
              <a:bodyPr rot="0" spcFirstLastPara="1" vertOverflow="ellipsis" vert="horz" wrap="square" lIns="38100" tIns="19050" rIns="38100" bIns="19050" anchor="ctr" anchorCtr="1">
                <a:spAutoFit/>
              </a:bodyPr>
              <a:lstStyle/>
              <a:p>
                <a:pPr>
                  <a:defRPr sz="24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Sheet1!$A$2:$A$7</c:f>
              <c:strCache>
                <c:ptCount val="6"/>
                <c:pt idx="0">
                  <c:v>DDR3-OoO</c:v>
                </c:pt>
                <c:pt idx="1">
                  <c:v>HMC-OoO</c:v>
                </c:pt>
                <c:pt idx="2">
                  <c:v>HMC-MC</c:v>
                </c:pt>
                <c:pt idx="3">
                  <c:v>Tesseract</c:v>
                </c:pt>
                <c:pt idx="4">
                  <c:v>Tesseract-
LP</c:v>
                </c:pt>
                <c:pt idx="5">
                  <c:v>Tesseract-
LP-MTP</c:v>
                </c:pt>
              </c:strCache>
            </c:strRef>
          </c:cat>
          <c:val>
            <c:numRef>
              <c:f>Sheet1!$B$2:$B$7</c:f>
              <c:numCache>
                <c:formatCode>General</c:formatCode>
                <c:ptCount val="6"/>
                <c:pt idx="0">
                  <c:v>1</c:v>
                </c:pt>
                <c:pt idx="1">
                  <c:v>1.559151435</c:v>
                </c:pt>
                <c:pt idx="2">
                  <c:v>1.252544595</c:v>
                </c:pt>
                <c:pt idx="3">
                  <c:v>9.0241128310000001</c:v>
                </c:pt>
                <c:pt idx="4">
                  <c:v>11.6257351</c:v>
                </c:pt>
                <c:pt idx="5">
                  <c:v>13.781443319999999</c:v>
                </c:pt>
              </c:numCache>
            </c:numRef>
          </c:val>
          <c:extLst>
            <c:ext xmlns:c16="http://schemas.microsoft.com/office/drawing/2014/chart" uri="{C3380CC4-5D6E-409C-BE32-E72D297353CC}">
              <c16:uniqueId val="{0000000C-CEFA-1E43-994B-B6D98FA7C8D3}"/>
            </c:ext>
          </c:extLst>
        </c:ser>
        <c:dLbls>
          <c:showLegendKey val="0"/>
          <c:showVal val="0"/>
          <c:showCatName val="0"/>
          <c:showSerName val="0"/>
          <c:showPercent val="0"/>
          <c:showBubbleSize val="0"/>
        </c:dLbls>
        <c:gapWidth val="80"/>
        <c:overlap val="-27"/>
        <c:axId val="1734719568"/>
        <c:axId val="1714371296"/>
      </c:barChart>
      <c:catAx>
        <c:axId val="17347195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714371296"/>
        <c:crosses val="autoZero"/>
        <c:auto val="1"/>
        <c:lblAlgn val="ctr"/>
        <c:lblOffset val="100"/>
        <c:noMultiLvlLbl val="0"/>
      </c:catAx>
      <c:valAx>
        <c:axId val="171437129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0" i="0" u="none" strike="noStrike" kern="1200" baseline="0">
                    <a:solidFill>
                      <a:schemeClr val="tx1"/>
                    </a:solidFill>
                    <a:latin typeface="+mn-lt"/>
                    <a:ea typeface="+mn-ea"/>
                    <a:cs typeface="+mn-cs"/>
                  </a:defRPr>
                </a:pPr>
                <a:r>
                  <a:rPr lang="en-US" altLang="ko-KR"/>
                  <a:t>Speedup</a:t>
                </a:r>
                <a:endParaRPr lang="ko-KR" altLang="en-US" dirty="0"/>
              </a:p>
            </c:rich>
          </c:tx>
          <c:layout>
            <c:manualLayout>
              <c:xMode val="edge"/>
              <c:yMode val="edge"/>
              <c:x val="4.6296296296296302E-3"/>
              <c:y val="0.336434154096592"/>
            </c:manualLayout>
          </c:layout>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734719568"/>
        <c:crosses val="autoZero"/>
        <c:crossBetween val="between"/>
      </c:valAx>
      <c:spPr>
        <a:noFill/>
        <a:ln>
          <a:noFill/>
        </a:ln>
        <a:effectLst/>
      </c:spPr>
    </c:plotArea>
    <c:plotVisOnly val="1"/>
    <c:dispBlanksAs val="gap"/>
    <c:showDLblsOverMax val="0"/>
  </c:chart>
  <c:spPr>
    <a:noFill/>
    <a:ln>
      <a:noFill/>
    </a:ln>
    <a:effectLst/>
  </c:spPr>
  <c:txPr>
    <a:bodyPr/>
    <a:lstStyle/>
    <a:p>
      <a:pPr>
        <a:defRPr sz="2000">
          <a:solidFill>
            <a:schemeClr val="tx1"/>
          </a:solidFill>
        </a:defRPr>
      </a:pPr>
      <a:endParaRPr lang="en-US"/>
    </a:p>
  </c:txPr>
  <c:externalData r:id="rId2">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Sheet1!$B$1</c:f>
              <c:strCache>
                <c:ptCount val="1"/>
                <c:pt idx="0">
                  <c:v>계열 1</c:v>
                </c:pt>
              </c:strCache>
            </c:strRef>
          </c:tx>
          <c:spPr>
            <a:solidFill>
              <a:schemeClr val="accent1"/>
            </a:solidFill>
            <a:ln>
              <a:noFill/>
            </a:ln>
            <a:effectLst/>
          </c:spPr>
          <c:invertIfNegative val="0"/>
          <c:dPt>
            <c:idx val="0"/>
            <c:invertIfNegative val="0"/>
            <c:bubble3D val="0"/>
            <c:spPr>
              <a:solidFill>
                <a:schemeClr val="accent1"/>
              </a:solidFill>
              <a:ln>
                <a:solidFill>
                  <a:schemeClr val="accent1">
                    <a:lumMod val="50000"/>
                  </a:schemeClr>
                </a:solidFill>
              </a:ln>
              <a:effectLst/>
            </c:spPr>
            <c:extLst>
              <c:ext xmlns:c16="http://schemas.microsoft.com/office/drawing/2014/chart" uri="{C3380CC4-5D6E-409C-BE32-E72D297353CC}">
                <c16:uniqueId val="{00000001-115C-3D45-A46B-2EEE9BCABE6F}"/>
              </c:ext>
            </c:extLst>
          </c:dPt>
          <c:dPt>
            <c:idx val="1"/>
            <c:invertIfNegative val="0"/>
            <c:bubble3D val="0"/>
            <c:spPr>
              <a:solidFill>
                <a:schemeClr val="accent1"/>
              </a:solidFill>
              <a:ln>
                <a:solidFill>
                  <a:schemeClr val="accent1">
                    <a:lumMod val="50000"/>
                  </a:schemeClr>
                </a:solidFill>
              </a:ln>
              <a:effectLst/>
            </c:spPr>
            <c:extLst>
              <c:ext xmlns:c16="http://schemas.microsoft.com/office/drawing/2014/chart" uri="{C3380CC4-5D6E-409C-BE32-E72D297353CC}">
                <c16:uniqueId val="{00000003-115C-3D45-A46B-2EEE9BCABE6F}"/>
              </c:ext>
            </c:extLst>
          </c:dPt>
          <c:dPt>
            <c:idx val="2"/>
            <c:invertIfNegative val="0"/>
            <c:bubble3D val="0"/>
            <c:spPr>
              <a:solidFill>
                <a:schemeClr val="accent1"/>
              </a:solidFill>
              <a:ln>
                <a:solidFill>
                  <a:schemeClr val="accent1">
                    <a:lumMod val="50000"/>
                  </a:schemeClr>
                </a:solidFill>
              </a:ln>
              <a:effectLst/>
            </c:spPr>
            <c:extLst>
              <c:ext xmlns:c16="http://schemas.microsoft.com/office/drawing/2014/chart" uri="{C3380CC4-5D6E-409C-BE32-E72D297353CC}">
                <c16:uniqueId val="{00000005-115C-3D45-A46B-2EEE9BCABE6F}"/>
              </c:ext>
            </c:extLst>
          </c:dPt>
          <c:dPt>
            <c:idx val="3"/>
            <c:invertIfNegative val="0"/>
            <c:bubble3D val="0"/>
            <c:spPr>
              <a:solidFill>
                <a:schemeClr val="accent3"/>
              </a:solidFill>
              <a:ln>
                <a:solidFill>
                  <a:schemeClr val="accent3">
                    <a:lumMod val="50000"/>
                  </a:schemeClr>
                </a:solidFill>
              </a:ln>
              <a:effectLst/>
            </c:spPr>
            <c:extLst>
              <c:ext xmlns:c16="http://schemas.microsoft.com/office/drawing/2014/chart" uri="{C3380CC4-5D6E-409C-BE32-E72D297353CC}">
                <c16:uniqueId val="{00000007-115C-3D45-A46B-2EEE9BCABE6F}"/>
              </c:ext>
            </c:extLst>
          </c:dPt>
          <c:dPt>
            <c:idx val="4"/>
            <c:invertIfNegative val="0"/>
            <c:bubble3D val="0"/>
            <c:spPr>
              <a:solidFill>
                <a:schemeClr val="accent3"/>
              </a:solidFill>
              <a:ln>
                <a:solidFill>
                  <a:schemeClr val="accent3">
                    <a:lumMod val="50000"/>
                  </a:schemeClr>
                </a:solidFill>
              </a:ln>
              <a:effectLst/>
            </c:spPr>
            <c:extLst>
              <c:ext xmlns:c16="http://schemas.microsoft.com/office/drawing/2014/chart" uri="{C3380CC4-5D6E-409C-BE32-E72D297353CC}">
                <c16:uniqueId val="{00000009-115C-3D45-A46B-2EEE9BCABE6F}"/>
              </c:ext>
            </c:extLst>
          </c:dPt>
          <c:dPt>
            <c:idx val="5"/>
            <c:invertIfNegative val="0"/>
            <c:bubble3D val="0"/>
            <c:spPr>
              <a:solidFill>
                <a:schemeClr val="accent3"/>
              </a:solidFill>
              <a:ln>
                <a:solidFill>
                  <a:schemeClr val="accent3">
                    <a:lumMod val="50000"/>
                  </a:schemeClr>
                </a:solidFill>
              </a:ln>
              <a:effectLst/>
            </c:spPr>
            <c:extLst>
              <c:ext xmlns:c16="http://schemas.microsoft.com/office/drawing/2014/chart" uri="{C3380CC4-5D6E-409C-BE32-E72D297353CC}">
                <c16:uniqueId val="{0000000B-115C-3D45-A46B-2EEE9BCABE6F}"/>
              </c:ext>
            </c:extLst>
          </c:dPt>
          <c:dLbls>
            <c:dLbl>
              <c:idx val="0"/>
              <c:delete val="1"/>
              <c:extLst>
                <c:ext xmlns:c15="http://schemas.microsoft.com/office/drawing/2012/chart" uri="{CE6537A1-D6FC-4f65-9D91-7224C49458BB}"/>
                <c:ext xmlns:c16="http://schemas.microsoft.com/office/drawing/2014/chart" uri="{C3380CC4-5D6E-409C-BE32-E72D297353CC}">
                  <c16:uniqueId val="{00000001-115C-3D45-A46B-2EEE9BCABE6F}"/>
                </c:ext>
              </c:extLst>
            </c:dLbl>
            <c:dLbl>
              <c:idx val="1"/>
              <c:tx>
                <c:rich>
                  <a:bodyPr/>
                  <a:lstStyle/>
                  <a:p>
                    <a:r>
                      <a:rPr lang="en-US" altLang="ko-KR"/>
                      <a:t>+56%</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3-115C-3D45-A46B-2EEE9BCABE6F}"/>
                </c:ext>
              </c:extLst>
            </c:dLbl>
            <c:dLbl>
              <c:idx val="2"/>
              <c:tx>
                <c:rich>
                  <a:bodyPr/>
                  <a:lstStyle/>
                  <a:p>
                    <a:r>
                      <a:rPr lang="en-US" altLang="ko-KR"/>
                      <a:t>+25%</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5-115C-3D45-A46B-2EEE9BCABE6F}"/>
                </c:ext>
              </c:extLst>
            </c:dLbl>
            <c:dLbl>
              <c:idx val="3"/>
              <c:tx>
                <c:rich>
                  <a:bodyPr/>
                  <a:lstStyle/>
                  <a:p>
                    <a:r>
                      <a:rPr lang="en-US" altLang="ko-KR"/>
                      <a:t>9.0x</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7-115C-3D45-A46B-2EEE9BCABE6F}"/>
                </c:ext>
              </c:extLst>
            </c:dLbl>
            <c:dLbl>
              <c:idx val="4"/>
              <c:tx>
                <c:rich>
                  <a:bodyPr/>
                  <a:lstStyle/>
                  <a:p>
                    <a:r>
                      <a:rPr lang="en-US" altLang="ko-KR"/>
                      <a:t>11.6x</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9-115C-3D45-A46B-2EEE9BCABE6F}"/>
                </c:ext>
              </c:extLst>
            </c:dLbl>
            <c:dLbl>
              <c:idx val="5"/>
              <c:tx>
                <c:rich>
                  <a:bodyPr/>
                  <a:lstStyle/>
                  <a:p>
                    <a:r>
                      <a:rPr lang="en-US" altLang="ko-KR"/>
                      <a:t>13.8x</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B-115C-3D45-A46B-2EEE9BCABE6F}"/>
                </c:ext>
              </c:extLst>
            </c:dLbl>
            <c:spPr>
              <a:noFill/>
              <a:ln>
                <a:noFill/>
              </a:ln>
              <a:effectLst/>
            </c:spPr>
            <c:txPr>
              <a:bodyPr rot="0" spcFirstLastPara="1" vertOverflow="ellipsis" vert="horz" wrap="square" lIns="38100" tIns="19050" rIns="38100" bIns="19050" anchor="ctr" anchorCtr="1">
                <a:spAutoFit/>
              </a:bodyPr>
              <a:lstStyle/>
              <a:p>
                <a:pPr>
                  <a:defRPr sz="24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Sheet1!$A$2:$A$7</c:f>
              <c:strCache>
                <c:ptCount val="6"/>
                <c:pt idx="0">
                  <c:v>DDR3-OoO</c:v>
                </c:pt>
                <c:pt idx="1">
                  <c:v>HMC-OoO</c:v>
                </c:pt>
                <c:pt idx="2">
                  <c:v>HMC-MC</c:v>
                </c:pt>
                <c:pt idx="3">
                  <c:v>Tesseract</c:v>
                </c:pt>
                <c:pt idx="4">
                  <c:v>Tesseract-
LP</c:v>
                </c:pt>
                <c:pt idx="5">
                  <c:v>Tesseract-
LP-MTP</c:v>
                </c:pt>
              </c:strCache>
            </c:strRef>
          </c:cat>
          <c:val>
            <c:numRef>
              <c:f>Sheet1!$B$2:$B$7</c:f>
              <c:numCache>
                <c:formatCode>General</c:formatCode>
                <c:ptCount val="6"/>
                <c:pt idx="0">
                  <c:v>1</c:v>
                </c:pt>
                <c:pt idx="1">
                  <c:v>1.559151435</c:v>
                </c:pt>
                <c:pt idx="2">
                  <c:v>1.252544595</c:v>
                </c:pt>
                <c:pt idx="3">
                  <c:v>9.0241128310000001</c:v>
                </c:pt>
                <c:pt idx="4">
                  <c:v>11.6257351</c:v>
                </c:pt>
                <c:pt idx="5">
                  <c:v>13.781443319999999</c:v>
                </c:pt>
              </c:numCache>
            </c:numRef>
          </c:val>
          <c:extLst>
            <c:ext xmlns:c16="http://schemas.microsoft.com/office/drawing/2014/chart" uri="{C3380CC4-5D6E-409C-BE32-E72D297353CC}">
              <c16:uniqueId val="{0000000C-115C-3D45-A46B-2EEE9BCABE6F}"/>
            </c:ext>
          </c:extLst>
        </c:ser>
        <c:dLbls>
          <c:showLegendKey val="0"/>
          <c:showVal val="0"/>
          <c:showCatName val="0"/>
          <c:showSerName val="0"/>
          <c:showPercent val="0"/>
          <c:showBubbleSize val="0"/>
        </c:dLbls>
        <c:gapWidth val="80"/>
        <c:overlap val="-27"/>
        <c:axId val="1235585376"/>
        <c:axId val="1235589440"/>
      </c:barChart>
      <c:catAx>
        <c:axId val="12355853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235589440"/>
        <c:crosses val="autoZero"/>
        <c:auto val="1"/>
        <c:lblAlgn val="ctr"/>
        <c:lblOffset val="100"/>
        <c:noMultiLvlLbl val="0"/>
      </c:catAx>
      <c:valAx>
        <c:axId val="123558944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0" i="0" u="none" strike="noStrike" kern="1200" baseline="0">
                    <a:solidFill>
                      <a:schemeClr val="tx1"/>
                    </a:solidFill>
                    <a:latin typeface="+mn-lt"/>
                    <a:ea typeface="+mn-ea"/>
                    <a:cs typeface="+mn-cs"/>
                  </a:defRPr>
                </a:pPr>
                <a:r>
                  <a:rPr lang="en-US" altLang="ko-KR"/>
                  <a:t>Speedup</a:t>
                </a:r>
                <a:endParaRPr lang="ko-KR" altLang="en-US" dirty="0"/>
              </a:p>
            </c:rich>
          </c:tx>
          <c:layout>
            <c:manualLayout>
              <c:xMode val="edge"/>
              <c:yMode val="edge"/>
              <c:x val="4.6296296296296302E-3"/>
              <c:y val="0.336434154096592"/>
            </c:manualLayout>
          </c:layout>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235585376"/>
        <c:crosses val="autoZero"/>
        <c:crossBetween val="between"/>
      </c:valAx>
      <c:spPr>
        <a:noFill/>
        <a:ln>
          <a:noFill/>
        </a:ln>
        <a:effectLst/>
      </c:spPr>
    </c:plotArea>
    <c:plotVisOnly val="1"/>
    <c:dispBlanksAs val="gap"/>
    <c:showDLblsOverMax val="0"/>
  </c:chart>
  <c:spPr>
    <a:noFill/>
    <a:ln>
      <a:noFill/>
    </a:ln>
    <a:effectLst/>
  </c:spPr>
  <c:txPr>
    <a:bodyPr/>
    <a:lstStyle/>
    <a:p>
      <a:pPr>
        <a:defRPr sz="2000">
          <a:solidFill>
            <a:schemeClr val="tx1"/>
          </a:solidFill>
        </a:defRPr>
      </a:pPr>
      <a:endParaRPr lang="en-US"/>
    </a:p>
  </c:txPr>
  <c:externalData r:id="rId2">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2400" b="1" i="0" u="none" strike="noStrike" kern="1200" spc="0" baseline="0">
                <a:solidFill>
                  <a:schemeClr val="tx1"/>
                </a:solidFill>
                <a:latin typeface="+mn-lt"/>
                <a:ea typeface="+mn-ea"/>
                <a:cs typeface="+mn-cs"/>
              </a:defRPr>
            </a:pPr>
            <a:r>
              <a:rPr lang="en-US" altLang="ko-KR" b="1" dirty="0"/>
              <a:t>Memory </a:t>
            </a:r>
            <a:r>
              <a:rPr lang="en-US" altLang="ko-KR" b="1"/>
              <a:t>Bandwidth Consumption</a:t>
            </a:r>
            <a:endParaRPr lang="en-US" altLang="ko-KR" b="1" dirty="0"/>
          </a:p>
        </c:rich>
      </c:tx>
      <c:overlay val="0"/>
      <c:spPr>
        <a:noFill/>
        <a:ln>
          <a:noFill/>
        </a:ln>
        <a:effectLst/>
      </c:spPr>
    </c:title>
    <c:autoTitleDeleted val="0"/>
    <c:plotArea>
      <c:layout/>
      <c:barChart>
        <c:barDir val="col"/>
        <c:grouping val="clustered"/>
        <c:varyColors val="0"/>
        <c:ser>
          <c:idx val="0"/>
          <c:order val="0"/>
          <c:tx>
            <c:strRef>
              <c:f>Sheet1!$B$1</c:f>
              <c:strCache>
                <c:ptCount val="1"/>
                <c:pt idx="0">
                  <c:v>계열 1</c:v>
                </c:pt>
              </c:strCache>
            </c:strRef>
          </c:tx>
          <c:spPr>
            <a:solidFill>
              <a:schemeClr val="accent1"/>
            </a:solidFill>
            <a:ln>
              <a:noFill/>
            </a:ln>
            <a:effectLst/>
          </c:spPr>
          <c:invertIfNegative val="0"/>
          <c:dPt>
            <c:idx val="0"/>
            <c:invertIfNegative val="0"/>
            <c:bubble3D val="0"/>
            <c:spPr>
              <a:solidFill>
                <a:schemeClr val="accent1"/>
              </a:solidFill>
              <a:ln>
                <a:solidFill>
                  <a:schemeClr val="accent1">
                    <a:lumMod val="50000"/>
                  </a:schemeClr>
                </a:solidFill>
              </a:ln>
              <a:effectLst/>
            </c:spPr>
            <c:extLst>
              <c:ext xmlns:c16="http://schemas.microsoft.com/office/drawing/2014/chart" uri="{C3380CC4-5D6E-409C-BE32-E72D297353CC}">
                <c16:uniqueId val="{00000001-B2E7-F342-9C6A-BC9A260D59A6}"/>
              </c:ext>
            </c:extLst>
          </c:dPt>
          <c:dPt>
            <c:idx val="1"/>
            <c:invertIfNegative val="0"/>
            <c:bubble3D val="0"/>
            <c:spPr>
              <a:solidFill>
                <a:schemeClr val="accent1"/>
              </a:solidFill>
              <a:ln>
                <a:solidFill>
                  <a:schemeClr val="accent1">
                    <a:lumMod val="50000"/>
                  </a:schemeClr>
                </a:solidFill>
              </a:ln>
              <a:effectLst/>
            </c:spPr>
            <c:extLst>
              <c:ext xmlns:c16="http://schemas.microsoft.com/office/drawing/2014/chart" uri="{C3380CC4-5D6E-409C-BE32-E72D297353CC}">
                <c16:uniqueId val="{00000003-B2E7-F342-9C6A-BC9A260D59A6}"/>
              </c:ext>
            </c:extLst>
          </c:dPt>
          <c:dPt>
            <c:idx val="2"/>
            <c:invertIfNegative val="0"/>
            <c:bubble3D val="0"/>
            <c:spPr>
              <a:solidFill>
                <a:schemeClr val="accent1"/>
              </a:solidFill>
              <a:ln>
                <a:solidFill>
                  <a:schemeClr val="accent1">
                    <a:lumMod val="50000"/>
                  </a:schemeClr>
                </a:solidFill>
              </a:ln>
              <a:effectLst/>
            </c:spPr>
            <c:extLst>
              <c:ext xmlns:c16="http://schemas.microsoft.com/office/drawing/2014/chart" uri="{C3380CC4-5D6E-409C-BE32-E72D297353CC}">
                <c16:uniqueId val="{00000005-B2E7-F342-9C6A-BC9A260D59A6}"/>
              </c:ext>
            </c:extLst>
          </c:dPt>
          <c:dPt>
            <c:idx val="3"/>
            <c:invertIfNegative val="0"/>
            <c:bubble3D val="0"/>
            <c:spPr>
              <a:solidFill>
                <a:schemeClr val="accent3"/>
              </a:solidFill>
              <a:ln>
                <a:solidFill>
                  <a:schemeClr val="accent3">
                    <a:lumMod val="50000"/>
                  </a:schemeClr>
                </a:solidFill>
              </a:ln>
              <a:effectLst/>
            </c:spPr>
            <c:extLst>
              <c:ext xmlns:c16="http://schemas.microsoft.com/office/drawing/2014/chart" uri="{C3380CC4-5D6E-409C-BE32-E72D297353CC}">
                <c16:uniqueId val="{00000007-B2E7-F342-9C6A-BC9A260D59A6}"/>
              </c:ext>
            </c:extLst>
          </c:dPt>
          <c:dPt>
            <c:idx val="4"/>
            <c:invertIfNegative val="0"/>
            <c:bubble3D val="0"/>
            <c:spPr>
              <a:solidFill>
                <a:schemeClr val="accent3"/>
              </a:solidFill>
              <a:ln>
                <a:solidFill>
                  <a:schemeClr val="accent3">
                    <a:lumMod val="50000"/>
                  </a:schemeClr>
                </a:solidFill>
              </a:ln>
              <a:effectLst/>
            </c:spPr>
            <c:extLst>
              <c:ext xmlns:c16="http://schemas.microsoft.com/office/drawing/2014/chart" uri="{C3380CC4-5D6E-409C-BE32-E72D297353CC}">
                <c16:uniqueId val="{00000009-B2E7-F342-9C6A-BC9A260D59A6}"/>
              </c:ext>
            </c:extLst>
          </c:dPt>
          <c:dPt>
            <c:idx val="5"/>
            <c:invertIfNegative val="0"/>
            <c:bubble3D val="0"/>
            <c:spPr>
              <a:solidFill>
                <a:schemeClr val="accent3"/>
              </a:solidFill>
              <a:ln>
                <a:solidFill>
                  <a:schemeClr val="accent3">
                    <a:lumMod val="50000"/>
                  </a:schemeClr>
                </a:solidFill>
              </a:ln>
              <a:effectLst/>
            </c:spPr>
            <c:extLst>
              <c:ext xmlns:c16="http://schemas.microsoft.com/office/drawing/2014/chart" uri="{C3380CC4-5D6E-409C-BE32-E72D297353CC}">
                <c16:uniqueId val="{0000000B-B2E7-F342-9C6A-BC9A260D59A6}"/>
              </c:ext>
            </c:extLst>
          </c:dPt>
          <c:dLbls>
            <c:dLbl>
              <c:idx val="0"/>
              <c:tx>
                <c:rich>
                  <a:bodyPr/>
                  <a:lstStyle/>
                  <a:p>
                    <a:r>
                      <a:rPr lang="en-US" altLang="ko-KR" sz="1800" dirty="0"/>
                      <a:t>80GB/s</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1-B2E7-F342-9C6A-BC9A260D59A6}"/>
                </c:ext>
              </c:extLst>
            </c:dLbl>
            <c:dLbl>
              <c:idx val="1"/>
              <c:tx>
                <c:rich>
                  <a:bodyPr/>
                  <a:lstStyle/>
                  <a:p>
                    <a:r>
                      <a:rPr lang="en-US" altLang="ko-KR" sz="1800" dirty="0"/>
                      <a:t>190GB/s</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3-B2E7-F342-9C6A-BC9A260D59A6}"/>
                </c:ext>
              </c:extLst>
            </c:dLbl>
            <c:dLbl>
              <c:idx val="2"/>
              <c:tx>
                <c:rich>
                  <a:bodyPr/>
                  <a:lstStyle/>
                  <a:p>
                    <a:r>
                      <a:rPr lang="en-US" altLang="ko-KR" sz="1800" dirty="0"/>
                      <a:t>243GB/s</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5-B2E7-F342-9C6A-BC9A260D59A6}"/>
                </c:ext>
              </c:extLst>
            </c:dLbl>
            <c:dLbl>
              <c:idx val="3"/>
              <c:tx>
                <c:rich>
                  <a:bodyPr/>
                  <a:lstStyle/>
                  <a:p>
                    <a:r>
                      <a:rPr lang="en-US" altLang="ko-KR" b="1" dirty="0"/>
                      <a:t>1.3TB/s</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7-B2E7-F342-9C6A-BC9A260D59A6}"/>
                </c:ext>
              </c:extLst>
            </c:dLbl>
            <c:dLbl>
              <c:idx val="4"/>
              <c:tx>
                <c:rich>
                  <a:bodyPr/>
                  <a:lstStyle/>
                  <a:p>
                    <a:r>
                      <a:rPr lang="en-US" altLang="ko-KR" b="1" dirty="0"/>
                      <a:t>2.2TB/s</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9-B2E7-F342-9C6A-BC9A260D59A6}"/>
                </c:ext>
              </c:extLst>
            </c:dLbl>
            <c:dLbl>
              <c:idx val="5"/>
              <c:tx>
                <c:rich>
                  <a:bodyPr rot="0" spcFirstLastPara="1" vertOverflow="ellipsis" vert="horz" wrap="square" lIns="38100" tIns="19050" rIns="38100" bIns="19050" anchor="ctr" anchorCtr="1">
                    <a:spAutoFit/>
                  </a:bodyPr>
                  <a:lstStyle/>
                  <a:p>
                    <a:pPr>
                      <a:defRPr sz="1800" b="1" i="0" u="none" strike="noStrike" kern="1200" baseline="0">
                        <a:solidFill>
                          <a:schemeClr val="tx1"/>
                        </a:solidFill>
                        <a:latin typeface="+mn-lt"/>
                        <a:ea typeface="+mn-ea"/>
                        <a:cs typeface="+mn-cs"/>
                      </a:defRPr>
                    </a:pPr>
                    <a:r>
                      <a:rPr lang="en-US" altLang="ko-KR" b="1" dirty="0"/>
                      <a:t>2.9TB/s</a:t>
                    </a:r>
                  </a:p>
                </c:rich>
              </c:tx>
              <c:spPr>
                <a:noFill/>
                <a:ln>
                  <a:noFill/>
                </a:ln>
                <a:effectLst/>
              </c:spPr>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B-B2E7-F342-9C6A-BC9A260D59A6}"/>
                </c:ext>
              </c:extLst>
            </c:dLbl>
            <c:spPr>
              <a:noFill/>
              <a:ln>
                <a:noFill/>
              </a:ln>
              <a:effectLst/>
            </c:spPr>
            <c:txPr>
              <a:bodyPr rot="0" spcFirstLastPara="1" vertOverflow="ellipsis" vert="horz" wrap="square" lIns="38100" tIns="19050" rIns="38100" bIns="19050" anchor="ctr" anchorCtr="1">
                <a:spAutoFit/>
              </a:bodyPr>
              <a:lstStyle/>
              <a:p>
                <a:pPr>
                  <a:defRPr sz="1800" b="0" i="0" u="none" strike="noStrike" kern="1200" baseline="0">
                    <a:solidFill>
                      <a:schemeClr val="tx1"/>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Sheet1!$A$2:$A$7</c:f>
              <c:strCache>
                <c:ptCount val="6"/>
                <c:pt idx="0">
                  <c:v>DDR3-OoO</c:v>
                </c:pt>
                <c:pt idx="1">
                  <c:v>HMC-OoO</c:v>
                </c:pt>
                <c:pt idx="2">
                  <c:v>HMC-MC</c:v>
                </c:pt>
                <c:pt idx="3">
                  <c:v>Tesseract</c:v>
                </c:pt>
                <c:pt idx="4">
                  <c:v>Tesseract-
LP</c:v>
                </c:pt>
                <c:pt idx="5">
                  <c:v>Tesseract-
LP-MTP</c:v>
                </c:pt>
              </c:strCache>
            </c:strRef>
          </c:cat>
          <c:val>
            <c:numRef>
              <c:f>Sheet1!$B$2:$B$7</c:f>
              <c:numCache>
                <c:formatCode>General</c:formatCode>
                <c:ptCount val="6"/>
                <c:pt idx="0">
                  <c:v>7.9545171498E-2</c:v>
                </c:pt>
                <c:pt idx="1">
                  <c:v>0.19040264943999999</c:v>
                </c:pt>
                <c:pt idx="2">
                  <c:v>0.24288608168</c:v>
                </c:pt>
                <c:pt idx="3">
                  <c:v>1.2943036050600001</c:v>
                </c:pt>
                <c:pt idx="4">
                  <c:v>2.2439987488000002</c:v>
                </c:pt>
                <c:pt idx="5">
                  <c:v>2.9196510961999991</c:v>
                </c:pt>
              </c:numCache>
            </c:numRef>
          </c:val>
          <c:extLst>
            <c:ext xmlns:c16="http://schemas.microsoft.com/office/drawing/2014/chart" uri="{C3380CC4-5D6E-409C-BE32-E72D297353CC}">
              <c16:uniqueId val="{0000000C-B2E7-F342-9C6A-BC9A260D59A6}"/>
            </c:ext>
          </c:extLst>
        </c:ser>
        <c:dLbls>
          <c:showLegendKey val="0"/>
          <c:showVal val="0"/>
          <c:showCatName val="0"/>
          <c:showSerName val="0"/>
          <c:showPercent val="0"/>
          <c:showBubbleSize val="0"/>
        </c:dLbls>
        <c:gapWidth val="80"/>
        <c:overlap val="-27"/>
        <c:axId val="1216099712"/>
        <c:axId val="1216103472"/>
      </c:barChart>
      <c:catAx>
        <c:axId val="121609971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crossAx val="1216103472"/>
        <c:crosses val="autoZero"/>
        <c:auto val="1"/>
        <c:lblAlgn val="ctr"/>
        <c:lblOffset val="100"/>
        <c:noMultiLvlLbl val="0"/>
      </c:catAx>
      <c:valAx>
        <c:axId val="121610347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800" b="0" i="0" u="none" strike="noStrike" kern="1200" baseline="0">
                    <a:solidFill>
                      <a:schemeClr val="tx1"/>
                    </a:solidFill>
                    <a:latin typeface="+mn-lt"/>
                    <a:ea typeface="+mn-ea"/>
                    <a:cs typeface="+mn-cs"/>
                  </a:defRPr>
                </a:pPr>
                <a:r>
                  <a:rPr lang="en-US" altLang="ko-KR" sz="1800" dirty="0"/>
                  <a:t>Memory Bandwidth</a:t>
                </a:r>
                <a:r>
                  <a:rPr lang="en-US" altLang="ko-KR" sz="1800" baseline="0" dirty="0"/>
                  <a:t> (TB/s)</a:t>
                </a:r>
              </a:p>
            </c:rich>
          </c:tx>
          <c:layout>
            <c:manualLayout>
              <c:xMode val="edge"/>
              <c:yMode val="edge"/>
              <c:x val="0"/>
              <c:y val="0.14917297913327701"/>
            </c:manualLayout>
          </c:layout>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crossAx val="1216099712"/>
        <c:crosses val="autoZero"/>
        <c:crossBetween val="between"/>
      </c:valAx>
      <c:spPr>
        <a:noFill/>
        <a:ln>
          <a:noFill/>
        </a:ln>
        <a:effectLst/>
      </c:spPr>
    </c:plotArea>
    <c:plotVisOnly val="1"/>
    <c:dispBlanksAs val="gap"/>
    <c:showDLblsOverMax val="0"/>
  </c:chart>
  <c:spPr>
    <a:noFill/>
    <a:ln>
      <a:noFill/>
    </a:ln>
    <a:effectLst/>
  </c:spPr>
  <c:txPr>
    <a:bodyPr/>
    <a:lstStyle/>
    <a:p>
      <a:pPr>
        <a:defRPr sz="2000">
          <a:solidFill>
            <a:schemeClr val="tx1"/>
          </a:solidFill>
        </a:defRPr>
      </a:pPr>
      <a:endParaRPr lang="en-US"/>
    </a:p>
  </c:txPr>
  <c:externalData r:id="rId2">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lrMapOvr bg1="lt1" tx1="dk1" bg2="lt2" tx2="dk2" accent1="accent1" accent2="accent2" accent3="accent3" accent4="accent4" accent5="accent5" accent6="accent6" hlink="hlink" folHlink="folHlink"/>
  <c:chart>
    <c:autoTitleDeleted val="1"/>
    <c:plotArea>
      <c:layout/>
      <c:barChart>
        <c:barDir val="col"/>
        <c:grouping val="stacked"/>
        <c:varyColors val="0"/>
        <c:ser>
          <c:idx val="0"/>
          <c:order val="0"/>
          <c:tx>
            <c:strRef>
              <c:f>Sheet1!$B$1</c:f>
              <c:strCache>
                <c:ptCount val="1"/>
                <c:pt idx="0">
                  <c:v>Memory Layers</c:v>
                </c:pt>
              </c:strCache>
            </c:strRef>
          </c:tx>
          <c:spPr>
            <a:solidFill>
              <a:schemeClr val="accent1">
                <a:shade val="65000"/>
              </a:schemeClr>
            </a:solidFill>
            <a:ln>
              <a:solidFill>
                <a:schemeClr val="accent1">
                  <a:lumMod val="50000"/>
                </a:schemeClr>
              </a:solidFill>
            </a:ln>
            <a:effectLst/>
          </c:spPr>
          <c:invertIfNegative val="0"/>
          <c:cat>
            <c:strRef>
              <c:f>Sheet1!$A$2:$A$3</c:f>
              <c:strCache>
                <c:ptCount val="2"/>
                <c:pt idx="0">
                  <c:v>HMC-OoO</c:v>
                </c:pt>
                <c:pt idx="1">
                  <c:v>Tesseract with Prefetching</c:v>
                </c:pt>
              </c:strCache>
            </c:strRef>
          </c:cat>
          <c:val>
            <c:numRef>
              <c:f>Sheet1!$B$2:$B$3</c:f>
              <c:numCache>
                <c:formatCode>General</c:formatCode>
                <c:ptCount val="2"/>
                <c:pt idx="0">
                  <c:v>6.3750664600000007E-2</c:v>
                </c:pt>
                <c:pt idx="1">
                  <c:v>2.4336080491188499E-2</c:v>
                </c:pt>
              </c:numCache>
            </c:numRef>
          </c:val>
          <c:extLst>
            <c:ext xmlns:c16="http://schemas.microsoft.com/office/drawing/2014/chart" uri="{C3380CC4-5D6E-409C-BE32-E72D297353CC}">
              <c16:uniqueId val="{00000000-21E2-A34E-A0AB-C0BCD6FD406E}"/>
            </c:ext>
          </c:extLst>
        </c:ser>
        <c:ser>
          <c:idx val="1"/>
          <c:order val="1"/>
          <c:tx>
            <c:strRef>
              <c:f>Sheet1!$C$1</c:f>
              <c:strCache>
                <c:ptCount val="1"/>
                <c:pt idx="0">
                  <c:v>Logic Layers</c:v>
                </c:pt>
              </c:strCache>
            </c:strRef>
          </c:tx>
          <c:spPr>
            <a:solidFill>
              <a:schemeClr val="accent1"/>
            </a:solidFill>
            <a:ln>
              <a:solidFill>
                <a:schemeClr val="accent1">
                  <a:lumMod val="50000"/>
                </a:schemeClr>
              </a:solidFill>
            </a:ln>
            <a:effectLst/>
          </c:spPr>
          <c:invertIfNegative val="0"/>
          <c:cat>
            <c:strRef>
              <c:f>Sheet1!$A$2:$A$3</c:f>
              <c:strCache>
                <c:ptCount val="2"/>
                <c:pt idx="0">
                  <c:v>HMC-OoO</c:v>
                </c:pt>
                <c:pt idx="1">
                  <c:v>Tesseract with Prefetching</c:v>
                </c:pt>
              </c:strCache>
            </c:strRef>
          </c:cat>
          <c:val>
            <c:numRef>
              <c:f>Sheet1!$C$2:$C$3</c:f>
              <c:numCache>
                <c:formatCode>General</c:formatCode>
                <c:ptCount val="2"/>
                <c:pt idx="0">
                  <c:v>0.93624933539999999</c:v>
                </c:pt>
                <c:pt idx="1">
                  <c:v>8.9919873647840196E-2</c:v>
                </c:pt>
              </c:numCache>
            </c:numRef>
          </c:val>
          <c:extLst>
            <c:ext xmlns:c16="http://schemas.microsoft.com/office/drawing/2014/chart" uri="{C3380CC4-5D6E-409C-BE32-E72D297353CC}">
              <c16:uniqueId val="{00000001-21E2-A34E-A0AB-C0BCD6FD406E}"/>
            </c:ext>
          </c:extLst>
        </c:ser>
        <c:ser>
          <c:idx val="2"/>
          <c:order val="2"/>
          <c:tx>
            <c:strRef>
              <c:f>Sheet1!$D$1</c:f>
              <c:strCache>
                <c:ptCount val="1"/>
                <c:pt idx="0">
                  <c:v>Cores</c:v>
                </c:pt>
              </c:strCache>
            </c:strRef>
          </c:tx>
          <c:spPr>
            <a:solidFill>
              <a:schemeClr val="accent1">
                <a:tint val="65000"/>
              </a:schemeClr>
            </a:solidFill>
            <a:ln>
              <a:solidFill>
                <a:schemeClr val="accent1">
                  <a:lumMod val="50000"/>
                </a:schemeClr>
              </a:solidFill>
            </a:ln>
            <a:effectLst/>
          </c:spPr>
          <c:invertIfNegative val="0"/>
          <c:cat>
            <c:strRef>
              <c:f>Sheet1!$A$2:$A$3</c:f>
              <c:strCache>
                <c:ptCount val="2"/>
                <c:pt idx="0">
                  <c:v>HMC-OoO</c:v>
                </c:pt>
                <c:pt idx="1">
                  <c:v>Tesseract with Prefetching</c:v>
                </c:pt>
              </c:strCache>
            </c:strRef>
          </c:cat>
          <c:val>
            <c:numRef>
              <c:f>Sheet1!$D$2:$D$3</c:f>
              <c:numCache>
                <c:formatCode>General</c:formatCode>
                <c:ptCount val="2"/>
                <c:pt idx="0">
                  <c:v>0</c:v>
                </c:pt>
                <c:pt idx="1">
                  <c:v>2.0218882855307301E-2</c:v>
                </c:pt>
              </c:numCache>
            </c:numRef>
          </c:val>
          <c:extLst>
            <c:ext xmlns:c16="http://schemas.microsoft.com/office/drawing/2014/chart" uri="{C3380CC4-5D6E-409C-BE32-E72D297353CC}">
              <c16:uniqueId val="{00000002-21E2-A34E-A0AB-C0BCD6FD406E}"/>
            </c:ext>
          </c:extLst>
        </c:ser>
        <c:dLbls>
          <c:showLegendKey val="0"/>
          <c:showVal val="0"/>
          <c:showCatName val="0"/>
          <c:showSerName val="0"/>
          <c:showPercent val="0"/>
          <c:showBubbleSize val="0"/>
        </c:dLbls>
        <c:gapWidth val="80"/>
        <c:overlap val="100"/>
        <c:axId val="1235739568"/>
        <c:axId val="1235744384"/>
      </c:barChart>
      <c:catAx>
        <c:axId val="12357395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235744384"/>
        <c:crosses val="autoZero"/>
        <c:auto val="1"/>
        <c:lblAlgn val="ctr"/>
        <c:lblOffset val="100"/>
        <c:noMultiLvlLbl val="0"/>
      </c:catAx>
      <c:valAx>
        <c:axId val="123574438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235739568"/>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legend>
    <c:plotVisOnly val="1"/>
    <c:dispBlanksAs val="gap"/>
    <c:showDLblsOverMax val="0"/>
  </c:chart>
  <c:spPr>
    <a:noFill/>
    <a:ln>
      <a:noFill/>
    </a:ln>
    <a:effectLst/>
  </c:spPr>
  <c:txPr>
    <a:bodyPr/>
    <a:lstStyle/>
    <a:p>
      <a:pPr>
        <a:defRPr sz="2000">
          <a:solidFill>
            <a:schemeClr val="tx1"/>
          </a:solidFill>
        </a:defRPr>
      </a:pPr>
      <a:endParaRPr lang="en-US"/>
    </a:p>
  </c:txPr>
  <c:externalData r:id="rId2">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4900506622718701"/>
          <c:y val="0.16071480580290401"/>
          <c:w val="0.82732323043042"/>
          <c:h val="0.66641303891524295"/>
        </c:manualLayout>
      </c:layout>
      <c:lineChart>
        <c:grouping val="standard"/>
        <c:varyColors val="0"/>
        <c:ser>
          <c:idx val="4"/>
          <c:order val="2"/>
          <c:tx>
            <c:strRef>
              <c:f>Trend!$N$56</c:f>
              <c:strCache>
                <c:ptCount val="1"/>
                <c:pt idx="0">
                  <c:v>Capacity</c:v>
                </c:pt>
              </c:strCache>
            </c:strRef>
          </c:tx>
          <c:spPr>
            <a:ln w="38100" cap="rnd">
              <a:solidFill>
                <a:schemeClr val="accent4">
                  <a:lumMod val="60000"/>
                </a:schemeClr>
              </a:solidFill>
              <a:round/>
            </a:ln>
            <a:effectLst/>
          </c:spPr>
          <c:marker>
            <c:symbol val="triangle"/>
            <c:size val="14"/>
            <c:spPr>
              <a:solidFill>
                <a:schemeClr val="accent4">
                  <a:lumMod val="60000"/>
                </a:schemeClr>
              </a:solidFill>
              <a:ln w="9525">
                <a:solidFill>
                  <a:schemeClr val="accent4">
                    <a:lumMod val="60000"/>
                  </a:schemeClr>
                </a:solidFill>
              </a:ln>
              <a:effectLst/>
            </c:spPr>
          </c:marker>
          <c:cat>
            <c:numRef>
              <c:f>Trend!$O$51:$X$51</c:f>
              <c:numCache>
                <c:formatCode>General</c:formatCode>
                <c:ptCount val="10"/>
                <c:pt idx="0">
                  <c:v>1999</c:v>
                </c:pt>
                <c:pt idx="1">
                  <c:v>2003</c:v>
                </c:pt>
                <c:pt idx="2">
                  <c:v>2006</c:v>
                </c:pt>
                <c:pt idx="3">
                  <c:v>2008</c:v>
                </c:pt>
                <c:pt idx="4">
                  <c:v>2011</c:v>
                </c:pt>
                <c:pt idx="5">
                  <c:v>2013</c:v>
                </c:pt>
                <c:pt idx="6">
                  <c:v>2014</c:v>
                </c:pt>
                <c:pt idx="7">
                  <c:v>2015</c:v>
                </c:pt>
                <c:pt idx="8">
                  <c:v>2016</c:v>
                </c:pt>
                <c:pt idx="9">
                  <c:v>2017</c:v>
                </c:pt>
              </c:numCache>
            </c:numRef>
          </c:cat>
          <c:val>
            <c:numRef>
              <c:f>Trend!$O$56:$X$56</c:f>
              <c:numCache>
                <c:formatCode>General</c:formatCode>
                <c:ptCount val="10"/>
                <c:pt idx="0">
                  <c:v>1</c:v>
                </c:pt>
                <c:pt idx="1">
                  <c:v>2</c:v>
                </c:pt>
                <c:pt idx="2">
                  <c:v>4</c:v>
                </c:pt>
                <c:pt idx="3">
                  <c:v>8</c:v>
                </c:pt>
                <c:pt idx="4">
                  <c:v>16</c:v>
                </c:pt>
                <c:pt idx="5">
                  <c:v>32</c:v>
                </c:pt>
                <c:pt idx="6">
                  <c:v>64</c:v>
                </c:pt>
                <c:pt idx="7">
                  <c:v>64</c:v>
                </c:pt>
                <c:pt idx="8">
                  <c:v>128</c:v>
                </c:pt>
                <c:pt idx="9">
                  <c:v>128</c:v>
                </c:pt>
              </c:numCache>
            </c:numRef>
          </c:val>
          <c:smooth val="0"/>
          <c:extLst>
            <c:ext xmlns:c16="http://schemas.microsoft.com/office/drawing/2014/chart" uri="{C3380CC4-5D6E-409C-BE32-E72D297353CC}">
              <c16:uniqueId val="{00000000-4BAB-2E4D-AFD1-432A5A2EB123}"/>
            </c:ext>
          </c:extLst>
        </c:ser>
        <c:ser>
          <c:idx val="3"/>
          <c:order val="3"/>
          <c:tx>
            <c:strRef>
              <c:f>Trend!$N$55</c:f>
              <c:strCache>
                <c:ptCount val="1"/>
                <c:pt idx="0">
                  <c:v>Bandwidth</c:v>
                </c:pt>
              </c:strCache>
            </c:strRef>
          </c:tx>
          <c:spPr>
            <a:ln w="38100" cap="rnd">
              <a:solidFill>
                <a:schemeClr val="accent6"/>
              </a:solidFill>
              <a:round/>
            </a:ln>
            <a:effectLst/>
          </c:spPr>
          <c:marker>
            <c:symbol val="square"/>
            <c:size val="14"/>
            <c:spPr>
              <a:solidFill>
                <a:schemeClr val="accent6"/>
              </a:solidFill>
              <a:ln w="9525">
                <a:solidFill>
                  <a:schemeClr val="accent6"/>
                </a:solidFill>
              </a:ln>
              <a:effectLst/>
            </c:spPr>
          </c:marker>
          <c:cat>
            <c:numRef>
              <c:f>Trend!$O$51:$X$51</c:f>
              <c:numCache>
                <c:formatCode>General</c:formatCode>
                <c:ptCount val="10"/>
                <c:pt idx="0">
                  <c:v>1999</c:v>
                </c:pt>
                <c:pt idx="1">
                  <c:v>2003</c:v>
                </c:pt>
                <c:pt idx="2">
                  <c:v>2006</c:v>
                </c:pt>
                <c:pt idx="3">
                  <c:v>2008</c:v>
                </c:pt>
                <c:pt idx="4">
                  <c:v>2011</c:v>
                </c:pt>
                <c:pt idx="5">
                  <c:v>2013</c:v>
                </c:pt>
                <c:pt idx="6">
                  <c:v>2014</c:v>
                </c:pt>
                <c:pt idx="7">
                  <c:v>2015</c:v>
                </c:pt>
                <c:pt idx="8">
                  <c:v>2016</c:v>
                </c:pt>
                <c:pt idx="9">
                  <c:v>2017</c:v>
                </c:pt>
              </c:numCache>
            </c:numRef>
          </c:cat>
          <c:val>
            <c:numRef>
              <c:f>Trend!$O$55:$X$55</c:f>
              <c:numCache>
                <c:formatCode>General</c:formatCode>
                <c:ptCount val="10"/>
                <c:pt idx="0">
                  <c:v>1</c:v>
                </c:pt>
                <c:pt idx="1">
                  <c:v>3.007518796992481</c:v>
                </c:pt>
                <c:pt idx="2">
                  <c:v>6.0150375939849621</c:v>
                </c:pt>
                <c:pt idx="3">
                  <c:v>8.0150375939849603</c:v>
                </c:pt>
                <c:pt idx="4">
                  <c:v>10.02255639097744</c:v>
                </c:pt>
                <c:pt idx="5">
                  <c:v>12.030075187969921</c:v>
                </c:pt>
                <c:pt idx="6">
                  <c:v>14.030075187969921</c:v>
                </c:pt>
                <c:pt idx="7">
                  <c:v>16.03759398496241</c:v>
                </c:pt>
                <c:pt idx="8">
                  <c:v>18.045112781954881</c:v>
                </c:pt>
                <c:pt idx="9">
                  <c:v>19.548872180451131</c:v>
                </c:pt>
              </c:numCache>
            </c:numRef>
          </c:val>
          <c:smooth val="0"/>
          <c:extLst>
            <c:ext xmlns:c16="http://schemas.microsoft.com/office/drawing/2014/chart" uri="{C3380CC4-5D6E-409C-BE32-E72D297353CC}">
              <c16:uniqueId val="{00000001-4BAB-2E4D-AFD1-432A5A2EB123}"/>
            </c:ext>
          </c:extLst>
        </c:ser>
        <c:ser>
          <c:idx val="2"/>
          <c:order val="4"/>
          <c:tx>
            <c:strRef>
              <c:f>Trend!$N$57</c:f>
              <c:strCache>
                <c:ptCount val="1"/>
                <c:pt idx="0">
                  <c:v>Latency</c:v>
                </c:pt>
              </c:strCache>
            </c:strRef>
          </c:tx>
          <c:spPr>
            <a:ln w="38100" cap="rnd">
              <a:solidFill>
                <a:srgbClr val="FF4136"/>
              </a:solidFill>
              <a:round/>
            </a:ln>
            <a:effectLst/>
          </c:spPr>
          <c:marker>
            <c:symbol val="circle"/>
            <c:size val="14"/>
            <c:spPr>
              <a:solidFill>
                <a:srgbClr val="FF4136"/>
              </a:solidFill>
              <a:ln w="9525">
                <a:solidFill>
                  <a:srgbClr val="FF4136"/>
                </a:solidFill>
              </a:ln>
              <a:effectLst/>
            </c:spPr>
          </c:marker>
          <c:cat>
            <c:numRef>
              <c:f>Trend!$O$51:$X$51</c:f>
              <c:numCache>
                <c:formatCode>General</c:formatCode>
                <c:ptCount val="10"/>
                <c:pt idx="0">
                  <c:v>1999</c:v>
                </c:pt>
                <c:pt idx="1">
                  <c:v>2003</c:v>
                </c:pt>
                <c:pt idx="2">
                  <c:v>2006</c:v>
                </c:pt>
                <c:pt idx="3">
                  <c:v>2008</c:v>
                </c:pt>
                <c:pt idx="4">
                  <c:v>2011</c:v>
                </c:pt>
                <c:pt idx="5">
                  <c:v>2013</c:v>
                </c:pt>
                <c:pt idx="6">
                  <c:v>2014</c:v>
                </c:pt>
                <c:pt idx="7">
                  <c:v>2015</c:v>
                </c:pt>
                <c:pt idx="8">
                  <c:v>2016</c:v>
                </c:pt>
                <c:pt idx="9">
                  <c:v>2017</c:v>
                </c:pt>
              </c:numCache>
            </c:numRef>
          </c:cat>
          <c:val>
            <c:numRef>
              <c:f>Trend!$O$58:$X$58</c:f>
              <c:numCache>
                <c:formatCode>General</c:formatCode>
                <c:ptCount val="10"/>
                <c:pt idx="0">
                  <c:v>1</c:v>
                </c:pt>
                <c:pt idx="1">
                  <c:v>1</c:v>
                </c:pt>
                <c:pt idx="2">
                  <c:v>1.043478260869565</c:v>
                </c:pt>
                <c:pt idx="3">
                  <c:v>1.142857142857143</c:v>
                </c:pt>
                <c:pt idx="4">
                  <c:v>1.2121212121212119</c:v>
                </c:pt>
                <c:pt idx="5">
                  <c:v>1.263157894736842</c:v>
                </c:pt>
                <c:pt idx="6">
                  <c:v>1.2520868113522541</c:v>
                </c:pt>
                <c:pt idx="7">
                  <c:v>1.274968125796855</c:v>
                </c:pt>
                <c:pt idx="8">
                  <c:v>1.2998266897746971</c:v>
                </c:pt>
                <c:pt idx="9">
                  <c:v>1.31868131868132</c:v>
                </c:pt>
              </c:numCache>
            </c:numRef>
          </c:val>
          <c:smooth val="0"/>
          <c:extLst>
            <c:ext xmlns:c16="http://schemas.microsoft.com/office/drawing/2014/chart" uri="{C3380CC4-5D6E-409C-BE32-E72D297353CC}">
              <c16:uniqueId val="{00000002-4BAB-2E4D-AFD1-432A5A2EB123}"/>
            </c:ext>
          </c:extLst>
        </c:ser>
        <c:dLbls>
          <c:showLegendKey val="0"/>
          <c:showVal val="0"/>
          <c:showCatName val="0"/>
          <c:showSerName val="0"/>
          <c:showPercent val="0"/>
          <c:showBubbleSize val="0"/>
        </c:dLbls>
        <c:marker val="1"/>
        <c:smooth val="0"/>
        <c:axId val="-1741811072"/>
        <c:axId val="-1742499888"/>
        <c:extLst>
          <c:ext xmlns:c15="http://schemas.microsoft.com/office/drawing/2012/chart" uri="{02D57815-91ED-43cb-92C2-25804820EDAC}">
            <c15:filteredLineSeries>
              <c15:ser>
                <c:idx val="0"/>
                <c:order val="0"/>
                <c:tx>
                  <c:strRef>
                    <c:extLst>
                      <c:ext uri="{02D57815-91ED-43cb-92C2-25804820EDAC}">
                        <c15:formulaRef>
                          <c15:sqref>Trend!$N$52</c15:sqref>
                        </c15:formulaRef>
                      </c:ext>
                    </c:extLst>
                    <c:strCache>
                      <c:ptCount val="1"/>
                      <c:pt idx="0">
                        <c:v>Activation</c:v>
                      </c:pt>
                    </c:strCache>
                  </c:strRef>
                </c:tx>
                <c:spPr>
                  <a:ln w="28575" cap="rnd">
                    <a:solidFill>
                      <a:schemeClr val="accent2"/>
                    </a:solidFill>
                    <a:round/>
                  </a:ln>
                  <a:effectLst/>
                </c:spPr>
                <c:marker>
                  <c:symbol val="circle"/>
                  <c:size val="14"/>
                  <c:spPr>
                    <a:solidFill>
                      <a:schemeClr val="accent2"/>
                    </a:solidFill>
                    <a:ln w="9525">
                      <a:solidFill>
                        <a:schemeClr val="accent2"/>
                      </a:solidFill>
                    </a:ln>
                    <a:effectLst/>
                  </c:spPr>
                </c:marker>
                <c:cat>
                  <c:numRef>
                    <c:extLst>
                      <c:ext uri="{02D57815-91ED-43cb-92C2-25804820EDAC}">
                        <c15:formulaRef>
                          <c15:sqref>Trend!$O$51:$X$51</c15:sqref>
                        </c15:formulaRef>
                      </c:ext>
                    </c:extLst>
                    <c:numCache>
                      <c:formatCode>General</c:formatCode>
                      <c:ptCount val="10"/>
                      <c:pt idx="0">
                        <c:v>1999</c:v>
                      </c:pt>
                      <c:pt idx="1">
                        <c:v>2003</c:v>
                      </c:pt>
                      <c:pt idx="2">
                        <c:v>2006</c:v>
                      </c:pt>
                      <c:pt idx="3">
                        <c:v>2008</c:v>
                      </c:pt>
                      <c:pt idx="4">
                        <c:v>2011</c:v>
                      </c:pt>
                      <c:pt idx="5">
                        <c:v>2013</c:v>
                      </c:pt>
                      <c:pt idx="6">
                        <c:v>2014</c:v>
                      </c:pt>
                      <c:pt idx="7">
                        <c:v>2015</c:v>
                      </c:pt>
                      <c:pt idx="8">
                        <c:v>2016</c:v>
                      </c:pt>
                      <c:pt idx="9">
                        <c:v>2017</c:v>
                      </c:pt>
                    </c:numCache>
                  </c:numRef>
                </c:cat>
                <c:val>
                  <c:numRef>
                    <c:extLst>
                      <c:ext uri="{02D57815-91ED-43cb-92C2-25804820EDAC}">
                        <c15:formulaRef>
                          <c15:sqref>Trend!$O$52:$V$52</c15:sqref>
                        </c15:formulaRef>
                      </c:ext>
                    </c:extLst>
                    <c:numCache>
                      <c:formatCode>General</c:formatCode>
                      <c:ptCount val="8"/>
                      <c:pt idx="0">
                        <c:v>1</c:v>
                      </c:pt>
                      <c:pt idx="1">
                        <c:v>1</c:v>
                      </c:pt>
                      <c:pt idx="2">
                        <c:v>1</c:v>
                      </c:pt>
                      <c:pt idx="3">
                        <c:v>1</c:v>
                      </c:pt>
                      <c:pt idx="4">
                        <c:v>0.9</c:v>
                      </c:pt>
                      <c:pt idx="5">
                        <c:v>0.83333333333333304</c:v>
                      </c:pt>
                      <c:pt idx="6">
                        <c:v>0.92800000000000005</c:v>
                      </c:pt>
                      <c:pt idx="7">
                        <c:v>0.93733333333333302</c:v>
                      </c:pt>
                    </c:numCache>
                  </c:numRef>
                </c:val>
                <c:smooth val="0"/>
                <c:extLst>
                  <c:ext xmlns:c16="http://schemas.microsoft.com/office/drawing/2014/chart" uri="{C3380CC4-5D6E-409C-BE32-E72D297353CC}">
                    <c16:uniqueId val="{00000003-4BAB-2E4D-AFD1-432A5A2EB123}"/>
                  </c:ext>
                </c:extLst>
              </c15:ser>
            </c15:filteredLineSeries>
            <c15:filteredLineSeries>
              <c15:ser>
                <c:idx val="1"/>
                <c:order val="1"/>
                <c:tx>
                  <c:strRef>
                    <c:extLst xmlns:c15="http://schemas.microsoft.com/office/drawing/2012/chart">
                      <c:ext xmlns:c15="http://schemas.microsoft.com/office/drawing/2012/chart" uri="{02D57815-91ED-43cb-92C2-25804820EDAC}">
                        <c15:formulaRef>
                          <c15:sqref>Trend!$N$53</c15:sqref>
                        </c15:formulaRef>
                      </c:ext>
                    </c:extLst>
                    <c:strCache>
                      <c:ptCount val="1"/>
                      <c:pt idx="0">
                        <c:v>Precharge</c:v>
                      </c:pt>
                    </c:strCache>
                  </c:strRef>
                </c:tx>
                <c:spPr>
                  <a:ln w="28575" cap="rnd">
                    <a:solidFill>
                      <a:schemeClr val="accent4"/>
                    </a:solidFill>
                    <a:round/>
                  </a:ln>
                  <a:effectLst/>
                </c:spPr>
                <c:marker>
                  <c:symbol val="x"/>
                  <c:size val="14"/>
                  <c:spPr>
                    <a:noFill/>
                    <a:ln w="9525">
                      <a:solidFill>
                        <a:schemeClr val="accent4"/>
                      </a:solidFill>
                    </a:ln>
                    <a:effectLst/>
                  </c:spPr>
                </c:marker>
                <c:cat>
                  <c:numRef>
                    <c:extLst xmlns:c15="http://schemas.microsoft.com/office/drawing/2012/chart">
                      <c:ext xmlns:c15="http://schemas.microsoft.com/office/drawing/2012/chart" uri="{02D57815-91ED-43cb-92C2-25804820EDAC}">
                        <c15:formulaRef>
                          <c15:sqref>Trend!$O$51:$X$51</c15:sqref>
                        </c15:formulaRef>
                      </c:ext>
                    </c:extLst>
                    <c:numCache>
                      <c:formatCode>General</c:formatCode>
                      <c:ptCount val="10"/>
                      <c:pt idx="0">
                        <c:v>1999</c:v>
                      </c:pt>
                      <c:pt idx="1">
                        <c:v>2003</c:v>
                      </c:pt>
                      <c:pt idx="2">
                        <c:v>2006</c:v>
                      </c:pt>
                      <c:pt idx="3">
                        <c:v>2008</c:v>
                      </c:pt>
                      <c:pt idx="4">
                        <c:v>2011</c:v>
                      </c:pt>
                      <c:pt idx="5">
                        <c:v>2013</c:v>
                      </c:pt>
                      <c:pt idx="6">
                        <c:v>2014</c:v>
                      </c:pt>
                      <c:pt idx="7">
                        <c:v>2015</c:v>
                      </c:pt>
                      <c:pt idx="8">
                        <c:v>2016</c:v>
                      </c:pt>
                      <c:pt idx="9">
                        <c:v>2017</c:v>
                      </c:pt>
                    </c:numCache>
                  </c:numRef>
                </c:cat>
                <c:val>
                  <c:numRef>
                    <c:extLst xmlns:c15="http://schemas.microsoft.com/office/drawing/2012/chart">
                      <c:ext xmlns:c15="http://schemas.microsoft.com/office/drawing/2012/chart" uri="{02D57815-91ED-43cb-92C2-25804820EDAC}">
                        <c15:formulaRef>
                          <c15:sqref>Trend!$O$53:$V$53</c15:sqref>
                        </c15:formulaRef>
                      </c:ext>
                    </c:extLst>
                    <c:numCache>
                      <c:formatCode>General</c:formatCode>
                      <c:ptCount val="8"/>
                      <c:pt idx="0">
                        <c:v>1</c:v>
                      </c:pt>
                      <c:pt idx="1">
                        <c:v>1</c:v>
                      </c:pt>
                      <c:pt idx="2">
                        <c:v>1</c:v>
                      </c:pt>
                      <c:pt idx="3">
                        <c:v>1</c:v>
                      </c:pt>
                      <c:pt idx="4">
                        <c:v>0.9</c:v>
                      </c:pt>
                      <c:pt idx="5">
                        <c:v>0.83333333333333304</c:v>
                      </c:pt>
                      <c:pt idx="6">
                        <c:v>0.92800000000000005</c:v>
                      </c:pt>
                      <c:pt idx="7">
                        <c:v>0.93733333333333302</c:v>
                      </c:pt>
                    </c:numCache>
                  </c:numRef>
                </c:val>
                <c:smooth val="0"/>
                <c:extLst xmlns:c15="http://schemas.microsoft.com/office/drawing/2012/chart">
                  <c:ext xmlns:c16="http://schemas.microsoft.com/office/drawing/2014/chart" uri="{C3380CC4-5D6E-409C-BE32-E72D297353CC}">
                    <c16:uniqueId val="{00000004-4BAB-2E4D-AFD1-432A5A2EB123}"/>
                  </c:ext>
                </c:extLst>
              </c15:ser>
            </c15:filteredLineSeries>
          </c:ext>
        </c:extLst>
      </c:lineChart>
      <c:catAx>
        <c:axId val="-1741811072"/>
        <c:scaling>
          <c:orientation val="minMax"/>
        </c:scaling>
        <c:delete val="0"/>
        <c:axPos val="b"/>
        <c:numFmt formatCode="General" sourceLinked="1"/>
        <c:majorTickMark val="none"/>
        <c:minorTickMark val="none"/>
        <c:tickLblPos val="nextTo"/>
        <c:spPr>
          <a:noFill/>
          <a:ln w="19050" cap="flat" cmpd="sng" algn="ctr">
            <a:solidFill>
              <a:schemeClr val="tx1"/>
            </a:solidFill>
            <a:round/>
          </a:ln>
          <a:effectLst/>
        </c:spPr>
        <c:txPr>
          <a:bodyPr rot="-60000000" spcFirstLastPara="1" vertOverflow="ellipsis" vert="horz" wrap="square" anchor="ctr" anchorCtr="1"/>
          <a:lstStyle/>
          <a:p>
            <a:pPr>
              <a:defRPr sz="2400" b="0" i="0" u="none" strike="noStrike" kern="1200" baseline="0">
                <a:solidFill>
                  <a:schemeClr val="tx1">
                    <a:lumMod val="65000"/>
                    <a:lumOff val="35000"/>
                  </a:schemeClr>
                </a:solidFill>
                <a:latin typeface="Gill Sans MT" panose="020B0502020104020203" pitchFamily="34" charset="0"/>
                <a:ea typeface="+mn-ea"/>
                <a:cs typeface="+mn-cs"/>
              </a:defRPr>
            </a:pPr>
            <a:endParaRPr lang="en-US"/>
          </a:p>
        </c:txPr>
        <c:crossAx val="-1742499888"/>
        <c:crosses val="autoZero"/>
        <c:auto val="1"/>
        <c:lblAlgn val="ctr"/>
        <c:lblOffset val="100"/>
        <c:noMultiLvlLbl val="0"/>
      </c:catAx>
      <c:valAx>
        <c:axId val="-1742499888"/>
        <c:scaling>
          <c:logBase val="10"/>
          <c:orientation val="minMax"/>
          <c:max val="150"/>
          <c:min val="1"/>
        </c:scaling>
        <c:delete val="0"/>
        <c:axPos val="l"/>
        <c:majorGridlines>
          <c:spPr>
            <a:ln w="19050"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400" b="0" i="0" u="none" strike="noStrike" kern="1200" baseline="0">
                    <a:solidFill>
                      <a:schemeClr val="tx1">
                        <a:lumMod val="65000"/>
                        <a:lumOff val="35000"/>
                      </a:schemeClr>
                    </a:solidFill>
                    <a:latin typeface="Gill Sans MT" panose="020B0502020104020203" pitchFamily="34" charset="0"/>
                    <a:ea typeface="+mn-ea"/>
                    <a:cs typeface="+mn-cs"/>
                  </a:defRPr>
                </a:pPr>
                <a:r>
                  <a:rPr lang="en-US"/>
                  <a:t>DRAM Improvement (log)</a:t>
                </a:r>
              </a:p>
            </c:rich>
          </c:tx>
          <c:layout>
            <c:manualLayout>
              <c:xMode val="edge"/>
              <c:yMode val="edge"/>
              <c:x val="3.91802270431953E-3"/>
              <c:y val="0.103654866919604"/>
            </c:manualLayout>
          </c:layout>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400" b="0" i="0" u="none" strike="noStrike" kern="1200" baseline="0">
                <a:solidFill>
                  <a:schemeClr val="tx1">
                    <a:lumMod val="65000"/>
                    <a:lumOff val="35000"/>
                  </a:schemeClr>
                </a:solidFill>
                <a:latin typeface="Gill Sans MT" panose="020B0502020104020203" pitchFamily="34" charset="0"/>
                <a:ea typeface="+mn-ea"/>
                <a:cs typeface="+mn-cs"/>
              </a:defRPr>
            </a:pPr>
            <a:endParaRPr lang="en-US"/>
          </a:p>
        </c:txPr>
        <c:crossAx val="-1741811072"/>
        <c:crosses val="autoZero"/>
        <c:crossBetween val="between"/>
        <c:majorUnit val="10"/>
      </c:valAx>
      <c:spPr>
        <a:noFill/>
        <a:ln>
          <a:noFill/>
        </a:ln>
        <a:effectLst/>
      </c:spPr>
    </c:plotArea>
    <c:legend>
      <c:legendPos val="b"/>
      <c:layout>
        <c:manualLayout>
          <c:xMode val="edge"/>
          <c:yMode val="edge"/>
          <c:x val="0.129817285683346"/>
          <c:y val="1.4274251973468001E-3"/>
          <c:w val="0.66589575864953399"/>
          <c:h val="9.9282337620760802E-2"/>
        </c:manualLayout>
      </c:layout>
      <c:overlay val="0"/>
      <c:spPr>
        <a:noFill/>
        <a:ln>
          <a:noFill/>
        </a:ln>
        <a:effectLst/>
      </c:spPr>
      <c:txPr>
        <a:bodyPr rot="0" spcFirstLastPara="1" vertOverflow="ellipsis" vert="horz" wrap="square" anchor="ctr" anchorCtr="1"/>
        <a:lstStyle/>
        <a:p>
          <a:pPr>
            <a:defRPr sz="2400" b="0" i="0" u="none" strike="noStrike" kern="1200" baseline="0">
              <a:solidFill>
                <a:schemeClr val="tx1">
                  <a:lumMod val="65000"/>
                  <a:lumOff val="35000"/>
                </a:schemeClr>
              </a:solidFill>
              <a:latin typeface="Gill Sans MT" panose="020B0502020104020203" pitchFamily="34" charset="0"/>
              <a:ea typeface="+mn-ea"/>
              <a:cs typeface="+mn-cs"/>
            </a:defRPr>
          </a:pPr>
          <a:endParaRPr lang="en-US"/>
        </a:p>
      </c:txPr>
    </c:legend>
    <c:plotVisOnly val="1"/>
    <c:dispBlanksAs val="gap"/>
    <c:showDLblsOverMax val="0"/>
  </c:chart>
  <c:spPr>
    <a:noFill/>
    <a:ln>
      <a:noFill/>
    </a:ln>
    <a:effectLst/>
  </c:spPr>
  <c:txPr>
    <a:bodyPr/>
    <a:lstStyle/>
    <a:p>
      <a:pPr>
        <a:defRPr sz="2400">
          <a:latin typeface="Gill Sans MT" panose="020B0502020104020203" pitchFamily="34" charset="0"/>
        </a:defRPr>
      </a:pPr>
      <a:endParaRPr lang="en-US"/>
    </a:p>
  </c:txPr>
  <c:externalData r:id="rId1">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1206448458648597E-2"/>
          <c:y val="0.11259675138445401"/>
          <c:w val="0.91081969533220097"/>
          <c:h val="0.42902848960544598"/>
        </c:manualLayout>
      </c:layout>
      <c:barChart>
        <c:barDir val="col"/>
        <c:grouping val="clustered"/>
        <c:varyColors val="0"/>
        <c:ser>
          <c:idx val="0"/>
          <c:order val="0"/>
          <c:tx>
            <c:strRef>
              <c:f>Sheet6!$Q$3</c:f>
              <c:strCache>
                <c:ptCount val="1"/>
                <c:pt idx="0">
                  <c:v>Single Core</c:v>
                </c:pt>
              </c:strCache>
            </c:strRef>
          </c:tx>
          <c:spPr>
            <a:solidFill>
              <a:schemeClr val="accent1"/>
            </a:solidFill>
            <a:ln>
              <a:noFill/>
            </a:ln>
            <a:effectLst/>
          </c:spPr>
          <c:invertIfNegative val="0"/>
          <c:dPt>
            <c:idx val="10"/>
            <c:invertIfNegative val="0"/>
            <c:bubble3D val="0"/>
            <c:spPr>
              <a:noFill/>
              <a:ln>
                <a:noFill/>
              </a:ln>
              <a:effectLst/>
            </c:spPr>
            <c:extLst>
              <c:ext xmlns:c16="http://schemas.microsoft.com/office/drawing/2014/chart" uri="{C3380CC4-5D6E-409C-BE32-E72D297353CC}">
                <c16:uniqueId val="{00000001-363D-C64A-B9C9-99E9254D5ED4}"/>
              </c:ext>
            </c:extLst>
          </c:dPt>
          <c:dPt>
            <c:idx val="11"/>
            <c:invertIfNegative val="0"/>
            <c:bubble3D val="0"/>
            <c:spPr>
              <a:noFill/>
              <a:ln>
                <a:noFill/>
              </a:ln>
              <a:effectLst/>
            </c:spPr>
            <c:extLst>
              <c:ext xmlns:c16="http://schemas.microsoft.com/office/drawing/2014/chart" uri="{C3380CC4-5D6E-409C-BE32-E72D297353CC}">
                <c16:uniqueId val="{00000003-363D-C64A-B9C9-99E9254D5ED4}"/>
              </c:ext>
            </c:extLst>
          </c:dPt>
          <c:dPt>
            <c:idx val="12"/>
            <c:invertIfNegative val="0"/>
            <c:bubble3D val="0"/>
            <c:spPr>
              <a:noFill/>
              <a:ln>
                <a:noFill/>
              </a:ln>
              <a:effectLst/>
            </c:spPr>
            <c:extLst>
              <c:ext xmlns:c16="http://schemas.microsoft.com/office/drawing/2014/chart" uri="{C3380CC4-5D6E-409C-BE32-E72D297353CC}">
                <c16:uniqueId val="{00000005-363D-C64A-B9C9-99E9254D5ED4}"/>
              </c:ext>
            </c:extLst>
          </c:dPt>
          <c:cat>
            <c:strRef>
              <c:f>Sheet6!$P$4:$P$16</c:f>
              <c:strCache>
                <c:ptCount val="13"/>
                <c:pt idx="0">
                  <c:v>soplex</c:v>
                </c:pt>
                <c:pt idx="1">
                  <c:v>mcf</c:v>
                </c:pt>
                <c:pt idx="2">
                  <c:v>milc</c:v>
                </c:pt>
                <c:pt idx="3">
                  <c:v>libq</c:v>
                </c:pt>
                <c:pt idx="4">
                  <c:v>lbm</c:v>
                </c:pt>
                <c:pt idx="5">
                  <c:v>gems</c:v>
                </c:pt>
                <c:pt idx="6">
                  <c:v>copy</c:v>
                </c:pt>
                <c:pt idx="7">
                  <c:v>s.cluster</c:v>
                </c:pt>
                <c:pt idx="8">
                  <c:v>gups</c:v>
                </c:pt>
                <c:pt idx="10">
                  <c:v>non-intensive</c:v>
                </c:pt>
                <c:pt idx="11">
                  <c:v>intensive</c:v>
                </c:pt>
                <c:pt idx="12">
                  <c:v>all-workloads</c:v>
                </c:pt>
              </c:strCache>
            </c:strRef>
          </c:cat>
          <c:val>
            <c:numRef>
              <c:f>Sheet6!$Q$4:$Q$16</c:f>
              <c:numCache>
                <c:formatCode>General</c:formatCode>
                <c:ptCount val="13"/>
                <c:pt idx="0">
                  <c:v>6.6390040999999997E-2</c:v>
                </c:pt>
                <c:pt idx="1">
                  <c:v>0.10482180300000001</c:v>
                </c:pt>
                <c:pt idx="2">
                  <c:v>9.4575800000000002E-2</c:v>
                </c:pt>
                <c:pt idx="3">
                  <c:v>0.131578947</c:v>
                </c:pt>
                <c:pt idx="4">
                  <c:v>0.13834586500000001</c:v>
                </c:pt>
                <c:pt idx="5">
                  <c:v>0.14399999999999999</c:v>
                </c:pt>
                <c:pt idx="6">
                  <c:v>0.124633431</c:v>
                </c:pt>
                <c:pt idx="7">
                  <c:v>1.8974285E-2</c:v>
                </c:pt>
                <c:pt idx="8">
                  <c:v>0.18400359899999999</c:v>
                </c:pt>
                <c:pt idx="10">
                  <c:v>1.386388E-2</c:v>
                </c:pt>
                <c:pt idx="11">
                  <c:v>6.6838352000000004E-2</c:v>
                </c:pt>
                <c:pt idx="12">
                  <c:v>5.008843795423E-2</c:v>
                </c:pt>
              </c:numCache>
            </c:numRef>
          </c:val>
          <c:extLst>
            <c:ext xmlns:c16="http://schemas.microsoft.com/office/drawing/2014/chart" uri="{C3380CC4-5D6E-409C-BE32-E72D297353CC}">
              <c16:uniqueId val="{00000006-363D-C64A-B9C9-99E9254D5ED4}"/>
            </c:ext>
          </c:extLst>
        </c:ser>
        <c:ser>
          <c:idx val="1"/>
          <c:order val="1"/>
          <c:tx>
            <c:strRef>
              <c:f>Sheet6!$R$3</c:f>
              <c:strCache>
                <c:ptCount val="1"/>
                <c:pt idx="0">
                  <c:v>Multi Core</c:v>
                </c:pt>
              </c:strCache>
            </c:strRef>
          </c:tx>
          <c:spPr>
            <a:noFill/>
            <a:ln>
              <a:noFill/>
            </a:ln>
            <a:effectLst/>
          </c:spPr>
          <c:invertIfNegative val="0"/>
          <c:cat>
            <c:strRef>
              <c:f>Sheet6!$P$4:$P$16</c:f>
              <c:strCache>
                <c:ptCount val="13"/>
                <c:pt idx="0">
                  <c:v>soplex</c:v>
                </c:pt>
                <c:pt idx="1">
                  <c:v>mcf</c:v>
                </c:pt>
                <c:pt idx="2">
                  <c:v>milc</c:v>
                </c:pt>
                <c:pt idx="3">
                  <c:v>libq</c:v>
                </c:pt>
                <c:pt idx="4">
                  <c:v>lbm</c:v>
                </c:pt>
                <c:pt idx="5">
                  <c:v>gems</c:v>
                </c:pt>
                <c:pt idx="6">
                  <c:v>copy</c:v>
                </c:pt>
                <c:pt idx="7">
                  <c:v>s.cluster</c:v>
                </c:pt>
                <c:pt idx="8">
                  <c:v>gups</c:v>
                </c:pt>
                <c:pt idx="10">
                  <c:v>non-intensive</c:v>
                </c:pt>
                <c:pt idx="11">
                  <c:v>intensive</c:v>
                </c:pt>
                <c:pt idx="12">
                  <c:v>all-workloads</c:v>
                </c:pt>
              </c:strCache>
            </c:strRef>
          </c:cat>
          <c:val>
            <c:numRef>
              <c:f>Sheet6!$R$4:$R$16</c:f>
              <c:numCache>
                <c:formatCode>General</c:formatCode>
                <c:ptCount val="13"/>
                <c:pt idx="0">
                  <c:v>0.15437788</c:v>
                </c:pt>
                <c:pt idx="1">
                  <c:v>0.123046875</c:v>
                </c:pt>
                <c:pt idx="2">
                  <c:v>0.145584726</c:v>
                </c:pt>
                <c:pt idx="3">
                  <c:v>0.13499043999999999</c:v>
                </c:pt>
                <c:pt idx="4">
                  <c:v>0.15580633399999999</c:v>
                </c:pt>
                <c:pt idx="5">
                  <c:v>0.15722924699999999</c:v>
                </c:pt>
                <c:pt idx="6">
                  <c:v>0.20029400999999999</c:v>
                </c:pt>
                <c:pt idx="7">
                  <c:v>0.14045163299999999</c:v>
                </c:pt>
                <c:pt idx="8">
                  <c:v>0.185781059</c:v>
                </c:pt>
                <c:pt idx="10">
                  <c:v>2.9225210000000001E-2</c:v>
                </c:pt>
                <c:pt idx="11">
                  <c:v>0.14039183699999999</c:v>
                </c:pt>
                <c:pt idx="12">
                  <c:v>0.10517875914618</c:v>
                </c:pt>
              </c:numCache>
            </c:numRef>
          </c:val>
          <c:extLst>
            <c:ext xmlns:c16="http://schemas.microsoft.com/office/drawing/2014/chart" uri="{C3380CC4-5D6E-409C-BE32-E72D297353CC}">
              <c16:uniqueId val="{00000007-363D-C64A-B9C9-99E9254D5ED4}"/>
            </c:ext>
          </c:extLst>
        </c:ser>
        <c:dLbls>
          <c:showLegendKey val="0"/>
          <c:showVal val="0"/>
          <c:showCatName val="0"/>
          <c:showSerName val="0"/>
          <c:showPercent val="0"/>
          <c:showBubbleSize val="0"/>
        </c:dLbls>
        <c:gapWidth val="100"/>
        <c:axId val="-1747345264"/>
        <c:axId val="-1747340496"/>
      </c:barChart>
      <c:catAx>
        <c:axId val="-1747345264"/>
        <c:scaling>
          <c:orientation val="minMax"/>
        </c:scaling>
        <c:delete val="0"/>
        <c:axPos val="b"/>
        <c:numFmt formatCode="General" sourceLinked="1"/>
        <c:majorTickMark val="none"/>
        <c:minorTickMark val="none"/>
        <c:tickLblPos val="nextTo"/>
        <c:spPr>
          <a:noFill/>
          <a:ln w="25400" cap="flat" cmpd="sng" algn="ctr">
            <a:solidFill>
              <a:sysClr val="windowText" lastClr="000000"/>
            </a:solidFill>
            <a:round/>
          </a:ln>
          <a:effectLst/>
        </c:spPr>
        <c:txPr>
          <a:bodyPr rot="-5400000" spcFirstLastPara="1" vertOverflow="ellipsis" wrap="square" anchor="ctr" anchorCtr="1"/>
          <a:lstStyle/>
          <a:p>
            <a:pPr>
              <a:defRPr sz="2400" b="0" i="0" u="none" strike="noStrike" kern="1200" baseline="0">
                <a:solidFill>
                  <a:schemeClr val="tx1"/>
                </a:solidFill>
                <a:latin typeface="Calibri Light" panose="020F0302020204030204" pitchFamily="34" charset="0"/>
                <a:ea typeface="+mn-ea"/>
                <a:cs typeface="+mn-cs"/>
              </a:defRPr>
            </a:pPr>
            <a:endParaRPr lang="en-US"/>
          </a:p>
        </c:txPr>
        <c:crossAx val="-1747340496"/>
        <c:crosses val="autoZero"/>
        <c:auto val="1"/>
        <c:lblAlgn val="ctr"/>
        <c:lblOffset val="100"/>
        <c:noMultiLvlLbl val="0"/>
      </c:catAx>
      <c:valAx>
        <c:axId val="-1747340496"/>
        <c:scaling>
          <c:orientation val="minMax"/>
        </c:scaling>
        <c:delete val="0"/>
        <c:axPos val="l"/>
        <c:majorGridlines>
          <c:spPr>
            <a:ln w="6350" cap="flat" cmpd="sng" algn="ctr">
              <a:solidFill>
                <a:schemeClr val="tx1"/>
              </a:solidFill>
              <a:prstDash val="lgDash"/>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2400" b="0" i="0" u="none" strike="noStrike" kern="1200" baseline="0">
                <a:solidFill>
                  <a:schemeClr val="tx1"/>
                </a:solidFill>
                <a:latin typeface="Calibri Light" panose="020F0302020204030204" pitchFamily="34" charset="0"/>
                <a:ea typeface="+mn-ea"/>
                <a:cs typeface="+mn-cs"/>
              </a:defRPr>
            </a:pPr>
            <a:endParaRPr lang="en-US"/>
          </a:p>
        </c:txPr>
        <c:crossAx val="-1747345264"/>
        <c:crosses val="autoZero"/>
        <c:crossBetween val="between"/>
      </c:valAx>
      <c:spPr>
        <a:noFill/>
        <a:ln>
          <a:noFill/>
        </a:ln>
        <a:effectLst/>
      </c:spPr>
    </c:plotArea>
    <c:legend>
      <c:legendPos val="t"/>
      <c:layout>
        <c:manualLayout>
          <c:xMode val="edge"/>
          <c:yMode val="edge"/>
          <c:x val="9.7382185334941196E-2"/>
          <c:y val="8.6303606921675796E-2"/>
          <c:w val="0.45108131753801001"/>
          <c:h val="0.14619332259873499"/>
        </c:manualLayout>
      </c:layout>
      <c:overlay val="0"/>
      <c:spPr>
        <a:noFill/>
        <a:ln>
          <a:noFill/>
        </a:ln>
        <a:effectLst/>
      </c:spPr>
      <c:txPr>
        <a:bodyPr rot="0" spcFirstLastPara="1" vertOverflow="ellipsis" vert="horz" wrap="square" anchor="ctr" anchorCtr="1"/>
        <a:lstStyle/>
        <a:p>
          <a:pPr>
            <a:defRPr sz="2400" b="0" i="0" u="none" strike="noStrike" kern="1200" baseline="0">
              <a:solidFill>
                <a:schemeClr val="tx1">
                  <a:lumMod val="65000"/>
                  <a:lumOff val="35000"/>
                </a:schemeClr>
              </a:solidFill>
              <a:latin typeface="Calibri Light" panose="020F0302020204030204" pitchFamily="34" charset="0"/>
              <a:ea typeface="+mn-ea"/>
              <a:cs typeface="+mn-cs"/>
            </a:defRPr>
          </a:pPr>
          <a:endParaRPr lang="en-US"/>
        </a:p>
      </c:txPr>
    </c:legend>
    <c:plotVisOnly val="1"/>
    <c:dispBlanksAs val="gap"/>
    <c:showDLblsOverMax val="0"/>
  </c:chart>
  <c:spPr>
    <a:noFill/>
    <a:ln w="9525" cap="flat" cmpd="sng" algn="ctr">
      <a:noFill/>
      <a:round/>
    </a:ln>
    <a:effectLst/>
  </c:spPr>
  <c:txPr>
    <a:bodyPr/>
    <a:lstStyle/>
    <a:p>
      <a:pPr>
        <a:defRPr/>
      </a:pPr>
      <a:endParaRPr lang="en-US"/>
    </a:p>
  </c:txPr>
  <c:externalData r:id="rId2">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1206448458648597E-2"/>
          <c:y val="0.11259675138445401"/>
          <c:w val="0.91081969533220097"/>
          <c:h val="0.42902848960544598"/>
        </c:manualLayout>
      </c:layout>
      <c:barChart>
        <c:barDir val="col"/>
        <c:grouping val="clustered"/>
        <c:varyColors val="0"/>
        <c:ser>
          <c:idx val="0"/>
          <c:order val="0"/>
          <c:tx>
            <c:strRef>
              <c:f>Sheet6!$Q$3</c:f>
              <c:strCache>
                <c:ptCount val="1"/>
                <c:pt idx="0">
                  <c:v>Single Core</c:v>
                </c:pt>
              </c:strCache>
            </c:strRef>
          </c:tx>
          <c:spPr>
            <a:solidFill>
              <a:schemeClr val="accent1"/>
            </a:solidFill>
            <a:ln>
              <a:noFill/>
            </a:ln>
            <a:effectLst/>
          </c:spPr>
          <c:invertIfNegative val="0"/>
          <c:dPt>
            <c:idx val="12"/>
            <c:invertIfNegative val="0"/>
            <c:bubble3D val="0"/>
            <c:spPr>
              <a:noFill/>
              <a:ln>
                <a:noFill/>
              </a:ln>
              <a:effectLst/>
            </c:spPr>
            <c:extLst>
              <c:ext xmlns:c16="http://schemas.microsoft.com/office/drawing/2014/chart" uri="{C3380CC4-5D6E-409C-BE32-E72D297353CC}">
                <c16:uniqueId val="{00000001-1357-0540-8E80-F564E52C1628}"/>
              </c:ext>
            </c:extLst>
          </c:dPt>
          <c:cat>
            <c:strRef>
              <c:f>Sheet6!$P$4:$P$16</c:f>
              <c:strCache>
                <c:ptCount val="13"/>
                <c:pt idx="0">
                  <c:v>soplex</c:v>
                </c:pt>
                <c:pt idx="1">
                  <c:v>mcf</c:v>
                </c:pt>
                <c:pt idx="2">
                  <c:v>milc</c:v>
                </c:pt>
                <c:pt idx="3">
                  <c:v>libq</c:v>
                </c:pt>
                <c:pt idx="4">
                  <c:v>lbm</c:v>
                </c:pt>
                <c:pt idx="5">
                  <c:v>gems</c:v>
                </c:pt>
                <c:pt idx="6">
                  <c:v>copy</c:v>
                </c:pt>
                <c:pt idx="7">
                  <c:v>s.cluster</c:v>
                </c:pt>
                <c:pt idx="8">
                  <c:v>gups</c:v>
                </c:pt>
                <c:pt idx="10">
                  <c:v>non-intensive</c:v>
                </c:pt>
                <c:pt idx="11">
                  <c:v>intensive</c:v>
                </c:pt>
                <c:pt idx="12">
                  <c:v>all-workloads</c:v>
                </c:pt>
              </c:strCache>
            </c:strRef>
          </c:cat>
          <c:val>
            <c:numRef>
              <c:f>Sheet6!$Q$4:$Q$16</c:f>
              <c:numCache>
                <c:formatCode>General</c:formatCode>
                <c:ptCount val="13"/>
                <c:pt idx="0">
                  <c:v>6.6390040999999997E-2</c:v>
                </c:pt>
                <c:pt idx="1">
                  <c:v>0.10482180300000001</c:v>
                </c:pt>
                <c:pt idx="2">
                  <c:v>9.4575800000000002E-2</c:v>
                </c:pt>
                <c:pt idx="3">
                  <c:v>0.131578947</c:v>
                </c:pt>
                <c:pt idx="4">
                  <c:v>0.13834586500000001</c:v>
                </c:pt>
                <c:pt idx="5">
                  <c:v>0.14399999999999999</c:v>
                </c:pt>
                <c:pt idx="6">
                  <c:v>0.124633431</c:v>
                </c:pt>
                <c:pt idx="7">
                  <c:v>1.8974285E-2</c:v>
                </c:pt>
                <c:pt idx="8">
                  <c:v>0.18400359899999999</c:v>
                </c:pt>
                <c:pt idx="10">
                  <c:v>1.386388E-2</c:v>
                </c:pt>
                <c:pt idx="11">
                  <c:v>6.6838352000000004E-2</c:v>
                </c:pt>
                <c:pt idx="12">
                  <c:v>5.008843795423E-2</c:v>
                </c:pt>
              </c:numCache>
            </c:numRef>
          </c:val>
          <c:extLst>
            <c:ext xmlns:c16="http://schemas.microsoft.com/office/drawing/2014/chart" uri="{C3380CC4-5D6E-409C-BE32-E72D297353CC}">
              <c16:uniqueId val="{00000002-1357-0540-8E80-F564E52C1628}"/>
            </c:ext>
          </c:extLst>
        </c:ser>
        <c:ser>
          <c:idx val="1"/>
          <c:order val="1"/>
          <c:tx>
            <c:strRef>
              <c:f>Sheet6!$R$3</c:f>
              <c:strCache>
                <c:ptCount val="1"/>
                <c:pt idx="0">
                  <c:v>Multi Core</c:v>
                </c:pt>
              </c:strCache>
            </c:strRef>
          </c:tx>
          <c:spPr>
            <a:noFill/>
            <a:ln>
              <a:noFill/>
            </a:ln>
            <a:effectLst/>
          </c:spPr>
          <c:invertIfNegative val="0"/>
          <c:cat>
            <c:strRef>
              <c:f>Sheet6!$P$4:$P$16</c:f>
              <c:strCache>
                <c:ptCount val="13"/>
                <c:pt idx="0">
                  <c:v>soplex</c:v>
                </c:pt>
                <c:pt idx="1">
                  <c:v>mcf</c:v>
                </c:pt>
                <c:pt idx="2">
                  <c:v>milc</c:v>
                </c:pt>
                <c:pt idx="3">
                  <c:v>libq</c:v>
                </c:pt>
                <c:pt idx="4">
                  <c:v>lbm</c:v>
                </c:pt>
                <c:pt idx="5">
                  <c:v>gems</c:v>
                </c:pt>
                <c:pt idx="6">
                  <c:v>copy</c:v>
                </c:pt>
                <c:pt idx="7">
                  <c:v>s.cluster</c:v>
                </c:pt>
                <c:pt idx="8">
                  <c:v>gups</c:v>
                </c:pt>
                <c:pt idx="10">
                  <c:v>non-intensive</c:v>
                </c:pt>
                <c:pt idx="11">
                  <c:v>intensive</c:v>
                </c:pt>
                <c:pt idx="12">
                  <c:v>all-workloads</c:v>
                </c:pt>
              </c:strCache>
            </c:strRef>
          </c:cat>
          <c:val>
            <c:numRef>
              <c:f>Sheet6!$R$4:$R$16</c:f>
              <c:numCache>
                <c:formatCode>General</c:formatCode>
                <c:ptCount val="13"/>
                <c:pt idx="0">
                  <c:v>0.15437788</c:v>
                </c:pt>
                <c:pt idx="1">
                  <c:v>0.123046875</c:v>
                </c:pt>
                <c:pt idx="2">
                  <c:v>0.145584726</c:v>
                </c:pt>
                <c:pt idx="3">
                  <c:v>0.13499043999999999</c:v>
                </c:pt>
                <c:pt idx="4">
                  <c:v>0.15580633399999999</c:v>
                </c:pt>
                <c:pt idx="5">
                  <c:v>0.15722924699999999</c:v>
                </c:pt>
                <c:pt idx="6">
                  <c:v>0.20029400999999999</c:v>
                </c:pt>
                <c:pt idx="7">
                  <c:v>0.14045163299999999</c:v>
                </c:pt>
                <c:pt idx="8">
                  <c:v>0.185781059</c:v>
                </c:pt>
                <c:pt idx="10">
                  <c:v>2.9225210000000001E-2</c:v>
                </c:pt>
                <c:pt idx="11">
                  <c:v>0.14039183699999999</c:v>
                </c:pt>
                <c:pt idx="12">
                  <c:v>0.10517875914618</c:v>
                </c:pt>
              </c:numCache>
            </c:numRef>
          </c:val>
          <c:extLst>
            <c:ext xmlns:c16="http://schemas.microsoft.com/office/drawing/2014/chart" uri="{C3380CC4-5D6E-409C-BE32-E72D297353CC}">
              <c16:uniqueId val="{00000003-1357-0540-8E80-F564E52C1628}"/>
            </c:ext>
          </c:extLst>
        </c:ser>
        <c:dLbls>
          <c:showLegendKey val="0"/>
          <c:showVal val="0"/>
          <c:showCatName val="0"/>
          <c:showSerName val="0"/>
          <c:showPercent val="0"/>
          <c:showBubbleSize val="0"/>
        </c:dLbls>
        <c:gapWidth val="100"/>
        <c:axId val="-1522724544"/>
        <c:axId val="-1522719856"/>
      </c:barChart>
      <c:catAx>
        <c:axId val="-1522724544"/>
        <c:scaling>
          <c:orientation val="minMax"/>
        </c:scaling>
        <c:delete val="0"/>
        <c:axPos val="b"/>
        <c:numFmt formatCode="General" sourceLinked="1"/>
        <c:majorTickMark val="none"/>
        <c:minorTickMark val="none"/>
        <c:tickLblPos val="nextTo"/>
        <c:spPr>
          <a:noFill/>
          <a:ln w="25400" cap="flat" cmpd="sng" algn="ctr">
            <a:solidFill>
              <a:sysClr val="windowText" lastClr="000000"/>
            </a:solidFill>
            <a:round/>
          </a:ln>
          <a:effectLst/>
        </c:spPr>
        <c:txPr>
          <a:bodyPr rot="-5400000" spcFirstLastPara="1" vertOverflow="ellipsis" wrap="square" anchor="ctr" anchorCtr="1"/>
          <a:lstStyle/>
          <a:p>
            <a:pPr>
              <a:defRPr sz="2400" b="0" i="0" u="none" strike="noStrike" kern="1200" baseline="0">
                <a:solidFill>
                  <a:schemeClr val="tx1"/>
                </a:solidFill>
                <a:latin typeface="Calibri Light" panose="020F0302020204030204" pitchFamily="34" charset="0"/>
                <a:ea typeface="+mn-ea"/>
                <a:cs typeface="+mn-cs"/>
              </a:defRPr>
            </a:pPr>
            <a:endParaRPr lang="en-US"/>
          </a:p>
        </c:txPr>
        <c:crossAx val="-1522719856"/>
        <c:crosses val="autoZero"/>
        <c:auto val="1"/>
        <c:lblAlgn val="ctr"/>
        <c:lblOffset val="100"/>
        <c:noMultiLvlLbl val="0"/>
      </c:catAx>
      <c:valAx>
        <c:axId val="-1522719856"/>
        <c:scaling>
          <c:orientation val="minMax"/>
        </c:scaling>
        <c:delete val="0"/>
        <c:axPos val="l"/>
        <c:majorGridlines>
          <c:spPr>
            <a:ln w="6350" cap="flat" cmpd="sng" algn="ctr">
              <a:solidFill>
                <a:schemeClr val="tx1"/>
              </a:solidFill>
              <a:prstDash val="lgDash"/>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2400" b="0" i="0" u="none" strike="noStrike" kern="1200" baseline="0">
                <a:solidFill>
                  <a:schemeClr val="tx1"/>
                </a:solidFill>
                <a:latin typeface="Calibri Light" panose="020F0302020204030204" pitchFamily="34" charset="0"/>
                <a:ea typeface="+mn-ea"/>
                <a:cs typeface="+mn-cs"/>
              </a:defRPr>
            </a:pPr>
            <a:endParaRPr lang="en-US"/>
          </a:p>
        </c:txPr>
        <c:crossAx val="-1522724544"/>
        <c:crosses val="autoZero"/>
        <c:crossBetween val="between"/>
      </c:valAx>
      <c:spPr>
        <a:noFill/>
        <a:ln>
          <a:noFill/>
        </a:ln>
        <a:effectLst/>
      </c:spPr>
    </c:plotArea>
    <c:legend>
      <c:legendPos val="t"/>
      <c:layout>
        <c:manualLayout>
          <c:xMode val="edge"/>
          <c:yMode val="edge"/>
          <c:x val="9.7382185334941196E-2"/>
          <c:y val="8.6303606921675796E-2"/>
          <c:w val="0.45108131753801001"/>
          <c:h val="0.14619332259873499"/>
        </c:manualLayout>
      </c:layout>
      <c:overlay val="0"/>
      <c:spPr>
        <a:noFill/>
        <a:ln>
          <a:noFill/>
        </a:ln>
        <a:effectLst/>
      </c:spPr>
      <c:txPr>
        <a:bodyPr rot="0" spcFirstLastPara="1" vertOverflow="ellipsis" vert="horz" wrap="square" anchor="ctr" anchorCtr="1"/>
        <a:lstStyle/>
        <a:p>
          <a:pPr>
            <a:defRPr sz="2400" b="0" i="0" u="none" strike="noStrike" kern="1200" baseline="0">
              <a:solidFill>
                <a:schemeClr val="tx1">
                  <a:lumMod val="65000"/>
                  <a:lumOff val="35000"/>
                </a:schemeClr>
              </a:solidFill>
              <a:latin typeface="Calibri Light" panose="020F0302020204030204" pitchFamily="34" charset="0"/>
              <a:ea typeface="+mn-ea"/>
              <a:cs typeface="+mn-cs"/>
            </a:defRPr>
          </a:pPr>
          <a:endParaRPr lang="en-US"/>
        </a:p>
      </c:txPr>
    </c:legend>
    <c:plotVisOnly val="1"/>
    <c:dispBlanksAs val="gap"/>
    <c:showDLblsOverMax val="0"/>
  </c:chart>
  <c:spPr>
    <a:noFill/>
    <a:ln w="9525" cap="flat" cmpd="sng" algn="ctr">
      <a:noFill/>
      <a:round/>
    </a:ln>
    <a:effectLst/>
  </c:spPr>
  <c:txPr>
    <a:bodyPr/>
    <a:lstStyle/>
    <a:p>
      <a:pPr>
        <a:defRPr/>
      </a:pPr>
      <a:endParaRPr lang="en-US"/>
    </a:p>
  </c:txPr>
  <c:externalData r:id="rId2">
    <c:autoUpdate val="0"/>
  </c:externalData>
  <c:userShapes r:id="rId3"/>
</c:chartSpace>
</file>

<file path=ppt/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1206448458648597E-2"/>
          <c:y val="0.11259675138445401"/>
          <c:w val="0.91081969533220097"/>
          <c:h val="0.42902848960544598"/>
        </c:manualLayout>
      </c:layout>
      <c:barChart>
        <c:barDir val="col"/>
        <c:grouping val="clustered"/>
        <c:varyColors val="0"/>
        <c:ser>
          <c:idx val="0"/>
          <c:order val="0"/>
          <c:tx>
            <c:strRef>
              <c:f>Sheet6!$Q$3</c:f>
              <c:strCache>
                <c:ptCount val="1"/>
                <c:pt idx="0">
                  <c:v>Single Core</c:v>
                </c:pt>
              </c:strCache>
            </c:strRef>
          </c:tx>
          <c:spPr>
            <a:solidFill>
              <a:schemeClr val="accent1"/>
            </a:solidFill>
            <a:ln>
              <a:noFill/>
            </a:ln>
            <a:effectLst/>
          </c:spPr>
          <c:invertIfNegative val="0"/>
          <c:cat>
            <c:strRef>
              <c:f>Sheet6!$P$4:$P$16</c:f>
              <c:strCache>
                <c:ptCount val="13"/>
                <c:pt idx="0">
                  <c:v>soplex</c:v>
                </c:pt>
                <c:pt idx="1">
                  <c:v>mcf</c:v>
                </c:pt>
                <c:pt idx="2">
                  <c:v>milc</c:v>
                </c:pt>
                <c:pt idx="3">
                  <c:v>libq</c:v>
                </c:pt>
                <c:pt idx="4">
                  <c:v>lbm</c:v>
                </c:pt>
                <c:pt idx="5">
                  <c:v>gems</c:v>
                </c:pt>
                <c:pt idx="6">
                  <c:v>copy</c:v>
                </c:pt>
                <c:pt idx="7">
                  <c:v>s.cluster</c:v>
                </c:pt>
                <c:pt idx="8">
                  <c:v>gups</c:v>
                </c:pt>
                <c:pt idx="10">
                  <c:v>non-intensive</c:v>
                </c:pt>
                <c:pt idx="11">
                  <c:v>intensive</c:v>
                </c:pt>
                <c:pt idx="12">
                  <c:v>all-workloads</c:v>
                </c:pt>
              </c:strCache>
            </c:strRef>
          </c:cat>
          <c:val>
            <c:numRef>
              <c:f>Sheet6!$Q$4:$Q$16</c:f>
              <c:numCache>
                <c:formatCode>General</c:formatCode>
                <c:ptCount val="13"/>
                <c:pt idx="0">
                  <c:v>6.6390040999999997E-2</c:v>
                </c:pt>
                <c:pt idx="1">
                  <c:v>0.10482180300000001</c:v>
                </c:pt>
                <c:pt idx="2">
                  <c:v>9.4575800000000002E-2</c:v>
                </c:pt>
                <c:pt idx="3">
                  <c:v>0.131578947</c:v>
                </c:pt>
                <c:pt idx="4">
                  <c:v>0.13834586500000001</c:v>
                </c:pt>
                <c:pt idx="5">
                  <c:v>0.14399999999999999</c:v>
                </c:pt>
                <c:pt idx="6">
                  <c:v>0.124633431</c:v>
                </c:pt>
                <c:pt idx="7">
                  <c:v>1.8974285E-2</c:v>
                </c:pt>
                <c:pt idx="8">
                  <c:v>0.18400359899999999</c:v>
                </c:pt>
                <c:pt idx="10">
                  <c:v>1.386388E-2</c:v>
                </c:pt>
                <c:pt idx="11">
                  <c:v>6.6838352000000004E-2</c:v>
                </c:pt>
                <c:pt idx="12">
                  <c:v>5.008843795423E-2</c:v>
                </c:pt>
              </c:numCache>
            </c:numRef>
          </c:val>
          <c:extLst>
            <c:ext xmlns:c16="http://schemas.microsoft.com/office/drawing/2014/chart" uri="{C3380CC4-5D6E-409C-BE32-E72D297353CC}">
              <c16:uniqueId val="{00000000-2A01-C847-9E74-92E374151B71}"/>
            </c:ext>
          </c:extLst>
        </c:ser>
        <c:ser>
          <c:idx val="1"/>
          <c:order val="1"/>
          <c:tx>
            <c:strRef>
              <c:f>Sheet6!$R$3</c:f>
              <c:strCache>
                <c:ptCount val="1"/>
                <c:pt idx="0">
                  <c:v>Multi Core</c:v>
                </c:pt>
              </c:strCache>
            </c:strRef>
          </c:tx>
          <c:spPr>
            <a:noFill/>
            <a:ln>
              <a:noFill/>
            </a:ln>
            <a:effectLst/>
          </c:spPr>
          <c:invertIfNegative val="0"/>
          <c:cat>
            <c:strRef>
              <c:f>Sheet6!$P$4:$P$16</c:f>
              <c:strCache>
                <c:ptCount val="13"/>
                <c:pt idx="0">
                  <c:v>soplex</c:v>
                </c:pt>
                <c:pt idx="1">
                  <c:v>mcf</c:v>
                </c:pt>
                <c:pt idx="2">
                  <c:v>milc</c:v>
                </c:pt>
                <c:pt idx="3">
                  <c:v>libq</c:v>
                </c:pt>
                <c:pt idx="4">
                  <c:v>lbm</c:v>
                </c:pt>
                <c:pt idx="5">
                  <c:v>gems</c:v>
                </c:pt>
                <c:pt idx="6">
                  <c:v>copy</c:v>
                </c:pt>
                <c:pt idx="7">
                  <c:v>s.cluster</c:v>
                </c:pt>
                <c:pt idx="8">
                  <c:v>gups</c:v>
                </c:pt>
                <c:pt idx="10">
                  <c:v>non-intensive</c:v>
                </c:pt>
                <c:pt idx="11">
                  <c:v>intensive</c:v>
                </c:pt>
                <c:pt idx="12">
                  <c:v>all-workloads</c:v>
                </c:pt>
              </c:strCache>
            </c:strRef>
          </c:cat>
          <c:val>
            <c:numRef>
              <c:f>Sheet6!$R$4:$R$16</c:f>
              <c:numCache>
                <c:formatCode>General</c:formatCode>
                <c:ptCount val="13"/>
                <c:pt idx="0">
                  <c:v>0.15437788</c:v>
                </c:pt>
                <c:pt idx="1">
                  <c:v>0.123046875</c:v>
                </c:pt>
                <c:pt idx="2">
                  <c:v>0.145584726</c:v>
                </c:pt>
                <c:pt idx="3">
                  <c:v>0.13499043999999999</c:v>
                </c:pt>
                <c:pt idx="4">
                  <c:v>0.15580633399999999</c:v>
                </c:pt>
                <c:pt idx="5">
                  <c:v>0.15722924699999999</c:v>
                </c:pt>
                <c:pt idx="6">
                  <c:v>0.20029400999999999</c:v>
                </c:pt>
                <c:pt idx="7">
                  <c:v>0.14045163299999999</c:v>
                </c:pt>
                <c:pt idx="8">
                  <c:v>0.185781059</c:v>
                </c:pt>
                <c:pt idx="10">
                  <c:v>2.9225210000000001E-2</c:v>
                </c:pt>
                <c:pt idx="11">
                  <c:v>0.14039183699999999</c:v>
                </c:pt>
                <c:pt idx="12">
                  <c:v>0.10517875914618</c:v>
                </c:pt>
              </c:numCache>
            </c:numRef>
          </c:val>
          <c:extLst>
            <c:ext xmlns:c16="http://schemas.microsoft.com/office/drawing/2014/chart" uri="{C3380CC4-5D6E-409C-BE32-E72D297353CC}">
              <c16:uniqueId val="{00000001-2A01-C847-9E74-92E374151B71}"/>
            </c:ext>
          </c:extLst>
        </c:ser>
        <c:dLbls>
          <c:showLegendKey val="0"/>
          <c:showVal val="0"/>
          <c:showCatName val="0"/>
          <c:showSerName val="0"/>
          <c:showPercent val="0"/>
          <c:showBubbleSize val="0"/>
        </c:dLbls>
        <c:gapWidth val="100"/>
        <c:axId val="-1752879232"/>
        <c:axId val="-1752874544"/>
      </c:barChart>
      <c:catAx>
        <c:axId val="-1752879232"/>
        <c:scaling>
          <c:orientation val="minMax"/>
        </c:scaling>
        <c:delete val="0"/>
        <c:axPos val="b"/>
        <c:numFmt formatCode="General" sourceLinked="1"/>
        <c:majorTickMark val="none"/>
        <c:minorTickMark val="none"/>
        <c:tickLblPos val="nextTo"/>
        <c:spPr>
          <a:noFill/>
          <a:ln w="25400" cap="flat" cmpd="sng" algn="ctr">
            <a:solidFill>
              <a:sysClr val="windowText" lastClr="000000"/>
            </a:solidFill>
            <a:round/>
          </a:ln>
          <a:effectLst/>
        </c:spPr>
        <c:txPr>
          <a:bodyPr rot="-5400000" spcFirstLastPara="1" vertOverflow="ellipsis" wrap="square" anchor="ctr" anchorCtr="1"/>
          <a:lstStyle/>
          <a:p>
            <a:pPr>
              <a:defRPr sz="2400" b="0" i="0" u="none" strike="noStrike" kern="1200" baseline="0">
                <a:solidFill>
                  <a:schemeClr val="tx1"/>
                </a:solidFill>
                <a:latin typeface="Calibri Light" panose="020F0302020204030204" pitchFamily="34" charset="0"/>
                <a:ea typeface="+mn-ea"/>
                <a:cs typeface="+mn-cs"/>
              </a:defRPr>
            </a:pPr>
            <a:endParaRPr lang="en-US"/>
          </a:p>
        </c:txPr>
        <c:crossAx val="-1752874544"/>
        <c:crosses val="autoZero"/>
        <c:auto val="1"/>
        <c:lblAlgn val="ctr"/>
        <c:lblOffset val="100"/>
        <c:noMultiLvlLbl val="0"/>
      </c:catAx>
      <c:valAx>
        <c:axId val="-1752874544"/>
        <c:scaling>
          <c:orientation val="minMax"/>
        </c:scaling>
        <c:delete val="0"/>
        <c:axPos val="l"/>
        <c:majorGridlines>
          <c:spPr>
            <a:ln w="6350" cap="flat" cmpd="sng" algn="ctr">
              <a:solidFill>
                <a:schemeClr val="tx1"/>
              </a:solidFill>
              <a:prstDash val="lgDash"/>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2400" b="0" i="0" u="none" strike="noStrike" kern="1200" baseline="0">
                <a:solidFill>
                  <a:schemeClr val="tx1"/>
                </a:solidFill>
                <a:latin typeface="Calibri Light" panose="020F0302020204030204" pitchFamily="34" charset="0"/>
                <a:ea typeface="+mn-ea"/>
                <a:cs typeface="+mn-cs"/>
              </a:defRPr>
            </a:pPr>
            <a:endParaRPr lang="en-US"/>
          </a:p>
        </c:txPr>
        <c:crossAx val="-1752879232"/>
        <c:crosses val="autoZero"/>
        <c:crossBetween val="between"/>
      </c:valAx>
      <c:spPr>
        <a:noFill/>
        <a:ln>
          <a:noFill/>
        </a:ln>
        <a:effectLst/>
      </c:spPr>
    </c:plotArea>
    <c:legend>
      <c:legendPos val="t"/>
      <c:layout>
        <c:manualLayout>
          <c:xMode val="edge"/>
          <c:yMode val="edge"/>
          <c:x val="9.7382185334941196E-2"/>
          <c:y val="8.6303606921675796E-2"/>
          <c:w val="0.45108131753801001"/>
          <c:h val="0.14619332259873499"/>
        </c:manualLayout>
      </c:layout>
      <c:overlay val="0"/>
      <c:spPr>
        <a:noFill/>
        <a:ln>
          <a:noFill/>
        </a:ln>
        <a:effectLst/>
      </c:spPr>
      <c:txPr>
        <a:bodyPr rot="0" spcFirstLastPara="1" vertOverflow="ellipsis" vert="horz" wrap="square" anchor="ctr" anchorCtr="1"/>
        <a:lstStyle/>
        <a:p>
          <a:pPr>
            <a:defRPr sz="2400" b="0" i="0" u="none" strike="noStrike" kern="1200" baseline="0">
              <a:solidFill>
                <a:schemeClr val="tx1">
                  <a:lumMod val="65000"/>
                  <a:lumOff val="35000"/>
                </a:schemeClr>
              </a:solidFill>
              <a:latin typeface="Calibri Light" panose="020F0302020204030204" pitchFamily="34" charset="0"/>
              <a:ea typeface="+mn-ea"/>
              <a:cs typeface="+mn-cs"/>
            </a:defRPr>
          </a:pPr>
          <a:endParaRPr lang="en-US"/>
        </a:p>
      </c:txPr>
    </c:legend>
    <c:plotVisOnly val="1"/>
    <c:dispBlanksAs val="gap"/>
    <c:showDLblsOverMax val="0"/>
  </c:chart>
  <c:spPr>
    <a:noFill/>
    <a:ln w="9525" cap="flat" cmpd="sng" algn="ctr">
      <a:noFill/>
      <a:round/>
    </a:ln>
    <a:effectLst/>
  </c:spPr>
  <c:txPr>
    <a:bodyPr/>
    <a:lstStyle/>
    <a:p>
      <a:pPr>
        <a:defRPr/>
      </a:pPr>
      <a:endParaRPr lang="en-US"/>
    </a:p>
  </c:txPr>
  <c:externalData r:id="rId2">
    <c:autoUpdate val="0"/>
  </c:externalData>
  <c:userShapes r:id="rId3"/>
</c:chartSpace>
</file>

<file path=ppt/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1206448458648597E-2"/>
          <c:y val="0.11259675138445401"/>
          <c:w val="0.91081969533220097"/>
          <c:h val="0.42902848960544598"/>
        </c:manualLayout>
      </c:layout>
      <c:barChart>
        <c:barDir val="col"/>
        <c:grouping val="clustered"/>
        <c:varyColors val="0"/>
        <c:ser>
          <c:idx val="0"/>
          <c:order val="0"/>
          <c:tx>
            <c:strRef>
              <c:f>Sheet6!$Q$3</c:f>
              <c:strCache>
                <c:ptCount val="1"/>
                <c:pt idx="0">
                  <c:v>Single Core</c:v>
                </c:pt>
              </c:strCache>
            </c:strRef>
          </c:tx>
          <c:spPr>
            <a:solidFill>
              <a:schemeClr val="accent1"/>
            </a:solidFill>
            <a:ln>
              <a:noFill/>
            </a:ln>
            <a:effectLst/>
          </c:spPr>
          <c:invertIfNegative val="0"/>
          <c:cat>
            <c:strRef>
              <c:f>Sheet6!$P$4:$P$16</c:f>
              <c:strCache>
                <c:ptCount val="13"/>
                <c:pt idx="0">
                  <c:v>soplex</c:v>
                </c:pt>
                <c:pt idx="1">
                  <c:v>mcf</c:v>
                </c:pt>
                <c:pt idx="2">
                  <c:v>milc</c:v>
                </c:pt>
                <c:pt idx="3">
                  <c:v>libq</c:v>
                </c:pt>
                <c:pt idx="4">
                  <c:v>lbm</c:v>
                </c:pt>
                <c:pt idx="5">
                  <c:v>gems</c:v>
                </c:pt>
                <c:pt idx="6">
                  <c:v>copy</c:v>
                </c:pt>
                <c:pt idx="7">
                  <c:v>s.cluster</c:v>
                </c:pt>
                <c:pt idx="8">
                  <c:v>gups</c:v>
                </c:pt>
                <c:pt idx="10">
                  <c:v>non-intensive</c:v>
                </c:pt>
                <c:pt idx="11">
                  <c:v>intensive</c:v>
                </c:pt>
                <c:pt idx="12">
                  <c:v>all-workloads</c:v>
                </c:pt>
              </c:strCache>
            </c:strRef>
          </c:cat>
          <c:val>
            <c:numRef>
              <c:f>Sheet6!$Q$4:$Q$16</c:f>
              <c:numCache>
                <c:formatCode>General</c:formatCode>
                <c:ptCount val="13"/>
                <c:pt idx="0">
                  <c:v>6.6390040999999997E-2</c:v>
                </c:pt>
                <c:pt idx="1">
                  <c:v>0.10482180300000001</c:v>
                </c:pt>
                <c:pt idx="2">
                  <c:v>9.4575800000000002E-2</c:v>
                </c:pt>
                <c:pt idx="3">
                  <c:v>0.131578947</c:v>
                </c:pt>
                <c:pt idx="4">
                  <c:v>0.13834586500000001</c:v>
                </c:pt>
                <c:pt idx="5">
                  <c:v>0.14399999999999999</c:v>
                </c:pt>
                <c:pt idx="6">
                  <c:v>0.124633431</c:v>
                </c:pt>
                <c:pt idx="7">
                  <c:v>1.8974285E-2</c:v>
                </c:pt>
                <c:pt idx="8">
                  <c:v>0.18400359899999999</c:v>
                </c:pt>
                <c:pt idx="10">
                  <c:v>1.386388E-2</c:v>
                </c:pt>
                <c:pt idx="11">
                  <c:v>6.6838352000000004E-2</c:v>
                </c:pt>
                <c:pt idx="12">
                  <c:v>5.008843795423E-2</c:v>
                </c:pt>
              </c:numCache>
            </c:numRef>
          </c:val>
          <c:extLst>
            <c:ext xmlns:c16="http://schemas.microsoft.com/office/drawing/2014/chart" uri="{C3380CC4-5D6E-409C-BE32-E72D297353CC}">
              <c16:uniqueId val="{00000000-8EA6-F246-9710-2404694AB91E}"/>
            </c:ext>
          </c:extLst>
        </c:ser>
        <c:ser>
          <c:idx val="1"/>
          <c:order val="1"/>
          <c:tx>
            <c:strRef>
              <c:f>Sheet6!$R$3</c:f>
              <c:strCache>
                <c:ptCount val="1"/>
                <c:pt idx="0">
                  <c:v>Multi Core</c:v>
                </c:pt>
              </c:strCache>
            </c:strRef>
          </c:tx>
          <c:spPr>
            <a:noFill/>
            <a:ln>
              <a:noFill/>
            </a:ln>
            <a:effectLst/>
          </c:spPr>
          <c:invertIfNegative val="0"/>
          <c:cat>
            <c:strRef>
              <c:f>Sheet6!$P$4:$P$16</c:f>
              <c:strCache>
                <c:ptCount val="13"/>
                <c:pt idx="0">
                  <c:v>soplex</c:v>
                </c:pt>
                <c:pt idx="1">
                  <c:v>mcf</c:v>
                </c:pt>
                <c:pt idx="2">
                  <c:v>milc</c:v>
                </c:pt>
                <c:pt idx="3">
                  <c:v>libq</c:v>
                </c:pt>
                <c:pt idx="4">
                  <c:v>lbm</c:v>
                </c:pt>
                <c:pt idx="5">
                  <c:v>gems</c:v>
                </c:pt>
                <c:pt idx="6">
                  <c:v>copy</c:v>
                </c:pt>
                <c:pt idx="7">
                  <c:v>s.cluster</c:v>
                </c:pt>
                <c:pt idx="8">
                  <c:v>gups</c:v>
                </c:pt>
                <c:pt idx="10">
                  <c:v>non-intensive</c:v>
                </c:pt>
                <c:pt idx="11">
                  <c:v>intensive</c:v>
                </c:pt>
                <c:pt idx="12">
                  <c:v>all-workloads</c:v>
                </c:pt>
              </c:strCache>
            </c:strRef>
          </c:cat>
          <c:val>
            <c:numRef>
              <c:f>Sheet6!$R$4:$R$16</c:f>
              <c:numCache>
                <c:formatCode>General</c:formatCode>
                <c:ptCount val="13"/>
                <c:pt idx="0">
                  <c:v>0.15437788</c:v>
                </c:pt>
                <c:pt idx="1">
                  <c:v>0.123046875</c:v>
                </c:pt>
                <c:pt idx="2">
                  <c:v>0.145584726</c:v>
                </c:pt>
                <c:pt idx="3">
                  <c:v>0.13499043999999999</c:v>
                </c:pt>
                <c:pt idx="4">
                  <c:v>0.15580633399999999</c:v>
                </c:pt>
                <c:pt idx="5">
                  <c:v>0.15722924699999999</c:v>
                </c:pt>
                <c:pt idx="6">
                  <c:v>0.20029400999999999</c:v>
                </c:pt>
                <c:pt idx="7">
                  <c:v>0.14045163299999999</c:v>
                </c:pt>
                <c:pt idx="8">
                  <c:v>0.185781059</c:v>
                </c:pt>
                <c:pt idx="10">
                  <c:v>2.9225210000000001E-2</c:v>
                </c:pt>
                <c:pt idx="11">
                  <c:v>0.14039183699999999</c:v>
                </c:pt>
                <c:pt idx="12">
                  <c:v>0.10517875914618</c:v>
                </c:pt>
              </c:numCache>
            </c:numRef>
          </c:val>
          <c:extLst>
            <c:ext xmlns:c16="http://schemas.microsoft.com/office/drawing/2014/chart" uri="{C3380CC4-5D6E-409C-BE32-E72D297353CC}">
              <c16:uniqueId val="{00000001-8EA6-F246-9710-2404694AB91E}"/>
            </c:ext>
          </c:extLst>
        </c:ser>
        <c:dLbls>
          <c:showLegendKey val="0"/>
          <c:showVal val="0"/>
          <c:showCatName val="0"/>
          <c:showSerName val="0"/>
          <c:showPercent val="0"/>
          <c:showBubbleSize val="0"/>
        </c:dLbls>
        <c:gapWidth val="100"/>
        <c:axId val="-1747516752"/>
        <c:axId val="-1747540496"/>
      </c:barChart>
      <c:catAx>
        <c:axId val="-1747516752"/>
        <c:scaling>
          <c:orientation val="minMax"/>
        </c:scaling>
        <c:delete val="0"/>
        <c:axPos val="b"/>
        <c:numFmt formatCode="General" sourceLinked="1"/>
        <c:majorTickMark val="none"/>
        <c:minorTickMark val="none"/>
        <c:tickLblPos val="nextTo"/>
        <c:spPr>
          <a:noFill/>
          <a:ln w="25400" cap="flat" cmpd="sng" algn="ctr">
            <a:solidFill>
              <a:sysClr val="windowText" lastClr="000000"/>
            </a:solidFill>
            <a:round/>
          </a:ln>
          <a:effectLst/>
        </c:spPr>
        <c:txPr>
          <a:bodyPr rot="-5400000" spcFirstLastPara="1" vertOverflow="ellipsis" wrap="square" anchor="ctr" anchorCtr="1"/>
          <a:lstStyle/>
          <a:p>
            <a:pPr>
              <a:defRPr sz="2400" b="0" i="0" u="none" strike="noStrike" kern="1200" baseline="0">
                <a:solidFill>
                  <a:schemeClr val="tx1"/>
                </a:solidFill>
                <a:latin typeface="Calibri Light" panose="020F0302020204030204" pitchFamily="34" charset="0"/>
                <a:ea typeface="+mn-ea"/>
                <a:cs typeface="+mn-cs"/>
              </a:defRPr>
            </a:pPr>
            <a:endParaRPr lang="en-US"/>
          </a:p>
        </c:txPr>
        <c:crossAx val="-1747540496"/>
        <c:crosses val="autoZero"/>
        <c:auto val="1"/>
        <c:lblAlgn val="ctr"/>
        <c:lblOffset val="100"/>
        <c:noMultiLvlLbl val="0"/>
      </c:catAx>
      <c:valAx>
        <c:axId val="-1747540496"/>
        <c:scaling>
          <c:orientation val="minMax"/>
        </c:scaling>
        <c:delete val="0"/>
        <c:axPos val="l"/>
        <c:majorGridlines>
          <c:spPr>
            <a:ln w="6350" cap="flat" cmpd="sng" algn="ctr">
              <a:solidFill>
                <a:schemeClr val="tx1"/>
              </a:solidFill>
              <a:prstDash val="lgDash"/>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2400" b="0" i="0" u="none" strike="noStrike" kern="1200" baseline="0">
                <a:solidFill>
                  <a:schemeClr val="tx1"/>
                </a:solidFill>
                <a:latin typeface="Calibri Light" panose="020F0302020204030204" pitchFamily="34" charset="0"/>
                <a:ea typeface="+mn-ea"/>
                <a:cs typeface="+mn-cs"/>
              </a:defRPr>
            </a:pPr>
            <a:endParaRPr lang="en-US"/>
          </a:p>
        </c:txPr>
        <c:crossAx val="-1747516752"/>
        <c:crosses val="autoZero"/>
        <c:crossBetween val="between"/>
      </c:valAx>
      <c:spPr>
        <a:noFill/>
        <a:ln>
          <a:noFill/>
        </a:ln>
        <a:effectLst/>
      </c:spPr>
    </c:plotArea>
    <c:legend>
      <c:legendPos val="t"/>
      <c:layout>
        <c:manualLayout>
          <c:xMode val="edge"/>
          <c:yMode val="edge"/>
          <c:x val="9.7382185334941196E-2"/>
          <c:y val="8.6303606921675796E-2"/>
          <c:w val="0.45108131753801001"/>
          <c:h val="0.14619332259873499"/>
        </c:manualLayout>
      </c:layout>
      <c:overlay val="0"/>
      <c:spPr>
        <a:noFill/>
        <a:ln>
          <a:noFill/>
        </a:ln>
        <a:effectLst/>
      </c:spPr>
      <c:txPr>
        <a:bodyPr rot="0" spcFirstLastPara="1" vertOverflow="ellipsis" vert="horz" wrap="square" anchor="ctr" anchorCtr="1"/>
        <a:lstStyle/>
        <a:p>
          <a:pPr>
            <a:defRPr sz="2400" b="0" i="0" u="none" strike="noStrike" kern="1200" baseline="0">
              <a:solidFill>
                <a:schemeClr val="tx1">
                  <a:lumMod val="65000"/>
                  <a:lumOff val="35000"/>
                </a:schemeClr>
              </a:solidFill>
              <a:latin typeface="Calibri Light" panose="020F0302020204030204" pitchFamily="34" charset="0"/>
              <a:ea typeface="+mn-ea"/>
              <a:cs typeface="+mn-cs"/>
            </a:defRPr>
          </a:pPr>
          <a:endParaRPr lang="en-US"/>
        </a:p>
      </c:txPr>
    </c:legend>
    <c:plotVisOnly val="1"/>
    <c:dispBlanksAs val="gap"/>
    <c:showDLblsOverMax val="0"/>
  </c:chart>
  <c:spPr>
    <a:noFill/>
    <a:ln w="9525" cap="flat" cmpd="sng" algn="ctr">
      <a:noFill/>
      <a:round/>
    </a:ln>
    <a:effectLst/>
  </c:spPr>
  <c:txPr>
    <a:bodyPr/>
    <a:lstStyle/>
    <a:p>
      <a:pPr>
        <a:defRPr/>
      </a:pPr>
      <a:endParaRPr lang="en-US"/>
    </a:p>
  </c:txPr>
  <c:externalData r:id="rId2">
    <c:autoUpdate val="0"/>
  </c:externalData>
  <c:userShapes r:id="rId3"/>
</c:chartSpace>
</file>

<file path=ppt/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1206448458648597E-2"/>
          <c:y val="0.11259675138445401"/>
          <c:w val="0.91081969533220097"/>
          <c:h val="0.42902848960544598"/>
        </c:manualLayout>
      </c:layout>
      <c:barChart>
        <c:barDir val="col"/>
        <c:grouping val="clustered"/>
        <c:varyColors val="0"/>
        <c:ser>
          <c:idx val="0"/>
          <c:order val="0"/>
          <c:tx>
            <c:strRef>
              <c:f>Sheet6!$Q$3</c:f>
              <c:strCache>
                <c:ptCount val="1"/>
                <c:pt idx="0">
                  <c:v>Single Core</c:v>
                </c:pt>
              </c:strCache>
            </c:strRef>
          </c:tx>
          <c:spPr>
            <a:solidFill>
              <a:schemeClr val="accent1"/>
            </a:solidFill>
            <a:ln>
              <a:noFill/>
            </a:ln>
            <a:effectLst/>
          </c:spPr>
          <c:invertIfNegative val="0"/>
          <c:cat>
            <c:strRef>
              <c:f>Sheet6!$P$4:$P$16</c:f>
              <c:strCache>
                <c:ptCount val="13"/>
                <c:pt idx="0">
                  <c:v>soplex</c:v>
                </c:pt>
                <c:pt idx="1">
                  <c:v>mcf</c:v>
                </c:pt>
                <c:pt idx="2">
                  <c:v>milc</c:v>
                </c:pt>
                <c:pt idx="3">
                  <c:v>libq</c:v>
                </c:pt>
                <c:pt idx="4">
                  <c:v>lbm</c:v>
                </c:pt>
                <c:pt idx="5">
                  <c:v>gems</c:v>
                </c:pt>
                <c:pt idx="6">
                  <c:v>copy</c:v>
                </c:pt>
                <c:pt idx="7">
                  <c:v>s.cluster</c:v>
                </c:pt>
                <c:pt idx="8">
                  <c:v>gups</c:v>
                </c:pt>
                <c:pt idx="10">
                  <c:v>non-intensive</c:v>
                </c:pt>
                <c:pt idx="11">
                  <c:v>intensive</c:v>
                </c:pt>
                <c:pt idx="12">
                  <c:v>all-workloads</c:v>
                </c:pt>
              </c:strCache>
            </c:strRef>
          </c:cat>
          <c:val>
            <c:numRef>
              <c:f>Sheet6!$Q$4:$Q$16</c:f>
              <c:numCache>
                <c:formatCode>General</c:formatCode>
                <c:ptCount val="13"/>
                <c:pt idx="0">
                  <c:v>6.6390040999999997E-2</c:v>
                </c:pt>
                <c:pt idx="1">
                  <c:v>0.10482180300000001</c:v>
                </c:pt>
                <c:pt idx="2">
                  <c:v>9.4575800000000002E-2</c:v>
                </c:pt>
                <c:pt idx="3">
                  <c:v>0.131578947</c:v>
                </c:pt>
                <c:pt idx="4">
                  <c:v>0.13834586500000001</c:v>
                </c:pt>
                <c:pt idx="5">
                  <c:v>0.14399999999999999</c:v>
                </c:pt>
                <c:pt idx="6">
                  <c:v>0.124633431</c:v>
                </c:pt>
                <c:pt idx="7">
                  <c:v>1.8974285E-2</c:v>
                </c:pt>
                <c:pt idx="8">
                  <c:v>0.18400359899999999</c:v>
                </c:pt>
                <c:pt idx="10">
                  <c:v>1.386388E-2</c:v>
                </c:pt>
                <c:pt idx="11">
                  <c:v>6.6838352000000004E-2</c:v>
                </c:pt>
                <c:pt idx="12">
                  <c:v>5.008843795423E-2</c:v>
                </c:pt>
              </c:numCache>
            </c:numRef>
          </c:val>
          <c:extLst>
            <c:ext xmlns:c16="http://schemas.microsoft.com/office/drawing/2014/chart" uri="{C3380CC4-5D6E-409C-BE32-E72D297353CC}">
              <c16:uniqueId val="{00000000-484A-D04C-898A-835C54C251FB}"/>
            </c:ext>
          </c:extLst>
        </c:ser>
        <c:ser>
          <c:idx val="1"/>
          <c:order val="1"/>
          <c:tx>
            <c:strRef>
              <c:f>Sheet6!$R$3</c:f>
              <c:strCache>
                <c:ptCount val="1"/>
                <c:pt idx="0">
                  <c:v>Multi Core</c:v>
                </c:pt>
              </c:strCache>
            </c:strRef>
          </c:tx>
          <c:spPr>
            <a:solidFill>
              <a:srgbClr val="A50021"/>
            </a:solidFill>
            <a:ln>
              <a:noFill/>
            </a:ln>
            <a:effectLst/>
          </c:spPr>
          <c:invertIfNegative val="0"/>
          <c:dPt>
            <c:idx val="10"/>
            <c:invertIfNegative val="0"/>
            <c:bubble3D val="0"/>
            <c:spPr>
              <a:noFill/>
              <a:ln>
                <a:noFill/>
              </a:ln>
              <a:effectLst/>
            </c:spPr>
            <c:extLst>
              <c:ext xmlns:c16="http://schemas.microsoft.com/office/drawing/2014/chart" uri="{C3380CC4-5D6E-409C-BE32-E72D297353CC}">
                <c16:uniqueId val="{00000002-484A-D04C-898A-835C54C251FB}"/>
              </c:ext>
            </c:extLst>
          </c:dPt>
          <c:dPt>
            <c:idx val="11"/>
            <c:invertIfNegative val="0"/>
            <c:bubble3D val="0"/>
            <c:spPr>
              <a:noFill/>
              <a:ln>
                <a:noFill/>
              </a:ln>
              <a:effectLst/>
            </c:spPr>
            <c:extLst>
              <c:ext xmlns:c16="http://schemas.microsoft.com/office/drawing/2014/chart" uri="{C3380CC4-5D6E-409C-BE32-E72D297353CC}">
                <c16:uniqueId val="{00000004-484A-D04C-898A-835C54C251FB}"/>
              </c:ext>
            </c:extLst>
          </c:dPt>
          <c:dPt>
            <c:idx val="12"/>
            <c:invertIfNegative val="0"/>
            <c:bubble3D val="0"/>
            <c:spPr>
              <a:noFill/>
              <a:ln>
                <a:noFill/>
              </a:ln>
              <a:effectLst/>
            </c:spPr>
            <c:extLst>
              <c:ext xmlns:c16="http://schemas.microsoft.com/office/drawing/2014/chart" uri="{C3380CC4-5D6E-409C-BE32-E72D297353CC}">
                <c16:uniqueId val="{00000006-484A-D04C-898A-835C54C251FB}"/>
              </c:ext>
            </c:extLst>
          </c:dPt>
          <c:cat>
            <c:strRef>
              <c:f>Sheet6!$P$4:$P$16</c:f>
              <c:strCache>
                <c:ptCount val="13"/>
                <c:pt idx="0">
                  <c:v>soplex</c:v>
                </c:pt>
                <c:pt idx="1">
                  <c:v>mcf</c:v>
                </c:pt>
                <c:pt idx="2">
                  <c:v>milc</c:v>
                </c:pt>
                <c:pt idx="3">
                  <c:v>libq</c:v>
                </c:pt>
                <c:pt idx="4">
                  <c:v>lbm</c:v>
                </c:pt>
                <c:pt idx="5">
                  <c:v>gems</c:v>
                </c:pt>
                <c:pt idx="6">
                  <c:v>copy</c:v>
                </c:pt>
                <c:pt idx="7">
                  <c:v>s.cluster</c:v>
                </c:pt>
                <c:pt idx="8">
                  <c:v>gups</c:v>
                </c:pt>
                <c:pt idx="10">
                  <c:v>non-intensive</c:v>
                </c:pt>
                <c:pt idx="11">
                  <c:v>intensive</c:v>
                </c:pt>
                <c:pt idx="12">
                  <c:v>all-workloads</c:v>
                </c:pt>
              </c:strCache>
            </c:strRef>
          </c:cat>
          <c:val>
            <c:numRef>
              <c:f>Sheet6!$R$4:$R$16</c:f>
              <c:numCache>
                <c:formatCode>General</c:formatCode>
                <c:ptCount val="13"/>
                <c:pt idx="0">
                  <c:v>0.15437788</c:v>
                </c:pt>
                <c:pt idx="1">
                  <c:v>0.123046875</c:v>
                </c:pt>
                <c:pt idx="2">
                  <c:v>0.145584726</c:v>
                </c:pt>
                <c:pt idx="3">
                  <c:v>0.13499043999999999</c:v>
                </c:pt>
                <c:pt idx="4">
                  <c:v>0.15580633399999999</c:v>
                </c:pt>
                <c:pt idx="5">
                  <c:v>0.15722924699999999</c:v>
                </c:pt>
                <c:pt idx="6">
                  <c:v>0.20029400999999999</c:v>
                </c:pt>
                <c:pt idx="7">
                  <c:v>0.14045163299999999</c:v>
                </c:pt>
                <c:pt idx="8">
                  <c:v>0.185781059</c:v>
                </c:pt>
                <c:pt idx="10">
                  <c:v>2.9225210000000001E-2</c:v>
                </c:pt>
                <c:pt idx="11">
                  <c:v>0.14039183699999999</c:v>
                </c:pt>
                <c:pt idx="12">
                  <c:v>0.10517875914618</c:v>
                </c:pt>
              </c:numCache>
            </c:numRef>
          </c:val>
          <c:extLst>
            <c:ext xmlns:c16="http://schemas.microsoft.com/office/drawing/2014/chart" uri="{C3380CC4-5D6E-409C-BE32-E72D297353CC}">
              <c16:uniqueId val="{00000007-484A-D04C-898A-835C54C251FB}"/>
            </c:ext>
          </c:extLst>
        </c:ser>
        <c:dLbls>
          <c:showLegendKey val="0"/>
          <c:showVal val="0"/>
          <c:showCatName val="0"/>
          <c:showSerName val="0"/>
          <c:showPercent val="0"/>
          <c:showBubbleSize val="0"/>
        </c:dLbls>
        <c:gapWidth val="100"/>
        <c:axId val="-1747577888"/>
        <c:axId val="-1747317200"/>
      </c:barChart>
      <c:catAx>
        <c:axId val="-1747577888"/>
        <c:scaling>
          <c:orientation val="minMax"/>
        </c:scaling>
        <c:delete val="0"/>
        <c:axPos val="b"/>
        <c:numFmt formatCode="General" sourceLinked="1"/>
        <c:majorTickMark val="none"/>
        <c:minorTickMark val="none"/>
        <c:tickLblPos val="nextTo"/>
        <c:spPr>
          <a:noFill/>
          <a:ln w="25400" cap="flat" cmpd="sng" algn="ctr">
            <a:solidFill>
              <a:sysClr val="windowText" lastClr="000000"/>
            </a:solidFill>
            <a:round/>
          </a:ln>
          <a:effectLst/>
        </c:spPr>
        <c:txPr>
          <a:bodyPr rot="-5400000" spcFirstLastPara="1" vertOverflow="ellipsis" wrap="square" anchor="ctr" anchorCtr="1"/>
          <a:lstStyle/>
          <a:p>
            <a:pPr>
              <a:defRPr sz="2400" b="0" i="0" u="none" strike="noStrike" kern="1200" baseline="0">
                <a:solidFill>
                  <a:schemeClr val="tx1"/>
                </a:solidFill>
                <a:latin typeface="Calibri Light" panose="020F0302020204030204" pitchFamily="34" charset="0"/>
                <a:ea typeface="+mn-ea"/>
                <a:cs typeface="+mn-cs"/>
              </a:defRPr>
            </a:pPr>
            <a:endParaRPr lang="en-US"/>
          </a:p>
        </c:txPr>
        <c:crossAx val="-1747317200"/>
        <c:crosses val="autoZero"/>
        <c:auto val="1"/>
        <c:lblAlgn val="ctr"/>
        <c:lblOffset val="100"/>
        <c:noMultiLvlLbl val="0"/>
      </c:catAx>
      <c:valAx>
        <c:axId val="-1747317200"/>
        <c:scaling>
          <c:orientation val="minMax"/>
        </c:scaling>
        <c:delete val="0"/>
        <c:axPos val="l"/>
        <c:majorGridlines>
          <c:spPr>
            <a:ln w="6350" cap="flat" cmpd="sng" algn="ctr">
              <a:solidFill>
                <a:schemeClr val="tx1"/>
              </a:solidFill>
              <a:prstDash val="lgDash"/>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2400" b="0" i="0" u="none" strike="noStrike" kern="1200" baseline="0">
                <a:solidFill>
                  <a:schemeClr val="tx1"/>
                </a:solidFill>
                <a:latin typeface="Calibri Light" panose="020F0302020204030204" pitchFamily="34" charset="0"/>
                <a:ea typeface="+mn-ea"/>
                <a:cs typeface="+mn-cs"/>
              </a:defRPr>
            </a:pPr>
            <a:endParaRPr lang="en-US"/>
          </a:p>
        </c:txPr>
        <c:crossAx val="-1747577888"/>
        <c:crosses val="autoZero"/>
        <c:crossBetween val="between"/>
      </c:valAx>
      <c:spPr>
        <a:noFill/>
        <a:ln>
          <a:noFill/>
        </a:ln>
        <a:effectLst/>
      </c:spPr>
    </c:plotArea>
    <c:legend>
      <c:legendPos val="t"/>
      <c:layout>
        <c:manualLayout>
          <c:xMode val="edge"/>
          <c:yMode val="edge"/>
          <c:x val="9.7382185334941196E-2"/>
          <c:y val="8.6303606921675796E-2"/>
          <c:w val="0.45108131753801001"/>
          <c:h val="0.14619332259873499"/>
        </c:manualLayout>
      </c:layout>
      <c:overlay val="0"/>
      <c:spPr>
        <a:noFill/>
        <a:ln>
          <a:noFill/>
        </a:ln>
        <a:effectLst/>
      </c:spPr>
      <c:txPr>
        <a:bodyPr rot="0" spcFirstLastPara="1" vertOverflow="ellipsis" vert="horz" wrap="square" anchor="ctr" anchorCtr="1"/>
        <a:lstStyle/>
        <a:p>
          <a:pPr>
            <a:defRPr sz="2400" b="0" i="0" u="none" strike="noStrike" kern="1200" baseline="0">
              <a:solidFill>
                <a:schemeClr val="tx1">
                  <a:lumMod val="65000"/>
                  <a:lumOff val="35000"/>
                </a:schemeClr>
              </a:solidFill>
              <a:latin typeface="Calibri Light" panose="020F0302020204030204" pitchFamily="34" charset="0"/>
              <a:ea typeface="+mn-ea"/>
              <a:cs typeface="+mn-cs"/>
            </a:defRPr>
          </a:pPr>
          <a:endParaRPr lang="en-US"/>
        </a:p>
      </c:txPr>
    </c:legend>
    <c:plotVisOnly val="1"/>
    <c:dispBlanksAs val="gap"/>
    <c:showDLblsOverMax val="0"/>
  </c:chart>
  <c:spPr>
    <a:noFill/>
    <a:ln w="9525" cap="flat" cmpd="sng" algn="ctr">
      <a:noFill/>
      <a:round/>
    </a:ln>
    <a:effectLst/>
  </c:spPr>
  <c:txPr>
    <a:bodyPr/>
    <a:lstStyle/>
    <a:p>
      <a:pPr>
        <a:defRPr/>
      </a:pPr>
      <a:endParaRPr lang="en-US"/>
    </a:p>
  </c:txPr>
  <c:externalData r:id="rId2">
    <c:autoUpdate val="0"/>
  </c:externalData>
</c:chartSpace>
</file>

<file path=ppt/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1206448458648597E-2"/>
          <c:y val="0.11259675138445401"/>
          <c:w val="0.91081969533220097"/>
          <c:h val="0.42902848960544598"/>
        </c:manualLayout>
      </c:layout>
      <c:barChart>
        <c:barDir val="col"/>
        <c:grouping val="clustered"/>
        <c:varyColors val="0"/>
        <c:ser>
          <c:idx val="0"/>
          <c:order val="0"/>
          <c:tx>
            <c:strRef>
              <c:f>Sheet6!$Q$3</c:f>
              <c:strCache>
                <c:ptCount val="1"/>
                <c:pt idx="0">
                  <c:v>Single Core</c:v>
                </c:pt>
              </c:strCache>
            </c:strRef>
          </c:tx>
          <c:spPr>
            <a:solidFill>
              <a:schemeClr val="accent1"/>
            </a:solidFill>
            <a:ln>
              <a:noFill/>
            </a:ln>
            <a:effectLst/>
          </c:spPr>
          <c:invertIfNegative val="0"/>
          <c:cat>
            <c:strRef>
              <c:f>Sheet6!$P$4:$P$16</c:f>
              <c:strCache>
                <c:ptCount val="13"/>
                <c:pt idx="0">
                  <c:v>soplex</c:v>
                </c:pt>
                <c:pt idx="1">
                  <c:v>mcf</c:v>
                </c:pt>
                <c:pt idx="2">
                  <c:v>milc</c:v>
                </c:pt>
                <c:pt idx="3">
                  <c:v>libq</c:v>
                </c:pt>
                <c:pt idx="4">
                  <c:v>lbm</c:v>
                </c:pt>
                <c:pt idx="5">
                  <c:v>gems</c:v>
                </c:pt>
                <c:pt idx="6">
                  <c:v>copy</c:v>
                </c:pt>
                <c:pt idx="7">
                  <c:v>s.cluster</c:v>
                </c:pt>
                <c:pt idx="8">
                  <c:v>gups</c:v>
                </c:pt>
                <c:pt idx="10">
                  <c:v>non-intensive</c:v>
                </c:pt>
                <c:pt idx="11">
                  <c:v>intensive</c:v>
                </c:pt>
                <c:pt idx="12">
                  <c:v>all-workloads</c:v>
                </c:pt>
              </c:strCache>
            </c:strRef>
          </c:cat>
          <c:val>
            <c:numRef>
              <c:f>Sheet6!$Q$4:$Q$16</c:f>
              <c:numCache>
                <c:formatCode>General</c:formatCode>
                <c:ptCount val="13"/>
                <c:pt idx="0">
                  <c:v>6.6390040999999997E-2</c:v>
                </c:pt>
                <c:pt idx="1">
                  <c:v>0.10482180300000001</c:v>
                </c:pt>
                <c:pt idx="2">
                  <c:v>9.4575800000000002E-2</c:v>
                </c:pt>
                <c:pt idx="3">
                  <c:v>0.131578947</c:v>
                </c:pt>
                <c:pt idx="4">
                  <c:v>0.13834586500000001</c:v>
                </c:pt>
                <c:pt idx="5">
                  <c:v>0.14399999999999999</c:v>
                </c:pt>
                <c:pt idx="6">
                  <c:v>0.124633431</c:v>
                </c:pt>
                <c:pt idx="7">
                  <c:v>1.8974285E-2</c:v>
                </c:pt>
                <c:pt idx="8">
                  <c:v>0.18400359899999999</c:v>
                </c:pt>
                <c:pt idx="10">
                  <c:v>1.386388E-2</c:v>
                </c:pt>
                <c:pt idx="11">
                  <c:v>6.6838352000000004E-2</c:v>
                </c:pt>
                <c:pt idx="12">
                  <c:v>5.008843795423E-2</c:v>
                </c:pt>
              </c:numCache>
            </c:numRef>
          </c:val>
          <c:extLst>
            <c:ext xmlns:c16="http://schemas.microsoft.com/office/drawing/2014/chart" uri="{C3380CC4-5D6E-409C-BE32-E72D297353CC}">
              <c16:uniqueId val="{00000000-5460-2944-A458-9CFBA7C8E56C}"/>
            </c:ext>
          </c:extLst>
        </c:ser>
        <c:ser>
          <c:idx val="1"/>
          <c:order val="1"/>
          <c:tx>
            <c:strRef>
              <c:f>Sheet6!$R$3</c:f>
              <c:strCache>
                <c:ptCount val="1"/>
                <c:pt idx="0">
                  <c:v>Multi Core</c:v>
                </c:pt>
              </c:strCache>
            </c:strRef>
          </c:tx>
          <c:spPr>
            <a:solidFill>
              <a:srgbClr val="A50021"/>
            </a:solidFill>
            <a:ln>
              <a:noFill/>
            </a:ln>
            <a:effectLst/>
          </c:spPr>
          <c:invertIfNegative val="0"/>
          <c:dPt>
            <c:idx val="12"/>
            <c:invertIfNegative val="0"/>
            <c:bubble3D val="0"/>
            <c:spPr>
              <a:noFill/>
              <a:ln>
                <a:noFill/>
              </a:ln>
              <a:effectLst/>
            </c:spPr>
            <c:extLst>
              <c:ext xmlns:c16="http://schemas.microsoft.com/office/drawing/2014/chart" uri="{C3380CC4-5D6E-409C-BE32-E72D297353CC}">
                <c16:uniqueId val="{00000002-5460-2944-A458-9CFBA7C8E56C}"/>
              </c:ext>
            </c:extLst>
          </c:dPt>
          <c:cat>
            <c:strRef>
              <c:f>Sheet6!$P$4:$P$16</c:f>
              <c:strCache>
                <c:ptCount val="13"/>
                <c:pt idx="0">
                  <c:v>soplex</c:v>
                </c:pt>
                <c:pt idx="1">
                  <c:v>mcf</c:v>
                </c:pt>
                <c:pt idx="2">
                  <c:v>milc</c:v>
                </c:pt>
                <c:pt idx="3">
                  <c:v>libq</c:v>
                </c:pt>
                <c:pt idx="4">
                  <c:v>lbm</c:v>
                </c:pt>
                <c:pt idx="5">
                  <c:v>gems</c:v>
                </c:pt>
                <c:pt idx="6">
                  <c:v>copy</c:v>
                </c:pt>
                <c:pt idx="7">
                  <c:v>s.cluster</c:v>
                </c:pt>
                <c:pt idx="8">
                  <c:v>gups</c:v>
                </c:pt>
                <c:pt idx="10">
                  <c:v>non-intensive</c:v>
                </c:pt>
                <c:pt idx="11">
                  <c:v>intensive</c:v>
                </c:pt>
                <c:pt idx="12">
                  <c:v>all-workloads</c:v>
                </c:pt>
              </c:strCache>
            </c:strRef>
          </c:cat>
          <c:val>
            <c:numRef>
              <c:f>Sheet6!$R$4:$R$16</c:f>
              <c:numCache>
                <c:formatCode>General</c:formatCode>
                <c:ptCount val="13"/>
                <c:pt idx="0">
                  <c:v>0.15437788</c:v>
                </c:pt>
                <c:pt idx="1">
                  <c:v>0.123046875</c:v>
                </c:pt>
                <c:pt idx="2">
                  <c:v>0.145584726</c:v>
                </c:pt>
                <c:pt idx="3">
                  <c:v>0.13499043999999999</c:v>
                </c:pt>
                <c:pt idx="4">
                  <c:v>0.15580633399999999</c:v>
                </c:pt>
                <c:pt idx="5">
                  <c:v>0.15722924699999999</c:v>
                </c:pt>
                <c:pt idx="6">
                  <c:v>0.20029400999999999</c:v>
                </c:pt>
                <c:pt idx="7">
                  <c:v>0.14045163299999999</c:v>
                </c:pt>
                <c:pt idx="8">
                  <c:v>0.185781059</c:v>
                </c:pt>
                <c:pt idx="10">
                  <c:v>2.9225210000000001E-2</c:v>
                </c:pt>
                <c:pt idx="11">
                  <c:v>0.14039183699999999</c:v>
                </c:pt>
                <c:pt idx="12">
                  <c:v>0.10517875914618</c:v>
                </c:pt>
              </c:numCache>
            </c:numRef>
          </c:val>
          <c:extLst>
            <c:ext xmlns:c16="http://schemas.microsoft.com/office/drawing/2014/chart" uri="{C3380CC4-5D6E-409C-BE32-E72D297353CC}">
              <c16:uniqueId val="{00000003-5460-2944-A458-9CFBA7C8E56C}"/>
            </c:ext>
          </c:extLst>
        </c:ser>
        <c:dLbls>
          <c:showLegendKey val="0"/>
          <c:showVal val="0"/>
          <c:showCatName val="0"/>
          <c:showSerName val="0"/>
          <c:showPercent val="0"/>
          <c:showBubbleSize val="0"/>
        </c:dLbls>
        <c:gapWidth val="100"/>
        <c:axId val="-1747656672"/>
        <c:axId val="-1747651984"/>
      </c:barChart>
      <c:catAx>
        <c:axId val="-1747656672"/>
        <c:scaling>
          <c:orientation val="minMax"/>
        </c:scaling>
        <c:delete val="0"/>
        <c:axPos val="b"/>
        <c:numFmt formatCode="General" sourceLinked="1"/>
        <c:majorTickMark val="none"/>
        <c:minorTickMark val="none"/>
        <c:tickLblPos val="nextTo"/>
        <c:spPr>
          <a:noFill/>
          <a:ln w="25400" cap="flat" cmpd="sng" algn="ctr">
            <a:solidFill>
              <a:sysClr val="windowText" lastClr="000000"/>
            </a:solidFill>
            <a:round/>
          </a:ln>
          <a:effectLst/>
        </c:spPr>
        <c:txPr>
          <a:bodyPr rot="-5400000" spcFirstLastPara="1" vertOverflow="ellipsis" wrap="square" anchor="ctr" anchorCtr="1"/>
          <a:lstStyle/>
          <a:p>
            <a:pPr>
              <a:defRPr sz="2400" b="0" i="0" u="none" strike="noStrike" kern="1200" baseline="0">
                <a:solidFill>
                  <a:schemeClr val="tx1"/>
                </a:solidFill>
                <a:latin typeface="Calibri Light" panose="020F0302020204030204" pitchFamily="34" charset="0"/>
                <a:ea typeface="+mn-ea"/>
                <a:cs typeface="+mn-cs"/>
              </a:defRPr>
            </a:pPr>
            <a:endParaRPr lang="en-US"/>
          </a:p>
        </c:txPr>
        <c:crossAx val="-1747651984"/>
        <c:crosses val="autoZero"/>
        <c:auto val="1"/>
        <c:lblAlgn val="ctr"/>
        <c:lblOffset val="100"/>
        <c:noMultiLvlLbl val="0"/>
      </c:catAx>
      <c:valAx>
        <c:axId val="-1747651984"/>
        <c:scaling>
          <c:orientation val="minMax"/>
        </c:scaling>
        <c:delete val="0"/>
        <c:axPos val="l"/>
        <c:majorGridlines>
          <c:spPr>
            <a:ln w="6350" cap="flat" cmpd="sng" algn="ctr">
              <a:solidFill>
                <a:schemeClr val="tx1"/>
              </a:solidFill>
              <a:prstDash val="lgDash"/>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2400" b="0" i="0" u="none" strike="noStrike" kern="1200" baseline="0">
                <a:solidFill>
                  <a:schemeClr val="tx1"/>
                </a:solidFill>
                <a:latin typeface="Calibri Light" panose="020F0302020204030204" pitchFamily="34" charset="0"/>
                <a:ea typeface="+mn-ea"/>
                <a:cs typeface="+mn-cs"/>
              </a:defRPr>
            </a:pPr>
            <a:endParaRPr lang="en-US"/>
          </a:p>
        </c:txPr>
        <c:crossAx val="-1747656672"/>
        <c:crosses val="autoZero"/>
        <c:crossBetween val="between"/>
      </c:valAx>
      <c:spPr>
        <a:noFill/>
        <a:ln>
          <a:noFill/>
        </a:ln>
        <a:effectLst/>
      </c:spPr>
    </c:plotArea>
    <c:legend>
      <c:legendPos val="t"/>
      <c:layout>
        <c:manualLayout>
          <c:xMode val="edge"/>
          <c:yMode val="edge"/>
          <c:x val="9.7382185334941196E-2"/>
          <c:y val="8.6303606921675796E-2"/>
          <c:w val="0.45108131753801001"/>
          <c:h val="0.14619332259873499"/>
        </c:manualLayout>
      </c:layout>
      <c:overlay val="0"/>
      <c:spPr>
        <a:noFill/>
        <a:ln>
          <a:noFill/>
        </a:ln>
        <a:effectLst/>
      </c:spPr>
      <c:txPr>
        <a:bodyPr rot="0" spcFirstLastPara="1" vertOverflow="ellipsis" vert="horz" wrap="square" anchor="ctr" anchorCtr="1"/>
        <a:lstStyle/>
        <a:p>
          <a:pPr>
            <a:defRPr sz="2400" b="0" i="0" u="none" strike="noStrike" kern="1200" baseline="0">
              <a:solidFill>
                <a:schemeClr val="tx1">
                  <a:lumMod val="65000"/>
                  <a:lumOff val="35000"/>
                </a:schemeClr>
              </a:solidFill>
              <a:latin typeface="Calibri Light" panose="020F0302020204030204" pitchFamily="34" charset="0"/>
              <a:ea typeface="+mn-ea"/>
              <a:cs typeface="+mn-cs"/>
            </a:defRPr>
          </a:pPr>
          <a:endParaRPr lang="en-US"/>
        </a:p>
      </c:txPr>
    </c:legend>
    <c:plotVisOnly val="1"/>
    <c:dispBlanksAs val="gap"/>
    <c:showDLblsOverMax val="0"/>
  </c:chart>
  <c:spPr>
    <a:noFill/>
    <a:ln w="9525" cap="flat" cmpd="sng" algn="ctr">
      <a:noFill/>
      <a:round/>
    </a:ln>
    <a:effectLst/>
  </c:spPr>
  <c:txPr>
    <a:bodyPr/>
    <a:lstStyle/>
    <a:p>
      <a:pPr>
        <a:defRPr/>
      </a:pPr>
      <a:endParaRPr lang="en-US"/>
    </a:p>
  </c:txPr>
  <c:externalData r:id="rId2">
    <c:autoUpdate val="0"/>
  </c:externalData>
</c:chartSpace>
</file>

<file path=ppt/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1206448458648597E-2"/>
          <c:y val="0.11259675138445401"/>
          <c:w val="0.91081969533220097"/>
          <c:h val="0.42902848960544598"/>
        </c:manualLayout>
      </c:layout>
      <c:barChart>
        <c:barDir val="col"/>
        <c:grouping val="clustered"/>
        <c:varyColors val="0"/>
        <c:ser>
          <c:idx val="0"/>
          <c:order val="0"/>
          <c:tx>
            <c:strRef>
              <c:f>Sheet6!$Q$3</c:f>
              <c:strCache>
                <c:ptCount val="1"/>
                <c:pt idx="0">
                  <c:v>Single Core</c:v>
                </c:pt>
              </c:strCache>
            </c:strRef>
          </c:tx>
          <c:spPr>
            <a:solidFill>
              <a:schemeClr val="accent1"/>
            </a:solidFill>
            <a:ln>
              <a:noFill/>
            </a:ln>
            <a:effectLst/>
          </c:spPr>
          <c:invertIfNegative val="0"/>
          <c:cat>
            <c:strRef>
              <c:f>Sheet6!$P$4:$P$16</c:f>
              <c:strCache>
                <c:ptCount val="13"/>
                <c:pt idx="0">
                  <c:v>soplex</c:v>
                </c:pt>
                <c:pt idx="1">
                  <c:v>mcf</c:v>
                </c:pt>
                <c:pt idx="2">
                  <c:v>milc</c:v>
                </c:pt>
                <c:pt idx="3">
                  <c:v>libq</c:v>
                </c:pt>
                <c:pt idx="4">
                  <c:v>lbm</c:v>
                </c:pt>
                <c:pt idx="5">
                  <c:v>gems</c:v>
                </c:pt>
                <c:pt idx="6">
                  <c:v>copy</c:v>
                </c:pt>
                <c:pt idx="7">
                  <c:v>s.cluster</c:v>
                </c:pt>
                <c:pt idx="8">
                  <c:v>gups</c:v>
                </c:pt>
                <c:pt idx="10">
                  <c:v>non-intensive</c:v>
                </c:pt>
                <c:pt idx="11">
                  <c:v>intensive</c:v>
                </c:pt>
                <c:pt idx="12">
                  <c:v>all-workloads</c:v>
                </c:pt>
              </c:strCache>
            </c:strRef>
          </c:cat>
          <c:val>
            <c:numRef>
              <c:f>Sheet6!$Q$4:$Q$16</c:f>
              <c:numCache>
                <c:formatCode>General</c:formatCode>
                <c:ptCount val="13"/>
                <c:pt idx="0">
                  <c:v>6.6390040999999997E-2</c:v>
                </c:pt>
                <c:pt idx="1">
                  <c:v>0.10482180300000001</c:v>
                </c:pt>
                <c:pt idx="2">
                  <c:v>9.4575800000000002E-2</c:v>
                </c:pt>
                <c:pt idx="3">
                  <c:v>0.131578947</c:v>
                </c:pt>
                <c:pt idx="4">
                  <c:v>0.13834586500000001</c:v>
                </c:pt>
                <c:pt idx="5">
                  <c:v>0.14399999999999999</c:v>
                </c:pt>
                <c:pt idx="6">
                  <c:v>0.124633431</c:v>
                </c:pt>
                <c:pt idx="7">
                  <c:v>1.8974285E-2</c:v>
                </c:pt>
                <c:pt idx="8">
                  <c:v>0.18400359899999999</c:v>
                </c:pt>
                <c:pt idx="10">
                  <c:v>1.386388E-2</c:v>
                </c:pt>
                <c:pt idx="11">
                  <c:v>6.6838352000000004E-2</c:v>
                </c:pt>
                <c:pt idx="12">
                  <c:v>5.008843795423E-2</c:v>
                </c:pt>
              </c:numCache>
            </c:numRef>
          </c:val>
          <c:extLst>
            <c:ext xmlns:c16="http://schemas.microsoft.com/office/drawing/2014/chart" uri="{C3380CC4-5D6E-409C-BE32-E72D297353CC}">
              <c16:uniqueId val="{00000000-25F9-384E-9D25-384D39B05DF0}"/>
            </c:ext>
          </c:extLst>
        </c:ser>
        <c:ser>
          <c:idx val="1"/>
          <c:order val="1"/>
          <c:tx>
            <c:strRef>
              <c:f>Sheet6!$R$3</c:f>
              <c:strCache>
                <c:ptCount val="1"/>
                <c:pt idx="0">
                  <c:v>Multi Core</c:v>
                </c:pt>
              </c:strCache>
            </c:strRef>
          </c:tx>
          <c:spPr>
            <a:solidFill>
              <a:srgbClr val="A50021"/>
            </a:solidFill>
            <a:ln>
              <a:noFill/>
            </a:ln>
            <a:effectLst/>
          </c:spPr>
          <c:invertIfNegative val="0"/>
          <c:cat>
            <c:strRef>
              <c:f>Sheet6!$P$4:$P$16</c:f>
              <c:strCache>
                <c:ptCount val="13"/>
                <c:pt idx="0">
                  <c:v>soplex</c:v>
                </c:pt>
                <c:pt idx="1">
                  <c:v>mcf</c:v>
                </c:pt>
                <c:pt idx="2">
                  <c:v>milc</c:v>
                </c:pt>
                <c:pt idx="3">
                  <c:v>libq</c:v>
                </c:pt>
                <c:pt idx="4">
                  <c:v>lbm</c:v>
                </c:pt>
                <c:pt idx="5">
                  <c:v>gems</c:v>
                </c:pt>
                <c:pt idx="6">
                  <c:v>copy</c:v>
                </c:pt>
                <c:pt idx="7">
                  <c:v>s.cluster</c:v>
                </c:pt>
                <c:pt idx="8">
                  <c:v>gups</c:v>
                </c:pt>
                <c:pt idx="10">
                  <c:v>non-intensive</c:v>
                </c:pt>
                <c:pt idx="11">
                  <c:v>intensive</c:v>
                </c:pt>
                <c:pt idx="12">
                  <c:v>all-workloads</c:v>
                </c:pt>
              </c:strCache>
            </c:strRef>
          </c:cat>
          <c:val>
            <c:numRef>
              <c:f>Sheet6!$R$4:$R$16</c:f>
              <c:numCache>
                <c:formatCode>General</c:formatCode>
                <c:ptCount val="13"/>
                <c:pt idx="0">
                  <c:v>0.15437788</c:v>
                </c:pt>
                <c:pt idx="1">
                  <c:v>0.123046875</c:v>
                </c:pt>
                <c:pt idx="2">
                  <c:v>0.145584726</c:v>
                </c:pt>
                <c:pt idx="3">
                  <c:v>0.13499043999999999</c:v>
                </c:pt>
                <c:pt idx="4">
                  <c:v>0.15580633399999999</c:v>
                </c:pt>
                <c:pt idx="5">
                  <c:v>0.15722924699999999</c:v>
                </c:pt>
                <c:pt idx="6">
                  <c:v>0.20029400999999999</c:v>
                </c:pt>
                <c:pt idx="7">
                  <c:v>0.14045163299999999</c:v>
                </c:pt>
                <c:pt idx="8">
                  <c:v>0.185781059</c:v>
                </c:pt>
                <c:pt idx="10">
                  <c:v>2.9225210000000001E-2</c:v>
                </c:pt>
                <c:pt idx="11">
                  <c:v>0.14039183699999999</c:v>
                </c:pt>
                <c:pt idx="12">
                  <c:v>0.10517875914618</c:v>
                </c:pt>
              </c:numCache>
            </c:numRef>
          </c:val>
          <c:extLst>
            <c:ext xmlns:c16="http://schemas.microsoft.com/office/drawing/2014/chart" uri="{C3380CC4-5D6E-409C-BE32-E72D297353CC}">
              <c16:uniqueId val="{00000001-25F9-384E-9D25-384D39B05DF0}"/>
            </c:ext>
          </c:extLst>
        </c:ser>
        <c:dLbls>
          <c:showLegendKey val="0"/>
          <c:showVal val="0"/>
          <c:showCatName val="0"/>
          <c:showSerName val="0"/>
          <c:showPercent val="0"/>
          <c:showBubbleSize val="0"/>
        </c:dLbls>
        <c:gapWidth val="100"/>
        <c:axId val="-1747723616"/>
        <c:axId val="-1747788240"/>
      </c:barChart>
      <c:catAx>
        <c:axId val="-1747723616"/>
        <c:scaling>
          <c:orientation val="minMax"/>
        </c:scaling>
        <c:delete val="0"/>
        <c:axPos val="b"/>
        <c:numFmt formatCode="General" sourceLinked="1"/>
        <c:majorTickMark val="none"/>
        <c:minorTickMark val="none"/>
        <c:tickLblPos val="nextTo"/>
        <c:spPr>
          <a:noFill/>
          <a:ln w="25400" cap="flat" cmpd="sng" algn="ctr">
            <a:solidFill>
              <a:sysClr val="windowText" lastClr="000000"/>
            </a:solidFill>
            <a:round/>
          </a:ln>
          <a:effectLst/>
        </c:spPr>
        <c:txPr>
          <a:bodyPr rot="-5400000" spcFirstLastPara="1" vertOverflow="ellipsis" wrap="square" anchor="ctr" anchorCtr="1"/>
          <a:lstStyle/>
          <a:p>
            <a:pPr>
              <a:defRPr sz="2400" b="0" i="0" u="none" strike="noStrike" kern="1200" baseline="0">
                <a:solidFill>
                  <a:schemeClr val="tx1"/>
                </a:solidFill>
                <a:latin typeface="Calibri Light" panose="020F0302020204030204" pitchFamily="34" charset="0"/>
                <a:ea typeface="+mn-ea"/>
                <a:cs typeface="+mn-cs"/>
              </a:defRPr>
            </a:pPr>
            <a:endParaRPr lang="en-US"/>
          </a:p>
        </c:txPr>
        <c:crossAx val="-1747788240"/>
        <c:crosses val="autoZero"/>
        <c:auto val="1"/>
        <c:lblAlgn val="ctr"/>
        <c:lblOffset val="100"/>
        <c:noMultiLvlLbl val="0"/>
      </c:catAx>
      <c:valAx>
        <c:axId val="-1747788240"/>
        <c:scaling>
          <c:orientation val="minMax"/>
        </c:scaling>
        <c:delete val="0"/>
        <c:axPos val="l"/>
        <c:majorGridlines>
          <c:spPr>
            <a:ln w="6350" cap="flat" cmpd="sng" algn="ctr">
              <a:solidFill>
                <a:schemeClr val="tx1"/>
              </a:solidFill>
              <a:prstDash val="lgDash"/>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2400" b="0" i="0" u="none" strike="noStrike" kern="1200" baseline="0">
                <a:solidFill>
                  <a:schemeClr val="tx1"/>
                </a:solidFill>
                <a:latin typeface="Calibri Light" panose="020F0302020204030204" pitchFamily="34" charset="0"/>
                <a:ea typeface="+mn-ea"/>
                <a:cs typeface="+mn-cs"/>
              </a:defRPr>
            </a:pPr>
            <a:endParaRPr lang="en-US"/>
          </a:p>
        </c:txPr>
        <c:crossAx val="-1747723616"/>
        <c:crosses val="autoZero"/>
        <c:crossBetween val="between"/>
      </c:valAx>
      <c:spPr>
        <a:noFill/>
        <a:ln>
          <a:noFill/>
        </a:ln>
        <a:effectLst/>
      </c:spPr>
    </c:plotArea>
    <c:legend>
      <c:legendPos val="t"/>
      <c:layout>
        <c:manualLayout>
          <c:xMode val="edge"/>
          <c:yMode val="edge"/>
          <c:x val="9.7382185334941196E-2"/>
          <c:y val="8.6303606921675796E-2"/>
          <c:w val="0.45108131753801001"/>
          <c:h val="0.14619332259873499"/>
        </c:manualLayout>
      </c:layout>
      <c:overlay val="0"/>
      <c:spPr>
        <a:noFill/>
        <a:ln>
          <a:noFill/>
        </a:ln>
        <a:effectLst/>
      </c:spPr>
      <c:txPr>
        <a:bodyPr rot="0" spcFirstLastPara="1" vertOverflow="ellipsis" vert="horz" wrap="square" anchor="ctr" anchorCtr="1"/>
        <a:lstStyle/>
        <a:p>
          <a:pPr>
            <a:defRPr sz="2400" b="0" i="0" u="none" strike="noStrike" kern="1200" baseline="0">
              <a:solidFill>
                <a:schemeClr val="tx1">
                  <a:lumMod val="65000"/>
                  <a:lumOff val="35000"/>
                </a:schemeClr>
              </a:solidFill>
              <a:latin typeface="Calibri Light" panose="020F0302020204030204" pitchFamily="34" charset="0"/>
              <a:ea typeface="+mn-ea"/>
              <a:cs typeface="+mn-cs"/>
            </a:defRPr>
          </a:pPr>
          <a:endParaRPr lang="en-US"/>
        </a:p>
      </c:txPr>
    </c:legend>
    <c:plotVisOnly val="1"/>
    <c:dispBlanksAs val="gap"/>
    <c:showDLblsOverMax val="0"/>
  </c:chart>
  <c:spPr>
    <a:noFill/>
    <a:ln w="9525" cap="flat" cmpd="sng" algn="ctr">
      <a:noFill/>
      <a:round/>
    </a:ln>
    <a:effectLst/>
  </c:spPr>
  <c:txPr>
    <a:bodyPr/>
    <a:lstStyle/>
    <a:p>
      <a:pPr>
        <a:defRPr/>
      </a:pPr>
      <a:endParaRPr lang="en-US"/>
    </a:p>
  </c:txPr>
  <c:externalData r:id="rId2">
    <c:autoUpdate val="0"/>
  </c:externalData>
</c:chartSpace>
</file>

<file path=ppt/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Sheet1!$G$10</c:f>
              <c:strCache>
                <c:ptCount val="1"/>
                <c:pt idx="0">
                  <c:v>Time (sec)</c:v>
                </c:pt>
              </c:strCache>
            </c:strRef>
          </c:tx>
          <c:explosion val="9"/>
          <c:dPt>
            <c:idx val="0"/>
            <c:bubble3D val="0"/>
            <c:explosion val="18"/>
            <c:spPr>
              <a:gradFill rotWithShape="1">
                <a:gsLst>
                  <a:gs pos="0">
                    <a:schemeClr val="accent1">
                      <a:shade val="51000"/>
                      <a:satMod val="130000"/>
                    </a:schemeClr>
                  </a:gs>
                  <a:gs pos="80000">
                    <a:schemeClr val="accent1">
                      <a:shade val="93000"/>
                      <a:satMod val="130000"/>
                    </a:schemeClr>
                  </a:gs>
                  <a:gs pos="100000">
                    <a:schemeClr val="accent1">
                      <a:shade val="94000"/>
                      <a:satMod val="135000"/>
                    </a:schemeClr>
                  </a:gs>
                </a:gsLst>
                <a:lin ang="16200000" scaled="0"/>
              </a:gradFill>
              <a:ln>
                <a:noFill/>
              </a:ln>
              <a:effectLst>
                <a:outerShdw blurRad="40000" dist="23000" dir="5400000" rotWithShape="0">
                  <a:srgbClr val="000000">
                    <a:alpha val="35000"/>
                  </a:srgbClr>
                </a:outerShdw>
              </a:effectLst>
            </c:spPr>
            <c:extLst>
              <c:ext xmlns:c16="http://schemas.microsoft.com/office/drawing/2014/chart" uri="{C3380CC4-5D6E-409C-BE32-E72D297353CC}">
                <c16:uniqueId val="{00000001-79D6-8947-9815-7E66E0D801FD}"/>
              </c:ext>
            </c:extLst>
          </c:dPt>
          <c:dPt>
            <c:idx val="1"/>
            <c:bubble3D val="0"/>
            <c:spPr>
              <a:gradFill rotWithShape="1">
                <a:gsLst>
                  <a:gs pos="0">
                    <a:schemeClr val="accent2">
                      <a:shade val="51000"/>
                      <a:satMod val="130000"/>
                    </a:schemeClr>
                  </a:gs>
                  <a:gs pos="80000">
                    <a:schemeClr val="accent2">
                      <a:shade val="93000"/>
                      <a:satMod val="130000"/>
                    </a:schemeClr>
                  </a:gs>
                  <a:gs pos="100000">
                    <a:schemeClr val="accent2">
                      <a:shade val="94000"/>
                      <a:satMod val="135000"/>
                    </a:schemeClr>
                  </a:gs>
                </a:gsLst>
                <a:lin ang="16200000" scaled="0"/>
              </a:gradFill>
              <a:ln>
                <a:noFill/>
              </a:ln>
              <a:effectLst>
                <a:outerShdw blurRad="40000" dist="23000" dir="5400000" rotWithShape="0">
                  <a:srgbClr val="000000">
                    <a:alpha val="35000"/>
                  </a:srgbClr>
                </a:outerShdw>
              </a:effectLst>
            </c:spPr>
            <c:extLst>
              <c:ext xmlns:c16="http://schemas.microsoft.com/office/drawing/2014/chart" uri="{C3380CC4-5D6E-409C-BE32-E72D297353CC}">
                <c16:uniqueId val="{00000003-79D6-8947-9815-7E66E0D801FD}"/>
              </c:ext>
            </c:extLst>
          </c:dPt>
          <c:dPt>
            <c:idx val="2"/>
            <c:bubble3D val="0"/>
            <c:spPr>
              <a:gradFill rotWithShape="1">
                <a:gsLst>
                  <a:gs pos="0">
                    <a:schemeClr val="accent3">
                      <a:shade val="51000"/>
                      <a:satMod val="130000"/>
                    </a:schemeClr>
                  </a:gs>
                  <a:gs pos="80000">
                    <a:schemeClr val="accent3">
                      <a:shade val="93000"/>
                      <a:satMod val="130000"/>
                    </a:schemeClr>
                  </a:gs>
                  <a:gs pos="100000">
                    <a:schemeClr val="accent3">
                      <a:shade val="94000"/>
                      <a:satMod val="135000"/>
                    </a:schemeClr>
                  </a:gs>
                </a:gsLst>
                <a:lin ang="16200000" scaled="0"/>
              </a:gradFill>
              <a:ln>
                <a:noFill/>
              </a:ln>
              <a:effectLst>
                <a:outerShdw blurRad="40000" dist="23000" dir="5400000" rotWithShape="0">
                  <a:srgbClr val="000000">
                    <a:alpha val="35000"/>
                  </a:srgbClr>
                </a:outerShdw>
              </a:effectLst>
            </c:spPr>
            <c:extLst>
              <c:ext xmlns:c16="http://schemas.microsoft.com/office/drawing/2014/chart" uri="{C3380CC4-5D6E-409C-BE32-E72D297353CC}">
                <c16:uniqueId val="{00000005-79D6-8947-9815-7E66E0D801FD}"/>
              </c:ext>
            </c:extLst>
          </c:dPt>
          <c:dLbls>
            <c:dLbl>
              <c:idx val="0"/>
              <c:layout>
                <c:manualLayout>
                  <c:x val="0.24651926105454391"/>
                  <c:y val="-1.445507159528165E-2"/>
                </c:manualLayout>
              </c:layout>
              <c:showLegendKey val="0"/>
              <c:showVal val="0"/>
              <c:showCatName val="1"/>
              <c:showSerName val="0"/>
              <c:showPercent val="1"/>
              <c:showBubbleSize val="0"/>
              <c:extLst>
                <c:ext xmlns:c15="http://schemas.microsoft.com/office/drawing/2012/chart" uri="{CE6537A1-D6FC-4f65-9D91-7224C49458BB}">
                  <c15:layout>
                    <c:manualLayout>
                      <c:w val="0.33105479002624666"/>
                      <c:h val="0.27180553156225196"/>
                    </c:manualLayout>
                  </c15:layout>
                </c:ext>
                <c:ext xmlns:c16="http://schemas.microsoft.com/office/drawing/2014/chart" uri="{C3380CC4-5D6E-409C-BE32-E72D297353CC}">
                  <c16:uniqueId val="{00000001-79D6-8947-9815-7E66E0D801FD}"/>
                </c:ext>
              </c:extLst>
            </c:dLbl>
            <c:dLbl>
              <c:idx val="1"/>
              <c:layout>
                <c:manualLayout>
                  <c:x val="1.8708704390250682E-2"/>
                  <c:y val="-6.8276437496774343E-3"/>
                </c:manualLayout>
              </c:layout>
              <c:tx>
                <c:rich>
                  <a:bodyPr rot="0" spcFirstLastPara="1" vertOverflow="ellipsis" vert="horz" wrap="square" lIns="38100" tIns="19050" rIns="38100" bIns="19050" anchor="ctr" anchorCtr="1">
                    <a:spAutoFit/>
                  </a:bodyPr>
                  <a:lstStyle/>
                  <a:p>
                    <a:pPr>
                      <a:defRPr sz="2000" b="0" i="0" u="none" strike="noStrike" kern="1200" baseline="0">
                        <a:solidFill>
                          <a:schemeClr val="bg1"/>
                        </a:solidFill>
                        <a:latin typeface="+mn-lt"/>
                        <a:ea typeface="+mn-ea"/>
                        <a:cs typeface="+mn-cs"/>
                      </a:defRPr>
                    </a:pPr>
                    <a:r>
                      <a:rPr lang="en-US" b="1" dirty="0">
                        <a:solidFill>
                          <a:schemeClr val="bg1"/>
                        </a:solidFill>
                        <a:effectLst/>
                      </a:rPr>
                      <a:t>Read Alignment</a:t>
                    </a:r>
                  </a:p>
                  <a:p>
                    <a:pPr>
                      <a:defRPr>
                        <a:solidFill>
                          <a:schemeClr val="bg1"/>
                        </a:solidFill>
                      </a:defRPr>
                    </a:pPr>
                    <a:r>
                      <a:rPr lang="en-US" b="1" dirty="0">
                        <a:solidFill>
                          <a:schemeClr val="bg1"/>
                        </a:solidFill>
                        <a:effectLst/>
                      </a:rPr>
                      <a:t>(Edit-distance</a:t>
                    </a:r>
                    <a:r>
                      <a:rPr lang="en-US" b="1" baseline="0" dirty="0">
                        <a:solidFill>
                          <a:schemeClr val="bg1"/>
                        </a:solidFill>
                        <a:effectLst/>
                      </a:rPr>
                      <a:t> comp)</a:t>
                    </a:r>
                    <a:r>
                      <a:rPr lang="en-US" b="1" dirty="0">
                        <a:solidFill>
                          <a:schemeClr val="bg1"/>
                        </a:solidFill>
                        <a:effectLst/>
                      </a:rPr>
                      <a:t>
</a:t>
                    </a:r>
                    <a:fld id="{ACE13563-F57D-4797-B37A-2A9786FDDB9F}" type="PERCENTAGE">
                      <a:rPr lang="en-US" b="1">
                        <a:solidFill>
                          <a:schemeClr val="bg1"/>
                        </a:solidFill>
                        <a:effectLst/>
                      </a:rPr>
                      <a:pPr>
                        <a:defRPr>
                          <a:solidFill>
                            <a:schemeClr val="bg1"/>
                          </a:solidFill>
                        </a:defRPr>
                      </a:pPr>
                      <a:t>[PERCENTAGE]</a:t>
                    </a:fld>
                    <a:endParaRPr lang="en-US" b="1" dirty="0">
                      <a:solidFill>
                        <a:schemeClr val="bg1"/>
                      </a:solidFill>
                      <a:effectLst/>
                    </a:endParaRPr>
                  </a:p>
                </c:rich>
              </c:tx>
              <c:spPr>
                <a:noFill/>
                <a:ln>
                  <a:noFill/>
                </a:ln>
                <a:effectLst/>
              </c:spPr>
              <c:txPr>
                <a:bodyPr rot="0" spcFirstLastPara="1" vertOverflow="ellipsis" vert="horz" wrap="square" lIns="38100" tIns="19050" rIns="38100" bIns="19050" anchor="ctr" anchorCtr="1">
                  <a:spAutoFit/>
                </a:bodyPr>
                <a:lstStyle/>
                <a:p>
                  <a:pPr>
                    <a:defRPr sz="2000" b="0" i="0" u="none" strike="noStrike" kern="1200" baseline="0">
                      <a:solidFill>
                        <a:schemeClr val="bg1"/>
                      </a:solidFill>
                      <a:latin typeface="+mn-lt"/>
                      <a:ea typeface="+mn-ea"/>
                      <a:cs typeface="+mn-cs"/>
                    </a:defRPr>
                  </a:pPr>
                  <a:endParaRPr lang="en-US"/>
                </a:p>
              </c:txPr>
              <c:showLegendKey val="0"/>
              <c:showVal val="0"/>
              <c:showCatName val="1"/>
              <c:showSerName val="0"/>
              <c:showPercent val="1"/>
              <c:showBubbleSize val="0"/>
              <c:extLst>
                <c:ext xmlns:c15="http://schemas.microsoft.com/office/drawing/2012/chart" uri="{CE6537A1-D6FC-4f65-9D91-7224C49458BB}">
                  <c15:layout>
                    <c:manualLayout>
                      <c:w val="0.38836459038472998"/>
                      <c:h val="0.22658673723929512"/>
                    </c:manualLayout>
                  </c15:layout>
                  <c15:dlblFieldTable/>
                  <c15:showDataLabelsRange val="0"/>
                </c:ext>
                <c:ext xmlns:c16="http://schemas.microsoft.com/office/drawing/2014/chart" uri="{C3380CC4-5D6E-409C-BE32-E72D297353CC}">
                  <c16:uniqueId val="{00000003-79D6-8947-9815-7E66E0D801FD}"/>
                </c:ext>
              </c:extLst>
            </c:dLbl>
            <c:dLbl>
              <c:idx val="2"/>
              <c:layout>
                <c:manualLayout>
                  <c:x val="-0.18850453686134078"/>
                  <c:y val="-4.8881807572985901E-2"/>
                </c:manualLayout>
              </c:layout>
              <c:showLegendKey val="0"/>
              <c:showVal val="0"/>
              <c:showCatName val="1"/>
              <c:showSerName val="0"/>
              <c:showPercent val="1"/>
              <c:showBubbleSize val="0"/>
              <c:extLst>
                <c:ext xmlns:c15="http://schemas.microsoft.com/office/drawing/2012/chart" uri="{CE6537A1-D6FC-4f65-9D91-7224C49458BB}">
                  <c15:layout>
                    <c:manualLayout>
                      <c:w val="0.2193055555555555"/>
                      <c:h val="0.250508240760909"/>
                    </c:manualLayout>
                  </c15:layout>
                </c:ext>
                <c:ext xmlns:c16="http://schemas.microsoft.com/office/drawing/2014/chart" uri="{C3380CC4-5D6E-409C-BE32-E72D297353CC}">
                  <c16:uniqueId val="{00000005-79D6-8947-9815-7E66E0D801FD}"/>
                </c:ext>
              </c:extLst>
            </c:dLbl>
            <c:spPr>
              <a:noFill/>
              <a:ln>
                <a:noFill/>
              </a:ln>
              <a:effectLst/>
            </c:spPr>
            <c:txPr>
              <a:bodyPr rot="0" spcFirstLastPara="1" vertOverflow="ellipsis" vert="horz" wrap="square" lIns="38100" tIns="19050" rIns="38100" bIns="19050" anchor="ctr" anchorCtr="1">
                <a:spAutoFit/>
              </a:bodyPr>
              <a:lstStyle/>
              <a:p>
                <a:pPr>
                  <a:defRPr sz="2000" b="0" i="0" u="none" strike="noStrike" kern="1200" baseline="0">
                    <a:solidFill>
                      <a:sysClr val="windowText" lastClr="000000"/>
                    </a:solidFill>
                    <a:latin typeface="+mn-lt"/>
                    <a:ea typeface="+mn-ea"/>
                    <a:cs typeface="+mn-cs"/>
                  </a:defRPr>
                </a:pPr>
                <a:endParaRPr lang="en-US"/>
              </a:p>
            </c:txPr>
            <c:showLegendKey val="0"/>
            <c:showVal val="0"/>
            <c:showCatName val="1"/>
            <c:showSerName val="0"/>
            <c:showPercent val="1"/>
            <c:showBubbleSize val="0"/>
            <c:showLeaderLines val="1"/>
            <c:leaderLines>
              <c:spPr>
                <a:ln w="9525">
                  <a:solidFill>
                    <a:schemeClr val="tx1"/>
                  </a:solidFill>
                </a:ln>
                <a:effectLst/>
              </c:spPr>
            </c:leaderLines>
            <c:extLst>
              <c:ext xmlns:c15="http://schemas.microsoft.com/office/drawing/2012/chart" uri="{CE6537A1-D6FC-4f65-9D91-7224C49458BB}"/>
            </c:extLst>
          </c:dLbls>
          <c:cat>
            <c:strRef>
              <c:f>Sheet1!$F$11:$F$13</c:f>
              <c:strCache>
                <c:ptCount val="3"/>
                <c:pt idx="0">
                  <c:v>candidate alignment locations (CAL)</c:v>
                </c:pt>
                <c:pt idx="1">
                  <c:v>SIMD banded Levenshtein edit distance</c:v>
                </c:pt>
                <c:pt idx="2">
                  <c:v>SAM printing</c:v>
                </c:pt>
              </c:strCache>
            </c:strRef>
          </c:cat>
          <c:val>
            <c:numRef>
              <c:f>Sheet1!$G$11:$G$13</c:f>
              <c:numCache>
                <c:formatCode>_(* #,##0.00_);_(* \(#,##0.00\);_(* "-"??_);_(@_)</c:formatCode>
                <c:ptCount val="3"/>
                <c:pt idx="0">
                  <c:v>3738.88</c:v>
                </c:pt>
                <c:pt idx="1">
                  <c:v>81368.094525727502</c:v>
                </c:pt>
                <c:pt idx="2">
                  <c:v>2269.8754742724996</c:v>
                </c:pt>
              </c:numCache>
            </c:numRef>
          </c:val>
          <c:extLst>
            <c:ext xmlns:c16="http://schemas.microsoft.com/office/drawing/2014/chart" uri="{C3380CC4-5D6E-409C-BE32-E72D297353CC}">
              <c16:uniqueId val="{00000006-79D6-8947-9815-7E66E0D801FD}"/>
            </c:ext>
          </c:extLst>
        </c:ser>
        <c:dLbls>
          <c:showLegendKey val="0"/>
          <c:showVal val="0"/>
          <c:showCatName val="1"/>
          <c:showSerName val="0"/>
          <c:showPercent val="1"/>
          <c:showBubbleSize val="0"/>
          <c:showLeaderLines val="1"/>
        </c:dLbls>
        <c:firstSliceAng val="0"/>
        <c:holeSize val="50"/>
      </c:doughnutChart>
      <c:spPr>
        <a:noFill/>
        <a:ln>
          <a:noFill/>
        </a:ln>
        <a:effectLst/>
      </c:spPr>
    </c:plotArea>
    <c:plotVisOnly val="1"/>
    <c:dispBlanksAs val="gap"/>
    <c:showDLblsOverMax val="0"/>
  </c:chart>
  <c:spPr>
    <a:noFill/>
    <a:ln>
      <a:noFill/>
    </a:ln>
    <a:effectLst/>
  </c:spPr>
  <c:txPr>
    <a:bodyPr/>
    <a:lstStyle/>
    <a:p>
      <a:pPr>
        <a:defRPr sz="2000">
          <a:solidFill>
            <a:sysClr val="windowText" lastClr="000000"/>
          </a:solidFill>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5">
  <cs:axisTitle>
    <cs:lnRef idx="0"/>
    <cs:fillRef idx="0"/>
    <cs:effectRef idx="0"/>
    <cs:fontRef idx="minor">
      <a:schemeClr val="tx2"/>
    </cs:fontRef>
    <cs:defRPr sz="1197"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1197" kern="1200"/>
  </cs:chartArea>
  <cs:dataLabel>
    <cs:lnRef idx="0"/>
    <cs:fillRef idx="0"/>
    <cs:effectRef idx="0"/>
    <cs:fontRef idx="minor">
      <a:schemeClr val="tx2"/>
    </cs:fontRef>
    <cs:defRPr sz="1197"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1197"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1197"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2128"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1197"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1197" kern="1200"/>
  </cs:valueAxis>
  <cs:wall>
    <cs:lnRef idx="0"/>
    <cs:fillRef idx="0"/>
    <cs:effectRef idx="0"/>
    <cs:fontRef idx="minor">
      <a:schemeClr val="tx2"/>
    </cs:fontRef>
  </cs:wall>
</cs:chartStyle>
</file>

<file path=ppt/drawings/_rels/vmlDrawing1.vml.rels><?xml version="1.0" encoding="UTF-8" standalone="yes"?>
<Relationships xmlns="http://schemas.openxmlformats.org/package/2006/relationships"><Relationship Id="rId2" Type="http://schemas.openxmlformats.org/officeDocument/2006/relationships/image" Target="../media/image122.emf"/><Relationship Id="rId1" Type="http://schemas.openxmlformats.org/officeDocument/2006/relationships/image" Target="../media/image121.emf"/></Relationships>
</file>

<file path=ppt/drawings/_rels/vmlDrawing2.vml.rels><?xml version="1.0" encoding="UTF-8" standalone="yes"?>
<Relationships xmlns="http://schemas.openxmlformats.org/package/2006/relationships"><Relationship Id="rId2" Type="http://schemas.openxmlformats.org/officeDocument/2006/relationships/image" Target="../media/image122.emf"/><Relationship Id="rId1" Type="http://schemas.openxmlformats.org/officeDocument/2006/relationships/image" Target="../media/image121.emf"/></Relationships>
</file>

<file path=ppt/drawings/_rels/vmlDrawing3.vml.rels><?xml version="1.0" encoding="UTF-8" standalone="yes"?>
<Relationships xmlns="http://schemas.openxmlformats.org/package/2006/relationships"><Relationship Id="rId2" Type="http://schemas.openxmlformats.org/officeDocument/2006/relationships/image" Target="../media/image122.emf"/><Relationship Id="rId1" Type="http://schemas.openxmlformats.org/officeDocument/2006/relationships/image" Target="../media/image121.emf"/></Relationships>
</file>

<file path=ppt/drawings/_rels/vmlDrawing4.vml.rels><?xml version="1.0" encoding="UTF-8" standalone="yes"?>
<Relationships xmlns="http://schemas.openxmlformats.org/package/2006/relationships"><Relationship Id="rId2" Type="http://schemas.openxmlformats.org/officeDocument/2006/relationships/image" Target="../media/image122.emf"/><Relationship Id="rId1" Type="http://schemas.openxmlformats.org/officeDocument/2006/relationships/image" Target="../media/image121.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331.emf"/></Relationships>
</file>

<file path=ppt/drawings/drawing1.xml><?xml version="1.0" encoding="utf-8"?>
<c:userShapes xmlns:c="http://schemas.openxmlformats.org/drawingml/2006/chart">
  <cdr:relSizeAnchor xmlns:cdr="http://schemas.openxmlformats.org/drawingml/2006/chartDrawing">
    <cdr:from>
      <cdr:x>0.36036</cdr:x>
      <cdr:y>0.11994</cdr:y>
    </cdr:from>
    <cdr:to>
      <cdr:x>0.54054</cdr:x>
      <cdr:y>0.18125</cdr:y>
    </cdr:to>
    <cdr:sp macro="" textlink="">
      <cdr:nvSpPr>
        <cdr:cNvPr id="4" name="TextBox 54"/>
        <cdr:cNvSpPr txBox="1"/>
      </cdr:nvSpPr>
      <cdr:spPr>
        <a:xfrm xmlns:a="http://schemas.openxmlformats.org/drawingml/2006/main">
          <a:off x="3048000" y="511804"/>
          <a:ext cx="1524000" cy="261610"/>
        </a:xfrm>
        <a:prstGeom xmlns:a="http://schemas.openxmlformats.org/drawingml/2006/main" prst="rect">
          <a:avLst/>
        </a:prstGeom>
        <a:solidFill xmlns:a="http://schemas.openxmlformats.org/drawingml/2006/main">
          <a:schemeClr val="bg1"/>
        </a:solidFill>
      </cdr:spPr>
      <cdr:txBody>
        <a:bodyPr xmlns:a="http://schemas.openxmlformats.org/drawingml/2006/main" wrap="square" rIns="0" rtlCol="0">
          <a:spAutoFit/>
        </a:bodyPr>
        <a:lstStyle xmlns:a="http://schemas.openxmlformats.org/drawingml/2006/main">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xmlns:a="http://schemas.openxmlformats.org/drawingml/2006/main">
          <a:endParaRPr lang="en-US" b="1" i="1" dirty="0">
            <a:ln>
              <a:noFill/>
            </a:ln>
            <a:solidFill>
              <a:srgbClr val="0000FF"/>
            </a:solidFill>
            <a:latin typeface="+mj-lt"/>
          </a:endParaRPr>
        </a:p>
      </cdr:txBody>
    </cdr:sp>
  </cdr:relSizeAnchor>
</c:userShapes>
</file>

<file path=ppt/drawings/drawing2.xml><?xml version="1.0" encoding="utf-8"?>
<c:userShapes xmlns:c="http://schemas.openxmlformats.org/drawingml/2006/chart">
  <cdr:relSizeAnchor xmlns:cdr="http://schemas.openxmlformats.org/drawingml/2006/chartDrawing">
    <cdr:from>
      <cdr:x>0.36036</cdr:x>
      <cdr:y>0.125</cdr:y>
    </cdr:from>
    <cdr:to>
      <cdr:x>0.54054</cdr:x>
      <cdr:y>0.18631</cdr:y>
    </cdr:to>
    <cdr:sp macro="" textlink="">
      <cdr:nvSpPr>
        <cdr:cNvPr id="3" name="TextBox 54"/>
        <cdr:cNvSpPr txBox="1"/>
      </cdr:nvSpPr>
      <cdr:spPr>
        <a:xfrm xmlns:a="http://schemas.openxmlformats.org/drawingml/2006/main">
          <a:off x="3048000" y="533399"/>
          <a:ext cx="1524000" cy="261610"/>
        </a:xfrm>
        <a:prstGeom xmlns:a="http://schemas.openxmlformats.org/drawingml/2006/main" prst="rect">
          <a:avLst/>
        </a:prstGeom>
        <a:solidFill xmlns:a="http://schemas.openxmlformats.org/drawingml/2006/main">
          <a:schemeClr val="bg1"/>
        </a:solidFill>
      </cdr:spPr>
      <cdr:txBody>
        <a:bodyPr xmlns:a="http://schemas.openxmlformats.org/drawingml/2006/main" wrap="square" rIns="0" rtlCol="0">
          <a:spAutoFit/>
        </a:bodyPr>
        <a:lstStyle xmlns:a="http://schemas.openxmlformats.org/drawingml/2006/main">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xmlns:a="http://schemas.openxmlformats.org/drawingml/2006/main">
          <a:endParaRPr lang="en-US" b="1" i="1" dirty="0">
            <a:ln>
              <a:noFill/>
            </a:ln>
            <a:solidFill>
              <a:srgbClr val="0000FF"/>
            </a:solidFill>
            <a:latin typeface="+mj-lt"/>
          </a:endParaRPr>
        </a:p>
      </cdr:txBody>
    </cdr:sp>
  </cdr:relSizeAnchor>
</c:userShapes>
</file>

<file path=ppt/drawings/drawing3.xml><?xml version="1.0" encoding="utf-8"?>
<c:userShapes xmlns:c="http://schemas.openxmlformats.org/drawingml/2006/chart">
  <cdr:relSizeAnchor xmlns:cdr="http://schemas.openxmlformats.org/drawingml/2006/chartDrawing">
    <cdr:from>
      <cdr:x>0.36036</cdr:x>
      <cdr:y>0.125</cdr:y>
    </cdr:from>
    <cdr:to>
      <cdr:x>0.54054</cdr:x>
      <cdr:y>0.18631</cdr:y>
    </cdr:to>
    <cdr:sp macro="" textlink="">
      <cdr:nvSpPr>
        <cdr:cNvPr id="3" name="TextBox 54"/>
        <cdr:cNvSpPr txBox="1"/>
      </cdr:nvSpPr>
      <cdr:spPr>
        <a:xfrm xmlns:a="http://schemas.openxmlformats.org/drawingml/2006/main">
          <a:off x="3048000" y="533399"/>
          <a:ext cx="1524000" cy="261610"/>
        </a:xfrm>
        <a:prstGeom xmlns:a="http://schemas.openxmlformats.org/drawingml/2006/main" prst="rect">
          <a:avLst/>
        </a:prstGeom>
        <a:solidFill xmlns:a="http://schemas.openxmlformats.org/drawingml/2006/main">
          <a:schemeClr val="bg1"/>
        </a:solidFill>
      </cdr:spPr>
      <cdr:txBody>
        <a:bodyPr xmlns:a="http://schemas.openxmlformats.org/drawingml/2006/main" wrap="square" rIns="0" rtlCol="0">
          <a:spAutoFit/>
        </a:bodyPr>
        <a:lstStyle xmlns:a="http://schemas.openxmlformats.org/drawingml/2006/main">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xmlns:a="http://schemas.openxmlformats.org/drawingml/2006/main">
          <a:endParaRPr lang="en-US" b="1" i="1" dirty="0">
            <a:ln>
              <a:noFill/>
            </a:ln>
            <a:solidFill>
              <a:srgbClr val="0000FF"/>
            </a:solidFill>
            <a:latin typeface="+mj-lt"/>
          </a:endParaRPr>
        </a:p>
      </cdr:txBody>
    </cdr:sp>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9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sz="quarter" idx="1"/>
          </p:nvPr>
        </p:nvSpPr>
        <p:spPr>
          <a:xfrm>
            <a:off x="3970938" y="0"/>
            <a:ext cx="3037840" cy="464820"/>
          </a:xfrm>
          <a:prstGeom prst="rect">
            <a:avLst/>
          </a:prstGeom>
        </p:spPr>
        <p:txBody>
          <a:bodyPr vert="horz" lIns="93177" tIns="46589" rIns="93177" bIns="46589" rtlCol="0"/>
          <a:lstStyle>
            <a:lvl1pPr algn="r">
              <a:defRPr sz="1200"/>
            </a:lvl1pPr>
          </a:lstStyle>
          <a:p>
            <a:fld id="{AC167E78-EA36-40A1-A9A0-B443C6CB1F60}" type="datetimeFigureOut">
              <a:rPr lang="en-US" smtClean="0"/>
              <a:pPr/>
              <a:t>12/1/21</a:t>
            </a:fld>
            <a:endParaRPr lang="en-US"/>
          </a:p>
        </p:txBody>
      </p:sp>
      <p:sp>
        <p:nvSpPr>
          <p:cNvPr id="4" name="Footer Placeholder 3"/>
          <p:cNvSpPr>
            <a:spLocks noGrp="1"/>
          </p:cNvSpPr>
          <p:nvPr>
            <p:ph type="ftr" sz="quarter" idx="2"/>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5" name="Slide Number Placeholder 4"/>
          <p:cNvSpPr>
            <a:spLocks noGrp="1"/>
          </p:cNvSpPr>
          <p:nvPr>
            <p:ph type="sldNum" sz="quarter" idx="3"/>
          </p:nvPr>
        </p:nvSpPr>
        <p:spPr>
          <a:xfrm>
            <a:off x="3970938" y="8829967"/>
            <a:ext cx="3037840" cy="464820"/>
          </a:xfrm>
          <a:prstGeom prst="rect">
            <a:avLst/>
          </a:prstGeom>
        </p:spPr>
        <p:txBody>
          <a:bodyPr vert="horz" lIns="93177" tIns="46589" rIns="93177" bIns="46589" rtlCol="0" anchor="b"/>
          <a:lstStyle>
            <a:lvl1pPr algn="r">
              <a:defRPr sz="1200"/>
            </a:lvl1pPr>
          </a:lstStyle>
          <a:p>
            <a:fld id="{1E401BE2-F7AC-4C50-A6E5-F6C806E13D7E}" type="slidenum">
              <a:rPr lang="en-US" smtClean="0"/>
              <a:pPr/>
              <a:t>‹#›</a:t>
            </a:fld>
            <a:endParaRPr lang="en-US"/>
          </a:p>
        </p:txBody>
      </p:sp>
    </p:spTree>
    <p:extLst>
      <p:ext uri="{BB962C8B-B14F-4D97-AF65-F5344CB8AC3E}">
        <p14:creationId xmlns:p14="http://schemas.microsoft.com/office/powerpoint/2010/main" val="1046298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9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idx="1"/>
          </p:nvPr>
        </p:nvSpPr>
        <p:spPr>
          <a:xfrm>
            <a:off x="3970938" y="0"/>
            <a:ext cx="3037840" cy="464820"/>
          </a:xfrm>
          <a:prstGeom prst="rect">
            <a:avLst/>
          </a:prstGeom>
        </p:spPr>
        <p:txBody>
          <a:bodyPr vert="horz" lIns="93177" tIns="46589" rIns="93177" bIns="46589" rtlCol="0"/>
          <a:lstStyle>
            <a:lvl1pPr algn="r">
              <a:defRPr sz="1200"/>
            </a:lvl1pPr>
          </a:lstStyle>
          <a:p>
            <a:fld id="{88D89EF4-2B2A-4F54-A6DD-1EB35DCF17B3}" type="datetimeFigureOut">
              <a:rPr lang="en-US" smtClean="0"/>
              <a:pPr/>
              <a:t>12/1/21</a:t>
            </a:fld>
            <a:endParaRPr lang="en-US"/>
          </a:p>
        </p:txBody>
      </p:sp>
      <p:sp>
        <p:nvSpPr>
          <p:cNvPr id="4" name="Slide Image Placeholder 3"/>
          <p:cNvSpPr>
            <a:spLocks noGrp="1" noRot="1" noChangeAspect="1"/>
          </p:cNvSpPr>
          <p:nvPr>
            <p:ph type="sldImg" idx="2"/>
          </p:nvPr>
        </p:nvSpPr>
        <p:spPr>
          <a:xfrm>
            <a:off x="1181100" y="696913"/>
            <a:ext cx="4648200" cy="3486150"/>
          </a:xfrm>
          <a:prstGeom prst="rect">
            <a:avLst/>
          </a:prstGeom>
          <a:noFill/>
          <a:ln w="12700">
            <a:solidFill>
              <a:prstClr val="black"/>
            </a:solidFill>
          </a:ln>
        </p:spPr>
        <p:txBody>
          <a:bodyPr vert="horz" lIns="93177" tIns="46589" rIns="93177" bIns="46589" rtlCol="0" anchor="ctr"/>
          <a:lstStyle/>
          <a:p>
            <a:endParaRPr lang="en-US"/>
          </a:p>
        </p:txBody>
      </p:sp>
      <p:sp>
        <p:nvSpPr>
          <p:cNvPr id="5" name="Notes Placeholder 4"/>
          <p:cNvSpPr>
            <a:spLocks noGrp="1"/>
          </p:cNvSpPr>
          <p:nvPr>
            <p:ph type="body" sz="quarter" idx="3"/>
          </p:nvPr>
        </p:nvSpPr>
        <p:spPr>
          <a:xfrm>
            <a:off x="701040" y="4415790"/>
            <a:ext cx="5608320" cy="4183380"/>
          </a:xfrm>
          <a:prstGeom prst="rect">
            <a:avLst/>
          </a:prstGeom>
        </p:spPr>
        <p:txBody>
          <a:bodyPr vert="horz" lIns="93177" tIns="46589" rIns="93177" bIns="4658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7" name="Slide Number Placeholder 6"/>
          <p:cNvSpPr>
            <a:spLocks noGrp="1"/>
          </p:cNvSpPr>
          <p:nvPr>
            <p:ph type="sldNum" sz="quarter" idx="5"/>
          </p:nvPr>
        </p:nvSpPr>
        <p:spPr>
          <a:xfrm>
            <a:off x="3970938" y="8829967"/>
            <a:ext cx="3037840" cy="464820"/>
          </a:xfrm>
          <a:prstGeom prst="rect">
            <a:avLst/>
          </a:prstGeom>
        </p:spPr>
        <p:txBody>
          <a:bodyPr vert="horz" lIns="93177" tIns="46589" rIns="93177" bIns="46589" rtlCol="0" anchor="b"/>
          <a:lstStyle>
            <a:lvl1pPr algn="r">
              <a:defRPr sz="1200"/>
            </a:lvl1pPr>
          </a:lstStyle>
          <a:p>
            <a:fld id="{AB959945-7217-484B-8E74-88DC87A74BB0}" type="slidenum">
              <a:rPr lang="en-US" smtClean="0"/>
              <a:pPr/>
              <a:t>‹#›</a:t>
            </a:fld>
            <a:endParaRPr lang="en-US"/>
          </a:p>
        </p:txBody>
      </p:sp>
    </p:spTree>
    <p:extLst>
      <p:ext uri="{BB962C8B-B14F-4D97-AF65-F5344CB8AC3E}">
        <p14:creationId xmlns:p14="http://schemas.microsoft.com/office/powerpoint/2010/main" val="35580705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17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21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23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23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25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25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25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25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25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25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27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27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28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28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28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29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29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319.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33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339.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34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34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354.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362.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363.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364.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365.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366.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376.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377.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403.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404.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40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40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40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410.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411.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412.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416.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438.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440.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4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162741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spect="1" noChangeArrowheads="1" noTextEdit="1"/>
          </p:cNvSpPr>
          <p:nvPr>
            <p:ph type="sldImg"/>
          </p:nvPr>
        </p:nvSpPr>
        <p:spPr>
          <a:xfrm>
            <a:off x="1165225" y="676275"/>
            <a:ext cx="4713288" cy="3533775"/>
          </a:xfrm>
          <a:ln/>
        </p:spPr>
      </p:sp>
      <p:sp>
        <p:nvSpPr>
          <p:cNvPr id="27651" name="Rectangle 3"/>
          <p:cNvSpPr>
            <a:spLocks noGrp="1" noChangeArrowheads="1"/>
          </p:cNvSpPr>
          <p:nvPr>
            <p:ph type="body" idx="1"/>
          </p:nvPr>
        </p:nvSpPr>
        <p:spPr>
          <a:xfrm>
            <a:off x="897994" y="4434208"/>
            <a:ext cx="5166647" cy="4135091"/>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r>
              <a:rPr lang="en-US" dirty="0"/>
              <a:t>Professor Mutlu</a:t>
            </a:r>
            <a:r>
              <a:rPr lang="ja-JP" altLang="en-US" dirty="0"/>
              <a:t>’</a:t>
            </a:r>
            <a:r>
              <a:rPr lang="en-US" dirty="0"/>
              <a:t>s research focus is all aspects of computer</a:t>
            </a:r>
            <a:r>
              <a:rPr lang="en-US" baseline="0" dirty="0"/>
              <a:t> </a:t>
            </a:r>
            <a:r>
              <a:rPr lang="en-US" dirty="0"/>
              <a:t>architecture, HW/SW interaction</a:t>
            </a:r>
            <a:r>
              <a:rPr lang="en-US" baseline="0" dirty="0"/>
              <a:t> and bioinformatics</a:t>
            </a:r>
            <a:r>
              <a:rPr lang="en-US" dirty="0"/>
              <a:t>. </a:t>
            </a:r>
          </a:p>
          <a:p>
            <a:endParaRPr lang="en-US" dirty="0"/>
          </a:p>
          <a:p>
            <a:r>
              <a:rPr lang="en-US" dirty="0"/>
              <a:t>He is looking for students to perform research</a:t>
            </a:r>
            <a:r>
              <a:rPr lang="en-US" baseline="0" dirty="0"/>
              <a:t> in these areas.</a:t>
            </a:r>
            <a:endParaRPr lang="en-US" dirty="0"/>
          </a:p>
          <a:p>
            <a:endParaRPr lang="en-US" dirty="0"/>
          </a:p>
          <a:p>
            <a:r>
              <a:rPr lang="en-US" dirty="0"/>
              <a:t>He and his group, SAFARI,</a:t>
            </a:r>
            <a:r>
              <a:rPr lang="en-US" baseline="0" dirty="0"/>
              <a:t> solve fundamental problems spanning:</a:t>
            </a:r>
          </a:p>
          <a:p>
            <a:endParaRPr lang="en-US" dirty="0"/>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Memory, memory, memory, storage, interconnects</a:t>
            </a:r>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Parallel architectures, heterogeneous architectures, GP-GPUs</a:t>
            </a:r>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System/architecture interaction, new execution models</a:t>
            </a:r>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Energy efficiency, fault tolerance, hardware security </a:t>
            </a:r>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Genome sequence analysis and assembly</a:t>
            </a:r>
          </a:p>
          <a:p>
            <a:pPr defTabSz="931774" fontAlgn="base">
              <a:spcBef>
                <a:spcPct val="0"/>
              </a:spcBef>
              <a:spcAft>
                <a:spcPct val="0"/>
              </a:spcAft>
              <a:buFontTx/>
              <a:buChar char="•"/>
            </a:pPr>
            <a:endParaRPr lang="en-US" b="1" i="1" dirty="0">
              <a:solidFill>
                <a:srgbClr val="3333CC"/>
              </a:solidFill>
              <a:latin typeface="Arial Narrow" charset="0"/>
              <a:ea typeface="ＭＳ Ｐゴシック" charset="0"/>
              <a:cs typeface="Arial" charset="0"/>
            </a:endParaRPr>
          </a:p>
          <a:p>
            <a:pPr defTabSz="931774" fontAlgn="base">
              <a:spcBef>
                <a:spcPct val="0"/>
              </a:spcBef>
              <a:spcAft>
                <a:spcPct val="0"/>
              </a:spcAft>
            </a:pPr>
            <a:r>
              <a:rPr lang="en-US" dirty="0">
                <a:solidFill>
                  <a:srgbClr val="3333CC"/>
                </a:solidFill>
                <a:latin typeface="Arial Narrow" charset="0"/>
                <a:ea typeface="ＭＳ Ｐゴシック" charset="0"/>
                <a:cs typeface="Arial" charset="0"/>
              </a:rPr>
              <a:t>His group does broad research spanning systems to logic with architecture at center</a:t>
            </a:r>
          </a:p>
          <a:p>
            <a:pPr defTabSz="931774" fontAlgn="base">
              <a:spcBef>
                <a:spcPct val="0"/>
              </a:spcBef>
              <a:spcAft>
                <a:spcPct val="0"/>
              </a:spcAft>
              <a:buFontTx/>
              <a:buChar char="•"/>
            </a:pPr>
            <a:endParaRPr lang="en-US" b="1" i="1" dirty="0">
              <a:solidFill>
                <a:srgbClr val="3333CC"/>
              </a:solidFill>
              <a:latin typeface="Arial Narrow" charset="0"/>
              <a:ea typeface="ＭＳ Ｐゴシック" charset="0"/>
              <a:cs typeface="Arial" charset="0"/>
            </a:endParaRPr>
          </a:p>
          <a:p>
            <a:endParaRPr lang="en-US" dirty="0"/>
          </a:p>
        </p:txBody>
      </p:sp>
    </p:spTree>
    <p:extLst>
      <p:ext uri="{BB962C8B-B14F-4D97-AF65-F5344CB8AC3E}">
        <p14:creationId xmlns:p14="http://schemas.microsoft.com/office/powerpoint/2010/main" val="37965238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779469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ＭＳ Ｐゴシック" charset="0"/>
                <a:cs typeface="ＭＳ Ｐゴシック" charset="0"/>
              </a:rPr>
              <a:t>For an image classification</a:t>
            </a:r>
            <a:r>
              <a:rPr lang="en-US" sz="1200" b="0" i="0" kern="1200" baseline="0" dirty="0">
                <a:solidFill>
                  <a:schemeClr val="tx1"/>
                </a:solidFill>
                <a:effectLst/>
                <a:latin typeface="+mn-lt"/>
                <a:ea typeface="ＭＳ Ｐゴシック" charset="0"/>
                <a:cs typeface="ＭＳ Ｐゴシック" charset="0"/>
              </a:rPr>
              <a:t> task, 256 Google </a:t>
            </a:r>
            <a:r>
              <a:rPr lang="en-US" sz="1200" b="0" i="0" kern="1200" dirty="0" err="1">
                <a:solidFill>
                  <a:schemeClr val="tx1"/>
                </a:solidFill>
                <a:effectLst/>
                <a:latin typeface="+mn-lt"/>
                <a:ea typeface="ＭＳ Ｐゴシック" charset="0"/>
                <a:cs typeface="ＭＳ Ｐゴシック" charset="0"/>
              </a:rPr>
              <a:t>TPUv4’s</a:t>
            </a:r>
            <a:r>
              <a:rPr lang="en-US" sz="1200" b="0" i="0" kern="1200" dirty="0">
                <a:solidFill>
                  <a:schemeClr val="tx1"/>
                </a:solidFill>
                <a:effectLst/>
                <a:latin typeface="+mn-lt"/>
                <a:ea typeface="ＭＳ Ｐゴシック" charset="0"/>
                <a:cs typeface="ＭＳ Ｐゴシック" charset="0"/>
              </a:rPr>
              <a:t> performance is nearly as fast as 768 </a:t>
            </a:r>
            <a:r>
              <a:rPr lang="en-US" sz="1200" b="0" i="0" kern="1200" dirty="0" err="1">
                <a:solidFill>
                  <a:schemeClr val="tx1"/>
                </a:solidFill>
                <a:effectLst/>
                <a:latin typeface="+mn-lt"/>
                <a:ea typeface="ＭＳ Ｐゴシック" charset="0"/>
                <a:cs typeface="ＭＳ Ｐゴシック" charset="0"/>
              </a:rPr>
              <a:t>Nvidia</a:t>
            </a:r>
            <a:r>
              <a:rPr lang="en-US" sz="1200" b="0" i="0" kern="1200" dirty="0">
                <a:solidFill>
                  <a:schemeClr val="tx1"/>
                </a:solidFill>
                <a:effectLst/>
                <a:latin typeface="+mn-lt"/>
                <a:ea typeface="ＭＳ Ｐゴシック" charset="0"/>
                <a:cs typeface="ＭＳ Ｐゴシック" charset="0"/>
              </a:rPr>
              <a:t> </a:t>
            </a:r>
            <a:r>
              <a:rPr lang="en-US" sz="1200" b="0" i="0" kern="1200" dirty="0" err="1">
                <a:solidFill>
                  <a:schemeClr val="tx1"/>
                </a:solidFill>
                <a:effectLst/>
                <a:latin typeface="+mn-lt"/>
                <a:ea typeface="ＭＳ Ｐゴシック" charset="0"/>
                <a:cs typeface="ＭＳ Ｐゴシック" charset="0"/>
              </a:rPr>
              <a:t>A100</a:t>
            </a:r>
            <a:r>
              <a:rPr lang="en-US" sz="1200" b="0" i="0" kern="1200" dirty="0">
                <a:solidFill>
                  <a:schemeClr val="tx1"/>
                </a:solidFill>
                <a:effectLst/>
                <a:latin typeface="+mn-lt"/>
                <a:ea typeface="ＭＳ Ｐゴシック" charset="0"/>
                <a:cs typeface="ＭＳ Ｐゴシック" charset="0"/>
              </a:rPr>
              <a:t> graphics cards combined with 192 AMD </a:t>
            </a:r>
            <a:r>
              <a:rPr lang="en-US" sz="1200" b="0" i="0" kern="1200" dirty="0" err="1">
                <a:solidFill>
                  <a:schemeClr val="tx1"/>
                </a:solidFill>
                <a:effectLst/>
                <a:latin typeface="+mn-lt"/>
                <a:ea typeface="ＭＳ Ｐゴシック" charset="0"/>
                <a:cs typeface="ＭＳ Ｐゴシック" charset="0"/>
              </a:rPr>
              <a:t>Epyc</a:t>
            </a:r>
            <a:r>
              <a:rPr lang="en-US" sz="1200" b="0" i="0" kern="1200" dirty="0">
                <a:solidFill>
                  <a:schemeClr val="tx1"/>
                </a:solidFill>
                <a:effectLst/>
                <a:latin typeface="+mn-lt"/>
                <a:ea typeface="ＭＳ Ｐゴシック" charset="0"/>
                <a:cs typeface="ＭＳ Ｐゴシック" charset="0"/>
              </a:rPr>
              <a:t> 7742 CPU cores and 512 of Huawei’s AI-optimized </a:t>
            </a:r>
            <a:r>
              <a:rPr lang="en-US" sz="1200" b="0" i="0" kern="1200" dirty="0" err="1">
                <a:solidFill>
                  <a:schemeClr val="tx1"/>
                </a:solidFill>
                <a:effectLst/>
                <a:latin typeface="+mn-lt"/>
                <a:ea typeface="ＭＳ Ｐゴシック" charset="0"/>
                <a:cs typeface="ＭＳ Ｐゴシック" charset="0"/>
              </a:rPr>
              <a:t>Ascend910</a:t>
            </a:r>
            <a:r>
              <a:rPr lang="en-US" sz="1200" b="0" i="0" kern="1200" dirty="0">
                <a:solidFill>
                  <a:schemeClr val="tx1"/>
                </a:solidFill>
                <a:effectLst/>
                <a:latin typeface="+mn-lt"/>
                <a:ea typeface="ＭＳ Ｐゴシック" charset="0"/>
                <a:cs typeface="ＭＳ Ｐゴシック" charset="0"/>
              </a:rPr>
              <a:t> chips paired with 128 Intel Xeon Platinum 8168 cores. </a:t>
            </a:r>
          </a:p>
          <a:p>
            <a:endParaRPr lang="en-US" sz="1200" b="0" i="0" kern="1200" dirty="0">
              <a:solidFill>
                <a:schemeClr val="tx1"/>
              </a:solidFill>
              <a:effectLst/>
              <a:latin typeface="+mn-lt"/>
              <a:ea typeface="ＭＳ Ｐゴシック" charset="0"/>
              <a:cs typeface="ＭＳ Ｐゴシック" charset="0"/>
            </a:endParaRPr>
          </a:p>
          <a:p>
            <a:r>
              <a:rPr lang="en-US" dirty="0"/>
              <a:t>https://venturebeat.com/2021/05/18/google-details-new-ai-accelerator-chips/</a:t>
            </a: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093286A4-7211-A74A-AC00-948057392F5F}"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ＭＳ Ｐゴシック" panose="020B0600070205080204" pitchFamily="34"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43</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20944885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latin typeface="medium-content-sans-serif-font"/>
              </a:rPr>
              <a:t>The Wafer-Scale Engine is the most massive AI chip ever produced and packs a whopping 400,000 cores in a 46,225mm2 footprint.</a:t>
            </a:r>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7973AD7-D932-2641-9FAC-D90A34A34A63}" type="slidenum">
              <a:rPr kumimoji="0" lang="en-US" altLang="en-US" sz="1200" b="0" i="0" u="none" strike="noStrike" kern="1200" cap="none" spc="0" normalizeH="0" baseline="0" noProof="0" smtClean="0">
                <a:ln>
                  <a:noFill/>
                </a:ln>
                <a:solidFill>
                  <a:prstClr val="black"/>
                </a:solidFill>
                <a:effectLst/>
                <a:uLnTx/>
                <a:uFillTx/>
                <a:latin typeface="Calibri"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45</a:t>
            </a:fld>
            <a:endParaRPr kumimoji="0" lang="en-US" altLang="en-US" sz="1200" b="0" i="0" u="none" strike="noStrike" kern="1200" cap="none" spc="0" normalizeH="0" baseline="0" noProof="0">
              <a:ln>
                <a:noFill/>
              </a:ln>
              <a:solidFill>
                <a:prstClr val="black"/>
              </a:solidFill>
              <a:effectLst/>
              <a:uLnTx/>
              <a:uFillTx/>
              <a:latin typeface="Calibri" charset="0"/>
              <a:ea typeface="ＭＳ Ｐゴシック" charset="-128"/>
              <a:cs typeface="+mn-cs"/>
            </a:endParaRPr>
          </a:p>
        </p:txBody>
      </p:sp>
    </p:spTree>
    <p:extLst>
      <p:ext uri="{BB962C8B-B14F-4D97-AF65-F5344CB8AC3E}">
        <p14:creationId xmlns:p14="http://schemas.microsoft.com/office/powerpoint/2010/main" val="12739878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7973AD7-D932-2641-9FAC-D90A34A34A63}" type="slidenum">
              <a:rPr kumimoji="0" lang="en-US" altLang="en-US" sz="1200" b="0" i="0" u="none" strike="noStrike" kern="1200" cap="none" spc="0" normalizeH="0" baseline="0" noProof="0" smtClean="0">
                <a:ln>
                  <a:noFill/>
                </a:ln>
                <a:solidFill>
                  <a:prstClr val="black"/>
                </a:solidFill>
                <a:effectLst/>
                <a:uLnTx/>
                <a:uFillTx/>
                <a:latin typeface="Calibri" charset="0"/>
                <a:ea typeface="ＭＳ Ｐゴシック"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46</a:t>
            </a:fld>
            <a:endParaRPr kumimoji="0" lang="en-US" altLang="en-US" sz="1200" b="0" i="0" u="none" strike="noStrike" kern="1200" cap="none" spc="0" normalizeH="0" baseline="0" noProof="0">
              <a:ln>
                <a:noFill/>
              </a:ln>
              <a:solidFill>
                <a:prstClr val="black"/>
              </a:solidFill>
              <a:effectLst/>
              <a:uLnTx/>
              <a:uFillTx/>
              <a:latin typeface="Calibri" charset="0"/>
              <a:ea typeface="ＭＳ Ｐゴシック" charset="-128"/>
              <a:cs typeface="Arial" panose="020B0604020202020204" pitchFamily="34" charset="0"/>
            </a:endParaRPr>
          </a:p>
        </p:txBody>
      </p:sp>
    </p:spTree>
    <p:extLst>
      <p:ext uri="{BB962C8B-B14F-4D97-AF65-F5344CB8AC3E}">
        <p14:creationId xmlns:p14="http://schemas.microsoft.com/office/powerpoint/2010/main" val="25124024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ＭＳ Ｐゴシック" panose="020B0600070205080204" pitchFamily="34" charset="-128"/>
                <a:cs typeface="Arial" panose="020B060402020202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52</a:t>
            </a:fld>
            <a:endParaRPr kumimoji="0" lang="en-US" sz="1200" b="0" i="0" u="none" strike="noStrike" kern="1200" cap="none" spc="0" normalizeH="0" baseline="0" noProof="0">
              <a:ln>
                <a:noFill/>
              </a:ln>
              <a:solidFill>
                <a:prstClr val="black"/>
              </a:solidFill>
              <a:effectLst/>
              <a:uLnTx/>
              <a:uFillTx/>
              <a:latin typeface="Calibri" panose="020F0502020204030204"/>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41949107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53</a:t>
            </a:fld>
            <a:endParaRPr kumimoji="0" lang="en-US" sz="1200" b="0" i="0" u="none" strike="noStrike" kern="1200" cap="none" spc="0" normalizeH="0" baseline="0" noProof="0">
              <a:ln>
                <a:noFill/>
              </a:ln>
              <a:solidFill>
                <a:prstClr val="black"/>
              </a:solidFill>
              <a:effectLst/>
              <a:uLnTx/>
              <a:uFillTx/>
              <a:latin typeface="Calibri" charset="0"/>
              <a:ea typeface="ＭＳ Ｐゴシック" charset="-128"/>
              <a:cs typeface="+mn-cs"/>
            </a:endParaRPr>
          </a:p>
        </p:txBody>
      </p:sp>
    </p:spTree>
    <p:extLst>
      <p:ext uri="{BB962C8B-B14F-4D97-AF65-F5344CB8AC3E}">
        <p14:creationId xmlns:p14="http://schemas.microsoft.com/office/powerpoint/2010/main" val="20498966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latinLnBrk="0"/>
            <a:r>
              <a:rPr lang="en-US" sz="1200" b="0" i="0" kern="1200" dirty="0">
                <a:solidFill>
                  <a:schemeClr val="tx1"/>
                </a:solidFill>
                <a:effectLst/>
                <a:latin typeface="+mn-lt"/>
                <a:ea typeface="+mn-ea"/>
                <a:cs typeface="+mn-cs"/>
              </a:rPr>
              <a:t>However, since the development of high throughput sequencing (HTS) technologies, the cost of genome sequencing has fallen off a cliff (&lt;&lt; 1,000$) making it viable for almost everyone's use.</a:t>
            </a:r>
          </a:p>
          <a:p>
            <a:br>
              <a:rPr lang="en-US" dirty="0"/>
            </a:b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352373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670659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1774">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5259C2D-02FE-4C64-AD33-18B082577A5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952787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1774">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5259C2D-02FE-4C64-AD33-18B082577A5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834752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work, we take</a:t>
            </a:r>
            <a:r>
              <a:rPr lang="en-US" baseline="0" dirty="0"/>
              <a:t> a look at widely-used </a:t>
            </a:r>
            <a:r>
              <a:rPr lang="en-US" baseline="0" dirty="0" err="1"/>
              <a:t>google</a:t>
            </a:r>
            <a:r>
              <a:rPr lang="en-US" baseline="0" dirty="0"/>
              <a:t> consumer workloads, to figure out the major sources of energy consumption.</a:t>
            </a:r>
          </a:p>
          <a:p>
            <a:endParaRPr lang="en-US" baseline="0" dirty="0"/>
          </a:p>
          <a:p>
            <a:r>
              <a:rPr lang="en-US" baseline="0" dirty="0"/>
              <a:t>We look at Google Chrome web </a:t>
            </a:r>
            <a:r>
              <a:rPr lang="en-US" baseline="0" dirty="0" err="1"/>
              <a:t>brower</a:t>
            </a:r>
            <a:r>
              <a:rPr lang="en-US" baseline="0" dirty="0"/>
              <a:t>. We take a look at </a:t>
            </a:r>
            <a:r>
              <a:rPr lang="en-US" baseline="0" dirty="0" err="1"/>
              <a:t>Tensorflow</a:t>
            </a:r>
            <a:r>
              <a:rPr lang="en-US" baseline="0" dirty="0"/>
              <a:t>, Google’s machine learning framework, and we also take a look at two important video related workloads, video playback and video capture, both rely on Google’s vp9 codec technology.</a:t>
            </a:r>
          </a:p>
          <a:p>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784024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work, we take</a:t>
            </a:r>
            <a:r>
              <a:rPr lang="en-US" baseline="0" dirty="0"/>
              <a:t> a look at widely-used </a:t>
            </a:r>
            <a:r>
              <a:rPr lang="en-US" baseline="0" dirty="0" err="1"/>
              <a:t>google</a:t>
            </a:r>
            <a:r>
              <a:rPr lang="en-US" baseline="0" dirty="0"/>
              <a:t> consumer workloads, to figure out the major sources of energy consumption.</a:t>
            </a:r>
          </a:p>
          <a:p>
            <a:endParaRPr lang="en-US" baseline="0" dirty="0"/>
          </a:p>
          <a:p>
            <a:r>
              <a:rPr lang="en-US" baseline="0" dirty="0"/>
              <a:t>We look at Google Chrome web </a:t>
            </a:r>
            <a:r>
              <a:rPr lang="en-US" baseline="0" dirty="0" err="1"/>
              <a:t>brower</a:t>
            </a:r>
            <a:r>
              <a:rPr lang="en-US" baseline="0" dirty="0"/>
              <a:t>. We take a look at </a:t>
            </a:r>
            <a:r>
              <a:rPr lang="en-US" baseline="0" dirty="0" err="1"/>
              <a:t>Tensorflow</a:t>
            </a:r>
            <a:r>
              <a:rPr lang="en-US" baseline="0" dirty="0"/>
              <a:t>, Google’s machine learning framework, and we also take a look at two important video related workloads, video playback and video capture, both rely on Google’s vp9 codec technology.</a:t>
            </a:r>
          </a:p>
          <a:p>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363675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Genome analysis starts with sequencing random short DNA fragments of copies of the original molecule.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Unfortunately,</a:t>
            </a:r>
            <a:r>
              <a:rPr lang="en-US" sz="1200" b="0" i="0" kern="1200" baseline="0" dirty="0">
                <a:solidFill>
                  <a:schemeClr val="tx1"/>
                </a:solidFill>
                <a:effectLst/>
                <a:latin typeface="+mn-lt"/>
                <a:ea typeface="+mn-ea"/>
                <a:cs typeface="+mn-cs"/>
              </a:rPr>
              <a:t> these reads </a:t>
            </a:r>
            <a:r>
              <a:rPr lang="en-US" sz="1200" kern="1200" dirty="0">
                <a:solidFill>
                  <a:schemeClr val="tx1"/>
                </a:solidFill>
                <a:effectLst/>
                <a:latin typeface="+mn-lt"/>
                <a:ea typeface="+mn-ea"/>
                <a:cs typeface="+mn-cs"/>
              </a:rPr>
              <a:t>lack information about their order and which part of genome they are originated from.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Hence</a:t>
            </a:r>
            <a:r>
              <a:rPr lang="en-US" sz="1200" kern="1200" baseline="0" dirty="0">
                <a:solidFill>
                  <a:schemeClr val="tx1"/>
                </a:solidFill>
                <a:effectLst/>
                <a:latin typeface="+mn-lt"/>
                <a:ea typeface="+mn-ea"/>
                <a:cs typeface="+mn-cs"/>
              </a:rPr>
              <a:t> the second step is to map these reads to a long reference genome.</a:t>
            </a:r>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30002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Genome analysis starts with sequencing random short DNA fragments of copies of the original molecule.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Unfortunately,</a:t>
            </a:r>
            <a:r>
              <a:rPr lang="en-US" sz="1200" b="0" i="0" kern="1200" baseline="0" dirty="0">
                <a:solidFill>
                  <a:schemeClr val="tx1"/>
                </a:solidFill>
                <a:effectLst/>
                <a:latin typeface="+mn-lt"/>
                <a:ea typeface="+mn-ea"/>
                <a:cs typeface="+mn-cs"/>
              </a:rPr>
              <a:t> these reads </a:t>
            </a:r>
            <a:r>
              <a:rPr lang="en-US" sz="1200" kern="1200" dirty="0">
                <a:solidFill>
                  <a:schemeClr val="tx1"/>
                </a:solidFill>
                <a:effectLst/>
                <a:latin typeface="+mn-lt"/>
                <a:ea typeface="+mn-ea"/>
                <a:cs typeface="+mn-cs"/>
              </a:rPr>
              <a:t>lack information about their order and which part of genome they are originated from.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Hence</a:t>
            </a:r>
            <a:r>
              <a:rPr lang="en-US" sz="1200" kern="1200" baseline="0" dirty="0">
                <a:solidFill>
                  <a:schemeClr val="tx1"/>
                </a:solidFill>
                <a:effectLst/>
                <a:latin typeface="+mn-lt"/>
                <a:ea typeface="+mn-ea"/>
                <a:cs typeface="+mn-cs"/>
              </a:rPr>
              <a:t> the second step is to map these reads to a long reference genome.</a:t>
            </a:r>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92415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88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250882"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US">
              <a:latin typeface="Calibri" charset="0"/>
            </a:endParaRPr>
          </a:p>
        </p:txBody>
      </p:sp>
      <p:sp>
        <p:nvSpPr>
          <p:cNvPr id="250883"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7066" indent="-291179" eaLnBrk="0" hangingPunct="0">
              <a:defRPr sz="2400">
                <a:solidFill>
                  <a:schemeClr val="tx1"/>
                </a:solidFill>
                <a:latin typeface="Arial" charset="0"/>
                <a:ea typeface="ＭＳ Ｐゴシック" charset="0"/>
              </a:defRPr>
            </a:lvl2pPr>
            <a:lvl3pPr marL="1164717" indent="-232943" eaLnBrk="0" hangingPunct="0">
              <a:defRPr sz="2400">
                <a:solidFill>
                  <a:schemeClr val="tx1"/>
                </a:solidFill>
                <a:latin typeface="Arial" charset="0"/>
                <a:ea typeface="ＭＳ Ｐゴシック" charset="0"/>
              </a:defRPr>
            </a:lvl3pPr>
            <a:lvl4pPr marL="1630604" indent="-232943" eaLnBrk="0" hangingPunct="0">
              <a:defRPr sz="2400">
                <a:solidFill>
                  <a:schemeClr val="tx1"/>
                </a:solidFill>
                <a:latin typeface="Arial" charset="0"/>
                <a:ea typeface="ＭＳ Ｐゴシック" charset="0"/>
              </a:defRPr>
            </a:lvl4pPr>
            <a:lvl5pPr marL="2096491" indent="-232943" eaLnBrk="0" hangingPunct="0">
              <a:defRPr sz="2400">
                <a:solidFill>
                  <a:schemeClr val="tx1"/>
                </a:solidFill>
                <a:latin typeface="Arial" charset="0"/>
                <a:ea typeface="ＭＳ Ｐゴシック" charset="0"/>
              </a:defRPr>
            </a:lvl5pPr>
            <a:lvl6pPr marL="2562377" indent="-232943" eaLnBrk="0" fontAlgn="base" hangingPunct="0">
              <a:spcBef>
                <a:spcPct val="0"/>
              </a:spcBef>
              <a:spcAft>
                <a:spcPct val="0"/>
              </a:spcAft>
              <a:defRPr sz="2400">
                <a:solidFill>
                  <a:schemeClr val="tx1"/>
                </a:solidFill>
                <a:latin typeface="Arial" charset="0"/>
                <a:ea typeface="ＭＳ Ｐゴシック" charset="0"/>
              </a:defRPr>
            </a:lvl6pPr>
            <a:lvl7pPr marL="3028264" indent="-232943" eaLnBrk="0" fontAlgn="base" hangingPunct="0">
              <a:spcBef>
                <a:spcPct val="0"/>
              </a:spcBef>
              <a:spcAft>
                <a:spcPct val="0"/>
              </a:spcAft>
              <a:defRPr sz="2400">
                <a:solidFill>
                  <a:schemeClr val="tx1"/>
                </a:solidFill>
                <a:latin typeface="Arial" charset="0"/>
                <a:ea typeface="ＭＳ Ｐゴシック" charset="0"/>
              </a:defRPr>
            </a:lvl7pPr>
            <a:lvl8pPr marL="3494151" indent="-232943" eaLnBrk="0" fontAlgn="base" hangingPunct="0">
              <a:spcBef>
                <a:spcPct val="0"/>
              </a:spcBef>
              <a:spcAft>
                <a:spcPct val="0"/>
              </a:spcAft>
              <a:defRPr sz="2400">
                <a:solidFill>
                  <a:schemeClr val="tx1"/>
                </a:solidFill>
                <a:latin typeface="Arial" charset="0"/>
                <a:ea typeface="ＭＳ Ｐゴシック" charset="0"/>
              </a:defRPr>
            </a:lvl8pPr>
            <a:lvl9pPr marL="3960038" indent="-232943"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2EFE2350-F2DF-964B-A38F-A60565610F04}" type="slidenum">
              <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124</a:t>
            </a:fld>
            <a:endPar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endParaRPr>
          </a:p>
        </p:txBody>
      </p:sp>
    </p:spTree>
    <p:extLst>
      <p:ext uri="{BB962C8B-B14F-4D97-AF65-F5344CB8AC3E}">
        <p14:creationId xmlns:p14="http://schemas.microsoft.com/office/powerpoint/2010/main" val="7995596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7F79D3-8C36-4CB5-B03B-F440DA7B71A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720685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figure, the x-axis is</a:t>
            </a:r>
            <a:r>
              <a:rPr lang="en-US" baseline="0" dirty="0"/>
              <a:t> the module manufacture date. And the y-axis is the number of errors in a module, normalized to one billion cells. In 2008 and 2009, there are no errors. But, in 2010, we first start to see errors in C modules. After 2010, the errors start to proliferate. For A and B modules, we first start to see errors in 2011. In particular, all modules from 2012 and 2013 are vulnerable.</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7F79D3-8C36-4CB5-B03B-F440DA7B71A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240496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figure, the x-axis is</a:t>
            </a:r>
            <a:r>
              <a:rPr lang="en-US" baseline="0" dirty="0"/>
              <a:t> the module manufacture date. And the y-axis is the number of errors in a module, normalized to one billion cells. In 2008 and 2009, there are no errors. But, in 2010, we first start to see errors in C modules. After 2010, the errors start to proliferate. For A and B modules, we first start to see errors in 2011. In particular, all modules from 2012 and 2013 are vulnerable.</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7F79D3-8C36-4CB5-B03B-F440DA7B71A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211119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figure, the x-axis is</a:t>
            </a:r>
            <a:r>
              <a:rPr lang="en-US" baseline="0" dirty="0"/>
              <a:t> the module manufacture date. And the y-axis is the number of errors in a module, normalized to one billion cells. In 2008 and 2009, there are no errors. But, in 2010, we first start to see errors in C modules. After 2010, the errors start to proliferate. For A and B modules, we first start to see errors in 2011. In particular, all modules from 2012 and 2013 are vulnerable.</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7F79D3-8C36-4CB5-B03B-F440DA7B71A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958847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demonstrate the</a:t>
            </a:r>
            <a:r>
              <a:rPr lang="en-US" baseline="0" dirty="0"/>
              <a:t> errors on multiple x86 systems. </a:t>
            </a:r>
            <a:r>
              <a:rPr lang="en-US" dirty="0"/>
              <a:t>Shown to the bottom-left is a</a:t>
            </a:r>
            <a:r>
              <a:rPr lang="en-US" baseline="0" dirty="0"/>
              <a:t> “disturbance kernel”. When executed, it forces two rows to be opened and closed one after the other – over and over again. Consequently</a:t>
            </a:r>
            <a:r>
              <a:rPr lang="en-US" dirty="0"/>
              <a:t>, it induces many errors in the module.</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8AAB90D-FD29-4A5F-A91F-CD65CF7CAC8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075822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demonstrate the</a:t>
            </a:r>
            <a:r>
              <a:rPr lang="en-US" baseline="0" dirty="0"/>
              <a:t> errors on multiple x86 systems. </a:t>
            </a:r>
            <a:r>
              <a:rPr lang="en-US" dirty="0"/>
              <a:t>Shown to the bottom-left is a</a:t>
            </a:r>
            <a:r>
              <a:rPr lang="en-US" baseline="0" dirty="0"/>
              <a:t> “disturbance kernel”. When executed, it forces two rows to be opened and closed one after the other – over and over again. Consequently</a:t>
            </a:r>
            <a:r>
              <a:rPr lang="en-US" dirty="0"/>
              <a:t>, it induces many errors in the module.</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8AAB90D-FD29-4A5F-A91F-CD65CF7CAC8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5442365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demonstrate the</a:t>
            </a:r>
            <a:r>
              <a:rPr lang="en-US" baseline="0" dirty="0"/>
              <a:t> errors on multiple x86 systems. </a:t>
            </a:r>
            <a:r>
              <a:rPr lang="en-US" dirty="0"/>
              <a:t>Shown to the bottom-left is a</a:t>
            </a:r>
            <a:r>
              <a:rPr lang="en-US" baseline="0" dirty="0"/>
              <a:t> “disturbance kernel”. When executed, it forces two rows to be opened and closed one after the other – over and over again. Consequently</a:t>
            </a:r>
            <a:r>
              <a:rPr lang="en-US" dirty="0"/>
              <a:t>, it induces many errors in the module.</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8AAB90D-FD29-4A5F-A91F-CD65CF7CAC8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340333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demonstrate the</a:t>
            </a:r>
            <a:r>
              <a:rPr lang="en-US" baseline="0" dirty="0"/>
              <a:t> errors on multiple x86 systems. </a:t>
            </a:r>
            <a:r>
              <a:rPr lang="en-US" dirty="0"/>
              <a:t>Shown to the bottom-left is a</a:t>
            </a:r>
            <a:r>
              <a:rPr lang="en-US" baseline="0" dirty="0"/>
              <a:t> “disturbance kernel”. When executed, it forces two rows to be opened and closed one after the other – over and over again. Consequently</a:t>
            </a:r>
            <a:r>
              <a:rPr lang="en-US" dirty="0"/>
              <a:t>, it induces many errors in the module.</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8AAB90D-FD29-4A5F-A91F-CD65CF7CAC8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1680438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a:t>
            </a:r>
            <a:r>
              <a:rPr lang="en-US" baseline="0" dirty="0"/>
              <a:t> we executed the code on four different processors, all four of them yielded errors. Intel </a:t>
            </a:r>
            <a:r>
              <a:rPr lang="en-US" baseline="0" dirty="0" err="1"/>
              <a:t>Haswell</a:t>
            </a:r>
            <a:r>
              <a:rPr lang="en-US" baseline="0" dirty="0"/>
              <a:t> has the most errors, at 23 thousand, because it has the highest rate of accessing DRAM.</a:t>
            </a:r>
          </a:p>
          <a:p>
            <a:endParaRPr lang="en-US" baseline="0" dirty="0"/>
          </a:p>
          <a:p>
            <a:r>
              <a:rPr lang="en-US" baseline="0" dirty="0"/>
              <a:t>Later on, I’ll show that we can induce as many as ten million disturbance errors in a more controlled environment.</a:t>
            </a:r>
          </a:p>
          <a:p>
            <a:endParaRPr lang="en-US" baseline="0" dirty="0"/>
          </a:p>
          <a:p>
            <a:r>
              <a:rPr lang="en-US" baseline="0" dirty="0"/>
              <a:t>From this, we conclude that disturbance errors are a serious reliability issue.</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7F79D3-8C36-4CB5-B03B-F440DA7B71A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5065722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Picture from the article:</a:t>
            </a:r>
          </a:p>
          <a:p>
            <a:r>
              <a:rPr lang="en-US" dirty="0"/>
              <a:t>http://</a:t>
            </a:r>
            <a:r>
              <a:rPr lang="en-US" dirty="0" err="1"/>
              <a:t>thehackernews.com</a:t>
            </a:r>
            <a:r>
              <a:rPr lang="en-US" dirty="0"/>
              <a:t>/2015/03/dram-</a:t>
            </a:r>
            <a:r>
              <a:rPr lang="en-US" dirty="0" err="1"/>
              <a:t>rowhammer</a:t>
            </a:r>
            <a:r>
              <a:rPr lang="en-US" dirty="0"/>
              <a:t>-</a:t>
            </a:r>
            <a:r>
              <a:rPr lang="en-US" dirty="0" err="1"/>
              <a:t>vulnerability.html</a:t>
            </a:r>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758325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Picture from the article:</a:t>
            </a:r>
          </a:p>
          <a:p>
            <a:r>
              <a:rPr lang="en-US" dirty="0"/>
              <a:t>http://</a:t>
            </a:r>
            <a:r>
              <a:rPr lang="en-US" dirty="0" err="1"/>
              <a:t>thehackernews.com</a:t>
            </a:r>
            <a:r>
              <a:rPr lang="en-US" dirty="0"/>
              <a:t>/2015/03/dram-</a:t>
            </a:r>
            <a:r>
              <a:rPr lang="en-US" dirty="0" err="1"/>
              <a:t>rowhammer</a:t>
            </a:r>
            <a:r>
              <a:rPr lang="en-US" dirty="0"/>
              <a:t>-</a:t>
            </a:r>
            <a:r>
              <a:rPr lang="en-US" dirty="0" err="1"/>
              <a:t>vulnerability.html</a:t>
            </a:r>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6219783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a:t>
            </a:r>
            <a:r>
              <a:rPr lang="en-US" baseline="0" dirty="0"/>
              <a:t> provide a more efficient solution, called PARA,</a:t>
            </a:r>
            <a:r>
              <a:rPr lang="en-US" dirty="0"/>
              <a:t> which stands for probabilistic adjacent row activation.</a:t>
            </a:r>
          </a:p>
          <a:p>
            <a:endParaRPr lang="en-US" dirty="0"/>
          </a:p>
          <a:p>
            <a:r>
              <a:rPr lang="en-US" dirty="0"/>
              <a:t>The</a:t>
            </a:r>
            <a:r>
              <a:rPr lang="en-US" baseline="0" dirty="0"/>
              <a:t> key idea is thus: after closing a row, we activate (i.e., refresh) one of its neighbors with a low probability, for example, p equal to 0.005.</a:t>
            </a:r>
          </a:p>
          <a:p>
            <a:endParaRPr lang="en-US" baseline="0" dirty="0"/>
          </a:p>
          <a:p>
            <a:r>
              <a:rPr lang="en-US" baseline="0" dirty="0"/>
              <a:t>PARA provides a strong reliability guarantee even under the worst-case access patterns to DRAM. When we set p to 0.005, the expected number of errors in one year is 9.4 times 10 to the negative 14. This probability is much lower the failure rate of other hardware components, for example, the hard-disk drive.</a:t>
            </a:r>
          </a:p>
          <a:p>
            <a:endParaRPr lang="en-US" baseline="0" dirty="0"/>
          </a:p>
          <a:p>
            <a:r>
              <a:rPr lang="en-US" baseline="0" dirty="0"/>
              <a:t>And by adjusting the value of p, PARA can provide an arbitrarily strong-degree of protection against errors. </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7F79D3-8C36-4CB5-B03B-F440DA7B71A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41143117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PARA has many</a:t>
            </a:r>
            <a:r>
              <a:rPr lang="en-US" baseline="0" dirty="0"/>
              <a:t> advantages. Since it refreshes row infrequently, it has low power and low performance-overhead. Simulated across 29 benchmarks, we saw an average of only 0.2% slowdown and a maximum of only 0.75% slowdown.</a:t>
            </a:r>
          </a:p>
          <a:p>
            <a:endParaRPr lang="en-US" baseline="0" dirty="0"/>
          </a:p>
          <a:p>
            <a:r>
              <a:rPr lang="en-US" baseline="0" dirty="0"/>
              <a:t>In addition, due to its stateless nature, PARA has low cost and complexity.</a:t>
            </a:r>
          </a:p>
          <a:p>
            <a:endParaRPr lang="en-US" baseline="0" dirty="0"/>
          </a:p>
          <a:p>
            <a:r>
              <a:rPr lang="en-US" baseline="0" dirty="0"/>
              <a:t>Therefore, PARA is an effective and low-overhead solution to prevent disturbance errors.</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7F79D3-8C36-4CB5-B03B-F440DA7B71A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4160752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7"/>
          <p:cNvSpPr>
            <a:spLocks noGrp="1" noChangeArrowheads="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28538" eaLnBrk="0" hangingPunct="0">
              <a:defRPr sz="2400">
                <a:solidFill>
                  <a:schemeClr val="tx1"/>
                </a:solidFill>
                <a:latin typeface="Arial" charset="0"/>
                <a:ea typeface="ＭＳ Ｐゴシック" charset="0"/>
                <a:cs typeface="ＭＳ Ｐゴシック" charset="0"/>
              </a:defRPr>
            </a:lvl1pPr>
            <a:lvl2pPr marL="757066" indent="-291179" defTabSz="928538" eaLnBrk="0" hangingPunct="0">
              <a:defRPr sz="2400">
                <a:solidFill>
                  <a:schemeClr val="tx1"/>
                </a:solidFill>
                <a:latin typeface="Arial" charset="0"/>
                <a:ea typeface="ＭＳ Ｐゴシック" charset="0"/>
              </a:defRPr>
            </a:lvl2pPr>
            <a:lvl3pPr marL="1164717" indent="-232943" defTabSz="928538" eaLnBrk="0" hangingPunct="0">
              <a:defRPr sz="2400">
                <a:solidFill>
                  <a:schemeClr val="tx1"/>
                </a:solidFill>
                <a:latin typeface="Arial" charset="0"/>
                <a:ea typeface="ＭＳ Ｐゴシック" charset="0"/>
              </a:defRPr>
            </a:lvl3pPr>
            <a:lvl4pPr marL="1630604" indent="-232943" defTabSz="928538" eaLnBrk="0" hangingPunct="0">
              <a:defRPr sz="2400">
                <a:solidFill>
                  <a:schemeClr val="tx1"/>
                </a:solidFill>
                <a:latin typeface="Arial" charset="0"/>
                <a:ea typeface="ＭＳ Ｐゴシック" charset="0"/>
              </a:defRPr>
            </a:lvl4pPr>
            <a:lvl5pPr marL="2096491" indent="-232943" defTabSz="928538" eaLnBrk="0" hangingPunct="0">
              <a:defRPr sz="2400">
                <a:solidFill>
                  <a:schemeClr val="tx1"/>
                </a:solidFill>
                <a:latin typeface="Arial" charset="0"/>
                <a:ea typeface="ＭＳ Ｐゴシック" charset="0"/>
              </a:defRPr>
            </a:lvl5pPr>
            <a:lvl6pPr marL="2562377" indent="-232943" defTabSz="928538" eaLnBrk="0" fontAlgn="base" hangingPunct="0">
              <a:spcBef>
                <a:spcPct val="0"/>
              </a:spcBef>
              <a:spcAft>
                <a:spcPct val="0"/>
              </a:spcAft>
              <a:defRPr sz="2400">
                <a:solidFill>
                  <a:schemeClr val="tx1"/>
                </a:solidFill>
                <a:latin typeface="Arial" charset="0"/>
                <a:ea typeface="ＭＳ Ｐゴシック" charset="0"/>
              </a:defRPr>
            </a:lvl6pPr>
            <a:lvl7pPr marL="3028264" indent="-232943" defTabSz="928538" eaLnBrk="0" fontAlgn="base" hangingPunct="0">
              <a:spcBef>
                <a:spcPct val="0"/>
              </a:spcBef>
              <a:spcAft>
                <a:spcPct val="0"/>
              </a:spcAft>
              <a:defRPr sz="2400">
                <a:solidFill>
                  <a:schemeClr val="tx1"/>
                </a:solidFill>
                <a:latin typeface="Arial" charset="0"/>
                <a:ea typeface="ＭＳ Ｐゴシック" charset="0"/>
              </a:defRPr>
            </a:lvl7pPr>
            <a:lvl8pPr marL="3494151" indent="-232943" defTabSz="928538" eaLnBrk="0" fontAlgn="base" hangingPunct="0">
              <a:spcBef>
                <a:spcPct val="0"/>
              </a:spcBef>
              <a:spcAft>
                <a:spcPct val="0"/>
              </a:spcAft>
              <a:defRPr sz="2400">
                <a:solidFill>
                  <a:schemeClr val="tx1"/>
                </a:solidFill>
                <a:latin typeface="Arial" charset="0"/>
                <a:ea typeface="ＭＳ Ｐゴシック" charset="0"/>
              </a:defRPr>
            </a:lvl8pPr>
            <a:lvl9pPr marL="3960038" indent="-232943" defTabSz="928538"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28538" rtl="0" eaLnBrk="1" fontAlgn="auto" latinLnBrk="0" hangingPunct="1">
              <a:lnSpc>
                <a:spcPct val="100000"/>
              </a:lnSpc>
              <a:spcBef>
                <a:spcPts val="0"/>
              </a:spcBef>
              <a:spcAft>
                <a:spcPts val="0"/>
              </a:spcAft>
              <a:buClrTx/>
              <a:buSzTx/>
              <a:buFontTx/>
              <a:buNone/>
              <a:tabLst/>
              <a:defRPr/>
            </a:pPr>
            <a:fld id="{D433A3D9-BADB-734B-A983-EA6AF1EA18FE}"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rPr>
              <a:pPr marL="0" marR="0" lvl="0" indent="0" algn="r" defTabSz="928538" rtl="0" eaLnBrk="1" fontAlgn="auto" latinLnBrk="0" hangingPunct="1">
                <a:lnSpc>
                  <a:spcPct val="100000"/>
                </a:lnSpc>
                <a:spcBef>
                  <a:spcPts val="0"/>
                </a:spcBef>
                <a:spcAft>
                  <a:spcPts val="0"/>
                </a:spcAft>
                <a:buClrTx/>
                <a:buSzTx/>
                <a:buFontTx/>
                <a:buNone/>
                <a:tabLst/>
                <a:defRPr/>
              </a:pPr>
              <a:t>158</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endParaRPr>
          </a:p>
        </p:txBody>
      </p:sp>
      <p:sp>
        <p:nvSpPr>
          <p:cNvPr id="75778"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75779" name="Rectangle 3"/>
          <p:cNvSpPr>
            <a:spLocks noGrp="1" noChangeArrowheads="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pPr eaLnBrk="1" hangingPunct="1"/>
            <a:endParaRPr lang="en-US">
              <a:latin typeface="Arial" charset="0"/>
            </a:endParaRPr>
          </a:p>
        </p:txBody>
      </p:sp>
    </p:spTree>
    <p:extLst>
      <p:ext uri="{BB962C8B-B14F-4D97-AF65-F5344CB8AC3E}">
        <p14:creationId xmlns:p14="http://schemas.microsoft.com/office/powerpoint/2010/main" val="126511968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reiterate our three key takeaways from our experimental characterization, we find that </a:t>
            </a:r>
          </a:p>
          <a:p>
            <a:endParaRPr lang="en-US" dirty="0"/>
          </a:p>
          <a:p>
            <a:r>
              <a:rPr lang="en-US" dirty="0"/>
              <a:t>[CLICK] First, chips of newer DRAM technology nodes are more vulnerable to </a:t>
            </a:r>
            <a:r>
              <a:rPr lang="en-US" dirty="0" err="1"/>
              <a:t>RowHammer</a:t>
            </a:r>
            <a:endParaRPr lang="en-US" dirty="0"/>
          </a:p>
          <a:p>
            <a:endParaRPr lang="en-US" dirty="0"/>
          </a:p>
          <a:p>
            <a:r>
              <a:rPr lang="en-US" dirty="0"/>
              <a:t>[CLICK] Second,  there are chips today whose weakest cells fail after only 4800 hammers </a:t>
            </a:r>
          </a:p>
          <a:p>
            <a:endParaRPr lang="en-US" dirty="0"/>
          </a:p>
          <a:p>
            <a:r>
              <a:rPr lang="en-US" dirty="0"/>
              <a:t>[CLICK] Third, chips of newer DRAM technology nodes can exhibit </a:t>
            </a:r>
            <a:r>
              <a:rPr lang="en-US" dirty="0" err="1"/>
              <a:t>RowHammer</a:t>
            </a:r>
            <a:r>
              <a:rPr lang="en-US" dirty="0"/>
              <a:t> bit flips in more rows and farther away from the victim row</a:t>
            </a:r>
          </a:p>
          <a:p>
            <a:endParaRPr lang="en-US" dirty="0"/>
          </a:p>
          <a:p>
            <a:endParaRPr lang="en-US" dirty="0"/>
          </a:p>
          <a:p>
            <a:endParaRPr lang="en-US" dirty="0"/>
          </a:p>
          <a:p>
            <a:r>
              <a:rPr lang="en-US" dirty="0"/>
              <a: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2173003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7"/>
          <p:cNvSpPr>
            <a:spLocks noGrp="1" noChangeArrowheads="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28538" eaLnBrk="0" hangingPunct="0">
              <a:defRPr sz="2400">
                <a:solidFill>
                  <a:schemeClr val="tx1"/>
                </a:solidFill>
                <a:latin typeface="Arial" charset="0"/>
                <a:ea typeface="ＭＳ Ｐゴシック" charset="0"/>
                <a:cs typeface="ＭＳ Ｐゴシック" charset="0"/>
              </a:defRPr>
            </a:lvl1pPr>
            <a:lvl2pPr marL="757066" indent="-291179" defTabSz="928538" eaLnBrk="0" hangingPunct="0">
              <a:defRPr sz="2400">
                <a:solidFill>
                  <a:schemeClr val="tx1"/>
                </a:solidFill>
                <a:latin typeface="Arial" charset="0"/>
                <a:ea typeface="ＭＳ Ｐゴシック" charset="0"/>
              </a:defRPr>
            </a:lvl2pPr>
            <a:lvl3pPr marL="1164717" indent="-232943" defTabSz="928538" eaLnBrk="0" hangingPunct="0">
              <a:defRPr sz="2400">
                <a:solidFill>
                  <a:schemeClr val="tx1"/>
                </a:solidFill>
                <a:latin typeface="Arial" charset="0"/>
                <a:ea typeface="ＭＳ Ｐゴシック" charset="0"/>
              </a:defRPr>
            </a:lvl3pPr>
            <a:lvl4pPr marL="1630604" indent="-232943" defTabSz="928538" eaLnBrk="0" hangingPunct="0">
              <a:defRPr sz="2400">
                <a:solidFill>
                  <a:schemeClr val="tx1"/>
                </a:solidFill>
                <a:latin typeface="Arial" charset="0"/>
                <a:ea typeface="ＭＳ Ｐゴシック" charset="0"/>
              </a:defRPr>
            </a:lvl4pPr>
            <a:lvl5pPr marL="2096491" indent="-232943" defTabSz="928538" eaLnBrk="0" hangingPunct="0">
              <a:defRPr sz="2400">
                <a:solidFill>
                  <a:schemeClr val="tx1"/>
                </a:solidFill>
                <a:latin typeface="Arial" charset="0"/>
                <a:ea typeface="ＭＳ Ｐゴシック" charset="0"/>
              </a:defRPr>
            </a:lvl5pPr>
            <a:lvl6pPr marL="2562377" indent="-232943" defTabSz="928538" eaLnBrk="0" fontAlgn="base" hangingPunct="0">
              <a:spcBef>
                <a:spcPct val="0"/>
              </a:spcBef>
              <a:spcAft>
                <a:spcPct val="0"/>
              </a:spcAft>
              <a:defRPr sz="2400">
                <a:solidFill>
                  <a:schemeClr val="tx1"/>
                </a:solidFill>
                <a:latin typeface="Arial" charset="0"/>
                <a:ea typeface="ＭＳ Ｐゴシック" charset="0"/>
              </a:defRPr>
            </a:lvl6pPr>
            <a:lvl7pPr marL="3028264" indent="-232943" defTabSz="928538" eaLnBrk="0" fontAlgn="base" hangingPunct="0">
              <a:spcBef>
                <a:spcPct val="0"/>
              </a:spcBef>
              <a:spcAft>
                <a:spcPct val="0"/>
              </a:spcAft>
              <a:defRPr sz="2400">
                <a:solidFill>
                  <a:schemeClr val="tx1"/>
                </a:solidFill>
                <a:latin typeface="Arial" charset="0"/>
                <a:ea typeface="ＭＳ Ｐゴシック" charset="0"/>
              </a:defRPr>
            </a:lvl7pPr>
            <a:lvl8pPr marL="3494151" indent="-232943" defTabSz="928538" eaLnBrk="0" fontAlgn="base" hangingPunct="0">
              <a:spcBef>
                <a:spcPct val="0"/>
              </a:spcBef>
              <a:spcAft>
                <a:spcPct val="0"/>
              </a:spcAft>
              <a:defRPr sz="2400">
                <a:solidFill>
                  <a:schemeClr val="tx1"/>
                </a:solidFill>
                <a:latin typeface="Arial" charset="0"/>
                <a:ea typeface="ＭＳ Ｐゴシック" charset="0"/>
              </a:defRPr>
            </a:lvl8pPr>
            <a:lvl9pPr marL="3960038" indent="-232943" defTabSz="928538"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28538" rtl="0" eaLnBrk="1" fontAlgn="auto" latinLnBrk="0" hangingPunct="1">
              <a:lnSpc>
                <a:spcPct val="100000"/>
              </a:lnSpc>
              <a:spcBef>
                <a:spcPts val="0"/>
              </a:spcBef>
              <a:spcAft>
                <a:spcPts val="0"/>
              </a:spcAft>
              <a:buClrTx/>
              <a:buSzTx/>
              <a:buFontTx/>
              <a:buNone/>
              <a:tabLst/>
              <a:defRPr/>
            </a:pPr>
            <a:fld id="{D433A3D9-BADB-734B-A983-EA6AF1EA18FE}"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rPr>
              <a:pPr marL="0" marR="0" lvl="0" indent="0" algn="r" defTabSz="928538" rtl="0" eaLnBrk="1" fontAlgn="auto" latinLnBrk="0" hangingPunct="1">
                <a:lnSpc>
                  <a:spcPct val="100000"/>
                </a:lnSpc>
                <a:spcBef>
                  <a:spcPts val="0"/>
                </a:spcBef>
                <a:spcAft>
                  <a:spcPts val="0"/>
                </a:spcAft>
                <a:buClrTx/>
                <a:buSzTx/>
                <a:buFontTx/>
                <a:buNone/>
                <a:tabLst/>
                <a:defRPr/>
              </a:pPr>
              <a:t>170</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endParaRPr>
          </a:p>
        </p:txBody>
      </p:sp>
      <p:sp>
        <p:nvSpPr>
          <p:cNvPr id="75778"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75779" name="Rectangle 3"/>
          <p:cNvSpPr>
            <a:spLocks noGrp="1" noChangeArrowheads="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pPr eaLnBrk="1" hangingPunct="1"/>
            <a:endParaRPr lang="en-US">
              <a:latin typeface="Arial" charset="0"/>
            </a:endParaRPr>
          </a:p>
        </p:txBody>
      </p:sp>
    </p:spTree>
    <p:extLst>
      <p:ext uri="{BB962C8B-B14F-4D97-AF65-F5344CB8AC3E}">
        <p14:creationId xmlns:p14="http://schemas.microsoft.com/office/powerpoint/2010/main" val="377364654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Picture from the article:</a:t>
            </a:r>
          </a:p>
          <a:p>
            <a:r>
              <a:rPr lang="en-US" dirty="0"/>
              <a:t>http://</a:t>
            </a:r>
            <a:r>
              <a:rPr lang="en-US" dirty="0" err="1"/>
              <a:t>thehackernews.com</a:t>
            </a:r>
            <a:r>
              <a:rPr lang="en-US" dirty="0"/>
              <a:t>/2015/03/dram-</a:t>
            </a:r>
            <a:r>
              <a:rPr lang="en-US" dirty="0" err="1"/>
              <a:t>rowhammer</a:t>
            </a:r>
            <a:r>
              <a:rPr lang="en-US" dirty="0"/>
              <a:t>-</a:t>
            </a:r>
            <a:r>
              <a:rPr lang="en-US" dirty="0" err="1"/>
              <a:t>vulnerability.html</a:t>
            </a:r>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418200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
          <p:cNvSpPr>
            <a:spLocks noGrp="1" noRot="1" noChangeAspect="1" noChangeArrowheads="1"/>
          </p:cNvSpPr>
          <p:nvPr>
            <p:ph type="sldImg"/>
          </p:nvPr>
        </p:nvSpPr>
        <p:spPr bwMode="auto">
          <a:xfrm>
            <a:off x="1181100" y="696913"/>
            <a:ext cx="4648200" cy="3486150"/>
          </a:xfrm>
          <a:prstGeom prst="rect">
            <a:avLst/>
          </a:prstGeom>
          <a:solidFill>
            <a:srgbClr val="FFFFFF"/>
          </a:solidFill>
          <a:ln>
            <a:solidFill>
              <a:srgbClr val="000000"/>
            </a:solidFill>
            <a:miter lim="800000"/>
            <a:headEnd/>
            <a:tailEnd/>
          </a:ln>
        </p:spPr>
      </p:sp>
      <p:sp>
        <p:nvSpPr>
          <p:cNvPr id="20482" name="Rectangle 2"/>
          <p:cNvSpPr>
            <a:spLocks noGrp="1" noChangeArrowheads="1"/>
          </p:cNvSpPr>
          <p:nvPr>
            <p:ph type="body" idx="1"/>
          </p:nvPr>
        </p:nvSpPr>
        <p:spPr bwMode="auto">
          <a:xfrm>
            <a:off x="701040" y="4415790"/>
            <a:ext cx="5608320" cy="4183380"/>
          </a:xfrm>
          <a:prstGeom prst="rect">
            <a:avLst/>
          </a:prstGeo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 uri="{53640926-AAD7-44d8-BBD7-CCE9431645EC}">
              <a14:shadowObscured xmlns="" xmlns:a14="http://schemas.microsoft.com/office/drawing/2010/main" val="1"/>
            </a:ext>
          </a:extLst>
        </p:spPr>
        <p:txBody>
          <a:bodyPr/>
          <a:lstStyle/>
          <a:p>
            <a:r>
              <a:rPr lang="en-US" sz="3100">
                <a:latin typeface="Lucida Grande" charset="0"/>
                <a:cs typeface="Lucida Grande" charset="0"/>
                <a:sym typeface="Lucida Grande" charset="0"/>
              </a:rPr>
              <a:t>copy</a:t>
            </a:r>
          </a:p>
        </p:txBody>
      </p:sp>
    </p:spTree>
    <p:extLst>
      <p:ext uri="{BB962C8B-B14F-4D97-AF65-F5344CB8AC3E}">
        <p14:creationId xmlns:p14="http://schemas.microsoft.com/office/powerpoint/2010/main" val="194210814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215BD74-A3FE-8D41-A5F8-7391B7541C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088694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568475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US" dirty="0"/>
              <a:t>Consumer</a:t>
            </a:r>
            <a:r>
              <a:rPr lang="en-US" baseline="0" dirty="0"/>
              <a:t> devices like tablets smartphone and wearable are now everywhere and used by billions of people.</a:t>
            </a:r>
          </a:p>
          <a:p>
            <a:r>
              <a:rPr lang="en-US" dirty="0"/>
              <a:t>One of the</a:t>
            </a:r>
            <a:r>
              <a:rPr lang="en-US" baseline="0" dirty="0"/>
              <a:t> major challenge in these devices is battery limitation which makes the energy consumption a critical concern </a:t>
            </a:r>
            <a:r>
              <a:rPr lang="mr-IN" baseline="0" dirty="0"/>
              <a:t>…</a:t>
            </a:r>
            <a:endParaRPr lang="en-US" baseline="0" dirty="0"/>
          </a:p>
          <a:p>
            <a:endParaRPr lang="en-US" baseline="0" dirty="0"/>
          </a:p>
          <a:p>
            <a:endParaRPr lang="en-US" baseline="0" dirty="0"/>
          </a:p>
          <a:p>
            <a:endParaRPr lang="en-US" baseline="0" dirty="0"/>
          </a:p>
          <a:p>
            <a:endParaRPr lang="en-US" baseline="0" dirty="0"/>
          </a:p>
          <a:p>
            <a:endParaRPr lang="en-US" dirty="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4550694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work, we take</a:t>
            </a:r>
            <a:r>
              <a:rPr lang="en-US" baseline="0" dirty="0"/>
              <a:t> a look at widely-used </a:t>
            </a:r>
            <a:r>
              <a:rPr lang="en-US" baseline="0" dirty="0" err="1"/>
              <a:t>google</a:t>
            </a:r>
            <a:r>
              <a:rPr lang="en-US" baseline="0" dirty="0"/>
              <a:t> consumer workloads, to figure out the major sources of energy consumption.</a:t>
            </a:r>
          </a:p>
          <a:p>
            <a:endParaRPr lang="en-US" baseline="0" dirty="0"/>
          </a:p>
          <a:p>
            <a:r>
              <a:rPr lang="en-US" baseline="0" dirty="0"/>
              <a:t>We look at Google Chrome web </a:t>
            </a:r>
            <a:r>
              <a:rPr lang="en-US" baseline="0" dirty="0" err="1"/>
              <a:t>brower</a:t>
            </a:r>
            <a:r>
              <a:rPr lang="en-US" baseline="0" dirty="0"/>
              <a:t>. We take a look at </a:t>
            </a:r>
            <a:r>
              <a:rPr lang="en-US" baseline="0" dirty="0" err="1"/>
              <a:t>Tensorflow</a:t>
            </a:r>
            <a:r>
              <a:rPr lang="en-US" baseline="0" dirty="0"/>
              <a:t>, Google’s machine learning framework, and we also take a look at two important video related workloads, video playback and video capture, both rely on Google’s vp9 codec technology.</a:t>
            </a:r>
          </a:p>
          <a:p>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5649546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US" dirty="0"/>
              <a:t>Throughout our analysis, we make</a:t>
            </a:r>
            <a:r>
              <a:rPr lang="en-US" baseline="0" dirty="0"/>
              <a:t> a key observation </a:t>
            </a:r>
            <a:r>
              <a:rPr lang="en-US" dirty="0"/>
              <a:t>that</a:t>
            </a:r>
            <a:r>
              <a:rPr lang="en-US" baseline="0" dirty="0"/>
              <a:t> out of all sources of energy consumption, data movement is a major contributor to the total system energy. We find that across all of the workloads</a:t>
            </a:r>
            <a:r>
              <a:rPr lang="en-US" dirty="0"/>
              <a:t>,</a:t>
            </a:r>
            <a:r>
              <a:rPr lang="en-US" baseline="0" dirty="0"/>
              <a:t> on average around 62.7% of total system energy is spent on data movement.</a:t>
            </a:r>
          </a:p>
          <a:p>
            <a:endParaRPr lang="en-US" baseline="0" dirty="0"/>
          </a:p>
          <a:p>
            <a:r>
              <a:rPr lang="en-US" baseline="0" dirty="0"/>
              <a:t>One way to reduce data movement cost is to move computation close to data, or </a:t>
            </a:r>
            <a:r>
              <a:rPr lang="mr-IN" baseline="0" dirty="0"/>
              <a:t>…</a:t>
            </a:r>
            <a:endParaRPr lang="en-US" baseline="0" dirty="0"/>
          </a:p>
          <a:p>
            <a:r>
              <a:rPr lang="en-US" baseline="0" dirty="0"/>
              <a:t>One potential solution to address this cost it do move computation close to data, or in other words, do </a:t>
            </a:r>
            <a:r>
              <a:rPr lang="en-US" baseline="0" dirty="0" err="1"/>
              <a:t>procesing</a:t>
            </a:r>
            <a:r>
              <a:rPr lang="en-US" baseline="0" dirty="0"/>
              <a:t> in memory. However, the challenge is that these devices.</a:t>
            </a:r>
          </a:p>
          <a:p>
            <a:endParaRPr lang="en-US" baseline="0" dirty="0"/>
          </a:p>
          <a:p>
            <a:endParaRPr lang="en-US" baseline="0" dirty="0"/>
          </a:p>
          <a:p>
            <a:r>
              <a:rPr lang="en-US" dirty="0"/>
              <a:t>One potential</a:t>
            </a:r>
            <a:r>
              <a:rPr lang="en-US" baseline="0" dirty="0"/>
              <a:t> solution to mitigate data movement cost and reduce total system energy is to execute data-movement heavy portions of application close to data, or in other words, do processing in memory. However, consumer devices are </a:t>
            </a:r>
            <a:r>
              <a:rPr lang="en-US" baseline="0" dirty="0" err="1"/>
              <a:t>extermely</a:t>
            </a:r>
            <a:r>
              <a:rPr lang="en-US" baseline="0" dirty="0"/>
              <a:t> limited in terms of area and power budget. So the question is can we move part of the data movement heavy portion given the limited area and energy budget. Our </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7135280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fontScale="85000" lnSpcReduction="20000"/>
          </a:bodyPr>
          <a:lstStyle/>
          <a:p>
            <a:r>
              <a:rPr lang="en-US" sz="1200" kern="1200" dirty="0">
                <a:solidFill>
                  <a:schemeClr val="tx1"/>
                </a:solidFill>
                <a:latin typeface="+mn-lt"/>
                <a:ea typeface="+mn-ea"/>
                <a:cs typeface="+mn-cs"/>
              </a:rPr>
              <a:t>To figure</a:t>
            </a:r>
            <a:r>
              <a:rPr lang="en-US" sz="1200" kern="1200" baseline="0" dirty="0">
                <a:solidFill>
                  <a:schemeClr val="tx1"/>
                </a:solidFill>
                <a:latin typeface="+mn-lt"/>
                <a:ea typeface="+mn-ea"/>
                <a:cs typeface="+mn-cs"/>
              </a:rPr>
              <a:t> out if we can use processing in memory, we dig deeper into our analysis and we make another key observation that majority of data movement often comes form simple functions and </a:t>
            </a:r>
            <a:r>
              <a:rPr lang="en-US" sz="1200" kern="1200" baseline="0" dirty="0" err="1">
                <a:solidFill>
                  <a:schemeClr val="tx1"/>
                </a:solidFill>
                <a:latin typeface="+mn-lt"/>
                <a:ea typeface="+mn-ea"/>
                <a:cs typeface="+mn-cs"/>
              </a:rPr>
              <a:t>pritmitives</a:t>
            </a:r>
            <a:r>
              <a:rPr lang="en-US" sz="1200" kern="1200" baseline="0" dirty="0">
                <a:solidFill>
                  <a:schemeClr val="tx1"/>
                </a:solidFill>
                <a:latin typeface="+mn-lt"/>
                <a:ea typeface="+mn-ea"/>
                <a:cs typeface="+mn-cs"/>
              </a:rPr>
              <a:t>. We find that these simple function can be implemented in memory as either a small embedded core, or group of small fixed function accelerators. Our result shows that offloading these function to PIM logic can significantly reduce data movement for each function and reduce energy on average around 55%  and improve </a:t>
            </a:r>
            <a:r>
              <a:rPr lang="en-US" sz="1200" kern="1200" baseline="0" dirty="0" err="1">
                <a:solidFill>
                  <a:schemeClr val="tx1"/>
                </a:solidFill>
                <a:latin typeface="+mn-lt"/>
                <a:ea typeface="+mn-ea"/>
                <a:cs typeface="+mn-cs"/>
              </a:rPr>
              <a:t>perforamcne</a:t>
            </a:r>
            <a:r>
              <a:rPr lang="en-US" sz="1200" kern="1200" baseline="0" dirty="0">
                <a:solidFill>
                  <a:schemeClr val="tx1"/>
                </a:solidFill>
                <a:latin typeface="+mn-lt"/>
                <a:ea typeface="+mn-ea"/>
                <a:cs typeface="+mn-cs"/>
              </a:rPr>
              <a:t> around 54%. </a:t>
            </a:r>
          </a:p>
          <a:p>
            <a:endParaRPr lang="en-US" sz="1200" kern="1200" baseline="0" dirty="0">
              <a:solidFill>
                <a:schemeClr val="tx1"/>
              </a:solidFill>
              <a:latin typeface="+mn-lt"/>
              <a:ea typeface="+mn-ea"/>
              <a:cs typeface="+mn-cs"/>
            </a:endParaRPr>
          </a:p>
          <a:p>
            <a:r>
              <a:rPr lang="en-US" sz="1200" kern="1200" baseline="0" dirty="0">
                <a:solidFill>
                  <a:schemeClr val="tx1"/>
                </a:solidFill>
                <a:latin typeface="+mn-lt"/>
                <a:ea typeface="+mn-ea"/>
                <a:cs typeface="+mn-cs"/>
              </a:rPr>
              <a:t> our PIM core can reduce significant portion of data movement, reduce </a:t>
            </a:r>
            <a:r>
              <a:rPr lang="en-US" sz="1200" kern="1200" baseline="0" dirty="0" err="1">
                <a:solidFill>
                  <a:schemeClr val="tx1"/>
                </a:solidFill>
                <a:latin typeface="+mn-lt"/>
                <a:ea typeface="+mn-ea"/>
                <a:cs typeface="+mn-cs"/>
              </a:rPr>
              <a:t>enregy</a:t>
            </a:r>
            <a:r>
              <a:rPr lang="en-US" sz="1200" kern="1200" baseline="0" dirty="0">
                <a:solidFill>
                  <a:schemeClr val="tx1"/>
                </a:solidFill>
                <a:latin typeface="+mn-lt"/>
                <a:ea typeface="+mn-ea"/>
                <a:cs typeface="+mn-cs"/>
              </a:rPr>
              <a:t> by 49.1% for each function and improve performance up to 2.2X. While using group of fixed function accelerator reduce energy by 55.4% and improve performance by up to 2.5X. </a:t>
            </a:r>
          </a:p>
          <a:p>
            <a:endParaRPr lang="en-US" sz="1200" kern="1200" baseline="0" dirty="0">
              <a:solidFill>
                <a:schemeClr val="tx1"/>
              </a:solidFill>
              <a:latin typeface="+mn-lt"/>
              <a:ea typeface="+mn-ea"/>
              <a:cs typeface="+mn-cs"/>
            </a:endParaRPr>
          </a:p>
          <a:p>
            <a:pPr lvl="1">
              <a:spcBef>
                <a:spcPts val="600"/>
              </a:spcBef>
            </a:pPr>
            <a:r>
              <a:rPr lang="en-US" sz="1200" kern="1200" baseline="0" dirty="0">
                <a:solidFill>
                  <a:schemeClr val="tx1"/>
                </a:solidFill>
                <a:latin typeface="+mn-lt"/>
                <a:ea typeface="+mn-ea"/>
                <a:cs typeface="+mn-cs"/>
              </a:rPr>
              <a:t>Or use </a:t>
            </a:r>
            <a:r>
              <a:rPr lang="en-US" sz="1200" kern="1200" baseline="0" dirty="0" err="1">
                <a:solidFill>
                  <a:schemeClr val="tx1"/>
                </a:solidFill>
                <a:latin typeface="+mn-lt"/>
                <a:ea typeface="+mn-ea"/>
                <a:cs typeface="+mn-cs"/>
              </a:rPr>
              <a:t>Saugata’s</a:t>
            </a:r>
            <a:r>
              <a:rPr lang="en-US" sz="1200" kern="1200" baseline="0" dirty="0">
                <a:solidFill>
                  <a:schemeClr val="tx1"/>
                </a:solidFill>
                <a:latin typeface="+mn-lt"/>
                <a:ea typeface="+mn-ea"/>
                <a:cs typeface="+mn-cs"/>
              </a:rPr>
              <a:t> approach : </a:t>
            </a:r>
            <a:r>
              <a:rPr lang="en-US" sz="2100" b="0" dirty="0">
                <a:solidFill>
                  <a:srgbClr val="00B050"/>
                </a:solidFill>
              </a:rPr>
              <a:t>Reduces </a:t>
            </a:r>
            <a:r>
              <a:rPr lang="en-US" sz="2100" dirty="0">
                <a:solidFill>
                  <a:srgbClr val="00B050"/>
                </a:solidFill>
              </a:rPr>
              <a:t>total system energy </a:t>
            </a:r>
            <a:r>
              <a:rPr lang="en-US" sz="2100" b="0" dirty="0">
                <a:solidFill>
                  <a:srgbClr val="00B050"/>
                </a:solidFill>
              </a:rPr>
              <a:t>by an average of </a:t>
            </a:r>
            <a:r>
              <a:rPr lang="en-US" sz="2100" dirty="0">
                <a:solidFill>
                  <a:srgbClr val="00B050"/>
                </a:solidFill>
              </a:rPr>
              <a:t>55.4%</a:t>
            </a:r>
          </a:p>
          <a:p>
            <a:pPr lvl="1">
              <a:spcBef>
                <a:spcPts val="300"/>
              </a:spcBef>
            </a:pPr>
            <a:r>
              <a:rPr lang="en-US" sz="2100" b="0" dirty="0">
                <a:solidFill>
                  <a:srgbClr val="00B050"/>
                </a:solidFill>
              </a:rPr>
              <a:t>Reduces </a:t>
            </a:r>
            <a:r>
              <a:rPr lang="en-US" sz="2100" dirty="0">
                <a:solidFill>
                  <a:srgbClr val="00B050"/>
                </a:solidFill>
              </a:rPr>
              <a:t>execution time</a:t>
            </a:r>
            <a:r>
              <a:rPr lang="en-US" sz="2100" b="0" dirty="0">
                <a:solidFill>
                  <a:srgbClr val="00B050"/>
                </a:solidFill>
              </a:rPr>
              <a:t> by an average of </a:t>
            </a:r>
            <a:r>
              <a:rPr lang="en-US" sz="2100" dirty="0">
                <a:solidFill>
                  <a:srgbClr val="00B050"/>
                </a:solidFill>
              </a:rPr>
              <a:t>54.2%</a:t>
            </a:r>
            <a:endParaRPr lang="en-US" sz="2400" dirty="0">
              <a:solidFill>
                <a:srgbClr val="00B050"/>
              </a:solidFill>
            </a:endParaRPr>
          </a:p>
          <a:p>
            <a:endParaRPr lang="en-US" sz="1200" kern="1200" baseline="0" dirty="0">
              <a:solidFill>
                <a:schemeClr val="tx1"/>
              </a:solidFill>
              <a:latin typeface="+mn-lt"/>
              <a:ea typeface="+mn-ea"/>
              <a:cs typeface="+mn-cs"/>
            </a:endParaRPr>
          </a:p>
          <a:p>
            <a:endParaRPr lang="en-US" sz="1200" kern="1200" baseline="0" dirty="0">
              <a:solidFill>
                <a:schemeClr val="tx1"/>
              </a:solidFill>
              <a:latin typeface="+mn-lt"/>
              <a:ea typeface="+mn-ea"/>
              <a:cs typeface="+mn-cs"/>
            </a:endParaRPr>
          </a:p>
          <a:p>
            <a:r>
              <a:rPr lang="en-US" sz="1200" kern="1200" baseline="0" dirty="0">
                <a:solidFill>
                  <a:schemeClr val="tx1"/>
                </a:solidFill>
                <a:latin typeface="+mn-lt"/>
                <a:ea typeface="+mn-ea"/>
                <a:cs typeface="+mn-cs"/>
              </a:rPr>
              <a:t>Our result show that both of them can significantly reduce the data movement for each function.</a:t>
            </a:r>
          </a:p>
          <a:p>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Feedback: talk about result more</a:t>
            </a:r>
          </a:p>
          <a:p>
            <a:r>
              <a:rPr lang="en-US" sz="1200" kern="1200" dirty="0">
                <a:solidFill>
                  <a:schemeClr val="tx1"/>
                </a:solidFill>
                <a:latin typeface="+mn-lt"/>
                <a:ea typeface="+mn-ea"/>
                <a:cs typeface="+mn-cs"/>
              </a:rPr>
              <a:t>Don’t talk about specific detail like </a:t>
            </a:r>
            <a:r>
              <a:rPr lang="en-US" sz="1200" kern="1200" dirty="0" err="1">
                <a:solidFill>
                  <a:schemeClr val="tx1"/>
                </a:solidFill>
                <a:latin typeface="+mn-lt"/>
                <a:ea typeface="+mn-ea"/>
                <a:cs typeface="+mn-cs"/>
              </a:rPr>
              <a:t>MemCopy</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MemSet</a:t>
            </a:r>
            <a:r>
              <a:rPr lang="en-US" sz="1200" kern="1200" dirty="0">
                <a:solidFill>
                  <a:schemeClr val="tx1"/>
                </a:solidFill>
                <a:latin typeface="+mn-lt"/>
                <a:ea typeface="+mn-ea"/>
                <a:cs typeface="+mn-cs"/>
              </a:rPr>
              <a:t> stuff like that</a:t>
            </a:r>
          </a:p>
          <a:p>
            <a:r>
              <a:rPr lang="en-US" sz="1200" kern="1200" dirty="0">
                <a:solidFill>
                  <a:schemeClr val="tx1"/>
                </a:solidFill>
                <a:latin typeface="+mn-lt"/>
                <a:ea typeface="+mn-ea"/>
                <a:cs typeface="+mn-cs"/>
              </a:rPr>
              <a:t>Main take away:</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data movement come from simple functions</a:t>
            </a:r>
            <a:r>
              <a:rPr lang="en-US" sz="1200" kern="1200" baseline="0" dirty="0">
                <a:solidFill>
                  <a:schemeClr val="tx1"/>
                </a:solidFill>
                <a:latin typeface="+mn-lt"/>
                <a:ea typeface="+mn-ea"/>
                <a:cs typeface="+mn-cs"/>
              </a:rPr>
              <a:t> that are simple enough to implement in PIM</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We find that these</a:t>
            </a:r>
            <a:r>
              <a:rPr lang="en-US" sz="1200" kern="1200" baseline="0" dirty="0">
                <a:solidFill>
                  <a:schemeClr val="tx1"/>
                </a:solidFill>
                <a:latin typeface="+mn-lt"/>
                <a:ea typeface="+mn-ea"/>
                <a:cs typeface="+mn-cs"/>
              </a:rPr>
              <a:t> functions and </a:t>
            </a:r>
            <a:r>
              <a:rPr lang="en-US" sz="1200" kern="1200" baseline="0" dirty="0" err="1">
                <a:solidFill>
                  <a:schemeClr val="tx1"/>
                </a:solidFill>
                <a:latin typeface="+mn-lt"/>
                <a:ea typeface="+mn-ea"/>
                <a:cs typeface="+mn-cs"/>
              </a:rPr>
              <a:t>primitves</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can be implemented as PIM logic using either (1) a small low-power general-purpose embedded core or (2) a group of small fixed-function accelerators (PIM accelerators).</a:t>
            </a:r>
            <a:r>
              <a:rPr lang="en-US" sz="1200" kern="1200" baseline="0" dirty="0">
                <a:solidFill>
                  <a:schemeClr val="tx1"/>
                </a:solidFill>
                <a:latin typeface="+mn-lt"/>
                <a:ea typeface="+mn-ea"/>
                <a:cs typeface="+mn-cs"/>
              </a:rPr>
              <a:t> Our Analysis shows that both are cost-feasible to use in consumer devices. We find that they eliminate a significant fraction of </a:t>
            </a:r>
            <a:r>
              <a:rPr lang="en-US" sz="1200" kern="1200" baseline="0" dirty="0" err="1">
                <a:solidFill>
                  <a:schemeClr val="tx1"/>
                </a:solidFill>
                <a:latin typeface="+mn-lt"/>
                <a:ea typeface="+mn-ea"/>
                <a:cs typeface="+mn-cs"/>
              </a:rPr>
              <a:t>dat</a:t>
            </a:r>
            <a:r>
              <a:rPr lang="en-US" sz="1200" kern="1200" baseline="0" dirty="0">
                <a:solidFill>
                  <a:schemeClr val="tx1"/>
                </a:solidFill>
                <a:latin typeface="+mn-lt"/>
                <a:ea typeface="+mn-ea"/>
                <a:cs typeface="+mn-cs"/>
              </a:rPr>
              <a:t> </a:t>
            </a:r>
            <a:r>
              <a:rPr lang="en-US" sz="1200" kern="1200" baseline="0" dirty="0" err="1">
                <a:solidFill>
                  <a:schemeClr val="tx1"/>
                </a:solidFill>
                <a:latin typeface="+mn-lt"/>
                <a:ea typeface="+mn-ea"/>
                <a:cs typeface="+mn-cs"/>
              </a:rPr>
              <a:t>amovement</a:t>
            </a:r>
            <a:r>
              <a:rPr lang="en-US" sz="1200" kern="1200" baseline="0" dirty="0">
                <a:solidFill>
                  <a:schemeClr val="tx1"/>
                </a:solidFill>
                <a:latin typeface="+mn-lt"/>
                <a:ea typeface="+mn-ea"/>
                <a:cs typeface="+mn-cs"/>
              </a:rPr>
              <a:t>, and reduce energy consumption for each of these operation on average by 49 and 55%.</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5172676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work, we take</a:t>
            </a:r>
            <a:r>
              <a:rPr lang="en-US" baseline="0" dirty="0"/>
              <a:t> a look at widely-used </a:t>
            </a:r>
            <a:r>
              <a:rPr lang="en-US" baseline="0" dirty="0" err="1"/>
              <a:t>google</a:t>
            </a:r>
            <a:r>
              <a:rPr lang="en-US" baseline="0" dirty="0"/>
              <a:t> consumer workloads, to figure out the major sources of energy consumption.</a:t>
            </a:r>
          </a:p>
          <a:p>
            <a:endParaRPr lang="en-US" baseline="0" dirty="0"/>
          </a:p>
          <a:p>
            <a:r>
              <a:rPr lang="en-US" baseline="0" dirty="0"/>
              <a:t>We look at Google Chrome web </a:t>
            </a:r>
            <a:r>
              <a:rPr lang="en-US" baseline="0" dirty="0" err="1"/>
              <a:t>brower</a:t>
            </a:r>
            <a:r>
              <a:rPr lang="en-US" baseline="0" dirty="0"/>
              <a:t>. We take a look at </a:t>
            </a:r>
            <a:r>
              <a:rPr lang="en-US" baseline="0" dirty="0" err="1"/>
              <a:t>Tensorflow</a:t>
            </a:r>
            <a:r>
              <a:rPr lang="en-US" baseline="0" dirty="0"/>
              <a:t>, Google’s machine learning framework, and we also take a look at two important video related workloads, video playback and video capture, both rely on Google’s vp9 codec technology.</a:t>
            </a:r>
          </a:p>
          <a:p>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1451687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3620908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ＭＳ Ｐゴシック" panose="020B0600070205080204" pitchFamily="34" charset="-128"/>
                <a:cs typeface="Arial" panose="020B060402020202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277</a:t>
            </a:fld>
            <a:endParaRPr kumimoji="0" lang="en-US" sz="1200" b="0" i="0" u="none" strike="noStrike" kern="1200" cap="none" spc="0" normalizeH="0" baseline="0" noProof="0">
              <a:ln>
                <a:noFill/>
              </a:ln>
              <a:solidFill>
                <a:prstClr val="black"/>
              </a:solidFill>
              <a:effectLst/>
              <a:uLnTx/>
              <a:uFillTx/>
              <a:latin typeface="Calibri" panose="020F0502020204030204"/>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419491073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278</a:t>
            </a:fld>
            <a:endParaRPr kumimoji="0" lang="en-US" sz="1200" b="0" i="0" u="none" strike="noStrike" kern="1200" cap="none" spc="0" normalizeH="0" baseline="0" noProof="0">
              <a:ln>
                <a:noFill/>
              </a:ln>
              <a:solidFill>
                <a:prstClr val="black"/>
              </a:solidFill>
              <a:effectLst/>
              <a:uLnTx/>
              <a:uFillTx/>
              <a:latin typeface="Calibri" charset="0"/>
              <a:ea typeface="ＭＳ Ｐゴシック" charset="-128"/>
              <a:cs typeface="+mn-cs"/>
            </a:endParaRPr>
          </a:p>
        </p:txBody>
      </p:sp>
    </p:spTree>
    <p:extLst>
      <p:ext uri="{BB962C8B-B14F-4D97-AF65-F5344CB8AC3E}">
        <p14:creationId xmlns:p14="http://schemas.microsoft.com/office/powerpoint/2010/main" val="204989668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282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785895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283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757867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In this work, we analyzed 345 applications from distinct domains, from </a:t>
            </a:r>
          </a:p>
          <a:p>
            <a:endParaRPr lang="en-US" dirty="0"/>
          </a:p>
          <a:p>
            <a:r>
              <a:rPr lang="en-US" dirty="0"/>
              <a:t>[CLICK] GRAPH Processing [CLICK]  Neural Networks</a:t>
            </a:r>
          </a:p>
          <a:p>
            <a:r>
              <a:rPr lang="en-US" dirty="0"/>
              <a:t>[CLICK] Physics  [CLICK] High-performance computing</a:t>
            </a:r>
          </a:p>
          <a:p>
            <a:r>
              <a:rPr lang="en-US" dirty="0"/>
              <a:t>[CLICK]Genomics [CLICK] And more</a:t>
            </a:r>
          </a:p>
          <a:p>
            <a:endParaRPr lang="en-US" dirty="0"/>
          </a:p>
          <a:p>
            <a:r>
              <a:rPr lang="en-US" dirty="0"/>
              <a:t>[NEXT] </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925791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open source DAMOV to facilitate further research in mitigating data movement bottlenecks, including in near data processing.</a:t>
            </a:r>
          </a:p>
          <a:p>
            <a:endParaRPr lang="en-US" dirty="0"/>
          </a:p>
          <a:p>
            <a:r>
              <a:rPr lang="en-US" dirty="0"/>
              <a:t>[CLICK] In our DAMOV repository, we provide</a:t>
            </a:r>
          </a:p>
          <a:p>
            <a:endParaRPr lang="en-US" dirty="0"/>
          </a:p>
          <a:p>
            <a:r>
              <a:rPr lang="en-US" dirty="0"/>
              <a:t>[CLICK] The complete set of 144 application functions that compose our benchmark suite</a:t>
            </a:r>
          </a:p>
          <a:p>
            <a:endParaRPr lang="en-US" dirty="0"/>
          </a:p>
          <a:p>
            <a:r>
              <a:rPr lang="en-US" dirty="0"/>
              <a:t>[CLICK] And our DAMOV-SIM simulator</a:t>
            </a:r>
          </a:p>
          <a:p>
            <a:endParaRPr lang="en-US" dirty="0"/>
          </a:p>
          <a:p>
            <a:r>
              <a:rPr lang="en-US" dirty="0"/>
              <a:t>[NEXT]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109437-7086-8D43-B75A-27CE5E6EC5C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ＭＳ Ｐゴシック"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290</a:t>
            </a:fld>
            <a:endParaRPr kumimoji="0" lang="en-US" sz="1200" b="0" i="0" u="none" strike="noStrike" kern="1200" cap="none" spc="0" normalizeH="0" baseline="0" noProof="0">
              <a:ln>
                <a:noFill/>
              </a:ln>
              <a:solidFill>
                <a:prstClr val="black"/>
              </a:solidFill>
              <a:effectLst/>
              <a:uLnTx/>
              <a:uFillTx/>
              <a:latin typeface="Calibri" panose="020F0502020204030204"/>
              <a:ea typeface="ＭＳ Ｐゴシック" charset="-128"/>
              <a:cs typeface="+mn-cs"/>
            </a:endParaRPr>
          </a:p>
        </p:txBody>
      </p:sp>
    </p:spTree>
    <p:extLst>
      <p:ext uri="{BB962C8B-B14F-4D97-AF65-F5344CB8AC3E}">
        <p14:creationId xmlns:p14="http://schemas.microsoft.com/office/powerpoint/2010/main" val="43567157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open source DAMOV to facilitate further research in mitigating data movement bottlenecks, including in near data processing.</a:t>
            </a:r>
          </a:p>
          <a:p>
            <a:endParaRPr lang="en-US" dirty="0"/>
          </a:p>
          <a:p>
            <a:r>
              <a:rPr lang="en-US" dirty="0"/>
              <a:t>[CLICK] In our DAMOV repository, we provide</a:t>
            </a:r>
          </a:p>
          <a:p>
            <a:endParaRPr lang="en-US" dirty="0"/>
          </a:p>
          <a:p>
            <a:r>
              <a:rPr lang="en-US" dirty="0"/>
              <a:t>[CLICK] The complete set of 144 application functions that compose our benchmark suite</a:t>
            </a:r>
          </a:p>
          <a:p>
            <a:endParaRPr lang="en-US" dirty="0"/>
          </a:p>
          <a:p>
            <a:r>
              <a:rPr lang="en-US" dirty="0"/>
              <a:t>[CLICK] And our DAMOV-SIM simulator</a:t>
            </a:r>
          </a:p>
          <a:p>
            <a:endParaRPr lang="en-US" dirty="0"/>
          </a:p>
          <a:p>
            <a:r>
              <a:rPr lang="en-US" dirty="0"/>
              <a:t>[NEXT]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109437-7086-8D43-B75A-27CE5E6EC5C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ＭＳ Ｐゴシック"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291</a:t>
            </a:fld>
            <a:endParaRPr kumimoji="0" lang="en-US" sz="1200" b="0" i="0" u="none" strike="noStrike" kern="1200" cap="none" spc="0" normalizeH="0" baseline="0" noProof="0">
              <a:ln>
                <a:noFill/>
              </a:ln>
              <a:solidFill>
                <a:prstClr val="black"/>
              </a:solidFill>
              <a:effectLst/>
              <a:uLnTx/>
              <a:uFillTx/>
              <a:latin typeface="Calibri" panose="020F0502020204030204"/>
              <a:ea typeface="ＭＳ Ｐゴシック" charset="-128"/>
              <a:cs typeface="+mn-cs"/>
            </a:endParaRPr>
          </a:p>
        </p:txBody>
      </p:sp>
    </p:spTree>
    <p:extLst>
      <p:ext uri="{BB962C8B-B14F-4D97-AF65-F5344CB8AC3E}">
        <p14:creationId xmlns:p14="http://schemas.microsoft.com/office/powerpoint/2010/main" val="424335757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Perhaps we have taken processor-centric system design a bit too far</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6349596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7241238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5259C2D-02FE-4C64-AD33-18B082577A5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1435940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dirty="0"/>
              <a:t>To</a:t>
            </a:r>
            <a:r>
              <a:rPr lang="en-US" baseline="0" dirty="0"/>
              <a:t> understand the latency problem</a:t>
            </a:r>
            <a:r>
              <a:rPr lang="en-US" dirty="0"/>
              <a:t>,</a:t>
            </a:r>
            <a:r>
              <a:rPr lang="en-US" baseline="0" dirty="0"/>
              <a:t> we need to go into what defines latency.</a:t>
            </a:r>
          </a:p>
          <a:p>
            <a:endParaRPr lang="en-US" baseline="0" dirty="0"/>
          </a:p>
          <a:p>
            <a:r>
              <a:rPr lang="en-US" baseline="0" dirty="0"/>
              <a:t>DRAM latency is the total </a:t>
            </a:r>
            <a:r>
              <a:rPr lang="en-US" baseline="0" dirty="0" err="1"/>
              <a:t>amnt</a:t>
            </a:r>
            <a:r>
              <a:rPr lang="en-US" baseline="0" dirty="0"/>
              <a:t> of time that the underlying </a:t>
            </a:r>
            <a:r>
              <a:rPr lang="en-US" baseline="0" dirty="0" err="1"/>
              <a:t>hw</a:t>
            </a:r>
            <a:r>
              <a:rPr lang="en-US" baseline="0" dirty="0"/>
              <a:t> operations need &lt;&gt; to retrieve data.</a:t>
            </a:r>
          </a:p>
          <a:p>
            <a:r>
              <a:rPr lang="en-US" baseline="0" dirty="0"/>
              <a:t>The DRAM standards define a single fixed time for how long these ops should take in every DRAM chip.</a:t>
            </a:r>
          </a:p>
          <a:p>
            <a:r>
              <a:rPr lang="en-US" b="1" baseline="0" dirty="0"/>
              <a:t>However</a:t>
            </a:r>
            <a:r>
              <a:rPr lang="en-US" baseline="0" dirty="0"/>
              <a:t>, this defined delay doesn’t actually reflect the latency of the individual DRAMs.</a:t>
            </a:r>
          </a:p>
          <a:p>
            <a:endParaRPr lang="en-US"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a:t>&lt;Timeline illustration&gt;</a:t>
            </a:r>
          </a:p>
          <a:p>
            <a:pPr marL="0" marR="0" indent="0" algn="l" defTabSz="914400" rtl="0" eaLnBrk="1" fontAlgn="auto" latinLnBrk="0" hangingPunct="1">
              <a:lnSpc>
                <a:spcPct val="100000"/>
              </a:lnSpc>
              <a:spcBef>
                <a:spcPts val="0"/>
              </a:spcBef>
              <a:spcAft>
                <a:spcPts val="0"/>
              </a:spcAft>
              <a:buClrTx/>
              <a:buSzTx/>
              <a:buFontTx/>
              <a:buNone/>
              <a:tabLst/>
              <a:defRPr/>
            </a:pPr>
            <a:r>
              <a:rPr lang="en-US" b="0" baseline="0" dirty="0"/>
              <a:t>Because the manufacturing process is </a:t>
            </a:r>
            <a:r>
              <a:rPr lang="en-US" b="1" baseline="0" dirty="0"/>
              <a:t>imperfect</a:t>
            </a:r>
            <a:r>
              <a:rPr lang="en-US" b="0" baseline="0" dirty="0"/>
              <a:t>, it introduces variation in the production chips, </a:t>
            </a:r>
            <a:r>
              <a:rPr lang="en-US" b="1" baseline="0" dirty="0"/>
              <a:t>resulting in latency variation across different chips</a:t>
            </a:r>
            <a:r>
              <a:rPr lang="en-US" baseline="0" dirty="0"/>
              <a:t>. </a:t>
            </a:r>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a:t>This simple </a:t>
            </a:r>
            <a:r>
              <a:rPr lang="en-US" baseline="0" dirty="0" err="1"/>
              <a:t>illustartion</a:t>
            </a:r>
            <a:r>
              <a:rPr lang="en-US" baseline="0" dirty="0"/>
              <a:t> shows the difference b/w the average latency across 3 different dram chips, to convey the point of latency variation.</a:t>
            </a:r>
          </a:p>
          <a:p>
            <a:pPr marL="0" marR="0" indent="0" algn="l" defTabSz="914400" rtl="0" eaLnBrk="1" fontAlgn="auto" latinLnBrk="0" hangingPunct="1">
              <a:lnSpc>
                <a:spcPct val="100000"/>
              </a:lnSpc>
              <a:spcBef>
                <a:spcPts val="0"/>
              </a:spcBef>
              <a:spcAft>
                <a:spcPts val="0"/>
              </a:spcAft>
              <a:buClrTx/>
              <a:buSzTx/>
              <a:buFontTx/>
              <a:buNone/>
              <a:tabLst/>
              <a:defRPr/>
            </a:pPr>
            <a:r>
              <a:rPr lang="en-US" b="0" baseline="0" dirty="0"/>
              <a:t>It’s important to note that not only does latency variation exists </a:t>
            </a:r>
            <a:r>
              <a:rPr lang="en-US" b="1" baseline="0" dirty="0"/>
              <a:t>&lt;across&gt; </a:t>
            </a:r>
            <a:r>
              <a:rPr lang="en-US" b="0" baseline="0" dirty="0"/>
              <a:t>chips, but also </a:t>
            </a:r>
            <a:r>
              <a:rPr lang="en-US" b="1" baseline="0" dirty="0"/>
              <a:t>&lt;inside&gt; </a:t>
            </a:r>
            <a:r>
              <a:rPr lang="en-US" b="0" baseline="0" dirty="0"/>
              <a:t>each dram chip itself. </a:t>
            </a:r>
          </a:p>
          <a:p>
            <a:endParaRPr lang="en-US" baseline="0" dirty="0"/>
          </a:p>
          <a:p>
            <a:r>
              <a:rPr lang="en-US" baseline="0" dirty="0"/>
              <a:t>&lt;Blue standard&gt;</a:t>
            </a:r>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a:t>Since we don’t want to throw away the chips with high variation, we tolerate them. </a:t>
            </a:r>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a:t>The simple way is to &lt;slow&gt; down the acceptable latency so that the majority of chips can all work reliably under this high standard latency. </a:t>
            </a:r>
          </a:p>
          <a:p>
            <a:pPr marL="0" marR="0" indent="0" algn="l" defTabSz="914400" rtl="0" eaLnBrk="1" fontAlgn="auto" latinLnBrk="0" hangingPunct="1">
              <a:lnSpc>
                <a:spcPct val="100000"/>
              </a:lnSpc>
              <a:spcBef>
                <a:spcPts val="0"/>
              </a:spcBef>
              <a:spcAft>
                <a:spcPts val="0"/>
              </a:spcAft>
              <a:buClrTx/>
              <a:buSzTx/>
              <a:buFontTx/>
              <a:buNone/>
              <a:tabLst/>
              <a:defRPr/>
            </a:pPr>
            <a:r>
              <a:rPr lang="en-US" b="1" baseline="0" dirty="0"/>
              <a:t>as we can see, the high standard latency is a result of a trade-off made for higher DRAM production yield. </a:t>
            </a:r>
          </a:p>
          <a:p>
            <a:endParaRPr lang="en-US" b="1" baseline="0" dirty="0"/>
          </a:p>
          <a:p>
            <a:r>
              <a:rPr lang="en-US" b="1" baseline="0" dirty="0"/>
              <a:t>---</a:t>
            </a:r>
          </a:p>
          <a:p>
            <a:r>
              <a:rPr lang="en-US" b="1" baseline="0" dirty="0"/>
              <a:t>&lt;&gt; Operative word</a:t>
            </a: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5259C2D-02FE-4C64-AD33-18B082577A5F}" type="slidenum">
              <a:rPr kumimoji="0" lang="en-US" sz="1200" b="0" i="0" u="none" strike="noStrike" kern="1200" cap="none" spc="0" normalizeH="0" baseline="0" noProof="0" smtClean="0">
                <a:ln>
                  <a:noFill/>
                </a:ln>
                <a:solidFill>
                  <a:prstClr val="black"/>
                </a:solidFill>
                <a:effectLst/>
                <a:uLnTx/>
                <a:uFillTx/>
                <a:latin typeface="Calibri"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346</a:t>
            </a:fld>
            <a:endParaRPr kumimoji="0" lang="en-US" sz="1200" b="0" i="0" u="none" strike="noStrike" kern="1200" cap="none" spc="0" normalizeH="0" baseline="0" noProof="0">
              <a:ln>
                <a:noFill/>
              </a:ln>
              <a:solidFill>
                <a:prstClr val="black"/>
              </a:solidFill>
              <a:effectLst/>
              <a:uLnTx/>
              <a:uFillTx/>
              <a:latin typeface="Calibri" charset="0"/>
              <a:ea typeface="ＭＳ Ｐゴシック" charset="-128"/>
              <a:cs typeface="+mn-cs"/>
            </a:endParaRPr>
          </a:p>
        </p:txBody>
      </p:sp>
    </p:spTree>
    <p:extLst>
      <p:ext uri="{BB962C8B-B14F-4D97-AF65-F5344CB8AC3E}">
        <p14:creationId xmlns:p14="http://schemas.microsoft.com/office/powerpoint/2010/main" val="733900463"/>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7" name="Rectangle 7"/>
          <p:cNvSpPr>
            <a:spLocks noGrp="1" noChangeArrowheads="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28538" eaLnBrk="0" hangingPunct="0">
              <a:defRPr sz="2400">
                <a:solidFill>
                  <a:schemeClr val="tx1"/>
                </a:solidFill>
                <a:latin typeface="Arial" charset="0"/>
                <a:ea typeface="ＭＳ Ｐゴシック" charset="0"/>
                <a:cs typeface="ＭＳ Ｐゴシック" charset="0"/>
              </a:defRPr>
            </a:lvl1pPr>
            <a:lvl2pPr marL="757066" indent="-291179" defTabSz="928538" eaLnBrk="0" hangingPunct="0">
              <a:defRPr sz="2400">
                <a:solidFill>
                  <a:schemeClr val="tx1"/>
                </a:solidFill>
                <a:latin typeface="Arial" charset="0"/>
                <a:ea typeface="ＭＳ Ｐゴシック" charset="0"/>
              </a:defRPr>
            </a:lvl2pPr>
            <a:lvl3pPr marL="1164717" indent="-232943" defTabSz="928538" eaLnBrk="0" hangingPunct="0">
              <a:defRPr sz="2400">
                <a:solidFill>
                  <a:schemeClr val="tx1"/>
                </a:solidFill>
                <a:latin typeface="Arial" charset="0"/>
                <a:ea typeface="ＭＳ Ｐゴシック" charset="0"/>
              </a:defRPr>
            </a:lvl3pPr>
            <a:lvl4pPr marL="1630604" indent="-232943" defTabSz="928538" eaLnBrk="0" hangingPunct="0">
              <a:defRPr sz="2400">
                <a:solidFill>
                  <a:schemeClr val="tx1"/>
                </a:solidFill>
                <a:latin typeface="Arial" charset="0"/>
                <a:ea typeface="ＭＳ Ｐゴシック" charset="0"/>
              </a:defRPr>
            </a:lvl4pPr>
            <a:lvl5pPr marL="2096491" indent="-232943" defTabSz="928538" eaLnBrk="0" hangingPunct="0">
              <a:defRPr sz="2400">
                <a:solidFill>
                  <a:schemeClr val="tx1"/>
                </a:solidFill>
                <a:latin typeface="Arial" charset="0"/>
                <a:ea typeface="ＭＳ Ｐゴシック" charset="0"/>
              </a:defRPr>
            </a:lvl5pPr>
            <a:lvl6pPr marL="2562377" indent="-232943" defTabSz="928538" eaLnBrk="0" fontAlgn="base" hangingPunct="0">
              <a:spcBef>
                <a:spcPct val="0"/>
              </a:spcBef>
              <a:spcAft>
                <a:spcPct val="0"/>
              </a:spcAft>
              <a:defRPr sz="2400">
                <a:solidFill>
                  <a:schemeClr val="tx1"/>
                </a:solidFill>
                <a:latin typeface="Arial" charset="0"/>
                <a:ea typeface="ＭＳ Ｐゴシック" charset="0"/>
              </a:defRPr>
            </a:lvl6pPr>
            <a:lvl7pPr marL="3028264" indent="-232943" defTabSz="928538" eaLnBrk="0" fontAlgn="base" hangingPunct="0">
              <a:spcBef>
                <a:spcPct val="0"/>
              </a:spcBef>
              <a:spcAft>
                <a:spcPct val="0"/>
              </a:spcAft>
              <a:defRPr sz="2400">
                <a:solidFill>
                  <a:schemeClr val="tx1"/>
                </a:solidFill>
                <a:latin typeface="Arial" charset="0"/>
                <a:ea typeface="ＭＳ Ｐゴシック" charset="0"/>
              </a:defRPr>
            </a:lvl7pPr>
            <a:lvl8pPr marL="3494151" indent="-232943" defTabSz="928538" eaLnBrk="0" fontAlgn="base" hangingPunct="0">
              <a:spcBef>
                <a:spcPct val="0"/>
              </a:spcBef>
              <a:spcAft>
                <a:spcPct val="0"/>
              </a:spcAft>
              <a:defRPr sz="2400">
                <a:solidFill>
                  <a:schemeClr val="tx1"/>
                </a:solidFill>
                <a:latin typeface="Arial" charset="0"/>
                <a:ea typeface="ＭＳ Ｐゴシック" charset="0"/>
              </a:defRPr>
            </a:lvl8pPr>
            <a:lvl9pPr marL="3960038" indent="-232943" defTabSz="928538"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28538" rtl="0" eaLnBrk="1" fontAlgn="base" latinLnBrk="0" hangingPunct="1">
              <a:lnSpc>
                <a:spcPct val="100000"/>
              </a:lnSpc>
              <a:spcBef>
                <a:spcPct val="0"/>
              </a:spcBef>
              <a:spcAft>
                <a:spcPct val="0"/>
              </a:spcAft>
              <a:buClrTx/>
              <a:buSzTx/>
              <a:buFontTx/>
              <a:buNone/>
              <a:tabLst/>
              <a:defRPr/>
            </a:pPr>
            <a:fld id="{F4A9EA23-718E-E549-9766-CDBEC39E0C3C}" type="slidenum">
              <a:rPr kumimoji="0" lang="en-US" sz="1200" b="0" i="0" u="none" strike="noStrike" kern="1200" cap="none" spc="0" normalizeH="0" baseline="0" noProof="0">
                <a:ln>
                  <a:noFill/>
                </a:ln>
                <a:solidFill>
                  <a:srgbClr val="000000"/>
                </a:solidFill>
                <a:effectLst/>
                <a:uLnTx/>
                <a:uFillTx/>
                <a:latin typeface="Arial" charset="0"/>
                <a:ea typeface="ＭＳ Ｐゴシック" charset="0"/>
                <a:cs typeface="Arial" charset="0"/>
              </a:rPr>
              <a:pPr marL="0" marR="0" lvl="0" indent="0" algn="r" defTabSz="928538" rtl="0" eaLnBrk="1" fontAlgn="base" latinLnBrk="0" hangingPunct="1">
                <a:lnSpc>
                  <a:spcPct val="100000"/>
                </a:lnSpc>
                <a:spcBef>
                  <a:spcPct val="0"/>
                </a:spcBef>
                <a:spcAft>
                  <a:spcPct val="0"/>
                </a:spcAft>
                <a:buClrTx/>
                <a:buSzTx/>
                <a:buFontTx/>
                <a:buNone/>
                <a:tabLst/>
                <a:defRPr/>
              </a:pPr>
              <a:t>348</a:t>
            </a:fld>
            <a:endParaRPr kumimoji="0" lang="en-US" sz="1200" b="0" i="0" u="none" strike="noStrike" kern="1200" cap="none" spc="0" normalizeH="0" baseline="0" noProof="0">
              <a:ln>
                <a:noFill/>
              </a:ln>
              <a:solidFill>
                <a:srgbClr val="000000"/>
              </a:solidFill>
              <a:effectLst/>
              <a:uLnTx/>
              <a:uFillTx/>
              <a:latin typeface="Arial" charset="0"/>
              <a:ea typeface="ＭＳ Ｐゴシック" charset="0"/>
              <a:cs typeface="Arial" charset="0"/>
            </a:endParaRPr>
          </a:p>
        </p:txBody>
      </p:sp>
      <p:sp>
        <p:nvSpPr>
          <p:cNvPr id="116738" name="Rectangle 2"/>
          <p:cNvSpPr>
            <a:spLocks noGrp="1" noRot="1" noChangeAspect="1" noChangeArrowheads="1" noTextEdit="1"/>
          </p:cNvSpPr>
          <p:nvPr>
            <p:ph type="sldImg"/>
          </p:nvPr>
        </p:nvSpPr>
        <p:spPr bwMode="auto">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Lst>
        </p:spPr>
      </p:sp>
      <p:sp>
        <p:nvSpPr>
          <p:cNvPr id="116739" name="Rectangle 3"/>
          <p:cNvSpPr>
            <a:spLocks noGrp="1" noChangeArrowheads="1"/>
          </p:cNvSpPr>
          <p:nvPr>
            <p:ph type="body" idx="1"/>
          </p:nvPr>
        </p:nvSpPr>
        <p:spPr bwMode="auto">
          <a:noFill/>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atin typeface="Arial" charset="0"/>
            </a:endParaRPr>
          </a:p>
        </p:txBody>
      </p:sp>
    </p:spTree>
    <p:extLst>
      <p:ext uri="{BB962C8B-B14F-4D97-AF65-F5344CB8AC3E}">
        <p14:creationId xmlns:p14="http://schemas.microsoft.com/office/powerpoint/2010/main" val="1110509418"/>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7F79D3-8C36-4CB5-B03B-F440DA7B71A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2713920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7F79D3-8C36-4CB5-B03B-F440DA7B71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9929886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In this work, we show results from a detailed experimental characterization of 282 state-of-the-art LPDDR4 DRAM devices. </a:t>
            </a:r>
            <a:r>
              <a:rPr lang="en-US" sz="1200" b="1" kern="1200" dirty="0">
                <a:solidFill>
                  <a:schemeClr val="tx1"/>
                </a:solidFill>
                <a:latin typeface="+mn-lt"/>
                <a:ea typeface="+mn-ea"/>
                <a:cs typeface="+mn-cs"/>
              </a:rPr>
              <a:t>[CLICK] </a:t>
            </a:r>
            <a:r>
              <a:rPr lang="en-US" sz="1200" b="0" kern="1200" dirty="0">
                <a:solidFill>
                  <a:schemeClr val="tx1"/>
                </a:solidFill>
                <a:latin typeface="+mn-lt"/>
                <a:ea typeface="+mn-ea"/>
                <a:cs typeface="+mn-cs"/>
              </a:rPr>
              <a:t>We characterize DRAM latency by observing the effects of accessing DRAM with DRAM timing parameters reduced below manufacturer-recommended values.</a:t>
            </a:r>
          </a:p>
          <a:p>
            <a:r>
              <a:rPr lang="en-US" sz="1200" b="1" kern="1200" dirty="0">
                <a:solidFill>
                  <a:schemeClr val="tx1"/>
                </a:solidFill>
                <a:latin typeface="+mn-lt"/>
                <a:ea typeface="+mn-ea"/>
                <a:cs typeface="+mn-cs"/>
              </a:rPr>
              <a:t>[CLICK]</a:t>
            </a:r>
            <a:r>
              <a:rPr lang="en-US" sz="1200" b="0" kern="1200" dirty="0">
                <a:solidFill>
                  <a:schemeClr val="tx1"/>
                </a:solidFill>
                <a:latin typeface="+mn-lt"/>
                <a:ea typeface="+mn-ea"/>
                <a:cs typeface="+mn-cs"/>
              </a:rPr>
              <a:t> We make two key observations. </a:t>
            </a:r>
            <a:r>
              <a:rPr lang="en-US" sz="1200" b="1" kern="1200" dirty="0">
                <a:solidFill>
                  <a:schemeClr val="tx1"/>
                </a:solidFill>
                <a:latin typeface="+mn-lt"/>
                <a:ea typeface="+mn-ea"/>
                <a:cs typeface="+mn-cs"/>
              </a:rPr>
              <a:t>[CLICK]</a:t>
            </a:r>
            <a:r>
              <a:rPr lang="en-US" sz="1200" b="0" kern="1200" dirty="0">
                <a:solidFill>
                  <a:schemeClr val="tx1"/>
                </a:solidFill>
                <a:latin typeface="+mn-lt"/>
                <a:ea typeface="+mn-ea"/>
                <a:cs typeface="+mn-cs"/>
              </a:rPr>
              <a:t> first, a cell’s probability to fail, when accessed with reduced timing parameters, is directly correlated with random variations that arise from process manufacturing. </a:t>
            </a:r>
            <a:r>
              <a:rPr lang="en-US" sz="1200" b="1" kern="1200" dirty="0">
                <a:solidFill>
                  <a:schemeClr val="tx1"/>
                </a:solidFill>
                <a:latin typeface="+mn-lt"/>
                <a:ea typeface="+mn-ea"/>
                <a:cs typeface="+mn-cs"/>
              </a:rPr>
              <a:t>[CLICK]</a:t>
            </a:r>
            <a:r>
              <a:rPr lang="en-US" sz="1200" b="0" kern="1200" dirty="0">
                <a:solidFill>
                  <a:schemeClr val="tx1"/>
                </a:solidFill>
                <a:latin typeface="+mn-lt"/>
                <a:ea typeface="+mn-ea"/>
                <a:cs typeface="+mn-cs"/>
              </a:rPr>
              <a:t> secondly, We note that some cells fail randomly when accessed with a reduced </a:t>
            </a:r>
            <a:r>
              <a:rPr lang="en-US" sz="1200" b="0" kern="1200" dirty="0" err="1">
                <a:solidFill>
                  <a:schemeClr val="tx1"/>
                </a:solidFill>
                <a:latin typeface="+mn-lt"/>
                <a:ea typeface="+mn-ea"/>
                <a:cs typeface="+mn-cs"/>
              </a:rPr>
              <a:t>tRCD</a:t>
            </a:r>
            <a:r>
              <a:rPr lang="en-US" sz="1200" b="0" kern="1200" dirty="0">
                <a:solidFill>
                  <a:schemeClr val="tx1"/>
                </a:solidFill>
                <a:latin typeface="+mn-lt"/>
                <a:ea typeface="+mn-ea"/>
                <a:cs typeface="+mn-cs"/>
              </a:rPr>
              <a:t>. </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0063407"/>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Here is a cartoon showing the manufacturing variation across a region of DRAM. When accessed with a reduced timing parameter, </a:t>
            </a:r>
            <a:r>
              <a:rPr lang="en-US" sz="1200" b="1" kern="1200" dirty="0">
                <a:solidFill>
                  <a:schemeClr val="tx1"/>
                </a:solidFill>
                <a:latin typeface="+mn-lt"/>
                <a:ea typeface="+mn-ea"/>
                <a:cs typeface="+mn-cs"/>
              </a:rPr>
              <a:t>[CLICK] </a:t>
            </a:r>
            <a:r>
              <a:rPr lang="en-US" sz="1200" b="0" kern="1200" dirty="0">
                <a:solidFill>
                  <a:schemeClr val="tx1"/>
                </a:solidFill>
                <a:latin typeface="+mn-lt"/>
                <a:ea typeface="+mn-ea"/>
                <a:cs typeface="+mn-cs"/>
              </a:rPr>
              <a:t>some cells have a high percentage chance of failing, while others </a:t>
            </a:r>
            <a:r>
              <a:rPr lang="en-US" sz="1200" b="1" kern="1200" dirty="0">
                <a:solidFill>
                  <a:schemeClr val="tx1"/>
                </a:solidFill>
                <a:latin typeface="+mn-lt"/>
                <a:ea typeface="+mn-ea"/>
                <a:cs typeface="+mn-cs"/>
              </a:rPr>
              <a:t>[CLICK] </a:t>
            </a:r>
            <a:r>
              <a:rPr lang="en-US" sz="1200" b="0" kern="1200" dirty="0">
                <a:solidFill>
                  <a:schemeClr val="tx1"/>
                </a:solidFill>
                <a:latin typeface="+mn-lt"/>
                <a:ea typeface="+mn-ea"/>
                <a:cs typeface="+mn-cs"/>
              </a:rPr>
              <a:t>have a low percentage chance of failing. </a:t>
            </a:r>
            <a:r>
              <a:rPr lang="en-US" sz="1200" b="1" kern="1200" dirty="0">
                <a:solidFill>
                  <a:schemeClr val="tx1"/>
                </a:solidFill>
                <a:latin typeface="+mn-lt"/>
                <a:ea typeface="+mn-ea"/>
                <a:cs typeface="+mn-cs"/>
              </a:rPr>
              <a:t>[CLICK}</a:t>
            </a:r>
            <a:r>
              <a:rPr lang="en-US" sz="1200" b="0" kern="1200" dirty="0">
                <a:solidFill>
                  <a:schemeClr val="tx1"/>
                </a:solidFill>
                <a:latin typeface="+mn-lt"/>
                <a:ea typeface="+mn-ea"/>
                <a:cs typeface="+mn-cs"/>
              </a:rPr>
              <a:t> Some cells fail randomly when accessed with a reduced </a:t>
            </a:r>
            <a:r>
              <a:rPr lang="en-US" sz="1200" b="0" kern="1200" dirty="0" err="1">
                <a:solidFill>
                  <a:schemeClr val="tx1"/>
                </a:solidFill>
                <a:latin typeface="+mn-lt"/>
                <a:ea typeface="+mn-ea"/>
                <a:cs typeface="+mn-cs"/>
              </a:rPr>
              <a:t>tRCD</a:t>
            </a:r>
            <a:r>
              <a:rPr lang="en-US" sz="1200" b="0" kern="1200" dirty="0">
                <a:solidFill>
                  <a:schemeClr val="tx1"/>
                </a:solidFill>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1711662"/>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We refer to cells that fail randomly when accessed with a reduced </a:t>
            </a:r>
            <a:r>
              <a:rPr lang="en-US" sz="1200" kern="1200" dirty="0" err="1">
                <a:solidFill>
                  <a:schemeClr val="tx1"/>
                </a:solidFill>
                <a:latin typeface="+mn-lt"/>
                <a:ea typeface="+mn-ea"/>
                <a:cs typeface="+mn-cs"/>
              </a:rPr>
              <a:t>tRCD</a:t>
            </a:r>
            <a:r>
              <a:rPr lang="en-US" sz="1200" kern="1200" dirty="0">
                <a:solidFill>
                  <a:schemeClr val="tx1"/>
                </a:solidFill>
                <a:latin typeface="+mn-lt"/>
                <a:ea typeface="+mn-ea"/>
                <a:cs typeface="+mn-cs"/>
              </a:rPr>
              <a:t> as RNG cells</a:t>
            </a:r>
            <a:endParaRPr lang="en-US" sz="1200" b="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9473332"/>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93871937"/>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latin typeface="medium-content-sans-serif-font"/>
              </a:rPr>
              <a:t>The Wafer-Scale Engine is the most massive AI chip ever produced and packs a whopping 400,000 cores in a 46,225mm2 footprint.</a:t>
            </a:r>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7973AD7-D932-2641-9FAC-D90A34A34A63}" type="slidenum">
              <a:rPr kumimoji="0" lang="en-US" altLang="en-US" sz="1200" b="0" i="0" u="none" strike="noStrike" kern="1200" cap="none" spc="0" normalizeH="0" baseline="0" noProof="0" smtClean="0">
                <a:ln>
                  <a:noFill/>
                </a:ln>
                <a:solidFill>
                  <a:prstClr val="black"/>
                </a:solidFill>
                <a:effectLst/>
                <a:uLnTx/>
                <a:uFillTx/>
                <a:latin typeface="Calibri"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376</a:t>
            </a:fld>
            <a:endParaRPr kumimoji="0" lang="en-US" altLang="en-US" sz="1200" b="0" i="0" u="none" strike="noStrike" kern="1200" cap="none" spc="0" normalizeH="0" baseline="0" noProof="0">
              <a:ln>
                <a:noFill/>
              </a:ln>
              <a:solidFill>
                <a:prstClr val="black"/>
              </a:solidFill>
              <a:effectLst/>
              <a:uLnTx/>
              <a:uFillTx/>
              <a:latin typeface="Calibri" charset="0"/>
              <a:ea typeface="ＭＳ Ｐゴシック" charset="-128"/>
              <a:cs typeface="+mn-cs"/>
            </a:endParaRPr>
          </a:p>
        </p:txBody>
      </p:sp>
    </p:spTree>
    <p:extLst>
      <p:ext uri="{BB962C8B-B14F-4D97-AF65-F5344CB8AC3E}">
        <p14:creationId xmlns:p14="http://schemas.microsoft.com/office/powerpoint/2010/main" val="564262510"/>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7973AD7-D932-2641-9FAC-D90A34A34A63}" type="slidenum">
              <a:rPr kumimoji="0" lang="en-US" altLang="en-US" sz="1200" b="0" i="0" u="none" strike="noStrike" kern="1200" cap="none" spc="0" normalizeH="0" baseline="0" noProof="0" smtClean="0">
                <a:ln>
                  <a:noFill/>
                </a:ln>
                <a:solidFill>
                  <a:prstClr val="black"/>
                </a:solidFill>
                <a:effectLst/>
                <a:uLnTx/>
                <a:uFillTx/>
                <a:latin typeface="Calibri" charset="0"/>
                <a:ea typeface="ＭＳ Ｐゴシック"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377</a:t>
            </a:fld>
            <a:endParaRPr kumimoji="0" lang="en-US" altLang="en-US" sz="1200" b="0" i="0" u="none" strike="noStrike" kern="1200" cap="none" spc="0" normalizeH="0" baseline="0" noProof="0">
              <a:ln>
                <a:noFill/>
              </a:ln>
              <a:solidFill>
                <a:prstClr val="black"/>
              </a:solidFill>
              <a:effectLst/>
              <a:uLnTx/>
              <a:uFillTx/>
              <a:latin typeface="Calibri" charset="0"/>
              <a:ea typeface="ＭＳ Ｐゴシック" charset="-128"/>
              <a:cs typeface="Arial" panose="020B0604020202020204" pitchFamily="34" charset="0"/>
            </a:endParaRPr>
          </a:p>
        </p:txBody>
      </p:sp>
    </p:spTree>
    <p:extLst>
      <p:ext uri="{BB962C8B-B14F-4D97-AF65-F5344CB8AC3E}">
        <p14:creationId xmlns:p14="http://schemas.microsoft.com/office/powerpoint/2010/main" val="2512402412"/>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latinLnBrk="0"/>
            <a:r>
              <a:rPr lang="en-US" sz="1200" b="0" i="0" kern="1200" dirty="0">
                <a:solidFill>
                  <a:schemeClr val="tx1"/>
                </a:solidFill>
                <a:effectLst/>
                <a:latin typeface="+mn-lt"/>
                <a:ea typeface="+mn-ea"/>
                <a:cs typeface="+mn-cs"/>
              </a:rPr>
              <a:t>Unlocking the life’s code requires diving into the nucleus of our body cells, where the double-stranded genome resides. Genome is literally the 'code of life' - it is the set of instructions for making everything from you to zebras, strawberries, and even yeast.</a:t>
            </a:r>
          </a:p>
          <a:p>
            <a:br>
              <a:rPr lang="en-US" dirty="0"/>
            </a:br>
            <a:r>
              <a:rPr lang="en-US" b="0" cap="none" dirty="0"/>
              <a:t>since the discovery of </a:t>
            </a:r>
            <a:r>
              <a:rPr lang="en-US" b="0" cap="none" dirty="0" err="1"/>
              <a:t>dna’s</a:t>
            </a:r>
            <a:r>
              <a:rPr lang="en-US" b="0" cap="none" dirty="0"/>
              <a:t> double-helical structure (</a:t>
            </a:r>
            <a:r>
              <a:rPr lang="en-US" b="0" cap="none" dirty="0" err="1"/>
              <a:t>watson</a:t>
            </a:r>
            <a:r>
              <a:rPr lang="en-US" b="0" cap="none" dirty="0"/>
              <a:t> </a:t>
            </a:r>
            <a:r>
              <a:rPr lang="en-US" b="0" i="1" cap="none" dirty="0"/>
              <a:t>et al.</a:t>
            </a:r>
            <a:r>
              <a:rPr lang="en-US" b="0" cap="none" dirty="0"/>
              <a:t> 1953) </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96974380"/>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Henrietta Lacks,</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73914527"/>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untangling yarn ball</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75969405"/>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242" name="Rectangle 9"/>
          <p:cNvSpPr>
            <a:spLocks noGrp="1" noChangeArrowheads="1"/>
          </p:cNvSpPr>
          <p:nvPr>
            <p:ph type="sldNum" sz="quarter"/>
          </p:nvPr>
        </p:nvSpPr>
        <p:spPr>
          <a:noFill/>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5DBD6-D95A-41EC-889F-21CF45C92CC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10243" name="Rectangle 1"/>
          <p:cNvSpPr>
            <a:spLocks noGrp="1" noRot="1" noChangeAspect="1" noChangeArrowheads="1" noTextEdit="1"/>
          </p:cNvSpPr>
          <p:nvPr>
            <p:ph type="sldImg"/>
          </p:nvPr>
        </p:nvSpPr>
        <p:spPr>
          <a:xfrm>
            <a:off x="1144588" y="693738"/>
            <a:ext cx="4567237" cy="3427412"/>
          </a:xfrm>
          <a:solidFill>
            <a:srgbClr val="FFFFFF"/>
          </a:solidFill>
          <a:ln>
            <a:solidFill>
              <a:srgbClr val="000000"/>
            </a:solidFill>
            <a:miter lim="800000"/>
          </a:ln>
        </p:spPr>
      </p:sp>
      <p:sp>
        <p:nvSpPr>
          <p:cNvPr id="10244" name="Rectangle 2"/>
          <p:cNvSpPr>
            <a:spLocks noGrp="1" noChangeArrowheads="1"/>
          </p:cNvSpPr>
          <p:nvPr>
            <p:ph type="body" idx="1"/>
          </p:nvPr>
        </p:nvSpPr>
        <p:spPr>
          <a:xfrm>
            <a:off x="686361" y="4342535"/>
            <a:ext cx="5485279" cy="4114511"/>
          </a:xfrm>
          <a:noFill/>
          <a:ln/>
        </p:spPr>
        <p:txBody>
          <a:bodyPr wrap="none" anchor="ctr"/>
          <a:lstStyle/>
          <a:p>
            <a:endParaRPr lang="en-US"/>
          </a:p>
        </p:txBody>
      </p:sp>
    </p:spTree>
    <p:extLst>
      <p:ext uri="{BB962C8B-B14F-4D97-AF65-F5344CB8AC3E}">
        <p14:creationId xmlns:p14="http://schemas.microsoft.com/office/powerpoint/2010/main" val="2693959875"/>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Genome analysis starts with sequencing random short DNA fragments of copies of the original molecule.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Unfortunately,</a:t>
            </a:r>
            <a:r>
              <a:rPr lang="en-US" sz="1200" b="0" i="0" kern="1200" baseline="0" dirty="0">
                <a:solidFill>
                  <a:schemeClr val="tx1"/>
                </a:solidFill>
                <a:effectLst/>
                <a:latin typeface="+mn-lt"/>
                <a:ea typeface="+mn-ea"/>
                <a:cs typeface="+mn-cs"/>
              </a:rPr>
              <a:t> these reads </a:t>
            </a:r>
            <a:r>
              <a:rPr lang="en-US" sz="1200" kern="1200" dirty="0">
                <a:solidFill>
                  <a:schemeClr val="tx1"/>
                </a:solidFill>
                <a:effectLst/>
                <a:latin typeface="+mn-lt"/>
                <a:ea typeface="+mn-ea"/>
                <a:cs typeface="+mn-cs"/>
              </a:rPr>
              <a:t>lack information about their order and which part of genome they are originated from.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Hence</a:t>
            </a:r>
            <a:r>
              <a:rPr lang="en-US" sz="1200" kern="1200" baseline="0" dirty="0">
                <a:solidFill>
                  <a:schemeClr val="tx1"/>
                </a:solidFill>
                <a:effectLst/>
                <a:latin typeface="+mn-lt"/>
                <a:ea typeface="+mn-ea"/>
                <a:cs typeface="+mn-cs"/>
              </a:rPr>
              <a:t> the second step is to map these reads to a long reference genome.</a:t>
            </a:r>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32513665"/>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Typical sequencer machine generates a flood of reads, for example, Illumina HiSeq4000 generates 300 million bases/minute.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However, existing computer alignment algorithms can only process 0.6% of these reads in the same amount of time.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This gap is widening as more advanced sequencers are made available in the market.</a:t>
            </a: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37489044"/>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a:t>
            </a:r>
            <a:r>
              <a:rPr lang="en-US" baseline="0" dirty="0"/>
              <a:t> turned out the Hash Table based mappers solve the first 2 challenges pretty well. They guarantee to find all mappings with no more than e errors present.</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80937490"/>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An</a:t>
            </a:r>
            <a:r>
              <a:rPr lang="en-US" sz="1200" kern="1200" baseline="0" dirty="0">
                <a:solidFill>
                  <a:schemeClr val="tx1"/>
                </a:solidFill>
                <a:effectLst/>
                <a:latin typeface="+mn-lt"/>
                <a:ea typeface="+mn-ea"/>
                <a:cs typeface="+mn-cs"/>
              </a:rPr>
              <a:t> overwhelming majority </a:t>
            </a:r>
            <a:r>
              <a:rPr lang="en-US" sz="1200" kern="1200" dirty="0">
                <a:solidFill>
                  <a:schemeClr val="tx1"/>
                </a:solidFill>
                <a:effectLst/>
                <a:latin typeface="+mn-lt"/>
                <a:ea typeface="+mn-ea"/>
                <a:cs typeface="+mn-cs"/>
              </a:rPr>
              <a:t>of the read mapper’s execution time is spent in read alignment.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2390906"/>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 bridge the widening gap between the sequencer</a:t>
            </a:r>
            <a:r>
              <a:rPr lang="en-US" baseline="0" dirty="0"/>
              <a:t> &amp; the </a:t>
            </a:r>
            <a:r>
              <a:rPr lang="en-US" dirty="0"/>
              <a:t>mapper,</a:t>
            </a:r>
            <a:r>
              <a:rPr lang="en-US" baseline="0" dirty="0"/>
              <a:t> we propose the concept of pre-alignment filtering. We added a new examination step before the accurate alignment step. The main objective of this step is to detect the incorrect mappings accurately and rapidly. Only the mappings that pass our filter are examined by the alignment step. We also explore exploiting todays’ hardware accelerators to further boost the filtering speed of such filters.</a:t>
            </a:r>
            <a:endParaRPr lang="en-US" dirty="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98761241"/>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7"/>
          <p:cNvSpPr>
            <a:spLocks noGrp="1" noChangeArrowheads="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28538" eaLnBrk="0" hangingPunct="0">
              <a:defRPr sz="2400">
                <a:solidFill>
                  <a:schemeClr val="tx1"/>
                </a:solidFill>
                <a:latin typeface="Arial" charset="0"/>
                <a:ea typeface="ＭＳ Ｐゴシック" charset="0"/>
                <a:cs typeface="ＭＳ Ｐゴシック" charset="0"/>
              </a:defRPr>
            </a:lvl1pPr>
            <a:lvl2pPr marL="757066" indent="-291179" defTabSz="928538" eaLnBrk="0" hangingPunct="0">
              <a:defRPr sz="2400">
                <a:solidFill>
                  <a:schemeClr val="tx1"/>
                </a:solidFill>
                <a:latin typeface="Arial" charset="0"/>
                <a:ea typeface="ＭＳ Ｐゴシック" charset="0"/>
              </a:defRPr>
            </a:lvl2pPr>
            <a:lvl3pPr marL="1164717" indent="-232943" defTabSz="928538" eaLnBrk="0" hangingPunct="0">
              <a:defRPr sz="2400">
                <a:solidFill>
                  <a:schemeClr val="tx1"/>
                </a:solidFill>
                <a:latin typeface="Arial" charset="0"/>
                <a:ea typeface="ＭＳ Ｐゴシック" charset="0"/>
              </a:defRPr>
            </a:lvl3pPr>
            <a:lvl4pPr marL="1630604" indent="-232943" defTabSz="928538" eaLnBrk="0" hangingPunct="0">
              <a:defRPr sz="2400">
                <a:solidFill>
                  <a:schemeClr val="tx1"/>
                </a:solidFill>
                <a:latin typeface="Arial" charset="0"/>
                <a:ea typeface="ＭＳ Ｐゴシック" charset="0"/>
              </a:defRPr>
            </a:lvl4pPr>
            <a:lvl5pPr marL="2096491" indent="-232943" defTabSz="928538" eaLnBrk="0" hangingPunct="0">
              <a:defRPr sz="2400">
                <a:solidFill>
                  <a:schemeClr val="tx1"/>
                </a:solidFill>
                <a:latin typeface="Arial" charset="0"/>
                <a:ea typeface="ＭＳ Ｐゴシック" charset="0"/>
              </a:defRPr>
            </a:lvl5pPr>
            <a:lvl6pPr marL="2562377" indent="-232943" defTabSz="928538" eaLnBrk="0" fontAlgn="base" hangingPunct="0">
              <a:spcBef>
                <a:spcPct val="0"/>
              </a:spcBef>
              <a:spcAft>
                <a:spcPct val="0"/>
              </a:spcAft>
              <a:defRPr sz="2400">
                <a:solidFill>
                  <a:schemeClr val="tx1"/>
                </a:solidFill>
                <a:latin typeface="Arial" charset="0"/>
                <a:ea typeface="ＭＳ Ｐゴシック" charset="0"/>
              </a:defRPr>
            </a:lvl6pPr>
            <a:lvl7pPr marL="3028264" indent="-232943" defTabSz="928538" eaLnBrk="0" fontAlgn="base" hangingPunct="0">
              <a:spcBef>
                <a:spcPct val="0"/>
              </a:spcBef>
              <a:spcAft>
                <a:spcPct val="0"/>
              </a:spcAft>
              <a:defRPr sz="2400">
                <a:solidFill>
                  <a:schemeClr val="tx1"/>
                </a:solidFill>
                <a:latin typeface="Arial" charset="0"/>
                <a:ea typeface="ＭＳ Ｐゴシック" charset="0"/>
              </a:defRPr>
            </a:lvl7pPr>
            <a:lvl8pPr marL="3494151" indent="-232943" defTabSz="928538" eaLnBrk="0" fontAlgn="base" hangingPunct="0">
              <a:spcBef>
                <a:spcPct val="0"/>
              </a:spcBef>
              <a:spcAft>
                <a:spcPct val="0"/>
              </a:spcAft>
              <a:defRPr sz="2400">
                <a:solidFill>
                  <a:schemeClr val="tx1"/>
                </a:solidFill>
                <a:latin typeface="Arial" charset="0"/>
                <a:ea typeface="ＭＳ Ｐゴシック" charset="0"/>
              </a:defRPr>
            </a:lvl8pPr>
            <a:lvl9pPr marL="3960038" indent="-232943" defTabSz="928538"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28538" rtl="0" eaLnBrk="1" fontAlgn="auto" latinLnBrk="0" hangingPunct="1">
              <a:lnSpc>
                <a:spcPct val="100000"/>
              </a:lnSpc>
              <a:spcBef>
                <a:spcPts val="0"/>
              </a:spcBef>
              <a:spcAft>
                <a:spcPts val="0"/>
              </a:spcAft>
              <a:buClrTx/>
              <a:buSzTx/>
              <a:buFontTx/>
              <a:buNone/>
              <a:tabLst/>
              <a:defRPr/>
            </a:pPr>
            <a:fld id="{D433A3D9-BADB-734B-A983-EA6AF1EA18FE}"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rPr>
              <a:pPr marL="0" marR="0" lvl="0" indent="0" algn="r" defTabSz="928538" rtl="0" eaLnBrk="1" fontAlgn="auto" latinLnBrk="0" hangingPunct="1">
                <a:lnSpc>
                  <a:spcPct val="100000"/>
                </a:lnSpc>
                <a:spcBef>
                  <a:spcPts val="0"/>
                </a:spcBef>
                <a:spcAft>
                  <a:spcPts val="0"/>
                </a:spcAft>
                <a:buClrTx/>
                <a:buSzTx/>
                <a:buFontTx/>
                <a:buNone/>
                <a:tabLst/>
                <a:defRPr/>
              </a:pPr>
              <a:t>438</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endParaRPr>
          </a:p>
        </p:txBody>
      </p:sp>
      <p:sp>
        <p:nvSpPr>
          <p:cNvPr id="75778"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75779" name="Rectangle 3"/>
          <p:cNvSpPr>
            <a:spLocks noGrp="1" noChangeArrowheads="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pPr eaLnBrk="1" hangingPunct="1"/>
            <a:endParaRPr lang="en-US">
              <a:latin typeface="Arial" charset="0"/>
            </a:endParaRPr>
          </a:p>
        </p:txBody>
      </p:sp>
    </p:spTree>
    <p:extLst>
      <p:ext uri="{BB962C8B-B14F-4D97-AF65-F5344CB8AC3E}">
        <p14:creationId xmlns:p14="http://schemas.microsoft.com/office/powerpoint/2010/main" val="1422628654"/>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spect="1" noChangeArrowheads="1" noTextEdit="1"/>
          </p:cNvSpPr>
          <p:nvPr>
            <p:ph type="sldImg"/>
          </p:nvPr>
        </p:nvSpPr>
        <p:spPr>
          <a:xfrm>
            <a:off x="1165225" y="676275"/>
            <a:ext cx="4713288" cy="3533775"/>
          </a:xfrm>
          <a:ln/>
        </p:spPr>
      </p:sp>
      <p:sp>
        <p:nvSpPr>
          <p:cNvPr id="27651" name="Rectangle 3"/>
          <p:cNvSpPr>
            <a:spLocks noGrp="1" noChangeArrowheads="1"/>
          </p:cNvSpPr>
          <p:nvPr>
            <p:ph type="body" idx="1"/>
          </p:nvPr>
        </p:nvSpPr>
        <p:spPr>
          <a:xfrm>
            <a:off x="897994" y="4434208"/>
            <a:ext cx="5166647" cy="4135091"/>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r>
              <a:rPr lang="en-US" dirty="0"/>
              <a:t>Professor Mutlu</a:t>
            </a:r>
            <a:r>
              <a:rPr lang="ja-JP" altLang="en-US" dirty="0"/>
              <a:t>’</a:t>
            </a:r>
            <a:r>
              <a:rPr lang="en-US" dirty="0"/>
              <a:t>s research focus is all aspects of computer</a:t>
            </a:r>
            <a:r>
              <a:rPr lang="en-US" baseline="0" dirty="0"/>
              <a:t> </a:t>
            </a:r>
            <a:r>
              <a:rPr lang="en-US" dirty="0"/>
              <a:t>architecture, HW/SW interaction</a:t>
            </a:r>
            <a:r>
              <a:rPr lang="en-US" baseline="0" dirty="0"/>
              <a:t> and bioinformatics</a:t>
            </a:r>
            <a:r>
              <a:rPr lang="en-US" dirty="0"/>
              <a:t>. </a:t>
            </a:r>
          </a:p>
          <a:p>
            <a:endParaRPr lang="en-US" dirty="0"/>
          </a:p>
          <a:p>
            <a:r>
              <a:rPr lang="en-US" dirty="0"/>
              <a:t>He is looking for students to perform research</a:t>
            </a:r>
            <a:r>
              <a:rPr lang="en-US" baseline="0" dirty="0"/>
              <a:t> in these areas.</a:t>
            </a:r>
            <a:endParaRPr lang="en-US" dirty="0"/>
          </a:p>
          <a:p>
            <a:endParaRPr lang="en-US" dirty="0"/>
          </a:p>
          <a:p>
            <a:r>
              <a:rPr lang="en-US" dirty="0"/>
              <a:t>He and his group, SAFARI,</a:t>
            </a:r>
            <a:r>
              <a:rPr lang="en-US" baseline="0" dirty="0"/>
              <a:t> solve fundamental problems spanning:</a:t>
            </a:r>
          </a:p>
          <a:p>
            <a:endParaRPr lang="en-US" dirty="0"/>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Memory, memory, memory, storage, interconnects</a:t>
            </a:r>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Parallel architectures, heterogeneous architectures, GP-GPUs</a:t>
            </a:r>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System/architecture interaction, new execution models</a:t>
            </a:r>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Energy efficiency, fault tolerance, hardware security </a:t>
            </a:r>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Genome sequence analysis and assembly</a:t>
            </a:r>
          </a:p>
          <a:p>
            <a:pPr defTabSz="931774" fontAlgn="base">
              <a:spcBef>
                <a:spcPct val="0"/>
              </a:spcBef>
              <a:spcAft>
                <a:spcPct val="0"/>
              </a:spcAft>
              <a:buFontTx/>
              <a:buChar char="•"/>
            </a:pPr>
            <a:endParaRPr lang="en-US" b="1" i="1" dirty="0">
              <a:solidFill>
                <a:srgbClr val="3333CC"/>
              </a:solidFill>
              <a:latin typeface="Arial Narrow" charset="0"/>
              <a:ea typeface="ＭＳ Ｐゴシック" charset="0"/>
              <a:cs typeface="Arial" charset="0"/>
            </a:endParaRPr>
          </a:p>
          <a:p>
            <a:pPr defTabSz="931774" fontAlgn="base">
              <a:spcBef>
                <a:spcPct val="0"/>
              </a:spcBef>
              <a:spcAft>
                <a:spcPct val="0"/>
              </a:spcAft>
            </a:pPr>
            <a:r>
              <a:rPr lang="en-US" dirty="0">
                <a:solidFill>
                  <a:srgbClr val="3333CC"/>
                </a:solidFill>
                <a:latin typeface="Arial Narrow" charset="0"/>
                <a:ea typeface="ＭＳ Ｐゴシック" charset="0"/>
                <a:cs typeface="Arial" charset="0"/>
              </a:rPr>
              <a:t>His group does broad research spanning systems to logic with architecture at center</a:t>
            </a:r>
          </a:p>
          <a:p>
            <a:pPr defTabSz="931774" fontAlgn="base">
              <a:spcBef>
                <a:spcPct val="0"/>
              </a:spcBef>
              <a:spcAft>
                <a:spcPct val="0"/>
              </a:spcAft>
              <a:buFontTx/>
              <a:buChar char="•"/>
            </a:pPr>
            <a:endParaRPr lang="en-US" b="1" i="1" dirty="0">
              <a:solidFill>
                <a:srgbClr val="3333CC"/>
              </a:solidFill>
              <a:latin typeface="Arial Narrow" charset="0"/>
              <a:ea typeface="ＭＳ Ｐゴシック" charset="0"/>
              <a:cs typeface="Arial" charset="0"/>
            </a:endParaRPr>
          </a:p>
          <a:p>
            <a:endParaRPr lang="en-US" dirty="0"/>
          </a:p>
        </p:txBody>
      </p:sp>
    </p:spTree>
    <p:extLst>
      <p:ext uri="{BB962C8B-B14F-4D97-AF65-F5344CB8AC3E}">
        <p14:creationId xmlns:p14="http://schemas.microsoft.com/office/powerpoint/2010/main" val="715004258"/>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7"/>
          <p:cNvSpPr>
            <a:spLocks noGrp="1" noChangeArrowheads="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28538" eaLnBrk="0" hangingPunct="0">
              <a:defRPr sz="2400">
                <a:solidFill>
                  <a:schemeClr val="tx1"/>
                </a:solidFill>
                <a:latin typeface="Arial" charset="0"/>
                <a:ea typeface="ＭＳ Ｐゴシック" charset="0"/>
                <a:cs typeface="ＭＳ Ｐゴシック" charset="0"/>
              </a:defRPr>
            </a:lvl1pPr>
            <a:lvl2pPr marL="757066" indent="-291179" defTabSz="928538" eaLnBrk="0" hangingPunct="0">
              <a:defRPr sz="2400">
                <a:solidFill>
                  <a:schemeClr val="tx1"/>
                </a:solidFill>
                <a:latin typeface="Arial" charset="0"/>
                <a:ea typeface="ＭＳ Ｐゴシック" charset="0"/>
              </a:defRPr>
            </a:lvl2pPr>
            <a:lvl3pPr marL="1164717" indent="-232943" defTabSz="928538" eaLnBrk="0" hangingPunct="0">
              <a:defRPr sz="2400">
                <a:solidFill>
                  <a:schemeClr val="tx1"/>
                </a:solidFill>
                <a:latin typeface="Arial" charset="0"/>
                <a:ea typeface="ＭＳ Ｐゴシック" charset="0"/>
              </a:defRPr>
            </a:lvl3pPr>
            <a:lvl4pPr marL="1630604" indent="-232943" defTabSz="928538" eaLnBrk="0" hangingPunct="0">
              <a:defRPr sz="2400">
                <a:solidFill>
                  <a:schemeClr val="tx1"/>
                </a:solidFill>
                <a:latin typeface="Arial" charset="0"/>
                <a:ea typeface="ＭＳ Ｐゴシック" charset="0"/>
              </a:defRPr>
            </a:lvl4pPr>
            <a:lvl5pPr marL="2096491" indent="-232943" defTabSz="928538" eaLnBrk="0" hangingPunct="0">
              <a:defRPr sz="2400">
                <a:solidFill>
                  <a:schemeClr val="tx1"/>
                </a:solidFill>
                <a:latin typeface="Arial" charset="0"/>
                <a:ea typeface="ＭＳ Ｐゴシック" charset="0"/>
              </a:defRPr>
            </a:lvl5pPr>
            <a:lvl6pPr marL="2562377" indent="-232943" defTabSz="928538" eaLnBrk="0" fontAlgn="base" hangingPunct="0">
              <a:spcBef>
                <a:spcPct val="0"/>
              </a:spcBef>
              <a:spcAft>
                <a:spcPct val="0"/>
              </a:spcAft>
              <a:defRPr sz="2400">
                <a:solidFill>
                  <a:schemeClr val="tx1"/>
                </a:solidFill>
                <a:latin typeface="Arial" charset="0"/>
                <a:ea typeface="ＭＳ Ｐゴシック" charset="0"/>
              </a:defRPr>
            </a:lvl6pPr>
            <a:lvl7pPr marL="3028264" indent="-232943" defTabSz="928538" eaLnBrk="0" fontAlgn="base" hangingPunct="0">
              <a:spcBef>
                <a:spcPct val="0"/>
              </a:spcBef>
              <a:spcAft>
                <a:spcPct val="0"/>
              </a:spcAft>
              <a:defRPr sz="2400">
                <a:solidFill>
                  <a:schemeClr val="tx1"/>
                </a:solidFill>
                <a:latin typeface="Arial" charset="0"/>
                <a:ea typeface="ＭＳ Ｐゴシック" charset="0"/>
              </a:defRPr>
            </a:lvl7pPr>
            <a:lvl8pPr marL="3494151" indent="-232943" defTabSz="928538" eaLnBrk="0" fontAlgn="base" hangingPunct="0">
              <a:spcBef>
                <a:spcPct val="0"/>
              </a:spcBef>
              <a:spcAft>
                <a:spcPct val="0"/>
              </a:spcAft>
              <a:defRPr sz="2400">
                <a:solidFill>
                  <a:schemeClr val="tx1"/>
                </a:solidFill>
                <a:latin typeface="Arial" charset="0"/>
                <a:ea typeface="ＭＳ Ｐゴシック" charset="0"/>
              </a:defRPr>
            </a:lvl8pPr>
            <a:lvl9pPr marL="3960038" indent="-232943" defTabSz="928538"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28538" rtl="0" eaLnBrk="1" fontAlgn="auto" latinLnBrk="0" hangingPunct="1">
              <a:lnSpc>
                <a:spcPct val="100000"/>
              </a:lnSpc>
              <a:spcBef>
                <a:spcPts val="0"/>
              </a:spcBef>
              <a:spcAft>
                <a:spcPts val="0"/>
              </a:spcAft>
              <a:buClrTx/>
              <a:buSzTx/>
              <a:buFontTx/>
              <a:buNone/>
              <a:tabLst/>
              <a:defRPr/>
            </a:pPr>
            <a:fld id="{D433A3D9-BADB-734B-A983-EA6AF1EA18FE}"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rPr>
              <a:pPr marL="0" marR="0" lvl="0" indent="0" algn="r" defTabSz="928538" rtl="0" eaLnBrk="1" fontAlgn="auto" latinLnBrk="0" hangingPunct="1">
                <a:lnSpc>
                  <a:spcPct val="100000"/>
                </a:lnSpc>
                <a:spcBef>
                  <a:spcPts val="0"/>
                </a:spcBef>
                <a:spcAft>
                  <a:spcPts val="0"/>
                </a:spcAft>
                <a:buClrTx/>
                <a:buSzTx/>
                <a:buFontTx/>
                <a:buNone/>
                <a:tabLst/>
                <a:defRPr/>
              </a:pPr>
              <a:t>453</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endParaRPr>
          </a:p>
        </p:txBody>
      </p:sp>
      <p:sp>
        <p:nvSpPr>
          <p:cNvPr id="75778"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75779" name="Rectangle 3"/>
          <p:cNvSpPr>
            <a:spLocks noGrp="1" noChangeArrowheads="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pPr eaLnBrk="1" hangingPunct="1"/>
            <a:endParaRPr lang="en-US">
              <a:latin typeface="Arial" charset="0"/>
            </a:endParaRPr>
          </a:p>
        </p:txBody>
      </p:sp>
    </p:spTree>
    <p:extLst>
      <p:ext uri="{BB962C8B-B14F-4D97-AF65-F5344CB8AC3E}">
        <p14:creationId xmlns:p14="http://schemas.microsoft.com/office/powerpoint/2010/main" val="5647162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Master" Target="../slideMasters/slideMaster7.xml"/><Relationship Id="rId4" Type="http://schemas.openxmlformats.org/officeDocument/2006/relationships/image" Target="../media/image5.emf"/></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0.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6.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6.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4.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5.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6.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7.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8.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9.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1.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3.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4.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5.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6.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9.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0.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1.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2.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3.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4.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5.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6.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7.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8.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9.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0.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1.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2.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3.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4.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5.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6.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7.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8.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9.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0.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1.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2.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3.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4.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5.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6.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7.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58.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59.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0.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1.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2.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3.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4.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5.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6.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7.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8.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69.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0.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1.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2.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3.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4.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5.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6.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7.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8.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9.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0.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1.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2.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3.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4.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5.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6.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7.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8.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9.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0.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1.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2.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3.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4.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5.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6.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7.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8.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9.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0.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1.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2.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3.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4.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5.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6.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7.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8.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9.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0.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1.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2.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3.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4.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5.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6.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7.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8.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9.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0.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1.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2.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3.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4.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5.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6.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7.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8.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9.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0.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1.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2.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3.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4.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5.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6.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7.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8.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9.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0.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1.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2.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3.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4.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5.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46.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47.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48.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49.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0.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1.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2.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3.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4.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5.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6.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7.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58.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59.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0.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1.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2.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3.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4.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5.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6.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7.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8.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69.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0.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1.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2.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3.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4.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5.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6.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7.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8.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9.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0.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1.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2.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3.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4.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5.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6.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7.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8.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9.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0.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1.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2.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3.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4.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5.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6.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7.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8.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9.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0.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1.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2.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3.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4.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5.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6.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7.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8.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9.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0.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1.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2.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3.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4.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5.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6.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7.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8.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9.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0.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1.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2.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3.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4.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5.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6.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7.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8.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9.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0.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1.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2.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3.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4.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35.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36.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37.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38.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39.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0.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1.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2.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3.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4.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5.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46.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47.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48.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49.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0.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1.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2.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3.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4.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5.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6.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57.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58.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59.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0.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1.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2.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3.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4.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5.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6.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7.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68.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69.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0.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1.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2.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3.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4.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5.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6.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7.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8.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9.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0.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1.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2.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3.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4.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5.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6.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7.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8.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9.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0.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1.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2.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3.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4.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5.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6.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7.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8.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9.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0.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1.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56.xml"/></Relationships>
</file>

<file path=ppt/slideLayouts/_rels/slideLayout603.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4.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5.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6.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7.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08.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09.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0.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1.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2.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3.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4.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5.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6.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7.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8.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19.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20.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21.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22.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23.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24.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25.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26.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27.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28.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29.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0.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1.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32.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33.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34.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35.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36.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37.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38.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39.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0.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1.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2.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43.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44.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45.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46.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47.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48.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49.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50.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51.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52.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53.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4.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5.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6.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7.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8.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9.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0.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1.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2.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3.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4.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6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2.xml"/></Relationships>
</file>

<file path=ppt/slideLayouts/_rels/slideLayout666.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67.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68.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69.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70.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71.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72.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73.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74.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75.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76.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77.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78.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79.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80.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81.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82.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83.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84.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85.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86.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87.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88.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89.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0.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1.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2.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3.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4.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5.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6.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7.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8.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9.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00.xml.rels><?xml version="1.0" encoding="UTF-8" standalone="yes"?>
<Relationships xmlns="http://schemas.openxmlformats.org/package/2006/relationships"><Relationship Id="rId1" Type="http://schemas.openxmlformats.org/officeDocument/2006/relationships/slideMaster" Target="../slideMasters/slideMaster66.xml"/></Relationships>
</file>

<file path=ppt/slideLayouts/_rels/slideLayout701.xml.rels><?xml version="1.0" encoding="UTF-8" standalone="yes"?>
<Relationships xmlns="http://schemas.openxmlformats.org/package/2006/relationships"><Relationship Id="rId1" Type="http://schemas.openxmlformats.org/officeDocument/2006/relationships/slideMaster" Target="../slideMasters/slideMaster66.xml"/></Relationships>
</file>

<file path=ppt/slideLayouts/_rels/slideLayout702.xml.rels><?xml version="1.0" encoding="UTF-8" standalone="yes"?>
<Relationships xmlns="http://schemas.openxmlformats.org/package/2006/relationships"><Relationship Id="rId1" Type="http://schemas.openxmlformats.org/officeDocument/2006/relationships/slideMaster" Target="../slideMasters/slideMaster66.xml"/></Relationships>
</file>

<file path=ppt/slideLayouts/_rels/slideLayout703.xml.rels><?xml version="1.0" encoding="UTF-8" standalone="yes"?>
<Relationships xmlns="http://schemas.openxmlformats.org/package/2006/relationships"><Relationship Id="rId1" Type="http://schemas.openxmlformats.org/officeDocument/2006/relationships/slideMaster" Target="../slideMasters/slideMaster66.xml"/></Relationships>
</file>

<file path=ppt/slideLayouts/_rels/slideLayout704.xml.rels><?xml version="1.0" encoding="UTF-8" standalone="yes"?>
<Relationships xmlns="http://schemas.openxmlformats.org/package/2006/relationships"><Relationship Id="rId1" Type="http://schemas.openxmlformats.org/officeDocument/2006/relationships/slideMaster" Target="../slideMasters/slideMaster66.xml"/></Relationships>
</file>

<file path=ppt/slideLayouts/_rels/slideLayout705.xml.rels><?xml version="1.0" encoding="UTF-8" standalone="yes"?>
<Relationships xmlns="http://schemas.openxmlformats.org/package/2006/relationships"><Relationship Id="rId1" Type="http://schemas.openxmlformats.org/officeDocument/2006/relationships/slideMaster" Target="../slideMasters/slideMaster66.xml"/></Relationships>
</file>

<file path=ppt/slideLayouts/_rels/slideLayout706.xml.rels><?xml version="1.0" encoding="UTF-8" standalone="yes"?>
<Relationships xmlns="http://schemas.openxmlformats.org/package/2006/relationships"><Relationship Id="rId1" Type="http://schemas.openxmlformats.org/officeDocument/2006/relationships/slideMaster" Target="../slideMasters/slideMaster66.xml"/></Relationships>
</file>

<file path=ppt/slideLayouts/_rels/slideLayout707.xml.rels><?xml version="1.0" encoding="UTF-8" standalone="yes"?>
<Relationships xmlns="http://schemas.openxmlformats.org/package/2006/relationships"><Relationship Id="rId1" Type="http://schemas.openxmlformats.org/officeDocument/2006/relationships/slideMaster" Target="../slideMasters/slideMaster66.xml"/></Relationships>
</file>

<file path=ppt/slideLayouts/_rels/slideLayout708.xml.rels><?xml version="1.0" encoding="UTF-8" standalone="yes"?>
<Relationships xmlns="http://schemas.openxmlformats.org/package/2006/relationships"><Relationship Id="rId1" Type="http://schemas.openxmlformats.org/officeDocument/2006/relationships/slideMaster" Target="../slideMasters/slideMaster66.xml"/></Relationships>
</file>

<file path=ppt/slideLayouts/_rels/slideLayout709.xml.rels><?xml version="1.0" encoding="UTF-8" standalone="yes"?>
<Relationships xmlns="http://schemas.openxmlformats.org/package/2006/relationships"><Relationship Id="rId1" Type="http://schemas.openxmlformats.org/officeDocument/2006/relationships/slideMaster" Target="../slideMasters/slideMaster66.xml"/></Relationships>
</file>

<file path=ppt/slideLayouts/_rels/slideLayout710.xml.rels><?xml version="1.0" encoding="UTF-8" standalone="yes"?>
<Relationships xmlns="http://schemas.openxmlformats.org/package/2006/relationships"><Relationship Id="rId1" Type="http://schemas.openxmlformats.org/officeDocument/2006/relationships/slideMaster" Target="../slideMasters/slideMaster66.xml"/></Relationships>
</file>

<file path=ppt/slideLayouts/_rels/slideLayout711.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2.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3.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4.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5.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6.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7.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8.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9.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20.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21.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22.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3.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4.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5.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6.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7.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8.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9.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30.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31.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32.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33.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3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9.xml"/></Relationships>
</file>

<file path=ppt/slideLayouts/_rels/slideLayout735.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6.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7.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8.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9.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40.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41.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42.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43.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44.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45.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46.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7.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8.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9.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50.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51.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52.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53.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54.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55.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56.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57.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58.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9.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0.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1.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2.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3.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4.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5.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6.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7.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8.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9.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70.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71.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72.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73.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74.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75.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76.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77.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78.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79.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80.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81.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82.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83.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84.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85.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86.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87.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88.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89.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90.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91.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92.xml.rels><?xml version="1.0" encoding="UTF-8" standalone="yes"?>
<Relationships xmlns="http://schemas.openxmlformats.org/package/2006/relationships"><Relationship Id="rId1" Type="http://schemas.openxmlformats.org/officeDocument/2006/relationships/slideMaster" Target="../slideMasters/slideMaster74.xml"/></Relationships>
</file>

<file path=ppt/slideLayouts/_rels/slideLayout793.xml.rels><?xml version="1.0" encoding="UTF-8" standalone="yes"?>
<Relationships xmlns="http://schemas.openxmlformats.org/package/2006/relationships"><Relationship Id="rId1" Type="http://schemas.openxmlformats.org/officeDocument/2006/relationships/slideMaster" Target="../slideMasters/slideMaster74.xml"/></Relationships>
</file>

<file path=ppt/slideLayouts/_rels/slideLayout794.xml.rels><?xml version="1.0" encoding="UTF-8" standalone="yes"?>
<Relationships xmlns="http://schemas.openxmlformats.org/package/2006/relationships"><Relationship Id="rId1" Type="http://schemas.openxmlformats.org/officeDocument/2006/relationships/slideMaster" Target="../slideMasters/slideMaster74.xml"/></Relationships>
</file>

<file path=ppt/slideLayouts/_rels/slideLayout795.xml.rels><?xml version="1.0" encoding="UTF-8" standalone="yes"?>
<Relationships xmlns="http://schemas.openxmlformats.org/package/2006/relationships"><Relationship Id="rId1" Type="http://schemas.openxmlformats.org/officeDocument/2006/relationships/slideMaster" Target="../slideMasters/slideMaster74.xml"/></Relationships>
</file>

<file path=ppt/slideLayouts/_rels/slideLayout796.xml.rels><?xml version="1.0" encoding="UTF-8" standalone="yes"?>
<Relationships xmlns="http://schemas.openxmlformats.org/package/2006/relationships"><Relationship Id="rId1" Type="http://schemas.openxmlformats.org/officeDocument/2006/relationships/slideMaster" Target="../slideMasters/slideMaster74.xml"/></Relationships>
</file>

<file path=ppt/slideLayouts/_rels/slideLayout797.xml.rels><?xml version="1.0" encoding="UTF-8" standalone="yes"?>
<Relationships xmlns="http://schemas.openxmlformats.org/package/2006/relationships"><Relationship Id="rId1" Type="http://schemas.openxmlformats.org/officeDocument/2006/relationships/slideMaster" Target="../slideMasters/slideMaster74.xml"/></Relationships>
</file>

<file path=ppt/slideLayouts/_rels/slideLayout798.xml.rels><?xml version="1.0" encoding="UTF-8" standalone="yes"?>
<Relationships xmlns="http://schemas.openxmlformats.org/package/2006/relationships"><Relationship Id="rId1" Type="http://schemas.openxmlformats.org/officeDocument/2006/relationships/slideMaster" Target="../slideMasters/slideMaster74.xml"/></Relationships>
</file>

<file path=ppt/slideLayouts/_rels/slideLayout799.xml.rels><?xml version="1.0" encoding="UTF-8" standalone="yes"?>
<Relationships xmlns="http://schemas.openxmlformats.org/package/2006/relationships"><Relationship Id="rId1" Type="http://schemas.openxmlformats.org/officeDocument/2006/relationships/slideMaster" Target="../slideMasters/slideMaster74.xml"/></Relationships>
</file>

<file path=ppt/slideLayouts/_rels/slideLayout800.xml.rels><?xml version="1.0" encoding="UTF-8" standalone="yes"?>
<Relationships xmlns="http://schemas.openxmlformats.org/package/2006/relationships"><Relationship Id="rId1" Type="http://schemas.openxmlformats.org/officeDocument/2006/relationships/slideMaster" Target="../slideMasters/slideMaster74.xml"/></Relationships>
</file>

<file path=ppt/slideLayouts/_rels/slideLayout801.xml.rels><?xml version="1.0" encoding="UTF-8" standalone="yes"?>
<Relationships xmlns="http://schemas.openxmlformats.org/package/2006/relationships"><Relationship Id="rId1" Type="http://schemas.openxmlformats.org/officeDocument/2006/relationships/slideMaster" Target="../slideMasters/slideMaster74.xml"/></Relationships>
</file>

<file path=ppt/slideLayouts/_rels/slideLayout802.xml.rels><?xml version="1.0" encoding="UTF-8" standalone="yes"?>
<Relationships xmlns="http://schemas.openxmlformats.org/package/2006/relationships"><Relationship Id="rId1" Type="http://schemas.openxmlformats.org/officeDocument/2006/relationships/slideMaster" Target="../slideMasters/slideMaster74.xml"/></Relationships>
</file>

<file path=ppt/slideLayouts/_rels/slideLayout803.xml.rels><?xml version="1.0" encoding="UTF-8" standalone="yes"?>
<Relationships xmlns="http://schemas.openxmlformats.org/package/2006/relationships"><Relationship Id="rId1" Type="http://schemas.openxmlformats.org/officeDocument/2006/relationships/slideMaster" Target="../slideMasters/slideMaster74.xml"/></Relationships>
</file>

<file path=ppt/slideLayouts/_rels/slideLayout804.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805.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806.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807.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808.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809.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810.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811.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812.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813.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814.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815.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816.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17.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18.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19.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20.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21.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22.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23.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24.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25.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26.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27.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28.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29.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30.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31.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32.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33.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34.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35.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36.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37.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38.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39.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40.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41.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42.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43.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44.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45.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46.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47.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48.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49.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50.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51.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52.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53.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54.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55.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56.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57.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58.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59.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60.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61.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62.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63.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64.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65.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66.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67.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68.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69.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70.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71.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72.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73.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74.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75.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7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81.xml"/></Relationships>
</file>

<file path=ppt/slideLayouts/_rels/slideLayout877.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78.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79.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80.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81.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82.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83.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84.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85.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86.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87.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88.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89.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90.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91.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92.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93.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94.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95.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96.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97.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98.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99.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900.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901.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902.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903.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90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84.xml"/></Relationships>
</file>

<file path=ppt/slideLayouts/_rels/slideLayout905.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906.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907.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908.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909.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910.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911.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912.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913.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914.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915.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916.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917.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18.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19.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20.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21.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22.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23.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24.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25.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26.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27.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28.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29.xml.rels><?xml version="1.0" encoding="UTF-8" standalone="yes"?>
<Relationships xmlns="http://schemas.openxmlformats.org/package/2006/relationships"><Relationship Id="rId1" Type="http://schemas.openxmlformats.org/officeDocument/2006/relationships/slideMaster" Target="../slideMasters/slideMaster87.xml"/></Relationships>
</file>

<file path=ppt/slideLayouts/_rels/slideLayout930.xml.rels><?xml version="1.0" encoding="UTF-8" standalone="yes"?>
<Relationships xmlns="http://schemas.openxmlformats.org/package/2006/relationships"><Relationship Id="rId1" Type="http://schemas.openxmlformats.org/officeDocument/2006/relationships/slideMaster" Target="../slideMasters/slideMaster87.xml"/></Relationships>
</file>

<file path=ppt/slideLayouts/_rels/slideLayout931.xml.rels><?xml version="1.0" encoding="UTF-8" standalone="yes"?>
<Relationships xmlns="http://schemas.openxmlformats.org/package/2006/relationships"><Relationship Id="rId1" Type="http://schemas.openxmlformats.org/officeDocument/2006/relationships/slideMaster" Target="../slideMasters/slideMaster87.xml"/></Relationships>
</file>

<file path=ppt/slideLayouts/_rels/slideLayout932.xml.rels><?xml version="1.0" encoding="UTF-8" standalone="yes"?>
<Relationships xmlns="http://schemas.openxmlformats.org/package/2006/relationships"><Relationship Id="rId1" Type="http://schemas.openxmlformats.org/officeDocument/2006/relationships/slideMaster" Target="../slideMasters/slideMaster87.xml"/></Relationships>
</file>

<file path=ppt/slideLayouts/_rels/slideLayout933.xml.rels><?xml version="1.0" encoding="UTF-8" standalone="yes"?>
<Relationships xmlns="http://schemas.openxmlformats.org/package/2006/relationships"><Relationship Id="rId1" Type="http://schemas.openxmlformats.org/officeDocument/2006/relationships/slideMaster" Target="../slideMasters/slideMaster87.xml"/></Relationships>
</file>

<file path=ppt/slideLayouts/_rels/slideLayout934.xml.rels><?xml version="1.0" encoding="UTF-8" standalone="yes"?>
<Relationships xmlns="http://schemas.openxmlformats.org/package/2006/relationships"><Relationship Id="rId1" Type="http://schemas.openxmlformats.org/officeDocument/2006/relationships/slideMaster" Target="../slideMasters/slideMaster87.xml"/></Relationships>
</file>

<file path=ppt/slideLayouts/_rels/slideLayout935.xml.rels><?xml version="1.0" encoding="UTF-8" standalone="yes"?>
<Relationships xmlns="http://schemas.openxmlformats.org/package/2006/relationships"><Relationship Id="rId1" Type="http://schemas.openxmlformats.org/officeDocument/2006/relationships/slideMaster" Target="../slideMasters/slideMaster87.xml"/></Relationships>
</file>

<file path=ppt/slideLayouts/_rels/slideLayout936.xml.rels><?xml version="1.0" encoding="UTF-8" standalone="yes"?>
<Relationships xmlns="http://schemas.openxmlformats.org/package/2006/relationships"><Relationship Id="rId1" Type="http://schemas.openxmlformats.org/officeDocument/2006/relationships/slideMaster" Target="../slideMasters/slideMaster87.xml"/></Relationships>
</file>

<file path=ppt/slideLayouts/_rels/slideLayout937.xml.rels><?xml version="1.0" encoding="UTF-8" standalone="yes"?>
<Relationships xmlns="http://schemas.openxmlformats.org/package/2006/relationships"><Relationship Id="rId1" Type="http://schemas.openxmlformats.org/officeDocument/2006/relationships/slideMaster" Target="../slideMasters/slideMaster87.xml"/></Relationships>
</file>

<file path=ppt/slideLayouts/_rels/slideLayout938.xml.rels><?xml version="1.0" encoding="UTF-8" standalone="yes"?>
<Relationships xmlns="http://schemas.openxmlformats.org/package/2006/relationships"><Relationship Id="rId1" Type="http://schemas.openxmlformats.org/officeDocument/2006/relationships/slideMaster" Target="../slideMasters/slideMaster87.xml"/></Relationships>
</file>

<file path=ppt/slideLayouts/_rels/slideLayout939.xml.rels><?xml version="1.0" encoding="UTF-8" standalone="yes"?>
<Relationships xmlns="http://schemas.openxmlformats.org/package/2006/relationships"><Relationship Id="rId1" Type="http://schemas.openxmlformats.org/officeDocument/2006/relationships/slideMaster" Target="../slideMasters/slideMaster87.xml"/></Relationships>
</file>

<file path=ppt/slideLayouts/_rels/slideLayout940.xml.rels><?xml version="1.0" encoding="UTF-8" standalone="yes"?>
<Relationships xmlns="http://schemas.openxmlformats.org/package/2006/relationships"><Relationship Id="rId1" Type="http://schemas.openxmlformats.org/officeDocument/2006/relationships/slideMaster" Target="../slideMasters/slideMaster87.xml"/></Relationships>
</file>

<file path=ppt/slideLayouts/_rels/slideLayout94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88.xml"/></Relationships>
</file>

<file path=ppt/slideLayouts/_rels/slideLayout94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88.xml"/></Relationships>
</file>

<file path=ppt/slideLayouts/_rels/slideLayout943.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4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89.xml"/></Relationships>
</file>

<file path=ppt/slideLayouts/_rels/slideLayout94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90.xml"/></Relationships>
</file>

<file path=ppt/slideLayouts/_rels/slideLayout94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0.xml"/></Relationships>
</file>

<file path=ppt/slideLayouts/_rels/slideLayout947.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4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1.xml"/></Relationships>
</file>

<file path=ppt/slideLayouts/_rels/slideLayout949.xml.rels><?xml version="1.0" encoding="UTF-8" standalone="yes"?>
<Relationships xmlns="http://schemas.openxmlformats.org/package/2006/relationships"><Relationship Id="rId1" Type="http://schemas.openxmlformats.org/officeDocument/2006/relationships/slideMaster" Target="../slideMasters/slideMaster92.xml"/></Relationships>
</file>

<file path=ppt/slideLayouts/_rels/slideLayout950.xml.rels><?xml version="1.0" encoding="UTF-8" standalone="yes"?>
<Relationships xmlns="http://schemas.openxmlformats.org/package/2006/relationships"><Relationship Id="rId1" Type="http://schemas.openxmlformats.org/officeDocument/2006/relationships/slideMaster" Target="../slideMasters/slideMaster92.xml"/></Relationships>
</file>

<file path=ppt/slideLayouts/_rels/slideLayout951.xml.rels><?xml version="1.0" encoding="UTF-8" standalone="yes"?>
<Relationships xmlns="http://schemas.openxmlformats.org/package/2006/relationships"><Relationship Id="rId1" Type="http://schemas.openxmlformats.org/officeDocument/2006/relationships/slideMaster" Target="../slideMasters/slideMaster92.xml"/></Relationships>
</file>

<file path=ppt/slideLayouts/_rels/slideLayout952.xml.rels><?xml version="1.0" encoding="UTF-8" standalone="yes"?>
<Relationships xmlns="http://schemas.openxmlformats.org/package/2006/relationships"><Relationship Id="rId1" Type="http://schemas.openxmlformats.org/officeDocument/2006/relationships/slideMaster" Target="../slideMasters/slideMaster92.xml"/></Relationships>
</file>

<file path=ppt/slideLayouts/_rels/slideLayout953.xml.rels><?xml version="1.0" encoding="UTF-8" standalone="yes"?>
<Relationships xmlns="http://schemas.openxmlformats.org/package/2006/relationships"><Relationship Id="rId1" Type="http://schemas.openxmlformats.org/officeDocument/2006/relationships/slideMaster" Target="../slideMasters/slideMaster92.xml"/></Relationships>
</file>

<file path=ppt/slideLayouts/_rels/slideLayout954.xml.rels><?xml version="1.0" encoding="UTF-8" standalone="yes"?>
<Relationships xmlns="http://schemas.openxmlformats.org/package/2006/relationships"><Relationship Id="rId1" Type="http://schemas.openxmlformats.org/officeDocument/2006/relationships/slideMaster" Target="../slideMasters/slideMaster92.xml"/></Relationships>
</file>

<file path=ppt/slideLayouts/_rels/slideLayout955.xml.rels><?xml version="1.0" encoding="UTF-8" standalone="yes"?>
<Relationships xmlns="http://schemas.openxmlformats.org/package/2006/relationships"><Relationship Id="rId1" Type="http://schemas.openxmlformats.org/officeDocument/2006/relationships/slideMaster" Target="../slideMasters/slideMaster92.xml"/></Relationships>
</file>

<file path=ppt/slideLayouts/_rels/slideLayout956.xml.rels><?xml version="1.0" encoding="UTF-8" standalone="yes"?>
<Relationships xmlns="http://schemas.openxmlformats.org/package/2006/relationships"><Relationship Id="rId1" Type="http://schemas.openxmlformats.org/officeDocument/2006/relationships/slideMaster" Target="../slideMasters/slideMaster92.xml"/></Relationships>
</file>

<file path=ppt/slideLayouts/_rels/slideLayout957.xml.rels><?xml version="1.0" encoding="UTF-8" standalone="yes"?>
<Relationships xmlns="http://schemas.openxmlformats.org/package/2006/relationships"><Relationship Id="rId1" Type="http://schemas.openxmlformats.org/officeDocument/2006/relationships/slideMaster" Target="../slideMasters/slideMaster92.xml"/></Relationships>
</file>

<file path=ppt/slideLayouts/_rels/slideLayout958.xml.rels><?xml version="1.0" encoding="UTF-8" standalone="yes"?>
<Relationships xmlns="http://schemas.openxmlformats.org/package/2006/relationships"><Relationship Id="rId1" Type="http://schemas.openxmlformats.org/officeDocument/2006/relationships/slideMaster" Target="../slideMasters/slideMaster92.xml"/></Relationships>
</file>

<file path=ppt/slideLayouts/_rels/slideLayout959.xml.rels><?xml version="1.0" encoding="UTF-8" standalone="yes"?>
<Relationships xmlns="http://schemas.openxmlformats.org/package/2006/relationships"><Relationship Id="rId1" Type="http://schemas.openxmlformats.org/officeDocument/2006/relationships/slideMaster" Target="../slideMasters/slideMaster92.xml"/></Relationships>
</file>

<file path=ppt/slideLayouts/_rels/slideLayout960.xml.rels><?xml version="1.0" encoding="UTF-8" standalone="yes"?>
<Relationships xmlns="http://schemas.openxmlformats.org/package/2006/relationships"><Relationship Id="rId1" Type="http://schemas.openxmlformats.org/officeDocument/2006/relationships/slideMaster" Target="../slideMasters/slideMaster92.xml"/></Relationships>
</file>

<file path=ppt/slideLayouts/_rels/slideLayout961.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2.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3.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4.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5.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6.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7.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8.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9.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70.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71.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72.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73.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4.xml"/></Relationships>
</file>

<file path=ppt/slideLayouts/_rels/slideLayout975.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6.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7.xml.rels><?xml version="1.0" encoding="UTF-8" standalone="yes"?>
<Relationships xmlns="http://schemas.openxmlformats.org/package/2006/relationships"><Relationship Id="rId1" Type="http://schemas.openxmlformats.org/officeDocument/2006/relationships/slideMaster" Target="../slideMasters/slideMaster95.xml"/></Relationships>
</file>

<file path=ppt/slideLayouts/_rels/slideLayout978.xml.rels><?xml version="1.0" encoding="UTF-8" standalone="yes"?>
<Relationships xmlns="http://schemas.openxmlformats.org/package/2006/relationships"><Relationship Id="rId1" Type="http://schemas.openxmlformats.org/officeDocument/2006/relationships/slideMaster" Target="../slideMasters/slideMaster95.xml"/></Relationships>
</file>

<file path=ppt/slideLayouts/_rels/slideLayout979.xml.rels><?xml version="1.0" encoding="UTF-8" standalone="yes"?>
<Relationships xmlns="http://schemas.openxmlformats.org/package/2006/relationships"><Relationship Id="rId1" Type="http://schemas.openxmlformats.org/officeDocument/2006/relationships/slideMaster" Target="../slideMasters/slideMaster95.xml"/></Relationships>
</file>

<file path=ppt/slideLayouts/_rels/slideLayout980.xml.rels><?xml version="1.0" encoding="UTF-8" standalone="yes"?>
<Relationships xmlns="http://schemas.openxmlformats.org/package/2006/relationships"><Relationship Id="rId1" Type="http://schemas.openxmlformats.org/officeDocument/2006/relationships/slideMaster" Target="../slideMasters/slideMaster95.xml"/></Relationships>
</file>

<file path=ppt/slideLayouts/_rels/slideLayout981.xml.rels><?xml version="1.0" encoding="UTF-8" standalone="yes"?>
<Relationships xmlns="http://schemas.openxmlformats.org/package/2006/relationships"><Relationship Id="rId1" Type="http://schemas.openxmlformats.org/officeDocument/2006/relationships/slideMaster" Target="../slideMasters/slideMaster95.xml"/></Relationships>
</file>

<file path=ppt/slideLayouts/_rels/slideLayout982.xml.rels><?xml version="1.0" encoding="UTF-8" standalone="yes"?>
<Relationships xmlns="http://schemas.openxmlformats.org/package/2006/relationships"><Relationship Id="rId1" Type="http://schemas.openxmlformats.org/officeDocument/2006/relationships/slideMaster" Target="../slideMasters/slideMaster95.xml"/></Relationships>
</file>

<file path=ppt/slideLayouts/_rels/slideLayout983.xml.rels><?xml version="1.0" encoding="UTF-8" standalone="yes"?>
<Relationships xmlns="http://schemas.openxmlformats.org/package/2006/relationships"><Relationship Id="rId1" Type="http://schemas.openxmlformats.org/officeDocument/2006/relationships/slideMaster" Target="../slideMasters/slideMaster95.xml"/></Relationships>
</file>

<file path=ppt/slideLayouts/_rels/slideLayout984.xml.rels><?xml version="1.0" encoding="UTF-8" standalone="yes"?>
<Relationships xmlns="http://schemas.openxmlformats.org/package/2006/relationships"><Relationship Id="rId1" Type="http://schemas.openxmlformats.org/officeDocument/2006/relationships/slideMaster" Target="../slideMasters/slideMaster95.xml"/></Relationships>
</file>

<file path=ppt/slideLayouts/_rels/slideLayout985.xml.rels><?xml version="1.0" encoding="UTF-8" standalone="yes"?>
<Relationships xmlns="http://schemas.openxmlformats.org/package/2006/relationships"><Relationship Id="rId1" Type="http://schemas.openxmlformats.org/officeDocument/2006/relationships/slideMaster" Target="../slideMasters/slideMaster95.xml"/></Relationships>
</file>

<file path=ppt/slideLayouts/_rels/slideLayout986.xml.rels><?xml version="1.0" encoding="UTF-8" standalone="yes"?>
<Relationships xmlns="http://schemas.openxmlformats.org/package/2006/relationships"><Relationship Id="rId1" Type="http://schemas.openxmlformats.org/officeDocument/2006/relationships/slideMaster" Target="../slideMasters/slideMaster95.xml"/></Relationships>
</file>

<file path=ppt/slideLayouts/_rels/slideLayout987.xml.rels><?xml version="1.0" encoding="UTF-8" standalone="yes"?>
<Relationships xmlns="http://schemas.openxmlformats.org/package/2006/relationships"><Relationship Id="rId1" Type="http://schemas.openxmlformats.org/officeDocument/2006/relationships/slideMaster" Target="../slideMasters/slideMaster95.xml"/></Relationships>
</file>

<file path=ppt/slideLayouts/_rels/slideLayout988.xml.rels><?xml version="1.0" encoding="UTF-8" standalone="yes"?>
<Relationships xmlns="http://schemas.openxmlformats.org/package/2006/relationships"><Relationship Id="rId1" Type="http://schemas.openxmlformats.org/officeDocument/2006/relationships/slideMaster" Target="../slideMasters/slideMaster96.xml"/></Relationships>
</file>

<file path=ppt/slideLayouts/_rels/slideLayout989.xml.rels><?xml version="1.0" encoding="UTF-8" standalone="yes"?>
<Relationships xmlns="http://schemas.openxmlformats.org/package/2006/relationships"><Relationship Id="rId1" Type="http://schemas.openxmlformats.org/officeDocument/2006/relationships/slideMaster" Target="../slideMasters/slideMaster96.xml"/></Relationships>
</file>

<file path=ppt/slideLayouts/_rels/slideLayout990.xml.rels><?xml version="1.0" encoding="UTF-8" standalone="yes"?>
<Relationships xmlns="http://schemas.openxmlformats.org/package/2006/relationships"><Relationship Id="rId1" Type="http://schemas.openxmlformats.org/officeDocument/2006/relationships/slideMaster" Target="../slideMasters/slideMaster96.xml"/></Relationships>
</file>

<file path=ppt/slideLayouts/_rels/slideLayout991.xml.rels><?xml version="1.0" encoding="UTF-8" standalone="yes"?>
<Relationships xmlns="http://schemas.openxmlformats.org/package/2006/relationships"><Relationship Id="rId1" Type="http://schemas.openxmlformats.org/officeDocument/2006/relationships/slideMaster" Target="../slideMasters/slideMaster96.xml"/></Relationships>
</file>

<file path=ppt/slideLayouts/_rels/slideLayout992.xml.rels><?xml version="1.0" encoding="UTF-8" standalone="yes"?>
<Relationships xmlns="http://schemas.openxmlformats.org/package/2006/relationships"><Relationship Id="rId1" Type="http://schemas.openxmlformats.org/officeDocument/2006/relationships/slideMaster" Target="../slideMasters/slideMaster96.xml"/></Relationships>
</file>

<file path=ppt/slideLayouts/_rels/slideLayout993.xml.rels><?xml version="1.0" encoding="UTF-8" standalone="yes"?>
<Relationships xmlns="http://schemas.openxmlformats.org/package/2006/relationships"><Relationship Id="rId1" Type="http://schemas.openxmlformats.org/officeDocument/2006/relationships/slideMaster" Target="../slideMasters/slideMaster96.xml"/></Relationships>
</file>

<file path=ppt/slideLayouts/_rels/slideLayout994.xml.rels><?xml version="1.0" encoding="UTF-8" standalone="yes"?>
<Relationships xmlns="http://schemas.openxmlformats.org/package/2006/relationships"><Relationship Id="rId1" Type="http://schemas.openxmlformats.org/officeDocument/2006/relationships/slideMaster" Target="../slideMasters/slideMaster96.xml"/></Relationships>
</file>

<file path=ppt/slideLayouts/_rels/slideLayout995.xml.rels><?xml version="1.0" encoding="UTF-8" standalone="yes"?>
<Relationships xmlns="http://schemas.openxmlformats.org/package/2006/relationships"><Relationship Id="rId1" Type="http://schemas.openxmlformats.org/officeDocument/2006/relationships/slideMaster" Target="../slideMasters/slideMaster96.xml"/></Relationships>
</file>

<file path=ppt/slideLayouts/_rels/slideLayout996.xml.rels><?xml version="1.0" encoding="UTF-8" standalone="yes"?>
<Relationships xmlns="http://schemas.openxmlformats.org/package/2006/relationships"><Relationship Id="rId1" Type="http://schemas.openxmlformats.org/officeDocument/2006/relationships/slideMaster" Target="../slideMasters/slideMaster96.xml"/></Relationships>
</file>

<file path=ppt/slideLayouts/_rels/slideLayout997.xml.rels><?xml version="1.0" encoding="UTF-8" standalone="yes"?>
<Relationships xmlns="http://schemas.openxmlformats.org/package/2006/relationships"><Relationship Id="rId1" Type="http://schemas.openxmlformats.org/officeDocument/2006/relationships/slideMaster" Target="../slideMasters/slideMaster96.xml"/></Relationships>
</file>

<file path=ppt/slideLayouts/_rels/slideLayout998.xml.rels><?xml version="1.0" encoding="UTF-8" standalone="yes"?>
<Relationships xmlns="http://schemas.openxmlformats.org/package/2006/relationships"><Relationship Id="rId1" Type="http://schemas.openxmlformats.org/officeDocument/2006/relationships/slideMaster" Target="../slideMasters/slideMaster96.xml"/></Relationships>
</file>

<file path=ppt/slideLayouts/_rels/slideLayout999.xml.rels><?xml version="1.0" encoding="UTF-8" standalone="yes"?>
<Relationships xmlns="http://schemas.openxmlformats.org/package/2006/relationships"><Relationship Id="rId1" Type="http://schemas.openxmlformats.org/officeDocument/2006/relationships/slideMaster" Target="../slideMasters/slideMaster96.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11737585"/>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43594966"/>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13963788"/>
      </p:ext>
    </p:extLst>
  </p:cSld>
  <p:clrMapOvr>
    <a:masterClrMapping/>
  </p:clrMapOv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40197620"/>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64914348"/>
      </p:ext>
    </p:extLst>
  </p:cSld>
  <p:clrMapOvr>
    <a:masterClrMapping/>
  </p:clrMapOv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60563103"/>
      </p:ext>
    </p:extLst>
  </p:cSld>
  <p:clrMapOvr>
    <a:masterClrMapping/>
  </p:clrMapOv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60163028"/>
      </p:ext>
    </p:extLst>
  </p:cSld>
  <p:clrMapOvr>
    <a:masterClrMapping/>
  </p:clrMapOv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6337853"/>
      </p:ext>
    </p:extLst>
  </p:cSld>
  <p:clrMapOvr>
    <a:masterClrMapping/>
  </p:clrMapOv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81889560"/>
      </p:ext>
    </p:extLst>
  </p:cSld>
  <p:clrMapOvr>
    <a:masterClrMapping/>
  </p:clrMapOv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87858197"/>
      </p:ext>
    </p:extLst>
  </p:cSld>
  <p:clrMapOvr>
    <a:masterClrMapping/>
  </p:clrMapOvr>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02321076"/>
      </p:ext>
    </p:extLst>
  </p:cSld>
  <p:clrMapOvr>
    <a:masterClrMapping/>
  </p:clrMapOvr>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85399281"/>
      </p:ext>
    </p:extLst>
  </p:cSld>
  <p:clrMapOvr>
    <a:masterClrMapping/>
  </p:clrMapOvr>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pic>
        <p:nvPicPr>
          <p:cNvPr id="6" name="Picture 5" descr="safari.png"/>
          <p:cNvPicPr>
            <a:picLocks noChangeAspect="1"/>
          </p:cNvPicPr>
          <p:nvPr userDrawn="1"/>
        </p:nvPicPr>
        <p:blipFill>
          <a:blip r:embed="rId2"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949994594"/>
      </p:ext>
    </p:extLst>
  </p:cSld>
  <p:clrMapOvr>
    <a:masterClrMapping/>
  </p:clrMapOv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45493300"/>
      </p:ext>
    </p:extLst>
  </p:cSld>
  <p:clrMapOvr>
    <a:masterClrMapping/>
  </p:clrMapOvr>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pic>
        <p:nvPicPr>
          <p:cNvPr id="7" name="Picture 6" descr="safari.png"/>
          <p:cNvPicPr>
            <a:picLocks noChangeAspect="1"/>
          </p:cNvPicPr>
          <p:nvPr userDrawn="1"/>
        </p:nvPicPr>
        <p:blipFill>
          <a:blip r:embed="rId2"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053959205"/>
      </p:ext>
    </p:extLst>
  </p:cSld>
  <p:clrMapOvr>
    <a:masterClrMapping/>
  </p:clrMapOvr>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pic>
        <p:nvPicPr>
          <p:cNvPr id="9" name="Picture 8" descr="safari.png"/>
          <p:cNvPicPr>
            <a:picLocks noChangeAspect="1"/>
          </p:cNvPicPr>
          <p:nvPr userDrawn="1"/>
        </p:nvPicPr>
        <p:blipFill>
          <a:blip r:embed="rId2"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131580221"/>
      </p:ext>
    </p:extLst>
  </p:cSld>
  <p:clrMapOvr>
    <a:masterClrMapping/>
  </p:clrMapOvr>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pic>
        <p:nvPicPr>
          <p:cNvPr id="5" name="Picture 4" descr="safari.png"/>
          <p:cNvPicPr>
            <a:picLocks noChangeAspect="1"/>
          </p:cNvPicPr>
          <p:nvPr userDrawn="1"/>
        </p:nvPicPr>
        <p:blipFill>
          <a:blip r:embed="rId2"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266332104"/>
      </p:ext>
    </p:extLst>
  </p:cSld>
  <p:clrMapOvr>
    <a:masterClrMapping/>
  </p:clrMapOvr>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pic>
        <p:nvPicPr>
          <p:cNvPr id="4" name="Picture 3" descr="safari.png"/>
          <p:cNvPicPr>
            <a:picLocks noChangeAspect="1"/>
          </p:cNvPicPr>
          <p:nvPr userDrawn="1"/>
        </p:nvPicPr>
        <p:blipFill>
          <a:blip r:embed="rId2"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936326866"/>
      </p:ext>
    </p:extLst>
  </p:cSld>
  <p:clrMapOvr>
    <a:masterClrMapping/>
  </p:clrMapOvr>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pic>
        <p:nvPicPr>
          <p:cNvPr id="7" name="Picture 6" descr="safari.png"/>
          <p:cNvPicPr>
            <a:picLocks noChangeAspect="1"/>
          </p:cNvPicPr>
          <p:nvPr userDrawn="1"/>
        </p:nvPicPr>
        <p:blipFill>
          <a:blip r:embed="rId2"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519171892"/>
      </p:ext>
    </p:extLst>
  </p:cSld>
  <p:clrMapOvr>
    <a:masterClrMapping/>
  </p:clrMapOvr>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02755826"/>
      </p:ext>
    </p:extLst>
  </p:cSld>
  <p:clrMapOvr>
    <a:masterClrMapping/>
  </p:clrMapOv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pic>
        <p:nvPicPr>
          <p:cNvPr id="6" name="Picture 5" descr="safari.png"/>
          <p:cNvPicPr>
            <a:picLocks noChangeAspect="1"/>
          </p:cNvPicPr>
          <p:nvPr userDrawn="1"/>
        </p:nvPicPr>
        <p:blipFill>
          <a:blip r:embed="rId2"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965857697"/>
      </p:ext>
    </p:extLst>
  </p:cSld>
  <p:clrMapOvr>
    <a:masterClrMapping/>
  </p:clrMapOvr>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pic>
        <p:nvPicPr>
          <p:cNvPr id="6" name="Picture 5" descr="safari.png"/>
          <p:cNvPicPr>
            <a:picLocks noChangeAspect="1"/>
          </p:cNvPicPr>
          <p:nvPr userDrawn="1"/>
        </p:nvPicPr>
        <p:blipFill>
          <a:blip r:embed="rId2"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73851008"/>
      </p:ext>
    </p:extLst>
  </p:cSld>
  <p:clrMapOvr>
    <a:masterClrMapping/>
  </p:clrMapOvr>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94742916"/>
      </p:ext>
    </p:extLst>
  </p:cSld>
  <p:clrMapOvr>
    <a:masterClrMapping/>
  </p:clrMapOvr>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26561647"/>
      </p:ext>
    </p:extLst>
  </p:cSld>
  <p:clrMapOvr>
    <a:masterClrMapping/>
  </p:clrMapOvr>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68418393"/>
      </p:ext>
    </p:extLst>
  </p:cSld>
  <p:clrMapOvr>
    <a:masterClrMapping/>
  </p:clrMapOvr>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90556249"/>
      </p:ext>
    </p:extLst>
  </p:cSld>
  <p:clrMapOvr>
    <a:masterClrMapping/>
  </p:clrMapOvr>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44934606"/>
      </p:ext>
    </p:extLst>
  </p:cSld>
  <p:clrMapOvr>
    <a:masterClrMapping/>
  </p:clrMapOvr>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67983501"/>
      </p:ext>
    </p:extLst>
  </p:cSld>
  <p:clrMapOvr>
    <a:masterClrMapping/>
  </p:clrMapOvr>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59333776"/>
      </p:ext>
    </p:extLst>
  </p:cSld>
  <p:clrMapOvr>
    <a:masterClrMapping/>
  </p:clrMapOvr>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42799048"/>
      </p:ext>
    </p:extLst>
  </p:cSld>
  <p:clrMapOvr>
    <a:masterClrMapping/>
  </p:clrMapOvr>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99270323"/>
      </p:ext>
    </p:extLst>
  </p:cSld>
  <p:clrMapOvr>
    <a:masterClrMapping/>
  </p:clrMapOvr>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88098509"/>
      </p:ext>
    </p:extLst>
  </p:cSld>
  <p:clrMapOvr>
    <a:masterClrMapping/>
  </p:clrMapOvr>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21487723"/>
      </p:ext>
    </p:extLst>
  </p:cSld>
  <p:clrMapOvr>
    <a:masterClrMapping/>
  </p:clrMapOvr>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1378" name="Rectangle 2"/>
          <p:cNvSpPr>
            <a:spLocks noGrp="1" noChangeArrowheads="1"/>
          </p:cNvSpPr>
          <p:nvPr>
            <p:ph type="ctrTitle"/>
          </p:nvPr>
        </p:nvSpPr>
        <p:spPr>
          <a:xfrm>
            <a:off x="685800" y="1524000"/>
            <a:ext cx="7924800" cy="1752600"/>
          </a:xfrm>
        </p:spPr>
        <p:txBody>
          <a:bodyPr/>
          <a:lstStyle>
            <a:lvl1pPr algn="ctr">
              <a:defRPr sz="4800"/>
            </a:lvl1pPr>
          </a:lstStyle>
          <a:p>
            <a:r>
              <a:rPr lang="en-US" altLang="en-US" dirty="0"/>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prstClr val="black"/>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prstClr val="black"/>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4285159992"/>
      </p:ext>
    </p:extLst>
  </p:cSld>
  <p:clrMapOvr>
    <a:masterClrMapping/>
  </p:clrMapOvr>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2pPr marL="669925" indent="-325438">
              <a:buFont typeface="Wingdings" charset="2"/>
              <a:buChar char="q"/>
              <a:defRPr/>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prstClr val="black"/>
                </a:solidFill>
              </a:rPr>
              <a:pPr/>
              <a:t>‹#›</a:t>
            </a:fld>
            <a:endParaRPr lang="en-US" altLang="en-US">
              <a:solidFill>
                <a:prstClr val="black"/>
              </a:solidFill>
            </a:endParaRPr>
          </a:p>
        </p:txBody>
      </p:sp>
      <p:cxnSp>
        <p:nvCxnSpPr>
          <p:cNvPr id="6" name="Straight Connector 5"/>
          <p:cNvCxnSpPr/>
          <p:nvPr userDrawn="1"/>
        </p:nvCxnSpPr>
        <p:spPr>
          <a:xfrm>
            <a:off x="228600" y="908720"/>
            <a:ext cx="8610600" cy="0"/>
          </a:xfrm>
          <a:prstGeom prst="line">
            <a:avLst/>
          </a:prstGeom>
          <a:ln w="19050" cmpd="sng">
            <a:solidFill>
              <a:schemeClr val="tx1"/>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7884214"/>
      </p:ext>
    </p:extLst>
  </p:cSld>
  <p:clrMapOvr>
    <a:masterClrMapping/>
  </p:clrMapOvr>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490275371"/>
      </p:ext>
    </p:extLst>
  </p:cSld>
  <p:clrMapOvr>
    <a:masterClrMapping/>
  </p:clrMapOvr>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prstClr val="black"/>
                </a:solidFill>
              </a:rPr>
              <a:pPr/>
              <a:t>‹#›</a:t>
            </a:fld>
            <a:endParaRPr lang="en-US" altLang="en-US">
              <a:solidFill>
                <a:prstClr val="black"/>
              </a:solidFill>
            </a:endParaRPr>
          </a:p>
        </p:txBody>
      </p:sp>
      <p:cxnSp>
        <p:nvCxnSpPr>
          <p:cNvPr id="7" name="Straight Connector 6"/>
          <p:cNvCxnSpPr/>
          <p:nvPr userDrawn="1"/>
        </p:nvCxnSpPr>
        <p:spPr>
          <a:xfrm>
            <a:off x="228600" y="908720"/>
            <a:ext cx="8610600" cy="0"/>
          </a:xfrm>
          <a:prstGeom prst="line">
            <a:avLst/>
          </a:prstGeom>
          <a:ln w="19050" cmpd="sng">
            <a:solidFill>
              <a:schemeClr val="tx1"/>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89941544"/>
      </p:ext>
    </p:extLst>
  </p:cSld>
  <p:clrMapOvr>
    <a:masterClrMapping/>
  </p:clrMapOvr>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513969514"/>
      </p:ext>
    </p:extLst>
  </p:cSld>
  <p:clrMapOvr>
    <a:masterClrMapping/>
  </p:clrMapOvr>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429205284"/>
      </p:ext>
    </p:extLst>
  </p:cSld>
  <p:clrMapOvr>
    <a:masterClrMapping/>
  </p:clrMapOvr>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670808844"/>
      </p:ext>
    </p:extLst>
  </p:cSld>
  <p:clrMapOvr>
    <a:masterClrMapping/>
  </p:clrMapOvr>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412475374"/>
      </p:ext>
    </p:extLst>
  </p:cSld>
  <p:clrMapOvr>
    <a:masterClrMapping/>
  </p:clrMapOvr>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138178713"/>
      </p:ext>
    </p:extLst>
  </p:cSld>
  <p:clrMapOvr>
    <a:masterClrMapping/>
  </p:clrMapOvr>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4178834339"/>
      </p:ext>
    </p:extLst>
  </p:cSld>
  <p:clrMapOvr>
    <a:masterClrMapping/>
  </p:clrMapOvr>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006403914"/>
      </p:ext>
    </p:extLst>
  </p:cSld>
  <p:clrMapOvr>
    <a:masterClrMapping/>
  </p:clrMapOvr>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black&amp;w.png"/>
          <p:cNvPicPr>
            <a:picLocks noChangeAspect="1"/>
          </p:cNvPicPr>
          <p:nvPr userDrawn="1"/>
        </p:nvPicPr>
        <p:blipFill>
          <a:blip r:embed="rId2"/>
          <a:srcRect t="-30672"/>
          <a:stretch>
            <a:fillRect/>
          </a:stretch>
        </p:blipFill>
        <p:spPr>
          <a:xfrm>
            <a:off x="-1" y="0"/>
            <a:ext cx="9144001" cy="6858000"/>
          </a:xfrm>
          <a:prstGeom prst="rect">
            <a:avLst/>
          </a:prstGeom>
          <a:solidFill>
            <a:schemeClr val="bg1"/>
          </a:solidFill>
        </p:spPr>
      </p:pic>
      <p:sp>
        <p:nvSpPr>
          <p:cNvPr id="2" name="Title 1"/>
          <p:cNvSpPr>
            <a:spLocks noGrp="1"/>
          </p:cNvSpPr>
          <p:nvPr>
            <p:ph type="ctrTitle"/>
          </p:nvPr>
        </p:nvSpPr>
        <p:spPr>
          <a:xfrm>
            <a:off x="386494" y="469200"/>
            <a:ext cx="7772400" cy="1308232"/>
          </a:xfrm>
          <a:prstGeom prst="rect">
            <a:avLst/>
          </a:prstGeom>
        </p:spPr>
        <p:txBody>
          <a:bodyPr anchor="t"/>
          <a:lstStyle>
            <a:lvl1pPr>
              <a:defRPr>
                <a:latin typeface="Arial"/>
              </a:defRPr>
            </a:lvl1pPr>
          </a:lstStyle>
          <a:p>
            <a:r>
              <a:rPr lang="en-US" dirty="0"/>
              <a:t>Click to edit Master title style</a:t>
            </a:r>
          </a:p>
        </p:txBody>
      </p:sp>
      <p:sp>
        <p:nvSpPr>
          <p:cNvPr id="3" name="Subtitle 2"/>
          <p:cNvSpPr>
            <a:spLocks noGrp="1"/>
          </p:cNvSpPr>
          <p:nvPr>
            <p:ph type="subTitle" idx="1"/>
          </p:nvPr>
        </p:nvSpPr>
        <p:spPr>
          <a:xfrm>
            <a:off x="386494" y="1941516"/>
            <a:ext cx="5009103" cy="1752600"/>
          </a:xfrm>
          <a:prstGeom prst="rect">
            <a:avLst/>
          </a:prstGeom>
        </p:spPr>
        <p:txBody>
          <a:bodyPr/>
          <a:lstStyle>
            <a:lvl1pPr marL="0" indent="0" algn="l">
              <a:buNone/>
              <a:defRPr sz="2800">
                <a:solidFill>
                  <a:schemeClr val="accent1"/>
                </a:solidFill>
                <a:latin typeface="Aria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8" name="Rectangle 7"/>
          <p:cNvSpPr/>
          <p:nvPr userDrawn="1"/>
        </p:nvSpPr>
        <p:spPr>
          <a:xfrm>
            <a:off x="-1" y="5967630"/>
            <a:ext cx="9144001" cy="890370"/>
          </a:xfrm>
          <a:prstGeom prst="rect">
            <a:avLst/>
          </a:prstGeom>
          <a:solidFill>
            <a:srgbClr val="FFFFFF">
              <a:alpha val="69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pic>
        <p:nvPicPr>
          <p:cNvPr id="9" name="Picture 8" descr="ecelogorb.psd"/>
          <p:cNvPicPr>
            <a:picLocks noChangeAspect="1"/>
          </p:cNvPicPr>
          <p:nvPr userDrawn="1"/>
        </p:nvPicPr>
        <p:blipFill>
          <a:blip r:embed="rId3">
            <a:lum bright="-8000"/>
          </a:blip>
          <a:stretch>
            <a:fillRect/>
          </a:stretch>
        </p:blipFill>
        <p:spPr>
          <a:xfrm>
            <a:off x="252528" y="6080245"/>
            <a:ext cx="3275179" cy="655036"/>
          </a:xfrm>
          <a:prstGeom prst="rect">
            <a:avLst/>
          </a:prstGeom>
          <a:effectLst/>
        </p:spPr>
      </p:pic>
      <p:pic>
        <p:nvPicPr>
          <p:cNvPr id="10" name="Picture 9" descr="CMU_logo_horiz_black.eps"/>
          <p:cNvPicPr>
            <a:picLocks noChangeAspect="1"/>
          </p:cNvPicPr>
          <p:nvPr userDrawn="1"/>
        </p:nvPicPr>
        <p:blipFill>
          <a:blip r:embed="rId4"/>
          <a:stretch>
            <a:fillRect/>
          </a:stretch>
        </p:blipFill>
        <p:spPr>
          <a:xfrm>
            <a:off x="5108519" y="6259200"/>
            <a:ext cx="3895838" cy="354413"/>
          </a:xfrm>
          <a:prstGeom prst="rect">
            <a:avLst/>
          </a:prstGeom>
          <a:effectLst/>
        </p:spPr>
      </p:pic>
    </p:spTree>
    <p:extLst>
      <p:ext uri="{BB962C8B-B14F-4D97-AF65-F5344CB8AC3E}">
        <p14:creationId xmlns:p14="http://schemas.microsoft.com/office/powerpoint/2010/main" val="141285909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34327"/>
          </a:xfrm>
          <a:prstGeom prst="rect">
            <a:avLst/>
          </a:prstGeom>
        </p:spPr>
        <p:txBody>
          <a:bodyPr/>
          <a:lstStyle>
            <a:lvl1pPr>
              <a:defRPr>
                <a:latin typeface="Arial"/>
              </a:defRPr>
            </a:lvl1pPr>
          </a:lstStyle>
          <a:p>
            <a:r>
              <a:rPr lang="en-US" dirty="0"/>
              <a:t>Click to edit Master title style</a:t>
            </a:r>
          </a:p>
        </p:txBody>
      </p:sp>
      <p:sp>
        <p:nvSpPr>
          <p:cNvPr id="3" name="Content Placeholder 2"/>
          <p:cNvSpPr>
            <a:spLocks noGrp="1"/>
          </p:cNvSpPr>
          <p:nvPr>
            <p:ph idx="1"/>
          </p:nvPr>
        </p:nvSpPr>
        <p:spPr>
          <a:xfrm>
            <a:off x="457200" y="1079500"/>
            <a:ext cx="8229600" cy="5046663"/>
          </a:xfrm>
          <a:prstGeom prst="rect">
            <a:avLst/>
          </a:prstGeom>
        </p:spPr>
        <p:txBody>
          <a:bodyPr/>
          <a:lstStyle>
            <a:lvl1pPr>
              <a:buFont typeface="Wingdings" charset="2"/>
              <a:buChar char="§"/>
              <a:defRPr sz="2800">
                <a:solidFill>
                  <a:schemeClr val="accent1"/>
                </a:solidFill>
                <a:latin typeface="Arial"/>
              </a:defRPr>
            </a:lvl1pPr>
            <a:lvl2pPr>
              <a:buFont typeface="Wingdings" charset="2"/>
              <a:buChar char="§"/>
              <a:defRPr sz="2400">
                <a:solidFill>
                  <a:schemeClr val="accent2"/>
                </a:solidFill>
                <a:latin typeface="Arial"/>
              </a:defRPr>
            </a:lvl2pPr>
            <a:lvl3pPr>
              <a:buFont typeface="Wingdings" charset="2"/>
              <a:buChar char="§"/>
              <a:defRPr sz="2000">
                <a:solidFill>
                  <a:schemeClr val="accent5"/>
                </a:solidFill>
                <a:latin typeface="Arial"/>
              </a:defRPr>
            </a:lvl3pPr>
            <a:lvl4pPr>
              <a:buFont typeface="Wingdings" charset="2"/>
              <a:buChar char="§"/>
              <a:defRPr sz="1800">
                <a:latin typeface="Arial"/>
              </a:defRPr>
            </a:lvl4pPr>
            <a:lvl5pPr>
              <a:buFont typeface="Wingdings" charset="2"/>
              <a:buChar char="§"/>
              <a:defRPr sz="1600">
                <a:solidFill>
                  <a:schemeClr val="accent1"/>
                </a:solidFill>
                <a:latin typeface="Aria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49994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23648"/>
          </a:xfrm>
          <a:prstGeom prst="rect">
            <a:avLst/>
          </a:prstGeom>
        </p:spPr>
        <p:txBody>
          <a:bodyPr/>
          <a:lstStyle>
            <a:lvl1pPr>
              <a:defRPr>
                <a:latin typeface="Arial"/>
              </a:defRPr>
            </a:lvl1pPr>
          </a:lstStyle>
          <a:p>
            <a:r>
              <a:rPr lang="en-US" dirty="0"/>
              <a:t>Click to edit Master title style</a:t>
            </a:r>
          </a:p>
        </p:txBody>
      </p:sp>
      <p:sp>
        <p:nvSpPr>
          <p:cNvPr id="3" name="Subtitle 2"/>
          <p:cNvSpPr>
            <a:spLocks noGrp="1"/>
          </p:cNvSpPr>
          <p:nvPr>
            <p:ph type="subTitle" idx="1"/>
          </p:nvPr>
        </p:nvSpPr>
        <p:spPr>
          <a:xfrm>
            <a:off x="457200" y="1197429"/>
            <a:ext cx="8229600" cy="4441371"/>
          </a:xfrm>
          <a:prstGeom prst="rect">
            <a:avLst/>
          </a:prstGeom>
        </p:spPr>
        <p:txBody>
          <a:bodyPr>
            <a:normAutofit/>
          </a:bodyPr>
          <a:lstStyle>
            <a:lvl1pPr marL="0" indent="0" algn="l">
              <a:buNone/>
              <a:defRPr sz="2800">
                <a:solidFill>
                  <a:schemeClr val="accent2"/>
                </a:solidFill>
                <a:latin typeface="Aria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Tree>
    <p:extLst>
      <p:ext uri="{BB962C8B-B14F-4D97-AF65-F5344CB8AC3E}">
        <p14:creationId xmlns:p14="http://schemas.microsoft.com/office/powerpoint/2010/main" val="264748584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8" name="Content Placeholder 2"/>
          <p:cNvSpPr>
            <a:spLocks noGrp="1"/>
          </p:cNvSpPr>
          <p:nvPr>
            <p:ph idx="13"/>
          </p:nvPr>
        </p:nvSpPr>
        <p:spPr>
          <a:xfrm>
            <a:off x="457200" y="1079500"/>
            <a:ext cx="4038600" cy="5046663"/>
          </a:xfrm>
          <a:prstGeom prst="rect">
            <a:avLst/>
          </a:prstGeom>
        </p:spPr>
        <p:txBody>
          <a:bodyPr/>
          <a:lstStyle>
            <a:lvl1pPr>
              <a:buFont typeface="Wingdings" charset="2"/>
              <a:buChar char="§"/>
              <a:defRPr sz="2800">
                <a:solidFill>
                  <a:schemeClr val="accent1"/>
                </a:solidFill>
                <a:latin typeface="Arial"/>
              </a:defRPr>
            </a:lvl1pPr>
            <a:lvl2pPr>
              <a:buFont typeface="Wingdings" charset="2"/>
              <a:buChar char="§"/>
              <a:defRPr sz="2400">
                <a:solidFill>
                  <a:schemeClr val="accent2"/>
                </a:solidFill>
                <a:latin typeface="Arial"/>
              </a:defRPr>
            </a:lvl2pPr>
            <a:lvl3pPr>
              <a:buFont typeface="Wingdings" charset="2"/>
              <a:buChar char="§"/>
              <a:defRPr sz="2000">
                <a:solidFill>
                  <a:schemeClr val="accent5"/>
                </a:solidFill>
                <a:latin typeface="Arial"/>
              </a:defRPr>
            </a:lvl3pPr>
            <a:lvl4pPr>
              <a:buFont typeface="Wingdings" charset="2"/>
              <a:buChar char="§"/>
              <a:defRPr sz="1800">
                <a:latin typeface="Arial"/>
              </a:defRPr>
            </a:lvl4pPr>
            <a:lvl5pPr>
              <a:buFont typeface="Wingdings" charset="2"/>
              <a:buChar char="§"/>
              <a:defRPr sz="1600">
                <a:solidFill>
                  <a:schemeClr val="accent1"/>
                </a:solidFill>
                <a:latin typeface="Aria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Title 1"/>
          <p:cNvSpPr>
            <a:spLocks noGrp="1"/>
          </p:cNvSpPr>
          <p:nvPr>
            <p:ph type="title"/>
          </p:nvPr>
        </p:nvSpPr>
        <p:spPr>
          <a:xfrm>
            <a:off x="457200" y="274638"/>
            <a:ext cx="8229600" cy="532719"/>
          </a:xfrm>
          <a:prstGeom prst="rect">
            <a:avLst/>
          </a:prstGeom>
        </p:spPr>
        <p:txBody>
          <a:bodyPr/>
          <a:lstStyle>
            <a:lvl1pPr>
              <a:defRPr>
                <a:latin typeface="Arial"/>
              </a:defRPr>
            </a:lvl1pPr>
          </a:lstStyle>
          <a:p>
            <a:r>
              <a:rPr lang="en-US" dirty="0"/>
              <a:t>Click to edit Master title style</a:t>
            </a:r>
          </a:p>
        </p:txBody>
      </p:sp>
      <p:sp>
        <p:nvSpPr>
          <p:cNvPr id="10" name="Content Placeholder 2"/>
          <p:cNvSpPr>
            <a:spLocks noGrp="1"/>
          </p:cNvSpPr>
          <p:nvPr>
            <p:ph idx="14"/>
          </p:nvPr>
        </p:nvSpPr>
        <p:spPr>
          <a:xfrm>
            <a:off x="4648200" y="1079500"/>
            <a:ext cx="4038600" cy="5046663"/>
          </a:xfrm>
          <a:prstGeom prst="rect">
            <a:avLst/>
          </a:prstGeom>
        </p:spPr>
        <p:txBody>
          <a:bodyPr/>
          <a:lstStyle>
            <a:lvl1pPr>
              <a:buFont typeface="Wingdings" charset="2"/>
              <a:buChar char="§"/>
              <a:defRPr sz="2800">
                <a:solidFill>
                  <a:schemeClr val="accent1"/>
                </a:solidFill>
                <a:latin typeface="Arial"/>
              </a:defRPr>
            </a:lvl1pPr>
            <a:lvl2pPr>
              <a:buFont typeface="Wingdings" charset="2"/>
              <a:buChar char="§"/>
              <a:defRPr sz="2400">
                <a:solidFill>
                  <a:schemeClr val="accent2"/>
                </a:solidFill>
                <a:latin typeface="Arial"/>
              </a:defRPr>
            </a:lvl2pPr>
            <a:lvl3pPr>
              <a:buFont typeface="Wingdings" charset="2"/>
              <a:buChar char="§"/>
              <a:defRPr sz="2000">
                <a:solidFill>
                  <a:schemeClr val="accent5"/>
                </a:solidFill>
                <a:latin typeface="Arial"/>
              </a:defRPr>
            </a:lvl3pPr>
            <a:lvl4pPr>
              <a:buFont typeface="Wingdings" charset="2"/>
              <a:buChar char="§"/>
              <a:defRPr sz="1800">
                <a:latin typeface="Arial"/>
              </a:defRPr>
            </a:lvl4pPr>
            <a:lvl5pPr>
              <a:buFont typeface="Wingdings" charset="2"/>
              <a:buChar char="§"/>
              <a:defRPr sz="1600">
                <a:solidFill>
                  <a:schemeClr val="accent1"/>
                </a:solidFill>
                <a:latin typeface="Aria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3054212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23648"/>
          </a:xfrm>
          <a:prstGeom prst="rect">
            <a:avLst/>
          </a:prstGeom>
        </p:spPr>
        <p:txBody>
          <a:bodyPr/>
          <a:lstStyle>
            <a:lvl1pPr>
              <a:defRPr>
                <a:latin typeface="Arial"/>
              </a:defRPr>
            </a:lvl1pPr>
          </a:lstStyle>
          <a:p>
            <a:r>
              <a:rPr lang="en-US" dirty="0"/>
              <a:t>Click to edit Master title style</a:t>
            </a:r>
          </a:p>
        </p:txBody>
      </p:sp>
      <p:sp>
        <p:nvSpPr>
          <p:cNvPr id="3" name="Text Placeholder 2"/>
          <p:cNvSpPr>
            <a:spLocks noGrp="1"/>
          </p:cNvSpPr>
          <p:nvPr>
            <p:ph type="body" idx="1"/>
          </p:nvPr>
        </p:nvSpPr>
        <p:spPr>
          <a:xfrm>
            <a:off x="457200" y="1170214"/>
            <a:ext cx="4040188" cy="1004661"/>
          </a:xfrm>
          <a:prstGeom prst="rect">
            <a:avLst/>
          </a:prstGeom>
        </p:spPr>
        <p:txBody>
          <a:bodyPr anchor="t"/>
          <a:lstStyle>
            <a:lvl1pPr marL="0" indent="0">
              <a:buNone/>
              <a:defRPr sz="2400" b="0">
                <a:solidFill>
                  <a:srgbClr val="606060"/>
                </a:solidFill>
                <a:latin typeface="Aria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5" name="Text Placeholder 4"/>
          <p:cNvSpPr>
            <a:spLocks noGrp="1"/>
          </p:cNvSpPr>
          <p:nvPr>
            <p:ph type="body" sz="quarter" idx="3"/>
          </p:nvPr>
        </p:nvSpPr>
        <p:spPr>
          <a:xfrm>
            <a:off x="4645025" y="1170214"/>
            <a:ext cx="4041775" cy="1004661"/>
          </a:xfrm>
          <a:prstGeom prst="rect">
            <a:avLst/>
          </a:prstGeom>
        </p:spPr>
        <p:txBody>
          <a:bodyPr anchor="t"/>
          <a:lstStyle>
            <a:lvl1pPr marL="0" indent="0">
              <a:buNone/>
              <a:defRPr sz="2400" b="0">
                <a:solidFill>
                  <a:srgbClr val="606060"/>
                </a:solidFill>
                <a:latin typeface="Aria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Picture Placeholder 10"/>
          <p:cNvSpPr>
            <a:spLocks noGrp="1"/>
          </p:cNvSpPr>
          <p:nvPr>
            <p:ph type="pic" sz="quarter" idx="13"/>
          </p:nvPr>
        </p:nvSpPr>
        <p:spPr>
          <a:xfrm>
            <a:off x="457200" y="2174875"/>
            <a:ext cx="4040188" cy="3903663"/>
          </a:xfrm>
          <a:prstGeom prst="rect">
            <a:avLst/>
          </a:prstGeom>
        </p:spPr>
        <p:txBody>
          <a:bodyPr vert="horz"/>
          <a:lstStyle>
            <a:lvl1pPr>
              <a:buFont typeface="Wingdings" charset="2"/>
              <a:buChar char="§"/>
              <a:defRPr>
                <a:solidFill>
                  <a:srgbClr val="606060"/>
                </a:solidFill>
                <a:latin typeface="Arial"/>
              </a:defRPr>
            </a:lvl1pPr>
          </a:lstStyle>
          <a:p>
            <a:endParaRPr lang="en-US" dirty="0"/>
          </a:p>
        </p:txBody>
      </p:sp>
      <p:sp>
        <p:nvSpPr>
          <p:cNvPr id="12" name="Picture Placeholder 10"/>
          <p:cNvSpPr>
            <a:spLocks noGrp="1"/>
          </p:cNvSpPr>
          <p:nvPr>
            <p:ph type="pic" sz="quarter" idx="14"/>
          </p:nvPr>
        </p:nvSpPr>
        <p:spPr>
          <a:xfrm>
            <a:off x="4649788" y="2174875"/>
            <a:ext cx="4040188" cy="3903663"/>
          </a:xfrm>
          <a:prstGeom prst="rect">
            <a:avLst/>
          </a:prstGeom>
        </p:spPr>
        <p:txBody>
          <a:bodyPr vert="horz"/>
          <a:lstStyle>
            <a:lvl1pPr>
              <a:buFont typeface="Wingdings" charset="2"/>
              <a:buChar char="§"/>
              <a:defRPr>
                <a:solidFill>
                  <a:srgbClr val="606060"/>
                </a:solidFill>
                <a:latin typeface="Arial"/>
              </a:defRPr>
            </a:lvl1pPr>
          </a:lstStyle>
          <a:p>
            <a:endParaRPr lang="en-US" dirty="0"/>
          </a:p>
        </p:txBody>
      </p:sp>
    </p:spTree>
    <p:extLst>
      <p:ext uri="{BB962C8B-B14F-4D97-AF65-F5344CB8AC3E}">
        <p14:creationId xmlns:p14="http://schemas.microsoft.com/office/powerpoint/2010/main" val="128438292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23648"/>
          </a:xfrm>
          <a:prstGeom prst="rect">
            <a:avLst/>
          </a:prstGeom>
        </p:spPr>
        <p:txBody>
          <a:bodyPr/>
          <a:lstStyle>
            <a:lvl1pPr>
              <a:defRPr>
                <a:latin typeface="Arial"/>
              </a:defRPr>
            </a:lvl1pPr>
          </a:lstStyle>
          <a:p>
            <a:r>
              <a:rPr lang="en-US" dirty="0"/>
              <a:t>Click to edit Master title style</a:t>
            </a:r>
          </a:p>
        </p:txBody>
      </p:sp>
    </p:spTree>
    <p:extLst>
      <p:ext uri="{BB962C8B-B14F-4D97-AF65-F5344CB8AC3E}">
        <p14:creationId xmlns:p14="http://schemas.microsoft.com/office/powerpoint/2010/main" val="375681358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userDrawn="1"/>
        </p:nvSpPr>
        <p:spPr>
          <a:xfrm>
            <a:off x="4254500" y="117929"/>
            <a:ext cx="4889500" cy="9525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spTree>
    <p:extLst>
      <p:ext uri="{BB962C8B-B14F-4D97-AF65-F5344CB8AC3E}">
        <p14:creationId xmlns:p14="http://schemas.microsoft.com/office/powerpoint/2010/main" val="25658794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userDrawn="1"/>
        </p:nvSpPr>
        <p:spPr>
          <a:xfrm>
            <a:off x="4254500" y="117929"/>
            <a:ext cx="4889500" cy="9525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atin typeface="Arial"/>
              </a:defRPr>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atin typeface="Aria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atin typeface="Aria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Tree>
    <p:extLst>
      <p:ext uri="{BB962C8B-B14F-4D97-AF65-F5344CB8AC3E}">
        <p14:creationId xmlns:p14="http://schemas.microsoft.com/office/powerpoint/2010/main" val="70072906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8" name="Title 1"/>
          <p:cNvSpPr>
            <a:spLocks noGrp="1"/>
          </p:cNvSpPr>
          <p:nvPr>
            <p:ph type="title"/>
          </p:nvPr>
        </p:nvSpPr>
        <p:spPr>
          <a:xfrm>
            <a:off x="457200" y="274638"/>
            <a:ext cx="8229600" cy="532719"/>
          </a:xfrm>
        </p:spPr>
        <p:txBody>
          <a:bodyPr/>
          <a:lstStyle>
            <a:lvl1pPr>
              <a:defRPr>
                <a:latin typeface="Arial"/>
              </a:defRPr>
            </a:lvl1pPr>
          </a:lstStyle>
          <a:p>
            <a:r>
              <a:rPr lang="en-US" dirty="0"/>
              <a:t>Click to edit Master title style</a:t>
            </a:r>
          </a:p>
        </p:txBody>
      </p:sp>
      <p:sp>
        <p:nvSpPr>
          <p:cNvPr id="6" name="Text Placeholder 2"/>
          <p:cNvSpPr>
            <a:spLocks noGrp="1"/>
          </p:cNvSpPr>
          <p:nvPr>
            <p:ph idx="1" hasCustomPrompt="1"/>
          </p:nvPr>
        </p:nvSpPr>
        <p:spPr>
          <a:xfrm>
            <a:off x="457200" y="1161143"/>
            <a:ext cx="8229600" cy="4525963"/>
          </a:xfrm>
          <a:prstGeom prst="rect">
            <a:avLst/>
          </a:prstGeom>
        </p:spPr>
        <p:txBody>
          <a:bodyPr vert="horz" lIns="91440" tIns="45720" rIns="91440" bIns="45720" rtlCol="0">
            <a:normAutofit/>
          </a:bodyPr>
          <a:lstStyle>
            <a:lvl1pPr marL="342900" marR="0" indent="-342900" algn="l" defTabSz="457200" rtl="0" eaLnBrk="1" fontAlgn="auto" latinLnBrk="0" hangingPunct="1">
              <a:lnSpc>
                <a:spcPct val="100000"/>
              </a:lnSpc>
              <a:spcBef>
                <a:spcPct val="20000"/>
              </a:spcBef>
              <a:spcAft>
                <a:spcPts val="0"/>
              </a:spcAft>
              <a:buClr>
                <a:srgbClr val="585858"/>
              </a:buClr>
              <a:buSzTx/>
              <a:buFont typeface="Wingdings" charset="2"/>
              <a:buChar char="§"/>
              <a:tabLst/>
              <a:defRPr>
                <a:latin typeface="Arial"/>
              </a:defRPr>
            </a:lvl1pPr>
            <a:lvl2pPr>
              <a:defRPr>
                <a:latin typeface="Arial"/>
              </a:defRPr>
            </a:lvl2pPr>
            <a:lvl3pPr>
              <a:defRPr>
                <a:latin typeface="Arial"/>
              </a:defRPr>
            </a:lvl3pPr>
          </a:lstStyle>
          <a:p>
            <a:pPr marL="342900" marR="0" lvl="0" indent="-342900" algn="l" defTabSz="457200" rtl="0" eaLnBrk="1" fontAlgn="auto" latinLnBrk="0" hangingPunct="1">
              <a:lnSpc>
                <a:spcPct val="100000"/>
              </a:lnSpc>
              <a:spcBef>
                <a:spcPct val="20000"/>
              </a:spcBef>
              <a:spcAft>
                <a:spcPts val="0"/>
              </a:spcAft>
              <a:buClr>
                <a:srgbClr val="585858"/>
              </a:buClr>
              <a:buSzTx/>
              <a:buFont typeface="Wingdings" charset="2"/>
              <a:buChar char="§"/>
              <a:tabLst/>
              <a:defRPr/>
            </a:pPr>
            <a:r>
              <a:rPr kumimoji="0" lang="en-US" sz="2800" b="0" i="0" u="none" strike="noStrike" kern="1200" cap="none" spc="0" normalizeH="0" baseline="0" noProof="0" dirty="0">
                <a:ln>
                  <a:noFill/>
                </a:ln>
                <a:solidFill>
                  <a:srgbClr val="585858"/>
                </a:solidFill>
                <a:effectLst/>
                <a:uLnTx/>
                <a:uFillTx/>
                <a:latin typeface="Arial"/>
                <a:ea typeface="+mn-ea"/>
                <a:cs typeface="+mn-cs"/>
              </a:rPr>
              <a:t>Click to edit Master text styles</a:t>
            </a:r>
          </a:p>
          <a:p>
            <a:pPr marL="742950" marR="0" lvl="1" indent="-285750" algn="l" defTabSz="457200" rtl="0" eaLnBrk="1" fontAlgn="auto" latinLnBrk="0" hangingPunct="1">
              <a:lnSpc>
                <a:spcPct val="100000"/>
              </a:lnSpc>
              <a:spcBef>
                <a:spcPct val="20000"/>
              </a:spcBef>
              <a:spcAft>
                <a:spcPts val="0"/>
              </a:spcAft>
              <a:buClrTx/>
              <a:buSzTx/>
              <a:buFont typeface="Wingdings" charset="2"/>
              <a:buChar char="§"/>
              <a:tabLst/>
              <a:defRPr/>
            </a:pPr>
            <a:r>
              <a:rPr kumimoji="0" lang="en-US" sz="2400" b="0" i="0" u="none" strike="noStrike" kern="1200" cap="none" spc="0" normalizeH="0" baseline="0" noProof="0" dirty="0">
                <a:ln>
                  <a:noFill/>
                </a:ln>
                <a:solidFill>
                  <a:srgbClr val="A1A1A1"/>
                </a:solidFill>
                <a:effectLst/>
                <a:uLnTx/>
                <a:uFillTx/>
                <a:latin typeface="Arial"/>
                <a:ea typeface="+mn-ea"/>
                <a:cs typeface="+mn-cs"/>
              </a:rPr>
              <a:t>Second level</a:t>
            </a:r>
          </a:p>
          <a:p>
            <a:pPr marL="1143000" marR="0" lvl="2" indent="-228600" algn="l" defTabSz="457200" rtl="0" eaLnBrk="1" fontAlgn="auto" latinLnBrk="0" hangingPunct="1">
              <a:lnSpc>
                <a:spcPct val="100000"/>
              </a:lnSpc>
              <a:spcBef>
                <a:spcPct val="20000"/>
              </a:spcBef>
              <a:spcAft>
                <a:spcPts val="0"/>
              </a:spcAft>
              <a:buClrTx/>
              <a:buSzTx/>
              <a:buFont typeface="Wingdings" charset="2"/>
              <a:buChar char="§"/>
              <a:tabLst/>
              <a:defRPr/>
            </a:pPr>
            <a:r>
              <a:rPr kumimoji="0" lang="en-US" sz="2000" b="0" i="0" u="none" strike="noStrike" kern="1200" cap="none" spc="0" normalizeH="0" baseline="0" noProof="0" dirty="0">
                <a:ln>
                  <a:noFill/>
                </a:ln>
                <a:solidFill>
                  <a:srgbClr val="000000"/>
                </a:solidFill>
                <a:effectLst/>
                <a:uLnTx/>
                <a:uFillTx/>
                <a:latin typeface="Arial"/>
                <a:ea typeface="+mn-ea"/>
                <a:cs typeface="+mn-cs"/>
              </a:rPr>
              <a:t>Third level</a:t>
            </a:r>
          </a:p>
        </p:txBody>
      </p:sp>
    </p:spTree>
    <p:extLst>
      <p:ext uri="{BB962C8B-B14F-4D97-AF65-F5344CB8AC3E}">
        <p14:creationId xmlns:p14="http://schemas.microsoft.com/office/powerpoint/2010/main" val="63487551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57200" y="1197429"/>
            <a:ext cx="8229600" cy="4441371"/>
          </a:xfrm>
          <a:prstGeom prst="rect">
            <a:avLst/>
          </a:prstGeom>
        </p:spPr>
        <p:txBody>
          <a:bodyPr>
            <a:normAutofit/>
          </a:bodyPr>
          <a:lstStyle>
            <a:lvl1pPr marL="0" indent="0" algn="l">
              <a:buNone/>
              <a:defRPr sz="2400">
                <a:solidFill>
                  <a:schemeClr val="accent2"/>
                </a:solidFill>
                <a:latin typeface="Arial"/>
                <a:cs typeface="Aria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8" name="Title 1"/>
          <p:cNvSpPr>
            <a:spLocks noGrp="1"/>
          </p:cNvSpPr>
          <p:nvPr>
            <p:ph type="title"/>
          </p:nvPr>
        </p:nvSpPr>
        <p:spPr>
          <a:xfrm>
            <a:off x="457200" y="274638"/>
            <a:ext cx="8229600" cy="532719"/>
          </a:xfrm>
        </p:spPr>
        <p:txBody>
          <a:bodyPr/>
          <a:lstStyle>
            <a:lvl1pPr>
              <a:defRPr>
                <a:latin typeface="Arial"/>
              </a:defRPr>
            </a:lvl1pPr>
          </a:lstStyle>
          <a:p>
            <a:r>
              <a:rPr lang="en-US" dirty="0"/>
              <a:t>Click to edit Master title style</a:t>
            </a:r>
          </a:p>
        </p:txBody>
      </p:sp>
    </p:spTree>
    <p:extLst>
      <p:ext uri="{BB962C8B-B14F-4D97-AF65-F5344CB8AC3E}">
        <p14:creationId xmlns:p14="http://schemas.microsoft.com/office/powerpoint/2010/main" val="334334518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4_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792288" y="1137557"/>
            <a:ext cx="5486400" cy="4114800"/>
          </a:xfrm>
          <a:prstGeom prst="rect">
            <a:avLst/>
          </a:prstGeom>
        </p:spPr>
        <p:txBody>
          <a:bodyPr/>
          <a:lstStyle>
            <a:lvl1pPr marL="0" indent="0">
              <a:buNone/>
              <a:defRPr sz="3200">
                <a:latin typeface="Arial"/>
                <a:cs typeface="Aria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252357"/>
            <a:ext cx="5486400" cy="804862"/>
          </a:xfrm>
          <a:prstGeom prst="rect">
            <a:avLst/>
          </a:prstGeom>
        </p:spPr>
        <p:txBody>
          <a:bodyPr/>
          <a:lstStyle>
            <a:lvl1pPr marL="0" indent="0">
              <a:buNone/>
              <a:defRPr sz="1400">
                <a:latin typeface="Arial"/>
                <a:cs typeface="Aria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Title 1"/>
          <p:cNvSpPr>
            <a:spLocks noGrp="1"/>
          </p:cNvSpPr>
          <p:nvPr>
            <p:ph type="title"/>
          </p:nvPr>
        </p:nvSpPr>
        <p:spPr>
          <a:xfrm>
            <a:off x="457200" y="274638"/>
            <a:ext cx="8229600" cy="532719"/>
          </a:xfrm>
        </p:spPr>
        <p:txBody>
          <a:bodyPr/>
          <a:lstStyle>
            <a:lvl1pPr>
              <a:defRPr>
                <a:latin typeface="Arial"/>
              </a:defRPr>
            </a:lvl1pPr>
          </a:lstStyle>
          <a:p>
            <a:r>
              <a:rPr lang="en-US" dirty="0"/>
              <a:t>Click to edit Master title style</a:t>
            </a:r>
          </a:p>
        </p:txBody>
      </p:sp>
    </p:spTree>
    <p:extLst>
      <p:ext uri="{BB962C8B-B14F-4D97-AF65-F5344CB8AC3E}">
        <p14:creationId xmlns:p14="http://schemas.microsoft.com/office/powerpoint/2010/main" val="173308204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Arial"/>
              </a:defRPr>
            </a:lvl1pPr>
          </a:lstStyle>
          <a:p>
            <a:r>
              <a:rPr lang="en-US" dirty="0"/>
              <a:t>Click to edit Master title style</a:t>
            </a:r>
          </a:p>
        </p:txBody>
      </p:sp>
      <p:sp>
        <p:nvSpPr>
          <p:cNvPr id="7" name="Picture Placeholder 2"/>
          <p:cNvSpPr>
            <a:spLocks noGrp="1"/>
          </p:cNvSpPr>
          <p:nvPr>
            <p:ph type="pic" idx="1"/>
          </p:nvPr>
        </p:nvSpPr>
        <p:spPr>
          <a:xfrm>
            <a:off x="3316288" y="1070426"/>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8" name="Text Placeholder 3"/>
          <p:cNvSpPr>
            <a:spLocks noGrp="1"/>
          </p:cNvSpPr>
          <p:nvPr>
            <p:ph type="body" sz="half" idx="2"/>
          </p:nvPr>
        </p:nvSpPr>
        <p:spPr>
          <a:xfrm>
            <a:off x="3316288" y="5185226"/>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3"/>
          <p:cNvSpPr>
            <a:spLocks noGrp="1"/>
          </p:cNvSpPr>
          <p:nvPr>
            <p:ph type="body" sz="half" idx="10"/>
          </p:nvPr>
        </p:nvSpPr>
        <p:spPr>
          <a:xfrm>
            <a:off x="457201" y="1070426"/>
            <a:ext cx="2859088" cy="49196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00864088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Vertical Title and Text">
    <p:spTree>
      <p:nvGrpSpPr>
        <p:cNvPr id="1" name=""/>
        <p:cNvGrpSpPr/>
        <p:nvPr/>
      </p:nvGrpSpPr>
      <p:grpSpPr>
        <a:xfrm>
          <a:off x="0" y="0"/>
          <a:ext cx="0" cy="0"/>
          <a:chOff x="0" y="0"/>
          <a:chExt cx="0" cy="0"/>
        </a:xfrm>
      </p:grpSpPr>
      <p:sp>
        <p:nvSpPr>
          <p:cNvPr id="7" name="Rectangle 6"/>
          <p:cNvSpPr/>
          <p:nvPr userDrawn="1"/>
        </p:nvSpPr>
        <p:spPr>
          <a:xfrm>
            <a:off x="3184071" y="145143"/>
            <a:ext cx="5959929" cy="771071"/>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spTree>
    <p:extLst>
      <p:ext uri="{BB962C8B-B14F-4D97-AF65-F5344CB8AC3E}">
        <p14:creationId xmlns:p14="http://schemas.microsoft.com/office/powerpoint/2010/main" val="355835429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28330788"/>
      </p:ext>
    </p:extLst>
  </p:cSld>
  <p:clrMapOvr>
    <a:masterClrMapping/>
  </p:clrMapOvr>
  <p:transition/>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08626753"/>
      </p:ext>
    </p:extLst>
  </p:cSld>
  <p:clrMapOvr>
    <a:masterClrMapping/>
  </p:clrMapOvr>
  <p:transition/>
</p:sldLayout>
</file>

<file path=ppt/slideLayouts/slideLayout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92073927"/>
      </p:ext>
    </p:extLst>
  </p:cSld>
  <p:clrMapOvr>
    <a:masterClrMapping/>
  </p:clrMapOvr>
  <p:transition/>
</p:sldLayout>
</file>

<file path=ppt/slideLayouts/slideLayout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6813583"/>
      </p:ext>
    </p:extLst>
  </p:cSld>
  <p:clrMapOvr>
    <a:masterClrMapping/>
  </p:clrMapOvr>
  <p:transition/>
</p:sldLayout>
</file>

<file path=ppt/slideLayouts/slideLayout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92685609"/>
      </p:ext>
    </p:extLst>
  </p:cSld>
  <p:clrMapOvr>
    <a:masterClrMapping/>
  </p:clrMapOvr>
  <p:transition/>
</p:sldLayout>
</file>

<file path=ppt/slideLayouts/slideLayout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5252787"/>
      </p:ext>
    </p:extLst>
  </p:cSld>
  <p:clrMapOvr>
    <a:masterClrMapping/>
  </p:clrMapOvr>
  <p:transition/>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01690549"/>
      </p:ext>
    </p:extLst>
  </p:cSld>
  <p:clrMapOvr>
    <a:masterClrMapping/>
  </p:clrMapOvr>
  <p:transition/>
</p:sldLayout>
</file>

<file path=ppt/slideLayouts/slideLayout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00113194"/>
      </p:ext>
    </p:extLst>
  </p:cSld>
  <p:clrMapOvr>
    <a:masterClrMapping/>
  </p:clrMapOvr>
  <p:transition/>
</p:sldLayout>
</file>

<file path=ppt/slideLayouts/slideLayout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10437132"/>
      </p:ext>
    </p:extLst>
  </p:cSld>
  <p:clrMapOvr>
    <a:masterClrMapping/>
  </p:clrMapOvr>
  <p:transition/>
</p:sldLayout>
</file>

<file path=ppt/slideLayouts/slideLayout7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72594476"/>
      </p:ext>
    </p:extLst>
  </p:cSld>
  <p:clrMapOvr>
    <a:masterClrMapping/>
  </p:clrMapOvr>
  <p:transition/>
</p:sldLayout>
</file>

<file path=ppt/slideLayouts/slideLayout7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07013786"/>
      </p:ext>
    </p:extLst>
  </p:cSld>
  <p:clrMapOvr>
    <a:masterClrMapping/>
  </p:clrMapOvr>
  <p:transition/>
</p:sldLayout>
</file>

<file path=ppt/slideLayouts/slideLayout8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5" charset="0"/>
                <a:ea typeface="Arial" pitchFamily="-105" charset="0"/>
                <a:cs typeface="Arial" pitchFamily="-105"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latin typeface="Garamond"/>
            </a:endParaRPr>
          </a:p>
        </p:txBody>
      </p:sp>
      <p:sp>
        <p:nvSpPr>
          <p:cNvPr id="9" name="Rectangle 6"/>
          <p:cNvSpPr>
            <a:spLocks noGrp="1" noChangeArrowheads="1"/>
          </p:cNvSpPr>
          <p:nvPr>
            <p:ph type="sldNum" sz="quarter" idx="12"/>
          </p:nvPr>
        </p:nvSpPr>
        <p:spPr/>
        <p:txBody>
          <a:bodyPr/>
          <a:lstStyle>
            <a:lvl1pPr>
              <a:defRPr sz="1200"/>
            </a:lvl1pPr>
          </a:lstStyle>
          <a:p>
            <a:fld id="{EF0CAD05-5F98-C240-A41D-E171A6304933}" type="slidenum">
              <a:rPr lang="en-US"/>
              <a:pPr/>
              <a:t>‹#›</a:t>
            </a:fld>
            <a:endParaRPr lang="en-US"/>
          </a:p>
        </p:txBody>
      </p:sp>
    </p:spTree>
    <p:extLst>
      <p:ext uri="{BB962C8B-B14F-4D97-AF65-F5344CB8AC3E}">
        <p14:creationId xmlns:p14="http://schemas.microsoft.com/office/powerpoint/2010/main" val="1176202611"/>
      </p:ext>
    </p:extLst>
  </p:cSld>
  <p:clrMapOvr>
    <a:masterClrMapping/>
  </p:clrMapOvr>
  <p:transition/>
</p:sldLayout>
</file>

<file path=ppt/slideLayouts/slideLayout8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71752C56-4F8A-824F-A263-2404B5D536A2}" type="slidenum">
              <a:rPr lang="en-US"/>
              <a:pPr/>
              <a:t>‹#›</a:t>
            </a:fld>
            <a:endParaRPr lang="en-US"/>
          </a:p>
        </p:txBody>
      </p:sp>
    </p:spTree>
    <p:extLst>
      <p:ext uri="{BB962C8B-B14F-4D97-AF65-F5344CB8AC3E}">
        <p14:creationId xmlns:p14="http://schemas.microsoft.com/office/powerpoint/2010/main" val="2225563168"/>
      </p:ext>
    </p:extLst>
  </p:cSld>
  <p:clrMapOvr>
    <a:masterClrMapping/>
  </p:clrMapOvr>
  <p:transition/>
</p:sldLayout>
</file>

<file path=ppt/slideLayouts/slideLayout8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E2A6F638-9311-044E-822F-DB90AF0533D9}" type="slidenum">
              <a:rPr lang="en-US"/>
              <a:pPr/>
              <a:t>‹#›</a:t>
            </a:fld>
            <a:endParaRPr lang="en-US"/>
          </a:p>
        </p:txBody>
      </p:sp>
    </p:spTree>
    <p:extLst>
      <p:ext uri="{BB962C8B-B14F-4D97-AF65-F5344CB8AC3E}">
        <p14:creationId xmlns:p14="http://schemas.microsoft.com/office/powerpoint/2010/main" val="3072845242"/>
      </p:ext>
    </p:extLst>
  </p:cSld>
  <p:clrMapOvr>
    <a:masterClrMapping/>
  </p:clrMapOvr>
  <p:transition/>
</p:sldLayout>
</file>

<file path=ppt/slideLayouts/slideLayout8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D098FC8E-6941-C74C-BC08-436BE2F5B5D2}" type="slidenum">
              <a:rPr lang="en-US"/>
              <a:pPr/>
              <a:t>‹#›</a:t>
            </a:fld>
            <a:endParaRPr lang="en-US"/>
          </a:p>
        </p:txBody>
      </p:sp>
    </p:spTree>
    <p:extLst>
      <p:ext uri="{BB962C8B-B14F-4D97-AF65-F5344CB8AC3E}">
        <p14:creationId xmlns:p14="http://schemas.microsoft.com/office/powerpoint/2010/main" val="644812070"/>
      </p:ext>
    </p:extLst>
  </p:cSld>
  <p:clrMapOvr>
    <a:masterClrMapping/>
  </p:clrMapOvr>
  <p:transition/>
</p:sldLayout>
</file>

<file path=ppt/slideLayouts/slideLayout8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8" name="Rectangle 1030"/>
          <p:cNvSpPr>
            <a:spLocks noGrp="1" noChangeArrowheads="1"/>
          </p:cNvSpPr>
          <p:nvPr>
            <p:ph type="sldNum" sz="quarter" idx="11"/>
          </p:nvPr>
        </p:nvSpPr>
        <p:spPr>
          <a:ln/>
        </p:spPr>
        <p:txBody>
          <a:bodyPr/>
          <a:lstStyle>
            <a:lvl1pPr>
              <a:defRPr/>
            </a:lvl1pPr>
          </a:lstStyle>
          <a:p>
            <a:fld id="{EC2913EA-86C8-7044-8F98-044F5E7301AC}" type="slidenum">
              <a:rPr lang="en-US"/>
              <a:pPr/>
              <a:t>‹#›</a:t>
            </a:fld>
            <a:endParaRPr lang="en-US"/>
          </a:p>
        </p:txBody>
      </p:sp>
    </p:spTree>
    <p:extLst>
      <p:ext uri="{BB962C8B-B14F-4D97-AF65-F5344CB8AC3E}">
        <p14:creationId xmlns:p14="http://schemas.microsoft.com/office/powerpoint/2010/main" val="1718689315"/>
      </p:ext>
    </p:extLst>
  </p:cSld>
  <p:clrMapOvr>
    <a:masterClrMapping/>
  </p:clrMapOvr>
  <p:transition/>
</p:sldLayout>
</file>

<file path=ppt/slideLayouts/slideLayout8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4" name="Rectangle 1030"/>
          <p:cNvSpPr>
            <a:spLocks noGrp="1" noChangeArrowheads="1"/>
          </p:cNvSpPr>
          <p:nvPr>
            <p:ph type="sldNum" sz="quarter" idx="11"/>
          </p:nvPr>
        </p:nvSpPr>
        <p:spPr>
          <a:ln/>
        </p:spPr>
        <p:txBody>
          <a:bodyPr/>
          <a:lstStyle>
            <a:lvl1pPr>
              <a:defRPr/>
            </a:lvl1pPr>
          </a:lstStyle>
          <a:p>
            <a:fld id="{E9EB2717-EF8A-4F48-9475-0E5579379CAF}" type="slidenum">
              <a:rPr lang="en-US"/>
              <a:pPr/>
              <a:t>‹#›</a:t>
            </a:fld>
            <a:endParaRPr lang="en-US"/>
          </a:p>
        </p:txBody>
      </p:sp>
    </p:spTree>
    <p:extLst>
      <p:ext uri="{BB962C8B-B14F-4D97-AF65-F5344CB8AC3E}">
        <p14:creationId xmlns:p14="http://schemas.microsoft.com/office/powerpoint/2010/main" val="2735493282"/>
      </p:ext>
    </p:extLst>
  </p:cSld>
  <p:clrMapOvr>
    <a:masterClrMapping/>
  </p:clrMapOvr>
  <p:transition/>
</p:sldLayout>
</file>

<file path=ppt/slideLayouts/slideLayout8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3" name="Rectangle 1030"/>
          <p:cNvSpPr>
            <a:spLocks noGrp="1" noChangeArrowheads="1"/>
          </p:cNvSpPr>
          <p:nvPr>
            <p:ph type="sldNum" sz="quarter" idx="11"/>
          </p:nvPr>
        </p:nvSpPr>
        <p:spPr>
          <a:ln/>
        </p:spPr>
        <p:txBody>
          <a:bodyPr/>
          <a:lstStyle>
            <a:lvl1pPr>
              <a:defRPr/>
            </a:lvl1pPr>
          </a:lstStyle>
          <a:p>
            <a:fld id="{09CEDDA7-F9BC-D143-BB10-4566D815D5F9}" type="slidenum">
              <a:rPr lang="en-US"/>
              <a:pPr/>
              <a:t>‹#›</a:t>
            </a:fld>
            <a:endParaRPr lang="en-US"/>
          </a:p>
        </p:txBody>
      </p:sp>
    </p:spTree>
    <p:extLst>
      <p:ext uri="{BB962C8B-B14F-4D97-AF65-F5344CB8AC3E}">
        <p14:creationId xmlns:p14="http://schemas.microsoft.com/office/powerpoint/2010/main" val="266402226"/>
      </p:ext>
    </p:extLst>
  </p:cSld>
  <p:clrMapOvr>
    <a:masterClrMapping/>
  </p:clrMapOvr>
  <p:transition/>
</p:sldLayout>
</file>

<file path=ppt/slideLayouts/slideLayout8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24CCDBC6-CC01-564B-8353-1EF7BD2EDA4C}" type="slidenum">
              <a:rPr lang="en-US"/>
              <a:pPr/>
              <a:t>‹#›</a:t>
            </a:fld>
            <a:endParaRPr lang="en-US"/>
          </a:p>
        </p:txBody>
      </p:sp>
    </p:spTree>
    <p:extLst>
      <p:ext uri="{BB962C8B-B14F-4D97-AF65-F5344CB8AC3E}">
        <p14:creationId xmlns:p14="http://schemas.microsoft.com/office/powerpoint/2010/main" val="1337623389"/>
      </p:ext>
    </p:extLst>
  </p:cSld>
  <p:clrMapOvr>
    <a:masterClrMapping/>
  </p:clrMapOvr>
  <p:transition/>
</p:sldLayout>
</file>

<file path=ppt/slideLayouts/slideLayout8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63E88A4F-2F9B-8940-A946-705E7B7AAFF5}" type="slidenum">
              <a:rPr lang="en-US"/>
              <a:pPr/>
              <a:t>‹#›</a:t>
            </a:fld>
            <a:endParaRPr lang="en-US"/>
          </a:p>
        </p:txBody>
      </p:sp>
    </p:spTree>
    <p:extLst>
      <p:ext uri="{BB962C8B-B14F-4D97-AF65-F5344CB8AC3E}">
        <p14:creationId xmlns:p14="http://schemas.microsoft.com/office/powerpoint/2010/main" val="3354859521"/>
      </p:ext>
    </p:extLst>
  </p:cSld>
  <p:clrMapOvr>
    <a:masterClrMapping/>
  </p:clrMapOvr>
  <p:transition/>
</p:sldLayout>
</file>

<file path=ppt/slideLayouts/slideLayout8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1F0E8B17-B4D9-5340-8D3E-0FD2DBAED3D0}" type="slidenum">
              <a:rPr lang="en-US"/>
              <a:pPr/>
              <a:t>‹#›</a:t>
            </a:fld>
            <a:endParaRPr lang="en-US"/>
          </a:p>
        </p:txBody>
      </p:sp>
    </p:spTree>
    <p:extLst>
      <p:ext uri="{BB962C8B-B14F-4D97-AF65-F5344CB8AC3E}">
        <p14:creationId xmlns:p14="http://schemas.microsoft.com/office/powerpoint/2010/main" val="1286934465"/>
      </p:ext>
    </p:extLst>
  </p:cSld>
  <p:clrMapOvr>
    <a:masterClrMapping/>
  </p:clrMapOvr>
  <p:transition/>
</p:sldLayout>
</file>

<file path=ppt/slideLayouts/slideLayout9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85F24509-A4B3-2C4F-9AD0-DD3550F7CEC3}" type="slidenum">
              <a:rPr lang="en-US"/>
              <a:pPr/>
              <a:t>‹#›</a:t>
            </a:fld>
            <a:endParaRPr lang="en-US"/>
          </a:p>
        </p:txBody>
      </p:sp>
    </p:spTree>
    <p:extLst>
      <p:ext uri="{BB962C8B-B14F-4D97-AF65-F5344CB8AC3E}">
        <p14:creationId xmlns:p14="http://schemas.microsoft.com/office/powerpoint/2010/main" val="1255893421"/>
      </p:ext>
    </p:extLst>
  </p:cSld>
  <p:clrMapOvr>
    <a:masterClrMapping/>
  </p:clrMapOvr>
  <p:transition/>
</p:sldLayout>
</file>

<file path=ppt/slideLayouts/slideLayout91.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F135D994-FDC0-964B-B4AE-94C64D4C4962}" type="slidenum">
              <a:rPr lang="en-US"/>
              <a:pPr/>
              <a:t>‹#›</a:t>
            </a:fld>
            <a:endParaRPr lang="en-US"/>
          </a:p>
        </p:txBody>
      </p:sp>
    </p:spTree>
    <p:extLst>
      <p:ext uri="{BB962C8B-B14F-4D97-AF65-F5344CB8AC3E}">
        <p14:creationId xmlns:p14="http://schemas.microsoft.com/office/powerpoint/2010/main" val="1128237529"/>
      </p:ext>
    </p:extLst>
  </p:cSld>
  <p:clrMapOvr>
    <a:masterClrMapping/>
  </p:clrMapOvr>
  <p:transition/>
</p:sldLayout>
</file>

<file path=ppt/slideLayouts/slideLayout9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91700649"/>
      </p:ext>
    </p:extLst>
  </p:cSld>
  <p:clrMapOvr>
    <a:masterClrMapping/>
  </p:clrMapOvr>
  <p:transition/>
</p:sldLayout>
</file>

<file path=ppt/slideLayouts/slideLayout9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6690191"/>
      </p:ext>
    </p:extLst>
  </p:cSld>
  <p:clrMapOvr>
    <a:masterClrMapping/>
  </p:clrMapOvr>
  <p:transition/>
</p:sldLayout>
</file>

<file path=ppt/slideLayouts/slideLayout9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45754154"/>
      </p:ext>
    </p:extLst>
  </p:cSld>
  <p:clrMapOvr>
    <a:masterClrMapping/>
  </p:clrMapOvr>
  <p:transition/>
</p:sldLayout>
</file>

<file path=ppt/slideLayouts/slideLayout9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47945867"/>
      </p:ext>
    </p:extLst>
  </p:cSld>
  <p:clrMapOvr>
    <a:masterClrMapping/>
  </p:clrMapOvr>
  <p:transition/>
</p:sldLayout>
</file>

<file path=ppt/slideLayouts/slideLayout9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17637371"/>
      </p:ext>
    </p:extLst>
  </p:cSld>
  <p:clrMapOvr>
    <a:masterClrMapping/>
  </p:clrMapOvr>
  <p:transition/>
</p:sldLayout>
</file>

<file path=ppt/slideLayouts/slideLayout9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36877408"/>
      </p:ext>
    </p:extLst>
  </p:cSld>
  <p:clrMapOvr>
    <a:masterClrMapping/>
  </p:clrMapOvr>
  <p:transition/>
</p:sldLayout>
</file>

<file path=ppt/slideLayouts/slideLayout9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09029212"/>
      </p:ext>
    </p:extLst>
  </p:cSld>
  <p:clrMapOvr>
    <a:masterClrMapping/>
  </p:clrMapOvr>
  <p:transition/>
</p:sldLayout>
</file>

<file path=ppt/slideLayouts/slideLayout9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38838355"/>
      </p:ext>
    </p:extLst>
  </p:cSld>
  <p:clrMapOvr>
    <a:masterClrMapping/>
  </p:clrMapOvr>
  <p:transition/>
</p:sldLayout>
</file>

<file path=ppt/slideLayouts/slideLayout10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45256693"/>
      </p:ext>
    </p:extLst>
  </p:cSld>
  <p:clrMapOvr>
    <a:masterClrMapping/>
  </p:clrMapOvr>
  <p:transition/>
</p:sldLayout>
</file>

<file path=ppt/slideLayouts/slideLayout10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98130625"/>
      </p:ext>
    </p:extLst>
  </p:cSld>
  <p:clrMapOvr>
    <a:masterClrMapping/>
  </p:clrMapOvr>
  <p:transition/>
</p:sldLayout>
</file>

<file path=ppt/slideLayouts/slideLayout10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11494368"/>
      </p:ext>
    </p:extLst>
  </p:cSld>
  <p:clrMapOvr>
    <a:masterClrMapping/>
  </p:clrMapOvr>
  <p:transition/>
</p:sldLayout>
</file>

<file path=ppt/slideLayouts/slideLayout10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25" tIns="45713" rIns="91425" bIns="45713"/>
          <a:lstStyle/>
          <a:p>
            <a:pPr defTabSz="914259"/>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25" tIns="45713" rIns="91425" bIns="45713" numCol="1" anchor="b" anchorCtr="0" compatLnSpc="1">
            <a:prstTxWarp prst="textNoShape">
              <a:avLst/>
            </a:prstTxWarp>
          </a:bodyPr>
          <a:lstStyle>
            <a:lvl1pPr>
              <a:defRPr sz="1200">
                <a:latin typeface="Garamond" pitchFamily="18" charset="0"/>
              </a:defRPr>
            </a:lvl1pPr>
          </a:lstStyle>
          <a:p>
            <a:pPr defTabSz="914259"/>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58396810"/>
      </p:ext>
    </p:extLst>
  </p:cSld>
  <p:clrMapOvr>
    <a:masterClrMapping/>
  </p:clrMapOvr>
  <p:transition/>
</p:sldLayout>
</file>

<file path=ppt/slideLayouts/slideLayout10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7678932"/>
      </p:ext>
    </p:extLst>
  </p:cSld>
  <p:clrMapOvr>
    <a:masterClrMapping/>
  </p:clrMapOvr>
  <p:transition/>
</p:sldLayout>
</file>

<file path=ppt/slideLayouts/slideLayout10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3"/>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6"/>
            <a:ext cx="7772400" cy="1500187"/>
          </a:xfrm>
        </p:spPr>
        <p:txBody>
          <a:bodyPr anchor="b"/>
          <a:lstStyle>
            <a:lvl1pPr marL="0" indent="0">
              <a:buNone/>
              <a:defRPr sz="2000"/>
            </a:lvl1pPr>
            <a:lvl2pPr marL="457130" indent="0">
              <a:buNone/>
              <a:defRPr sz="1800"/>
            </a:lvl2pPr>
            <a:lvl3pPr marL="914259" indent="0">
              <a:buNone/>
              <a:defRPr sz="1600"/>
            </a:lvl3pPr>
            <a:lvl4pPr marL="1371390" indent="0">
              <a:buNone/>
              <a:defRPr sz="1400"/>
            </a:lvl4pPr>
            <a:lvl5pPr marL="1828519" indent="0">
              <a:buNone/>
              <a:defRPr sz="1400"/>
            </a:lvl5pPr>
            <a:lvl6pPr marL="2285649" indent="0">
              <a:buNone/>
              <a:defRPr sz="1400"/>
            </a:lvl6pPr>
            <a:lvl7pPr marL="2742780" indent="0">
              <a:buNone/>
              <a:defRPr sz="1400"/>
            </a:lvl7pPr>
            <a:lvl8pPr marL="3199908" indent="0">
              <a:buNone/>
              <a:defRPr sz="1400"/>
            </a:lvl8pPr>
            <a:lvl9pPr marL="3657039"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71486633"/>
      </p:ext>
    </p:extLst>
  </p:cSld>
  <p:clrMapOvr>
    <a:masterClrMapping/>
  </p:clrMapOvr>
  <p:transition/>
</p:sldLayout>
</file>

<file path=ppt/slideLayouts/slideLayout10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542156"/>
      </p:ext>
    </p:extLst>
  </p:cSld>
  <p:clrMapOvr>
    <a:masterClrMapping/>
  </p:clrMapOvr>
  <p:transition/>
</p:sldLayout>
</file>

<file path=ppt/slideLayouts/slideLayout10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39204901"/>
      </p:ext>
    </p:extLst>
  </p:cSld>
  <p:clrMapOvr>
    <a:masterClrMapping/>
  </p:clrMapOvr>
  <p:transition/>
</p:sldLayout>
</file>

<file path=ppt/slideLayouts/slideLayout10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91634217"/>
      </p:ext>
    </p:extLst>
  </p:cSld>
  <p:clrMapOvr>
    <a:masterClrMapping/>
  </p:clrMapOvr>
  <p:transition/>
</p:sldLayout>
</file>

<file path=ppt/slideLayouts/slideLayout10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94237537"/>
      </p:ext>
    </p:extLst>
  </p:cSld>
  <p:clrMapOvr>
    <a:masterClrMapping/>
  </p:clrMapOvr>
  <p:transition/>
</p:sldLayout>
</file>

<file path=ppt/slideLayouts/slideLayout1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3"/>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87247826"/>
      </p:ext>
    </p:extLst>
  </p:cSld>
  <p:clrMapOvr>
    <a:masterClrMapping/>
  </p:clrMapOvr>
  <p:transition/>
</p:sldLayout>
</file>

<file path=ppt/slideLayouts/slideLayout1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130" indent="0">
              <a:buNone/>
              <a:defRPr sz="2800"/>
            </a:lvl2pPr>
            <a:lvl3pPr marL="914259" indent="0">
              <a:buNone/>
              <a:defRPr sz="2400"/>
            </a:lvl3pPr>
            <a:lvl4pPr marL="1371390" indent="0">
              <a:buNone/>
              <a:defRPr sz="2000"/>
            </a:lvl4pPr>
            <a:lvl5pPr marL="1828519" indent="0">
              <a:buNone/>
              <a:defRPr sz="2000"/>
            </a:lvl5pPr>
            <a:lvl6pPr marL="2285649" indent="0">
              <a:buNone/>
              <a:defRPr sz="2000"/>
            </a:lvl6pPr>
            <a:lvl7pPr marL="2742780" indent="0">
              <a:buNone/>
              <a:defRPr sz="2000"/>
            </a:lvl7pPr>
            <a:lvl8pPr marL="3199908" indent="0">
              <a:buNone/>
              <a:defRPr sz="2000"/>
            </a:lvl8pPr>
            <a:lvl9pPr marL="3657039"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74798383"/>
      </p:ext>
    </p:extLst>
  </p:cSld>
  <p:clrMapOvr>
    <a:masterClrMapping/>
  </p:clrMapOvr>
  <p:transition/>
</p:sldLayout>
</file>

<file path=ppt/slideLayouts/slideLayout1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26820733"/>
      </p:ext>
    </p:extLst>
  </p:cSld>
  <p:clrMapOvr>
    <a:masterClrMapping/>
  </p:clrMapOvr>
  <p:transition/>
</p:sldLayout>
</file>

<file path=ppt/slideLayouts/slideLayout1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52077888"/>
      </p:ext>
    </p:extLst>
  </p:cSld>
  <p:clrMapOvr>
    <a:masterClrMapping/>
  </p:clrMapOvr>
  <p:transition/>
</p:sldLayout>
</file>

<file path=ppt/slideLayouts/slideLayout11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25" tIns="45713" rIns="91425" bIns="45713"/>
          <a:lstStyle/>
          <a:p>
            <a:pPr defTabSz="914259"/>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25" tIns="45713" rIns="91425" bIns="45713" numCol="1" anchor="b" anchorCtr="0" compatLnSpc="1">
            <a:prstTxWarp prst="textNoShape">
              <a:avLst/>
            </a:prstTxWarp>
          </a:bodyPr>
          <a:lstStyle>
            <a:lvl1pPr>
              <a:defRPr sz="1200">
                <a:latin typeface="Garamond" pitchFamily="18" charset="0"/>
              </a:defRPr>
            </a:lvl1pPr>
          </a:lstStyle>
          <a:p>
            <a:pPr defTabSz="914259"/>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02606719"/>
      </p:ext>
    </p:extLst>
  </p:cSld>
  <p:clrMapOvr>
    <a:masterClrMapping/>
  </p:clrMapOvr>
  <p:transition/>
</p:sldLayout>
</file>

<file path=ppt/slideLayouts/slideLayout1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69601064"/>
      </p:ext>
    </p:extLst>
  </p:cSld>
  <p:clrMapOvr>
    <a:masterClrMapping/>
  </p:clrMapOvr>
  <p:transition/>
</p:sldLayout>
</file>

<file path=ppt/slideLayouts/slideLayout1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3"/>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6"/>
            <a:ext cx="7772400" cy="1500187"/>
          </a:xfrm>
        </p:spPr>
        <p:txBody>
          <a:bodyPr anchor="b"/>
          <a:lstStyle>
            <a:lvl1pPr marL="0" indent="0">
              <a:buNone/>
              <a:defRPr sz="2000"/>
            </a:lvl1pPr>
            <a:lvl2pPr marL="457130" indent="0">
              <a:buNone/>
              <a:defRPr sz="1800"/>
            </a:lvl2pPr>
            <a:lvl3pPr marL="914259" indent="0">
              <a:buNone/>
              <a:defRPr sz="1600"/>
            </a:lvl3pPr>
            <a:lvl4pPr marL="1371390" indent="0">
              <a:buNone/>
              <a:defRPr sz="1400"/>
            </a:lvl4pPr>
            <a:lvl5pPr marL="1828519" indent="0">
              <a:buNone/>
              <a:defRPr sz="1400"/>
            </a:lvl5pPr>
            <a:lvl6pPr marL="2285649" indent="0">
              <a:buNone/>
              <a:defRPr sz="1400"/>
            </a:lvl6pPr>
            <a:lvl7pPr marL="2742780" indent="0">
              <a:buNone/>
              <a:defRPr sz="1400"/>
            </a:lvl7pPr>
            <a:lvl8pPr marL="3199908" indent="0">
              <a:buNone/>
              <a:defRPr sz="1400"/>
            </a:lvl8pPr>
            <a:lvl9pPr marL="3657039"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47941158"/>
      </p:ext>
    </p:extLst>
  </p:cSld>
  <p:clrMapOvr>
    <a:masterClrMapping/>
  </p:clrMapOvr>
  <p:transition/>
</p:sldLayout>
</file>

<file path=ppt/slideLayouts/slideLayout1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42369188"/>
      </p:ext>
    </p:extLst>
  </p:cSld>
  <p:clrMapOvr>
    <a:masterClrMapping/>
  </p:clrMapOvr>
  <p:transition/>
</p:sldLayout>
</file>

<file path=ppt/slideLayouts/slideLayout1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0461306"/>
      </p:ext>
    </p:extLst>
  </p:cSld>
  <p:clrMapOvr>
    <a:masterClrMapping/>
  </p:clrMapOvr>
  <p:transition/>
</p:sldLayout>
</file>

<file path=ppt/slideLayouts/slideLayout1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63792512"/>
      </p:ext>
    </p:extLst>
  </p:cSld>
  <p:clrMapOvr>
    <a:masterClrMapping/>
  </p:clrMapOvr>
  <p:transition/>
</p:sldLayout>
</file>

<file path=ppt/slideLayouts/slideLayout1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20236361"/>
      </p:ext>
    </p:extLst>
  </p:cSld>
  <p:clrMapOvr>
    <a:masterClrMapping/>
  </p:clrMapOvr>
  <p:transition/>
</p:sldLayout>
</file>

<file path=ppt/slideLayouts/slideLayout1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3"/>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76666256"/>
      </p:ext>
    </p:extLst>
  </p:cSld>
  <p:clrMapOvr>
    <a:masterClrMapping/>
  </p:clrMapOvr>
  <p:transition/>
</p:sldLayout>
</file>

<file path=ppt/slideLayouts/slideLayout1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130" indent="0">
              <a:buNone/>
              <a:defRPr sz="2800"/>
            </a:lvl2pPr>
            <a:lvl3pPr marL="914259" indent="0">
              <a:buNone/>
              <a:defRPr sz="2400"/>
            </a:lvl3pPr>
            <a:lvl4pPr marL="1371390" indent="0">
              <a:buNone/>
              <a:defRPr sz="2000"/>
            </a:lvl4pPr>
            <a:lvl5pPr marL="1828519" indent="0">
              <a:buNone/>
              <a:defRPr sz="2000"/>
            </a:lvl5pPr>
            <a:lvl6pPr marL="2285649" indent="0">
              <a:buNone/>
              <a:defRPr sz="2000"/>
            </a:lvl6pPr>
            <a:lvl7pPr marL="2742780" indent="0">
              <a:buNone/>
              <a:defRPr sz="2000"/>
            </a:lvl7pPr>
            <a:lvl8pPr marL="3199908" indent="0">
              <a:buNone/>
              <a:defRPr sz="2000"/>
            </a:lvl8pPr>
            <a:lvl9pPr marL="3657039"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1785251"/>
      </p:ext>
    </p:extLst>
  </p:cSld>
  <p:clrMapOvr>
    <a:masterClrMapping/>
  </p:clrMapOvr>
  <p:transition/>
</p:sldLayout>
</file>

<file path=ppt/slideLayouts/slideLayout1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73190055"/>
      </p:ext>
    </p:extLst>
  </p:cSld>
  <p:clrMapOvr>
    <a:masterClrMapping/>
  </p:clrMapOvr>
  <p:transition/>
</p:sldLayout>
</file>

<file path=ppt/slideLayouts/slideLayout1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86774506"/>
      </p:ext>
    </p:extLst>
  </p:cSld>
  <p:clrMapOvr>
    <a:masterClrMapping/>
  </p:clrMapOvr>
  <p:transition/>
</p:sldLayout>
</file>

<file path=ppt/slideLayouts/slideLayout12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r>
              <a:rPr lang="en-US" altLang="en-US" dirty="0">
                <a:solidFill>
                  <a:srgbClr val="000000"/>
                </a:solidFill>
              </a:rPr>
              <a:t>CHIPPER: HPCA 2011</a:t>
            </a: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14546172"/>
      </p:ext>
    </p:extLst>
  </p:cSld>
  <p:clrMapOvr>
    <a:masterClrMapping/>
  </p:clrMapOvr>
  <p:transition/>
</p:sldLayout>
</file>

<file path=ppt/slideLayouts/slideLayout1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395310"/>
          </a:xfrm>
          <a:ln/>
        </p:spPr>
        <p:txBody>
          <a:bodyPr/>
          <a:lstStyle>
            <a:lvl1pPr>
              <a:defRPr/>
            </a:lvl1pPr>
          </a:lstStyle>
          <a:p>
            <a:r>
              <a:rPr lang="en-US" altLang="en-US" dirty="0">
                <a:solidFill>
                  <a:srgbClr val="000000"/>
                </a:solidFill>
              </a:rPr>
              <a:t>CHIPPER: HPCA 2011</a:t>
            </a: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42110258"/>
      </p:ext>
    </p:extLst>
  </p:cSld>
  <p:clrMapOvr>
    <a:masterClrMapping/>
  </p:clrMapOvr>
  <p:transition/>
</p:sldLayout>
</file>

<file path=ppt/slideLayouts/slideLayout1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r>
              <a:rPr lang="en-US" altLang="en-US" dirty="0">
                <a:solidFill>
                  <a:srgbClr val="000000"/>
                </a:solidFill>
              </a:rPr>
              <a:t>CHIPPER: HPCA 2011</a:t>
            </a: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64919528"/>
      </p:ext>
    </p:extLst>
  </p:cSld>
  <p:clrMapOvr>
    <a:masterClrMapping/>
  </p:clrMapOvr>
  <p:transition/>
</p:sldLayout>
</file>

<file path=ppt/slideLayouts/slideLayout1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r>
              <a:rPr lang="en-US" altLang="en-US" dirty="0">
                <a:solidFill>
                  <a:srgbClr val="000000"/>
                </a:solidFill>
              </a:rPr>
              <a:t>CHIPPER: HPCA 2011</a:t>
            </a: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91959976"/>
      </p:ext>
    </p:extLst>
  </p:cSld>
  <p:clrMapOvr>
    <a:masterClrMapping/>
  </p:clrMapOvr>
  <p:transition/>
</p:sldLayout>
</file>

<file path=ppt/slideLayouts/slideLayout1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r>
              <a:rPr lang="en-US" altLang="en-US" dirty="0">
                <a:solidFill>
                  <a:srgbClr val="000000"/>
                </a:solidFill>
              </a:rPr>
              <a:t>CHIPPER: HPCA 2011</a:t>
            </a: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40789655"/>
      </p:ext>
    </p:extLst>
  </p:cSld>
  <p:clrMapOvr>
    <a:masterClrMapping/>
  </p:clrMapOvr>
  <p:transition/>
</p:sldLayout>
</file>

<file path=ppt/slideLayouts/slideLayout1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82437517"/>
      </p:ext>
    </p:extLst>
  </p:cSld>
  <p:clrMapOvr>
    <a:masterClrMapping/>
  </p:clrMapOvr>
  <p:transition/>
</p:sldLayout>
</file>

<file path=ppt/slideLayouts/slideLayout1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79839402"/>
      </p:ext>
    </p:extLst>
  </p:cSld>
  <p:clrMapOvr>
    <a:masterClrMapping/>
  </p:clrMapOvr>
  <p:transition/>
</p:sldLayout>
</file>

<file path=ppt/slideLayouts/slideLayout1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6838992"/>
      </p:ext>
    </p:extLst>
  </p:cSld>
  <p:clrMapOvr>
    <a:masterClrMapping/>
  </p:clrMapOvr>
  <p:transition/>
</p:sldLayout>
</file>

<file path=ppt/slideLayouts/slideLayout1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89253517"/>
      </p:ext>
    </p:extLst>
  </p:cSld>
  <p:clrMapOvr>
    <a:masterClrMapping/>
  </p:clrMapOvr>
  <p:transition/>
</p:sldLayout>
</file>

<file path=ppt/slideLayouts/slideLayout1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92485112"/>
      </p:ext>
    </p:extLst>
  </p:cSld>
  <p:clrMapOvr>
    <a:masterClrMapping/>
  </p:clrMapOvr>
  <p:transition/>
</p:sldLayout>
</file>

<file path=ppt/slideLayouts/slideLayout1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65939329"/>
      </p:ext>
    </p:extLst>
  </p:cSld>
  <p:clrMapOvr>
    <a:masterClrMapping/>
  </p:clrMapOvr>
  <p:transition/>
</p:sldLayout>
</file>

<file path=ppt/slideLayouts/slideLayout13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97987462"/>
      </p:ext>
    </p:extLst>
  </p:cSld>
  <p:clrMapOvr>
    <a:masterClrMapping/>
  </p:clrMapOvr>
  <p:transition/>
</p:sldLayout>
</file>

<file path=ppt/slideLayouts/slideLayout1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67334739"/>
      </p:ext>
    </p:extLst>
  </p:cSld>
  <p:clrMapOvr>
    <a:masterClrMapping/>
  </p:clrMapOvr>
  <p:transition/>
</p:sldLayout>
</file>

<file path=ppt/slideLayouts/slideLayout1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98974618"/>
      </p:ext>
    </p:extLst>
  </p:cSld>
  <p:clrMapOvr>
    <a:masterClrMapping/>
  </p:clrMapOvr>
  <p:transition/>
</p:sldLayout>
</file>

<file path=ppt/slideLayouts/slideLayout1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02148924"/>
      </p:ext>
    </p:extLst>
  </p:cSld>
  <p:clrMapOvr>
    <a:masterClrMapping/>
  </p:clrMapOvr>
  <p:transition/>
</p:sldLayout>
</file>

<file path=ppt/slideLayouts/slideLayout1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46244487"/>
      </p:ext>
    </p:extLst>
  </p:cSld>
  <p:clrMapOvr>
    <a:masterClrMapping/>
  </p:clrMapOvr>
  <p:transition/>
</p:sldLayout>
</file>

<file path=ppt/slideLayouts/slideLayout1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27776866"/>
      </p:ext>
    </p:extLst>
  </p:cSld>
  <p:clrMapOvr>
    <a:masterClrMapping/>
  </p:clrMapOvr>
  <p:transition/>
</p:sldLayout>
</file>

<file path=ppt/slideLayouts/slideLayout1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59915277"/>
      </p:ext>
    </p:extLst>
  </p:cSld>
  <p:clrMapOvr>
    <a:masterClrMapping/>
  </p:clrMapOvr>
  <p:transition/>
</p:sldLayout>
</file>

<file path=ppt/slideLayouts/slideLayout1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83009747"/>
      </p:ext>
    </p:extLst>
  </p:cSld>
  <p:clrMapOvr>
    <a:masterClrMapping/>
  </p:clrMapOvr>
  <p:transition/>
</p:sldLayout>
</file>

<file path=ppt/slideLayouts/slideLayout1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2938578"/>
      </p:ext>
    </p:extLst>
  </p:cSld>
  <p:clrMapOvr>
    <a:masterClrMapping/>
  </p:clrMapOvr>
  <p:transition/>
</p:sldLayout>
</file>

<file path=ppt/slideLayouts/slideLayout1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9996562"/>
      </p:ext>
    </p:extLst>
  </p:cSld>
  <p:clrMapOvr>
    <a:masterClrMapping/>
  </p:clrMapOvr>
  <p:transition/>
</p:sldLayout>
</file>

<file path=ppt/slideLayouts/slideLayout1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99823875"/>
      </p:ext>
    </p:extLst>
  </p:cSld>
  <p:clrMapOvr>
    <a:masterClrMapping/>
  </p:clrMapOvr>
  <p:transition/>
</p:sldLayout>
</file>

<file path=ppt/slideLayouts/slideLayout14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26627791"/>
      </p:ext>
    </p:extLst>
  </p:cSld>
  <p:clrMapOvr>
    <a:masterClrMapping/>
  </p:clrMapOvr>
  <p:transition/>
</p:sldLayout>
</file>

<file path=ppt/slideLayouts/slideLayout1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84908108"/>
      </p:ext>
    </p:extLst>
  </p:cSld>
  <p:clrMapOvr>
    <a:masterClrMapping/>
  </p:clrMapOvr>
  <p:transition/>
</p:sldLayout>
</file>

<file path=ppt/slideLayouts/slideLayout1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84252285"/>
      </p:ext>
    </p:extLst>
  </p:cSld>
  <p:clrMapOvr>
    <a:masterClrMapping/>
  </p:clrMapOvr>
  <p:transition/>
</p:sldLayout>
</file>

<file path=ppt/slideLayouts/slideLayout1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3481355"/>
      </p:ext>
    </p:extLst>
  </p:cSld>
  <p:clrMapOvr>
    <a:masterClrMapping/>
  </p:clrMapOvr>
  <p:transition/>
</p:sldLayout>
</file>

<file path=ppt/slideLayouts/slideLayout1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72680472"/>
      </p:ext>
    </p:extLst>
  </p:cSld>
  <p:clrMapOvr>
    <a:masterClrMapping/>
  </p:clrMapOvr>
  <p:transition/>
</p:sldLayout>
</file>

<file path=ppt/slideLayouts/slideLayout1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15242114"/>
      </p:ext>
    </p:extLst>
  </p:cSld>
  <p:clrMapOvr>
    <a:masterClrMapping/>
  </p:clrMapOvr>
  <p:transition/>
</p:sldLayout>
</file>

<file path=ppt/slideLayouts/slideLayout1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39464020"/>
      </p:ext>
    </p:extLst>
  </p:cSld>
  <p:clrMapOvr>
    <a:masterClrMapping/>
  </p:clrMapOvr>
  <p:transition/>
</p:sldLayout>
</file>

<file path=ppt/slideLayouts/slideLayout1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76771237"/>
      </p:ext>
    </p:extLst>
  </p:cSld>
  <p:clrMapOvr>
    <a:masterClrMapping/>
  </p:clrMapOvr>
  <p:transition/>
</p:sldLayout>
</file>

<file path=ppt/slideLayouts/slideLayout1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94381690"/>
      </p:ext>
    </p:extLst>
  </p:cSld>
  <p:clrMapOvr>
    <a:masterClrMapping/>
  </p:clrMapOvr>
  <p:transition/>
</p:sldLayout>
</file>

<file path=ppt/slideLayouts/slideLayout1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55737539"/>
      </p:ext>
    </p:extLst>
  </p:cSld>
  <p:clrMapOvr>
    <a:masterClrMapping/>
  </p:clrMapOvr>
  <p:transition/>
</p:sldLayout>
</file>

<file path=ppt/slideLayouts/slideLayout1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75964383"/>
      </p:ext>
    </p:extLst>
  </p:cSld>
  <p:clrMapOvr>
    <a:masterClrMapping/>
  </p:clrMapOvr>
  <p:transition/>
</p:sldLayout>
</file>

<file path=ppt/slideLayouts/slideLayout15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16" tIns="45709" rIns="91416" bIns="45709"/>
          <a:lstStyle/>
          <a:p>
            <a:pPr defTabSz="914165"/>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16" tIns="45709" rIns="91416" bIns="45709" numCol="1" anchor="b" anchorCtr="0" compatLnSpc="1">
            <a:prstTxWarp prst="textNoShape">
              <a:avLst/>
            </a:prstTxWarp>
          </a:bodyPr>
          <a:lstStyle>
            <a:lvl1pPr>
              <a:defRPr sz="1200">
                <a:latin typeface="Garamond" pitchFamily="18" charset="0"/>
              </a:defRPr>
            </a:lvl1pPr>
          </a:lstStyle>
          <a:p>
            <a:pPr defTabSz="914165"/>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47102026"/>
      </p:ext>
    </p:extLst>
  </p:cSld>
  <p:clrMapOvr>
    <a:masterClrMapping/>
  </p:clrMapOvr>
  <p:transition/>
</p:sldLayout>
</file>

<file path=ppt/slideLayouts/slideLayout15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51157730"/>
      </p:ext>
    </p:extLst>
  </p:cSld>
  <p:clrMapOvr>
    <a:masterClrMapping/>
  </p:clrMapOvr>
  <p:transition/>
</p:sldLayout>
</file>

<file path=ppt/slideLayouts/slideLayout16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5"/>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082" indent="0">
              <a:buNone/>
              <a:defRPr sz="1800"/>
            </a:lvl2pPr>
            <a:lvl3pPr marL="914165" indent="0">
              <a:buNone/>
              <a:defRPr sz="1600"/>
            </a:lvl3pPr>
            <a:lvl4pPr marL="1371250" indent="0">
              <a:buNone/>
              <a:defRPr sz="1400"/>
            </a:lvl4pPr>
            <a:lvl5pPr marL="1828332" indent="0">
              <a:buNone/>
              <a:defRPr sz="1400"/>
            </a:lvl5pPr>
            <a:lvl6pPr marL="2285415" indent="0">
              <a:buNone/>
              <a:defRPr sz="1400"/>
            </a:lvl6pPr>
            <a:lvl7pPr marL="2742500" indent="0">
              <a:buNone/>
              <a:defRPr sz="1400"/>
            </a:lvl7pPr>
            <a:lvl8pPr marL="3199580" indent="0">
              <a:buNone/>
              <a:defRPr sz="1400"/>
            </a:lvl8pPr>
            <a:lvl9pPr marL="3656665"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18104299"/>
      </p:ext>
    </p:extLst>
  </p:cSld>
  <p:clrMapOvr>
    <a:masterClrMapping/>
  </p:clrMapOvr>
  <p:transition/>
</p:sldLayout>
</file>

<file path=ppt/slideLayouts/slideLayout16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29900483"/>
      </p:ext>
    </p:extLst>
  </p:cSld>
  <p:clrMapOvr>
    <a:masterClrMapping/>
  </p:clrMapOvr>
  <p:transition/>
</p:sldLayout>
</file>

<file path=ppt/slideLayouts/slideLayout16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53385155"/>
      </p:ext>
    </p:extLst>
  </p:cSld>
  <p:clrMapOvr>
    <a:masterClrMapping/>
  </p:clrMapOvr>
  <p:transition/>
</p:sldLayout>
</file>

<file path=ppt/slideLayouts/slideLayout16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42013795"/>
      </p:ext>
    </p:extLst>
  </p:cSld>
  <p:clrMapOvr>
    <a:masterClrMapping/>
  </p:clrMapOvr>
  <p:transition/>
</p:sldLayout>
</file>

<file path=ppt/slideLayouts/slideLayout16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12506705"/>
      </p:ext>
    </p:extLst>
  </p:cSld>
  <p:clrMapOvr>
    <a:masterClrMapping/>
  </p:clrMapOvr>
  <p:transition/>
</p:sldLayout>
</file>

<file path=ppt/slideLayouts/slideLayout16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5"/>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56184746"/>
      </p:ext>
    </p:extLst>
  </p:cSld>
  <p:clrMapOvr>
    <a:masterClrMapping/>
  </p:clrMapOvr>
  <p:transition/>
</p:sldLayout>
</file>

<file path=ppt/slideLayouts/slideLayout16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82" indent="0">
              <a:buNone/>
              <a:defRPr sz="2800"/>
            </a:lvl2pPr>
            <a:lvl3pPr marL="914165" indent="0">
              <a:buNone/>
              <a:defRPr sz="2400"/>
            </a:lvl3pPr>
            <a:lvl4pPr marL="1371250" indent="0">
              <a:buNone/>
              <a:defRPr sz="2000"/>
            </a:lvl4pPr>
            <a:lvl5pPr marL="1828332" indent="0">
              <a:buNone/>
              <a:defRPr sz="2000"/>
            </a:lvl5pPr>
            <a:lvl6pPr marL="2285415" indent="0">
              <a:buNone/>
              <a:defRPr sz="2000"/>
            </a:lvl6pPr>
            <a:lvl7pPr marL="2742500" indent="0">
              <a:buNone/>
              <a:defRPr sz="2000"/>
            </a:lvl7pPr>
            <a:lvl8pPr marL="3199580" indent="0">
              <a:buNone/>
              <a:defRPr sz="2000"/>
            </a:lvl8pPr>
            <a:lvl9pPr marL="3656665"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99774164"/>
      </p:ext>
    </p:extLst>
  </p:cSld>
  <p:clrMapOvr>
    <a:masterClrMapping/>
  </p:clrMapOvr>
  <p:transition/>
</p:sldLayout>
</file>

<file path=ppt/slideLayouts/slideLayout1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89804165"/>
      </p:ext>
    </p:extLst>
  </p:cSld>
  <p:clrMapOvr>
    <a:masterClrMapping/>
  </p:clrMapOvr>
  <p:transition/>
</p:sldLayout>
</file>

<file path=ppt/slideLayouts/slideLayout1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045264924"/>
      </p:ext>
    </p:extLst>
  </p:cSld>
  <p:clrMapOvr>
    <a:masterClrMapping/>
  </p:clrMapOvr>
  <p:transition/>
</p:sldLayout>
</file>

<file path=ppt/slideLayouts/slideLayout16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16" tIns="45709" rIns="91416" bIns="45709"/>
          <a:lstStyle/>
          <a:p>
            <a:pPr defTabSz="914165"/>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16" tIns="45709" rIns="91416" bIns="45709" numCol="1" anchor="b" anchorCtr="0" compatLnSpc="1">
            <a:prstTxWarp prst="textNoShape">
              <a:avLst/>
            </a:prstTxWarp>
          </a:bodyPr>
          <a:lstStyle>
            <a:lvl1pPr>
              <a:defRPr sz="1200">
                <a:latin typeface="Garamond" pitchFamily="18" charset="0"/>
              </a:defRPr>
            </a:lvl1pPr>
          </a:lstStyle>
          <a:p>
            <a:pPr defTabSz="914165"/>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04588555"/>
      </p:ext>
    </p:extLst>
  </p:cSld>
  <p:clrMapOvr>
    <a:masterClrMapping/>
  </p:clrMapOvr>
  <p:transition/>
</p:sldLayout>
</file>

<file path=ppt/slideLayouts/slideLayout1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37595845"/>
      </p:ext>
    </p:extLst>
  </p:cSld>
  <p:clrMapOvr>
    <a:masterClrMapping/>
  </p:clrMapOvr>
  <p:transition/>
</p:sldLayout>
</file>

<file path=ppt/slideLayouts/slideLayout1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5"/>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082" indent="0">
              <a:buNone/>
              <a:defRPr sz="1800"/>
            </a:lvl2pPr>
            <a:lvl3pPr marL="914165" indent="0">
              <a:buNone/>
              <a:defRPr sz="1600"/>
            </a:lvl3pPr>
            <a:lvl4pPr marL="1371250" indent="0">
              <a:buNone/>
              <a:defRPr sz="1400"/>
            </a:lvl4pPr>
            <a:lvl5pPr marL="1828332" indent="0">
              <a:buNone/>
              <a:defRPr sz="1400"/>
            </a:lvl5pPr>
            <a:lvl6pPr marL="2285415" indent="0">
              <a:buNone/>
              <a:defRPr sz="1400"/>
            </a:lvl6pPr>
            <a:lvl7pPr marL="2742500" indent="0">
              <a:buNone/>
              <a:defRPr sz="1400"/>
            </a:lvl7pPr>
            <a:lvl8pPr marL="3199580" indent="0">
              <a:buNone/>
              <a:defRPr sz="1400"/>
            </a:lvl8pPr>
            <a:lvl9pPr marL="3656665"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14865600"/>
      </p:ext>
    </p:extLst>
  </p:cSld>
  <p:clrMapOvr>
    <a:masterClrMapping/>
  </p:clrMapOvr>
  <p:transition/>
</p:sldLayout>
</file>

<file path=ppt/slideLayouts/slideLayout1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09087117"/>
      </p:ext>
    </p:extLst>
  </p:cSld>
  <p:clrMapOvr>
    <a:masterClrMapping/>
  </p:clrMapOvr>
  <p:transition/>
</p:sldLayout>
</file>

<file path=ppt/slideLayouts/slideLayout1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76221515"/>
      </p:ext>
    </p:extLst>
  </p:cSld>
  <p:clrMapOvr>
    <a:masterClrMapping/>
  </p:clrMapOvr>
  <p:transition/>
</p:sldLayout>
</file>

<file path=ppt/slideLayouts/slideLayout1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03218779"/>
      </p:ext>
    </p:extLst>
  </p:cSld>
  <p:clrMapOvr>
    <a:masterClrMapping/>
  </p:clrMapOvr>
  <p:transition/>
</p:sldLayout>
</file>

<file path=ppt/slideLayouts/slideLayout1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19316749"/>
      </p:ext>
    </p:extLst>
  </p:cSld>
  <p:clrMapOvr>
    <a:masterClrMapping/>
  </p:clrMapOvr>
  <p:transition/>
</p:sldLayout>
</file>

<file path=ppt/slideLayouts/slideLayout1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5"/>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09382393"/>
      </p:ext>
    </p:extLst>
  </p:cSld>
  <p:clrMapOvr>
    <a:masterClrMapping/>
  </p:clrMapOvr>
  <p:transition/>
</p:sldLayout>
</file>

<file path=ppt/slideLayouts/slideLayout1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82" indent="0">
              <a:buNone/>
              <a:defRPr sz="2800"/>
            </a:lvl2pPr>
            <a:lvl3pPr marL="914165" indent="0">
              <a:buNone/>
              <a:defRPr sz="2400"/>
            </a:lvl3pPr>
            <a:lvl4pPr marL="1371250" indent="0">
              <a:buNone/>
              <a:defRPr sz="2000"/>
            </a:lvl4pPr>
            <a:lvl5pPr marL="1828332" indent="0">
              <a:buNone/>
              <a:defRPr sz="2000"/>
            </a:lvl5pPr>
            <a:lvl6pPr marL="2285415" indent="0">
              <a:buNone/>
              <a:defRPr sz="2000"/>
            </a:lvl6pPr>
            <a:lvl7pPr marL="2742500" indent="0">
              <a:buNone/>
              <a:defRPr sz="2000"/>
            </a:lvl7pPr>
            <a:lvl8pPr marL="3199580" indent="0">
              <a:buNone/>
              <a:defRPr sz="2000"/>
            </a:lvl8pPr>
            <a:lvl9pPr marL="3656665"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51510711"/>
      </p:ext>
    </p:extLst>
  </p:cSld>
  <p:clrMapOvr>
    <a:masterClrMapping/>
  </p:clrMapOvr>
  <p:transition/>
</p:sldLayout>
</file>

<file path=ppt/slideLayouts/slideLayout17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43736569"/>
      </p:ext>
    </p:extLst>
  </p:cSld>
  <p:clrMapOvr>
    <a:masterClrMapping/>
  </p:clrMapOvr>
  <p:transition/>
</p:sldLayout>
</file>

<file path=ppt/slideLayouts/slideLayout17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24059779"/>
      </p:ext>
    </p:extLst>
  </p:cSld>
  <p:clrMapOvr>
    <a:masterClrMapping/>
  </p:clrMapOvr>
  <p:transition/>
</p:sldLayout>
</file>

<file path=ppt/slideLayouts/slideLayout18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02" tIns="45702" rIns="91402" bIns="45702"/>
          <a:lstStyle/>
          <a:p>
            <a:pPr defTabSz="914024"/>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02" tIns="45702" rIns="91402" bIns="45702" numCol="1" anchor="b" anchorCtr="0" compatLnSpc="1">
            <a:prstTxWarp prst="textNoShape">
              <a:avLst/>
            </a:prstTxWarp>
          </a:bodyPr>
          <a:lstStyle>
            <a:lvl1pPr>
              <a:defRPr sz="1200">
                <a:latin typeface="Garamond" pitchFamily="18" charset="0"/>
              </a:defRPr>
            </a:lvl1pPr>
          </a:lstStyle>
          <a:p>
            <a:pPr defTabSz="914024"/>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7974614"/>
      </p:ext>
    </p:extLst>
  </p:cSld>
  <p:clrMapOvr>
    <a:masterClrMapping/>
  </p:clrMapOvr>
  <p:transition/>
</p:sldLayout>
</file>

<file path=ppt/slideLayouts/slideLayout18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88307966"/>
      </p:ext>
    </p:extLst>
  </p:cSld>
  <p:clrMapOvr>
    <a:masterClrMapping/>
  </p:clrMapOvr>
  <p:transition/>
</p:sldLayout>
</file>

<file path=ppt/slideLayouts/slideLayout18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21"/>
            <a:ext cx="7772400" cy="1500187"/>
          </a:xfrm>
        </p:spPr>
        <p:txBody>
          <a:bodyPr anchor="b"/>
          <a:lstStyle>
            <a:lvl1pPr marL="0" indent="0">
              <a:buNone/>
              <a:defRPr sz="2000"/>
            </a:lvl1pPr>
            <a:lvl2pPr marL="457011" indent="0">
              <a:buNone/>
              <a:defRPr sz="1800"/>
            </a:lvl2pPr>
            <a:lvl3pPr marL="914024" indent="0">
              <a:buNone/>
              <a:defRPr sz="1600"/>
            </a:lvl3pPr>
            <a:lvl4pPr marL="1371040" indent="0">
              <a:buNone/>
              <a:defRPr sz="1400"/>
            </a:lvl4pPr>
            <a:lvl5pPr marL="1828052" indent="0">
              <a:buNone/>
              <a:defRPr sz="1400"/>
            </a:lvl5pPr>
            <a:lvl6pPr marL="2285064" indent="0">
              <a:buNone/>
              <a:defRPr sz="1400"/>
            </a:lvl6pPr>
            <a:lvl7pPr marL="2742079" indent="0">
              <a:buNone/>
              <a:defRPr sz="1400"/>
            </a:lvl7pPr>
            <a:lvl8pPr marL="3199088" indent="0">
              <a:buNone/>
              <a:defRPr sz="1400"/>
            </a:lvl8pPr>
            <a:lvl9pPr marL="3656104"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70766992"/>
      </p:ext>
    </p:extLst>
  </p:cSld>
  <p:clrMapOvr>
    <a:masterClrMapping/>
  </p:clrMapOvr>
  <p:transition/>
</p:sldLayout>
</file>

<file path=ppt/slideLayouts/slideLayout18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2769532"/>
      </p:ext>
    </p:extLst>
  </p:cSld>
  <p:clrMapOvr>
    <a:masterClrMapping/>
  </p:clrMapOvr>
  <p:transition/>
</p:sldLayout>
</file>

<file path=ppt/slideLayouts/slideLayout18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28072713"/>
      </p:ext>
    </p:extLst>
  </p:cSld>
  <p:clrMapOvr>
    <a:masterClrMapping/>
  </p:clrMapOvr>
  <p:transition/>
</p:sldLayout>
</file>

<file path=ppt/slideLayouts/slideLayout18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4840216"/>
      </p:ext>
    </p:extLst>
  </p:cSld>
  <p:clrMapOvr>
    <a:masterClrMapping/>
  </p:clrMapOvr>
  <p:transition/>
</p:sldLayout>
</file>

<file path=ppt/slideLayouts/slideLayout18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63551887"/>
      </p:ext>
    </p:extLst>
  </p:cSld>
  <p:clrMapOvr>
    <a:masterClrMapping/>
  </p:clrMapOvr>
  <p:transition/>
</p:sldLayout>
</file>

<file path=ppt/slideLayouts/slideLayout18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12893416"/>
      </p:ext>
    </p:extLst>
  </p:cSld>
  <p:clrMapOvr>
    <a:masterClrMapping/>
  </p:clrMapOvr>
  <p:transition/>
</p:sldLayout>
</file>

<file path=ppt/slideLayouts/slideLayout18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11" indent="0">
              <a:buNone/>
              <a:defRPr sz="2800"/>
            </a:lvl2pPr>
            <a:lvl3pPr marL="914024" indent="0">
              <a:buNone/>
              <a:defRPr sz="2400"/>
            </a:lvl3pPr>
            <a:lvl4pPr marL="1371040" indent="0">
              <a:buNone/>
              <a:defRPr sz="2000"/>
            </a:lvl4pPr>
            <a:lvl5pPr marL="1828052" indent="0">
              <a:buNone/>
              <a:defRPr sz="2000"/>
            </a:lvl5pPr>
            <a:lvl6pPr marL="2285064" indent="0">
              <a:buNone/>
              <a:defRPr sz="2000"/>
            </a:lvl6pPr>
            <a:lvl7pPr marL="2742079" indent="0">
              <a:buNone/>
              <a:defRPr sz="2000"/>
            </a:lvl7pPr>
            <a:lvl8pPr marL="3199088" indent="0">
              <a:buNone/>
              <a:defRPr sz="2000"/>
            </a:lvl8pPr>
            <a:lvl9pPr marL="3656104"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55623611"/>
      </p:ext>
    </p:extLst>
  </p:cSld>
  <p:clrMapOvr>
    <a:masterClrMapping/>
  </p:clrMapOvr>
  <p:transition/>
</p:sldLayout>
</file>

<file path=ppt/slideLayouts/slideLayout18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71074657"/>
      </p:ext>
    </p:extLst>
  </p:cSld>
  <p:clrMapOvr>
    <a:masterClrMapping/>
  </p:clrMapOvr>
  <p:transition/>
</p:sldLayout>
</file>

<file path=ppt/slideLayouts/slideLayout19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44777081"/>
      </p:ext>
    </p:extLst>
  </p:cSld>
  <p:clrMapOvr>
    <a:masterClrMapping/>
  </p:clrMapOvr>
  <p:transition/>
</p:sldLayout>
</file>

<file path=ppt/slideLayouts/slideLayout19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82878914"/>
      </p:ext>
    </p:extLst>
  </p:cSld>
  <p:clrMapOvr>
    <a:masterClrMapping/>
  </p:clrMapOvr>
  <p:transition/>
</p:sldLayout>
</file>

<file path=ppt/slideLayouts/slideLayout1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80489629"/>
      </p:ext>
    </p:extLst>
  </p:cSld>
  <p:clrMapOvr>
    <a:masterClrMapping/>
  </p:clrMapOvr>
  <p:transition/>
</p:sldLayout>
</file>

<file path=ppt/slideLayouts/slideLayout1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15560"/>
      </p:ext>
    </p:extLst>
  </p:cSld>
  <p:clrMapOvr>
    <a:masterClrMapping/>
  </p:clrMapOvr>
  <p:transition/>
</p:sldLayout>
</file>

<file path=ppt/slideLayouts/slideLayout1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95459952"/>
      </p:ext>
    </p:extLst>
  </p:cSld>
  <p:clrMapOvr>
    <a:masterClrMapping/>
  </p:clrMapOvr>
  <p:transition/>
</p:sldLayout>
</file>

<file path=ppt/slideLayouts/slideLayout1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11123489"/>
      </p:ext>
    </p:extLst>
  </p:cSld>
  <p:clrMapOvr>
    <a:masterClrMapping/>
  </p:clrMapOvr>
  <p:transition/>
</p:sldLayout>
</file>

<file path=ppt/slideLayouts/slideLayout1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48066245"/>
      </p:ext>
    </p:extLst>
  </p:cSld>
  <p:clrMapOvr>
    <a:masterClrMapping/>
  </p:clrMapOvr>
  <p:transition/>
</p:sldLayout>
</file>

<file path=ppt/slideLayouts/slideLayout1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49883743"/>
      </p:ext>
    </p:extLst>
  </p:cSld>
  <p:clrMapOvr>
    <a:masterClrMapping/>
  </p:clrMapOvr>
  <p:transition/>
</p:sldLayout>
</file>

<file path=ppt/slideLayouts/slideLayout1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0224853"/>
      </p:ext>
    </p:extLst>
  </p:cSld>
  <p:clrMapOvr>
    <a:masterClrMapping/>
  </p:clrMapOvr>
  <p:transition/>
</p:sldLayout>
</file>

<file path=ppt/slideLayouts/slideLayout1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12647908"/>
      </p:ext>
    </p:extLst>
  </p:cSld>
  <p:clrMapOvr>
    <a:masterClrMapping/>
  </p:clrMapOvr>
  <p:transition/>
</p:sldLayout>
</file>

<file path=ppt/slideLayouts/slideLayout2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70390558"/>
      </p:ext>
    </p:extLst>
  </p:cSld>
  <p:clrMapOvr>
    <a:masterClrMapping/>
  </p:clrMapOvr>
  <p:transition/>
</p:sldLayout>
</file>

<file path=ppt/slideLayouts/slideLayout2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84037458"/>
      </p:ext>
    </p:extLst>
  </p:cSld>
  <p:clrMapOvr>
    <a:masterClrMapping/>
  </p:clrMapOvr>
  <p:transition/>
</p:sldLayout>
</file>

<file path=ppt/slideLayouts/slideLayout20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80975" y="6411913"/>
            <a:ext cx="1025525" cy="2968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p>
        </p:txBody>
      </p:sp>
      <p:sp>
        <p:nvSpPr>
          <p:cNvPr id="6" name="Rectangle 1030"/>
          <p:cNvSpPr>
            <a:spLocks noGrp="1" noChangeArrowheads="1"/>
          </p:cNvSpPr>
          <p:nvPr>
            <p:ph type="sldNum" sz="quarter" idx="11"/>
          </p:nvPr>
        </p:nvSpPr>
        <p:spPr/>
        <p:txBody>
          <a:bodyPr/>
          <a:lstStyle>
            <a:lvl1pPr>
              <a:defRPr/>
            </a:lvl1pPr>
          </a:lstStyle>
          <a:p>
            <a:pPr>
              <a:defRPr/>
            </a:pPr>
            <a:fld id="{02CDD642-5717-9C43-BCF7-E4F88A58C1C2}" type="slidenum">
              <a:rPr lang="en-US"/>
              <a:pPr>
                <a:defRPr/>
              </a:pPr>
              <a:t>‹#›</a:t>
            </a:fld>
            <a:endParaRPr lang="en-US"/>
          </a:p>
        </p:txBody>
      </p:sp>
    </p:spTree>
    <p:extLst>
      <p:ext uri="{BB962C8B-B14F-4D97-AF65-F5344CB8AC3E}">
        <p14:creationId xmlns:p14="http://schemas.microsoft.com/office/powerpoint/2010/main" val="1254422593"/>
      </p:ext>
    </p:extLst>
  </p:cSld>
  <p:clrMapOvr>
    <a:masterClrMapping/>
  </p:clrMapOvr>
  <p:transition/>
</p:sldLayout>
</file>

<file path=ppt/slideLayouts/slideLayout20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FD84AC23-9DE4-C746-BC02-D3085298AE85}" type="slidenum">
              <a:rPr lang="en-US"/>
              <a:pPr>
                <a:defRPr/>
              </a:pPr>
              <a:t>‹#›</a:t>
            </a:fld>
            <a:endParaRPr lang="en-US"/>
          </a:p>
        </p:txBody>
      </p:sp>
    </p:spTree>
    <p:extLst>
      <p:ext uri="{BB962C8B-B14F-4D97-AF65-F5344CB8AC3E}">
        <p14:creationId xmlns:p14="http://schemas.microsoft.com/office/powerpoint/2010/main" val="3369825448"/>
      </p:ext>
    </p:extLst>
  </p:cSld>
  <p:clrMapOvr>
    <a:masterClrMapping/>
  </p:clrMapOvr>
  <p:transition/>
</p:sldLayout>
</file>

<file path=ppt/slideLayouts/slideLayout20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39065027-C458-0F45-A175-76C38D629A02}" type="slidenum">
              <a:rPr lang="en-US"/>
              <a:pPr>
                <a:defRPr/>
              </a:pPr>
              <a:t>‹#›</a:t>
            </a:fld>
            <a:endParaRPr lang="en-US"/>
          </a:p>
        </p:txBody>
      </p:sp>
    </p:spTree>
    <p:extLst>
      <p:ext uri="{BB962C8B-B14F-4D97-AF65-F5344CB8AC3E}">
        <p14:creationId xmlns:p14="http://schemas.microsoft.com/office/powerpoint/2010/main" val="4240962719"/>
      </p:ext>
    </p:extLst>
  </p:cSld>
  <p:clrMapOvr>
    <a:masterClrMapping/>
  </p:clrMapOvr>
  <p:transition/>
</p:sldLayout>
</file>

<file path=ppt/slideLayouts/slideLayout20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p:cNvSpPr>
            <a:spLocks noGrp="1" noChangeArrowheads="1"/>
          </p:cNvSpPr>
          <p:nvPr>
            <p:ph type="sldNum" sz="quarter" idx="11"/>
          </p:nvPr>
        </p:nvSpPr>
        <p:spPr>
          <a:ln/>
        </p:spPr>
        <p:txBody>
          <a:bodyPr/>
          <a:lstStyle>
            <a:lvl1pPr>
              <a:defRPr/>
            </a:lvl1pPr>
          </a:lstStyle>
          <a:p>
            <a:pPr>
              <a:defRPr/>
            </a:pPr>
            <a:fld id="{0B3F2552-3716-B24B-9F3D-FF7B024E8C3A}" type="slidenum">
              <a:rPr lang="en-US"/>
              <a:pPr>
                <a:defRPr/>
              </a:pPr>
              <a:t>‹#›</a:t>
            </a:fld>
            <a:endParaRPr lang="en-US"/>
          </a:p>
        </p:txBody>
      </p:sp>
    </p:spTree>
    <p:extLst>
      <p:ext uri="{BB962C8B-B14F-4D97-AF65-F5344CB8AC3E}">
        <p14:creationId xmlns:p14="http://schemas.microsoft.com/office/powerpoint/2010/main" val="3349633555"/>
      </p:ext>
    </p:extLst>
  </p:cSld>
  <p:clrMapOvr>
    <a:masterClrMapping/>
  </p:clrMapOvr>
  <p:transition/>
</p:sldLayout>
</file>

<file path=ppt/slideLayouts/slideLayout20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p>
        </p:txBody>
      </p:sp>
      <p:sp>
        <p:nvSpPr>
          <p:cNvPr id="8" name="Rectangle 1030"/>
          <p:cNvSpPr>
            <a:spLocks noGrp="1" noChangeArrowheads="1"/>
          </p:cNvSpPr>
          <p:nvPr>
            <p:ph type="sldNum" sz="quarter" idx="11"/>
          </p:nvPr>
        </p:nvSpPr>
        <p:spPr>
          <a:ln/>
        </p:spPr>
        <p:txBody>
          <a:bodyPr/>
          <a:lstStyle>
            <a:lvl1pPr>
              <a:defRPr/>
            </a:lvl1pPr>
          </a:lstStyle>
          <a:p>
            <a:pPr>
              <a:defRPr/>
            </a:pPr>
            <a:fld id="{C07D5230-971F-2E41-8CFA-14A60A5B226D}" type="slidenum">
              <a:rPr lang="en-US"/>
              <a:pPr>
                <a:defRPr/>
              </a:pPr>
              <a:t>‹#›</a:t>
            </a:fld>
            <a:endParaRPr lang="en-US"/>
          </a:p>
        </p:txBody>
      </p:sp>
    </p:spTree>
    <p:extLst>
      <p:ext uri="{BB962C8B-B14F-4D97-AF65-F5344CB8AC3E}">
        <p14:creationId xmlns:p14="http://schemas.microsoft.com/office/powerpoint/2010/main" val="686320648"/>
      </p:ext>
    </p:extLst>
  </p:cSld>
  <p:clrMapOvr>
    <a:masterClrMapping/>
  </p:clrMapOvr>
  <p:transition/>
</p:sldLayout>
</file>

<file path=ppt/slideLayouts/slideLayout20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p>
        </p:txBody>
      </p:sp>
      <p:sp>
        <p:nvSpPr>
          <p:cNvPr id="4" name="Rectangle 1030"/>
          <p:cNvSpPr>
            <a:spLocks noGrp="1" noChangeArrowheads="1"/>
          </p:cNvSpPr>
          <p:nvPr>
            <p:ph type="sldNum" sz="quarter" idx="11"/>
          </p:nvPr>
        </p:nvSpPr>
        <p:spPr>
          <a:ln/>
        </p:spPr>
        <p:txBody>
          <a:bodyPr/>
          <a:lstStyle>
            <a:lvl1pPr>
              <a:defRPr/>
            </a:lvl1pPr>
          </a:lstStyle>
          <a:p>
            <a:pPr>
              <a:defRPr/>
            </a:pPr>
            <a:fld id="{380DEAA0-2A78-7C4C-AC1D-0745BDD65952}" type="slidenum">
              <a:rPr lang="en-US"/>
              <a:pPr>
                <a:defRPr/>
              </a:pPr>
              <a:t>‹#›</a:t>
            </a:fld>
            <a:endParaRPr lang="en-US"/>
          </a:p>
        </p:txBody>
      </p:sp>
    </p:spTree>
    <p:extLst>
      <p:ext uri="{BB962C8B-B14F-4D97-AF65-F5344CB8AC3E}">
        <p14:creationId xmlns:p14="http://schemas.microsoft.com/office/powerpoint/2010/main" val="1329154556"/>
      </p:ext>
    </p:extLst>
  </p:cSld>
  <p:clrMapOvr>
    <a:masterClrMapping/>
  </p:clrMapOvr>
  <p:transition/>
</p:sldLayout>
</file>

<file path=ppt/slideLayouts/slideLayout20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p>
        </p:txBody>
      </p:sp>
      <p:sp>
        <p:nvSpPr>
          <p:cNvPr id="3" name="Rectangle 1030"/>
          <p:cNvSpPr>
            <a:spLocks noGrp="1" noChangeArrowheads="1"/>
          </p:cNvSpPr>
          <p:nvPr>
            <p:ph type="sldNum" sz="quarter" idx="11"/>
          </p:nvPr>
        </p:nvSpPr>
        <p:spPr>
          <a:ln/>
        </p:spPr>
        <p:txBody>
          <a:bodyPr/>
          <a:lstStyle>
            <a:lvl1pPr>
              <a:defRPr/>
            </a:lvl1pPr>
          </a:lstStyle>
          <a:p>
            <a:pPr>
              <a:defRPr/>
            </a:pPr>
            <a:fld id="{A4DA15DC-7DB6-2E4F-8E40-D436CE9278D6}" type="slidenum">
              <a:rPr lang="en-US"/>
              <a:pPr>
                <a:defRPr/>
              </a:pPr>
              <a:t>‹#›</a:t>
            </a:fld>
            <a:endParaRPr lang="en-US"/>
          </a:p>
        </p:txBody>
      </p:sp>
    </p:spTree>
    <p:extLst>
      <p:ext uri="{BB962C8B-B14F-4D97-AF65-F5344CB8AC3E}">
        <p14:creationId xmlns:p14="http://schemas.microsoft.com/office/powerpoint/2010/main" val="1328609927"/>
      </p:ext>
    </p:extLst>
  </p:cSld>
  <p:clrMapOvr>
    <a:masterClrMapping/>
  </p:clrMapOvr>
  <p:transition/>
</p:sldLayout>
</file>

<file path=ppt/slideLayouts/slideLayout20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p:cNvSpPr>
            <a:spLocks noGrp="1" noChangeArrowheads="1"/>
          </p:cNvSpPr>
          <p:nvPr>
            <p:ph type="sldNum" sz="quarter" idx="11"/>
          </p:nvPr>
        </p:nvSpPr>
        <p:spPr>
          <a:ln/>
        </p:spPr>
        <p:txBody>
          <a:bodyPr/>
          <a:lstStyle>
            <a:lvl1pPr>
              <a:defRPr/>
            </a:lvl1pPr>
          </a:lstStyle>
          <a:p>
            <a:pPr>
              <a:defRPr/>
            </a:pPr>
            <a:fld id="{B69972F1-201A-1341-A138-68D5169749F5}" type="slidenum">
              <a:rPr lang="en-US"/>
              <a:pPr>
                <a:defRPr/>
              </a:pPr>
              <a:t>‹#›</a:t>
            </a:fld>
            <a:endParaRPr lang="en-US"/>
          </a:p>
        </p:txBody>
      </p:sp>
    </p:spTree>
    <p:extLst>
      <p:ext uri="{BB962C8B-B14F-4D97-AF65-F5344CB8AC3E}">
        <p14:creationId xmlns:p14="http://schemas.microsoft.com/office/powerpoint/2010/main" val="3583802723"/>
      </p:ext>
    </p:extLst>
  </p:cSld>
  <p:clrMapOvr>
    <a:masterClrMapping/>
  </p:clrMapOvr>
  <p:transition/>
</p:sldLayout>
</file>

<file path=ppt/slideLayouts/slideLayout2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p:cNvSpPr>
            <a:spLocks noGrp="1" noChangeArrowheads="1"/>
          </p:cNvSpPr>
          <p:nvPr>
            <p:ph type="sldNum" sz="quarter" idx="11"/>
          </p:nvPr>
        </p:nvSpPr>
        <p:spPr>
          <a:ln/>
        </p:spPr>
        <p:txBody>
          <a:bodyPr/>
          <a:lstStyle>
            <a:lvl1pPr>
              <a:defRPr/>
            </a:lvl1pPr>
          </a:lstStyle>
          <a:p>
            <a:pPr>
              <a:defRPr/>
            </a:pPr>
            <a:fld id="{4E7A4686-03CC-5744-B2F1-C7CFBAB9DD97}" type="slidenum">
              <a:rPr lang="en-US"/>
              <a:pPr>
                <a:defRPr/>
              </a:pPr>
              <a:t>‹#›</a:t>
            </a:fld>
            <a:endParaRPr lang="en-US"/>
          </a:p>
        </p:txBody>
      </p:sp>
    </p:spTree>
    <p:extLst>
      <p:ext uri="{BB962C8B-B14F-4D97-AF65-F5344CB8AC3E}">
        <p14:creationId xmlns:p14="http://schemas.microsoft.com/office/powerpoint/2010/main" val="511547140"/>
      </p:ext>
    </p:extLst>
  </p:cSld>
  <p:clrMapOvr>
    <a:masterClrMapping/>
  </p:clrMapOvr>
  <p:transition/>
</p:sldLayout>
</file>

<file path=ppt/slideLayouts/slideLayout2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D4A60323-C27F-274D-98DD-E8A584096F1A}" type="slidenum">
              <a:rPr lang="en-US"/>
              <a:pPr>
                <a:defRPr/>
              </a:pPr>
              <a:t>‹#›</a:t>
            </a:fld>
            <a:endParaRPr lang="en-US"/>
          </a:p>
        </p:txBody>
      </p:sp>
    </p:spTree>
    <p:extLst>
      <p:ext uri="{BB962C8B-B14F-4D97-AF65-F5344CB8AC3E}">
        <p14:creationId xmlns:p14="http://schemas.microsoft.com/office/powerpoint/2010/main" val="2842246284"/>
      </p:ext>
    </p:extLst>
  </p:cSld>
  <p:clrMapOvr>
    <a:masterClrMapping/>
  </p:clrMapOvr>
  <p:transition/>
</p:sldLayout>
</file>

<file path=ppt/slideLayouts/slideLayout2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0198D1A2-8B05-D448-BEED-1DCCC56698B6}" type="slidenum">
              <a:rPr lang="en-US"/>
              <a:pPr>
                <a:defRPr/>
              </a:pPr>
              <a:t>‹#›</a:t>
            </a:fld>
            <a:endParaRPr lang="en-US"/>
          </a:p>
        </p:txBody>
      </p:sp>
    </p:spTree>
    <p:extLst>
      <p:ext uri="{BB962C8B-B14F-4D97-AF65-F5344CB8AC3E}">
        <p14:creationId xmlns:p14="http://schemas.microsoft.com/office/powerpoint/2010/main" val="276210459"/>
      </p:ext>
    </p:extLst>
  </p:cSld>
  <p:clrMapOvr>
    <a:masterClrMapping/>
  </p:clrMapOvr>
  <p:transition/>
</p:sldLayout>
</file>

<file path=ppt/slideLayouts/slideLayout21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70B2FA06-CF86-2545-AF2A-570D639DE5A2}" type="slidenum">
              <a:rPr lang="en-US"/>
              <a:pPr>
                <a:defRPr/>
              </a:pPr>
              <a:t>‹#›</a:t>
            </a:fld>
            <a:endParaRPr lang="en-US"/>
          </a:p>
        </p:txBody>
      </p:sp>
    </p:spTree>
    <p:extLst>
      <p:ext uri="{BB962C8B-B14F-4D97-AF65-F5344CB8AC3E}">
        <p14:creationId xmlns:p14="http://schemas.microsoft.com/office/powerpoint/2010/main" val="2828830028"/>
      </p:ext>
    </p:extLst>
  </p:cSld>
  <p:clrMapOvr>
    <a:masterClrMapping/>
  </p:clrMapOvr>
  <p:transition/>
</p:sldLayout>
</file>

<file path=ppt/slideLayouts/slideLayout21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70461737"/>
      </p:ext>
    </p:extLst>
  </p:cSld>
  <p:clrMapOvr>
    <a:masterClrMapping/>
  </p:clrMapOvr>
  <p:transition/>
</p:sldLayout>
</file>

<file path=ppt/slideLayouts/slideLayout2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a:defRPr sz="28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83977340"/>
      </p:ext>
    </p:extLst>
  </p:cSld>
  <p:clrMapOvr>
    <a:masterClrMapping/>
  </p:clrMapOvr>
  <p:transition/>
</p:sldLayout>
</file>

<file path=ppt/slideLayouts/slideLayout2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48964163"/>
      </p:ext>
    </p:extLst>
  </p:cSld>
  <p:clrMapOvr>
    <a:masterClrMapping/>
  </p:clrMapOvr>
  <p:transition/>
</p:sldLayout>
</file>

<file path=ppt/slideLayouts/slideLayout2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64227174"/>
      </p:ext>
    </p:extLst>
  </p:cSld>
  <p:clrMapOvr>
    <a:masterClrMapping/>
  </p:clrMapOvr>
  <p:transition/>
</p:sldLayout>
</file>

<file path=ppt/slideLayouts/slideLayout2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23425256"/>
      </p:ext>
    </p:extLst>
  </p:cSld>
  <p:clrMapOvr>
    <a:masterClrMapping/>
  </p:clrMapOvr>
  <p:transition/>
</p:sldLayout>
</file>

<file path=ppt/slideLayouts/slideLayout2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90028508"/>
      </p:ext>
    </p:extLst>
  </p:cSld>
  <p:clrMapOvr>
    <a:masterClrMapping/>
  </p:clrMapOvr>
  <p:transition/>
</p:sldLayout>
</file>

<file path=ppt/slideLayouts/slideLayout2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21796304"/>
      </p:ext>
    </p:extLst>
  </p:cSld>
  <p:clrMapOvr>
    <a:masterClrMapping/>
  </p:clrMapOvr>
  <p:transition/>
</p:sldLayout>
</file>

<file path=ppt/slideLayouts/slideLayout2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19483577"/>
      </p:ext>
    </p:extLst>
  </p:cSld>
  <p:clrMapOvr>
    <a:masterClrMapping/>
  </p:clrMapOvr>
  <p:transition/>
</p:sldLayout>
</file>

<file path=ppt/slideLayouts/slideLayout2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82701788"/>
      </p:ext>
    </p:extLst>
  </p:cSld>
  <p:clrMapOvr>
    <a:masterClrMapping/>
  </p:clrMapOvr>
  <p:transition/>
</p:sldLayout>
</file>

<file path=ppt/slideLayouts/slideLayout2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89848879"/>
      </p:ext>
    </p:extLst>
  </p:cSld>
  <p:clrMapOvr>
    <a:masterClrMapping/>
  </p:clrMapOvr>
  <p:transition/>
</p:sldLayout>
</file>

<file path=ppt/slideLayouts/slideLayout2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46933164"/>
      </p:ext>
    </p:extLst>
  </p:cSld>
  <p:clrMapOvr>
    <a:masterClrMapping/>
  </p:clrMapOvr>
  <p:transition/>
</p:sldLayout>
</file>

<file path=ppt/slideLayouts/slideLayout22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02" tIns="45702" rIns="91402" bIns="45702"/>
          <a:lstStyle/>
          <a:p>
            <a:pPr defTabSz="914024"/>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02" tIns="45702" rIns="91402" bIns="45702" numCol="1" anchor="b" anchorCtr="0" compatLnSpc="1">
            <a:prstTxWarp prst="textNoShape">
              <a:avLst/>
            </a:prstTxWarp>
          </a:bodyPr>
          <a:lstStyle>
            <a:lvl1pPr>
              <a:defRPr sz="1200">
                <a:latin typeface="Garamond" pitchFamily="18" charset="0"/>
              </a:defRPr>
            </a:lvl1pPr>
          </a:lstStyle>
          <a:p>
            <a:pPr defTabSz="914024"/>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44599387"/>
      </p:ext>
    </p:extLst>
  </p:cSld>
  <p:clrMapOvr>
    <a:masterClrMapping/>
  </p:clrMapOvr>
  <p:transition/>
</p:sldLayout>
</file>

<file path=ppt/slideLayouts/slideLayout2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98560067"/>
      </p:ext>
    </p:extLst>
  </p:cSld>
  <p:clrMapOvr>
    <a:masterClrMapping/>
  </p:clrMapOvr>
  <p:transition/>
</p:sldLayout>
</file>

<file path=ppt/slideLayouts/slideLayout2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21"/>
            <a:ext cx="7772400" cy="1500187"/>
          </a:xfrm>
        </p:spPr>
        <p:txBody>
          <a:bodyPr anchor="b"/>
          <a:lstStyle>
            <a:lvl1pPr marL="0" indent="0">
              <a:buNone/>
              <a:defRPr sz="2000"/>
            </a:lvl1pPr>
            <a:lvl2pPr marL="457011" indent="0">
              <a:buNone/>
              <a:defRPr sz="1800"/>
            </a:lvl2pPr>
            <a:lvl3pPr marL="914024" indent="0">
              <a:buNone/>
              <a:defRPr sz="1600"/>
            </a:lvl3pPr>
            <a:lvl4pPr marL="1371040" indent="0">
              <a:buNone/>
              <a:defRPr sz="1400"/>
            </a:lvl4pPr>
            <a:lvl5pPr marL="1828052" indent="0">
              <a:buNone/>
              <a:defRPr sz="1400"/>
            </a:lvl5pPr>
            <a:lvl6pPr marL="2285064" indent="0">
              <a:buNone/>
              <a:defRPr sz="1400"/>
            </a:lvl6pPr>
            <a:lvl7pPr marL="2742079" indent="0">
              <a:buNone/>
              <a:defRPr sz="1400"/>
            </a:lvl7pPr>
            <a:lvl8pPr marL="3199088" indent="0">
              <a:buNone/>
              <a:defRPr sz="1400"/>
            </a:lvl8pPr>
            <a:lvl9pPr marL="3656104"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17234862"/>
      </p:ext>
    </p:extLst>
  </p:cSld>
  <p:clrMapOvr>
    <a:masterClrMapping/>
  </p:clrMapOvr>
  <p:transition/>
</p:sldLayout>
</file>

<file path=ppt/slideLayouts/slideLayout2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03120778"/>
      </p:ext>
    </p:extLst>
  </p:cSld>
  <p:clrMapOvr>
    <a:masterClrMapping/>
  </p:clrMapOvr>
  <p:transition/>
</p:sldLayout>
</file>

<file path=ppt/slideLayouts/slideLayout2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07624576"/>
      </p:ext>
    </p:extLst>
  </p:cSld>
  <p:clrMapOvr>
    <a:masterClrMapping/>
  </p:clrMapOvr>
  <p:transition/>
</p:sldLayout>
</file>

<file path=ppt/slideLayouts/slideLayout2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88977436"/>
      </p:ext>
    </p:extLst>
  </p:cSld>
  <p:clrMapOvr>
    <a:masterClrMapping/>
  </p:clrMapOvr>
  <p:transition/>
</p:sldLayout>
</file>

<file path=ppt/slideLayouts/slideLayout2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79739623"/>
      </p:ext>
    </p:extLst>
  </p:cSld>
  <p:clrMapOvr>
    <a:masterClrMapping/>
  </p:clrMapOvr>
  <p:transition/>
</p:sldLayout>
</file>

<file path=ppt/slideLayouts/slideLayout2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50802086"/>
      </p:ext>
    </p:extLst>
  </p:cSld>
  <p:clrMapOvr>
    <a:masterClrMapping/>
  </p:clrMapOvr>
  <p:transition/>
</p:sldLayout>
</file>

<file path=ppt/slideLayouts/slideLayout2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11" indent="0">
              <a:buNone/>
              <a:defRPr sz="2800"/>
            </a:lvl2pPr>
            <a:lvl3pPr marL="914024" indent="0">
              <a:buNone/>
              <a:defRPr sz="2400"/>
            </a:lvl3pPr>
            <a:lvl4pPr marL="1371040" indent="0">
              <a:buNone/>
              <a:defRPr sz="2000"/>
            </a:lvl4pPr>
            <a:lvl5pPr marL="1828052" indent="0">
              <a:buNone/>
              <a:defRPr sz="2000"/>
            </a:lvl5pPr>
            <a:lvl6pPr marL="2285064" indent="0">
              <a:buNone/>
              <a:defRPr sz="2000"/>
            </a:lvl6pPr>
            <a:lvl7pPr marL="2742079" indent="0">
              <a:buNone/>
              <a:defRPr sz="2000"/>
            </a:lvl7pPr>
            <a:lvl8pPr marL="3199088" indent="0">
              <a:buNone/>
              <a:defRPr sz="2000"/>
            </a:lvl8pPr>
            <a:lvl9pPr marL="3656104"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97001118"/>
      </p:ext>
    </p:extLst>
  </p:cSld>
  <p:clrMapOvr>
    <a:masterClrMapping/>
  </p:clrMapOvr>
  <p:transition/>
</p:sldLayout>
</file>

<file path=ppt/slideLayouts/slideLayout2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23235911"/>
      </p:ext>
    </p:extLst>
  </p:cSld>
  <p:clrMapOvr>
    <a:masterClrMapping/>
  </p:clrMapOvr>
  <p:transition/>
</p:sldLayout>
</file>

<file path=ppt/slideLayouts/slideLayout2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2948123"/>
      </p:ext>
    </p:extLst>
  </p:cSld>
  <p:clrMapOvr>
    <a:masterClrMapping/>
  </p:clrMapOvr>
  <p:transition/>
</p:sldLayout>
</file>

<file path=ppt/slideLayouts/slideLayout23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16" tIns="45709" rIns="91416" bIns="45709"/>
          <a:lstStyle/>
          <a:p>
            <a:pPr defTabSz="914165"/>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16" tIns="45709" rIns="91416" bIns="45709" numCol="1" anchor="b" anchorCtr="0" compatLnSpc="1">
            <a:prstTxWarp prst="textNoShape">
              <a:avLst/>
            </a:prstTxWarp>
          </a:bodyPr>
          <a:lstStyle>
            <a:lvl1pPr>
              <a:defRPr sz="1200">
                <a:latin typeface="Garamond" pitchFamily="18" charset="0"/>
              </a:defRPr>
            </a:lvl1pPr>
          </a:lstStyle>
          <a:p>
            <a:pPr defTabSz="914165"/>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79193878"/>
      </p:ext>
    </p:extLst>
  </p:cSld>
  <p:clrMapOvr>
    <a:masterClrMapping/>
  </p:clrMapOvr>
  <p:transition/>
</p:sldLayout>
</file>

<file path=ppt/slideLayouts/slideLayout2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31185237"/>
      </p:ext>
    </p:extLst>
  </p:cSld>
  <p:clrMapOvr>
    <a:masterClrMapping/>
  </p:clrMapOvr>
  <p:transition/>
</p:sldLayout>
</file>

<file path=ppt/slideLayouts/slideLayout2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5"/>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082" indent="0">
              <a:buNone/>
              <a:defRPr sz="1800"/>
            </a:lvl2pPr>
            <a:lvl3pPr marL="914165" indent="0">
              <a:buNone/>
              <a:defRPr sz="1600"/>
            </a:lvl3pPr>
            <a:lvl4pPr marL="1371250" indent="0">
              <a:buNone/>
              <a:defRPr sz="1400"/>
            </a:lvl4pPr>
            <a:lvl5pPr marL="1828332" indent="0">
              <a:buNone/>
              <a:defRPr sz="1400"/>
            </a:lvl5pPr>
            <a:lvl6pPr marL="2285415" indent="0">
              <a:buNone/>
              <a:defRPr sz="1400"/>
            </a:lvl6pPr>
            <a:lvl7pPr marL="2742500" indent="0">
              <a:buNone/>
              <a:defRPr sz="1400"/>
            </a:lvl7pPr>
            <a:lvl8pPr marL="3199580" indent="0">
              <a:buNone/>
              <a:defRPr sz="1400"/>
            </a:lvl8pPr>
            <a:lvl9pPr marL="3656665"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43883693"/>
      </p:ext>
    </p:extLst>
  </p:cSld>
  <p:clrMapOvr>
    <a:masterClrMapping/>
  </p:clrMapOvr>
  <p:transition/>
</p:sldLayout>
</file>

<file path=ppt/slideLayouts/slideLayout2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69650700"/>
      </p:ext>
    </p:extLst>
  </p:cSld>
  <p:clrMapOvr>
    <a:masterClrMapping/>
  </p:clrMapOvr>
  <p:transition/>
</p:sldLayout>
</file>

<file path=ppt/slideLayouts/slideLayout2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40384331"/>
      </p:ext>
    </p:extLst>
  </p:cSld>
  <p:clrMapOvr>
    <a:masterClrMapping/>
  </p:clrMapOvr>
  <p:transition/>
</p:sldLayout>
</file>

<file path=ppt/slideLayouts/slideLayout2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33802"/>
      </p:ext>
    </p:extLst>
  </p:cSld>
  <p:clrMapOvr>
    <a:masterClrMapping/>
  </p:clrMapOvr>
  <p:transition/>
</p:sldLayout>
</file>

<file path=ppt/slideLayouts/slideLayout2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09577748"/>
      </p:ext>
    </p:extLst>
  </p:cSld>
  <p:clrMapOvr>
    <a:masterClrMapping/>
  </p:clrMapOvr>
  <p:transition/>
</p:sldLayout>
</file>

<file path=ppt/slideLayouts/slideLayout2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5"/>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14759025"/>
      </p:ext>
    </p:extLst>
  </p:cSld>
  <p:clrMapOvr>
    <a:masterClrMapping/>
  </p:clrMapOvr>
  <p:transition/>
</p:sldLayout>
</file>

<file path=ppt/slideLayouts/slideLayout2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82" indent="0">
              <a:buNone/>
              <a:defRPr sz="2800"/>
            </a:lvl2pPr>
            <a:lvl3pPr marL="914165" indent="0">
              <a:buNone/>
              <a:defRPr sz="2400"/>
            </a:lvl3pPr>
            <a:lvl4pPr marL="1371250" indent="0">
              <a:buNone/>
              <a:defRPr sz="2000"/>
            </a:lvl4pPr>
            <a:lvl5pPr marL="1828332" indent="0">
              <a:buNone/>
              <a:defRPr sz="2000"/>
            </a:lvl5pPr>
            <a:lvl6pPr marL="2285415" indent="0">
              <a:buNone/>
              <a:defRPr sz="2000"/>
            </a:lvl6pPr>
            <a:lvl7pPr marL="2742500" indent="0">
              <a:buNone/>
              <a:defRPr sz="2000"/>
            </a:lvl7pPr>
            <a:lvl8pPr marL="3199580" indent="0">
              <a:buNone/>
              <a:defRPr sz="2000"/>
            </a:lvl8pPr>
            <a:lvl9pPr marL="3656665"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8220365"/>
      </p:ext>
    </p:extLst>
  </p:cSld>
  <p:clrMapOvr>
    <a:masterClrMapping/>
  </p:clrMapOvr>
  <p:transition/>
</p:sldLayout>
</file>

<file path=ppt/slideLayouts/slideLayout2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37159023"/>
      </p:ext>
    </p:extLst>
  </p:cSld>
  <p:clrMapOvr>
    <a:masterClrMapping/>
  </p:clrMapOvr>
  <p:transition/>
</p:sldLayout>
</file>

<file path=ppt/slideLayouts/slideLayout2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29583518"/>
      </p:ext>
    </p:extLst>
  </p:cSld>
  <p:clrMapOvr>
    <a:masterClrMapping/>
  </p:clrMapOvr>
  <p:transition/>
</p:sldLayout>
</file>

<file path=ppt/slideLayouts/slideLayout24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 xmlns:a14="http://schemas.microsoft.com/office/drawing/2010/main">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6" charset="0"/>
                <a:ea typeface="Arial" pitchFamily="-106" charset="0"/>
                <a:cs typeface="Arial" pitchFamily="-106"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cs typeface="ＭＳ Ｐゴシック" charset="0"/>
              </a:defRPr>
            </a:lvl1pPr>
          </a:lstStyle>
          <a:p>
            <a:pPr>
              <a:defRPr/>
            </a:pPr>
            <a:fld id="{2B0615E8-B7BA-A94F-8CD8-59ABAB50F7E7}" type="slidenum">
              <a:rPr lang="en-US"/>
              <a:pPr>
                <a:defRPr/>
              </a:pPr>
              <a:t>‹#›</a:t>
            </a:fld>
            <a:endParaRPr lang="en-US"/>
          </a:p>
        </p:txBody>
      </p:sp>
    </p:spTree>
    <p:extLst>
      <p:ext uri="{BB962C8B-B14F-4D97-AF65-F5344CB8AC3E}">
        <p14:creationId xmlns:p14="http://schemas.microsoft.com/office/powerpoint/2010/main" val="2127648336"/>
      </p:ext>
    </p:extLst>
  </p:cSld>
  <p:clrMapOvr>
    <a:masterClrMapping/>
  </p:clrMapOvr>
  <p:transition/>
</p:sldLayout>
</file>

<file path=ppt/slideLayouts/slideLayout2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8E574D81-B5DE-384D-B24B-566C679AE608}" type="slidenum">
              <a:rPr lang="en-US"/>
              <a:pPr>
                <a:defRPr/>
              </a:pPr>
              <a:t>‹#›</a:t>
            </a:fld>
            <a:endParaRPr lang="en-US"/>
          </a:p>
        </p:txBody>
      </p:sp>
    </p:spTree>
    <p:extLst>
      <p:ext uri="{BB962C8B-B14F-4D97-AF65-F5344CB8AC3E}">
        <p14:creationId xmlns:p14="http://schemas.microsoft.com/office/powerpoint/2010/main" val="1574409365"/>
      </p:ext>
    </p:extLst>
  </p:cSld>
  <p:clrMapOvr>
    <a:masterClrMapping/>
  </p:clrMapOvr>
  <p:transition/>
</p:sldLayout>
</file>

<file path=ppt/slideLayouts/slideLayout2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7F718DBD-A8C3-BF41-B930-E6F09B914FC3}" type="slidenum">
              <a:rPr lang="en-US"/>
              <a:pPr>
                <a:defRPr/>
              </a:pPr>
              <a:t>‹#›</a:t>
            </a:fld>
            <a:endParaRPr lang="en-US"/>
          </a:p>
        </p:txBody>
      </p:sp>
    </p:spTree>
    <p:extLst>
      <p:ext uri="{BB962C8B-B14F-4D97-AF65-F5344CB8AC3E}">
        <p14:creationId xmlns:p14="http://schemas.microsoft.com/office/powerpoint/2010/main" val="2922284687"/>
      </p:ext>
    </p:extLst>
  </p:cSld>
  <p:clrMapOvr>
    <a:masterClrMapping/>
  </p:clrMapOvr>
  <p:transition/>
</p:sldLayout>
</file>

<file path=ppt/slideLayouts/slideLayout2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79E6F74A-33AD-9C44-A652-5BC058E44322}" type="slidenum">
              <a:rPr lang="en-US"/>
              <a:pPr>
                <a:defRPr/>
              </a:pPr>
              <a:t>‹#›</a:t>
            </a:fld>
            <a:endParaRPr lang="en-US"/>
          </a:p>
        </p:txBody>
      </p:sp>
    </p:spTree>
    <p:extLst>
      <p:ext uri="{BB962C8B-B14F-4D97-AF65-F5344CB8AC3E}">
        <p14:creationId xmlns:p14="http://schemas.microsoft.com/office/powerpoint/2010/main" val="817325218"/>
      </p:ext>
    </p:extLst>
  </p:cSld>
  <p:clrMapOvr>
    <a:masterClrMapping/>
  </p:clrMapOvr>
  <p:transition/>
</p:sldLayout>
</file>

<file path=ppt/slideLayouts/slideLayout2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a:defRPr>
                <a:cs typeface="ＭＳ Ｐゴシック" charset="0"/>
              </a:defRPr>
            </a:lvl1pPr>
          </a:lstStyle>
          <a:p>
            <a:pPr>
              <a:defRPr/>
            </a:pPr>
            <a:fld id="{2FE313B9-34D2-9B4F-924F-705E340D7A3C}" type="slidenum">
              <a:rPr lang="en-US"/>
              <a:pPr>
                <a:defRPr/>
              </a:pPr>
              <a:t>‹#›</a:t>
            </a:fld>
            <a:endParaRPr lang="en-US"/>
          </a:p>
        </p:txBody>
      </p:sp>
    </p:spTree>
    <p:extLst>
      <p:ext uri="{BB962C8B-B14F-4D97-AF65-F5344CB8AC3E}">
        <p14:creationId xmlns:p14="http://schemas.microsoft.com/office/powerpoint/2010/main" val="1267063346"/>
      </p:ext>
    </p:extLst>
  </p:cSld>
  <p:clrMapOvr>
    <a:masterClrMapping/>
  </p:clrMapOvr>
  <p:transition/>
</p:sldLayout>
</file>

<file path=ppt/slideLayouts/slideLayout2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a:defRPr>
                <a:cs typeface="ＭＳ Ｐゴシック" charset="0"/>
              </a:defRPr>
            </a:lvl1pPr>
          </a:lstStyle>
          <a:p>
            <a:pPr>
              <a:defRPr/>
            </a:pPr>
            <a:fld id="{272681F7-101F-CD48-BD26-A7C1DB38DD72}" type="slidenum">
              <a:rPr lang="en-US"/>
              <a:pPr>
                <a:defRPr/>
              </a:pPr>
              <a:t>‹#›</a:t>
            </a:fld>
            <a:endParaRPr lang="en-US"/>
          </a:p>
        </p:txBody>
      </p:sp>
    </p:spTree>
    <p:extLst>
      <p:ext uri="{BB962C8B-B14F-4D97-AF65-F5344CB8AC3E}">
        <p14:creationId xmlns:p14="http://schemas.microsoft.com/office/powerpoint/2010/main" val="1268328824"/>
      </p:ext>
    </p:extLst>
  </p:cSld>
  <p:clrMapOvr>
    <a:masterClrMapping/>
  </p:clrMapOvr>
  <p:transition/>
</p:sldLayout>
</file>

<file path=ppt/slideLayouts/slideLayout2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a:defRPr>
                <a:cs typeface="ＭＳ Ｐゴシック" charset="0"/>
              </a:defRPr>
            </a:lvl1pPr>
          </a:lstStyle>
          <a:p>
            <a:pPr>
              <a:defRPr/>
            </a:pPr>
            <a:fld id="{4DA22FE8-1BF1-7945-858E-9EDF18117A7F}" type="slidenum">
              <a:rPr lang="en-US"/>
              <a:pPr>
                <a:defRPr/>
              </a:pPr>
              <a:t>‹#›</a:t>
            </a:fld>
            <a:endParaRPr lang="en-US"/>
          </a:p>
        </p:txBody>
      </p:sp>
    </p:spTree>
    <p:extLst>
      <p:ext uri="{BB962C8B-B14F-4D97-AF65-F5344CB8AC3E}">
        <p14:creationId xmlns:p14="http://schemas.microsoft.com/office/powerpoint/2010/main" val="2661899907"/>
      </p:ext>
    </p:extLst>
  </p:cSld>
  <p:clrMapOvr>
    <a:masterClrMapping/>
  </p:clrMapOvr>
  <p:transition/>
</p:sldLayout>
</file>

<file path=ppt/slideLayouts/slideLayout2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EDECFB72-9437-4E43-B6E9-A86EC5F84799}" type="slidenum">
              <a:rPr lang="en-US"/>
              <a:pPr>
                <a:defRPr/>
              </a:pPr>
              <a:t>‹#›</a:t>
            </a:fld>
            <a:endParaRPr lang="en-US"/>
          </a:p>
        </p:txBody>
      </p:sp>
    </p:spTree>
    <p:extLst>
      <p:ext uri="{BB962C8B-B14F-4D97-AF65-F5344CB8AC3E}">
        <p14:creationId xmlns:p14="http://schemas.microsoft.com/office/powerpoint/2010/main" val="1719158762"/>
      </p:ext>
    </p:extLst>
  </p:cSld>
  <p:clrMapOvr>
    <a:masterClrMapping/>
  </p:clrMapOvr>
  <p:transition/>
</p:sldLayout>
</file>

<file path=ppt/slideLayouts/slideLayout2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9F1BB03A-AA9C-3441-BB02-8D748B0FE787}" type="slidenum">
              <a:rPr lang="en-US"/>
              <a:pPr>
                <a:defRPr/>
              </a:pPr>
              <a:t>‹#›</a:t>
            </a:fld>
            <a:endParaRPr lang="en-US"/>
          </a:p>
        </p:txBody>
      </p:sp>
    </p:spTree>
    <p:extLst>
      <p:ext uri="{BB962C8B-B14F-4D97-AF65-F5344CB8AC3E}">
        <p14:creationId xmlns:p14="http://schemas.microsoft.com/office/powerpoint/2010/main" val="2743735403"/>
      </p:ext>
    </p:extLst>
  </p:cSld>
  <p:clrMapOvr>
    <a:masterClrMapping/>
  </p:clrMapOvr>
  <p:transition/>
</p:sldLayout>
</file>

<file path=ppt/slideLayouts/slideLayout2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F09218E9-1586-4840-9706-4250AB6924DC}" type="slidenum">
              <a:rPr lang="en-US"/>
              <a:pPr>
                <a:defRPr/>
              </a:pPr>
              <a:t>‹#›</a:t>
            </a:fld>
            <a:endParaRPr lang="en-US"/>
          </a:p>
        </p:txBody>
      </p:sp>
    </p:spTree>
    <p:extLst>
      <p:ext uri="{BB962C8B-B14F-4D97-AF65-F5344CB8AC3E}">
        <p14:creationId xmlns:p14="http://schemas.microsoft.com/office/powerpoint/2010/main" val="3335995463"/>
      </p:ext>
    </p:extLst>
  </p:cSld>
  <p:clrMapOvr>
    <a:masterClrMapping/>
  </p:clrMapOvr>
  <p:transition/>
</p:sldLayout>
</file>

<file path=ppt/slideLayouts/slideLayout2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0C7C5289-DED0-BF4F-8007-4B3A361AC980}" type="slidenum">
              <a:rPr lang="en-US"/>
              <a:pPr>
                <a:defRPr/>
              </a:pPr>
              <a:t>‹#›</a:t>
            </a:fld>
            <a:endParaRPr lang="en-US"/>
          </a:p>
        </p:txBody>
      </p:sp>
    </p:spTree>
    <p:extLst>
      <p:ext uri="{BB962C8B-B14F-4D97-AF65-F5344CB8AC3E}">
        <p14:creationId xmlns:p14="http://schemas.microsoft.com/office/powerpoint/2010/main" val="3597273031"/>
      </p:ext>
    </p:extLst>
  </p:cSld>
  <p:clrMapOvr>
    <a:masterClrMapping/>
  </p:clrMapOvr>
  <p:transition/>
</p:sldLayout>
</file>

<file path=ppt/slideLayouts/slideLayout258.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177E2285-5DCA-104D-A461-AF822D41BD2E}" type="slidenum">
              <a:rPr lang="en-US"/>
              <a:pPr>
                <a:defRPr/>
              </a:pPr>
              <a:t>‹#›</a:t>
            </a:fld>
            <a:endParaRPr lang="en-US"/>
          </a:p>
        </p:txBody>
      </p:sp>
    </p:spTree>
    <p:extLst>
      <p:ext uri="{BB962C8B-B14F-4D97-AF65-F5344CB8AC3E}">
        <p14:creationId xmlns:p14="http://schemas.microsoft.com/office/powerpoint/2010/main" val="59548188"/>
      </p:ext>
    </p:extLst>
  </p:cSld>
  <p:clrMapOvr>
    <a:masterClrMapping/>
  </p:clrMapOvr>
  <p:transition/>
</p:sldLayout>
</file>

<file path=ppt/slideLayouts/slideLayout259.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6" name="Date Placeholder 5"/>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12/1/21</a:t>
            </a:fld>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956466987"/>
      </p:ext>
    </p:extLst>
  </p:cSld>
  <p:clrMapOvr>
    <a:overrideClrMapping bg1="lt1" tx1="dk1" bg2="lt2" tx2="dk2" accent1="accent1" accent2="accent2" accent3="accent3" accent4="accent4" accent5="accent5" accent6="accent6" hlink="hlink" folHlink="folHlink"/>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type="title" preserve="1">
  <p:cSld name="1_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528637" y="712594"/>
            <a:ext cx="8086725" cy="2898708"/>
          </a:xfrm>
          <a:noFill/>
        </p:spPr>
        <p:txBody>
          <a:bodyPr anchor="b">
            <a:noAutofit/>
          </a:bodyPr>
          <a:lstStyle>
            <a:lvl1pPr algn="ctr">
              <a:lnSpc>
                <a:spcPct val="80000"/>
              </a:lnSpc>
              <a:defRPr sz="8000" spc="-12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528638" y="3897565"/>
            <a:ext cx="8086724" cy="1645920"/>
          </a:xfrm>
        </p:spPr>
        <p:txBody>
          <a:bodyPr>
            <a:normAutofit/>
          </a:bodyPr>
          <a:lstStyle>
            <a:lvl1pPr marL="0" indent="0" algn="ctr">
              <a:buNone/>
              <a:defRPr sz="2800">
                <a:solidFill>
                  <a:schemeClr val="tx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12/1/21</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4041047578"/>
      </p:ext>
    </p:extLst>
  </p:cSld>
  <p:clrMapOvr>
    <a:overrideClrMapping bg1="lt1" tx1="dk1" bg2="lt2" tx2="dk2" accent1="accent1" accent2="accent2" accent3="accent3" accent4="accent4" accent5="accent5" accent6="accent6" hlink="hlink" folHlink="folHlink"/>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11" name="Title Placeholder 1"/>
          <p:cNvSpPr>
            <a:spLocks noGrp="1"/>
          </p:cNvSpPr>
          <p:nvPr>
            <p:ph type="title"/>
          </p:nvPr>
        </p:nvSpPr>
        <p:spPr>
          <a:xfrm>
            <a:off x="0" y="0"/>
            <a:ext cx="9144000" cy="1085850"/>
          </a:xfrm>
          <a:prstGeom prst="rect">
            <a:avLst/>
          </a:prstGeom>
        </p:spPr>
        <p:txBody>
          <a:bodyPr vert="horz" lIns="91440" tIns="45720" rIns="91440" bIns="45720" rtlCol="0" anchor="ctr">
            <a:normAutofit/>
          </a:bodyPr>
          <a:lstStyle>
            <a:lvl1pPr marL="0">
              <a:defRPr/>
            </a:lvl1pPr>
          </a:lstStyle>
          <a:p>
            <a:r>
              <a:rPr lang="en-US" dirty="0"/>
              <a:t>Click to edit Master title style</a:t>
            </a:r>
          </a:p>
        </p:txBody>
      </p:sp>
      <p:sp>
        <p:nvSpPr>
          <p:cNvPr id="24" name="Content Placeholder 22"/>
          <p:cNvSpPr>
            <a:spLocks noGrp="1"/>
          </p:cNvSpPr>
          <p:nvPr>
            <p:ph sz="quarter" idx="11"/>
          </p:nvPr>
        </p:nvSpPr>
        <p:spPr>
          <a:xfrm>
            <a:off x="123825" y="1241652"/>
            <a:ext cx="8897938" cy="52244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2"/>
          </p:nvPr>
        </p:nvSpPr>
        <p:spPr/>
        <p:txBody>
          <a:bodyPr/>
          <a:lstStyle/>
          <a:p>
            <a:fld id="{9FD9DB3E-E709-42CF-B11F-1DFE1D210A82}" type="datetime1">
              <a:rPr lang="en-US" smtClean="0">
                <a:solidFill>
                  <a:prstClr val="black">
                    <a:alpha val="75000"/>
                  </a:prstClr>
                </a:solidFill>
                <a:latin typeface="Calibri"/>
              </a:rPr>
              <a:pPr/>
              <a:t>12/1/21</a:t>
            </a:fld>
            <a:endParaRPr lang="en-US">
              <a:solidFill>
                <a:prstClr val="black">
                  <a:alpha val="75000"/>
                </a:prstClr>
              </a:solidFill>
              <a:latin typeface="Calibri"/>
            </a:endParaRPr>
          </a:p>
        </p:txBody>
      </p:sp>
      <p:sp>
        <p:nvSpPr>
          <p:cNvPr id="6" name="Footer Placeholder 5"/>
          <p:cNvSpPr>
            <a:spLocks noGrp="1"/>
          </p:cNvSpPr>
          <p:nvPr>
            <p:ph type="ftr" sz="quarter" idx="13"/>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4"/>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774591281"/>
      </p:ext>
    </p:extLst>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a:solidFill>
            <a:schemeClr val="bg1"/>
          </a:solidFill>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12/1/21</a:t>
            </a:fld>
            <a:endParaRPr lang="en-US">
              <a:solidFill>
                <a:prstClr val="black">
                  <a:alpha val="75000"/>
                </a:prstClr>
              </a:solidFill>
              <a:latin typeface="Calibri"/>
            </a:endParaRPr>
          </a:p>
        </p:txBody>
      </p:sp>
      <p:sp>
        <p:nvSpPr>
          <p:cNvPr id="5" name="Footer Placeholder 4"/>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497539033"/>
      </p:ext>
    </p:extLst>
  </p:cSld>
  <p:clrMapOvr>
    <a:masterClrMapping/>
  </p:clrMapOvr>
</p:sldLayout>
</file>

<file path=ppt/slideLayouts/slideLayout26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88798"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51603"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12/1/21</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344595767"/>
      </p:ext>
    </p:extLst>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88798" y="1197209"/>
            <a:ext cx="4271962" cy="723400"/>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88798" y="2029968"/>
            <a:ext cx="4271962" cy="4231057"/>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51603" y="1194345"/>
            <a:ext cx="4271962" cy="722376"/>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51603" y="2025216"/>
            <a:ext cx="4271962" cy="4235809"/>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12/1/21</a:t>
            </a:fld>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430774320"/>
      </p:ext>
    </p:extLst>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12/1/21</a:t>
            </a:fld>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868654668"/>
      </p:ext>
    </p:extLst>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12/1/21</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07955635"/>
      </p:ext>
    </p:extLst>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12/1/21</a:t>
            </a:fld>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828291441"/>
      </p:ext>
    </p:extLst>
  </p:cSld>
  <p:clrMapOvr>
    <a:masterClrMapping/>
  </p:clrMapOvr>
</p:sldLayout>
</file>

<file path=ppt/slideLayouts/slideLayout268.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6031951"/>
            <a:ext cx="6922008" cy="411184"/>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solidFill>
                  <a:prstClr val="white">
                    <a:alpha val="75000"/>
                  </a:prstClr>
                </a:solidFill>
                <a:latin typeface="Calibri"/>
              </a:rPr>
              <a:pPr/>
              <a:t>12/1/21</a:t>
            </a:fld>
            <a:endParaRPr lang="en-US">
              <a:solidFill>
                <a:prstClr val="white">
                  <a:alpha val="75000"/>
                </a:prstClr>
              </a:solidFill>
              <a:latin typeface="Calibri"/>
            </a:endParaRPr>
          </a:p>
        </p:txBody>
      </p:sp>
      <p:sp>
        <p:nvSpPr>
          <p:cNvPr id="9" name="Footer Placeholder 8"/>
          <p:cNvSpPr>
            <a:spLocks noGrp="1"/>
          </p:cNvSpPr>
          <p:nvPr>
            <p:ph type="ftr" sz="quarter" idx="11"/>
          </p:nvPr>
        </p:nvSpPr>
        <p:spPr/>
        <p:txBody>
          <a:bodyPr/>
          <a:lstStyle/>
          <a:p>
            <a:endParaRPr lang="en-US" dirty="0">
              <a:solidFill>
                <a:prstClr val="white">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white"/>
                </a:solidFill>
                <a:latin typeface="Calibri"/>
              </a:rPr>
              <a:pPr/>
              <a:t>‹#›</a:t>
            </a:fld>
            <a:endParaRPr lang="en-US" dirty="0">
              <a:solidFill>
                <a:prstClr val="white"/>
              </a:solidFill>
              <a:latin typeface="Calibri"/>
            </a:endParaRPr>
          </a:p>
        </p:txBody>
      </p:sp>
    </p:spTree>
    <p:extLst>
      <p:ext uri="{BB962C8B-B14F-4D97-AF65-F5344CB8AC3E}">
        <p14:creationId xmlns:p14="http://schemas.microsoft.com/office/powerpoint/2010/main" val="2058623853"/>
      </p:ext>
    </p:extLst>
  </p:cSld>
  <p:clrMapOvr>
    <a:overrideClrMapping bg1="dk1" tx1="lt1" bg2="dk2" tx2="lt2" accent1="accent1" accent2="accent2" accent3="accent3" accent4="accent4" accent5="accent5" accent6="accent6" hlink="hlink" folHlink="folHlink"/>
  </p:clrMapOvr>
</p:sldLayout>
</file>

<file path=ppt/slideLayouts/slideLayout26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12/1/21</a:t>
            </a:fld>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4262987500"/>
      </p:ext>
    </p:extLst>
  </p:cSld>
  <p:clrMapOvr>
    <a:masterClrMapping/>
  </p:clrMapOvr>
</p:sldLayout>
</file>

<file path=ppt/slideLayouts/slideLayout27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12/1/21</a:t>
            </a:fld>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788769312"/>
      </p:ext>
    </p:extLst>
  </p:cSld>
  <p:clrMapOvr>
    <a:masterClrMapping/>
  </p:clrMapOvr>
</p:sldLayout>
</file>

<file path=ppt/slideLayouts/slideLayout27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80975" y="6411913"/>
            <a:ext cx="1025525" cy="2968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p:txBody>
          <a:bodyPr/>
          <a:lstStyle>
            <a:lvl1pPr>
              <a:defRPr/>
            </a:lvl1pPr>
          </a:lstStyle>
          <a:p>
            <a:pPr>
              <a:defRPr/>
            </a:pPr>
            <a:fld id="{ACFCE054-F1E5-374D-A24E-887477C053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21175784"/>
      </p:ext>
    </p:extLst>
  </p:cSld>
  <p:clrMapOvr>
    <a:masterClrMapping/>
  </p:clrMapOvr>
  <p:transition/>
</p:sldLayout>
</file>

<file path=ppt/slideLayouts/slideLayout27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292004D-7284-C244-B275-AB956C66515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67124249"/>
      </p:ext>
    </p:extLst>
  </p:cSld>
  <p:clrMapOvr>
    <a:masterClrMapping/>
  </p:clrMapOvr>
  <p:transition/>
</p:sldLayout>
</file>

<file path=ppt/slideLayouts/slideLayout27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B79817D1-13B0-D341-B1C4-34616D3933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97265628"/>
      </p:ext>
    </p:extLst>
  </p:cSld>
  <p:clrMapOvr>
    <a:masterClrMapping/>
  </p:clrMapOvr>
  <p:transition/>
</p:sldLayout>
</file>

<file path=ppt/slideLayouts/slideLayout27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62067096-FD7F-A949-B565-8298951E6B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676231"/>
      </p:ext>
    </p:extLst>
  </p:cSld>
  <p:clrMapOvr>
    <a:masterClrMapping/>
  </p:clrMapOvr>
  <p:transition/>
</p:sldLayout>
</file>

<file path=ppt/slideLayouts/slideLayout27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pPr>
              <a:defRPr/>
            </a:pPr>
            <a:fld id="{701077C3-3C60-8640-A1DD-3718D4D0D74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41575383"/>
      </p:ext>
    </p:extLst>
  </p:cSld>
  <p:clrMapOvr>
    <a:masterClrMapping/>
  </p:clrMapOvr>
  <p:transition/>
</p:sldLayout>
</file>

<file path=ppt/slideLayouts/slideLayout27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pPr>
              <a:defRPr/>
            </a:pPr>
            <a:fld id="{D4D41FDD-73B6-EC4A-BB35-BA0C8CCC36C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65011113"/>
      </p:ext>
    </p:extLst>
  </p:cSld>
  <p:clrMapOvr>
    <a:masterClrMapping/>
  </p:clrMapOvr>
  <p:transition/>
</p:sldLayout>
</file>

<file path=ppt/slideLayouts/slideLayout27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pPr>
              <a:defRPr/>
            </a:pPr>
            <a:fld id="{D88D2B92-4EF8-0940-9F90-1D39CCADBD7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51265468"/>
      </p:ext>
    </p:extLst>
  </p:cSld>
  <p:clrMapOvr>
    <a:masterClrMapping/>
  </p:clrMapOvr>
  <p:transition/>
</p:sldLayout>
</file>

<file path=ppt/slideLayouts/slideLayout27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1224B1A2-EC3E-4448-972E-E198354A3E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04952016"/>
      </p:ext>
    </p:extLst>
  </p:cSld>
  <p:clrMapOvr>
    <a:masterClrMapping/>
  </p:clrMapOvr>
  <p:transition/>
</p:sldLayout>
</file>

<file path=ppt/slideLayouts/slideLayout27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B25B71B7-33A4-004A-B24D-5E8A20C1D7A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04853053"/>
      </p:ext>
    </p:extLst>
  </p:cSld>
  <p:clrMapOvr>
    <a:masterClrMapping/>
  </p:clrMapOvr>
  <p:transition/>
</p:sldLayout>
</file>

<file path=ppt/slideLayouts/slideLayout28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1F5EE445-AD48-2049-A03E-4C865681EA4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6292141"/>
      </p:ext>
    </p:extLst>
  </p:cSld>
  <p:clrMapOvr>
    <a:masterClrMapping/>
  </p:clrMapOvr>
  <p:transition/>
</p:sldLayout>
</file>

<file path=ppt/slideLayouts/slideLayout28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EF8603A9-60B6-0741-B15F-17172804C1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5273888"/>
      </p:ext>
    </p:extLst>
  </p:cSld>
  <p:clrMapOvr>
    <a:masterClrMapping/>
  </p:clrMapOvr>
  <p:transition/>
</p:sldLayout>
</file>

<file path=ppt/slideLayouts/slideLayout28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066D58A-9B40-E846-A790-9B6CD5A585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69410633"/>
      </p:ext>
    </p:extLst>
  </p:cSld>
  <p:clrMapOvr>
    <a:masterClrMapping/>
  </p:clrMapOvr>
  <p:transition/>
</p:sldLayout>
</file>

<file path=ppt/slideLayouts/slideLayout283.xml><?xml version="1.0" encoding="utf-8"?>
<p:sldLayout xmlns:a="http://schemas.openxmlformats.org/drawingml/2006/main" xmlns:r="http://schemas.openxmlformats.org/officeDocument/2006/relationships" xmlns:p="http://schemas.openxmlformats.org/presentationml/2006/main" type="title" preserve="1">
  <p:cSld name="제목 슬라이드">
    <p:spTree>
      <p:nvGrpSpPr>
        <p:cNvPr id="1" name=""/>
        <p:cNvGrpSpPr/>
        <p:nvPr/>
      </p:nvGrpSpPr>
      <p:grpSpPr>
        <a:xfrm>
          <a:off x="0" y="0"/>
          <a:ext cx="0" cy="0"/>
          <a:chOff x="0" y="0"/>
          <a:chExt cx="0" cy="0"/>
        </a:xfrm>
      </p:grpSpPr>
      <p:sp>
        <p:nvSpPr>
          <p:cNvPr id="2" name="제목 1"/>
          <p:cNvSpPr>
            <a:spLocks noGrp="1"/>
          </p:cNvSpPr>
          <p:nvPr>
            <p:ph type="ctrTitle"/>
          </p:nvPr>
        </p:nvSpPr>
        <p:spPr>
          <a:xfrm>
            <a:off x="685800" y="1844824"/>
            <a:ext cx="7772400" cy="1470025"/>
          </a:xfrm>
        </p:spPr>
        <p:txBody>
          <a:bodyPr anchor="ctr"/>
          <a:lstStyle/>
          <a:p>
            <a:r>
              <a:rPr lang="ko-KR" altLang="en-US" dirty="0"/>
              <a:t>마스터 제목 스타일 편집</a:t>
            </a:r>
          </a:p>
        </p:txBody>
      </p:sp>
      <p:sp>
        <p:nvSpPr>
          <p:cNvPr id="3" name="부제목 2"/>
          <p:cNvSpPr>
            <a:spLocks noGrp="1"/>
          </p:cNvSpPr>
          <p:nvPr>
            <p:ph type="subTitle" idx="1"/>
          </p:nvPr>
        </p:nvSpPr>
        <p:spPr>
          <a:xfrm>
            <a:off x="1371600" y="4149080"/>
            <a:ext cx="6400800" cy="1656184"/>
          </a:xfrm>
        </p:spPr>
        <p:txBody>
          <a:bodyPr/>
          <a:lstStyle>
            <a:lvl1pPr marL="0" indent="0" algn="ctr">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ko-KR" altLang="en-US"/>
              <a:t>마스터 부제목 스타일 편집</a:t>
            </a:r>
          </a:p>
        </p:txBody>
      </p:sp>
      <p:sp>
        <p:nvSpPr>
          <p:cNvPr id="4" name="날짜 개체 틀 3"/>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2021. 12. 1.</a:t>
            </a:fld>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269450811"/>
      </p:ext>
    </p:extLst>
  </p:cSld>
  <p:clrMapOvr>
    <a:masterClrMapping/>
  </p:clrMapOvr>
</p:sldLayout>
</file>

<file path=ppt/slideLayouts/slideLayout284.xml><?xml version="1.0" encoding="utf-8"?>
<p:sldLayout xmlns:a="http://schemas.openxmlformats.org/drawingml/2006/main" xmlns:r="http://schemas.openxmlformats.org/officeDocument/2006/relationships" xmlns:p="http://schemas.openxmlformats.org/presentationml/2006/main" type="obj" preserve="1">
  <p:cSld name="제목 및 내용">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p>
            <a:r>
              <a:rPr lang="ko-KR" altLang="en-US" dirty="0"/>
              <a:t>마스터 제목 스타일 편집</a:t>
            </a:r>
          </a:p>
        </p:txBody>
      </p:sp>
      <p:sp>
        <p:nvSpPr>
          <p:cNvPr id="3" name="내용 개체 틀 2"/>
          <p:cNvSpPr>
            <a:spLocks noGrp="1"/>
          </p:cNvSpPr>
          <p:nvPr>
            <p:ph idx="1"/>
          </p:nvPr>
        </p:nvSpPr>
        <p:spPr>
          <a:xfrm>
            <a:off x="457200" y="1340768"/>
            <a:ext cx="8229600" cy="4968552"/>
          </a:xfrm>
        </p:spPr>
        <p:txBody>
          <a:bodyPr/>
          <a:lstStyle/>
          <a:p>
            <a:pPr lvl="0"/>
            <a:r>
              <a:rPr lang="ko-KR" altLang="en-US" dirty="0"/>
              <a:t>마스터 텍스트 스타일을 편집합니다</a:t>
            </a:r>
          </a:p>
          <a:p>
            <a:pPr lvl="1"/>
            <a:r>
              <a:rPr lang="ko-KR" altLang="en-US" dirty="0"/>
              <a:t>둘째 수준</a:t>
            </a:r>
          </a:p>
          <a:p>
            <a:pPr lvl="2"/>
            <a:r>
              <a:rPr lang="ko-KR" altLang="en-US" dirty="0"/>
              <a:t>셋째 수준</a:t>
            </a:r>
          </a:p>
          <a:p>
            <a:pPr lvl="3"/>
            <a:r>
              <a:rPr lang="ko-KR" altLang="en-US" dirty="0"/>
              <a:t>넷째 수준</a:t>
            </a:r>
          </a:p>
          <a:p>
            <a:pPr lvl="4"/>
            <a:r>
              <a:rPr lang="ko-KR" altLang="en-US" dirty="0"/>
              <a:t>다섯째 수준</a:t>
            </a:r>
          </a:p>
        </p:txBody>
      </p:sp>
      <p:sp>
        <p:nvSpPr>
          <p:cNvPr id="4" name="날짜 개체 틀 3"/>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2021. 12. 1.</a:t>
            </a:fld>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8" name="직선 연결선 7"/>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239307237"/>
      </p:ext>
    </p:extLst>
  </p:cSld>
  <p:clrMapOvr>
    <a:masterClrMapping/>
  </p:clrMapOvr>
</p:sldLayout>
</file>

<file path=ppt/slideLayouts/slideLayout285.xml><?xml version="1.0" encoding="utf-8"?>
<p:sldLayout xmlns:a="http://schemas.openxmlformats.org/drawingml/2006/main" xmlns:r="http://schemas.openxmlformats.org/officeDocument/2006/relationships" xmlns:p="http://schemas.openxmlformats.org/presentationml/2006/main" type="secHead" preserve="1">
  <p:cSld name="구역 머리글">
    <p:spTree>
      <p:nvGrpSpPr>
        <p:cNvPr id="1" name=""/>
        <p:cNvGrpSpPr/>
        <p:nvPr/>
      </p:nvGrpSpPr>
      <p:grpSpPr>
        <a:xfrm>
          <a:off x="0" y="0"/>
          <a:ext cx="0" cy="0"/>
          <a:chOff x="0" y="0"/>
          <a:chExt cx="0" cy="0"/>
        </a:xfrm>
      </p:grpSpPr>
      <p:sp>
        <p:nvSpPr>
          <p:cNvPr id="2" name="제목 1"/>
          <p:cNvSpPr>
            <a:spLocks noGrp="1"/>
          </p:cNvSpPr>
          <p:nvPr>
            <p:ph type="title"/>
          </p:nvPr>
        </p:nvSpPr>
        <p:spPr>
          <a:xfrm>
            <a:off x="722313" y="4406900"/>
            <a:ext cx="7772400" cy="1362075"/>
          </a:xfrm>
        </p:spPr>
        <p:txBody>
          <a:bodyPr anchor="t"/>
          <a:lstStyle>
            <a:lvl1pPr algn="l">
              <a:defRPr sz="4000" b="1" cap="all"/>
            </a:lvl1pPr>
          </a:lstStyle>
          <a:p>
            <a:r>
              <a:rPr lang="ko-KR" altLang="en-US"/>
              <a:t>마스터 제목 스타일 편집</a:t>
            </a:r>
          </a:p>
        </p:txBody>
      </p:sp>
      <p:sp>
        <p:nvSpPr>
          <p:cNvPr id="3" name="텍스트 개체 틀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ko-KR" altLang="en-US"/>
              <a:t>마스터 텍스트 스타일을 편집합니다</a:t>
            </a:r>
          </a:p>
        </p:txBody>
      </p:sp>
      <p:sp>
        <p:nvSpPr>
          <p:cNvPr id="4" name="날짜 개체 틀 3"/>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2021. 12. 1.</a:t>
            </a:fld>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1118285041"/>
      </p:ext>
    </p:extLst>
  </p:cSld>
  <p:clrMapOvr>
    <a:masterClrMapping/>
  </p:clrMapOvr>
</p:sldLayout>
</file>

<file path=ppt/slideLayouts/slideLayout286.xml><?xml version="1.0" encoding="utf-8"?>
<p:sldLayout xmlns:a="http://schemas.openxmlformats.org/drawingml/2006/main" xmlns:r="http://schemas.openxmlformats.org/officeDocument/2006/relationships" xmlns:p="http://schemas.openxmlformats.org/presentationml/2006/main" type="twoObj" preserve="1">
  <p:cSld name="콘텐츠 2개">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p>
            <a:r>
              <a:rPr lang="ko-KR" altLang="en-US"/>
              <a:t>마스터 제목 스타일 편집</a:t>
            </a:r>
          </a:p>
        </p:txBody>
      </p:sp>
      <p:sp>
        <p:nvSpPr>
          <p:cNvPr id="3" name="내용 개체 틀 2"/>
          <p:cNvSpPr>
            <a:spLocks noGrp="1"/>
          </p:cNvSpPr>
          <p:nvPr>
            <p:ph sz="half" idx="1"/>
          </p:nvPr>
        </p:nvSpPr>
        <p:spPr>
          <a:xfrm>
            <a:off x="457200" y="1340768"/>
            <a:ext cx="4038600" cy="496855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4" name="내용 개체 틀 3"/>
          <p:cNvSpPr>
            <a:spLocks noGrp="1"/>
          </p:cNvSpPr>
          <p:nvPr>
            <p:ph sz="half" idx="2"/>
          </p:nvPr>
        </p:nvSpPr>
        <p:spPr>
          <a:xfrm>
            <a:off x="4648200" y="1340768"/>
            <a:ext cx="4038600" cy="496855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5" name="날짜 개체 틀 4"/>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2021. 12. 1.</a:t>
            </a:fld>
            <a:endParaRPr lang="ko-KR" altLang="en-US">
              <a:solidFill>
                <a:prstClr val="black">
                  <a:tint val="75000"/>
                </a:prstClr>
              </a:solidFill>
              <a:latin typeface="Calibri"/>
              <a:ea typeface="나눔고딕"/>
            </a:endParaRPr>
          </a:p>
        </p:txBody>
      </p:sp>
      <p:sp>
        <p:nvSpPr>
          <p:cNvPr id="6" name="바닥글 개체 틀 5"/>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7" name="슬라이드 번호 개체 틀 6"/>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10" name="직선 연결선 9"/>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914290364"/>
      </p:ext>
    </p:extLst>
  </p:cSld>
  <p:clrMapOvr>
    <a:masterClrMapping/>
  </p:clrMapOvr>
</p:sldLayout>
</file>

<file path=ppt/slideLayouts/slideLayout287.xml><?xml version="1.0" encoding="utf-8"?>
<p:sldLayout xmlns:a="http://schemas.openxmlformats.org/drawingml/2006/main" xmlns:r="http://schemas.openxmlformats.org/officeDocument/2006/relationships" xmlns:p="http://schemas.openxmlformats.org/presentationml/2006/main" type="twoTxTwoObj" preserve="1">
  <p:cSld name="비교">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lvl1pPr>
              <a:defRPr/>
            </a:lvl1pPr>
          </a:lstStyle>
          <a:p>
            <a:r>
              <a:rPr lang="ko-KR" altLang="en-US"/>
              <a:t>마스터 제목 스타일 편집</a:t>
            </a:r>
          </a:p>
        </p:txBody>
      </p:sp>
      <p:sp>
        <p:nvSpPr>
          <p:cNvPr id="3" name="텍스트 개체 틀 2"/>
          <p:cNvSpPr>
            <a:spLocks noGrp="1"/>
          </p:cNvSpPr>
          <p:nvPr>
            <p:ph type="body" idx="1"/>
          </p:nvPr>
        </p:nvSpPr>
        <p:spPr>
          <a:xfrm>
            <a:off x="457200" y="1340768"/>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ko-KR" altLang="en-US" dirty="0"/>
              <a:t>마스터 텍스트 스타일을 편집합니다</a:t>
            </a:r>
          </a:p>
        </p:txBody>
      </p:sp>
      <p:sp>
        <p:nvSpPr>
          <p:cNvPr id="4" name="내용 개체 틀 3"/>
          <p:cNvSpPr>
            <a:spLocks noGrp="1"/>
          </p:cNvSpPr>
          <p:nvPr>
            <p:ph sz="half" idx="2"/>
          </p:nvPr>
        </p:nvSpPr>
        <p:spPr>
          <a:xfrm>
            <a:off x="457200" y="1988840"/>
            <a:ext cx="4040188" cy="432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5" name="텍스트 개체 틀 4"/>
          <p:cNvSpPr>
            <a:spLocks noGrp="1"/>
          </p:cNvSpPr>
          <p:nvPr>
            <p:ph type="body" sz="quarter" idx="3"/>
          </p:nvPr>
        </p:nvSpPr>
        <p:spPr>
          <a:xfrm>
            <a:off x="4645025" y="1340768"/>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ko-KR" altLang="en-US"/>
              <a:t>마스터 텍스트 스타일을 편집합니다</a:t>
            </a:r>
          </a:p>
        </p:txBody>
      </p:sp>
      <p:sp>
        <p:nvSpPr>
          <p:cNvPr id="6" name="내용 개체 틀 5"/>
          <p:cNvSpPr>
            <a:spLocks noGrp="1"/>
          </p:cNvSpPr>
          <p:nvPr>
            <p:ph sz="quarter" idx="4"/>
          </p:nvPr>
        </p:nvSpPr>
        <p:spPr>
          <a:xfrm>
            <a:off x="4645025" y="1988840"/>
            <a:ext cx="4041775" cy="432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7" name="날짜 개체 틀 6"/>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2021. 12. 1.</a:t>
            </a:fld>
            <a:endParaRPr lang="ko-KR" altLang="en-US">
              <a:solidFill>
                <a:prstClr val="black">
                  <a:tint val="75000"/>
                </a:prstClr>
              </a:solidFill>
              <a:latin typeface="Calibri"/>
              <a:ea typeface="나눔고딕"/>
            </a:endParaRPr>
          </a:p>
        </p:txBody>
      </p:sp>
      <p:sp>
        <p:nvSpPr>
          <p:cNvPr id="8" name="바닥글 개체 틀 7"/>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9" name="슬라이드 번호 개체 틀 8"/>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12" name="직선 연결선 11"/>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028857536"/>
      </p:ext>
    </p:extLst>
  </p:cSld>
  <p:clrMapOvr>
    <a:masterClrMapping/>
  </p:clrMapOvr>
</p:sldLayout>
</file>

<file path=ppt/slideLayouts/slideLayout288.xml><?xml version="1.0" encoding="utf-8"?>
<p:sldLayout xmlns:a="http://schemas.openxmlformats.org/drawingml/2006/main" xmlns:r="http://schemas.openxmlformats.org/officeDocument/2006/relationships" xmlns:p="http://schemas.openxmlformats.org/presentationml/2006/main" type="titleOnly" preserve="1">
  <p:cSld name="제목만">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p>
            <a:r>
              <a:rPr lang="ko-KR" altLang="en-US"/>
              <a:t>마스터 제목 스타일 편집</a:t>
            </a:r>
          </a:p>
        </p:txBody>
      </p:sp>
      <p:sp>
        <p:nvSpPr>
          <p:cNvPr id="3" name="날짜 개체 틀 2"/>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2021. 12. 1.</a:t>
            </a:fld>
            <a:endParaRPr lang="ko-KR" altLang="en-US">
              <a:solidFill>
                <a:prstClr val="black">
                  <a:tint val="75000"/>
                </a:prstClr>
              </a:solidFill>
              <a:latin typeface="Calibri"/>
              <a:ea typeface="나눔고딕"/>
            </a:endParaRPr>
          </a:p>
        </p:txBody>
      </p:sp>
      <p:sp>
        <p:nvSpPr>
          <p:cNvPr id="4" name="바닥글 개체 틀 3"/>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5" name="슬라이드 번호 개체 틀 4"/>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8" name="직선 연결선 7"/>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943871302"/>
      </p:ext>
    </p:extLst>
  </p:cSld>
  <p:clrMapOvr>
    <a:masterClrMapping/>
  </p:clrMapOvr>
</p:sldLayout>
</file>

<file path=ppt/slideLayouts/slideLayout289.xml><?xml version="1.0" encoding="utf-8"?>
<p:sldLayout xmlns:a="http://schemas.openxmlformats.org/drawingml/2006/main" xmlns:r="http://schemas.openxmlformats.org/officeDocument/2006/relationships" xmlns:p="http://schemas.openxmlformats.org/presentationml/2006/main" type="blank" preserve="1">
  <p:cSld name="빈 화면">
    <p:spTree>
      <p:nvGrpSpPr>
        <p:cNvPr id="1" name=""/>
        <p:cNvGrpSpPr/>
        <p:nvPr/>
      </p:nvGrpSpPr>
      <p:grpSpPr>
        <a:xfrm>
          <a:off x="0" y="0"/>
          <a:ext cx="0" cy="0"/>
          <a:chOff x="0" y="0"/>
          <a:chExt cx="0" cy="0"/>
        </a:xfrm>
      </p:grpSpPr>
      <p:sp>
        <p:nvSpPr>
          <p:cNvPr id="2" name="날짜 개체 틀 1"/>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2021. 12. 1.</a:t>
            </a:fld>
            <a:endParaRPr lang="ko-KR" altLang="en-US">
              <a:solidFill>
                <a:prstClr val="black">
                  <a:tint val="75000"/>
                </a:prstClr>
              </a:solidFill>
              <a:latin typeface="Calibri"/>
              <a:ea typeface="나눔고딕"/>
            </a:endParaRPr>
          </a:p>
        </p:txBody>
      </p:sp>
      <p:sp>
        <p:nvSpPr>
          <p:cNvPr id="3" name="바닥글 개체 틀 2"/>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4" name="슬라이드 번호 개체 틀 3"/>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3560198658"/>
      </p:ext>
    </p:extLst>
  </p:cSld>
  <p:clrMapOvr>
    <a:masterClrMapping/>
  </p:clrMapOvr>
</p:sldLayout>
</file>

<file path=ppt/slideLayouts/slideLayout29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89479520"/>
      </p:ext>
    </p:extLst>
  </p:cSld>
  <p:clrMapOvr>
    <a:masterClrMapping/>
  </p:clrMapOvr>
  <p:transition/>
</p:sldLayout>
</file>

<file path=ppt/slideLayouts/slideLayout2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00556325"/>
      </p:ext>
    </p:extLst>
  </p:cSld>
  <p:clrMapOvr>
    <a:masterClrMapping/>
  </p:clrMapOvr>
  <p:transition/>
</p:sldLayout>
</file>

<file path=ppt/slideLayouts/slideLayout29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00379847"/>
      </p:ext>
    </p:extLst>
  </p:cSld>
  <p:clrMapOvr>
    <a:masterClrMapping/>
  </p:clrMapOvr>
  <p:transition/>
</p:sldLayout>
</file>

<file path=ppt/slideLayouts/slideLayout29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19572035"/>
      </p:ext>
    </p:extLst>
  </p:cSld>
  <p:clrMapOvr>
    <a:masterClrMapping/>
  </p:clrMapOvr>
  <p:transition/>
</p:sldLayout>
</file>

<file path=ppt/slideLayouts/slideLayout2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88566681"/>
      </p:ext>
    </p:extLst>
  </p:cSld>
  <p:clrMapOvr>
    <a:masterClrMapping/>
  </p:clrMapOvr>
  <p:transition/>
</p:sldLayout>
</file>

<file path=ppt/slideLayouts/slideLayout2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48079462"/>
      </p:ext>
    </p:extLst>
  </p:cSld>
  <p:clrMapOvr>
    <a:masterClrMapping/>
  </p:clrMapOvr>
  <p:transition/>
</p:sldLayout>
</file>

<file path=ppt/slideLayouts/slideLayout2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15569968"/>
      </p:ext>
    </p:extLst>
  </p:cSld>
  <p:clrMapOvr>
    <a:masterClrMapping/>
  </p:clrMapOvr>
  <p:transition/>
</p:sldLayout>
</file>

<file path=ppt/slideLayouts/slideLayout29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29015984"/>
      </p:ext>
    </p:extLst>
  </p:cSld>
  <p:clrMapOvr>
    <a:masterClrMapping/>
  </p:clrMapOvr>
  <p:transition/>
</p:sldLayout>
</file>

<file path=ppt/slideLayouts/slideLayout29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37952"/>
      </p:ext>
    </p:extLst>
  </p:cSld>
  <p:clrMapOvr>
    <a:masterClrMapping/>
  </p:clrMapOvr>
  <p:transition/>
</p:sldLayout>
</file>

<file path=ppt/slideLayouts/slideLayout2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75945983"/>
      </p:ext>
    </p:extLst>
  </p:cSld>
  <p:clrMapOvr>
    <a:masterClrMapping/>
  </p:clrMapOvr>
  <p:transition/>
</p:sldLayout>
</file>

<file path=ppt/slideLayouts/slideLayout30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32225097"/>
      </p:ext>
    </p:extLst>
  </p:cSld>
  <p:clrMapOvr>
    <a:masterClrMapping/>
  </p:clrMapOvr>
  <p:transition/>
</p:sldLayout>
</file>

<file path=ppt/slideLayouts/slideLayout30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286990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0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7751572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0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712952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0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152414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0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513363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0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326171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0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1558989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0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285745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0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9810152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180123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15115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8"/>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 xmlns:a14="http://schemas.microsoft.com/office/drawing/2010/main">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fontAlgn="base">
              <a:spcBef>
                <a:spcPct val="0"/>
              </a:spcBef>
              <a:spcAft>
                <a:spcPct val="0"/>
              </a:spcAft>
              <a:defRPr sz="1200">
                <a:ea typeface="ＭＳ Ｐゴシック" charset="0"/>
                <a:cs typeface="ＭＳ Ｐゴシック" charset="0"/>
              </a:defRPr>
            </a:lvl1pPr>
          </a:lstStyle>
          <a:p>
            <a:pPr>
              <a:defRPr/>
            </a:pPr>
            <a:fld id="{0E240D94-E5C6-2B45-92EB-F7FCCB9B6116}" type="slidenum">
              <a:rPr lang="en-US" altLang="en-US"/>
              <a:pPr>
                <a:defRPr/>
              </a:pPr>
              <a:t>‹#›</a:t>
            </a:fld>
            <a:endParaRPr lang="en-US" altLang="en-US"/>
          </a:p>
        </p:txBody>
      </p:sp>
    </p:spTree>
    <p:extLst>
      <p:ext uri="{BB962C8B-B14F-4D97-AF65-F5344CB8AC3E}">
        <p14:creationId xmlns:p14="http://schemas.microsoft.com/office/powerpoint/2010/main" val="1439261544"/>
      </p:ext>
    </p:extLst>
  </p:cSld>
  <p:clrMapOvr>
    <a:masterClrMapping/>
  </p:clrMapOvr>
  <p:transition/>
</p:sldLayout>
</file>

<file path=ppt/slideLayouts/slideLayout3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67B2952-2F74-D544-92BC-FBFBE9A340CC}" type="slidenum">
              <a:rPr lang="en-US" altLang="en-US"/>
              <a:pPr>
                <a:defRPr/>
              </a:pPr>
              <a:t>‹#›</a:t>
            </a:fld>
            <a:endParaRPr lang="en-US" altLang="en-US"/>
          </a:p>
        </p:txBody>
      </p:sp>
    </p:spTree>
    <p:extLst>
      <p:ext uri="{BB962C8B-B14F-4D97-AF65-F5344CB8AC3E}">
        <p14:creationId xmlns:p14="http://schemas.microsoft.com/office/powerpoint/2010/main" val="1244734131"/>
      </p:ext>
    </p:extLst>
  </p:cSld>
  <p:clrMapOvr>
    <a:masterClrMapping/>
  </p:clrMapOvr>
  <p:transition/>
</p:sldLayout>
</file>

<file path=ppt/slideLayouts/slideLayout3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F9F7682-838C-D145-8DB5-B49C18A130F8}" type="slidenum">
              <a:rPr lang="en-US" altLang="en-US"/>
              <a:pPr>
                <a:defRPr/>
              </a:pPr>
              <a:t>‹#›</a:t>
            </a:fld>
            <a:endParaRPr lang="en-US" altLang="en-US"/>
          </a:p>
        </p:txBody>
      </p:sp>
    </p:spTree>
    <p:extLst>
      <p:ext uri="{BB962C8B-B14F-4D97-AF65-F5344CB8AC3E}">
        <p14:creationId xmlns:p14="http://schemas.microsoft.com/office/powerpoint/2010/main" val="3758153688"/>
      </p:ext>
    </p:extLst>
  </p:cSld>
  <p:clrMapOvr>
    <a:masterClrMapping/>
  </p:clrMapOvr>
  <p:transition/>
</p:sldLayout>
</file>

<file path=ppt/slideLayouts/slideLayout3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E01938C-1825-4C47-ADAA-667501E8BB2D}" type="slidenum">
              <a:rPr lang="en-US" altLang="en-US"/>
              <a:pPr>
                <a:defRPr/>
              </a:pPr>
              <a:t>‹#›</a:t>
            </a:fld>
            <a:endParaRPr lang="en-US" altLang="en-US"/>
          </a:p>
        </p:txBody>
      </p:sp>
    </p:spTree>
    <p:extLst>
      <p:ext uri="{BB962C8B-B14F-4D97-AF65-F5344CB8AC3E}">
        <p14:creationId xmlns:p14="http://schemas.microsoft.com/office/powerpoint/2010/main" val="3906725712"/>
      </p:ext>
    </p:extLst>
  </p:cSld>
  <p:clrMapOvr>
    <a:masterClrMapping/>
  </p:clrMapOvr>
  <p:transition/>
</p:sldLayout>
</file>

<file path=ppt/slideLayouts/slideLayout3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2E44CBD-17AA-1C44-8BA0-F0313DF1E03A}" type="slidenum">
              <a:rPr lang="en-US" altLang="en-US"/>
              <a:pPr>
                <a:defRPr/>
              </a:pPr>
              <a:t>‹#›</a:t>
            </a:fld>
            <a:endParaRPr lang="en-US" altLang="en-US"/>
          </a:p>
        </p:txBody>
      </p:sp>
    </p:spTree>
    <p:extLst>
      <p:ext uri="{BB962C8B-B14F-4D97-AF65-F5344CB8AC3E}">
        <p14:creationId xmlns:p14="http://schemas.microsoft.com/office/powerpoint/2010/main" val="4069638184"/>
      </p:ext>
    </p:extLst>
  </p:cSld>
  <p:clrMapOvr>
    <a:masterClrMapping/>
  </p:clrMapOvr>
  <p:transition/>
</p:sldLayout>
</file>

<file path=ppt/slideLayouts/slideLayout3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614E6E70-902E-8E4C-B56A-EB171DB5C34A}" type="slidenum">
              <a:rPr lang="en-US" altLang="en-US"/>
              <a:pPr>
                <a:defRPr/>
              </a:pPr>
              <a:t>‹#›</a:t>
            </a:fld>
            <a:endParaRPr lang="en-US" altLang="en-US"/>
          </a:p>
        </p:txBody>
      </p:sp>
    </p:spTree>
    <p:extLst>
      <p:ext uri="{BB962C8B-B14F-4D97-AF65-F5344CB8AC3E}">
        <p14:creationId xmlns:p14="http://schemas.microsoft.com/office/powerpoint/2010/main" val="4280595539"/>
      </p:ext>
    </p:extLst>
  </p:cSld>
  <p:clrMapOvr>
    <a:masterClrMapping/>
  </p:clrMapOvr>
  <p:transition/>
</p:sldLayout>
</file>

<file path=ppt/slideLayouts/slideLayout3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71920B83-E5C7-4748-945F-F9585594732C}" type="slidenum">
              <a:rPr lang="en-US" altLang="en-US"/>
              <a:pPr>
                <a:defRPr/>
              </a:pPr>
              <a:t>‹#›</a:t>
            </a:fld>
            <a:endParaRPr lang="en-US" altLang="en-US"/>
          </a:p>
        </p:txBody>
      </p:sp>
    </p:spTree>
    <p:extLst>
      <p:ext uri="{BB962C8B-B14F-4D97-AF65-F5344CB8AC3E}">
        <p14:creationId xmlns:p14="http://schemas.microsoft.com/office/powerpoint/2010/main" val="2174433047"/>
      </p:ext>
    </p:extLst>
  </p:cSld>
  <p:clrMapOvr>
    <a:masterClrMapping/>
  </p:clrMapOvr>
  <p:transition/>
</p:sldLayout>
</file>

<file path=ppt/slideLayouts/slideLayout3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84C42A7-D582-E24E-B2AD-361121256527}" type="slidenum">
              <a:rPr lang="en-US" altLang="en-US"/>
              <a:pPr>
                <a:defRPr/>
              </a:pPr>
              <a:t>‹#›</a:t>
            </a:fld>
            <a:endParaRPr lang="en-US" altLang="en-US"/>
          </a:p>
        </p:txBody>
      </p:sp>
    </p:spTree>
    <p:extLst>
      <p:ext uri="{BB962C8B-B14F-4D97-AF65-F5344CB8AC3E}">
        <p14:creationId xmlns:p14="http://schemas.microsoft.com/office/powerpoint/2010/main" val="895594660"/>
      </p:ext>
    </p:extLst>
  </p:cSld>
  <p:clrMapOvr>
    <a:masterClrMapping/>
  </p:clrMapOvr>
  <p:transition/>
</p:sldLayout>
</file>

<file path=ppt/slideLayouts/slideLayout3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745B44AF-607F-D14C-BF32-685CA37DFF41}" type="slidenum">
              <a:rPr lang="en-US" altLang="en-US"/>
              <a:pPr>
                <a:defRPr/>
              </a:pPr>
              <a:t>‹#›</a:t>
            </a:fld>
            <a:endParaRPr lang="en-US" altLang="en-US"/>
          </a:p>
        </p:txBody>
      </p:sp>
    </p:spTree>
    <p:extLst>
      <p:ext uri="{BB962C8B-B14F-4D97-AF65-F5344CB8AC3E}">
        <p14:creationId xmlns:p14="http://schemas.microsoft.com/office/powerpoint/2010/main" val="3598801899"/>
      </p:ext>
    </p:extLst>
  </p:cSld>
  <p:clrMapOvr>
    <a:masterClrMapping/>
  </p:clrMapOvr>
  <p:transition/>
</p:sldLayout>
</file>

<file path=ppt/slideLayouts/slideLayout3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ADCDFAA6-D8FF-694C-834A-ACCCD8522248}" type="slidenum">
              <a:rPr lang="en-US" altLang="en-US"/>
              <a:pPr>
                <a:defRPr/>
              </a:pPr>
              <a:t>‹#›</a:t>
            </a:fld>
            <a:endParaRPr lang="en-US" altLang="en-US"/>
          </a:p>
        </p:txBody>
      </p:sp>
    </p:spTree>
    <p:extLst>
      <p:ext uri="{BB962C8B-B14F-4D97-AF65-F5344CB8AC3E}">
        <p14:creationId xmlns:p14="http://schemas.microsoft.com/office/powerpoint/2010/main" val="1823007646"/>
      </p:ext>
    </p:extLst>
  </p:cSld>
  <p:clrMapOvr>
    <a:masterClrMapping/>
  </p:clrMapOvr>
  <p:transition/>
</p:sldLayout>
</file>

<file path=ppt/slideLayouts/slideLayout3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D923AAA-1C55-7E45-B953-D9BFED328DD6}" type="slidenum">
              <a:rPr lang="en-US" altLang="en-US"/>
              <a:pPr>
                <a:defRPr/>
              </a:pPr>
              <a:t>‹#›</a:t>
            </a:fld>
            <a:endParaRPr lang="en-US" altLang="en-US"/>
          </a:p>
        </p:txBody>
      </p:sp>
    </p:spTree>
    <p:extLst>
      <p:ext uri="{BB962C8B-B14F-4D97-AF65-F5344CB8AC3E}">
        <p14:creationId xmlns:p14="http://schemas.microsoft.com/office/powerpoint/2010/main" val="2692791579"/>
      </p:ext>
    </p:extLst>
  </p:cSld>
  <p:clrMapOvr>
    <a:masterClrMapping/>
  </p:clrMapOvr>
  <p:transition/>
</p:sldLayout>
</file>

<file path=ppt/slideLayouts/slideLayout323.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6" name="Date Placeholder 5"/>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12/1/21</a:t>
            </a:fld>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69409717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4.xml><?xml version="1.0" encoding="utf-8"?>
<p:sldLayout xmlns:a="http://schemas.openxmlformats.org/drawingml/2006/main" xmlns:r="http://schemas.openxmlformats.org/officeDocument/2006/relationships" xmlns:p="http://schemas.openxmlformats.org/presentationml/2006/main" type="title" preserve="1">
  <p:cSld name="1_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528637" y="712594"/>
            <a:ext cx="8086725" cy="2898708"/>
          </a:xfrm>
          <a:noFill/>
        </p:spPr>
        <p:txBody>
          <a:bodyPr anchor="b">
            <a:noAutofit/>
          </a:bodyPr>
          <a:lstStyle>
            <a:lvl1pPr algn="ctr">
              <a:lnSpc>
                <a:spcPct val="80000"/>
              </a:lnSpc>
              <a:defRPr sz="8000" spc="-12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528638" y="3897565"/>
            <a:ext cx="8086724" cy="1645920"/>
          </a:xfrm>
        </p:spPr>
        <p:txBody>
          <a:bodyPr>
            <a:normAutofit/>
          </a:bodyPr>
          <a:lstStyle>
            <a:lvl1pPr marL="0" indent="0" algn="ctr">
              <a:buNone/>
              <a:defRPr sz="2800">
                <a:solidFill>
                  <a:schemeClr val="tx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12/1/21</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18501980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5.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11" name="Title Placeholder 1"/>
          <p:cNvSpPr>
            <a:spLocks noGrp="1"/>
          </p:cNvSpPr>
          <p:nvPr>
            <p:ph type="title"/>
          </p:nvPr>
        </p:nvSpPr>
        <p:spPr>
          <a:xfrm>
            <a:off x="0" y="0"/>
            <a:ext cx="9144000" cy="1085850"/>
          </a:xfrm>
          <a:prstGeom prst="rect">
            <a:avLst/>
          </a:prstGeom>
        </p:spPr>
        <p:txBody>
          <a:bodyPr vert="horz" lIns="91440" tIns="45720" rIns="91440" bIns="45720" rtlCol="0" anchor="ctr">
            <a:normAutofit/>
          </a:bodyPr>
          <a:lstStyle>
            <a:lvl1pPr marL="0">
              <a:defRPr/>
            </a:lvl1pPr>
          </a:lstStyle>
          <a:p>
            <a:r>
              <a:rPr lang="en-US" dirty="0"/>
              <a:t>Click to edit Master title style</a:t>
            </a:r>
          </a:p>
        </p:txBody>
      </p:sp>
      <p:sp>
        <p:nvSpPr>
          <p:cNvPr id="24" name="Content Placeholder 22"/>
          <p:cNvSpPr>
            <a:spLocks noGrp="1"/>
          </p:cNvSpPr>
          <p:nvPr>
            <p:ph sz="quarter" idx="11"/>
          </p:nvPr>
        </p:nvSpPr>
        <p:spPr>
          <a:xfrm>
            <a:off x="123825" y="1241652"/>
            <a:ext cx="8897938" cy="52244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2"/>
          </p:nvPr>
        </p:nvSpPr>
        <p:spPr/>
        <p:txBody>
          <a:bodyPr/>
          <a:lstStyle/>
          <a:p>
            <a:fld id="{9FD9DB3E-E709-42CF-B11F-1DFE1D210A82}" type="datetime1">
              <a:rPr lang="en-US" smtClean="0">
                <a:solidFill>
                  <a:prstClr val="black">
                    <a:alpha val="75000"/>
                  </a:prstClr>
                </a:solidFill>
                <a:latin typeface="Calibri"/>
              </a:rPr>
              <a:pPr/>
              <a:t>12/1/21</a:t>
            </a:fld>
            <a:endParaRPr lang="en-US">
              <a:solidFill>
                <a:prstClr val="black">
                  <a:alpha val="75000"/>
                </a:prstClr>
              </a:solidFill>
              <a:latin typeface="Calibri"/>
            </a:endParaRPr>
          </a:p>
        </p:txBody>
      </p:sp>
      <p:sp>
        <p:nvSpPr>
          <p:cNvPr id="6" name="Footer Placeholder 5"/>
          <p:cNvSpPr>
            <a:spLocks noGrp="1"/>
          </p:cNvSpPr>
          <p:nvPr>
            <p:ph type="ftr" sz="quarter" idx="13"/>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4"/>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74850148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a:solidFill>
            <a:schemeClr val="bg1"/>
          </a:solidFill>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12/1/21</a:t>
            </a:fld>
            <a:endParaRPr lang="en-US">
              <a:solidFill>
                <a:prstClr val="black">
                  <a:alpha val="75000"/>
                </a:prstClr>
              </a:solidFill>
              <a:latin typeface="Calibri"/>
            </a:endParaRPr>
          </a:p>
        </p:txBody>
      </p:sp>
      <p:sp>
        <p:nvSpPr>
          <p:cNvPr id="5" name="Footer Placeholder 4"/>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1042533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88798"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51603"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12/1/21</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2803178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88798" y="1197209"/>
            <a:ext cx="4271962" cy="723400"/>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88798" y="2029968"/>
            <a:ext cx="4271962" cy="4231057"/>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51603" y="1194345"/>
            <a:ext cx="4271962" cy="722376"/>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51603" y="2025216"/>
            <a:ext cx="4271962" cy="4235809"/>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12/1/21</a:t>
            </a:fld>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1897954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12/1/21</a:t>
            </a:fld>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0494547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12/1/21</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2490706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12/1/21</a:t>
            </a:fld>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6683859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2.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6031951"/>
            <a:ext cx="6922008" cy="411184"/>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solidFill>
                  <a:prstClr val="white">
                    <a:alpha val="75000"/>
                  </a:prstClr>
                </a:solidFill>
                <a:latin typeface="Calibri"/>
              </a:rPr>
              <a:pPr/>
              <a:t>12/1/21</a:t>
            </a:fld>
            <a:endParaRPr lang="en-US">
              <a:solidFill>
                <a:prstClr val="white">
                  <a:alpha val="75000"/>
                </a:prstClr>
              </a:solidFill>
              <a:latin typeface="Calibri"/>
            </a:endParaRPr>
          </a:p>
        </p:txBody>
      </p:sp>
      <p:sp>
        <p:nvSpPr>
          <p:cNvPr id="9" name="Footer Placeholder 8"/>
          <p:cNvSpPr>
            <a:spLocks noGrp="1"/>
          </p:cNvSpPr>
          <p:nvPr>
            <p:ph type="ftr" sz="quarter" idx="11"/>
          </p:nvPr>
        </p:nvSpPr>
        <p:spPr/>
        <p:txBody>
          <a:bodyPr/>
          <a:lstStyle/>
          <a:p>
            <a:endParaRPr lang="en-US" dirty="0">
              <a:solidFill>
                <a:prstClr val="white">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white"/>
                </a:solidFill>
                <a:latin typeface="Calibri"/>
              </a:rPr>
              <a:pPr/>
              <a:t>‹#›</a:t>
            </a:fld>
            <a:endParaRPr lang="en-US" dirty="0">
              <a:solidFill>
                <a:prstClr val="white"/>
              </a:solidFill>
              <a:latin typeface="Calibri"/>
            </a:endParaRPr>
          </a:p>
        </p:txBody>
      </p:sp>
    </p:spTree>
    <p:extLst>
      <p:ext uri="{BB962C8B-B14F-4D97-AF65-F5344CB8AC3E}">
        <p14:creationId xmlns:p14="http://schemas.microsoft.com/office/powerpoint/2010/main" val="354438086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12/1/21</a:t>
            </a:fld>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536627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12/1/21</a:t>
            </a:fld>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866441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8"/>
          <p:cNvSpPr>
            <a:spLocks noChangeArrowheads="1"/>
          </p:cNvSpPr>
          <p:nvPr/>
        </p:nvSpPr>
        <p:spPr bwMode="auto">
          <a:xfrm>
            <a:off x="457200" y="1123950"/>
            <a:ext cx="82296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 xmlns:a14="http://schemas.microsoft.com/office/drawing/2010/main">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fontAlgn="base">
              <a:spcBef>
                <a:spcPct val="0"/>
              </a:spcBef>
              <a:spcAft>
                <a:spcPct val="0"/>
              </a:spcAft>
              <a:defRPr sz="1200">
                <a:ea typeface="ＭＳ Ｐゴシック" charset="0"/>
                <a:cs typeface="ＭＳ Ｐゴシック" charset="0"/>
              </a:defRPr>
            </a:lvl1pPr>
          </a:lstStyle>
          <a:p>
            <a:pPr>
              <a:defRPr/>
            </a:pPr>
            <a:fld id="{C668BF9C-93BB-B548-912F-BE2A1331A62B}" type="slidenum">
              <a:rPr lang="en-US" altLang="en-US"/>
              <a:pPr>
                <a:defRPr/>
              </a:pPr>
              <a:t>‹#›</a:t>
            </a:fld>
            <a:endParaRPr lang="en-US" altLang="en-US"/>
          </a:p>
        </p:txBody>
      </p:sp>
    </p:spTree>
    <p:extLst>
      <p:ext uri="{BB962C8B-B14F-4D97-AF65-F5344CB8AC3E}">
        <p14:creationId xmlns:p14="http://schemas.microsoft.com/office/powerpoint/2010/main" val="31592919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B60F4C6C-A4AD-634C-B2AA-5823E85646AB}" type="slidenum">
              <a:rPr lang="en-US" altLang="en-US"/>
              <a:pPr>
                <a:defRPr/>
              </a:pPr>
              <a:t>‹#›</a:t>
            </a:fld>
            <a:endParaRPr lang="en-US" altLang="en-US"/>
          </a:p>
        </p:txBody>
      </p:sp>
    </p:spTree>
    <p:extLst>
      <p:ext uri="{BB962C8B-B14F-4D97-AF65-F5344CB8AC3E}">
        <p14:creationId xmlns:p14="http://schemas.microsoft.com/office/powerpoint/2010/main" val="20648790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9E9D27D4-CF21-B743-868C-38D13B2F42B4}" type="slidenum">
              <a:rPr lang="en-US" altLang="en-US"/>
              <a:pPr>
                <a:defRPr/>
              </a:pPr>
              <a:t>‹#›</a:t>
            </a:fld>
            <a:endParaRPr lang="en-US" altLang="en-US"/>
          </a:p>
        </p:txBody>
      </p:sp>
    </p:spTree>
    <p:extLst>
      <p:ext uri="{BB962C8B-B14F-4D97-AF65-F5344CB8AC3E}">
        <p14:creationId xmlns:p14="http://schemas.microsoft.com/office/powerpoint/2010/main" val="2367538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98F35F6C-2FE9-E643-BA9E-744EBFA979FE}" type="slidenum">
              <a:rPr lang="en-US" altLang="en-US"/>
              <a:pPr>
                <a:defRPr/>
              </a:pPr>
              <a:t>‹#›</a:t>
            </a:fld>
            <a:endParaRPr lang="en-US" altLang="en-US"/>
          </a:p>
        </p:txBody>
      </p:sp>
    </p:spTree>
    <p:extLst>
      <p:ext uri="{BB962C8B-B14F-4D97-AF65-F5344CB8AC3E}">
        <p14:creationId xmlns:p14="http://schemas.microsoft.com/office/powerpoint/2010/main" val="33246108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A36820D8-511C-334B-9255-32401B223793}" type="slidenum">
              <a:rPr lang="en-US" altLang="en-US"/>
              <a:pPr>
                <a:defRPr/>
              </a:pPr>
              <a:t>‹#›</a:t>
            </a:fld>
            <a:endParaRPr lang="en-US" altLang="en-US"/>
          </a:p>
        </p:txBody>
      </p:sp>
    </p:spTree>
    <p:extLst>
      <p:ext uri="{BB962C8B-B14F-4D97-AF65-F5344CB8AC3E}">
        <p14:creationId xmlns:p14="http://schemas.microsoft.com/office/powerpoint/2010/main" val="182745127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142E3693-D302-D64D-8335-04DBBDCAC3E8}" type="slidenum">
              <a:rPr lang="en-US" altLang="en-US"/>
              <a:pPr>
                <a:defRPr/>
              </a:pPr>
              <a:t>‹#›</a:t>
            </a:fld>
            <a:endParaRPr lang="en-US" altLang="en-US"/>
          </a:p>
        </p:txBody>
      </p:sp>
    </p:spTree>
    <p:extLst>
      <p:ext uri="{BB962C8B-B14F-4D97-AF65-F5344CB8AC3E}">
        <p14:creationId xmlns:p14="http://schemas.microsoft.com/office/powerpoint/2010/main" val="365847656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C0C3B91E-9495-5D4C-A473-89DD744F318C}" type="slidenum">
              <a:rPr lang="en-US" altLang="en-US"/>
              <a:pPr>
                <a:defRPr/>
              </a:pPr>
              <a:t>‹#›</a:t>
            </a:fld>
            <a:endParaRPr lang="en-US" altLang="en-US"/>
          </a:p>
        </p:txBody>
      </p:sp>
    </p:spTree>
    <p:extLst>
      <p:ext uri="{BB962C8B-B14F-4D97-AF65-F5344CB8AC3E}">
        <p14:creationId xmlns:p14="http://schemas.microsoft.com/office/powerpoint/2010/main" val="17564904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E317DB17-6DD3-1D47-9DC7-29C718BD885A}" type="slidenum">
              <a:rPr lang="en-US" altLang="en-US"/>
              <a:pPr>
                <a:defRPr/>
              </a:pPr>
              <a:t>‹#›</a:t>
            </a:fld>
            <a:endParaRPr lang="en-US" altLang="en-US"/>
          </a:p>
        </p:txBody>
      </p:sp>
    </p:spTree>
    <p:extLst>
      <p:ext uri="{BB962C8B-B14F-4D97-AF65-F5344CB8AC3E}">
        <p14:creationId xmlns:p14="http://schemas.microsoft.com/office/powerpoint/2010/main" val="337046420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B8B564A7-2749-BD47-ACBB-5E9A7893C5B7}" type="slidenum">
              <a:rPr lang="en-US" altLang="en-US"/>
              <a:pPr>
                <a:defRPr/>
              </a:pPr>
              <a:t>‹#›</a:t>
            </a:fld>
            <a:endParaRPr lang="en-US" altLang="en-US"/>
          </a:p>
        </p:txBody>
      </p:sp>
    </p:spTree>
    <p:extLst>
      <p:ext uri="{BB962C8B-B14F-4D97-AF65-F5344CB8AC3E}">
        <p14:creationId xmlns:p14="http://schemas.microsoft.com/office/powerpoint/2010/main" val="155383284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53FA10DE-9244-444C-BB66-013E28A2DDD9}" type="slidenum">
              <a:rPr lang="en-US" altLang="en-US"/>
              <a:pPr>
                <a:defRPr/>
              </a:pPr>
              <a:t>‹#›</a:t>
            </a:fld>
            <a:endParaRPr lang="en-US" altLang="en-US"/>
          </a:p>
        </p:txBody>
      </p:sp>
    </p:spTree>
    <p:extLst>
      <p:ext uri="{BB962C8B-B14F-4D97-AF65-F5344CB8AC3E}">
        <p14:creationId xmlns:p14="http://schemas.microsoft.com/office/powerpoint/2010/main" val="10646979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E2563C0-B5B3-BE4C-AFD7-D5025596D7E3}" type="slidenum">
              <a:rPr lang="en-US" altLang="en-US"/>
              <a:pPr>
                <a:defRPr/>
              </a:pPr>
              <a:t>‹#›</a:t>
            </a:fld>
            <a:endParaRPr lang="en-US" altLang="en-US"/>
          </a:p>
        </p:txBody>
      </p:sp>
    </p:spTree>
    <p:extLst>
      <p:ext uri="{BB962C8B-B14F-4D97-AF65-F5344CB8AC3E}">
        <p14:creationId xmlns:p14="http://schemas.microsoft.com/office/powerpoint/2010/main" val="39506075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 xmlns:a14="http://schemas.microsoft.com/office/drawing/2010/main">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fontAlgn="base">
              <a:spcBef>
                <a:spcPct val="0"/>
              </a:spcBef>
              <a:spcAft>
                <a:spcPct val="0"/>
              </a:spcAft>
              <a:defRPr sz="1200">
                <a:ea typeface="ＭＳ Ｐゴシック" charset="0"/>
                <a:cs typeface="ＭＳ Ｐゴシック" charset="0"/>
              </a:defRPr>
            </a:lvl1pPr>
          </a:lstStyle>
          <a:p>
            <a:pPr>
              <a:defRPr/>
            </a:pPr>
            <a:fld id="{5C66147B-D8F4-B34F-ACFC-F4150A9F5034}" type="slidenum">
              <a:rPr lang="en-US" altLang="en-US"/>
              <a:pPr>
                <a:defRPr/>
              </a:pPr>
              <a:t>‹#›</a:t>
            </a:fld>
            <a:endParaRPr lang="en-US" altLang="en-US"/>
          </a:p>
        </p:txBody>
      </p:sp>
    </p:spTree>
    <p:extLst>
      <p:ext uri="{BB962C8B-B14F-4D97-AF65-F5344CB8AC3E}">
        <p14:creationId xmlns:p14="http://schemas.microsoft.com/office/powerpoint/2010/main" val="285882174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7B4B655F-9513-DB41-847A-CB5F5ABCD6B3}" type="slidenum">
              <a:rPr lang="en-US" altLang="en-US"/>
              <a:pPr>
                <a:defRPr/>
              </a:pPr>
              <a:t>‹#›</a:t>
            </a:fld>
            <a:endParaRPr lang="en-US" altLang="en-US"/>
          </a:p>
        </p:txBody>
      </p:sp>
    </p:spTree>
    <p:extLst>
      <p:ext uri="{BB962C8B-B14F-4D97-AF65-F5344CB8AC3E}">
        <p14:creationId xmlns:p14="http://schemas.microsoft.com/office/powerpoint/2010/main" val="124741623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CF70262A-25C7-1D4F-BA49-9AAD51FA1D0E}" type="slidenum">
              <a:rPr lang="en-US" altLang="en-US"/>
              <a:pPr>
                <a:defRPr/>
              </a:pPr>
              <a:t>‹#›</a:t>
            </a:fld>
            <a:endParaRPr lang="en-US" altLang="en-US"/>
          </a:p>
        </p:txBody>
      </p:sp>
    </p:spTree>
    <p:extLst>
      <p:ext uri="{BB962C8B-B14F-4D97-AF65-F5344CB8AC3E}">
        <p14:creationId xmlns:p14="http://schemas.microsoft.com/office/powerpoint/2010/main" val="152450254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6AFF24C-C776-6444-B9B7-94F550F93C13}" type="slidenum">
              <a:rPr lang="en-US" altLang="en-US"/>
              <a:pPr>
                <a:defRPr/>
              </a:pPr>
              <a:t>‹#›</a:t>
            </a:fld>
            <a:endParaRPr lang="en-US" altLang="en-US"/>
          </a:p>
        </p:txBody>
      </p:sp>
    </p:spTree>
    <p:extLst>
      <p:ext uri="{BB962C8B-B14F-4D97-AF65-F5344CB8AC3E}">
        <p14:creationId xmlns:p14="http://schemas.microsoft.com/office/powerpoint/2010/main" val="16737448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13D46D27-56D0-344A-BE31-89C869EBEEAE}" type="slidenum">
              <a:rPr lang="en-US" altLang="en-US"/>
              <a:pPr>
                <a:defRPr/>
              </a:pPr>
              <a:t>‹#›</a:t>
            </a:fld>
            <a:endParaRPr lang="en-US" altLang="en-US"/>
          </a:p>
        </p:txBody>
      </p:sp>
    </p:spTree>
    <p:extLst>
      <p:ext uri="{BB962C8B-B14F-4D97-AF65-F5344CB8AC3E}">
        <p14:creationId xmlns:p14="http://schemas.microsoft.com/office/powerpoint/2010/main" val="40940905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4925BFE8-1EE5-7749-87C6-59D761839782}" type="slidenum">
              <a:rPr lang="en-US" altLang="en-US"/>
              <a:pPr>
                <a:defRPr/>
              </a:pPr>
              <a:t>‹#›</a:t>
            </a:fld>
            <a:endParaRPr lang="en-US" altLang="en-US"/>
          </a:p>
        </p:txBody>
      </p:sp>
    </p:spTree>
    <p:extLst>
      <p:ext uri="{BB962C8B-B14F-4D97-AF65-F5344CB8AC3E}">
        <p14:creationId xmlns:p14="http://schemas.microsoft.com/office/powerpoint/2010/main" val="23750121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9151F3C-38B5-C447-BBE5-70E1ABFC6BB2}" type="slidenum">
              <a:rPr lang="en-US" altLang="en-US"/>
              <a:pPr>
                <a:defRPr/>
              </a:pPr>
              <a:t>‹#›</a:t>
            </a:fld>
            <a:endParaRPr lang="en-US" altLang="en-US"/>
          </a:p>
        </p:txBody>
      </p:sp>
    </p:spTree>
    <p:extLst>
      <p:ext uri="{BB962C8B-B14F-4D97-AF65-F5344CB8AC3E}">
        <p14:creationId xmlns:p14="http://schemas.microsoft.com/office/powerpoint/2010/main" val="29608593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907B9740-5855-2A42-B252-D99EB4C57248}" type="slidenum">
              <a:rPr lang="en-US" altLang="en-US"/>
              <a:pPr>
                <a:defRPr/>
              </a:pPr>
              <a:t>‹#›</a:t>
            </a:fld>
            <a:endParaRPr lang="en-US" altLang="en-US"/>
          </a:p>
        </p:txBody>
      </p:sp>
    </p:spTree>
    <p:extLst>
      <p:ext uri="{BB962C8B-B14F-4D97-AF65-F5344CB8AC3E}">
        <p14:creationId xmlns:p14="http://schemas.microsoft.com/office/powerpoint/2010/main" val="196681698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BDC5EF0D-3683-CA41-828D-672F2E3955A1}" type="slidenum">
              <a:rPr lang="en-US" altLang="en-US"/>
              <a:pPr>
                <a:defRPr/>
              </a:pPr>
              <a:t>‹#›</a:t>
            </a:fld>
            <a:endParaRPr lang="en-US" altLang="en-US"/>
          </a:p>
        </p:txBody>
      </p:sp>
    </p:spTree>
    <p:extLst>
      <p:ext uri="{BB962C8B-B14F-4D97-AF65-F5344CB8AC3E}">
        <p14:creationId xmlns:p14="http://schemas.microsoft.com/office/powerpoint/2010/main" val="21469159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D11A51B-8B96-BD4C-95B5-FCA03A36A313}" type="slidenum">
              <a:rPr lang="en-US" altLang="en-US"/>
              <a:pPr>
                <a:defRPr/>
              </a:pPr>
              <a:t>‹#›</a:t>
            </a:fld>
            <a:endParaRPr lang="en-US" altLang="en-US"/>
          </a:p>
        </p:txBody>
      </p:sp>
    </p:spTree>
    <p:extLst>
      <p:ext uri="{BB962C8B-B14F-4D97-AF65-F5344CB8AC3E}">
        <p14:creationId xmlns:p14="http://schemas.microsoft.com/office/powerpoint/2010/main" val="227232537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689F2BAA-D8FE-2C4D-A9A5-9491AFC1AF7D}" type="slidenum">
              <a:rPr lang="en-US" altLang="en-US"/>
              <a:pPr>
                <a:defRPr/>
              </a:pPr>
              <a:t>‹#›</a:t>
            </a:fld>
            <a:endParaRPr lang="en-US" altLang="en-US"/>
          </a:p>
        </p:txBody>
      </p:sp>
    </p:spTree>
    <p:extLst>
      <p:ext uri="{BB962C8B-B14F-4D97-AF65-F5344CB8AC3E}">
        <p14:creationId xmlns:p14="http://schemas.microsoft.com/office/powerpoint/2010/main" val="213991478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5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6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6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6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6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6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6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6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6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6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962C6DF-45F1-4B5C-AB56-7A1B175EDAF2}" type="datetime1">
              <a:rPr lang="en-US" smtClean="0">
                <a:solidFill>
                  <a:prstClr val="black">
                    <a:tint val="75000"/>
                  </a:prstClr>
                </a:solidFill>
              </a:rPr>
              <a:pPr/>
              <a:t>12/1/21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3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C2F9376-125E-4038-9239-01F6FB99A311}" type="datetime1">
              <a:rPr lang="en-US" smtClean="0">
                <a:solidFill>
                  <a:prstClr val="black">
                    <a:tint val="75000"/>
                  </a:prstClr>
                </a:solidFill>
              </a:rPr>
              <a:pPr/>
              <a:t>12/1/21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3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869440-780F-4CA0-ADC0-2E0F480BE34C}" type="datetime1">
              <a:rPr lang="en-US" smtClean="0">
                <a:solidFill>
                  <a:prstClr val="black">
                    <a:tint val="75000"/>
                  </a:prstClr>
                </a:solidFill>
              </a:rPr>
              <a:pPr/>
              <a:t>12/1/21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3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991E5A5-56F5-45DD-9EBC-3EBCBD7D9DB6}" type="datetime1">
              <a:rPr lang="en-US" smtClean="0">
                <a:solidFill>
                  <a:prstClr val="black">
                    <a:tint val="75000"/>
                  </a:prstClr>
                </a:solidFill>
              </a:rPr>
              <a:pPr/>
              <a:t>12/1/21</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3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BBF0BC3-6E3B-45EA-BC57-19A66917F11D}" type="datetime1">
              <a:rPr lang="en-US" smtClean="0">
                <a:solidFill>
                  <a:prstClr val="black">
                    <a:tint val="75000"/>
                  </a:prstClr>
                </a:solidFill>
              </a:rPr>
              <a:pPr/>
              <a:t>12/1/21</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3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4C4508D-41CE-4C5D-8C95-4F2685A18AA3}" type="datetime1">
              <a:rPr lang="en-US" smtClean="0">
                <a:solidFill>
                  <a:prstClr val="black">
                    <a:tint val="75000"/>
                  </a:prstClr>
                </a:solidFill>
              </a:rPr>
              <a:pPr/>
              <a:t>12/1/21</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3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8B1997-8A50-49F7-8E56-952DC0A8FF7E}" type="datetime1">
              <a:rPr lang="en-US" smtClean="0">
                <a:solidFill>
                  <a:prstClr val="black">
                    <a:tint val="75000"/>
                  </a:prstClr>
                </a:solidFill>
              </a:rPr>
              <a:pPr/>
              <a:t>12/1/21</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3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AA5356-38C7-490A-B21B-42AA2783D31F}" type="datetime1">
              <a:rPr lang="en-US" smtClean="0">
                <a:solidFill>
                  <a:prstClr val="black">
                    <a:tint val="75000"/>
                  </a:prstClr>
                </a:solidFill>
              </a:rPr>
              <a:pPr/>
              <a:t>12/1/21</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3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549FDA4-1E33-4FA0-87FA-844395F4715B}" type="datetime1">
              <a:rPr lang="en-US" smtClean="0">
                <a:solidFill>
                  <a:prstClr val="black">
                    <a:tint val="75000"/>
                  </a:prstClr>
                </a:solidFill>
              </a:rPr>
              <a:pPr/>
              <a:t>12/1/21</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37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A10498C-2F13-458E-B42A-99F5303B9184}" type="datetime1">
              <a:rPr lang="en-US" smtClean="0">
                <a:solidFill>
                  <a:prstClr val="black">
                    <a:tint val="75000"/>
                  </a:prstClr>
                </a:solidFill>
              </a:rPr>
              <a:pPr/>
              <a:t>12/1/21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37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1FA4EC7-3420-4389-8C46-A991F3944D59}" type="datetime1">
              <a:rPr lang="en-US" smtClean="0">
                <a:solidFill>
                  <a:prstClr val="black">
                    <a:tint val="75000"/>
                  </a:prstClr>
                </a:solidFill>
              </a:rPr>
              <a:pPr/>
              <a:t>12/1/21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37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8"/>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228600" indent="0" algn="ctr">
              <a:buNone/>
              <a:defRPr/>
            </a:lvl2pPr>
            <a:lvl3pPr marL="457200" indent="0" algn="ctr">
              <a:buNone/>
              <a:defRPr/>
            </a:lvl3pPr>
            <a:lvl4pPr marL="685800" indent="0" algn="ctr">
              <a:buNone/>
              <a:defRPr/>
            </a:lvl4pPr>
            <a:lvl5pPr marL="914400" indent="0" algn="ctr">
              <a:buNone/>
              <a:defRPr/>
            </a:lvl5pPr>
            <a:lvl6pPr marL="1143000" indent="0" algn="ctr">
              <a:buNone/>
              <a:defRPr/>
            </a:lvl6pPr>
            <a:lvl7pPr marL="1371600" indent="0" algn="ctr">
              <a:buNone/>
              <a:defRPr/>
            </a:lvl7pPr>
            <a:lvl8pPr marL="1600200" indent="0" algn="ctr">
              <a:buNone/>
              <a:defRPr/>
            </a:lvl8pPr>
            <a:lvl9pPr marL="1828800" indent="0" algn="ctr">
              <a:buNone/>
              <a:defRPr/>
            </a:lvl9pPr>
          </a:lstStyle>
          <a:p>
            <a:r>
              <a:rPr lang="en-US"/>
              <a:t>Click to edit Master subtitle style</a:t>
            </a:r>
          </a:p>
        </p:txBody>
      </p:sp>
    </p:spTree>
  </p:cSld>
  <p:clrMapOvr>
    <a:masterClrMapping/>
  </p:clrMapOvr>
  <p:transition/>
</p:sldLayout>
</file>

<file path=ppt/slideLayouts/slideLayout38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8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3"/>
            <a:ext cx="7772400" cy="1362075"/>
          </a:xfrm>
        </p:spPr>
        <p:txBody>
          <a:bodyPr/>
          <a:lstStyle>
            <a:lvl1pPr algn="l">
              <a:defRPr sz="2000" b="1" cap="all"/>
            </a:lvl1pPr>
          </a:lstStyle>
          <a:p>
            <a:r>
              <a:rPr lang="en-US"/>
              <a:t>Click to edit Master title style</a:t>
            </a:r>
          </a:p>
        </p:txBody>
      </p:sp>
      <p:sp>
        <p:nvSpPr>
          <p:cNvPr id="3" name="Text Placeholder 2"/>
          <p:cNvSpPr>
            <a:spLocks noGrp="1"/>
          </p:cNvSpPr>
          <p:nvPr>
            <p:ph type="body" idx="1"/>
          </p:nvPr>
        </p:nvSpPr>
        <p:spPr>
          <a:xfrm>
            <a:off x="722313" y="2906712"/>
            <a:ext cx="7772400" cy="1500188"/>
          </a:xfrm>
        </p:spPr>
        <p:txBody>
          <a:bodyPr anchor="b"/>
          <a:lstStyle>
            <a:lvl1pPr marL="0" indent="0">
              <a:buNone/>
              <a:defRPr sz="1000"/>
            </a:lvl1pPr>
            <a:lvl2pPr marL="228600" indent="0">
              <a:buNone/>
              <a:defRPr sz="900"/>
            </a:lvl2pPr>
            <a:lvl3pPr marL="457200" indent="0">
              <a:buNone/>
              <a:defRPr sz="800"/>
            </a:lvl3pPr>
            <a:lvl4pPr marL="685800" indent="0">
              <a:buNone/>
              <a:defRPr sz="700"/>
            </a:lvl4pPr>
            <a:lvl5pPr marL="914400" indent="0">
              <a:buNone/>
              <a:defRPr sz="700"/>
            </a:lvl5pPr>
            <a:lvl6pPr marL="1143000" indent="0">
              <a:buNone/>
              <a:defRPr sz="700"/>
            </a:lvl6pPr>
            <a:lvl7pPr marL="1371600" indent="0">
              <a:buNone/>
              <a:defRPr sz="700"/>
            </a:lvl7pPr>
            <a:lvl8pPr marL="1600200" indent="0">
              <a:buNone/>
              <a:defRPr sz="700"/>
            </a:lvl8pPr>
            <a:lvl9pPr marL="1828800" indent="0">
              <a:buNone/>
              <a:defRPr sz="700"/>
            </a:lvl9pPr>
          </a:lstStyle>
          <a:p>
            <a:pPr lvl="0"/>
            <a:r>
              <a:rPr lang="en-US"/>
              <a:t>Click to edit Master text styles</a:t>
            </a:r>
          </a:p>
        </p:txBody>
      </p:sp>
    </p:spTree>
  </p:cSld>
  <p:clrMapOvr>
    <a:masterClrMapping/>
  </p:clrMapOvr>
  <p:transition/>
</p:sldLayout>
</file>

<file path=ppt/slideLayouts/slideLayout3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19100" y="1047750"/>
            <a:ext cx="4000500" cy="5175250"/>
          </a:xfrm>
        </p:spPr>
        <p:txBody>
          <a:bodyPr/>
          <a:lstStyle>
            <a:lvl1pPr>
              <a:defRPr sz="1400"/>
            </a:lvl1pPr>
            <a:lvl2pPr>
              <a:defRPr sz="1200"/>
            </a:lvl2pPr>
            <a:lvl3pPr>
              <a:defRPr sz="100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495800" y="1047750"/>
            <a:ext cx="4000500" cy="5175250"/>
          </a:xfrm>
        </p:spPr>
        <p:txBody>
          <a:bodyPr/>
          <a:lstStyle>
            <a:lvl1pPr>
              <a:defRPr sz="1400"/>
            </a:lvl1pPr>
            <a:lvl2pPr>
              <a:defRPr sz="1200"/>
            </a:lvl2pPr>
            <a:lvl3pPr>
              <a:defRPr sz="100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2"/>
            <a:ext cx="4040188" cy="639763"/>
          </a:xfrm>
        </p:spPr>
        <p:txBody>
          <a:bodyPr anchor="b"/>
          <a:lstStyle>
            <a:lvl1pPr marL="0" indent="0">
              <a:buNone/>
              <a:defRPr sz="1200" b="1"/>
            </a:lvl1pPr>
            <a:lvl2pPr marL="228600" indent="0">
              <a:buNone/>
              <a:defRPr sz="1000" b="1"/>
            </a:lvl2pPr>
            <a:lvl3pPr marL="457200" indent="0">
              <a:buNone/>
              <a:defRPr sz="900" b="1"/>
            </a:lvl3pPr>
            <a:lvl4pPr marL="685800" indent="0">
              <a:buNone/>
              <a:defRPr sz="800" b="1"/>
            </a:lvl4pPr>
            <a:lvl5pPr marL="914400" indent="0">
              <a:buNone/>
              <a:defRPr sz="800" b="1"/>
            </a:lvl5pPr>
            <a:lvl6pPr marL="1143000" indent="0">
              <a:buNone/>
              <a:defRPr sz="800" b="1"/>
            </a:lvl6pPr>
            <a:lvl7pPr marL="1371600" indent="0">
              <a:buNone/>
              <a:defRPr sz="800" b="1"/>
            </a:lvl7pPr>
            <a:lvl8pPr marL="1600200" indent="0">
              <a:buNone/>
              <a:defRPr sz="800" b="1"/>
            </a:lvl8pPr>
            <a:lvl9pPr marL="1828800" indent="0">
              <a:buNone/>
              <a:defRPr sz="8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200"/>
            </a:lvl1pPr>
            <a:lvl2pPr>
              <a:defRPr sz="1000"/>
            </a:lvl2pPr>
            <a:lvl3pPr>
              <a:defRPr sz="900"/>
            </a:lvl3pPr>
            <a:lvl4pPr>
              <a:defRPr sz="800"/>
            </a:lvl4pPr>
            <a:lvl5pPr>
              <a:defRPr sz="800"/>
            </a:lvl5pPr>
            <a:lvl6pPr>
              <a:defRPr sz="800"/>
            </a:lvl6pPr>
            <a:lvl7pPr>
              <a:defRPr sz="800"/>
            </a:lvl7pPr>
            <a:lvl8pPr>
              <a:defRPr sz="800"/>
            </a:lvl8pPr>
            <a:lvl9pPr>
              <a:defRPr sz="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8" y="1535112"/>
            <a:ext cx="4041775" cy="639763"/>
          </a:xfrm>
        </p:spPr>
        <p:txBody>
          <a:bodyPr anchor="b"/>
          <a:lstStyle>
            <a:lvl1pPr marL="0" indent="0">
              <a:buNone/>
              <a:defRPr sz="1200" b="1"/>
            </a:lvl1pPr>
            <a:lvl2pPr marL="228600" indent="0">
              <a:buNone/>
              <a:defRPr sz="1000" b="1"/>
            </a:lvl2pPr>
            <a:lvl3pPr marL="457200" indent="0">
              <a:buNone/>
              <a:defRPr sz="900" b="1"/>
            </a:lvl3pPr>
            <a:lvl4pPr marL="685800" indent="0">
              <a:buNone/>
              <a:defRPr sz="800" b="1"/>
            </a:lvl4pPr>
            <a:lvl5pPr marL="914400" indent="0">
              <a:buNone/>
              <a:defRPr sz="800" b="1"/>
            </a:lvl5pPr>
            <a:lvl6pPr marL="1143000" indent="0">
              <a:buNone/>
              <a:defRPr sz="800" b="1"/>
            </a:lvl6pPr>
            <a:lvl7pPr marL="1371600" indent="0">
              <a:buNone/>
              <a:defRPr sz="800" b="1"/>
            </a:lvl7pPr>
            <a:lvl8pPr marL="1600200" indent="0">
              <a:buNone/>
              <a:defRPr sz="800" b="1"/>
            </a:lvl8pPr>
            <a:lvl9pPr marL="1828800" indent="0">
              <a:buNone/>
              <a:defRPr sz="800" b="1"/>
            </a:lvl9pPr>
          </a:lstStyle>
          <a:p>
            <a:pPr lvl="0"/>
            <a:r>
              <a:rPr lang="en-US"/>
              <a:t>Click to edit Master text styles</a:t>
            </a:r>
          </a:p>
        </p:txBody>
      </p:sp>
      <p:sp>
        <p:nvSpPr>
          <p:cNvPr id="6" name="Content Placeholder 5"/>
          <p:cNvSpPr>
            <a:spLocks noGrp="1"/>
          </p:cNvSpPr>
          <p:nvPr>
            <p:ph sz="quarter" idx="4"/>
          </p:nvPr>
        </p:nvSpPr>
        <p:spPr>
          <a:xfrm>
            <a:off x="4645028" y="2174875"/>
            <a:ext cx="4041775" cy="3951288"/>
          </a:xfrm>
        </p:spPr>
        <p:txBody>
          <a:bodyPr/>
          <a:lstStyle>
            <a:lvl1pPr>
              <a:defRPr sz="1200"/>
            </a:lvl1pPr>
            <a:lvl2pPr>
              <a:defRPr sz="1000"/>
            </a:lvl2pPr>
            <a:lvl3pPr>
              <a:defRPr sz="900"/>
            </a:lvl3pPr>
            <a:lvl4pPr>
              <a:defRPr sz="800"/>
            </a:lvl4pPr>
            <a:lvl5pPr>
              <a:defRPr sz="800"/>
            </a:lvl5pPr>
            <a:lvl6pPr>
              <a:defRPr sz="800"/>
            </a:lvl6pPr>
            <a:lvl7pPr>
              <a:defRPr sz="800"/>
            </a:lvl7pPr>
            <a:lvl8pPr>
              <a:defRPr sz="800"/>
            </a:lvl8pPr>
            <a:lvl9pPr>
              <a:defRPr sz="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cSld>
  <p:clrMapOvr>
    <a:masterClrMapping/>
  </p:clrMapOvr>
  <p:transition/>
</p:sldLayout>
</file>

<file path=ppt/slideLayouts/slideLayout3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38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3" y="273050"/>
            <a:ext cx="3008313" cy="1162050"/>
          </a:xfrm>
        </p:spPr>
        <p:txBody>
          <a:bodyPr anchor="b"/>
          <a:lstStyle>
            <a:lvl1pPr algn="l">
              <a:defRPr sz="1000" b="1"/>
            </a:lvl1pPr>
          </a:lstStyle>
          <a:p>
            <a:r>
              <a:rPr lang="en-US"/>
              <a:t>Click to edit Master title style</a:t>
            </a:r>
          </a:p>
        </p:txBody>
      </p:sp>
      <p:sp>
        <p:nvSpPr>
          <p:cNvPr id="3" name="Content Placeholder 2"/>
          <p:cNvSpPr>
            <a:spLocks noGrp="1"/>
          </p:cNvSpPr>
          <p:nvPr>
            <p:ph idx="1"/>
          </p:nvPr>
        </p:nvSpPr>
        <p:spPr>
          <a:xfrm>
            <a:off x="3575050" y="273053"/>
            <a:ext cx="5111750" cy="5853113"/>
          </a:xfrm>
        </p:spPr>
        <p:txBody>
          <a:bodyPr/>
          <a:lstStyle>
            <a:lvl1pPr>
              <a:defRPr sz="1600"/>
            </a:lvl1pPr>
            <a:lvl2pPr>
              <a:defRPr sz="1400"/>
            </a:lvl2pPr>
            <a:lvl3pPr>
              <a:defRPr sz="1200"/>
            </a:lvl3pPr>
            <a:lvl4pPr>
              <a:defRPr sz="1000"/>
            </a:lvl4pPr>
            <a:lvl5pPr>
              <a:defRPr sz="1000"/>
            </a:lvl5pPr>
            <a:lvl6pPr>
              <a:defRPr sz="1000"/>
            </a:lvl6pPr>
            <a:lvl7pPr>
              <a:defRPr sz="1000"/>
            </a:lvl7pPr>
            <a:lvl8pPr>
              <a:defRPr sz="1000"/>
            </a:lvl8pPr>
            <a:lvl9pPr>
              <a:defRPr sz="1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3" y="1435103"/>
            <a:ext cx="3008313" cy="4691063"/>
          </a:xfrm>
        </p:spPr>
        <p:txBody>
          <a:bodyPr/>
          <a:lstStyle>
            <a:lvl1pPr marL="0" indent="0">
              <a:buNone/>
              <a:defRPr sz="700"/>
            </a:lvl1pPr>
            <a:lvl2pPr marL="228600" indent="0">
              <a:buNone/>
              <a:defRPr sz="600"/>
            </a:lvl2pPr>
            <a:lvl3pPr marL="457200" indent="0">
              <a:buNone/>
              <a:defRPr sz="500"/>
            </a:lvl3pPr>
            <a:lvl4pPr marL="685800" indent="0">
              <a:buNone/>
              <a:defRPr sz="500"/>
            </a:lvl4pPr>
            <a:lvl5pPr marL="914400" indent="0">
              <a:buNone/>
              <a:defRPr sz="500"/>
            </a:lvl5pPr>
            <a:lvl6pPr marL="1143000" indent="0">
              <a:buNone/>
              <a:defRPr sz="500"/>
            </a:lvl6pPr>
            <a:lvl7pPr marL="1371600" indent="0">
              <a:buNone/>
              <a:defRPr sz="500"/>
            </a:lvl7pPr>
            <a:lvl8pPr marL="1600200" indent="0">
              <a:buNone/>
              <a:defRPr sz="500"/>
            </a:lvl8pPr>
            <a:lvl9pPr marL="1828800" indent="0">
              <a:buNone/>
              <a:defRPr sz="500"/>
            </a:lvl9pPr>
          </a:lstStyle>
          <a:p>
            <a:pPr lvl="0"/>
            <a:r>
              <a:rPr lang="en-US"/>
              <a:t>Click to edit Master text styles</a:t>
            </a:r>
          </a:p>
        </p:txBody>
      </p:sp>
    </p:spTree>
  </p:cSld>
  <p:clrMapOvr>
    <a:masterClrMapping/>
  </p:clrMapOvr>
  <p:transition/>
</p:sldLayout>
</file>

<file path=ppt/slideLayouts/slideLayout38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1600"/>
            </a:lvl1pPr>
            <a:lvl2pPr marL="228600" indent="0">
              <a:buNone/>
              <a:defRPr sz="1400"/>
            </a:lvl2pPr>
            <a:lvl3pPr marL="457200" indent="0">
              <a:buNone/>
              <a:defRPr sz="1200"/>
            </a:lvl3pPr>
            <a:lvl4pPr marL="685800" indent="0">
              <a:buNone/>
              <a:defRPr sz="1000"/>
            </a:lvl4pPr>
            <a:lvl5pPr marL="914400" indent="0">
              <a:buNone/>
              <a:defRPr sz="1000"/>
            </a:lvl5pPr>
            <a:lvl6pPr marL="1143000" indent="0">
              <a:buNone/>
              <a:defRPr sz="1000"/>
            </a:lvl6pPr>
            <a:lvl7pPr marL="1371600" indent="0">
              <a:buNone/>
              <a:defRPr sz="1000"/>
            </a:lvl7pPr>
            <a:lvl8pPr marL="1600200" indent="0">
              <a:buNone/>
              <a:defRPr sz="1000"/>
            </a:lvl8pPr>
            <a:lvl9pPr marL="1828800" indent="0">
              <a:buNone/>
              <a:defRPr sz="1000"/>
            </a:lvl9pPr>
          </a:lstStyle>
          <a:p>
            <a:endParaRPr lang="en-US"/>
          </a:p>
        </p:txBody>
      </p:sp>
      <p:sp>
        <p:nvSpPr>
          <p:cNvPr id="4" name="Text Placeholder 3"/>
          <p:cNvSpPr>
            <a:spLocks noGrp="1"/>
          </p:cNvSpPr>
          <p:nvPr>
            <p:ph type="body" sz="half" idx="2"/>
          </p:nvPr>
        </p:nvSpPr>
        <p:spPr>
          <a:xfrm>
            <a:off x="1792288" y="5367341"/>
            <a:ext cx="5486400" cy="804863"/>
          </a:xfrm>
        </p:spPr>
        <p:txBody>
          <a:bodyPr/>
          <a:lstStyle>
            <a:lvl1pPr marL="0" indent="0">
              <a:buNone/>
              <a:defRPr sz="700"/>
            </a:lvl1pPr>
            <a:lvl2pPr marL="228600" indent="0">
              <a:buNone/>
              <a:defRPr sz="600"/>
            </a:lvl2pPr>
            <a:lvl3pPr marL="457200" indent="0">
              <a:buNone/>
              <a:defRPr sz="500"/>
            </a:lvl3pPr>
            <a:lvl4pPr marL="685800" indent="0">
              <a:buNone/>
              <a:defRPr sz="500"/>
            </a:lvl4pPr>
            <a:lvl5pPr marL="914400" indent="0">
              <a:buNone/>
              <a:defRPr sz="500"/>
            </a:lvl5pPr>
            <a:lvl6pPr marL="1143000" indent="0">
              <a:buNone/>
              <a:defRPr sz="500"/>
            </a:lvl6pPr>
            <a:lvl7pPr marL="1371600" indent="0">
              <a:buNone/>
              <a:defRPr sz="500"/>
            </a:lvl7pPr>
            <a:lvl8pPr marL="1600200" indent="0">
              <a:buNone/>
              <a:defRPr sz="500"/>
            </a:lvl8pPr>
            <a:lvl9pPr marL="1828800" indent="0">
              <a:buNone/>
              <a:defRPr sz="500"/>
            </a:lvl9pPr>
          </a:lstStyle>
          <a:p>
            <a:pPr lvl="0"/>
            <a:r>
              <a:rPr lang="en-US"/>
              <a:t>Click to edit Master text styles</a:t>
            </a:r>
          </a:p>
        </p:txBody>
      </p:sp>
    </p:spTree>
  </p:cSld>
  <p:clrMapOvr>
    <a:masterClrMapping/>
  </p:clrMapOvr>
  <p:transition/>
</p:sldLayout>
</file>

<file path=ppt/slideLayouts/slideLayout3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77000" y="196850"/>
            <a:ext cx="2019300" cy="602615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19100" y="196850"/>
            <a:ext cx="5981700" cy="60261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9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9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9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9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9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40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40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40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40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40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40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40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40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40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40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4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4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4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Tree>
  </p:cSld>
  <p:clrMapOvr>
    <a:masterClrMapping/>
  </p:clrMapOvr>
</p:sldLayout>
</file>

<file path=ppt/slideLayouts/slideLayout4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81000" y="152401"/>
            <a:ext cx="8382000" cy="761999"/>
          </a:xfrm>
        </p:spPr>
        <p:txBody>
          <a:bodyPr>
            <a:noAutofit/>
          </a:bodyPr>
          <a:lstStyle>
            <a:lvl1pPr>
              <a:defRPr sz="4800" b="1"/>
            </a:lvl1pPr>
          </a:lstStyle>
          <a:p>
            <a:r>
              <a:rPr lang="en-US"/>
              <a:t>Click to edit Master title style</a:t>
            </a:r>
            <a:endParaRPr lang="en-US" dirty="0"/>
          </a:p>
        </p:txBody>
      </p:sp>
      <p:sp>
        <p:nvSpPr>
          <p:cNvPr id="3" name="Content Placeholder 2"/>
          <p:cNvSpPr>
            <a:spLocks noGrp="1"/>
          </p:cNvSpPr>
          <p:nvPr>
            <p:ph idx="1"/>
          </p:nvPr>
        </p:nvSpPr>
        <p:spPr>
          <a:xfrm>
            <a:off x="381000" y="1066800"/>
            <a:ext cx="8382000" cy="5638800"/>
          </a:xfrm>
        </p:spPr>
        <p:txBody>
          <a:bodyPr>
            <a:noAutofit/>
          </a:bodyPr>
          <a:lstStyle>
            <a:lvl1pPr marL="285750" indent="-285750">
              <a:defRPr sz="3600">
                <a:latin typeface="+mj-lt"/>
              </a:defRPr>
            </a:lvl1pPr>
            <a:lvl2pPr marL="742950" indent="-285750">
              <a:buFont typeface="Calibri Light" panose="020F0302020204030204" pitchFamily="34" charset="0"/>
              <a:buChar char="–"/>
              <a:defRPr sz="3200">
                <a:latin typeface="+mj-lt"/>
              </a:defRPr>
            </a:lvl2pPr>
            <a:lvl3pPr>
              <a:defRPr sz="2800">
                <a:latin typeface="+mj-lt"/>
              </a:defRPr>
            </a:lvl3pPr>
            <a:lvl4pPr>
              <a:defRPr sz="2400">
                <a:latin typeface="+mj-lt"/>
              </a:defRPr>
            </a:lvl4pPr>
            <a:lvl5pPr>
              <a:defRPr sz="2400">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p:cNvSpPr>
            <a:spLocks noGrp="1"/>
          </p:cNvSpPr>
          <p:nvPr>
            <p:ph type="sldNum" sz="quarter" idx="10"/>
          </p:nvPr>
        </p:nvSpPr>
        <p:spPr>
          <a:xfrm>
            <a:off x="8077200" y="6340475"/>
            <a:ext cx="685800" cy="365125"/>
          </a:xfrm>
        </p:spPr>
        <p:txBody>
          <a:bodyPr wrap="square" numCol="1" anchorCtr="0" compatLnSpc="1">
            <a:prstTxWarp prst="textNoShape">
              <a:avLst/>
            </a:prstTxWarp>
          </a:bodyPr>
          <a:lstStyle>
            <a:lvl1pPr fontAlgn="base">
              <a:spcBef>
                <a:spcPct val="0"/>
              </a:spcBef>
              <a:spcAft>
                <a:spcPct val="0"/>
              </a:spcAft>
              <a:defRPr sz="2000">
                <a:solidFill>
                  <a:srgbClr val="898989"/>
                </a:solidFill>
                <a:latin typeface="Cambria Math" charset="0"/>
                <a:ea typeface="ＭＳ Ｐゴシック" charset="0"/>
                <a:cs typeface="Cambria Math" charset="0"/>
              </a:defRPr>
            </a:lvl1pPr>
          </a:lstStyle>
          <a:p>
            <a:fld id="{2F9AB1DC-1F54-3E4A-95A3-3C4F38B38287}" type="slidenum">
              <a:rPr lang="en-US"/>
              <a:pPr/>
              <a:t>‹#›</a:t>
            </a:fld>
            <a:endParaRPr lang="en-US"/>
          </a:p>
        </p:txBody>
      </p:sp>
    </p:spTree>
  </p:cSld>
  <p:clrMapOvr>
    <a:masterClrMapping/>
  </p:clrMapOvr>
</p:sldLayout>
</file>

<file path=ppt/slideLayouts/slideLayout4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0D5ABD69-D797-204B-8AF8-3D380E6914CA}" type="slidenum">
              <a:rPr lang="en-US"/>
              <a:pPr>
                <a:defRPr/>
              </a:pPr>
              <a:t>‹#›</a:t>
            </a:fld>
            <a:endParaRPr lang="en-US"/>
          </a:p>
        </p:txBody>
      </p:sp>
    </p:spTree>
  </p:cSld>
  <p:clrMapOvr>
    <a:masterClrMapping/>
  </p:clrMapOvr>
</p:sldLayout>
</file>

<file path=ppt/slideLayouts/slideLayout4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Footer Placeholder 5"/>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D4167CB6-3B08-5F41-8B2C-916DD676D121}" type="slidenum">
              <a:rPr lang="en-US"/>
              <a:pPr>
                <a:defRPr/>
              </a:pPr>
              <a:t>‹#›</a:t>
            </a:fld>
            <a:endParaRPr lang="en-US"/>
          </a:p>
        </p:txBody>
      </p:sp>
    </p:spTree>
  </p:cSld>
  <p:clrMapOvr>
    <a:masterClrMapping/>
  </p:clrMapOvr>
</p:sldLayout>
</file>

<file path=ppt/slideLayouts/slideLayout4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8" name="Footer Placeholder 7"/>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9" name="Slide Number Placeholder 8"/>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AA0D681A-F5B4-9644-896C-61B2B0FDE4AA}" type="slidenum">
              <a:rPr lang="en-US"/>
              <a:pPr>
                <a:defRPr/>
              </a:pPr>
              <a:t>‹#›</a:t>
            </a:fld>
            <a:endParaRPr lang="en-US"/>
          </a:p>
        </p:txBody>
      </p:sp>
    </p:spTree>
  </p:cSld>
  <p:clrMapOvr>
    <a:masterClrMapping/>
  </p:clrMapOvr>
</p:sldLayout>
</file>

<file path=ppt/slideLayouts/slideLayout4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4" name="Footer Placeholder 3"/>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Slide Number Placeholder 4"/>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E9EE30A7-2F09-2442-8BD0-04F2DD3C2603}" type="slidenum">
              <a:rPr lang="en-US"/>
              <a:pPr>
                <a:defRPr/>
              </a:pPr>
              <a:t>‹#›</a:t>
            </a:fld>
            <a:endParaRPr lang="en-US"/>
          </a:p>
        </p:txBody>
      </p:sp>
    </p:spTree>
  </p:cSld>
  <p:clrMapOvr>
    <a:masterClrMapping/>
  </p:clrMapOvr>
</p:sldLayout>
</file>

<file path=ppt/slideLayouts/slideLayout4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3" name="Footer Placeholder 2"/>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4" name="Slide Number Placeholder 3"/>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456C5735-7F4B-8947-B422-F91141E3F4AD}" type="slidenum">
              <a:rPr lang="en-US"/>
              <a:pPr>
                <a:defRPr/>
              </a:pPr>
              <a:t>‹#›</a:t>
            </a:fld>
            <a:endParaRPr lang="en-US"/>
          </a:p>
        </p:txBody>
      </p:sp>
    </p:spTree>
  </p:cSld>
  <p:clrMapOvr>
    <a:masterClrMapping/>
  </p:clrMapOvr>
</p:sldLayout>
</file>

<file path=ppt/slideLayouts/slideLayout4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Footer Placeholder 5"/>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A9E84826-6BA8-884D-A601-2AAB8825DBC3}" type="slidenum">
              <a:rPr lang="en-US"/>
              <a:pPr>
                <a:defRPr/>
              </a:pPr>
              <a:t>‹#›</a:t>
            </a:fld>
            <a:endParaRPr lang="en-US"/>
          </a:p>
        </p:txBody>
      </p:sp>
    </p:spTree>
  </p:cSld>
  <p:clrMapOvr>
    <a:masterClrMapping/>
  </p:clrMapOvr>
</p:sldLayout>
</file>

<file path=ppt/slideLayouts/slideLayout4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Footer Placeholder 5"/>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6531BACC-C330-6040-8E9C-315FB8A2D4F3}" type="slidenum">
              <a:rPr lang="en-US"/>
              <a:pPr>
                <a:defRPr/>
              </a:pPr>
              <a:t>‹#›</a:t>
            </a:fld>
            <a:endParaRPr lang="en-US"/>
          </a:p>
        </p:txBody>
      </p:sp>
    </p:spTree>
  </p:cSld>
  <p:clrMapOvr>
    <a:masterClrMapping/>
  </p:clrMapOvr>
</p:sldLayout>
</file>

<file path=ppt/slideLayouts/slideLayout4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CA13EE9E-551C-B04A-8AEF-33C040418E39}" type="slidenum">
              <a:rPr lang="en-US"/>
              <a:pPr>
                <a:defRPr/>
              </a:pPr>
              <a:t>‹#›</a:t>
            </a:fld>
            <a:endParaRPr lang="en-US"/>
          </a:p>
        </p:txBody>
      </p:sp>
    </p:spTree>
  </p:cSld>
  <p:clrMapOvr>
    <a:masterClrMapping/>
  </p:clrMapOvr>
</p:sldLayout>
</file>

<file path=ppt/slideLayouts/slideLayout4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A200974D-7775-EC48-B655-6C7A7623F53B}" type="slidenum">
              <a:rPr lang="en-US"/>
              <a:pPr>
                <a:defRPr/>
              </a:pPr>
              <a:t>‹#›</a:t>
            </a:fld>
            <a:endParaRPr lang="en-US"/>
          </a:p>
        </p:txBody>
      </p:sp>
    </p:spTree>
  </p:cSld>
  <p:clrMapOvr>
    <a:masterClrMapping/>
  </p:clrMapOvr>
</p:sldLayout>
</file>

<file path=ppt/slideLayouts/slideLayout4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Tree>
  </p:cSld>
  <p:clrMapOvr>
    <a:masterClrMapping/>
  </p:clrMapOvr>
</p:sldLayout>
</file>

<file path=ppt/slideLayouts/slideLayout4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81000" y="152401"/>
            <a:ext cx="8382000" cy="761999"/>
          </a:xfrm>
        </p:spPr>
        <p:txBody>
          <a:bodyPr>
            <a:noAutofit/>
          </a:bodyPr>
          <a:lstStyle>
            <a:lvl1pPr>
              <a:defRPr sz="4800" b="1"/>
            </a:lvl1pPr>
          </a:lstStyle>
          <a:p>
            <a:r>
              <a:rPr lang="en-US"/>
              <a:t>Click to edit Master title style</a:t>
            </a:r>
            <a:endParaRPr lang="en-US" dirty="0"/>
          </a:p>
        </p:txBody>
      </p:sp>
      <p:sp>
        <p:nvSpPr>
          <p:cNvPr id="3" name="Content Placeholder 2"/>
          <p:cNvSpPr>
            <a:spLocks noGrp="1"/>
          </p:cNvSpPr>
          <p:nvPr>
            <p:ph idx="1"/>
          </p:nvPr>
        </p:nvSpPr>
        <p:spPr>
          <a:xfrm>
            <a:off x="381000" y="1066800"/>
            <a:ext cx="8382000" cy="5638800"/>
          </a:xfrm>
        </p:spPr>
        <p:txBody>
          <a:bodyPr>
            <a:noAutofit/>
          </a:bodyPr>
          <a:lstStyle>
            <a:lvl1pPr marL="285750" indent="-285750">
              <a:defRPr sz="3600">
                <a:latin typeface="+mj-lt"/>
              </a:defRPr>
            </a:lvl1pPr>
            <a:lvl2pPr marL="742950" indent="-285750">
              <a:buFont typeface="Calibri Light" panose="020F0302020204030204" pitchFamily="34" charset="0"/>
              <a:buChar char="–"/>
              <a:defRPr sz="3200">
                <a:latin typeface="+mj-lt"/>
              </a:defRPr>
            </a:lvl2pPr>
            <a:lvl3pPr>
              <a:defRPr sz="2800">
                <a:latin typeface="+mj-lt"/>
              </a:defRPr>
            </a:lvl3pPr>
            <a:lvl4pPr>
              <a:defRPr sz="2400">
                <a:latin typeface="+mj-lt"/>
              </a:defRPr>
            </a:lvl4pPr>
            <a:lvl5pPr>
              <a:defRPr sz="2400">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5"/>
          <p:cNvSpPr>
            <a:spLocks noGrp="1"/>
          </p:cNvSpPr>
          <p:nvPr>
            <p:ph type="sldNum" sz="quarter" idx="12"/>
          </p:nvPr>
        </p:nvSpPr>
        <p:spPr>
          <a:xfrm>
            <a:off x="8077200" y="6340475"/>
            <a:ext cx="685800" cy="365125"/>
          </a:xfrm>
        </p:spPr>
        <p:txBody>
          <a:bodyPr/>
          <a:lstStyle>
            <a:lvl1pPr>
              <a:defRPr sz="2000">
                <a:latin typeface="Cambria Math" panose="02040503050406030204" pitchFamily="18" charset="0"/>
                <a:ea typeface="Cambria Math" panose="02040503050406030204" pitchFamily="18" charset="0"/>
              </a:defRPr>
            </a:lvl1p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4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4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4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4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4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4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4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4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4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434.xml><?xml version="1.0" encoding="utf-8"?>
<p:sldLayout xmlns:a="http://schemas.openxmlformats.org/drawingml/2006/main" xmlns:r="http://schemas.openxmlformats.org/officeDocument/2006/relationships" xmlns:p="http://schemas.openxmlformats.org/presentationml/2006/main" showMasterSp="0" type="title" preserve="1">
  <p:cSld name="標題投影片">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sz="1350">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sz="1350">
              <a:solidFill>
                <a:srgbClr val="000000"/>
              </a:solidFill>
            </a:endParaRPr>
          </a:p>
        </p:txBody>
      </p:sp>
      <p:sp>
        <p:nvSpPr>
          <p:cNvPr id="6" name="Line 10"/>
          <p:cNvSpPr>
            <a:spLocks noChangeShapeType="1"/>
          </p:cNvSpPr>
          <p:nvPr/>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sz="1350">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3600"/>
            </a:lvl1pPr>
          </a:lstStyle>
          <a:p>
            <a:r>
              <a:rPr lang="en-US" altLang="zh-TW"/>
              <a:t>Click to edit Master title style</a:t>
            </a:r>
            <a:endParaRPr lang="en-US" altLang="en-US"/>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zh-TW"/>
              <a:t>Click to edit Master subtitle style</a:t>
            </a:r>
            <a:endParaRPr lang="en-US" altLang="en-US"/>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900">
                <a:latin typeface="Garamond" pitchFamily="18" charset="0"/>
              </a:defRPr>
            </a:lvl1pPr>
          </a:lstStyle>
          <a:p>
            <a:endParaRPr 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solidFill>
                <a:srgbClr val="000000"/>
              </a:solidFill>
            </a:endParaRPr>
          </a:p>
        </p:txBody>
      </p:sp>
      <p:sp>
        <p:nvSpPr>
          <p:cNvPr id="9" name="Rectangle 6"/>
          <p:cNvSpPr>
            <a:spLocks noGrp="1" noChangeArrowheads="1"/>
          </p:cNvSpPr>
          <p:nvPr>
            <p:ph type="sldNum" sz="quarter" idx="12"/>
          </p:nvPr>
        </p:nvSpPr>
        <p:spPr/>
        <p:txBody>
          <a:bodyPr/>
          <a:lstStyle>
            <a:lvl1pPr>
              <a:defRPr sz="900"/>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435.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Content Placeholder 2"/>
          <p:cNvSpPr>
            <a:spLocks noGrp="1"/>
          </p:cNvSpPr>
          <p:nvPr>
            <p:ph idx="1"/>
          </p:nvPr>
        </p:nvSpPr>
        <p:spPr/>
        <p:txBody>
          <a:body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436.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20"/>
            <a:ext cx="7772400" cy="1362075"/>
          </a:xfrm>
        </p:spPr>
        <p:txBody>
          <a:bodyPr/>
          <a:lstStyle>
            <a:lvl1pPr algn="l">
              <a:defRPr sz="3000" b="1" cap="all"/>
            </a:lvl1pPr>
          </a:lstStyle>
          <a:p>
            <a:r>
              <a:rPr lang="en-US" altLang="zh-TW"/>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en-US" altLang="zh-TW"/>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437.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Content Placeholder 2"/>
          <p:cNvSpPr>
            <a:spLocks noGrp="1"/>
          </p:cNvSpPr>
          <p:nvPr>
            <p:ph sz="half" idx="1"/>
          </p:nvPr>
        </p:nvSpPr>
        <p:spPr>
          <a:xfrm>
            <a:off x="228600" y="1371600"/>
            <a:ext cx="4229100" cy="48768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Content Placeholder 3"/>
          <p:cNvSpPr>
            <a:spLocks noGrp="1"/>
          </p:cNvSpPr>
          <p:nvPr>
            <p:ph sz="half" idx="2"/>
          </p:nvPr>
        </p:nvSpPr>
        <p:spPr>
          <a:xfrm>
            <a:off x="4610100" y="1371600"/>
            <a:ext cx="4229100" cy="48768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5"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438.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ltLang="zh-TW"/>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ltLang="zh-TW"/>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5" name="Text Placeholder 4"/>
          <p:cNvSpPr>
            <a:spLocks noGrp="1"/>
          </p:cNvSpPr>
          <p:nvPr>
            <p:ph type="body" sz="quarter" idx="3"/>
          </p:nvPr>
        </p:nvSpPr>
        <p:spPr>
          <a:xfrm>
            <a:off x="4645035"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ltLang="zh-TW"/>
              <a:t>Click to edit Master text styles</a:t>
            </a:r>
          </a:p>
        </p:txBody>
      </p:sp>
      <p:sp>
        <p:nvSpPr>
          <p:cNvPr id="6" name="Content Placeholder 5"/>
          <p:cNvSpPr>
            <a:spLocks noGrp="1"/>
          </p:cNvSpPr>
          <p:nvPr>
            <p:ph sz="quarter" idx="4"/>
          </p:nvPr>
        </p:nvSpPr>
        <p:spPr>
          <a:xfrm>
            <a:off x="4645035"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7"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439.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440.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441.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500" b="1"/>
            </a:lvl1pPr>
          </a:lstStyle>
          <a:p>
            <a:r>
              <a:rPr lang="en-US" altLang="zh-TW"/>
              <a:t>Click to edit Master title style</a:t>
            </a:r>
            <a:endParaRPr lang="en-US"/>
          </a:p>
        </p:txBody>
      </p:sp>
      <p:sp>
        <p:nvSpPr>
          <p:cNvPr id="3" name="Content Placeholder 2"/>
          <p:cNvSpPr>
            <a:spLocks noGrp="1"/>
          </p:cNvSpPr>
          <p:nvPr>
            <p:ph idx="1"/>
          </p:nvPr>
        </p:nvSpPr>
        <p:spPr>
          <a:xfrm>
            <a:off x="3575050" y="273070"/>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ltLang="zh-TW"/>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442.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US" altLang="zh-TW"/>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altLang="zh-TW" noProof="0"/>
              <a:t>Drag picture to placeholder or click icon to add</a:t>
            </a:r>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ltLang="zh-TW"/>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443.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444.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ltLang="zh-TW"/>
              <a:t>Click to edit Master title style</a:t>
            </a:r>
            <a:endParaRPr lang="en-US"/>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44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eaLnBrk="0" hangingPunc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eaLnBrk="0" hangingPunct="0">
              <a:defRPr sz="1200" smtClean="0"/>
            </a:lvl1pPr>
          </a:lstStyle>
          <a:p>
            <a:pPr>
              <a:defRPr/>
            </a:pPr>
            <a:fld id="{3337BF1A-2471-8F44-AA10-9A6AA4B4E0AC}" type="slidenum">
              <a:rPr lang="en-US" altLang="en-US"/>
              <a:pPr>
                <a:defRPr/>
              </a:pPr>
              <a:t>‹#›</a:t>
            </a:fld>
            <a:endParaRPr lang="en-US" altLang="en-US"/>
          </a:p>
        </p:txBody>
      </p:sp>
    </p:spTree>
  </p:cSld>
  <p:clrMapOvr>
    <a:masterClrMapping/>
  </p:clrMapOvr>
  <p:transition/>
</p:sldLayout>
</file>

<file path=ppt/slideLayouts/slideLayout4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eaLnBrk="0" hangingPunct="0">
              <a:defRPr smtClean="0"/>
            </a:lvl1pPr>
          </a:lstStyle>
          <a:p>
            <a:pPr>
              <a:defRPr/>
            </a:pPr>
            <a:fld id="{C693BED2-1B18-8744-B8F0-03CBD3594789}" type="slidenum">
              <a:rPr lang="en-US" altLang="en-US"/>
              <a:pPr>
                <a:defRPr/>
              </a:pPr>
              <a:t>‹#›</a:t>
            </a:fld>
            <a:endParaRPr lang="en-US" altLang="en-US"/>
          </a:p>
        </p:txBody>
      </p:sp>
    </p:spTree>
  </p:cSld>
  <p:clrMapOvr>
    <a:masterClrMapping/>
  </p:clrMapOvr>
  <p:transition/>
</p:sldLayout>
</file>

<file path=ppt/slideLayouts/slideLayout4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eaLnBrk="0" hangingPunct="0">
              <a:defRPr smtClean="0"/>
            </a:lvl1pPr>
          </a:lstStyle>
          <a:p>
            <a:pPr>
              <a:defRPr/>
            </a:pPr>
            <a:fld id="{5F36C014-2CFC-0248-B17F-D9D3ED4B0741}" type="slidenum">
              <a:rPr lang="en-US" altLang="en-US"/>
              <a:pPr>
                <a:defRPr/>
              </a:pPr>
              <a:t>‹#›</a:t>
            </a:fld>
            <a:endParaRPr lang="en-US" altLang="en-US"/>
          </a:p>
        </p:txBody>
      </p:sp>
    </p:spTree>
  </p:cSld>
  <p:clrMapOvr>
    <a:masterClrMapping/>
  </p:clrMapOvr>
  <p:transition/>
</p:sldLayout>
</file>

<file path=ppt/slideLayouts/slideLayout4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eaLnBrk="0" hangingPunct="0">
              <a:defRPr smtClean="0"/>
            </a:lvl1pPr>
          </a:lstStyle>
          <a:p>
            <a:pPr>
              <a:defRPr/>
            </a:pPr>
            <a:fld id="{27884B9F-AA6F-5146-9D4E-F8B9364A5890}" type="slidenum">
              <a:rPr lang="en-US" altLang="en-US"/>
              <a:pPr>
                <a:defRPr/>
              </a:pPr>
              <a:t>‹#›</a:t>
            </a:fld>
            <a:endParaRPr lang="en-US" altLang="en-US"/>
          </a:p>
        </p:txBody>
      </p:sp>
    </p:spTree>
  </p:cSld>
  <p:clrMapOvr>
    <a:masterClrMapping/>
  </p:clrMapOvr>
  <p:transition/>
</p:sldLayout>
</file>

<file path=ppt/slideLayouts/slideLayout4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3"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3"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eaLnBrk="0" hangingPunct="0">
              <a:defRPr smtClean="0"/>
            </a:lvl1pPr>
          </a:lstStyle>
          <a:p>
            <a:pPr>
              <a:defRPr/>
            </a:pPr>
            <a:fld id="{6632DC94-572A-394E-9D76-1A9221DAD858}" type="slidenum">
              <a:rPr lang="en-US" altLang="en-US"/>
              <a:pPr>
                <a:defRPr/>
              </a:pPr>
              <a:t>‹#›</a:t>
            </a:fld>
            <a:endParaRPr lang="en-US" altLang="en-US"/>
          </a:p>
        </p:txBody>
      </p:sp>
    </p:spTree>
  </p:cSld>
  <p:clrMapOvr>
    <a:masterClrMapping/>
  </p:clrMapOvr>
  <p:transition/>
</p:sldLayout>
</file>

<file path=ppt/slideLayouts/slideLayout4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eaLnBrk="0" hangingPunct="0">
              <a:defRPr smtClean="0"/>
            </a:lvl1pPr>
          </a:lstStyle>
          <a:p>
            <a:pPr>
              <a:defRPr/>
            </a:pPr>
            <a:fld id="{71F917F0-9109-1345-BF35-EE606B428F97}" type="slidenum">
              <a:rPr lang="en-US" altLang="en-US"/>
              <a:pPr>
                <a:defRPr/>
              </a:pPr>
              <a:t>‹#›</a:t>
            </a:fld>
            <a:endParaRPr lang="en-US" altLang="en-US"/>
          </a:p>
        </p:txBody>
      </p:sp>
    </p:spTree>
  </p:cSld>
  <p:clrMapOvr>
    <a:masterClrMapping/>
  </p:clrMapOvr>
  <p:transition/>
</p:sldLayout>
</file>

<file path=ppt/slideLayouts/slideLayout4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eaLnBrk="0" hangingPunct="0">
              <a:defRPr smtClean="0"/>
            </a:lvl1pPr>
          </a:lstStyle>
          <a:p>
            <a:pPr>
              <a:defRPr/>
            </a:pPr>
            <a:fld id="{53D5049F-F691-FD4A-87B4-FC136EBC24AE}" type="slidenum">
              <a:rPr lang="en-US" altLang="en-US"/>
              <a:pPr>
                <a:defRPr/>
              </a:pPr>
              <a:t>‹#›</a:t>
            </a:fld>
            <a:endParaRPr lang="en-US" altLang="en-US"/>
          </a:p>
        </p:txBody>
      </p:sp>
    </p:spTree>
  </p:cSld>
  <p:clrMapOvr>
    <a:masterClrMapping/>
  </p:clrMapOvr>
  <p:transition/>
</p:sldLayout>
</file>

<file path=ppt/slideLayouts/slideLayout4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6"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5" y="273055"/>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6" y="1435105"/>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eaLnBrk="0" hangingPunct="0">
              <a:defRPr smtClean="0"/>
            </a:lvl1pPr>
          </a:lstStyle>
          <a:p>
            <a:pPr>
              <a:defRPr/>
            </a:pPr>
            <a:fld id="{C4FF2DC8-52E2-BA40-9B61-ADB6606CB234}" type="slidenum">
              <a:rPr lang="en-US" altLang="en-US"/>
              <a:pPr>
                <a:defRPr/>
              </a:pPr>
              <a:t>‹#›</a:t>
            </a:fld>
            <a:endParaRPr lang="en-US" altLang="en-US"/>
          </a:p>
        </p:txBody>
      </p:sp>
    </p:spTree>
  </p:cSld>
  <p:clrMapOvr>
    <a:masterClrMapping/>
  </p:clrMapOvr>
  <p:transition/>
</p:sldLayout>
</file>

<file path=ppt/slideLayouts/slideLayout4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eaLnBrk="0" hangingPunct="0">
              <a:defRPr smtClean="0"/>
            </a:lvl1pPr>
          </a:lstStyle>
          <a:p>
            <a:pPr>
              <a:defRPr/>
            </a:pPr>
            <a:fld id="{E86DCD5A-1682-9A4A-A8BE-C69B256BA033}" type="slidenum">
              <a:rPr lang="en-US" altLang="en-US"/>
              <a:pPr>
                <a:defRPr/>
              </a:pPr>
              <a:t>‹#›</a:t>
            </a:fld>
            <a:endParaRPr lang="en-US" altLang="en-US"/>
          </a:p>
        </p:txBody>
      </p:sp>
    </p:spTree>
  </p:cSld>
  <p:clrMapOvr>
    <a:masterClrMapping/>
  </p:clrMapOvr>
  <p:transition/>
</p:sldLayout>
</file>

<file path=ppt/slideLayouts/slideLayout4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eaLnBrk="0" hangingPunct="0">
              <a:defRPr smtClean="0"/>
            </a:lvl1pPr>
          </a:lstStyle>
          <a:p>
            <a:pPr>
              <a:defRPr/>
            </a:pPr>
            <a:fld id="{B82F0991-4873-3C42-B683-77E9BCEE3FE6}" type="slidenum">
              <a:rPr lang="en-US" altLang="en-US"/>
              <a:pPr>
                <a:defRPr/>
              </a:pPr>
              <a:t>‹#›</a:t>
            </a:fld>
            <a:endParaRPr lang="en-US" altLang="en-US"/>
          </a:p>
        </p:txBody>
      </p:sp>
    </p:spTree>
  </p:cSld>
  <p:clrMapOvr>
    <a:masterClrMapping/>
  </p:clrMapOvr>
  <p:transition/>
</p:sldLayout>
</file>

<file path=ppt/slideLayouts/slideLayout4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49" y="152400"/>
            <a:ext cx="2152651"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6" y="152400"/>
            <a:ext cx="63055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eaLnBrk="0" hangingPunct="0">
              <a:defRPr smtClean="0"/>
            </a:lvl1pPr>
          </a:lstStyle>
          <a:p>
            <a:pPr>
              <a:defRPr/>
            </a:pPr>
            <a:fld id="{CB8C91F0-DD8C-7E4D-9F03-2FF316F79135}" type="slidenum">
              <a:rPr lang="en-US" altLang="en-US"/>
              <a:pPr>
                <a:defRPr/>
              </a:pPr>
              <a:t>‹#›</a:t>
            </a:fld>
            <a:endParaRPr lang="en-US" altLang="en-US"/>
          </a:p>
        </p:txBody>
      </p:sp>
    </p:spTree>
  </p:cSld>
  <p:clrMapOvr>
    <a:masterClrMapping/>
  </p:clrMapOvr>
  <p:transition/>
</p:sldLayout>
</file>

<file path=ppt/slideLayouts/slideLayout456.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3"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3"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eaLnBrk="0" hangingPunct="0">
              <a:defRPr smtClean="0"/>
            </a:lvl1pPr>
          </a:lstStyle>
          <a:p>
            <a:pPr>
              <a:defRPr/>
            </a:pPr>
            <a:fld id="{62F0A46D-7C23-D442-BDA7-74E36D162CC8}" type="slidenum">
              <a:rPr lang="en-US" altLang="en-US"/>
              <a:pPr>
                <a:defRPr/>
              </a:pPr>
              <a:t>‹#›</a:t>
            </a:fld>
            <a:endParaRPr lang="en-US" altLang="en-US"/>
          </a:p>
        </p:txBody>
      </p:sp>
    </p:spTree>
  </p:cSld>
  <p:clrMapOvr>
    <a:masterClrMapping/>
  </p:clrMapOvr>
  <p:transition/>
</p:sldLayout>
</file>

<file path=ppt/slideLayouts/slideLayout45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prstClr val="black"/>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prstClr val="black"/>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prstClr val="black"/>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prstClr val="black"/>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prstClr val="black"/>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212970087"/>
      </p:ext>
    </p:extLst>
  </p:cSld>
  <p:clrMapOvr>
    <a:masterClrMapping/>
  </p:clrMapOvr>
  <p:transition/>
</p:sldLayout>
</file>

<file path=ppt/slideLayouts/slideLayout45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4169127281"/>
      </p:ext>
    </p:extLst>
  </p:cSld>
  <p:clrMapOvr>
    <a:masterClrMapping/>
  </p:clrMapOvr>
  <p:transition/>
</p:sldLayout>
</file>

<file path=ppt/slideLayouts/slideLayout45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854891653"/>
      </p:ext>
    </p:extLst>
  </p:cSld>
  <p:clrMapOvr>
    <a:masterClrMapping/>
  </p:clrMapOvr>
  <p:transition/>
</p:sldLayout>
</file>

<file path=ppt/slideLayouts/slideLayout46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454876963"/>
      </p:ext>
    </p:extLst>
  </p:cSld>
  <p:clrMapOvr>
    <a:masterClrMapping/>
  </p:clrMapOvr>
  <p:transition/>
</p:sldLayout>
</file>

<file path=ppt/slideLayouts/slideLayout46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993924802"/>
      </p:ext>
    </p:extLst>
  </p:cSld>
  <p:clrMapOvr>
    <a:masterClrMapping/>
  </p:clrMapOvr>
  <p:transition/>
</p:sldLayout>
</file>

<file path=ppt/slideLayouts/slideLayout46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031083316"/>
      </p:ext>
    </p:extLst>
  </p:cSld>
  <p:clrMapOvr>
    <a:masterClrMapping/>
  </p:clrMapOvr>
  <p:transition/>
</p:sldLayout>
</file>

<file path=ppt/slideLayouts/slideLayout46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427639034"/>
      </p:ext>
    </p:extLst>
  </p:cSld>
  <p:clrMapOvr>
    <a:masterClrMapping/>
  </p:clrMapOvr>
  <p:transition/>
</p:sldLayout>
</file>

<file path=ppt/slideLayouts/slideLayout46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355753935"/>
      </p:ext>
    </p:extLst>
  </p:cSld>
  <p:clrMapOvr>
    <a:masterClrMapping/>
  </p:clrMapOvr>
  <p:transition/>
</p:sldLayout>
</file>

<file path=ppt/slideLayouts/slideLayout46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740156963"/>
      </p:ext>
    </p:extLst>
  </p:cSld>
  <p:clrMapOvr>
    <a:masterClrMapping/>
  </p:clrMapOvr>
  <p:transition/>
</p:sldLayout>
</file>

<file path=ppt/slideLayouts/slideLayout46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547586066"/>
      </p:ext>
    </p:extLst>
  </p:cSld>
  <p:clrMapOvr>
    <a:masterClrMapping/>
  </p:clrMapOvr>
  <p:transition/>
</p:sldLayout>
</file>

<file path=ppt/slideLayouts/slideLayout46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692031821"/>
      </p:ext>
    </p:extLst>
  </p:cSld>
  <p:clrMapOvr>
    <a:masterClrMapping/>
  </p:clrMapOvr>
  <p:transition/>
</p:sldLayout>
</file>

<file path=ppt/slideLayouts/slideLayout46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prstClr val="black"/>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prstClr val="black"/>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prstClr val="black"/>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prstClr val="black"/>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prstClr val="black"/>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433399734"/>
      </p:ext>
    </p:extLst>
  </p:cSld>
  <p:clrMapOvr>
    <a:masterClrMapping/>
  </p:clrMapOvr>
  <p:transition/>
</p:sldLayout>
</file>

<file path=ppt/slideLayouts/slideLayout46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023131414"/>
      </p:ext>
    </p:extLst>
  </p:cSld>
  <p:clrMapOvr>
    <a:masterClrMapping/>
  </p:clrMapOvr>
  <p:transition/>
</p:sldLayout>
</file>

<file path=ppt/slideLayouts/slideLayout4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492266900"/>
      </p:ext>
    </p:extLst>
  </p:cSld>
  <p:clrMapOvr>
    <a:masterClrMapping/>
  </p:clrMapOvr>
  <p:transition/>
</p:sldLayout>
</file>

<file path=ppt/slideLayouts/slideLayout4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856084142"/>
      </p:ext>
    </p:extLst>
  </p:cSld>
  <p:clrMapOvr>
    <a:masterClrMapping/>
  </p:clrMapOvr>
  <p:transition/>
</p:sldLayout>
</file>

<file path=ppt/slideLayouts/slideLayout4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23647961"/>
      </p:ext>
    </p:extLst>
  </p:cSld>
  <p:clrMapOvr>
    <a:masterClrMapping/>
  </p:clrMapOvr>
  <p:transition/>
</p:sldLayout>
</file>

<file path=ppt/slideLayouts/slideLayout4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692653042"/>
      </p:ext>
    </p:extLst>
  </p:cSld>
  <p:clrMapOvr>
    <a:masterClrMapping/>
  </p:clrMapOvr>
  <p:transition/>
</p:sldLayout>
</file>

<file path=ppt/slideLayouts/slideLayout4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168426736"/>
      </p:ext>
    </p:extLst>
  </p:cSld>
  <p:clrMapOvr>
    <a:masterClrMapping/>
  </p:clrMapOvr>
  <p:transition/>
</p:sldLayout>
</file>

<file path=ppt/slideLayouts/slideLayout4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709157705"/>
      </p:ext>
    </p:extLst>
  </p:cSld>
  <p:clrMapOvr>
    <a:masterClrMapping/>
  </p:clrMapOvr>
  <p:transition/>
</p:sldLayout>
</file>

<file path=ppt/slideLayouts/slideLayout4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653548532"/>
      </p:ext>
    </p:extLst>
  </p:cSld>
  <p:clrMapOvr>
    <a:masterClrMapping/>
  </p:clrMapOvr>
  <p:transition/>
</p:sldLayout>
</file>

<file path=ppt/slideLayouts/slideLayout47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151812301"/>
      </p:ext>
    </p:extLst>
  </p:cSld>
  <p:clrMapOvr>
    <a:masterClrMapping/>
  </p:clrMapOvr>
  <p:transition/>
</p:sldLayout>
</file>

<file path=ppt/slideLayouts/slideLayout47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895159928"/>
      </p:ext>
    </p:extLst>
  </p:cSld>
  <p:clrMapOvr>
    <a:masterClrMapping/>
  </p:clrMapOvr>
  <p:transition/>
</p:sldLayout>
</file>

<file path=ppt/slideLayouts/slideLayout47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4026657273"/>
      </p:ext>
    </p:extLst>
  </p:cSld>
  <p:clrMapOvr>
    <a:masterClrMapping/>
  </p:clrMapOvr>
  <p:transition/>
</p:sldLayout>
</file>

<file path=ppt/slideLayouts/slideLayout48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1994579747"/>
      </p:ext>
    </p:extLst>
  </p:cSld>
  <p:clrMapOvr>
    <a:masterClrMapping/>
  </p:clrMapOvr>
  <p:transition/>
</p:sldLayout>
</file>

<file path=ppt/slideLayouts/slideLayout48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2639554709"/>
      </p:ext>
    </p:extLst>
  </p:cSld>
  <p:clrMapOvr>
    <a:masterClrMapping/>
  </p:clrMapOvr>
  <p:transition/>
</p:sldLayout>
</file>

<file path=ppt/slideLayouts/slideLayout4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2676922726"/>
      </p:ext>
    </p:extLst>
  </p:cSld>
  <p:clrMapOvr>
    <a:masterClrMapping/>
  </p:clrMapOvr>
  <p:transition/>
</p:sldLayout>
</file>

<file path=ppt/slideLayouts/slideLayout4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1507433176"/>
      </p:ext>
    </p:extLst>
  </p:cSld>
  <p:clrMapOvr>
    <a:masterClrMapping/>
  </p:clrMapOvr>
  <p:transition/>
</p:sldLayout>
</file>

<file path=ppt/slideLayouts/slideLayout4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2261425787"/>
      </p:ext>
    </p:extLst>
  </p:cSld>
  <p:clrMapOvr>
    <a:masterClrMapping/>
  </p:clrMapOvr>
  <p:transition/>
</p:sldLayout>
</file>

<file path=ppt/slideLayouts/slideLayout4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2594556170"/>
      </p:ext>
    </p:extLst>
  </p:cSld>
  <p:clrMapOvr>
    <a:masterClrMapping/>
  </p:clrMapOvr>
  <p:transition/>
</p:sldLayout>
</file>

<file path=ppt/slideLayouts/slideLayout48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4225981653"/>
      </p:ext>
    </p:extLst>
  </p:cSld>
  <p:clrMapOvr>
    <a:masterClrMapping/>
  </p:clrMapOvr>
  <p:transition/>
</p:sldLayout>
</file>

<file path=ppt/slideLayouts/slideLayout48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1970926548"/>
      </p:ext>
    </p:extLst>
  </p:cSld>
  <p:clrMapOvr>
    <a:masterClrMapping/>
  </p:clrMapOvr>
  <p:transition/>
</p:sldLayout>
</file>

<file path=ppt/slideLayouts/slideLayout4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3755075614"/>
      </p:ext>
    </p:extLst>
  </p:cSld>
  <p:clrMapOvr>
    <a:masterClrMapping/>
  </p:clrMapOvr>
  <p:transition/>
</p:sldLayout>
</file>

<file path=ppt/slideLayouts/slideLayout4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348741493"/>
      </p:ext>
    </p:extLst>
  </p:cSld>
  <p:clrMapOvr>
    <a:masterClrMapping/>
  </p:clrMapOvr>
  <p:transition/>
</p:sldLayout>
</file>

<file path=ppt/slideLayouts/slideLayout49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02" tIns="45702" rIns="91402" bIns="45702"/>
          <a:lstStyle/>
          <a:p>
            <a:pPr defTabSz="914024" eaLnBrk="1" fontAlgn="auto" hangingPunct="1">
              <a:spcBef>
                <a:spcPts val="0"/>
              </a:spcBef>
              <a:spcAft>
                <a:spcPts val="0"/>
              </a:spcAft>
            </a:pPr>
            <a:endParaRPr lang="en-US">
              <a:solidFill>
                <a:srgbClr val="000000"/>
              </a:solidFill>
              <a:latin typeface="Tahoma"/>
              <a:ea typeface=""/>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02" tIns="45702" rIns="91402" bIns="45702"/>
          <a:lstStyle/>
          <a:p>
            <a:pPr defTabSz="914024" eaLnBrk="1" fontAlgn="auto" hangingPunct="1">
              <a:spcBef>
                <a:spcPts val="0"/>
              </a:spcBef>
              <a:spcAft>
                <a:spcPts val="0"/>
              </a:spcAft>
              <a:defRPr/>
            </a:pPr>
            <a:endParaRPr lang="en-US">
              <a:solidFill>
                <a:srgbClr val="000000"/>
              </a:solidFill>
              <a:latin typeface="Tahoma"/>
              <a:ea typeface=""/>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02" tIns="45702" rIns="91402" bIns="45702"/>
          <a:lstStyle/>
          <a:p>
            <a:pPr defTabSz="914024" eaLnBrk="1" fontAlgn="auto" hangingPunct="1">
              <a:spcBef>
                <a:spcPts val="0"/>
              </a:spcBef>
              <a:spcAft>
                <a:spcPts val="0"/>
              </a:spcAft>
              <a:defRPr/>
            </a:pPr>
            <a:endParaRPr lang="en-US">
              <a:solidFill>
                <a:srgbClr val="000000"/>
              </a:solidFill>
              <a:latin typeface="Tahoma"/>
              <a:ea typeface=""/>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02" tIns="45702" rIns="91402" bIns="45702" numCol="1" anchor="b" anchorCtr="0" compatLnSpc="1">
            <a:prstTxWarp prst="textNoShape">
              <a:avLst/>
            </a:prstTxWarp>
          </a:bodyPr>
          <a:lstStyle>
            <a:lvl1pPr>
              <a:defRPr sz="1200">
                <a:latin typeface="Garamond" pitchFamily="18" charset="0"/>
              </a:defRPr>
            </a:lvl1pPr>
          </a:lstStyle>
          <a:p>
            <a:pPr defTabSz="914024" eaLnBrk="1" fontAlgn="auto" hangingPunct="1">
              <a:spcBef>
                <a:spcPts val="0"/>
              </a:spcBef>
              <a:spcAft>
                <a:spcPts val="0"/>
              </a:spcAft>
            </a:pPr>
            <a:endParaRPr lang="en-US" altLang="en-US">
              <a:solidFill>
                <a:srgbClr val="000000"/>
              </a:solidFill>
              <a:ea typeface=""/>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53309212"/>
      </p:ext>
    </p:extLst>
  </p:cSld>
  <p:clrMapOvr>
    <a:masterClrMapping/>
  </p:clrMapOvr>
  <p:transition/>
</p:sldLayout>
</file>

<file path=ppt/slideLayouts/slideLayout4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79108947"/>
      </p:ext>
    </p:extLst>
  </p:cSld>
  <p:clrMapOvr>
    <a:masterClrMapping/>
  </p:clrMapOvr>
  <p:transition/>
</p:sldLayout>
</file>

<file path=ppt/slideLayouts/slideLayout49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21"/>
            <a:ext cx="7772400" cy="1500187"/>
          </a:xfrm>
        </p:spPr>
        <p:txBody>
          <a:bodyPr anchor="b"/>
          <a:lstStyle>
            <a:lvl1pPr marL="0" indent="0">
              <a:buNone/>
              <a:defRPr sz="2000"/>
            </a:lvl1pPr>
            <a:lvl2pPr marL="457011" indent="0">
              <a:buNone/>
              <a:defRPr sz="1800"/>
            </a:lvl2pPr>
            <a:lvl3pPr marL="914024" indent="0">
              <a:buNone/>
              <a:defRPr sz="1600"/>
            </a:lvl3pPr>
            <a:lvl4pPr marL="1371040" indent="0">
              <a:buNone/>
              <a:defRPr sz="1400"/>
            </a:lvl4pPr>
            <a:lvl5pPr marL="1828052" indent="0">
              <a:buNone/>
              <a:defRPr sz="1400"/>
            </a:lvl5pPr>
            <a:lvl6pPr marL="2285064" indent="0">
              <a:buNone/>
              <a:defRPr sz="1400"/>
            </a:lvl6pPr>
            <a:lvl7pPr marL="2742079" indent="0">
              <a:buNone/>
              <a:defRPr sz="1400"/>
            </a:lvl7pPr>
            <a:lvl8pPr marL="3199088" indent="0">
              <a:buNone/>
              <a:defRPr sz="1400"/>
            </a:lvl8pPr>
            <a:lvl9pPr marL="3656104"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65951961"/>
      </p:ext>
    </p:extLst>
  </p:cSld>
  <p:clrMapOvr>
    <a:masterClrMapping/>
  </p:clrMapOvr>
  <p:transition/>
</p:sldLayout>
</file>

<file path=ppt/slideLayouts/slideLayout49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6691839"/>
      </p:ext>
    </p:extLst>
  </p:cSld>
  <p:clrMapOvr>
    <a:masterClrMapping/>
  </p:clrMapOvr>
  <p:transition/>
</p:sldLayout>
</file>

<file path=ppt/slideLayouts/slideLayout4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38350340"/>
      </p:ext>
    </p:extLst>
  </p:cSld>
  <p:clrMapOvr>
    <a:masterClrMapping/>
  </p:clrMapOvr>
  <p:transition/>
</p:sldLayout>
</file>

<file path=ppt/slideLayouts/slideLayout4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63781004"/>
      </p:ext>
    </p:extLst>
  </p:cSld>
  <p:clrMapOvr>
    <a:masterClrMapping/>
  </p:clrMapOvr>
  <p:transition/>
</p:sldLayout>
</file>

<file path=ppt/slideLayouts/slideLayout4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76974826"/>
      </p:ext>
    </p:extLst>
  </p:cSld>
  <p:clrMapOvr>
    <a:masterClrMapping/>
  </p:clrMapOvr>
  <p:transition/>
</p:sldLayout>
</file>

<file path=ppt/slideLayouts/slideLayout49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14756483"/>
      </p:ext>
    </p:extLst>
  </p:cSld>
  <p:clrMapOvr>
    <a:masterClrMapping/>
  </p:clrMapOvr>
  <p:transition/>
</p:sldLayout>
</file>

<file path=ppt/slideLayouts/slideLayout49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11" indent="0">
              <a:buNone/>
              <a:defRPr sz="2800"/>
            </a:lvl2pPr>
            <a:lvl3pPr marL="914024" indent="0">
              <a:buNone/>
              <a:defRPr sz="2400"/>
            </a:lvl3pPr>
            <a:lvl4pPr marL="1371040" indent="0">
              <a:buNone/>
              <a:defRPr sz="2000"/>
            </a:lvl4pPr>
            <a:lvl5pPr marL="1828052" indent="0">
              <a:buNone/>
              <a:defRPr sz="2000"/>
            </a:lvl5pPr>
            <a:lvl6pPr marL="2285064" indent="0">
              <a:buNone/>
              <a:defRPr sz="2000"/>
            </a:lvl6pPr>
            <a:lvl7pPr marL="2742079" indent="0">
              <a:buNone/>
              <a:defRPr sz="2000"/>
            </a:lvl7pPr>
            <a:lvl8pPr marL="3199088" indent="0">
              <a:buNone/>
              <a:defRPr sz="2000"/>
            </a:lvl8pPr>
            <a:lvl9pPr marL="3656104"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40929532"/>
      </p:ext>
    </p:extLst>
  </p:cSld>
  <p:clrMapOvr>
    <a:masterClrMapping/>
  </p:clrMapOvr>
  <p:transition/>
</p:sldLayout>
</file>

<file path=ppt/slideLayouts/slideLayout4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66069694"/>
      </p:ext>
    </p:extLst>
  </p:cSld>
  <p:clrMapOvr>
    <a:masterClrMapping/>
  </p:clrMapOvr>
  <p:transition/>
</p:sldLayout>
</file>

<file path=ppt/slideLayouts/slideLayout50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68028106"/>
      </p:ext>
    </p:extLst>
  </p:cSld>
  <p:clrMapOvr>
    <a:masterClrMapping/>
  </p:clrMapOvr>
  <p:transition/>
</p:sldLayout>
</file>

<file path=ppt/slideLayouts/slideLayout50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02" tIns="45702" rIns="91402" bIns="45702"/>
          <a:lstStyle/>
          <a:p>
            <a:pPr defTabSz="914024" eaLnBrk="1" fontAlgn="auto" hangingPunct="1">
              <a:spcBef>
                <a:spcPts val="0"/>
              </a:spcBef>
              <a:spcAft>
                <a:spcPts val="0"/>
              </a:spcAft>
            </a:pPr>
            <a:endParaRPr lang="en-US">
              <a:solidFill>
                <a:srgbClr val="000000"/>
              </a:solidFill>
              <a:latin typeface="Tahoma"/>
              <a:ea typeface=""/>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02" tIns="45702" rIns="91402" bIns="45702"/>
          <a:lstStyle/>
          <a:p>
            <a:pPr defTabSz="914024" eaLnBrk="1" fontAlgn="auto" hangingPunct="1">
              <a:spcBef>
                <a:spcPts val="0"/>
              </a:spcBef>
              <a:spcAft>
                <a:spcPts val="0"/>
              </a:spcAft>
              <a:defRPr/>
            </a:pPr>
            <a:endParaRPr lang="en-US">
              <a:solidFill>
                <a:srgbClr val="000000"/>
              </a:solidFill>
              <a:latin typeface="Tahoma"/>
              <a:ea typeface=""/>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02" tIns="45702" rIns="91402" bIns="45702"/>
          <a:lstStyle/>
          <a:p>
            <a:pPr defTabSz="914024" eaLnBrk="1" fontAlgn="auto" hangingPunct="1">
              <a:spcBef>
                <a:spcPts val="0"/>
              </a:spcBef>
              <a:spcAft>
                <a:spcPts val="0"/>
              </a:spcAft>
              <a:defRPr/>
            </a:pPr>
            <a:endParaRPr lang="en-US">
              <a:solidFill>
                <a:srgbClr val="000000"/>
              </a:solidFill>
              <a:latin typeface="Tahoma"/>
              <a:ea typeface=""/>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02" tIns="45702" rIns="91402" bIns="45702" numCol="1" anchor="b" anchorCtr="0" compatLnSpc="1">
            <a:prstTxWarp prst="textNoShape">
              <a:avLst/>
            </a:prstTxWarp>
          </a:bodyPr>
          <a:lstStyle>
            <a:lvl1pPr>
              <a:defRPr sz="1200">
                <a:latin typeface="Garamond" pitchFamily="18" charset="0"/>
              </a:defRPr>
            </a:lvl1pPr>
          </a:lstStyle>
          <a:p>
            <a:pPr defTabSz="914024" eaLnBrk="1" fontAlgn="auto" hangingPunct="1">
              <a:spcBef>
                <a:spcPts val="0"/>
              </a:spcBef>
              <a:spcAft>
                <a:spcPts val="0"/>
              </a:spcAft>
            </a:pPr>
            <a:endParaRPr lang="en-US" altLang="en-US">
              <a:solidFill>
                <a:srgbClr val="000000"/>
              </a:solidFill>
              <a:ea typeface=""/>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32894011"/>
      </p:ext>
    </p:extLst>
  </p:cSld>
  <p:clrMapOvr>
    <a:masterClrMapping/>
  </p:clrMapOvr>
  <p:transition/>
</p:sldLayout>
</file>

<file path=ppt/slideLayouts/slideLayout50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13114506"/>
      </p:ext>
    </p:extLst>
  </p:cSld>
  <p:clrMapOvr>
    <a:masterClrMapping/>
  </p:clrMapOvr>
  <p:transition/>
</p:sldLayout>
</file>

<file path=ppt/slideLayouts/slideLayout50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21"/>
            <a:ext cx="7772400" cy="1500187"/>
          </a:xfrm>
        </p:spPr>
        <p:txBody>
          <a:bodyPr anchor="b"/>
          <a:lstStyle>
            <a:lvl1pPr marL="0" indent="0">
              <a:buNone/>
              <a:defRPr sz="2000"/>
            </a:lvl1pPr>
            <a:lvl2pPr marL="457011" indent="0">
              <a:buNone/>
              <a:defRPr sz="1800"/>
            </a:lvl2pPr>
            <a:lvl3pPr marL="914024" indent="0">
              <a:buNone/>
              <a:defRPr sz="1600"/>
            </a:lvl3pPr>
            <a:lvl4pPr marL="1371040" indent="0">
              <a:buNone/>
              <a:defRPr sz="1400"/>
            </a:lvl4pPr>
            <a:lvl5pPr marL="1828052" indent="0">
              <a:buNone/>
              <a:defRPr sz="1400"/>
            </a:lvl5pPr>
            <a:lvl6pPr marL="2285064" indent="0">
              <a:buNone/>
              <a:defRPr sz="1400"/>
            </a:lvl6pPr>
            <a:lvl7pPr marL="2742079" indent="0">
              <a:buNone/>
              <a:defRPr sz="1400"/>
            </a:lvl7pPr>
            <a:lvl8pPr marL="3199088" indent="0">
              <a:buNone/>
              <a:defRPr sz="1400"/>
            </a:lvl8pPr>
            <a:lvl9pPr marL="3656104"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26972075"/>
      </p:ext>
    </p:extLst>
  </p:cSld>
  <p:clrMapOvr>
    <a:masterClrMapping/>
  </p:clrMapOvr>
  <p:transition/>
</p:sldLayout>
</file>

<file path=ppt/slideLayouts/slideLayout50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13166549"/>
      </p:ext>
    </p:extLst>
  </p:cSld>
  <p:clrMapOvr>
    <a:masterClrMapping/>
  </p:clrMapOvr>
  <p:transition/>
</p:sldLayout>
</file>

<file path=ppt/slideLayouts/slideLayout50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51456437"/>
      </p:ext>
    </p:extLst>
  </p:cSld>
  <p:clrMapOvr>
    <a:masterClrMapping/>
  </p:clrMapOvr>
  <p:transition/>
</p:sldLayout>
</file>

<file path=ppt/slideLayouts/slideLayout50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74196694"/>
      </p:ext>
    </p:extLst>
  </p:cSld>
  <p:clrMapOvr>
    <a:masterClrMapping/>
  </p:clrMapOvr>
  <p:transition/>
</p:sldLayout>
</file>

<file path=ppt/slideLayouts/slideLayout50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81545343"/>
      </p:ext>
    </p:extLst>
  </p:cSld>
  <p:clrMapOvr>
    <a:masterClrMapping/>
  </p:clrMapOvr>
  <p:transition/>
</p:sldLayout>
</file>

<file path=ppt/slideLayouts/slideLayout50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26651114"/>
      </p:ext>
    </p:extLst>
  </p:cSld>
  <p:clrMapOvr>
    <a:masterClrMapping/>
  </p:clrMapOvr>
  <p:transition/>
</p:sldLayout>
</file>

<file path=ppt/slideLayouts/slideLayout50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11" indent="0">
              <a:buNone/>
              <a:defRPr sz="2800"/>
            </a:lvl2pPr>
            <a:lvl3pPr marL="914024" indent="0">
              <a:buNone/>
              <a:defRPr sz="2400"/>
            </a:lvl3pPr>
            <a:lvl4pPr marL="1371040" indent="0">
              <a:buNone/>
              <a:defRPr sz="2000"/>
            </a:lvl4pPr>
            <a:lvl5pPr marL="1828052" indent="0">
              <a:buNone/>
              <a:defRPr sz="2000"/>
            </a:lvl5pPr>
            <a:lvl6pPr marL="2285064" indent="0">
              <a:buNone/>
              <a:defRPr sz="2000"/>
            </a:lvl6pPr>
            <a:lvl7pPr marL="2742079" indent="0">
              <a:buNone/>
              <a:defRPr sz="2000"/>
            </a:lvl7pPr>
            <a:lvl8pPr marL="3199088" indent="0">
              <a:buNone/>
              <a:defRPr sz="2000"/>
            </a:lvl8pPr>
            <a:lvl9pPr marL="3656104"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58290090"/>
      </p:ext>
    </p:extLst>
  </p:cSld>
  <p:clrMapOvr>
    <a:masterClrMapping/>
  </p:clrMapOvr>
  <p:transition/>
</p:sldLayout>
</file>

<file path=ppt/slideLayouts/slideLayout5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95764499"/>
      </p:ext>
    </p:extLst>
  </p:cSld>
  <p:clrMapOvr>
    <a:masterClrMapping/>
  </p:clrMapOvr>
  <p:transition/>
</p:sldLayout>
</file>

<file path=ppt/slideLayouts/slideLayout5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97775843"/>
      </p:ext>
    </p:extLst>
  </p:cSld>
  <p:clrMapOvr>
    <a:masterClrMapping/>
  </p:clrMapOvr>
  <p:transition/>
</p:sldLayout>
</file>

<file path=ppt/slideLayouts/slideLayout5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eaLnBrk="1" fontAlgn="auto" hangingPunct="1">
              <a:spcBef>
                <a:spcPts val="0"/>
              </a:spcBef>
              <a:spcAft>
                <a:spcPts val="0"/>
              </a:spcAft>
            </a:pPr>
            <a:endParaRPr lang="en-US">
              <a:solidFill>
                <a:srgbClr val="000000"/>
              </a:solidFill>
              <a:latin typeface="Tahoma"/>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ＭＳ Ｐゴシック" charset="0"/>
              <a:cs typeface="ＭＳ Ｐゴシック" charset="0"/>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58021945"/>
      </p:ext>
    </p:extLst>
  </p:cSld>
  <p:clrMapOvr>
    <a:masterClrMapping/>
  </p:clrMapOvr>
  <p:transition/>
</p:sldLayout>
</file>

<file path=ppt/slideLayouts/slideLayout5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22816335"/>
      </p:ext>
    </p:extLst>
  </p:cSld>
  <p:clrMapOvr>
    <a:masterClrMapping/>
  </p:clrMapOvr>
  <p:transition/>
</p:sldLayout>
</file>

<file path=ppt/slideLayouts/slideLayout5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54725312"/>
      </p:ext>
    </p:extLst>
  </p:cSld>
  <p:clrMapOvr>
    <a:masterClrMapping/>
  </p:clrMapOvr>
  <p:transition/>
</p:sldLayout>
</file>

<file path=ppt/slideLayouts/slideLayout5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75297852"/>
      </p:ext>
    </p:extLst>
  </p:cSld>
  <p:clrMapOvr>
    <a:masterClrMapping/>
  </p:clrMapOvr>
  <p:transition/>
</p:sldLayout>
</file>

<file path=ppt/slideLayouts/slideLayout5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67018761"/>
      </p:ext>
    </p:extLst>
  </p:cSld>
  <p:clrMapOvr>
    <a:masterClrMapping/>
  </p:clrMapOvr>
  <p:transition/>
</p:sldLayout>
</file>

<file path=ppt/slideLayouts/slideLayout5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30265755"/>
      </p:ext>
    </p:extLst>
  </p:cSld>
  <p:clrMapOvr>
    <a:masterClrMapping/>
  </p:clrMapOvr>
  <p:transition/>
</p:sldLayout>
</file>

<file path=ppt/slideLayouts/slideLayout5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12975599"/>
      </p:ext>
    </p:extLst>
  </p:cSld>
  <p:clrMapOvr>
    <a:masterClrMapping/>
  </p:clrMapOvr>
  <p:transition/>
</p:sldLayout>
</file>

<file path=ppt/slideLayouts/slideLayout5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61217315"/>
      </p:ext>
    </p:extLst>
  </p:cSld>
  <p:clrMapOvr>
    <a:masterClrMapping/>
  </p:clrMapOvr>
  <p:transition/>
</p:sldLayout>
</file>

<file path=ppt/slideLayouts/slideLayout5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75744337"/>
      </p:ext>
    </p:extLst>
  </p:cSld>
  <p:clrMapOvr>
    <a:masterClrMapping/>
  </p:clrMapOvr>
  <p:transition/>
</p:sldLayout>
</file>

<file path=ppt/slideLayouts/slideLayout5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43201752"/>
      </p:ext>
    </p:extLst>
  </p:cSld>
  <p:clrMapOvr>
    <a:masterClrMapping/>
  </p:clrMapOvr>
  <p:transition/>
</p:sldLayout>
</file>

<file path=ppt/slideLayouts/slideLayout5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68166169"/>
      </p:ext>
    </p:extLst>
  </p:cSld>
  <p:clrMapOvr>
    <a:masterClrMapping/>
  </p:clrMapOvr>
  <p:transition/>
</p:sldLayout>
</file>

<file path=ppt/slideLayouts/slideLayout5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25" tIns="45713" rIns="91425" bIns="45713"/>
          <a:lstStyle/>
          <a:p>
            <a:pPr defTabSz="914259" eaLnBrk="1" fontAlgn="auto" hangingPunct="1">
              <a:spcBef>
                <a:spcPts val="0"/>
              </a:spcBef>
              <a:spcAft>
                <a:spcPts val="0"/>
              </a:spcAft>
            </a:pPr>
            <a:endParaRPr lang="en-US">
              <a:solidFill>
                <a:srgbClr val="000000"/>
              </a:solidFill>
              <a:latin typeface="Tahoma"/>
              <a:ea typeface=""/>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25" tIns="45713" rIns="91425" bIns="45713"/>
          <a:lstStyle/>
          <a:p>
            <a:pPr defTabSz="914259" eaLnBrk="1" fontAlgn="auto" hangingPunct="1">
              <a:spcBef>
                <a:spcPts val="0"/>
              </a:spcBef>
              <a:spcAft>
                <a:spcPts val="0"/>
              </a:spcAft>
              <a:defRPr/>
            </a:pPr>
            <a:endParaRPr lang="en-US">
              <a:solidFill>
                <a:srgbClr val="000000"/>
              </a:solidFill>
              <a:latin typeface="Tahoma"/>
              <a:ea typeface=""/>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25" tIns="45713" rIns="91425" bIns="45713"/>
          <a:lstStyle/>
          <a:p>
            <a:pPr defTabSz="914259" eaLnBrk="1" fontAlgn="auto" hangingPunct="1">
              <a:spcBef>
                <a:spcPts val="0"/>
              </a:spcBef>
              <a:spcAft>
                <a:spcPts val="0"/>
              </a:spcAft>
              <a:defRPr/>
            </a:pPr>
            <a:endParaRPr lang="en-US">
              <a:solidFill>
                <a:srgbClr val="000000"/>
              </a:solidFill>
              <a:latin typeface="Tahoma"/>
              <a:ea typeface=""/>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25" tIns="45713" rIns="91425" bIns="45713" numCol="1" anchor="b" anchorCtr="0" compatLnSpc="1">
            <a:prstTxWarp prst="textNoShape">
              <a:avLst/>
            </a:prstTxWarp>
          </a:bodyPr>
          <a:lstStyle>
            <a:lvl1pPr>
              <a:defRPr sz="1200">
                <a:latin typeface="Garamond" pitchFamily="18" charset="0"/>
              </a:defRPr>
            </a:lvl1pPr>
          </a:lstStyle>
          <a:p>
            <a:pPr defTabSz="914259" eaLnBrk="1" fontAlgn="auto" hangingPunct="1">
              <a:spcBef>
                <a:spcPts val="0"/>
              </a:spcBef>
              <a:spcAft>
                <a:spcPts val="0"/>
              </a:spcAft>
            </a:pPr>
            <a:endParaRPr lang="en-US" altLang="en-US">
              <a:solidFill>
                <a:srgbClr val="000000"/>
              </a:solidFill>
              <a:ea typeface=""/>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44775288"/>
      </p:ext>
    </p:extLst>
  </p:cSld>
  <p:clrMapOvr>
    <a:masterClrMapping/>
  </p:clrMapOvr>
  <p:transition/>
</p:sldLayout>
</file>

<file path=ppt/slideLayouts/slideLayout5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63097370"/>
      </p:ext>
    </p:extLst>
  </p:cSld>
  <p:clrMapOvr>
    <a:masterClrMapping/>
  </p:clrMapOvr>
  <p:transition/>
</p:sldLayout>
</file>

<file path=ppt/slideLayouts/slideLayout5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3"/>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6"/>
            <a:ext cx="7772400" cy="1500187"/>
          </a:xfrm>
        </p:spPr>
        <p:txBody>
          <a:bodyPr anchor="b"/>
          <a:lstStyle>
            <a:lvl1pPr marL="0" indent="0">
              <a:buNone/>
              <a:defRPr sz="2000"/>
            </a:lvl1pPr>
            <a:lvl2pPr marL="457130" indent="0">
              <a:buNone/>
              <a:defRPr sz="1800"/>
            </a:lvl2pPr>
            <a:lvl3pPr marL="914259" indent="0">
              <a:buNone/>
              <a:defRPr sz="1600"/>
            </a:lvl3pPr>
            <a:lvl4pPr marL="1371390" indent="0">
              <a:buNone/>
              <a:defRPr sz="1400"/>
            </a:lvl4pPr>
            <a:lvl5pPr marL="1828519" indent="0">
              <a:buNone/>
              <a:defRPr sz="1400"/>
            </a:lvl5pPr>
            <a:lvl6pPr marL="2285649" indent="0">
              <a:buNone/>
              <a:defRPr sz="1400"/>
            </a:lvl6pPr>
            <a:lvl7pPr marL="2742780" indent="0">
              <a:buNone/>
              <a:defRPr sz="1400"/>
            </a:lvl7pPr>
            <a:lvl8pPr marL="3199908" indent="0">
              <a:buNone/>
              <a:defRPr sz="1400"/>
            </a:lvl8pPr>
            <a:lvl9pPr marL="3657039"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08749314"/>
      </p:ext>
    </p:extLst>
  </p:cSld>
  <p:clrMapOvr>
    <a:masterClrMapping/>
  </p:clrMapOvr>
  <p:transition/>
</p:sldLayout>
</file>

<file path=ppt/slideLayouts/slideLayout5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77936411"/>
      </p:ext>
    </p:extLst>
  </p:cSld>
  <p:clrMapOvr>
    <a:masterClrMapping/>
  </p:clrMapOvr>
  <p:transition/>
</p:sldLayout>
</file>

<file path=ppt/slideLayouts/slideLayout5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3031496"/>
      </p:ext>
    </p:extLst>
  </p:cSld>
  <p:clrMapOvr>
    <a:masterClrMapping/>
  </p:clrMapOvr>
  <p:transition/>
</p:sldLayout>
</file>

<file path=ppt/slideLayouts/slideLayout5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05712127"/>
      </p:ext>
    </p:extLst>
  </p:cSld>
  <p:clrMapOvr>
    <a:masterClrMapping/>
  </p:clrMapOvr>
  <p:transition/>
</p:sldLayout>
</file>

<file path=ppt/slideLayouts/slideLayout5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39101458"/>
      </p:ext>
    </p:extLst>
  </p:cSld>
  <p:clrMapOvr>
    <a:masterClrMapping/>
  </p:clrMapOvr>
  <p:transition/>
</p:sldLayout>
</file>

<file path=ppt/slideLayouts/slideLayout5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3"/>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41760366"/>
      </p:ext>
    </p:extLst>
  </p:cSld>
  <p:clrMapOvr>
    <a:masterClrMapping/>
  </p:clrMapOvr>
  <p:transition/>
</p:sldLayout>
</file>

<file path=ppt/slideLayouts/slideLayout5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130" indent="0">
              <a:buNone/>
              <a:defRPr sz="2800"/>
            </a:lvl2pPr>
            <a:lvl3pPr marL="914259" indent="0">
              <a:buNone/>
              <a:defRPr sz="2400"/>
            </a:lvl3pPr>
            <a:lvl4pPr marL="1371390" indent="0">
              <a:buNone/>
              <a:defRPr sz="2000"/>
            </a:lvl4pPr>
            <a:lvl5pPr marL="1828519" indent="0">
              <a:buNone/>
              <a:defRPr sz="2000"/>
            </a:lvl5pPr>
            <a:lvl6pPr marL="2285649" indent="0">
              <a:buNone/>
              <a:defRPr sz="2000"/>
            </a:lvl6pPr>
            <a:lvl7pPr marL="2742780" indent="0">
              <a:buNone/>
              <a:defRPr sz="2000"/>
            </a:lvl7pPr>
            <a:lvl8pPr marL="3199908" indent="0">
              <a:buNone/>
              <a:defRPr sz="2000"/>
            </a:lvl8pPr>
            <a:lvl9pPr marL="3657039"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1953888"/>
      </p:ext>
    </p:extLst>
  </p:cSld>
  <p:clrMapOvr>
    <a:masterClrMapping/>
  </p:clrMapOvr>
  <p:transition/>
</p:sldLayout>
</file>

<file path=ppt/slideLayouts/slideLayout5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80346625"/>
      </p:ext>
    </p:extLst>
  </p:cSld>
  <p:clrMapOvr>
    <a:masterClrMapping/>
  </p:clrMapOvr>
  <p:transition/>
</p:sldLayout>
</file>

<file path=ppt/slideLayouts/slideLayout5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06467591"/>
      </p:ext>
    </p:extLst>
  </p:cSld>
  <p:clrMapOvr>
    <a:masterClrMapping/>
  </p:clrMapOvr>
  <p:transition/>
</p:sldLayout>
</file>

<file path=ppt/slideLayouts/slideLayout5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defTabSz="457200" eaLnBrk="1" fontAlgn="auto" hangingPunct="1">
              <a:spcBef>
                <a:spcPts val="0"/>
              </a:spcBef>
              <a:spcAft>
                <a:spcPts val="0"/>
              </a:spcAft>
            </a:pPr>
            <a:endParaRPr lang="en-US">
              <a:solidFill>
                <a:srgbClr val="000000"/>
              </a:solidFill>
              <a:latin typeface="Tahoma"/>
              <a:ea typeface=""/>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defTabSz="457200" eaLnBrk="1" fontAlgn="auto" hangingPunct="1">
              <a:spcBef>
                <a:spcPts val="0"/>
              </a:spcBef>
              <a:spcAft>
                <a:spcPts val="0"/>
              </a:spcAft>
              <a:defRPr/>
            </a:pPr>
            <a:endParaRPr lang="en-US">
              <a:solidFill>
                <a:srgbClr val="000000"/>
              </a:solidFill>
              <a:latin typeface="Tahoma"/>
              <a:ea typeface=""/>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defTabSz="457200" eaLnBrk="1" fontAlgn="auto" hangingPunct="1">
              <a:spcBef>
                <a:spcPts val="0"/>
              </a:spcBef>
              <a:spcAft>
                <a:spcPts val="0"/>
              </a:spcAft>
              <a:defRPr/>
            </a:pPr>
            <a:endParaRPr lang="en-US">
              <a:solidFill>
                <a:srgbClr val="000000"/>
              </a:solidFill>
              <a:latin typeface="Tahoma"/>
              <a:ea typeface=""/>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9" name="Rectangle 6"/>
          <p:cNvSpPr>
            <a:spLocks noGrp="1" noChangeArrowheads="1"/>
          </p:cNvSpPr>
          <p:nvPr>
            <p:ph type="sldNum" sz="quarter" idx="12"/>
          </p:nvPr>
        </p:nvSpPr>
        <p:spPr>
          <a:xfrm>
            <a:off x="6553200" y="6243638"/>
            <a:ext cx="2133600" cy="457200"/>
          </a:xfrm>
          <a:prstGeom prst="rect">
            <a:avLst/>
          </a:prstGeom>
        </p:spPr>
        <p:txBody>
          <a:bodyPr/>
          <a:lstStyle>
            <a:lvl1pPr>
              <a:defRPr sz="1200"/>
            </a:lvl1pPr>
          </a:lstStyle>
          <a:p>
            <a:fld id="{7341D3D9-3FE8-4025-BF66-8DAB1ABB951F}" type="slidenum">
              <a:rPr lang="en-US" altLang="en-US">
                <a:solidFill>
                  <a:srgbClr val="000000">
                    <a:tint val="75000"/>
                  </a:srgbClr>
                </a:solidFill>
              </a:rPr>
              <a:pPr/>
              <a:t>‹#›</a:t>
            </a:fld>
            <a:endParaRPr lang="en-US" altLang="en-US">
              <a:solidFill>
                <a:srgbClr val="000000">
                  <a:tint val="75000"/>
                </a:srgbClr>
              </a:solidFill>
            </a:endParaRPr>
          </a:p>
        </p:txBody>
      </p:sp>
    </p:spTree>
    <p:extLst>
      <p:ext uri="{BB962C8B-B14F-4D97-AF65-F5344CB8AC3E}">
        <p14:creationId xmlns:p14="http://schemas.microsoft.com/office/powerpoint/2010/main" val="401935658"/>
      </p:ext>
    </p:extLst>
  </p:cSld>
  <p:clrMapOvr>
    <a:masterClrMapping/>
  </p:clrMapOvr>
  <p:transition/>
</p:sldLayout>
</file>

<file path=ppt/slideLayouts/slideLayout5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pPr defTabSz="457200" eaLnBrk="1" fontAlgn="auto" hangingPunct="1">
              <a:spcBef>
                <a:spcPts val="0"/>
              </a:spcBef>
              <a:spcAft>
                <a:spcPts val="0"/>
              </a:spcAft>
            </a:pPr>
            <a:endParaRPr lang="en-US" altLang="en-US">
              <a:solidFill>
                <a:srgbClr val="000000"/>
              </a:solidFill>
              <a:latin typeface="Tahoma"/>
              <a:ea typeface=""/>
            </a:endParaRPr>
          </a:p>
        </p:txBody>
      </p:sp>
      <p:sp>
        <p:nvSpPr>
          <p:cNvPr id="5" name="Rectangle 1030"/>
          <p:cNvSpPr>
            <a:spLocks noGrp="1" noChangeArrowheads="1"/>
          </p:cNvSpPr>
          <p:nvPr>
            <p:ph type="sldNum" sz="quarter" idx="11"/>
          </p:nvPr>
        </p:nvSpPr>
        <p:spPr>
          <a:xfrm>
            <a:off x="6553200" y="6243638"/>
            <a:ext cx="2133600" cy="457200"/>
          </a:xfrm>
          <a:prstGeom prst="rect">
            <a:avLst/>
          </a:prstGeom>
          <a:ln/>
        </p:spPr>
        <p:txBody>
          <a:bodyPr/>
          <a:lstStyle>
            <a:lvl1pPr>
              <a:defRPr/>
            </a:lvl1pPr>
          </a:lstStyle>
          <a:p>
            <a:fld id="{323594FA-E141-4234-AE05-360401972BE7}" type="slidenum">
              <a:rPr lang="en-US" altLang="en-US">
                <a:solidFill>
                  <a:srgbClr val="000000">
                    <a:tint val="75000"/>
                  </a:srgbClr>
                </a:solidFill>
              </a:rPr>
              <a:pPr/>
              <a:t>‹#›</a:t>
            </a:fld>
            <a:endParaRPr lang="en-US" altLang="en-US">
              <a:solidFill>
                <a:srgbClr val="000000">
                  <a:tint val="75000"/>
                </a:srgbClr>
              </a:solidFill>
            </a:endParaRPr>
          </a:p>
        </p:txBody>
      </p:sp>
    </p:spTree>
    <p:extLst>
      <p:ext uri="{BB962C8B-B14F-4D97-AF65-F5344CB8AC3E}">
        <p14:creationId xmlns:p14="http://schemas.microsoft.com/office/powerpoint/2010/main" val="414559522"/>
      </p:ext>
    </p:extLst>
  </p:cSld>
  <p:clrMapOvr>
    <a:masterClrMapping/>
  </p:clrMapOvr>
  <p:transition/>
</p:sldLayout>
</file>

<file path=ppt/slideLayouts/slideLayout5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pPr defTabSz="457200" eaLnBrk="1" fontAlgn="auto" hangingPunct="1">
              <a:spcBef>
                <a:spcPts val="0"/>
              </a:spcBef>
              <a:spcAft>
                <a:spcPts val="0"/>
              </a:spcAft>
            </a:pPr>
            <a:endParaRPr lang="en-US" altLang="en-US">
              <a:solidFill>
                <a:srgbClr val="000000"/>
              </a:solidFill>
              <a:latin typeface="Tahoma"/>
              <a:ea typeface=""/>
            </a:endParaRPr>
          </a:p>
        </p:txBody>
      </p:sp>
      <p:sp>
        <p:nvSpPr>
          <p:cNvPr id="5" name="Rectangle 1030"/>
          <p:cNvSpPr>
            <a:spLocks noGrp="1" noChangeArrowheads="1"/>
          </p:cNvSpPr>
          <p:nvPr>
            <p:ph type="sldNum" sz="quarter" idx="11"/>
          </p:nvPr>
        </p:nvSpPr>
        <p:spPr>
          <a:xfrm>
            <a:off x="6553200" y="6243638"/>
            <a:ext cx="2133600" cy="457200"/>
          </a:xfrm>
          <a:prstGeom prst="rect">
            <a:avLst/>
          </a:prstGeom>
          <a:ln/>
        </p:spPr>
        <p:txBody>
          <a:bodyPr/>
          <a:lstStyle>
            <a:lvl1pPr>
              <a:defRPr/>
            </a:lvl1pPr>
          </a:lstStyle>
          <a:p>
            <a:fld id="{C7AC7BA1-BEA2-40AF-9056-44DC8C985687}" type="slidenum">
              <a:rPr lang="en-US" altLang="en-US">
                <a:solidFill>
                  <a:srgbClr val="000000">
                    <a:tint val="75000"/>
                  </a:srgbClr>
                </a:solidFill>
              </a:rPr>
              <a:pPr/>
              <a:t>‹#›</a:t>
            </a:fld>
            <a:endParaRPr lang="en-US" altLang="en-US">
              <a:solidFill>
                <a:srgbClr val="000000">
                  <a:tint val="75000"/>
                </a:srgbClr>
              </a:solidFill>
            </a:endParaRPr>
          </a:p>
        </p:txBody>
      </p:sp>
    </p:spTree>
    <p:extLst>
      <p:ext uri="{BB962C8B-B14F-4D97-AF65-F5344CB8AC3E}">
        <p14:creationId xmlns:p14="http://schemas.microsoft.com/office/powerpoint/2010/main" val="1014166077"/>
      </p:ext>
    </p:extLst>
  </p:cSld>
  <p:clrMapOvr>
    <a:masterClrMapping/>
  </p:clrMapOvr>
  <p:transition/>
</p:sldLayout>
</file>

<file path=ppt/slideLayouts/slideLayout5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pPr defTabSz="457200" eaLnBrk="1" fontAlgn="auto" hangingPunct="1">
              <a:spcBef>
                <a:spcPts val="0"/>
              </a:spcBef>
              <a:spcAft>
                <a:spcPts val="0"/>
              </a:spcAft>
            </a:pPr>
            <a:endParaRPr lang="en-US" altLang="en-US">
              <a:solidFill>
                <a:srgbClr val="000000"/>
              </a:solidFill>
              <a:latin typeface="Tahoma"/>
              <a:ea typeface=""/>
            </a:endParaRPr>
          </a:p>
        </p:txBody>
      </p:sp>
      <p:sp>
        <p:nvSpPr>
          <p:cNvPr id="6" name="Rectangle 1030"/>
          <p:cNvSpPr>
            <a:spLocks noGrp="1" noChangeArrowheads="1"/>
          </p:cNvSpPr>
          <p:nvPr>
            <p:ph type="sldNum" sz="quarter" idx="11"/>
          </p:nvPr>
        </p:nvSpPr>
        <p:spPr>
          <a:xfrm>
            <a:off x="6553200" y="6243638"/>
            <a:ext cx="2133600" cy="457200"/>
          </a:xfrm>
          <a:prstGeom prst="rect">
            <a:avLst/>
          </a:prstGeom>
          <a:ln/>
        </p:spPr>
        <p:txBody>
          <a:bodyPr/>
          <a:lstStyle>
            <a:lvl1pPr>
              <a:defRPr/>
            </a:lvl1pPr>
          </a:lstStyle>
          <a:p>
            <a:fld id="{94D2BBBE-2A44-4D16-8758-0239282DCC58}" type="slidenum">
              <a:rPr lang="en-US" altLang="en-US">
                <a:solidFill>
                  <a:srgbClr val="000000">
                    <a:tint val="75000"/>
                  </a:srgbClr>
                </a:solidFill>
              </a:rPr>
              <a:pPr/>
              <a:t>‹#›</a:t>
            </a:fld>
            <a:endParaRPr lang="en-US" altLang="en-US">
              <a:solidFill>
                <a:srgbClr val="000000">
                  <a:tint val="75000"/>
                </a:srgbClr>
              </a:solidFill>
            </a:endParaRPr>
          </a:p>
        </p:txBody>
      </p:sp>
    </p:spTree>
    <p:extLst>
      <p:ext uri="{BB962C8B-B14F-4D97-AF65-F5344CB8AC3E}">
        <p14:creationId xmlns:p14="http://schemas.microsoft.com/office/powerpoint/2010/main" val="2388153665"/>
      </p:ext>
    </p:extLst>
  </p:cSld>
  <p:clrMapOvr>
    <a:masterClrMapping/>
  </p:clrMapOvr>
  <p:transition/>
</p:sldLayout>
</file>

<file path=ppt/slideLayouts/slideLayout5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pPr defTabSz="457200" eaLnBrk="1" fontAlgn="auto" hangingPunct="1">
              <a:spcBef>
                <a:spcPts val="0"/>
              </a:spcBef>
              <a:spcAft>
                <a:spcPts val="0"/>
              </a:spcAft>
            </a:pPr>
            <a:endParaRPr lang="en-US" altLang="en-US">
              <a:solidFill>
                <a:srgbClr val="000000"/>
              </a:solidFill>
              <a:latin typeface="Tahoma"/>
              <a:ea typeface=""/>
            </a:endParaRPr>
          </a:p>
        </p:txBody>
      </p:sp>
      <p:sp>
        <p:nvSpPr>
          <p:cNvPr id="8" name="Rectangle 1030"/>
          <p:cNvSpPr>
            <a:spLocks noGrp="1" noChangeArrowheads="1"/>
          </p:cNvSpPr>
          <p:nvPr>
            <p:ph type="sldNum" sz="quarter" idx="11"/>
          </p:nvPr>
        </p:nvSpPr>
        <p:spPr>
          <a:xfrm>
            <a:off x="6553200" y="6243638"/>
            <a:ext cx="2133600" cy="457200"/>
          </a:xfrm>
          <a:prstGeom prst="rect">
            <a:avLst/>
          </a:prstGeom>
          <a:ln/>
        </p:spPr>
        <p:txBody>
          <a:bodyPr/>
          <a:lstStyle>
            <a:lvl1pPr>
              <a:defRPr/>
            </a:lvl1pPr>
          </a:lstStyle>
          <a:p>
            <a:fld id="{D5FD5635-BCCD-45D2-B61E-320731E13B17}" type="slidenum">
              <a:rPr lang="en-US" altLang="en-US">
                <a:solidFill>
                  <a:srgbClr val="000000">
                    <a:tint val="75000"/>
                  </a:srgbClr>
                </a:solidFill>
              </a:rPr>
              <a:pPr/>
              <a:t>‹#›</a:t>
            </a:fld>
            <a:endParaRPr lang="en-US" altLang="en-US" dirty="0">
              <a:solidFill>
                <a:srgbClr val="000000">
                  <a:tint val="75000"/>
                </a:srgbClr>
              </a:solidFill>
            </a:endParaRPr>
          </a:p>
        </p:txBody>
      </p:sp>
    </p:spTree>
    <p:extLst>
      <p:ext uri="{BB962C8B-B14F-4D97-AF65-F5344CB8AC3E}">
        <p14:creationId xmlns:p14="http://schemas.microsoft.com/office/powerpoint/2010/main" val="2170968704"/>
      </p:ext>
    </p:extLst>
  </p:cSld>
  <p:clrMapOvr>
    <a:masterClrMapping/>
  </p:clrMapOvr>
  <p:transition/>
</p:sldLayout>
</file>

<file path=ppt/slideLayouts/slideLayout5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pPr defTabSz="457200" eaLnBrk="1" fontAlgn="auto" hangingPunct="1">
              <a:spcBef>
                <a:spcPts val="0"/>
              </a:spcBef>
              <a:spcAft>
                <a:spcPts val="0"/>
              </a:spcAft>
            </a:pPr>
            <a:endParaRPr lang="en-US" altLang="en-US">
              <a:solidFill>
                <a:srgbClr val="000000"/>
              </a:solidFill>
              <a:latin typeface="Tahoma"/>
              <a:ea typeface=""/>
            </a:endParaRPr>
          </a:p>
        </p:txBody>
      </p:sp>
      <p:sp>
        <p:nvSpPr>
          <p:cNvPr id="4" name="Rectangle 1030"/>
          <p:cNvSpPr>
            <a:spLocks noGrp="1" noChangeArrowheads="1"/>
          </p:cNvSpPr>
          <p:nvPr>
            <p:ph type="sldNum" sz="quarter" idx="11"/>
          </p:nvPr>
        </p:nvSpPr>
        <p:spPr>
          <a:xfrm>
            <a:off x="6553200" y="6243638"/>
            <a:ext cx="2133600" cy="457200"/>
          </a:xfrm>
          <a:prstGeom prst="rect">
            <a:avLst/>
          </a:prstGeom>
          <a:ln/>
        </p:spPr>
        <p:txBody>
          <a:bodyPr/>
          <a:lstStyle>
            <a:lvl1pPr>
              <a:defRPr/>
            </a:lvl1pPr>
          </a:lstStyle>
          <a:p>
            <a:fld id="{018A7077-2B78-4FB5-8F56-24239751AEF0}" type="slidenum">
              <a:rPr lang="en-US" altLang="en-US">
                <a:solidFill>
                  <a:srgbClr val="000000">
                    <a:tint val="75000"/>
                  </a:srgbClr>
                </a:solidFill>
              </a:rPr>
              <a:pPr/>
              <a:t>‹#›</a:t>
            </a:fld>
            <a:endParaRPr lang="en-US" altLang="en-US">
              <a:solidFill>
                <a:srgbClr val="000000">
                  <a:tint val="75000"/>
                </a:srgbClr>
              </a:solidFill>
            </a:endParaRPr>
          </a:p>
        </p:txBody>
      </p:sp>
    </p:spTree>
    <p:extLst>
      <p:ext uri="{BB962C8B-B14F-4D97-AF65-F5344CB8AC3E}">
        <p14:creationId xmlns:p14="http://schemas.microsoft.com/office/powerpoint/2010/main" val="1394695044"/>
      </p:ext>
    </p:extLst>
  </p:cSld>
  <p:clrMapOvr>
    <a:masterClrMapping/>
  </p:clrMapOvr>
  <p:transition/>
</p:sldLayout>
</file>

<file path=ppt/slideLayouts/slideLayout5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pPr defTabSz="457200" eaLnBrk="1" fontAlgn="auto" hangingPunct="1">
              <a:spcBef>
                <a:spcPts val="0"/>
              </a:spcBef>
              <a:spcAft>
                <a:spcPts val="0"/>
              </a:spcAft>
            </a:pPr>
            <a:endParaRPr lang="en-US" altLang="en-US">
              <a:solidFill>
                <a:srgbClr val="000000"/>
              </a:solidFill>
              <a:latin typeface="Tahoma"/>
              <a:ea typeface=""/>
            </a:endParaRPr>
          </a:p>
        </p:txBody>
      </p:sp>
      <p:sp>
        <p:nvSpPr>
          <p:cNvPr id="3" name="Rectangle 1030"/>
          <p:cNvSpPr>
            <a:spLocks noGrp="1" noChangeArrowheads="1"/>
          </p:cNvSpPr>
          <p:nvPr>
            <p:ph type="sldNum" sz="quarter" idx="11"/>
          </p:nvPr>
        </p:nvSpPr>
        <p:spPr>
          <a:xfrm>
            <a:off x="6553200" y="6243638"/>
            <a:ext cx="2133600" cy="457200"/>
          </a:xfrm>
          <a:prstGeom prst="rect">
            <a:avLst/>
          </a:prstGeom>
          <a:ln/>
        </p:spPr>
        <p:txBody>
          <a:bodyPr/>
          <a:lstStyle>
            <a:lvl1pPr>
              <a:defRPr/>
            </a:lvl1pPr>
          </a:lstStyle>
          <a:p>
            <a:fld id="{6E86574E-FA2E-425B-A84C-39F9592E9ECB}" type="slidenum">
              <a:rPr lang="en-US" altLang="en-US">
                <a:solidFill>
                  <a:srgbClr val="000000">
                    <a:tint val="75000"/>
                  </a:srgbClr>
                </a:solidFill>
              </a:rPr>
              <a:pPr/>
              <a:t>‹#›</a:t>
            </a:fld>
            <a:endParaRPr lang="en-US" altLang="en-US">
              <a:solidFill>
                <a:srgbClr val="000000">
                  <a:tint val="75000"/>
                </a:srgbClr>
              </a:solidFill>
            </a:endParaRPr>
          </a:p>
        </p:txBody>
      </p:sp>
    </p:spTree>
    <p:extLst>
      <p:ext uri="{BB962C8B-B14F-4D97-AF65-F5344CB8AC3E}">
        <p14:creationId xmlns:p14="http://schemas.microsoft.com/office/powerpoint/2010/main" val="400936413"/>
      </p:ext>
    </p:extLst>
  </p:cSld>
  <p:clrMapOvr>
    <a:masterClrMapping/>
  </p:clrMapOvr>
  <p:transition/>
</p:sldLayout>
</file>

<file path=ppt/slideLayouts/slideLayout5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pPr defTabSz="457200" eaLnBrk="1" fontAlgn="auto" hangingPunct="1">
              <a:spcBef>
                <a:spcPts val="0"/>
              </a:spcBef>
              <a:spcAft>
                <a:spcPts val="0"/>
              </a:spcAft>
            </a:pPr>
            <a:endParaRPr lang="en-US" altLang="en-US">
              <a:solidFill>
                <a:srgbClr val="000000"/>
              </a:solidFill>
              <a:latin typeface="Tahoma"/>
              <a:ea typeface=""/>
            </a:endParaRPr>
          </a:p>
        </p:txBody>
      </p:sp>
      <p:sp>
        <p:nvSpPr>
          <p:cNvPr id="6" name="Rectangle 1030"/>
          <p:cNvSpPr>
            <a:spLocks noGrp="1" noChangeArrowheads="1"/>
          </p:cNvSpPr>
          <p:nvPr>
            <p:ph type="sldNum" sz="quarter" idx="11"/>
          </p:nvPr>
        </p:nvSpPr>
        <p:spPr>
          <a:xfrm>
            <a:off x="6553200" y="6243638"/>
            <a:ext cx="2133600" cy="457200"/>
          </a:xfrm>
          <a:prstGeom prst="rect">
            <a:avLst/>
          </a:prstGeom>
          <a:ln/>
        </p:spPr>
        <p:txBody>
          <a:bodyPr/>
          <a:lstStyle>
            <a:lvl1pPr>
              <a:defRPr/>
            </a:lvl1pPr>
          </a:lstStyle>
          <a:p>
            <a:fld id="{9148CFD0-6DDB-45F0-A989-9F5CE648BC1E}" type="slidenum">
              <a:rPr lang="en-US" altLang="en-US">
                <a:solidFill>
                  <a:srgbClr val="000000">
                    <a:tint val="75000"/>
                  </a:srgbClr>
                </a:solidFill>
              </a:rPr>
              <a:pPr/>
              <a:t>‹#›</a:t>
            </a:fld>
            <a:endParaRPr lang="en-US" altLang="en-US">
              <a:solidFill>
                <a:srgbClr val="000000">
                  <a:tint val="75000"/>
                </a:srgbClr>
              </a:solidFill>
            </a:endParaRPr>
          </a:p>
        </p:txBody>
      </p:sp>
    </p:spTree>
    <p:extLst>
      <p:ext uri="{BB962C8B-B14F-4D97-AF65-F5344CB8AC3E}">
        <p14:creationId xmlns:p14="http://schemas.microsoft.com/office/powerpoint/2010/main" val="1138290176"/>
      </p:ext>
    </p:extLst>
  </p:cSld>
  <p:clrMapOvr>
    <a:masterClrMapping/>
  </p:clrMapOvr>
  <p:transition/>
</p:sldLayout>
</file>

<file path=ppt/slideLayouts/slideLayout5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Drag picture to placeholder or click icon to add</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pPr defTabSz="457200" eaLnBrk="1" fontAlgn="auto" hangingPunct="1">
              <a:spcBef>
                <a:spcPts val="0"/>
              </a:spcBef>
              <a:spcAft>
                <a:spcPts val="0"/>
              </a:spcAft>
            </a:pPr>
            <a:endParaRPr lang="en-US" altLang="en-US">
              <a:solidFill>
                <a:srgbClr val="000000"/>
              </a:solidFill>
              <a:latin typeface="Tahoma"/>
              <a:ea typeface=""/>
            </a:endParaRPr>
          </a:p>
        </p:txBody>
      </p:sp>
      <p:sp>
        <p:nvSpPr>
          <p:cNvPr id="6" name="Rectangle 1030"/>
          <p:cNvSpPr>
            <a:spLocks noGrp="1" noChangeArrowheads="1"/>
          </p:cNvSpPr>
          <p:nvPr>
            <p:ph type="sldNum" sz="quarter" idx="11"/>
          </p:nvPr>
        </p:nvSpPr>
        <p:spPr>
          <a:xfrm>
            <a:off x="6553200" y="6243638"/>
            <a:ext cx="2133600" cy="457200"/>
          </a:xfrm>
          <a:prstGeom prst="rect">
            <a:avLst/>
          </a:prstGeom>
          <a:ln/>
        </p:spPr>
        <p:txBody>
          <a:bodyPr/>
          <a:lstStyle>
            <a:lvl1pPr>
              <a:defRPr/>
            </a:lvl1pPr>
          </a:lstStyle>
          <a:p>
            <a:fld id="{9E97B092-8552-4BA4-B0E1-CE51B98A2A2D}" type="slidenum">
              <a:rPr lang="en-US" altLang="en-US">
                <a:solidFill>
                  <a:srgbClr val="000000">
                    <a:tint val="75000"/>
                  </a:srgbClr>
                </a:solidFill>
              </a:rPr>
              <a:pPr/>
              <a:t>‹#›</a:t>
            </a:fld>
            <a:endParaRPr lang="en-US" altLang="en-US">
              <a:solidFill>
                <a:srgbClr val="000000">
                  <a:tint val="75000"/>
                </a:srgbClr>
              </a:solidFill>
            </a:endParaRPr>
          </a:p>
        </p:txBody>
      </p:sp>
    </p:spTree>
    <p:extLst>
      <p:ext uri="{BB962C8B-B14F-4D97-AF65-F5344CB8AC3E}">
        <p14:creationId xmlns:p14="http://schemas.microsoft.com/office/powerpoint/2010/main" val="547195469"/>
      </p:ext>
    </p:extLst>
  </p:cSld>
  <p:clrMapOvr>
    <a:masterClrMapping/>
  </p:clrMapOvr>
  <p:transition/>
</p:sldLayout>
</file>

<file path=ppt/slideLayouts/slideLayout5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pPr defTabSz="457200" eaLnBrk="1" fontAlgn="auto" hangingPunct="1">
              <a:spcBef>
                <a:spcPts val="0"/>
              </a:spcBef>
              <a:spcAft>
                <a:spcPts val="0"/>
              </a:spcAft>
            </a:pPr>
            <a:endParaRPr lang="en-US" altLang="en-US">
              <a:solidFill>
                <a:srgbClr val="000000"/>
              </a:solidFill>
              <a:latin typeface="Tahoma"/>
              <a:ea typeface=""/>
            </a:endParaRPr>
          </a:p>
        </p:txBody>
      </p:sp>
      <p:sp>
        <p:nvSpPr>
          <p:cNvPr id="5" name="Rectangle 1030"/>
          <p:cNvSpPr>
            <a:spLocks noGrp="1" noChangeArrowheads="1"/>
          </p:cNvSpPr>
          <p:nvPr>
            <p:ph type="sldNum" sz="quarter" idx="11"/>
          </p:nvPr>
        </p:nvSpPr>
        <p:spPr>
          <a:xfrm>
            <a:off x="6553200" y="6243638"/>
            <a:ext cx="2133600" cy="457200"/>
          </a:xfrm>
          <a:prstGeom prst="rect">
            <a:avLst/>
          </a:prstGeom>
          <a:ln/>
        </p:spPr>
        <p:txBody>
          <a:bodyPr/>
          <a:lstStyle>
            <a:lvl1pPr>
              <a:defRPr/>
            </a:lvl1pPr>
          </a:lstStyle>
          <a:p>
            <a:fld id="{F44DDA66-0DFC-412A-A4B0-EFE91F0913E7}" type="slidenum">
              <a:rPr lang="en-US" altLang="en-US">
                <a:solidFill>
                  <a:srgbClr val="000000">
                    <a:tint val="75000"/>
                  </a:srgbClr>
                </a:solidFill>
              </a:rPr>
              <a:pPr/>
              <a:t>‹#›</a:t>
            </a:fld>
            <a:endParaRPr lang="en-US" altLang="en-US">
              <a:solidFill>
                <a:srgbClr val="000000">
                  <a:tint val="75000"/>
                </a:srgbClr>
              </a:solidFill>
            </a:endParaRPr>
          </a:p>
        </p:txBody>
      </p:sp>
    </p:spTree>
    <p:extLst>
      <p:ext uri="{BB962C8B-B14F-4D97-AF65-F5344CB8AC3E}">
        <p14:creationId xmlns:p14="http://schemas.microsoft.com/office/powerpoint/2010/main" val="1131524683"/>
      </p:ext>
    </p:extLst>
  </p:cSld>
  <p:clrMapOvr>
    <a:masterClrMapping/>
  </p:clrMapOvr>
  <p:transition/>
</p:sldLayout>
</file>

<file path=ppt/slideLayouts/slideLayout5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pPr defTabSz="457200" eaLnBrk="1" fontAlgn="auto" hangingPunct="1">
              <a:spcBef>
                <a:spcPts val="0"/>
              </a:spcBef>
              <a:spcAft>
                <a:spcPts val="0"/>
              </a:spcAft>
            </a:pPr>
            <a:endParaRPr lang="en-US" altLang="en-US">
              <a:solidFill>
                <a:srgbClr val="000000"/>
              </a:solidFill>
              <a:latin typeface="Tahoma"/>
              <a:ea typeface=""/>
            </a:endParaRPr>
          </a:p>
        </p:txBody>
      </p:sp>
      <p:sp>
        <p:nvSpPr>
          <p:cNvPr id="5" name="Rectangle 1030"/>
          <p:cNvSpPr>
            <a:spLocks noGrp="1" noChangeArrowheads="1"/>
          </p:cNvSpPr>
          <p:nvPr>
            <p:ph type="sldNum" sz="quarter" idx="11"/>
          </p:nvPr>
        </p:nvSpPr>
        <p:spPr>
          <a:xfrm>
            <a:off x="6553200" y="6243638"/>
            <a:ext cx="2133600" cy="457200"/>
          </a:xfrm>
          <a:prstGeom prst="rect">
            <a:avLst/>
          </a:prstGeom>
          <a:ln/>
        </p:spPr>
        <p:txBody>
          <a:bodyPr/>
          <a:lstStyle>
            <a:lvl1pPr>
              <a:defRPr/>
            </a:lvl1pPr>
          </a:lstStyle>
          <a:p>
            <a:fld id="{4D1F9A79-97CD-456A-8962-B51E5744B9CD}" type="slidenum">
              <a:rPr lang="en-US" altLang="en-US">
                <a:solidFill>
                  <a:srgbClr val="000000">
                    <a:tint val="75000"/>
                  </a:srgbClr>
                </a:solidFill>
              </a:rPr>
              <a:pPr/>
              <a:t>‹#›</a:t>
            </a:fld>
            <a:endParaRPr lang="en-US" altLang="en-US">
              <a:solidFill>
                <a:srgbClr val="000000">
                  <a:tint val="75000"/>
                </a:srgbClr>
              </a:solidFill>
            </a:endParaRPr>
          </a:p>
        </p:txBody>
      </p:sp>
    </p:spTree>
    <p:extLst>
      <p:ext uri="{BB962C8B-B14F-4D97-AF65-F5344CB8AC3E}">
        <p14:creationId xmlns:p14="http://schemas.microsoft.com/office/powerpoint/2010/main" val="3622470030"/>
      </p:ext>
    </p:extLst>
  </p:cSld>
  <p:clrMapOvr>
    <a:masterClrMapping/>
  </p:clrMapOvr>
  <p:transition/>
</p:sldLayout>
</file>

<file path=ppt/slideLayouts/slideLayout54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16" tIns="45709" rIns="91416" bIns="45709"/>
          <a:lstStyle/>
          <a:p>
            <a:pPr defTabSz="914165" eaLnBrk="1" fontAlgn="auto" hangingPunct="1">
              <a:spcBef>
                <a:spcPts val="0"/>
              </a:spcBef>
              <a:spcAft>
                <a:spcPts val="0"/>
              </a:spcAft>
            </a:pPr>
            <a:endParaRPr lang="en-US">
              <a:solidFill>
                <a:srgbClr val="000000"/>
              </a:solidFill>
              <a:latin typeface="Tahoma"/>
              <a:ea typeface=""/>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16" tIns="45709" rIns="91416" bIns="45709"/>
          <a:lstStyle/>
          <a:p>
            <a:pPr defTabSz="914165" eaLnBrk="1" fontAlgn="auto" hangingPunct="1">
              <a:spcBef>
                <a:spcPts val="0"/>
              </a:spcBef>
              <a:spcAft>
                <a:spcPts val="0"/>
              </a:spcAft>
              <a:defRPr/>
            </a:pPr>
            <a:endParaRPr lang="en-US">
              <a:solidFill>
                <a:srgbClr val="000000"/>
              </a:solidFill>
              <a:latin typeface="Tahoma"/>
              <a:ea typeface=""/>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16" tIns="45709" rIns="91416" bIns="45709"/>
          <a:lstStyle/>
          <a:p>
            <a:pPr defTabSz="914165" eaLnBrk="1" fontAlgn="auto" hangingPunct="1">
              <a:spcBef>
                <a:spcPts val="0"/>
              </a:spcBef>
              <a:spcAft>
                <a:spcPts val="0"/>
              </a:spcAft>
              <a:defRPr/>
            </a:pPr>
            <a:endParaRPr lang="en-US">
              <a:solidFill>
                <a:srgbClr val="000000"/>
              </a:solidFill>
              <a:latin typeface="Tahoma"/>
              <a:ea typeface=""/>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16" tIns="45709" rIns="91416" bIns="45709" numCol="1" anchor="b" anchorCtr="0" compatLnSpc="1">
            <a:prstTxWarp prst="textNoShape">
              <a:avLst/>
            </a:prstTxWarp>
          </a:bodyPr>
          <a:lstStyle>
            <a:lvl1pPr>
              <a:defRPr sz="1200">
                <a:latin typeface="Garamond" pitchFamily="18" charset="0"/>
              </a:defRPr>
            </a:lvl1pPr>
          </a:lstStyle>
          <a:p>
            <a:pPr defTabSz="914165" eaLnBrk="1" fontAlgn="auto" hangingPunct="1">
              <a:spcBef>
                <a:spcPts val="0"/>
              </a:spcBef>
              <a:spcAft>
                <a:spcPts val="0"/>
              </a:spcAft>
            </a:pPr>
            <a:endParaRPr lang="en-US" altLang="en-US">
              <a:solidFill>
                <a:srgbClr val="000000"/>
              </a:solidFill>
              <a:ea typeface=""/>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58249123"/>
      </p:ext>
    </p:extLst>
  </p:cSld>
  <p:clrMapOvr>
    <a:masterClrMapping/>
  </p:clrMapOvr>
  <p:transition/>
</p:sldLayout>
</file>

<file path=ppt/slideLayouts/slideLayout5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24982912"/>
      </p:ext>
    </p:extLst>
  </p:cSld>
  <p:clrMapOvr>
    <a:masterClrMapping/>
  </p:clrMapOvr>
  <p:transition/>
</p:sldLayout>
</file>

<file path=ppt/slideLayouts/slideLayout5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5"/>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082" indent="0">
              <a:buNone/>
              <a:defRPr sz="1800"/>
            </a:lvl2pPr>
            <a:lvl3pPr marL="914165" indent="0">
              <a:buNone/>
              <a:defRPr sz="1600"/>
            </a:lvl3pPr>
            <a:lvl4pPr marL="1371250" indent="0">
              <a:buNone/>
              <a:defRPr sz="1400"/>
            </a:lvl4pPr>
            <a:lvl5pPr marL="1828332" indent="0">
              <a:buNone/>
              <a:defRPr sz="1400"/>
            </a:lvl5pPr>
            <a:lvl6pPr marL="2285415" indent="0">
              <a:buNone/>
              <a:defRPr sz="1400"/>
            </a:lvl6pPr>
            <a:lvl7pPr marL="2742500" indent="0">
              <a:buNone/>
              <a:defRPr sz="1400"/>
            </a:lvl7pPr>
            <a:lvl8pPr marL="3199580" indent="0">
              <a:buNone/>
              <a:defRPr sz="1400"/>
            </a:lvl8pPr>
            <a:lvl9pPr marL="3656665"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53111394"/>
      </p:ext>
    </p:extLst>
  </p:cSld>
  <p:clrMapOvr>
    <a:masterClrMapping/>
  </p:clrMapOvr>
  <p:transition/>
</p:sldLayout>
</file>

<file path=ppt/slideLayouts/slideLayout5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98223355"/>
      </p:ext>
    </p:extLst>
  </p:cSld>
  <p:clrMapOvr>
    <a:masterClrMapping/>
  </p:clrMapOvr>
  <p:transition/>
</p:sldLayout>
</file>

<file path=ppt/slideLayouts/slideLayout5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18779354"/>
      </p:ext>
    </p:extLst>
  </p:cSld>
  <p:clrMapOvr>
    <a:masterClrMapping/>
  </p:clrMapOvr>
  <p:transition/>
</p:sldLayout>
</file>

<file path=ppt/slideLayouts/slideLayout5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61177366"/>
      </p:ext>
    </p:extLst>
  </p:cSld>
  <p:clrMapOvr>
    <a:masterClrMapping/>
  </p:clrMapOvr>
  <p:transition/>
</p:sldLayout>
</file>

<file path=ppt/slideLayouts/slideLayout5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38921941"/>
      </p:ext>
    </p:extLst>
  </p:cSld>
  <p:clrMapOvr>
    <a:masterClrMapping/>
  </p:clrMapOvr>
  <p:transition/>
</p:sldLayout>
</file>

<file path=ppt/slideLayouts/slideLayout5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5"/>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55370608"/>
      </p:ext>
    </p:extLst>
  </p:cSld>
  <p:clrMapOvr>
    <a:masterClrMapping/>
  </p:clrMapOvr>
  <p:transition/>
</p:sldLayout>
</file>

<file path=ppt/slideLayouts/slideLayout5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82" indent="0">
              <a:buNone/>
              <a:defRPr sz="2800"/>
            </a:lvl2pPr>
            <a:lvl3pPr marL="914165" indent="0">
              <a:buNone/>
              <a:defRPr sz="2400"/>
            </a:lvl3pPr>
            <a:lvl4pPr marL="1371250" indent="0">
              <a:buNone/>
              <a:defRPr sz="2000"/>
            </a:lvl4pPr>
            <a:lvl5pPr marL="1828332" indent="0">
              <a:buNone/>
              <a:defRPr sz="2000"/>
            </a:lvl5pPr>
            <a:lvl6pPr marL="2285415" indent="0">
              <a:buNone/>
              <a:defRPr sz="2000"/>
            </a:lvl6pPr>
            <a:lvl7pPr marL="2742500" indent="0">
              <a:buNone/>
              <a:defRPr sz="2000"/>
            </a:lvl7pPr>
            <a:lvl8pPr marL="3199580" indent="0">
              <a:buNone/>
              <a:defRPr sz="2000"/>
            </a:lvl8pPr>
            <a:lvl9pPr marL="3656665"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6953456"/>
      </p:ext>
    </p:extLst>
  </p:cSld>
  <p:clrMapOvr>
    <a:masterClrMapping/>
  </p:clrMapOvr>
  <p:transition/>
</p:sldLayout>
</file>

<file path=ppt/slideLayouts/slideLayout5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58389220"/>
      </p:ext>
    </p:extLst>
  </p:cSld>
  <p:clrMapOvr>
    <a:masterClrMapping/>
  </p:clrMapOvr>
  <p:transition/>
</p:sldLayout>
</file>

<file path=ppt/slideLayouts/slideLayout5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02990278"/>
      </p:ext>
    </p:extLst>
  </p:cSld>
  <p:clrMapOvr>
    <a:masterClrMapping/>
  </p:clrMapOvr>
  <p:transition/>
</p:sldLayout>
</file>

<file path=ppt/slideLayouts/slideLayout5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33"/>
            <a:ext cx="7772400" cy="1470025"/>
          </a:xfrm>
        </p:spPr>
        <p:txBody>
          <a:bodyPr lIns="91440"/>
          <a:lstStyle>
            <a:lvl1pPr algn="ctr">
              <a:defRPr/>
            </a:lvl1p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920D214A-2AFC-4BE3-89FE-6518807E148F}" type="datetime1">
              <a:rPr lang="en-US" smtClean="0"/>
              <a:t>12/1/21</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2371968262"/>
      </p:ext>
    </p:extLst>
  </p:cSld>
  <p:clrMapOvr>
    <a:masterClrMapping/>
  </p:clrMapOvr>
</p:sldLayout>
</file>

<file path=ppt/slideLayouts/slideLayout5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4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E9021861-6BD7-4EE9-A68B-37E75913A333}" type="datetime1">
              <a:rPr lang="en-US" smtClean="0"/>
              <a:t>12/1/21</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1742424009"/>
      </p:ext>
    </p:extLst>
  </p:cSld>
  <p:clrMapOvr>
    <a:masterClrMapping/>
  </p:clrMapOvr>
</p:sldLayout>
</file>

<file path=ppt/slideLayouts/slideLayout5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CE294271-EC2C-4AA4-B1D8-6325DBCD6885}" type="datetime1">
              <a:rPr lang="en-US" smtClean="0"/>
              <a:t>12/1/21</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831272565"/>
      </p:ext>
    </p:extLst>
  </p:cSld>
  <p:clrMapOvr>
    <a:masterClrMapping/>
  </p:clrMapOvr>
</p:sldLayout>
</file>

<file path=ppt/slideLayouts/slideLayout5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C26C81D6-5C0A-4888-8AA2-94A703B72A86}" type="datetime1">
              <a:rPr lang="en-US" smtClean="0"/>
              <a:t>12/1/21</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2724606449"/>
      </p:ext>
    </p:extLst>
  </p:cSld>
  <p:clrMapOvr>
    <a:masterClrMapping/>
  </p:clrMapOvr>
</p:sldLayout>
</file>

<file path=ppt/slideLayouts/slideLayout5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9"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9"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457200" y="6356358"/>
            <a:ext cx="2133600" cy="365125"/>
          </a:xfrm>
          <a:prstGeom prst="rect">
            <a:avLst/>
          </a:prstGeom>
        </p:spPr>
        <p:txBody>
          <a:bodyPr/>
          <a:lstStyle/>
          <a:p>
            <a:fld id="{5C6A7242-E7F0-452E-9AAD-6A266A1C3304}" type="datetime1">
              <a:rPr lang="en-US" smtClean="0"/>
              <a:t>12/1/21</a:t>
            </a:fld>
            <a:endParaRPr lang="en-US"/>
          </a:p>
        </p:txBody>
      </p:sp>
      <p:sp>
        <p:nvSpPr>
          <p:cNvPr id="8" name="Footer Placeholder 7"/>
          <p:cNvSpPr>
            <a:spLocks noGrp="1"/>
          </p:cNvSpPr>
          <p:nvPr>
            <p:ph type="ftr" sz="quarter" idx="11"/>
          </p:nvPr>
        </p:nvSpPr>
        <p:spPr>
          <a:xfrm>
            <a:off x="3124200" y="6356358"/>
            <a:ext cx="2895600" cy="365125"/>
          </a:xfrm>
          <a:prstGeom prst="rect">
            <a:avLst/>
          </a:prstGeom>
        </p:spPr>
        <p:txBody>
          <a:bodyPr/>
          <a:lstStyle/>
          <a:p>
            <a:endParaRPr lang="en-US"/>
          </a:p>
        </p:txBody>
      </p:sp>
      <p:sp>
        <p:nvSpPr>
          <p:cNvPr id="9" name="Slide Number Placeholder 8"/>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1998863700"/>
      </p:ext>
    </p:extLst>
  </p:cSld>
  <p:clrMapOvr>
    <a:masterClrMapping/>
  </p:clrMapOvr>
</p:sldLayout>
</file>

<file path=ppt/slideLayouts/slideLayout5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457200" y="6356358"/>
            <a:ext cx="2133600" cy="365125"/>
          </a:xfrm>
          <a:prstGeom prst="rect">
            <a:avLst/>
          </a:prstGeom>
        </p:spPr>
        <p:txBody>
          <a:bodyPr/>
          <a:lstStyle/>
          <a:p>
            <a:fld id="{E4A2E865-F686-4BA8-A1F8-7363E1251590}" type="datetime1">
              <a:rPr lang="en-US" smtClean="0"/>
              <a:t>12/1/21</a:t>
            </a:fld>
            <a:endParaRPr lang="en-US"/>
          </a:p>
        </p:txBody>
      </p:sp>
      <p:sp>
        <p:nvSpPr>
          <p:cNvPr id="4" name="Footer Placeholder 3"/>
          <p:cNvSpPr>
            <a:spLocks noGrp="1"/>
          </p:cNvSpPr>
          <p:nvPr>
            <p:ph type="ftr" sz="quarter" idx="11"/>
          </p:nvPr>
        </p:nvSpPr>
        <p:spPr>
          <a:xfrm>
            <a:off x="3124200" y="6356358"/>
            <a:ext cx="2895600" cy="365125"/>
          </a:xfrm>
          <a:prstGeom prst="rect">
            <a:avLst/>
          </a:prstGeom>
        </p:spPr>
        <p:txBody>
          <a:bodyPr/>
          <a:lstStyle/>
          <a:p>
            <a:endParaRPr lang="en-US"/>
          </a:p>
        </p:txBody>
      </p:sp>
      <p:sp>
        <p:nvSpPr>
          <p:cNvPr id="5" name="Slide Number Placeholder 4"/>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295263146"/>
      </p:ext>
    </p:extLst>
  </p:cSld>
  <p:clrMapOvr>
    <a:masterClrMapping/>
  </p:clrMapOvr>
</p:sldLayout>
</file>

<file path=ppt/slideLayouts/slideLayout5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8"/>
            <a:ext cx="2133600" cy="365125"/>
          </a:xfrm>
          <a:prstGeom prst="rect">
            <a:avLst/>
          </a:prstGeom>
        </p:spPr>
        <p:txBody>
          <a:bodyPr/>
          <a:lstStyle/>
          <a:p>
            <a:fld id="{13858B6D-F0A8-4A5A-A21C-F2DDFAEE91CA}" type="datetime1">
              <a:rPr lang="en-US" smtClean="0"/>
              <a:t>12/1/21</a:t>
            </a:fld>
            <a:endParaRPr lang="en-US"/>
          </a:p>
        </p:txBody>
      </p:sp>
      <p:sp>
        <p:nvSpPr>
          <p:cNvPr id="3" name="Footer Placeholder 2"/>
          <p:cNvSpPr>
            <a:spLocks noGrp="1"/>
          </p:cNvSpPr>
          <p:nvPr>
            <p:ph type="ftr" sz="quarter" idx="11"/>
          </p:nvPr>
        </p:nvSpPr>
        <p:spPr>
          <a:xfrm>
            <a:off x="3124200" y="6356358"/>
            <a:ext cx="2895600" cy="365125"/>
          </a:xfrm>
          <a:prstGeom prst="rect">
            <a:avLst/>
          </a:prstGeom>
        </p:spPr>
        <p:txBody>
          <a:bodyPr/>
          <a:lstStyle/>
          <a:p>
            <a:endParaRPr lang="en-US"/>
          </a:p>
        </p:txBody>
      </p:sp>
      <p:sp>
        <p:nvSpPr>
          <p:cNvPr id="4" name="Slide Number Placeholder 3"/>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2350845323"/>
      </p:ext>
    </p:extLst>
  </p:cSld>
  <p:clrMapOvr>
    <a:masterClrMapping/>
  </p:clrMapOvr>
</p:sldLayout>
</file>

<file path=ppt/slideLayouts/slideLayout5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4BE59F63-4AED-4D19-AEDC-2344A5DC207C}" type="datetime1">
              <a:rPr lang="en-US" smtClean="0"/>
              <a:t>12/1/21</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597174324"/>
      </p:ext>
    </p:extLst>
  </p:cSld>
  <p:clrMapOvr>
    <a:masterClrMapping/>
  </p:clrMapOvr>
</p:sldLayout>
</file>

<file path=ppt/slideLayouts/slideLayout5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CE2DF23D-22DE-41A0-9045-8939205C2A67}" type="datetime1">
              <a:rPr lang="en-US" smtClean="0"/>
              <a:t>12/1/21</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034727838"/>
      </p:ext>
    </p:extLst>
  </p:cSld>
  <p:clrMapOvr>
    <a:masterClrMapping/>
  </p:clrMapOvr>
</p:sldLayout>
</file>

<file path=ppt/slideLayouts/slideLayout5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206B5BB5-C062-4C16-8C4E-0D7EE65EA5A7}" type="datetime1">
              <a:rPr lang="en-US" smtClean="0"/>
              <a:t>12/1/21</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31289017"/>
      </p:ext>
    </p:extLst>
  </p:cSld>
  <p:clrMapOvr>
    <a:masterClrMapping/>
  </p:clrMapOvr>
</p:sldLayout>
</file>

<file path=ppt/slideLayouts/slideLayout5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6"/>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6"/>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93CCC17E-136C-4D5B-9C83-1E9F6F691804}" type="datetime1">
              <a:rPr lang="en-US" smtClean="0"/>
              <a:t>12/1/21</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881778821"/>
      </p:ext>
    </p:extLst>
  </p:cSld>
  <p:clrMapOvr>
    <a:masterClrMapping/>
  </p:clrMapOvr>
</p:sldLayout>
</file>

<file path=ppt/slideLayouts/slideLayout56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714B2CC6-BCAC-1643-AB78-C2ADF490D950}"/>
              </a:ext>
            </a:extLst>
          </p:cNvPr>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0751B17A-BF36-4842-B734-E23F1865B0C4}"/>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28F08601-02AD-6D40-B66A-AFD9E5D60950}"/>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8055B2BB-4A1A-D34E-80ED-672CDAF1ADB7}"/>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6F15F5C2-BAE1-1849-939C-51DA7DCD9ABF}"/>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7013B461-D351-8C4C-8D06-99189598BB72}"/>
              </a:ext>
            </a:extLst>
          </p:cNvPr>
          <p:cNvSpPr>
            <a:spLocks noGrp="1" noChangeArrowheads="1"/>
          </p:cNvSpPr>
          <p:nvPr>
            <p:ph type="sldNum" sz="quarter" idx="12"/>
          </p:nvPr>
        </p:nvSpPr>
        <p:spPr/>
        <p:txBody>
          <a:bodyPr/>
          <a:lstStyle>
            <a:lvl1pPr>
              <a:defRPr sz="1200"/>
            </a:lvl1pPr>
          </a:lstStyle>
          <a:p>
            <a:fld id="{DE858C0F-DBE4-7F41-93EF-EEDB90BFFB25}" type="slidenum">
              <a:rPr lang="en-US" altLang="en-US"/>
              <a:pPr/>
              <a:t>‹#›</a:t>
            </a:fld>
            <a:endParaRPr lang="en-US" altLang="en-US"/>
          </a:p>
        </p:txBody>
      </p:sp>
    </p:spTree>
    <p:extLst>
      <p:ext uri="{BB962C8B-B14F-4D97-AF65-F5344CB8AC3E}">
        <p14:creationId xmlns:p14="http://schemas.microsoft.com/office/powerpoint/2010/main" val="1693292497"/>
      </p:ext>
    </p:extLst>
  </p:cSld>
  <p:clrMapOvr>
    <a:masterClrMapping/>
  </p:clrMapOvr>
  <p:transition/>
</p:sldLayout>
</file>

<file path=ppt/slideLayouts/slideLayout5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1320C456-BAB2-674B-9279-F74D1E6BAEB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87C3D555-B1CA-AC40-8B14-51B307E08C9C}"/>
              </a:ext>
            </a:extLst>
          </p:cNvPr>
          <p:cNvSpPr>
            <a:spLocks noGrp="1" noChangeArrowheads="1"/>
          </p:cNvSpPr>
          <p:nvPr>
            <p:ph type="sldNum" sz="quarter" idx="11"/>
          </p:nvPr>
        </p:nvSpPr>
        <p:spPr>
          <a:ln/>
        </p:spPr>
        <p:txBody>
          <a:bodyPr/>
          <a:lstStyle>
            <a:lvl1pPr>
              <a:defRPr/>
            </a:lvl1pPr>
          </a:lstStyle>
          <a:p>
            <a:fld id="{1BBEC082-DB60-894D-A65F-EC5CC660E7FA}" type="slidenum">
              <a:rPr lang="en-US" altLang="en-US"/>
              <a:pPr/>
              <a:t>‹#›</a:t>
            </a:fld>
            <a:endParaRPr lang="en-US" altLang="en-US"/>
          </a:p>
        </p:txBody>
      </p:sp>
    </p:spTree>
    <p:extLst>
      <p:ext uri="{BB962C8B-B14F-4D97-AF65-F5344CB8AC3E}">
        <p14:creationId xmlns:p14="http://schemas.microsoft.com/office/powerpoint/2010/main" val="898562402"/>
      </p:ext>
    </p:extLst>
  </p:cSld>
  <p:clrMapOvr>
    <a:masterClrMapping/>
  </p:clrMapOvr>
  <p:transition/>
</p:sldLayout>
</file>

<file path=ppt/slideLayouts/slideLayout5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5D8824E4-CBD0-324D-B203-16810E3CD229}"/>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9883843B-4311-F64D-ABF4-8C528A440053}"/>
              </a:ext>
            </a:extLst>
          </p:cNvPr>
          <p:cNvSpPr>
            <a:spLocks noGrp="1" noChangeArrowheads="1"/>
          </p:cNvSpPr>
          <p:nvPr>
            <p:ph type="sldNum" sz="quarter" idx="11"/>
          </p:nvPr>
        </p:nvSpPr>
        <p:spPr>
          <a:ln/>
        </p:spPr>
        <p:txBody>
          <a:bodyPr/>
          <a:lstStyle>
            <a:lvl1pPr>
              <a:defRPr/>
            </a:lvl1pPr>
          </a:lstStyle>
          <a:p>
            <a:fld id="{9BFABF82-8CD4-944F-9794-F4BB55EAA671}" type="slidenum">
              <a:rPr lang="en-US" altLang="en-US"/>
              <a:pPr/>
              <a:t>‹#›</a:t>
            </a:fld>
            <a:endParaRPr lang="en-US" altLang="en-US"/>
          </a:p>
        </p:txBody>
      </p:sp>
    </p:spTree>
    <p:extLst>
      <p:ext uri="{BB962C8B-B14F-4D97-AF65-F5344CB8AC3E}">
        <p14:creationId xmlns:p14="http://schemas.microsoft.com/office/powerpoint/2010/main" val="144037725"/>
      </p:ext>
    </p:extLst>
  </p:cSld>
  <p:clrMapOvr>
    <a:masterClrMapping/>
  </p:clrMapOvr>
  <p:transition/>
</p:sldLayout>
</file>

<file path=ppt/slideLayouts/slideLayout5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BFDEB397-DCF4-E046-9CEF-3C1373D51AA2}"/>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0E8B1ECD-5EF8-C347-8080-250C48299511}"/>
              </a:ext>
            </a:extLst>
          </p:cNvPr>
          <p:cNvSpPr>
            <a:spLocks noGrp="1" noChangeArrowheads="1"/>
          </p:cNvSpPr>
          <p:nvPr>
            <p:ph type="sldNum" sz="quarter" idx="11"/>
          </p:nvPr>
        </p:nvSpPr>
        <p:spPr>
          <a:ln/>
        </p:spPr>
        <p:txBody>
          <a:bodyPr/>
          <a:lstStyle>
            <a:lvl1pPr>
              <a:defRPr/>
            </a:lvl1pPr>
          </a:lstStyle>
          <a:p>
            <a:fld id="{BB7531F1-CE42-F44C-9E97-BCF6159B0BFB}" type="slidenum">
              <a:rPr lang="en-US" altLang="en-US"/>
              <a:pPr/>
              <a:t>‹#›</a:t>
            </a:fld>
            <a:endParaRPr lang="en-US" altLang="en-US"/>
          </a:p>
        </p:txBody>
      </p:sp>
    </p:spTree>
    <p:extLst>
      <p:ext uri="{BB962C8B-B14F-4D97-AF65-F5344CB8AC3E}">
        <p14:creationId xmlns:p14="http://schemas.microsoft.com/office/powerpoint/2010/main" val="1393915862"/>
      </p:ext>
    </p:extLst>
  </p:cSld>
  <p:clrMapOvr>
    <a:masterClrMapping/>
  </p:clrMapOvr>
  <p:transition/>
</p:sldLayout>
</file>

<file path=ppt/slideLayouts/slideLayout5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A77F40A4-3E89-1B45-BEBF-0AA9EDBC37F7}"/>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7B6CB434-7272-F144-B3EB-748B298E8A16}"/>
              </a:ext>
            </a:extLst>
          </p:cNvPr>
          <p:cNvSpPr>
            <a:spLocks noGrp="1" noChangeArrowheads="1"/>
          </p:cNvSpPr>
          <p:nvPr>
            <p:ph type="sldNum" sz="quarter" idx="11"/>
          </p:nvPr>
        </p:nvSpPr>
        <p:spPr>
          <a:ln/>
        </p:spPr>
        <p:txBody>
          <a:bodyPr/>
          <a:lstStyle>
            <a:lvl1pPr>
              <a:defRPr/>
            </a:lvl1pPr>
          </a:lstStyle>
          <a:p>
            <a:fld id="{4BF0034D-4554-BD42-802B-E49E3DC77C97}" type="slidenum">
              <a:rPr lang="en-US" altLang="en-US"/>
              <a:pPr/>
              <a:t>‹#›</a:t>
            </a:fld>
            <a:endParaRPr lang="en-US" altLang="en-US"/>
          </a:p>
        </p:txBody>
      </p:sp>
    </p:spTree>
    <p:extLst>
      <p:ext uri="{BB962C8B-B14F-4D97-AF65-F5344CB8AC3E}">
        <p14:creationId xmlns:p14="http://schemas.microsoft.com/office/powerpoint/2010/main" val="2819244013"/>
      </p:ext>
    </p:extLst>
  </p:cSld>
  <p:clrMapOvr>
    <a:masterClrMapping/>
  </p:clrMapOvr>
  <p:transition/>
</p:sldLayout>
</file>

<file path=ppt/slideLayouts/slideLayout5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533EA543-58EC-1145-A87A-818F11E2CBDA}"/>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17CD2823-E242-7D44-9F36-68BECE5A08D6}"/>
              </a:ext>
            </a:extLst>
          </p:cNvPr>
          <p:cNvSpPr>
            <a:spLocks noGrp="1" noChangeArrowheads="1"/>
          </p:cNvSpPr>
          <p:nvPr>
            <p:ph type="sldNum" sz="quarter" idx="11"/>
          </p:nvPr>
        </p:nvSpPr>
        <p:spPr>
          <a:ln/>
        </p:spPr>
        <p:txBody>
          <a:bodyPr/>
          <a:lstStyle>
            <a:lvl1pPr>
              <a:defRPr/>
            </a:lvl1pPr>
          </a:lstStyle>
          <a:p>
            <a:fld id="{28AF0954-8371-A644-8944-406A45A852A9}" type="slidenum">
              <a:rPr lang="en-US" altLang="en-US"/>
              <a:pPr/>
              <a:t>‹#›</a:t>
            </a:fld>
            <a:endParaRPr lang="en-US" altLang="en-US"/>
          </a:p>
        </p:txBody>
      </p:sp>
    </p:spTree>
    <p:extLst>
      <p:ext uri="{BB962C8B-B14F-4D97-AF65-F5344CB8AC3E}">
        <p14:creationId xmlns:p14="http://schemas.microsoft.com/office/powerpoint/2010/main" val="2637286277"/>
      </p:ext>
    </p:extLst>
  </p:cSld>
  <p:clrMapOvr>
    <a:masterClrMapping/>
  </p:clrMapOvr>
  <p:transition/>
</p:sldLayout>
</file>

<file path=ppt/slideLayouts/slideLayout5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D401DBD6-0D40-914C-A4A9-0E1A0562094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8D2885C7-A8DE-944D-A733-91FB1D23A917}"/>
              </a:ext>
            </a:extLst>
          </p:cNvPr>
          <p:cNvSpPr>
            <a:spLocks noGrp="1" noChangeArrowheads="1"/>
          </p:cNvSpPr>
          <p:nvPr>
            <p:ph type="sldNum" sz="quarter" idx="11"/>
          </p:nvPr>
        </p:nvSpPr>
        <p:spPr>
          <a:ln/>
        </p:spPr>
        <p:txBody>
          <a:bodyPr/>
          <a:lstStyle>
            <a:lvl1pPr>
              <a:defRPr/>
            </a:lvl1pPr>
          </a:lstStyle>
          <a:p>
            <a:fld id="{1BBB2226-A9FA-DB47-9CF0-2E287A38960E}" type="slidenum">
              <a:rPr lang="en-US" altLang="en-US"/>
              <a:pPr/>
              <a:t>‹#›</a:t>
            </a:fld>
            <a:endParaRPr lang="en-US" altLang="en-US"/>
          </a:p>
        </p:txBody>
      </p:sp>
    </p:spTree>
    <p:extLst>
      <p:ext uri="{BB962C8B-B14F-4D97-AF65-F5344CB8AC3E}">
        <p14:creationId xmlns:p14="http://schemas.microsoft.com/office/powerpoint/2010/main" val="1369390148"/>
      </p:ext>
    </p:extLst>
  </p:cSld>
  <p:clrMapOvr>
    <a:masterClrMapping/>
  </p:clrMapOvr>
  <p:transition/>
</p:sldLayout>
</file>

<file path=ppt/slideLayouts/slideLayout5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6F3099B0-B9D2-8449-B33E-AE3FA8363DE3}"/>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8D5B7DF8-5103-1B42-996C-8AA394272AE5}"/>
              </a:ext>
            </a:extLst>
          </p:cNvPr>
          <p:cNvSpPr>
            <a:spLocks noGrp="1" noChangeArrowheads="1"/>
          </p:cNvSpPr>
          <p:nvPr>
            <p:ph type="sldNum" sz="quarter" idx="11"/>
          </p:nvPr>
        </p:nvSpPr>
        <p:spPr>
          <a:ln/>
        </p:spPr>
        <p:txBody>
          <a:bodyPr/>
          <a:lstStyle>
            <a:lvl1pPr>
              <a:defRPr/>
            </a:lvl1pPr>
          </a:lstStyle>
          <a:p>
            <a:fld id="{FF674C63-9CEC-E640-98D8-DC688D3DD9E4}" type="slidenum">
              <a:rPr lang="en-US" altLang="en-US"/>
              <a:pPr/>
              <a:t>‹#›</a:t>
            </a:fld>
            <a:endParaRPr lang="en-US" altLang="en-US"/>
          </a:p>
        </p:txBody>
      </p:sp>
    </p:spTree>
    <p:extLst>
      <p:ext uri="{BB962C8B-B14F-4D97-AF65-F5344CB8AC3E}">
        <p14:creationId xmlns:p14="http://schemas.microsoft.com/office/powerpoint/2010/main" val="3388007765"/>
      </p:ext>
    </p:extLst>
  </p:cSld>
  <p:clrMapOvr>
    <a:masterClrMapping/>
  </p:clrMapOvr>
  <p:transition/>
</p:sldLayout>
</file>

<file path=ppt/slideLayouts/slideLayout5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A500CE77-FA0E-B448-AA17-55A6703F6BA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9B609F3A-95A7-5841-8128-4F348A5B515C}"/>
              </a:ext>
            </a:extLst>
          </p:cNvPr>
          <p:cNvSpPr>
            <a:spLocks noGrp="1" noChangeArrowheads="1"/>
          </p:cNvSpPr>
          <p:nvPr>
            <p:ph type="sldNum" sz="quarter" idx="11"/>
          </p:nvPr>
        </p:nvSpPr>
        <p:spPr>
          <a:ln/>
        </p:spPr>
        <p:txBody>
          <a:bodyPr/>
          <a:lstStyle>
            <a:lvl1pPr>
              <a:defRPr/>
            </a:lvl1pPr>
          </a:lstStyle>
          <a:p>
            <a:fld id="{1DB733DC-D3FD-4841-8A7A-4F4AB73A1310}" type="slidenum">
              <a:rPr lang="en-US" altLang="en-US"/>
              <a:pPr/>
              <a:t>‹#›</a:t>
            </a:fld>
            <a:endParaRPr lang="en-US" altLang="en-US"/>
          </a:p>
        </p:txBody>
      </p:sp>
    </p:spTree>
    <p:extLst>
      <p:ext uri="{BB962C8B-B14F-4D97-AF65-F5344CB8AC3E}">
        <p14:creationId xmlns:p14="http://schemas.microsoft.com/office/powerpoint/2010/main" val="126458397"/>
      </p:ext>
    </p:extLst>
  </p:cSld>
  <p:clrMapOvr>
    <a:masterClrMapping/>
  </p:clrMapOvr>
  <p:transition/>
</p:sldLayout>
</file>

<file path=ppt/slideLayouts/slideLayout5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2DCD27D1-ECFD-F447-88C4-5B5CD7C64464}"/>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CFB4D705-4483-1248-A730-79BF1918ACC8}"/>
              </a:ext>
            </a:extLst>
          </p:cNvPr>
          <p:cNvSpPr>
            <a:spLocks noGrp="1" noChangeArrowheads="1"/>
          </p:cNvSpPr>
          <p:nvPr>
            <p:ph type="sldNum" sz="quarter" idx="11"/>
          </p:nvPr>
        </p:nvSpPr>
        <p:spPr>
          <a:ln/>
        </p:spPr>
        <p:txBody>
          <a:bodyPr/>
          <a:lstStyle>
            <a:lvl1pPr>
              <a:defRPr/>
            </a:lvl1pPr>
          </a:lstStyle>
          <a:p>
            <a:fld id="{F3317078-9EBE-8343-B263-FE4EDA0B86E1}" type="slidenum">
              <a:rPr lang="en-US" altLang="en-US"/>
              <a:pPr/>
              <a:t>‹#›</a:t>
            </a:fld>
            <a:endParaRPr lang="en-US" altLang="en-US"/>
          </a:p>
        </p:txBody>
      </p:sp>
    </p:spTree>
    <p:extLst>
      <p:ext uri="{BB962C8B-B14F-4D97-AF65-F5344CB8AC3E}">
        <p14:creationId xmlns:p14="http://schemas.microsoft.com/office/powerpoint/2010/main" val="2489786302"/>
      </p:ext>
    </p:extLst>
  </p:cSld>
  <p:clrMapOvr>
    <a:masterClrMapping/>
  </p:clrMapOvr>
  <p:transition/>
</p:sldLayout>
</file>

<file path=ppt/slideLayouts/slideLayout5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67F7E7C7-D54C-7E42-B902-18631D0E50CD}"/>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B0C1EF86-4B10-0E4B-87A4-4C31410E3E8A}"/>
              </a:ext>
            </a:extLst>
          </p:cNvPr>
          <p:cNvSpPr>
            <a:spLocks noGrp="1" noChangeArrowheads="1"/>
          </p:cNvSpPr>
          <p:nvPr>
            <p:ph type="sldNum" sz="quarter" idx="11"/>
          </p:nvPr>
        </p:nvSpPr>
        <p:spPr>
          <a:ln/>
        </p:spPr>
        <p:txBody>
          <a:bodyPr/>
          <a:lstStyle>
            <a:lvl1pPr>
              <a:defRPr/>
            </a:lvl1pPr>
          </a:lstStyle>
          <a:p>
            <a:fld id="{DAEEAFA2-6AF3-564D-8551-0ACDAB9DDF09}" type="slidenum">
              <a:rPr lang="en-US" altLang="en-US"/>
              <a:pPr/>
              <a:t>‹#›</a:t>
            </a:fld>
            <a:endParaRPr lang="en-US" altLang="en-US"/>
          </a:p>
        </p:txBody>
      </p:sp>
    </p:spTree>
    <p:extLst>
      <p:ext uri="{BB962C8B-B14F-4D97-AF65-F5344CB8AC3E}">
        <p14:creationId xmlns:p14="http://schemas.microsoft.com/office/powerpoint/2010/main" val="3367106101"/>
      </p:ext>
    </p:extLst>
  </p:cSld>
  <p:clrMapOvr>
    <a:masterClrMapping/>
  </p:clrMapOvr>
  <p:transition/>
</p:sldLayout>
</file>

<file path=ppt/slideLayouts/slideLayout578.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2C90C948-2B96-0640-82B2-1E954D9CB727}"/>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2E2E6134-7558-6D42-88BC-6E9B9E7448A4}"/>
              </a:ext>
            </a:extLst>
          </p:cNvPr>
          <p:cNvSpPr>
            <a:spLocks noGrp="1" noChangeArrowheads="1"/>
          </p:cNvSpPr>
          <p:nvPr>
            <p:ph type="sldNum" sz="quarter" idx="11"/>
          </p:nvPr>
        </p:nvSpPr>
        <p:spPr>
          <a:ln/>
        </p:spPr>
        <p:txBody>
          <a:bodyPr/>
          <a:lstStyle>
            <a:lvl1pPr>
              <a:defRPr/>
            </a:lvl1pPr>
          </a:lstStyle>
          <a:p>
            <a:fld id="{F0A436F3-25BF-5246-8097-CFB6BF81F56B}" type="slidenum">
              <a:rPr lang="en-US" altLang="en-US"/>
              <a:pPr/>
              <a:t>‹#›</a:t>
            </a:fld>
            <a:endParaRPr lang="en-US" altLang="en-US"/>
          </a:p>
        </p:txBody>
      </p:sp>
    </p:spTree>
    <p:extLst>
      <p:ext uri="{BB962C8B-B14F-4D97-AF65-F5344CB8AC3E}">
        <p14:creationId xmlns:p14="http://schemas.microsoft.com/office/powerpoint/2010/main" val="3308775257"/>
      </p:ext>
    </p:extLst>
  </p:cSld>
  <p:clrMapOvr>
    <a:masterClrMapping/>
  </p:clrMapOvr>
  <p:transition/>
</p:sldLayout>
</file>

<file path=ppt/slideLayouts/slideLayout57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Tree>
    <p:extLst>
      <p:ext uri="{BB962C8B-B14F-4D97-AF65-F5344CB8AC3E}">
        <p14:creationId xmlns:p14="http://schemas.microsoft.com/office/powerpoint/2010/main" val="258633029"/>
      </p:ext>
    </p:extLst>
  </p:cSld>
  <p:clrMapOvr>
    <a:masterClrMapping/>
  </p:clrMapOvr>
</p:sldLayout>
</file>

<file path=ppt/slideLayouts/slideLayout58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81000" y="152401"/>
            <a:ext cx="8382000" cy="761999"/>
          </a:xfrm>
        </p:spPr>
        <p:txBody>
          <a:bodyPr>
            <a:noAutofit/>
          </a:bodyPr>
          <a:lstStyle>
            <a:lvl1pPr>
              <a:defRPr sz="4800" b="1"/>
            </a:lvl1pPr>
          </a:lstStyle>
          <a:p>
            <a:r>
              <a:rPr lang="en-US"/>
              <a:t>Click to edit Master title style</a:t>
            </a:r>
            <a:endParaRPr lang="en-US" dirty="0"/>
          </a:p>
        </p:txBody>
      </p:sp>
      <p:sp>
        <p:nvSpPr>
          <p:cNvPr id="3" name="Content Placeholder 2"/>
          <p:cNvSpPr>
            <a:spLocks noGrp="1"/>
          </p:cNvSpPr>
          <p:nvPr>
            <p:ph idx="1"/>
          </p:nvPr>
        </p:nvSpPr>
        <p:spPr>
          <a:xfrm>
            <a:off x="381000" y="1066800"/>
            <a:ext cx="8382000" cy="5638800"/>
          </a:xfrm>
        </p:spPr>
        <p:txBody>
          <a:bodyPr>
            <a:noAutofit/>
          </a:bodyPr>
          <a:lstStyle>
            <a:lvl1pPr marL="285750" indent="-285750">
              <a:defRPr sz="3600">
                <a:latin typeface="+mj-lt"/>
              </a:defRPr>
            </a:lvl1pPr>
            <a:lvl2pPr marL="742950" indent="-285750">
              <a:buFont typeface="Calibri Light" panose="020F0302020204030204" pitchFamily="34" charset="0"/>
              <a:buChar char="–"/>
              <a:defRPr sz="3200">
                <a:latin typeface="+mj-lt"/>
              </a:defRPr>
            </a:lvl2pPr>
            <a:lvl3pPr>
              <a:defRPr sz="2800">
                <a:latin typeface="+mj-lt"/>
              </a:defRPr>
            </a:lvl3pPr>
            <a:lvl4pPr>
              <a:defRPr sz="2400">
                <a:latin typeface="+mj-lt"/>
              </a:defRPr>
            </a:lvl4pPr>
            <a:lvl5pPr>
              <a:defRPr sz="2400">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5"/>
          <p:cNvSpPr>
            <a:spLocks noGrp="1"/>
          </p:cNvSpPr>
          <p:nvPr>
            <p:ph type="sldNum" sz="quarter" idx="12"/>
          </p:nvPr>
        </p:nvSpPr>
        <p:spPr>
          <a:xfrm>
            <a:off x="8077200" y="6340475"/>
            <a:ext cx="685800" cy="365125"/>
          </a:xfrm>
        </p:spPr>
        <p:txBody>
          <a:bodyPr/>
          <a:lstStyle>
            <a:lvl1pPr>
              <a:defRPr sz="2000">
                <a:latin typeface="Cambria Math" panose="02040503050406030204" pitchFamily="18" charset="0"/>
                <a:ea typeface="Cambria Math" panose="02040503050406030204" pitchFamily="18" charset="0"/>
              </a:defRPr>
            </a:lvl1p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27723186"/>
      </p:ext>
    </p:extLst>
  </p:cSld>
  <p:clrMapOvr>
    <a:masterClrMapping/>
  </p:clrMapOvr>
</p:sldLayout>
</file>

<file path=ppt/slideLayouts/slideLayout58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D4D2B188-1D62-4FCA-8363-938AD4629BBB}"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628261790"/>
      </p:ext>
    </p:extLst>
  </p:cSld>
  <p:clrMapOvr>
    <a:masterClrMapping/>
  </p:clrMapOvr>
</p:sldLayout>
</file>

<file path=ppt/slideLayouts/slideLayout5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D4D2B188-1D62-4FCA-8363-938AD4629BBB}"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471843977"/>
      </p:ext>
    </p:extLst>
  </p:cSld>
  <p:clrMapOvr>
    <a:masterClrMapping/>
  </p:clrMapOvr>
</p:sldLayout>
</file>

<file path=ppt/slideLayouts/slideLayout5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a:solidFill>
                <a:prstClr val="black">
                  <a:tint val="75000"/>
                </a:prstClr>
              </a:solidFill>
              <a:latin typeface="Calibri"/>
            </a:endParaRPr>
          </a:p>
        </p:txBody>
      </p:sp>
      <p:sp>
        <p:nvSpPr>
          <p:cNvPr id="8" name="Footer Placeholder 7"/>
          <p:cNvSpPr>
            <a:spLocks noGrp="1"/>
          </p:cNvSpPr>
          <p:nvPr>
            <p:ph type="ftr" sz="quarter" idx="11"/>
          </p:nvPr>
        </p:nvSpPr>
        <p:spPr/>
        <p:txBody>
          <a:bodyPr/>
          <a:lstStyle/>
          <a:p>
            <a:endParaRPr lang="en-US">
              <a:solidFill>
                <a:prstClr val="black">
                  <a:tint val="75000"/>
                </a:prstClr>
              </a:solidFill>
              <a:latin typeface="Calibri"/>
            </a:endParaRPr>
          </a:p>
        </p:txBody>
      </p:sp>
      <p:sp>
        <p:nvSpPr>
          <p:cNvPr id="9" name="Slide Number Placeholder 8"/>
          <p:cNvSpPr>
            <a:spLocks noGrp="1"/>
          </p:cNvSpPr>
          <p:nvPr>
            <p:ph type="sldNum" sz="quarter" idx="12"/>
          </p:nvPr>
        </p:nvSpPr>
        <p:spPr/>
        <p:txBody>
          <a:bodyPr/>
          <a:lstStyle/>
          <a:p>
            <a:fld id="{D4D2B188-1D62-4FCA-8363-938AD4629BBB}"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845981097"/>
      </p:ext>
    </p:extLst>
  </p:cSld>
  <p:clrMapOvr>
    <a:masterClrMapping/>
  </p:clrMapOvr>
</p:sldLayout>
</file>

<file path=ppt/slideLayouts/slideLayout5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US">
              <a:solidFill>
                <a:prstClr val="black">
                  <a:tint val="75000"/>
                </a:prstClr>
              </a:solidFill>
              <a:latin typeface="Calibri"/>
            </a:endParaRPr>
          </a:p>
        </p:txBody>
      </p:sp>
      <p:sp>
        <p:nvSpPr>
          <p:cNvPr id="4" name="Footer Placeholder 3"/>
          <p:cNvSpPr>
            <a:spLocks noGrp="1"/>
          </p:cNvSpPr>
          <p:nvPr>
            <p:ph type="ftr" sz="quarter" idx="11"/>
          </p:nvPr>
        </p:nvSpPr>
        <p:spPr/>
        <p:txBody>
          <a:bodyPr/>
          <a:lstStyle/>
          <a:p>
            <a:endParaRPr lang="en-US">
              <a:solidFill>
                <a:prstClr val="black">
                  <a:tint val="75000"/>
                </a:prstClr>
              </a:solidFill>
              <a:latin typeface="Calibri"/>
            </a:endParaRPr>
          </a:p>
        </p:txBody>
      </p:sp>
      <p:sp>
        <p:nvSpPr>
          <p:cNvPr id="5" name="Slide Number Placeholder 4"/>
          <p:cNvSpPr>
            <a:spLocks noGrp="1"/>
          </p:cNvSpPr>
          <p:nvPr>
            <p:ph type="sldNum" sz="quarter" idx="12"/>
          </p:nvPr>
        </p:nvSpPr>
        <p:spPr/>
        <p:txBody>
          <a:bodyPr/>
          <a:lstStyle/>
          <a:p>
            <a:fld id="{D4D2B188-1D62-4FCA-8363-938AD4629BBB}"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845686345"/>
      </p:ext>
    </p:extLst>
  </p:cSld>
  <p:clrMapOvr>
    <a:masterClrMapping/>
  </p:clrMapOvr>
</p:sldLayout>
</file>

<file path=ppt/slideLayouts/slideLayout5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solidFill>
                <a:prstClr val="black">
                  <a:tint val="75000"/>
                </a:prstClr>
              </a:solidFill>
              <a:latin typeface="Calibri"/>
            </a:endParaRPr>
          </a:p>
        </p:txBody>
      </p:sp>
      <p:sp>
        <p:nvSpPr>
          <p:cNvPr id="3" name="Footer Placeholder 2"/>
          <p:cNvSpPr>
            <a:spLocks noGrp="1"/>
          </p:cNvSpPr>
          <p:nvPr>
            <p:ph type="ftr" sz="quarter" idx="11"/>
          </p:nvPr>
        </p:nvSpPr>
        <p:spPr/>
        <p:txBody>
          <a:bodyPr/>
          <a:lstStyle/>
          <a:p>
            <a:endParaRPr lang="en-US">
              <a:solidFill>
                <a:prstClr val="black">
                  <a:tint val="75000"/>
                </a:prstClr>
              </a:solidFill>
              <a:latin typeface="Calibri"/>
            </a:endParaRPr>
          </a:p>
        </p:txBody>
      </p:sp>
      <p:sp>
        <p:nvSpPr>
          <p:cNvPr id="4" name="Slide Number Placeholder 3"/>
          <p:cNvSpPr>
            <a:spLocks noGrp="1"/>
          </p:cNvSpPr>
          <p:nvPr>
            <p:ph type="sldNum" sz="quarter" idx="12"/>
          </p:nvPr>
        </p:nvSpPr>
        <p:spPr/>
        <p:txBody>
          <a:bodyPr/>
          <a:lstStyle/>
          <a:p>
            <a:fld id="{D4D2B188-1D62-4FCA-8363-938AD4629BBB}"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521395751"/>
      </p:ext>
    </p:extLst>
  </p:cSld>
  <p:clrMapOvr>
    <a:masterClrMapping/>
  </p:clrMapOvr>
</p:sldLayout>
</file>

<file path=ppt/slideLayouts/slideLayout58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D4D2B188-1D62-4FCA-8363-938AD4629BBB}"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530985909"/>
      </p:ext>
    </p:extLst>
  </p:cSld>
  <p:clrMapOvr>
    <a:masterClrMapping/>
  </p:clrMapOvr>
</p:sldLayout>
</file>

<file path=ppt/slideLayouts/slideLayout58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D4D2B188-1D62-4FCA-8363-938AD4629BBB}"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322452343"/>
      </p:ext>
    </p:extLst>
  </p:cSld>
  <p:clrMapOvr>
    <a:masterClrMapping/>
  </p:clrMapOvr>
</p:sldLayout>
</file>

<file path=ppt/slideLayouts/slideLayout5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D4D2B188-1D62-4FCA-8363-938AD4629BBB}"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159662855"/>
      </p:ext>
    </p:extLst>
  </p:cSld>
  <p:clrMapOvr>
    <a:masterClrMapping/>
  </p:clrMapOvr>
</p:sldLayout>
</file>

<file path=ppt/slideLayouts/slideLayout5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D4D2B188-1D62-4FCA-8363-938AD4629BBB}"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812803304"/>
      </p:ext>
    </p:extLst>
  </p:cSld>
  <p:clrMapOvr>
    <a:masterClrMapping/>
  </p:clrMapOvr>
</p:sldLayout>
</file>

<file path=ppt/slideLayouts/slideLayout59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eaLnBrk="1" fontAlgn="auto" hangingPunct="1">
              <a:spcBef>
                <a:spcPts val="0"/>
              </a:spcBef>
              <a:spcAft>
                <a:spcPts val="0"/>
              </a:spcAft>
            </a:pPr>
            <a:endParaRPr lang="en-US">
              <a:solidFill>
                <a:srgbClr val="000000"/>
              </a:solidFill>
              <a:latin typeface="Tahoma"/>
              <a:ea typeface=""/>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79768167"/>
      </p:ext>
    </p:extLst>
  </p:cSld>
  <p:clrMapOvr>
    <a:masterClrMapping/>
  </p:clrMapOvr>
  <p:transition/>
</p:sldLayout>
</file>

<file path=ppt/slideLayouts/slideLayout5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97380996"/>
      </p:ext>
    </p:extLst>
  </p:cSld>
  <p:clrMapOvr>
    <a:masterClrMapping/>
  </p:clrMapOvr>
  <p:transition/>
</p:sldLayout>
</file>

<file path=ppt/slideLayouts/slideLayout59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53566714"/>
      </p:ext>
    </p:extLst>
  </p:cSld>
  <p:clrMapOvr>
    <a:masterClrMapping/>
  </p:clrMapOvr>
  <p:transition/>
</p:sldLayout>
</file>

<file path=ppt/slideLayouts/slideLayout59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32418516"/>
      </p:ext>
    </p:extLst>
  </p:cSld>
  <p:clrMapOvr>
    <a:masterClrMapping/>
  </p:clrMapOvr>
  <p:transition/>
</p:sldLayout>
</file>

<file path=ppt/slideLayouts/slideLayout5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68779011"/>
      </p:ext>
    </p:extLst>
  </p:cSld>
  <p:clrMapOvr>
    <a:masterClrMapping/>
  </p:clrMapOvr>
  <p:transition/>
</p:sldLayout>
</file>

<file path=ppt/slideLayouts/slideLayout5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26855524"/>
      </p:ext>
    </p:extLst>
  </p:cSld>
  <p:clrMapOvr>
    <a:masterClrMapping/>
  </p:clrMapOvr>
  <p:transition/>
</p:sldLayout>
</file>

<file path=ppt/slideLayouts/slideLayout5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65715347"/>
      </p:ext>
    </p:extLst>
  </p:cSld>
  <p:clrMapOvr>
    <a:masterClrMapping/>
  </p:clrMapOvr>
  <p:transition/>
</p:sldLayout>
</file>

<file path=ppt/slideLayouts/slideLayout59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49175429"/>
      </p:ext>
    </p:extLst>
  </p:cSld>
  <p:clrMapOvr>
    <a:masterClrMapping/>
  </p:clrMapOvr>
  <p:transition/>
</p:sldLayout>
</file>

<file path=ppt/slideLayouts/slideLayout59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70605626"/>
      </p:ext>
    </p:extLst>
  </p:cSld>
  <p:clrMapOvr>
    <a:masterClrMapping/>
  </p:clrMapOvr>
  <p:transition/>
</p:sldLayout>
</file>

<file path=ppt/slideLayouts/slideLayout5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28528212"/>
      </p:ext>
    </p:extLst>
  </p:cSld>
  <p:clrMapOvr>
    <a:masterClrMapping/>
  </p:clrMapOvr>
  <p:transition/>
</p:sldLayout>
</file>

<file path=ppt/slideLayouts/slideLayout60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06080133"/>
      </p:ext>
    </p:extLst>
  </p:cSld>
  <p:clrMapOvr>
    <a:masterClrMapping/>
  </p:clrMapOvr>
  <p:transition/>
</p:sldLayout>
</file>

<file path=ppt/slideLayouts/slideLayout60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Tree>
    <p:extLst>
      <p:ext uri="{BB962C8B-B14F-4D97-AF65-F5344CB8AC3E}">
        <p14:creationId xmlns:p14="http://schemas.microsoft.com/office/powerpoint/2010/main" val="2608286760"/>
      </p:ext>
    </p:extLst>
  </p:cSld>
  <p:clrMapOvr>
    <a:masterClrMapping/>
  </p:clrMapOvr>
</p:sldLayout>
</file>

<file path=ppt/slideLayouts/slideLayout60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81000" y="152401"/>
            <a:ext cx="8382000" cy="761999"/>
          </a:xfrm>
        </p:spPr>
        <p:txBody>
          <a:bodyPr>
            <a:noAutofit/>
          </a:bodyPr>
          <a:lstStyle>
            <a:lvl1pPr>
              <a:defRPr sz="4800" b="1"/>
            </a:lvl1pPr>
          </a:lstStyle>
          <a:p>
            <a:r>
              <a:rPr lang="en-US" dirty="0"/>
              <a:t>Click to edit Master title style</a:t>
            </a:r>
          </a:p>
        </p:txBody>
      </p:sp>
      <p:sp>
        <p:nvSpPr>
          <p:cNvPr id="3" name="Content Placeholder 2"/>
          <p:cNvSpPr>
            <a:spLocks noGrp="1"/>
          </p:cNvSpPr>
          <p:nvPr>
            <p:ph idx="1"/>
          </p:nvPr>
        </p:nvSpPr>
        <p:spPr>
          <a:xfrm>
            <a:off x="381000" y="1066800"/>
            <a:ext cx="8382000" cy="5638800"/>
          </a:xfrm>
        </p:spPr>
        <p:txBody>
          <a:bodyPr>
            <a:noAutofit/>
          </a:bodyPr>
          <a:lstStyle>
            <a:lvl1pPr marL="285750" indent="-285750">
              <a:defRPr sz="3600">
                <a:latin typeface="+mj-lt"/>
              </a:defRPr>
            </a:lvl1pPr>
            <a:lvl2pPr marL="742950" indent="-285750">
              <a:buFont typeface="Calibri Light" panose="020F0302020204030204" pitchFamily="34" charset="0"/>
              <a:buChar char="–"/>
              <a:defRPr sz="3200">
                <a:latin typeface="+mj-lt"/>
              </a:defRPr>
            </a:lvl2pPr>
            <a:lvl3pPr>
              <a:defRPr sz="2800">
                <a:latin typeface="+mj-lt"/>
              </a:defRPr>
            </a:lvl3pPr>
            <a:lvl4pPr>
              <a:defRPr sz="2400">
                <a:latin typeface="+mj-lt"/>
              </a:defRPr>
            </a:lvl4pPr>
            <a:lvl5pPr>
              <a:defRPr sz="2400">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5"/>
          <p:cNvSpPr txBox="1">
            <a:spLocks/>
          </p:cNvSpPr>
          <p:nvPr userDrawn="1"/>
        </p:nvSpPr>
        <p:spPr>
          <a:xfrm>
            <a:off x="8229600" y="6355715"/>
            <a:ext cx="6858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mtClean="0">
                <a:solidFill>
                  <a:prstClr val="black">
                    <a:tint val="75000"/>
                  </a:prstClr>
                </a:solidFill>
              </a:rPr>
              <a:pPr/>
              <a:t>‹#›</a:t>
            </a:fld>
            <a:endParaRPr lang="en-US" dirty="0">
              <a:solidFill>
                <a:prstClr val="black">
                  <a:tint val="75000"/>
                </a:prstClr>
              </a:solidFill>
            </a:endParaRPr>
          </a:p>
        </p:txBody>
      </p:sp>
      <p:pic>
        <p:nvPicPr>
          <p:cNvPr id="6" name="Picture 5" descr="safari.png"/>
          <p:cNvPicPr>
            <a:picLocks noChangeAspect="1"/>
          </p:cNvPicPr>
          <p:nvPr userDrawn="1"/>
        </p:nvPicPr>
        <p:blipFill>
          <a:blip r:embed="rId2" cstate="print"/>
          <a:stretch>
            <a:fillRect/>
          </a:stretch>
        </p:blipFill>
        <p:spPr>
          <a:xfrm>
            <a:off x="152400" y="6408997"/>
            <a:ext cx="1008112" cy="291687"/>
          </a:xfrm>
          <a:prstGeom prst="rect">
            <a:avLst/>
          </a:prstGeom>
        </p:spPr>
      </p:pic>
    </p:spTree>
    <p:extLst>
      <p:ext uri="{BB962C8B-B14F-4D97-AF65-F5344CB8AC3E}">
        <p14:creationId xmlns:p14="http://schemas.microsoft.com/office/powerpoint/2010/main" val="1389765897"/>
      </p:ext>
    </p:extLst>
  </p:cSld>
  <p:clrMapOvr>
    <a:masterClrMapping/>
  </p:clrMapOvr>
</p:sldLayout>
</file>

<file path=ppt/slideLayouts/slideLayout60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02765841"/>
      </p:ext>
    </p:extLst>
  </p:cSld>
  <p:clrMapOvr>
    <a:masterClrMapping/>
  </p:clrMapOvr>
</p:sldLayout>
</file>

<file path=ppt/slideLayouts/slideLayout60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77250532"/>
      </p:ext>
    </p:extLst>
  </p:cSld>
  <p:clrMapOvr>
    <a:masterClrMapping/>
  </p:clrMapOvr>
</p:sldLayout>
</file>

<file path=ppt/slideLayouts/slideLayout60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34299129"/>
      </p:ext>
    </p:extLst>
  </p:cSld>
  <p:clrMapOvr>
    <a:masterClrMapping/>
  </p:clrMapOvr>
</p:sldLayout>
</file>

<file path=ppt/slideLayouts/slideLayout60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343191818"/>
      </p:ext>
    </p:extLst>
  </p:cSld>
  <p:clrMapOvr>
    <a:masterClrMapping/>
  </p:clrMapOvr>
</p:sldLayout>
</file>

<file path=ppt/slideLayouts/slideLayout60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normAutofit/>
          </a:bodyPr>
          <a:lstStyle>
            <a:lvl1pPr>
              <a:defRPr sz="4000" b="1">
                <a:solidFill>
                  <a:schemeClr val="tx1"/>
                </a:solidFill>
                <a:latin typeface="Gill Sans MT" panose="020B0502020104020203" pitchFamily="34" charset="0"/>
              </a:defRPr>
            </a:lvl1pPr>
          </a:lstStyle>
          <a:p>
            <a:r>
              <a:rPr lang="en-US" dirty="0"/>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latin typeface="Gill Sans MT" panose="020B0502020104020203"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lvl1pPr>
              <a:defRPr>
                <a:latin typeface="Gill Sans MT" panose="020B0502020104020203" pitchFamily="34" charset="0"/>
              </a:defRPr>
            </a:lvl1pPr>
          </a:lstStyle>
          <a:p>
            <a:pPr>
              <a:defRPr/>
            </a:pPr>
            <a:fld id="{111EC4E2-6E65-4B38-A9F0-2491CD022231}" type="datetime1">
              <a:rPr lang="en-US" smtClean="0">
                <a:solidFill>
                  <a:prstClr val="black">
                    <a:tint val="75000"/>
                  </a:prstClr>
                </a:solidFill>
              </a:rPr>
              <a:pPr>
                <a:defRPr/>
              </a:pPr>
              <a:t>12/1/21</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lvl1pPr>
              <a:defRPr>
                <a:latin typeface="Gill Sans MT" panose="020B0502020104020203" pitchFamily="34" charset="0"/>
              </a:defRPr>
            </a:lvl1pPr>
          </a:lstStyle>
          <a:p>
            <a:pPr>
              <a:defRPr/>
            </a:pPr>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sz="1400">
                <a:solidFill>
                  <a:schemeClr val="tx1"/>
                </a:solidFill>
                <a:latin typeface="Gill Sans MT" panose="020B0502020104020203" pitchFamily="34" charset="0"/>
              </a:defRPr>
            </a:lvl1pPr>
          </a:lstStyle>
          <a:p>
            <a:pPr>
              <a:defRPr/>
            </a:pPr>
            <a:fld id="{13F32364-6BA0-48AA-B029-3ED2192016FC}" type="slidenum">
              <a:rPr lang="en-US" smtClean="0">
                <a:solidFill>
                  <a:prstClr val="black"/>
                </a:solidFill>
              </a:rPr>
              <a:pPr>
                <a:defRPr/>
              </a:pPr>
              <a:t>‹#›</a:t>
            </a:fld>
            <a:endParaRPr lang="en-US" dirty="0">
              <a:solidFill>
                <a:prstClr val="black"/>
              </a:solidFill>
            </a:endParaRPr>
          </a:p>
        </p:txBody>
      </p:sp>
    </p:spTree>
    <p:extLst>
      <p:ext uri="{BB962C8B-B14F-4D97-AF65-F5344CB8AC3E}">
        <p14:creationId xmlns:p14="http://schemas.microsoft.com/office/powerpoint/2010/main" val="930018036"/>
      </p:ext>
    </p:extLst>
  </p:cSld>
  <p:clrMapOvr>
    <a:masterClrMapping/>
  </p:clrMapOvr>
</p:sldLayout>
</file>

<file path=ppt/slideLayouts/slideLayout60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04800" y="76200"/>
            <a:ext cx="8534400" cy="1143000"/>
          </a:xfrm>
        </p:spPr>
        <p:txBody>
          <a:bodyPr>
            <a:normAutofit/>
          </a:bodyPr>
          <a:lstStyle>
            <a:lvl1pPr algn="l">
              <a:defRPr sz="3800" b="1">
                <a:solidFill>
                  <a:schemeClr val="tx1"/>
                </a:solidFill>
                <a:latin typeface="Gill Sans MT" panose="020B0502020104020203" pitchFamily="34" charset="0"/>
              </a:defRPr>
            </a:lvl1pPr>
          </a:lstStyle>
          <a:p>
            <a:r>
              <a:rPr lang="en-US" dirty="0"/>
              <a:t>Click to edit Master title style</a:t>
            </a:r>
          </a:p>
        </p:txBody>
      </p:sp>
      <p:sp>
        <p:nvSpPr>
          <p:cNvPr id="3" name="Content Placeholder 2"/>
          <p:cNvSpPr>
            <a:spLocks noGrp="1"/>
          </p:cNvSpPr>
          <p:nvPr>
            <p:ph idx="1"/>
          </p:nvPr>
        </p:nvSpPr>
        <p:spPr>
          <a:xfrm>
            <a:off x="304800" y="1219200"/>
            <a:ext cx="8534400" cy="5334000"/>
          </a:xfrm>
        </p:spPr>
        <p:txBody>
          <a:bodyPr/>
          <a:lstStyle>
            <a:lvl1pPr>
              <a:defRPr sz="2800">
                <a:latin typeface="Gill Sans MT" panose="020B0502020104020203" pitchFamily="34" charset="0"/>
              </a:defRPr>
            </a:lvl1pPr>
            <a:lvl2pPr>
              <a:defRPr sz="2400">
                <a:latin typeface="Gill Sans MT" panose="020B0502020104020203" pitchFamily="34" charset="0"/>
              </a:defRPr>
            </a:lvl2pPr>
            <a:lvl3pPr>
              <a:defRPr sz="2000">
                <a:latin typeface="Gill Sans MT" panose="020B0502020104020203" pitchFamily="34" charset="0"/>
              </a:defRPr>
            </a:lvl3pPr>
            <a:lvl4pPr>
              <a:defRPr>
                <a:latin typeface="Gill Sans MT" panose="020B0502020104020203" pitchFamily="34" charset="0"/>
              </a:defRPr>
            </a:lvl4pPr>
            <a:lvl5pPr>
              <a:defRPr>
                <a:latin typeface="Gill Sans MT" panose="020B0502020104020203"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12"/>
          </p:nvPr>
        </p:nvSpPr>
        <p:spPr/>
        <p:txBody>
          <a:bodyPr/>
          <a:lstStyle>
            <a:lvl1pPr>
              <a:defRPr sz="1400">
                <a:solidFill>
                  <a:schemeClr val="tx1"/>
                </a:solidFill>
                <a:latin typeface="Gill Sans MT" panose="020B0502020104020203" pitchFamily="34" charset="0"/>
              </a:defRPr>
            </a:lvl1pPr>
          </a:lstStyle>
          <a:p>
            <a:pPr>
              <a:defRPr/>
            </a:pPr>
            <a:fld id="{13F32364-6BA0-48AA-B029-3ED2192016FC}" type="slidenum">
              <a:rPr lang="en-US" smtClean="0">
                <a:solidFill>
                  <a:prstClr val="black"/>
                </a:solidFill>
              </a:rPr>
              <a:pPr>
                <a:defRPr/>
              </a:pPr>
              <a:t>‹#›</a:t>
            </a:fld>
            <a:endParaRPr lang="en-US" dirty="0">
              <a:solidFill>
                <a:prstClr val="black"/>
              </a:solidFill>
            </a:endParaRPr>
          </a:p>
        </p:txBody>
      </p:sp>
      <p:cxnSp>
        <p:nvCxnSpPr>
          <p:cNvPr id="5" name="Straight Connector 4"/>
          <p:cNvCxnSpPr/>
          <p:nvPr userDrawn="1"/>
        </p:nvCxnSpPr>
        <p:spPr>
          <a:xfrm>
            <a:off x="304800" y="1066800"/>
            <a:ext cx="8534400" cy="0"/>
          </a:xfrm>
          <a:prstGeom prst="line">
            <a:avLst/>
          </a:prstGeom>
          <a:ln w="1905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4372525"/>
      </p:ext>
    </p:extLst>
  </p:cSld>
  <p:clrMapOvr>
    <a:masterClrMapping/>
  </p:clrMapOvr>
</p:sldLayout>
</file>

<file path=ppt/slideLayouts/slideLayout60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dirty="0"/>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9DC2EE5E-49E3-41BC-B690-56250386BB7E}" type="datetime1">
              <a:rPr lang="en-US" smtClean="0">
                <a:solidFill>
                  <a:prstClr val="black">
                    <a:tint val="75000"/>
                  </a:prstClr>
                </a:solidFill>
              </a:rPr>
              <a:pPr>
                <a:defRPr/>
              </a:pPr>
              <a:t>12/1/21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13F32364-6BA0-48AA-B029-3ED2192016FC}" type="slidenum">
              <a:rPr lang="en-US" smtClean="0">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393483978"/>
      </p:ext>
    </p:extLst>
  </p:cSld>
  <p:clrMapOvr>
    <a:masterClrMapping/>
  </p:clrMapOvr>
</p:sldLayout>
</file>

<file path=ppt/slideLayouts/slideLayout6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a:defRPr/>
            </a:pPr>
            <a:fld id="{6273F18D-3D7C-411A-A3D5-BE9D715C217A}" type="datetime1">
              <a:rPr lang="en-US" smtClean="0">
                <a:solidFill>
                  <a:prstClr val="black">
                    <a:tint val="75000"/>
                  </a:prstClr>
                </a:solidFill>
              </a:rPr>
              <a:pPr>
                <a:defRPr/>
              </a:pPr>
              <a:t>12/1/21</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pPr>
              <a:defRPr/>
            </a:pPr>
            <a:fld id="{13F32364-6BA0-48AA-B029-3ED2192016FC}" type="slidenum">
              <a:rPr lang="en-US" smtClean="0">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828127336"/>
      </p:ext>
    </p:extLst>
  </p:cSld>
  <p:clrMapOvr>
    <a:masterClrMapping/>
  </p:clrMapOvr>
</p:sldLayout>
</file>

<file path=ppt/slideLayouts/slideLayout6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a:defRPr/>
            </a:pPr>
            <a:fld id="{6D9761C9-07B9-4029-8A9C-6B9D4FE4DECF}" type="datetime1">
              <a:rPr lang="en-US" smtClean="0">
                <a:solidFill>
                  <a:prstClr val="black">
                    <a:tint val="75000"/>
                  </a:prstClr>
                </a:solidFill>
              </a:rPr>
              <a:pPr>
                <a:defRPr/>
              </a:pPr>
              <a:t>12/1/21</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pPr>
              <a:defRPr/>
            </a:pPr>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pPr>
              <a:defRPr/>
            </a:pPr>
            <a:fld id="{13F32364-6BA0-48AA-B029-3ED2192016FC}" type="slidenum">
              <a:rPr lang="en-US" smtClean="0">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202444768"/>
      </p:ext>
    </p:extLst>
  </p:cSld>
  <p:clrMapOvr>
    <a:masterClrMapping/>
  </p:clrMapOvr>
</p:sldLayout>
</file>

<file path=ppt/slideLayouts/slideLayout6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a:defRPr/>
            </a:pPr>
            <a:fld id="{95E2F76E-CE6C-410C-8FDC-D0091C24DEF1}" type="datetime1">
              <a:rPr lang="en-US" smtClean="0">
                <a:solidFill>
                  <a:prstClr val="black">
                    <a:tint val="75000"/>
                  </a:prstClr>
                </a:solidFill>
              </a:rPr>
              <a:pPr>
                <a:defRPr/>
              </a:pPr>
              <a:t>12/1/21</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pPr>
              <a:defRPr/>
            </a:pPr>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pPr>
              <a:defRPr/>
            </a:pPr>
            <a:fld id="{13F32364-6BA0-48AA-B029-3ED2192016FC}" type="slidenum">
              <a:rPr lang="en-US" smtClean="0">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273742363"/>
      </p:ext>
    </p:extLst>
  </p:cSld>
  <p:clrMapOvr>
    <a:masterClrMapping/>
  </p:clrMapOvr>
</p:sldLayout>
</file>

<file path=ppt/slideLayouts/slideLayout6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A35B8DD-F4B6-4735-BE3E-A30AC9916A28}" type="datetime1">
              <a:rPr lang="en-US" smtClean="0">
                <a:solidFill>
                  <a:prstClr val="black">
                    <a:tint val="75000"/>
                  </a:prstClr>
                </a:solidFill>
              </a:rPr>
              <a:pPr>
                <a:defRPr/>
              </a:pPr>
              <a:t>12/1/21</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pPr>
              <a:defRPr/>
            </a:pPr>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pPr>
              <a:defRPr/>
            </a:pPr>
            <a:fld id="{13F32364-6BA0-48AA-B029-3ED2192016FC}" type="slidenum">
              <a:rPr lang="en-US" smtClean="0">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4174748179"/>
      </p:ext>
    </p:extLst>
  </p:cSld>
  <p:clrMapOvr>
    <a:masterClrMapping/>
  </p:clrMapOvr>
</p:sldLayout>
</file>

<file path=ppt/slideLayouts/slideLayout6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844FB2D7-3DDB-4FFD-8B82-F323B81C51BF}" type="datetime1">
              <a:rPr lang="en-US" smtClean="0">
                <a:solidFill>
                  <a:prstClr val="black">
                    <a:tint val="75000"/>
                  </a:prstClr>
                </a:solidFill>
              </a:rPr>
              <a:pPr>
                <a:defRPr/>
              </a:pPr>
              <a:t>12/1/21</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pPr>
              <a:defRPr/>
            </a:pPr>
            <a:fld id="{13F32364-6BA0-48AA-B029-3ED2192016FC}" type="slidenum">
              <a:rPr lang="en-US" smtClean="0">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890009985"/>
      </p:ext>
    </p:extLst>
  </p:cSld>
  <p:clrMapOvr>
    <a:masterClrMapping/>
  </p:clrMapOvr>
</p:sldLayout>
</file>

<file path=ppt/slideLayouts/slideLayout6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pPr>
              <a:defRPr/>
            </a:pPr>
            <a:fld id="{08811807-3D87-4FB5-A3F7-954D5D4F8EE2}" type="datetime1">
              <a:rPr lang="en-US" smtClean="0">
                <a:solidFill>
                  <a:prstClr val="black">
                    <a:tint val="75000"/>
                  </a:prstClr>
                </a:solidFill>
              </a:rPr>
              <a:pPr>
                <a:defRPr/>
              </a:pPr>
              <a:t>12/1/21</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pPr>
              <a:defRPr/>
            </a:pPr>
            <a:fld id="{13F32364-6BA0-48AA-B029-3ED2192016FC}" type="slidenum">
              <a:rPr lang="en-US" smtClean="0">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052626098"/>
      </p:ext>
    </p:extLst>
  </p:cSld>
  <p:clrMapOvr>
    <a:masterClrMapping/>
  </p:clrMapOvr>
</p:sldLayout>
</file>

<file path=ppt/slideLayouts/slideLayout6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9CA4A0BD-C698-4141-B404-5A877B3AA909}" type="datetime1">
              <a:rPr lang="en-US" smtClean="0">
                <a:solidFill>
                  <a:prstClr val="black">
                    <a:tint val="75000"/>
                  </a:prstClr>
                </a:solidFill>
              </a:rPr>
              <a:pPr>
                <a:defRPr/>
              </a:pPr>
              <a:t>12/1/21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13F32364-6BA0-48AA-B029-3ED2192016FC}" type="slidenum">
              <a:rPr lang="en-US" smtClean="0">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666835328"/>
      </p:ext>
    </p:extLst>
  </p:cSld>
  <p:clrMapOvr>
    <a:masterClrMapping/>
  </p:clrMapOvr>
</p:sldLayout>
</file>

<file path=ppt/slideLayouts/slideLayout6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D08FC6B9-10FF-4561-B52B-0EFAB655D039}" type="datetime1">
              <a:rPr lang="en-US" smtClean="0">
                <a:solidFill>
                  <a:prstClr val="black">
                    <a:tint val="75000"/>
                  </a:prstClr>
                </a:solidFill>
              </a:rPr>
              <a:pPr>
                <a:defRPr/>
              </a:pPr>
              <a:t>12/1/21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13F32364-6BA0-48AA-B029-3ED2192016FC}" type="slidenum">
              <a:rPr lang="en-US" smtClean="0">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195018901"/>
      </p:ext>
    </p:extLst>
  </p:cSld>
  <p:clrMapOvr>
    <a:masterClrMapping/>
  </p:clrMapOvr>
</p:sldLayout>
</file>

<file path=ppt/slideLayouts/slideLayout61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pPr lvl="0"/>
            <a:r>
              <a:rPr lang="en-US" noProof="0"/>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charset="0"/>
              <a:buNone/>
              <a:defRPr/>
            </a:lvl1pPr>
          </a:lstStyle>
          <a:p>
            <a:pPr lvl="0"/>
            <a:r>
              <a:rPr lang="en-US" noProof="0"/>
              <a:t>Click to edit Master subtitle style</a:t>
            </a:r>
          </a:p>
        </p:txBody>
      </p:sp>
      <p:sp>
        <p:nvSpPr>
          <p:cNvPr id="101380" name="Rectangle 4"/>
          <p:cNvSpPr>
            <a:spLocks noGrp="1" noChangeArrowheads="1"/>
          </p:cNvSpPr>
          <p:nvPr>
            <p:ph type="dt" sz="half" idx="2"/>
          </p:nvPr>
        </p:nvSpPr>
        <p:spPr/>
        <p:txBody>
          <a:bodyPr/>
          <a:lstStyle>
            <a:lvl1pPr>
              <a:defRPr/>
            </a:lvl1pPr>
          </a:lstStyle>
          <a:p>
            <a:r>
              <a:rPr lang="en-US">
                <a:solidFill>
                  <a:srgbClr val="000000"/>
                </a:solidFill>
                <a:latin typeface="Garamond"/>
                <a:ea typeface="ＭＳ Ｐゴシック"/>
              </a:rPr>
              <a:t>Efficient Runahead Execution</a:t>
            </a:r>
          </a:p>
        </p:txBody>
      </p:sp>
      <p:sp>
        <p:nvSpPr>
          <p:cNvPr id="101381" name="Rectangle 5"/>
          <p:cNvSpPr>
            <a:spLocks noGrp="1" noChangeArrowheads="1"/>
          </p:cNvSpPr>
          <p:nvPr>
            <p:ph type="ftr" sz="quarter" idx="3"/>
          </p:nvPr>
        </p:nvSpPr>
        <p:spPr>
          <a:xfrm>
            <a:off x="3124200" y="6243638"/>
            <a:ext cx="2895600" cy="457200"/>
          </a:xfrm>
        </p:spPr>
        <p:txBody>
          <a:bodyPr/>
          <a:lstStyle>
            <a:lvl1pPr>
              <a:defRPr/>
            </a:lvl1pPr>
          </a:lstStyle>
          <a:p>
            <a:endParaRPr lang="en-US">
              <a:solidFill>
                <a:srgbClr val="000000"/>
              </a:solidFill>
              <a:latin typeface="Garamond"/>
              <a:ea typeface="ＭＳ Ｐゴシック"/>
            </a:endParaRPr>
          </a:p>
        </p:txBody>
      </p:sp>
      <p:sp>
        <p:nvSpPr>
          <p:cNvPr id="101382" name="Rectangle 6"/>
          <p:cNvSpPr>
            <a:spLocks noGrp="1" noChangeArrowheads="1"/>
          </p:cNvSpPr>
          <p:nvPr>
            <p:ph type="sldNum" sz="quarter" idx="4"/>
          </p:nvPr>
        </p:nvSpPr>
        <p:spPr/>
        <p:txBody>
          <a:bodyPr/>
          <a:lstStyle>
            <a:lvl1pPr>
              <a:defRPr sz="1200"/>
            </a:lvl1pPr>
          </a:lstStyle>
          <a:p>
            <a:fld id="{3F4E83CC-B61E-054B-B2CB-992897F0EC44}" type="slidenum">
              <a:rPr lang="en-US">
                <a:solidFill>
                  <a:srgbClr val="000000"/>
                </a:solidFill>
                <a:latin typeface="Garamond"/>
                <a:ea typeface="ＭＳ Ｐゴシック"/>
              </a:rPr>
              <a:pPr/>
              <a:t>‹#›</a:t>
            </a:fld>
            <a:endParaRPr lang="en-US">
              <a:solidFill>
                <a:srgbClr val="000000"/>
              </a:solidFill>
              <a:latin typeface="Garamond"/>
              <a:ea typeface="ＭＳ Ｐゴシック"/>
            </a:endParaRPr>
          </a:p>
        </p:txBody>
      </p:sp>
      <p:sp>
        <p:nvSpPr>
          <p:cNvPr id="101383" name="Freeform 7"/>
          <p:cNvSpPr>
            <a:spLocks noChangeArrowheads="1"/>
          </p:cNvSpPr>
          <p:nvPr/>
        </p:nvSpPr>
        <p:spPr bwMode="auto">
          <a:xfrm>
            <a:off x="457200" y="1219200"/>
            <a:ext cx="8229600" cy="914400"/>
          </a:xfrm>
          <a:custGeom>
            <a:avLst/>
            <a:gdLst>
              <a:gd name="T0" fmla="*/ 0 w 1000"/>
              <a:gd name="T1" fmla="*/ 1000 h 1000"/>
              <a:gd name="T2" fmla="*/ 0 w 1000"/>
              <a:gd name="T3" fmla="*/ 0 h 1000"/>
              <a:gd name="T4" fmla="*/ 1000 w 1000"/>
              <a:gd name="T5" fmla="*/ 0 h 1000"/>
            </a:gdLst>
            <a:ahLst/>
            <a:cxnLst>
              <a:cxn ang="0">
                <a:pos x="T0" y="T1"/>
              </a:cxn>
              <a:cxn ang="0">
                <a:pos x="T2" y="T3"/>
              </a:cxn>
              <a:cxn ang="0">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 xmlns:a14="http://schemas.microsoft.com/office/drawing/2010/main">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endParaRPr>
          </a:p>
        </p:txBody>
      </p:sp>
      <p:sp>
        <p:nvSpPr>
          <p:cNvPr id="101384" name="Line 8"/>
          <p:cNvSpPr>
            <a:spLocks noChangeShapeType="1"/>
          </p:cNvSpPr>
          <p:nvPr/>
        </p:nvSpPr>
        <p:spPr bwMode="auto">
          <a:xfrm>
            <a:off x="457200" y="3276600"/>
            <a:ext cx="8229600" cy="0"/>
          </a:xfrm>
          <a:prstGeom prst="line">
            <a:avLst/>
          </a:prstGeom>
          <a:noFill/>
          <a:ln w="19050">
            <a:solidFill>
              <a:schemeClr val="accent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fontAlgn="base">
              <a:spcBef>
                <a:spcPct val="0"/>
              </a:spcBef>
              <a:spcAft>
                <a:spcPct val="0"/>
              </a:spcAft>
            </a:pPr>
            <a:endParaRPr lang="en-US">
              <a:solidFill>
                <a:srgbClr val="000000"/>
              </a:solidFill>
              <a:latin typeface="Arial" charset="0"/>
              <a:ea typeface="ＭＳ Ｐゴシック" charset="0"/>
            </a:endParaRPr>
          </a:p>
        </p:txBody>
      </p:sp>
      <p:sp>
        <p:nvSpPr>
          <p:cNvPr id="101386" name="Line 10"/>
          <p:cNvSpPr>
            <a:spLocks noChangeShapeType="1"/>
          </p:cNvSpPr>
          <p:nvPr userDrawn="1"/>
        </p:nvSpPr>
        <p:spPr bwMode="auto">
          <a:xfrm>
            <a:off x="8686800" y="2362200"/>
            <a:ext cx="0" cy="914400"/>
          </a:xfrm>
          <a:prstGeom prst="line">
            <a:avLst/>
          </a:prstGeom>
          <a:noFill/>
          <a:ln w="25400">
            <a:solidFill>
              <a:schemeClr val="accent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fontAlgn="base">
              <a:spcBef>
                <a:spcPct val="0"/>
              </a:spcBef>
              <a:spcAft>
                <a:spcPct val="0"/>
              </a:spcAft>
            </a:pPr>
            <a:endParaRPr lang="en-US">
              <a:solidFill>
                <a:srgbClr val="000000"/>
              </a:solidFill>
              <a:latin typeface="Arial" charset="0"/>
              <a:ea typeface="ＭＳ Ｐゴシック" charset="0"/>
            </a:endParaRPr>
          </a:p>
        </p:txBody>
      </p:sp>
    </p:spTree>
    <p:extLst>
      <p:ext uri="{BB962C8B-B14F-4D97-AF65-F5344CB8AC3E}">
        <p14:creationId xmlns:p14="http://schemas.microsoft.com/office/powerpoint/2010/main" val="3495186539"/>
      </p:ext>
    </p:extLst>
  </p:cSld>
  <p:clrMapOvr>
    <a:masterClrMapping/>
  </p:clrMapOvr>
  <p:transition/>
</p:sldLayout>
</file>

<file path=ppt/slideLayouts/slideLayout6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Garamond"/>
              <a:ea typeface="ＭＳ Ｐゴシック"/>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Garamond"/>
              <a:ea typeface="ＭＳ Ｐゴシック"/>
            </a:endParaRPr>
          </a:p>
        </p:txBody>
      </p:sp>
      <p:sp>
        <p:nvSpPr>
          <p:cNvPr id="6" name="Slide Number Placeholder 5"/>
          <p:cNvSpPr>
            <a:spLocks noGrp="1"/>
          </p:cNvSpPr>
          <p:nvPr>
            <p:ph type="sldNum" sz="quarter" idx="12"/>
          </p:nvPr>
        </p:nvSpPr>
        <p:spPr/>
        <p:txBody>
          <a:bodyPr/>
          <a:lstStyle>
            <a:lvl1pPr>
              <a:defRPr/>
            </a:lvl1pPr>
          </a:lstStyle>
          <a:p>
            <a:fld id="{6D7A263D-DD8E-FA46-ADB3-36F0B40BAAAC}" type="slidenum">
              <a:rPr lang="en-US">
                <a:solidFill>
                  <a:srgbClr val="000000"/>
                </a:solidFill>
                <a:latin typeface="Garamond"/>
                <a:ea typeface="ＭＳ Ｐゴシック"/>
              </a:rPr>
              <a:pPr/>
              <a:t>‹#›</a:t>
            </a:fld>
            <a:endParaRPr lang="en-US">
              <a:solidFill>
                <a:srgbClr val="000000"/>
              </a:solidFill>
              <a:latin typeface="Garamond"/>
              <a:ea typeface="ＭＳ Ｐゴシック"/>
            </a:endParaRPr>
          </a:p>
        </p:txBody>
      </p:sp>
    </p:spTree>
    <p:extLst>
      <p:ext uri="{BB962C8B-B14F-4D97-AF65-F5344CB8AC3E}">
        <p14:creationId xmlns:p14="http://schemas.microsoft.com/office/powerpoint/2010/main" val="4164161092"/>
      </p:ext>
    </p:extLst>
  </p:cSld>
  <p:clrMapOvr>
    <a:masterClrMapping/>
  </p:clrMapOvr>
  <p:transition/>
</p:sldLayout>
</file>

<file path=ppt/slideLayouts/slideLayout6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6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Garamond"/>
              <a:ea typeface="ＭＳ Ｐゴシック"/>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Garamond"/>
              <a:ea typeface="ＭＳ Ｐゴシック"/>
            </a:endParaRPr>
          </a:p>
        </p:txBody>
      </p:sp>
      <p:sp>
        <p:nvSpPr>
          <p:cNvPr id="6" name="Slide Number Placeholder 5"/>
          <p:cNvSpPr>
            <a:spLocks noGrp="1"/>
          </p:cNvSpPr>
          <p:nvPr>
            <p:ph type="sldNum" sz="quarter" idx="12"/>
          </p:nvPr>
        </p:nvSpPr>
        <p:spPr/>
        <p:txBody>
          <a:bodyPr/>
          <a:lstStyle>
            <a:lvl1pPr>
              <a:defRPr/>
            </a:lvl1pPr>
          </a:lstStyle>
          <a:p>
            <a:fld id="{025F1222-DFAB-184F-90C3-DABFCAAD3591}" type="slidenum">
              <a:rPr lang="en-US">
                <a:solidFill>
                  <a:srgbClr val="000000"/>
                </a:solidFill>
                <a:latin typeface="Garamond"/>
                <a:ea typeface="ＭＳ Ｐゴシック"/>
              </a:rPr>
              <a:pPr/>
              <a:t>‹#›</a:t>
            </a:fld>
            <a:endParaRPr lang="en-US">
              <a:solidFill>
                <a:srgbClr val="000000"/>
              </a:solidFill>
              <a:latin typeface="Garamond"/>
              <a:ea typeface="ＭＳ Ｐゴシック"/>
            </a:endParaRPr>
          </a:p>
        </p:txBody>
      </p:sp>
    </p:spTree>
    <p:extLst>
      <p:ext uri="{BB962C8B-B14F-4D97-AF65-F5344CB8AC3E}">
        <p14:creationId xmlns:p14="http://schemas.microsoft.com/office/powerpoint/2010/main" val="107356895"/>
      </p:ext>
    </p:extLst>
  </p:cSld>
  <p:clrMapOvr>
    <a:masterClrMapping/>
  </p:clrMapOvr>
  <p:transition/>
</p:sldLayout>
</file>

<file path=ppt/slideLayouts/slideLayout6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endParaRPr lang="en-US">
              <a:solidFill>
                <a:srgbClr val="000000"/>
              </a:solidFill>
              <a:latin typeface="Garamond"/>
              <a:ea typeface="ＭＳ Ｐゴシック"/>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latin typeface="Garamond"/>
              <a:ea typeface="ＭＳ Ｐゴシック"/>
            </a:endParaRPr>
          </a:p>
        </p:txBody>
      </p:sp>
      <p:sp>
        <p:nvSpPr>
          <p:cNvPr id="7" name="Slide Number Placeholder 6"/>
          <p:cNvSpPr>
            <a:spLocks noGrp="1"/>
          </p:cNvSpPr>
          <p:nvPr>
            <p:ph type="sldNum" sz="quarter" idx="12"/>
          </p:nvPr>
        </p:nvSpPr>
        <p:spPr/>
        <p:txBody>
          <a:bodyPr/>
          <a:lstStyle>
            <a:lvl1pPr>
              <a:defRPr/>
            </a:lvl1pPr>
          </a:lstStyle>
          <a:p>
            <a:fld id="{AA5ADCCA-10FA-D645-AE9A-11B5AE1ABD51}" type="slidenum">
              <a:rPr lang="en-US">
                <a:solidFill>
                  <a:srgbClr val="000000"/>
                </a:solidFill>
                <a:latin typeface="Garamond"/>
                <a:ea typeface="ＭＳ Ｐゴシック"/>
              </a:rPr>
              <a:pPr/>
              <a:t>‹#›</a:t>
            </a:fld>
            <a:endParaRPr lang="en-US">
              <a:solidFill>
                <a:srgbClr val="000000"/>
              </a:solidFill>
              <a:latin typeface="Garamond"/>
              <a:ea typeface="ＭＳ Ｐゴシック"/>
            </a:endParaRPr>
          </a:p>
        </p:txBody>
      </p:sp>
    </p:spTree>
    <p:extLst>
      <p:ext uri="{BB962C8B-B14F-4D97-AF65-F5344CB8AC3E}">
        <p14:creationId xmlns:p14="http://schemas.microsoft.com/office/powerpoint/2010/main" val="236344293"/>
      </p:ext>
    </p:extLst>
  </p:cSld>
  <p:clrMapOvr>
    <a:masterClrMapping/>
  </p:clrMapOvr>
  <p:transition/>
</p:sldLayout>
</file>

<file path=ppt/slideLayouts/slideLayout6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5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5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endParaRPr lang="en-US">
              <a:solidFill>
                <a:srgbClr val="000000"/>
              </a:solidFill>
              <a:latin typeface="Garamond"/>
              <a:ea typeface="ＭＳ Ｐゴシック"/>
            </a:endParaRPr>
          </a:p>
        </p:txBody>
      </p:sp>
      <p:sp>
        <p:nvSpPr>
          <p:cNvPr id="8" name="Footer Placeholder 7"/>
          <p:cNvSpPr>
            <a:spLocks noGrp="1"/>
          </p:cNvSpPr>
          <p:nvPr>
            <p:ph type="ftr" sz="quarter" idx="11"/>
          </p:nvPr>
        </p:nvSpPr>
        <p:spPr/>
        <p:txBody>
          <a:bodyPr/>
          <a:lstStyle>
            <a:lvl1pPr>
              <a:defRPr/>
            </a:lvl1pPr>
          </a:lstStyle>
          <a:p>
            <a:endParaRPr lang="en-US">
              <a:solidFill>
                <a:srgbClr val="000000"/>
              </a:solidFill>
              <a:latin typeface="Garamond"/>
              <a:ea typeface="ＭＳ Ｐゴシック"/>
            </a:endParaRPr>
          </a:p>
        </p:txBody>
      </p:sp>
      <p:sp>
        <p:nvSpPr>
          <p:cNvPr id="9" name="Slide Number Placeholder 8"/>
          <p:cNvSpPr>
            <a:spLocks noGrp="1"/>
          </p:cNvSpPr>
          <p:nvPr>
            <p:ph type="sldNum" sz="quarter" idx="12"/>
          </p:nvPr>
        </p:nvSpPr>
        <p:spPr/>
        <p:txBody>
          <a:bodyPr/>
          <a:lstStyle>
            <a:lvl1pPr>
              <a:defRPr/>
            </a:lvl1pPr>
          </a:lstStyle>
          <a:p>
            <a:fld id="{95E3631D-6A84-A243-B4F7-513A7D051592}" type="slidenum">
              <a:rPr lang="en-US">
                <a:solidFill>
                  <a:srgbClr val="000000"/>
                </a:solidFill>
                <a:latin typeface="Garamond"/>
                <a:ea typeface="ＭＳ Ｐゴシック"/>
              </a:rPr>
              <a:pPr/>
              <a:t>‹#›</a:t>
            </a:fld>
            <a:endParaRPr lang="en-US">
              <a:solidFill>
                <a:srgbClr val="000000"/>
              </a:solidFill>
              <a:latin typeface="Garamond"/>
              <a:ea typeface="ＭＳ Ｐゴシック"/>
            </a:endParaRPr>
          </a:p>
        </p:txBody>
      </p:sp>
    </p:spTree>
    <p:extLst>
      <p:ext uri="{BB962C8B-B14F-4D97-AF65-F5344CB8AC3E}">
        <p14:creationId xmlns:p14="http://schemas.microsoft.com/office/powerpoint/2010/main" val="1566185124"/>
      </p:ext>
    </p:extLst>
  </p:cSld>
  <p:clrMapOvr>
    <a:masterClrMapping/>
  </p:clrMapOvr>
  <p:transition/>
</p:sldLayout>
</file>

<file path=ppt/slideLayouts/slideLayout6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endParaRPr lang="en-US">
              <a:solidFill>
                <a:srgbClr val="000000"/>
              </a:solidFill>
              <a:latin typeface="Garamond"/>
              <a:ea typeface="ＭＳ Ｐゴシック"/>
            </a:endParaRPr>
          </a:p>
        </p:txBody>
      </p:sp>
      <p:sp>
        <p:nvSpPr>
          <p:cNvPr id="4" name="Footer Placeholder 3"/>
          <p:cNvSpPr>
            <a:spLocks noGrp="1"/>
          </p:cNvSpPr>
          <p:nvPr>
            <p:ph type="ftr" sz="quarter" idx="11"/>
          </p:nvPr>
        </p:nvSpPr>
        <p:spPr/>
        <p:txBody>
          <a:bodyPr/>
          <a:lstStyle>
            <a:lvl1pPr>
              <a:defRPr/>
            </a:lvl1pPr>
          </a:lstStyle>
          <a:p>
            <a:endParaRPr lang="en-US">
              <a:solidFill>
                <a:srgbClr val="000000"/>
              </a:solidFill>
              <a:latin typeface="Garamond"/>
              <a:ea typeface="ＭＳ Ｐゴシック"/>
            </a:endParaRPr>
          </a:p>
        </p:txBody>
      </p:sp>
      <p:sp>
        <p:nvSpPr>
          <p:cNvPr id="5" name="Slide Number Placeholder 4"/>
          <p:cNvSpPr>
            <a:spLocks noGrp="1"/>
          </p:cNvSpPr>
          <p:nvPr>
            <p:ph type="sldNum" sz="quarter" idx="12"/>
          </p:nvPr>
        </p:nvSpPr>
        <p:spPr/>
        <p:txBody>
          <a:bodyPr/>
          <a:lstStyle>
            <a:lvl1pPr>
              <a:defRPr/>
            </a:lvl1pPr>
          </a:lstStyle>
          <a:p>
            <a:fld id="{A2A979BA-DC65-914A-AB64-BB8EDDCE8E3A}" type="slidenum">
              <a:rPr lang="en-US">
                <a:solidFill>
                  <a:srgbClr val="000000"/>
                </a:solidFill>
                <a:latin typeface="Garamond"/>
                <a:ea typeface="ＭＳ Ｐゴシック"/>
              </a:rPr>
              <a:pPr/>
              <a:t>‹#›</a:t>
            </a:fld>
            <a:endParaRPr lang="en-US">
              <a:solidFill>
                <a:srgbClr val="000000"/>
              </a:solidFill>
              <a:latin typeface="Garamond"/>
              <a:ea typeface="ＭＳ Ｐゴシック"/>
            </a:endParaRPr>
          </a:p>
        </p:txBody>
      </p:sp>
    </p:spTree>
    <p:extLst>
      <p:ext uri="{BB962C8B-B14F-4D97-AF65-F5344CB8AC3E}">
        <p14:creationId xmlns:p14="http://schemas.microsoft.com/office/powerpoint/2010/main" val="2160123720"/>
      </p:ext>
    </p:extLst>
  </p:cSld>
  <p:clrMapOvr>
    <a:masterClrMapping/>
  </p:clrMapOvr>
  <p:transition/>
</p:sldLayout>
</file>

<file path=ppt/slideLayouts/slideLayout6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solidFill>
                <a:srgbClr val="000000"/>
              </a:solidFill>
              <a:latin typeface="Garamond"/>
              <a:ea typeface="ＭＳ Ｐゴシック"/>
            </a:endParaRPr>
          </a:p>
        </p:txBody>
      </p:sp>
      <p:sp>
        <p:nvSpPr>
          <p:cNvPr id="3" name="Footer Placeholder 2"/>
          <p:cNvSpPr>
            <a:spLocks noGrp="1"/>
          </p:cNvSpPr>
          <p:nvPr>
            <p:ph type="ftr" sz="quarter" idx="11"/>
          </p:nvPr>
        </p:nvSpPr>
        <p:spPr/>
        <p:txBody>
          <a:bodyPr/>
          <a:lstStyle>
            <a:lvl1pPr>
              <a:defRPr/>
            </a:lvl1pPr>
          </a:lstStyle>
          <a:p>
            <a:endParaRPr lang="en-US">
              <a:solidFill>
                <a:srgbClr val="000000"/>
              </a:solidFill>
              <a:latin typeface="Garamond"/>
              <a:ea typeface="ＭＳ Ｐゴシック"/>
            </a:endParaRPr>
          </a:p>
        </p:txBody>
      </p:sp>
      <p:sp>
        <p:nvSpPr>
          <p:cNvPr id="4" name="Slide Number Placeholder 3"/>
          <p:cNvSpPr>
            <a:spLocks noGrp="1"/>
          </p:cNvSpPr>
          <p:nvPr>
            <p:ph type="sldNum" sz="quarter" idx="12"/>
          </p:nvPr>
        </p:nvSpPr>
        <p:spPr/>
        <p:txBody>
          <a:bodyPr/>
          <a:lstStyle>
            <a:lvl1pPr>
              <a:defRPr/>
            </a:lvl1pPr>
          </a:lstStyle>
          <a:p>
            <a:fld id="{86F8BE1A-83A0-DD4C-A8D0-AEF22D32975D}" type="slidenum">
              <a:rPr lang="en-US">
                <a:solidFill>
                  <a:srgbClr val="000000"/>
                </a:solidFill>
                <a:latin typeface="Garamond"/>
                <a:ea typeface="ＭＳ Ｐゴシック"/>
              </a:rPr>
              <a:pPr/>
              <a:t>‹#›</a:t>
            </a:fld>
            <a:endParaRPr lang="en-US">
              <a:solidFill>
                <a:srgbClr val="000000"/>
              </a:solidFill>
              <a:latin typeface="Garamond"/>
              <a:ea typeface="ＭＳ Ｐゴシック"/>
            </a:endParaRPr>
          </a:p>
        </p:txBody>
      </p:sp>
    </p:spTree>
    <p:extLst>
      <p:ext uri="{BB962C8B-B14F-4D97-AF65-F5344CB8AC3E}">
        <p14:creationId xmlns:p14="http://schemas.microsoft.com/office/powerpoint/2010/main" val="1183723565"/>
      </p:ext>
    </p:extLst>
  </p:cSld>
  <p:clrMapOvr>
    <a:masterClrMapping/>
  </p:clrMapOvr>
  <p:transition/>
</p:sldLayout>
</file>

<file path=ppt/slideLayouts/slideLayout6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1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latin typeface="Garamond"/>
              <a:ea typeface="ＭＳ Ｐゴシック"/>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latin typeface="Garamond"/>
              <a:ea typeface="ＭＳ Ｐゴシック"/>
            </a:endParaRPr>
          </a:p>
        </p:txBody>
      </p:sp>
      <p:sp>
        <p:nvSpPr>
          <p:cNvPr id="7" name="Slide Number Placeholder 6"/>
          <p:cNvSpPr>
            <a:spLocks noGrp="1"/>
          </p:cNvSpPr>
          <p:nvPr>
            <p:ph type="sldNum" sz="quarter" idx="12"/>
          </p:nvPr>
        </p:nvSpPr>
        <p:spPr/>
        <p:txBody>
          <a:bodyPr/>
          <a:lstStyle>
            <a:lvl1pPr>
              <a:defRPr/>
            </a:lvl1pPr>
          </a:lstStyle>
          <a:p>
            <a:fld id="{2A917BCE-0487-3149-BA85-426184E0066E}" type="slidenum">
              <a:rPr lang="en-US">
                <a:solidFill>
                  <a:srgbClr val="000000"/>
                </a:solidFill>
                <a:latin typeface="Garamond"/>
                <a:ea typeface="ＭＳ Ｐゴシック"/>
              </a:rPr>
              <a:pPr/>
              <a:t>‹#›</a:t>
            </a:fld>
            <a:endParaRPr lang="en-US">
              <a:solidFill>
                <a:srgbClr val="000000"/>
              </a:solidFill>
              <a:latin typeface="Garamond"/>
              <a:ea typeface="ＭＳ Ｐゴシック"/>
            </a:endParaRPr>
          </a:p>
        </p:txBody>
      </p:sp>
    </p:spTree>
    <p:extLst>
      <p:ext uri="{BB962C8B-B14F-4D97-AF65-F5344CB8AC3E}">
        <p14:creationId xmlns:p14="http://schemas.microsoft.com/office/powerpoint/2010/main" val="746490634"/>
      </p:ext>
    </p:extLst>
  </p:cSld>
  <p:clrMapOvr>
    <a:masterClrMapping/>
  </p:clrMapOvr>
  <p:transition/>
</p:sldLayout>
</file>

<file path=ppt/slideLayouts/slideLayout6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latin typeface="Garamond"/>
              <a:ea typeface="ＭＳ Ｐゴシック"/>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latin typeface="Garamond"/>
              <a:ea typeface="ＭＳ Ｐゴシック"/>
            </a:endParaRPr>
          </a:p>
        </p:txBody>
      </p:sp>
      <p:sp>
        <p:nvSpPr>
          <p:cNvPr id="7" name="Slide Number Placeholder 6"/>
          <p:cNvSpPr>
            <a:spLocks noGrp="1"/>
          </p:cNvSpPr>
          <p:nvPr>
            <p:ph type="sldNum" sz="quarter" idx="12"/>
          </p:nvPr>
        </p:nvSpPr>
        <p:spPr/>
        <p:txBody>
          <a:bodyPr/>
          <a:lstStyle>
            <a:lvl1pPr>
              <a:defRPr/>
            </a:lvl1pPr>
          </a:lstStyle>
          <a:p>
            <a:fld id="{BE9DA199-6B2A-C14B-BE9C-AC02A3D36CA4}" type="slidenum">
              <a:rPr lang="en-US">
                <a:solidFill>
                  <a:srgbClr val="000000"/>
                </a:solidFill>
                <a:latin typeface="Garamond"/>
                <a:ea typeface="ＭＳ Ｐゴシック"/>
              </a:rPr>
              <a:pPr/>
              <a:t>‹#›</a:t>
            </a:fld>
            <a:endParaRPr lang="en-US">
              <a:solidFill>
                <a:srgbClr val="000000"/>
              </a:solidFill>
              <a:latin typeface="Garamond"/>
              <a:ea typeface="ＭＳ Ｐゴシック"/>
            </a:endParaRPr>
          </a:p>
        </p:txBody>
      </p:sp>
    </p:spTree>
    <p:extLst>
      <p:ext uri="{BB962C8B-B14F-4D97-AF65-F5344CB8AC3E}">
        <p14:creationId xmlns:p14="http://schemas.microsoft.com/office/powerpoint/2010/main" val="3431282783"/>
      </p:ext>
    </p:extLst>
  </p:cSld>
  <p:clrMapOvr>
    <a:masterClrMapping/>
  </p:clrMapOvr>
  <p:transition/>
</p:sldLayout>
</file>

<file path=ppt/slideLayouts/slideLayout6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Garamond"/>
              <a:ea typeface="ＭＳ Ｐゴシック"/>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Garamond"/>
              <a:ea typeface="ＭＳ Ｐゴシック"/>
            </a:endParaRPr>
          </a:p>
        </p:txBody>
      </p:sp>
      <p:sp>
        <p:nvSpPr>
          <p:cNvPr id="6" name="Slide Number Placeholder 5"/>
          <p:cNvSpPr>
            <a:spLocks noGrp="1"/>
          </p:cNvSpPr>
          <p:nvPr>
            <p:ph type="sldNum" sz="quarter" idx="12"/>
          </p:nvPr>
        </p:nvSpPr>
        <p:spPr/>
        <p:txBody>
          <a:bodyPr/>
          <a:lstStyle>
            <a:lvl1pPr>
              <a:defRPr/>
            </a:lvl1pPr>
          </a:lstStyle>
          <a:p>
            <a:fld id="{C88A14E8-9A2E-7B42-AB01-DCB7D14008D2}" type="slidenum">
              <a:rPr lang="en-US">
                <a:solidFill>
                  <a:srgbClr val="000000"/>
                </a:solidFill>
                <a:latin typeface="Garamond"/>
                <a:ea typeface="ＭＳ Ｐゴシック"/>
              </a:rPr>
              <a:pPr/>
              <a:t>‹#›</a:t>
            </a:fld>
            <a:endParaRPr lang="en-US">
              <a:solidFill>
                <a:srgbClr val="000000"/>
              </a:solidFill>
              <a:latin typeface="Garamond"/>
              <a:ea typeface="ＭＳ Ｐゴシック"/>
            </a:endParaRPr>
          </a:p>
        </p:txBody>
      </p:sp>
    </p:spTree>
    <p:extLst>
      <p:ext uri="{BB962C8B-B14F-4D97-AF65-F5344CB8AC3E}">
        <p14:creationId xmlns:p14="http://schemas.microsoft.com/office/powerpoint/2010/main" val="3584544576"/>
      </p:ext>
    </p:extLst>
  </p:cSld>
  <p:clrMapOvr>
    <a:masterClrMapping/>
  </p:clrMapOvr>
  <p:transition/>
</p:sldLayout>
</file>

<file path=ppt/slideLayouts/slideLayout6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Garamond"/>
              <a:ea typeface="ＭＳ Ｐゴシック"/>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Garamond"/>
              <a:ea typeface="ＭＳ Ｐゴシック"/>
            </a:endParaRPr>
          </a:p>
        </p:txBody>
      </p:sp>
      <p:sp>
        <p:nvSpPr>
          <p:cNvPr id="6" name="Slide Number Placeholder 5"/>
          <p:cNvSpPr>
            <a:spLocks noGrp="1"/>
          </p:cNvSpPr>
          <p:nvPr>
            <p:ph type="sldNum" sz="quarter" idx="12"/>
          </p:nvPr>
        </p:nvSpPr>
        <p:spPr/>
        <p:txBody>
          <a:bodyPr/>
          <a:lstStyle>
            <a:lvl1pPr>
              <a:defRPr/>
            </a:lvl1pPr>
          </a:lstStyle>
          <a:p>
            <a:fld id="{5D993866-5810-6E4B-9A53-8FC0A630EE54}" type="slidenum">
              <a:rPr lang="en-US">
                <a:solidFill>
                  <a:srgbClr val="000000"/>
                </a:solidFill>
                <a:latin typeface="Garamond"/>
                <a:ea typeface="ＭＳ Ｐゴシック"/>
              </a:rPr>
              <a:pPr/>
              <a:t>‹#›</a:t>
            </a:fld>
            <a:endParaRPr lang="en-US">
              <a:solidFill>
                <a:srgbClr val="000000"/>
              </a:solidFill>
              <a:latin typeface="Garamond"/>
              <a:ea typeface="ＭＳ Ｐゴシック"/>
            </a:endParaRPr>
          </a:p>
        </p:txBody>
      </p:sp>
    </p:spTree>
    <p:extLst>
      <p:ext uri="{BB962C8B-B14F-4D97-AF65-F5344CB8AC3E}">
        <p14:creationId xmlns:p14="http://schemas.microsoft.com/office/powerpoint/2010/main" val="18152292"/>
      </p:ext>
    </p:extLst>
  </p:cSld>
  <p:clrMapOvr>
    <a:masterClrMapping/>
  </p:clrMapOvr>
  <p:transition/>
</p:sldLayout>
</file>

<file path=ppt/slideLayouts/slideLayout629.xml><?xml version="1.0" encoding="utf-8"?>
<p:sldLayout xmlns:a="http://schemas.openxmlformats.org/drawingml/2006/main" xmlns:r="http://schemas.openxmlformats.org/officeDocument/2006/relationships" xmlns:p="http://schemas.openxmlformats.org/presentationml/2006/main"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hart Placeholder 2"/>
          <p:cNvSpPr>
            <a:spLocks noGrp="1"/>
          </p:cNvSpPr>
          <p:nvPr>
            <p:ph type="chart" idx="1"/>
          </p:nvPr>
        </p:nvSpPr>
        <p:spPr>
          <a:xfrm>
            <a:off x="228600" y="1371600"/>
            <a:ext cx="8610600" cy="4876800"/>
          </a:xfrm>
        </p:spPr>
        <p:txBody>
          <a:bodyPr/>
          <a:lstStyle/>
          <a:p>
            <a:endParaRPr lang="en-US"/>
          </a:p>
        </p:txBody>
      </p:sp>
      <p:sp>
        <p:nvSpPr>
          <p:cNvPr id="4" name="Date Placeholder 3"/>
          <p:cNvSpPr>
            <a:spLocks noGrp="1"/>
          </p:cNvSpPr>
          <p:nvPr>
            <p:ph type="dt" sz="half" idx="10"/>
          </p:nvPr>
        </p:nvSpPr>
        <p:spPr>
          <a:xfrm>
            <a:off x="457200" y="6243638"/>
            <a:ext cx="2133600" cy="457200"/>
          </a:xfrm>
        </p:spPr>
        <p:txBody>
          <a:bodyPr/>
          <a:lstStyle>
            <a:lvl1pPr>
              <a:defRPr/>
            </a:lvl1pPr>
          </a:lstStyle>
          <a:p>
            <a:endParaRPr lang="en-US">
              <a:solidFill>
                <a:srgbClr val="000000"/>
              </a:solidFill>
              <a:latin typeface="Garamond"/>
              <a:ea typeface="ＭＳ Ｐゴシック"/>
            </a:endParaRPr>
          </a:p>
        </p:txBody>
      </p:sp>
      <p:sp>
        <p:nvSpPr>
          <p:cNvPr id="5" name="Footer Placeholder 4"/>
          <p:cNvSpPr>
            <a:spLocks noGrp="1"/>
          </p:cNvSpPr>
          <p:nvPr>
            <p:ph type="ftr" sz="quarter" idx="11"/>
          </p:nvPr>
        </p:nvSpPr>
        <p:spPr>
          <a:xfrm>
            <a:off x="3124200" y="6248400"/>
            <a:ext cx="2895600" cy="457200"/>
          </a:xfrm>
        </p:spPr>
        <p:txBody>
          <a:bodyPr/>
          <a:lstStyle>
            <a:lvl1pPr>
              <a:defRPr/>
            </a:lvl1pPr>
          </a:lstStyle>
          <a:p>
            <a:endParaRPr lang="en-US">
              <a:solidFill>
                <a:srgbClr val="000000"/>
              </a:solidFill>
              <a:latin typeface="Garamond"/>
              <a:ea typeface="ＭＳ Ｐゴシック"/>
            </a:endParaRPr>
          </a:p>
        </p:txBody>
      </p:sp>
      <p:sp>
        <p:nvSpPr>
          <p:cNvPr id="6" name="Slide Number Placeholder 5"/>
          <p:cNvSpPr>
            <a:spLocks noGrp="1"/>
          </p:cNvSpPr>
          <p:nvPr>
            <p:ph type="sldNum" sz="quarter" idx="12"/>
          </p:nvPr>
        </p:nvSpPr>
        <p:spPr>
          <a:xfrm>
            <a:off x="6553200" y="6243638"/>
            <a:ext cx="2133600" cy="457200"/>
          </a:xfrm>
        </p:spPr>
        <p:txBody>
          <a:bodyPr/>
          <a:lstStyle>
            <a:lvl1pPr>
              <a:defRPr/>
            </a:lvl1pPr>
          </a:lstStyle>
          <a:p>
            <a:fld id="{5B70F282-356A-FD41-A947-F2362D1EB994}" type="slidenum">
              <a:rPr lang="en-US">
                <a:solidFill>
                  <a:srgbClr val="000000"/>
                </a:solidFill>
                <a:latin typeface="Garamond"/>
                <a:ea typeface="ＭＳ Ｐゴシック"/>
              </a:rPr>
              <a:pPr/>
              <a:t>‹#›</a:t>
            </a:fld>
            <a:endParaRPr lang="en-US">
              <a:solidFill>
                <a:srgbClr val="000000"/>
              </a:solidFill>
              <a:latin typeface="Garamond"/>
              <a:ea typeface="ＭＳ Ｐゴシック"/>
            </a:endParaRPr>
          </a:p>
        </p:txBody>
      </p:sp>
    </p:spTree>
    <p:extLst>
      <p:ext uri="{BB962C8B-B14F-4D97-AF65-F5344CB8AC3E}">
        <p14:creationId xmlns:p14="http://schemas.microsoft.com/office/powerpoint/2010/main" val="620163177"/>
      </p:ext>
    </p:extLst>
  </p:cSld>
  <p:clrMapOvr>
    <a:masterClrMapping/>
  </p:clrMapOvr>
  <p:transition/>
</p:sldLayout>
</file>

<file path=ppt/slideLayouts/slideLayout630.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endParaRPr lang="en-US"/>
          </a:p>
        </p:txBody>
      </p:sp>
      <p:sp>
        <p:nvSpPr>
          <p:cNvPr id="4" name="Date Placeholder 3"/>
          <p:cNvSpPr>
            <a:spLocks noGrp="1"/>
          </p:cNvSpPr>
          <p:nvPr>
            <p:ph type="dt" sz="half" idx="10"/>
          </p:nvPr>
        </p:nvSpPr>
        <p:spPr>
          <a:xfrm>
            <a:off x="457200" y="6243638"/>
            <a:ext cx="2133600" cy="457200"/>
          </a:xfrm>
        </p:spPr>
        <p:txBody>
          <a:bodyPr/>
          <a:lstStyle>
            <a:lvl1pPr>
              <a:defRPr/>
            </a:lvl1pPr>
          </a:lstStyle>
          <a:p>
            <a:endParaRPr lang="en-US">
              <a:solidFill>
                <a:srgbClr val="000000"/>
              </a:solidFill>
              <a:latin typeface="Garamond"/>
              <a:ea typeface="ＭＳ Ｐゴシック"/>
            </a:endParaRPr>
          </a:p>
        </p:txBody>
      </p:sp>
      <p:sp>
        <p:nvSpPr>
          <p:cNvPr id="5" name="Footer Placeholder 4"/>
          <p:cNvSpPr>
            <a:spLocks noGrp="1"/>
          </p:cNvSpPr>
          <p:nvPr>
            <p:ph type="ftr" sz="quarter" idx="11"/>
          </p:nvPr>
        </p:nvSpPr>
        <p:spPr>
          <a:xfrm>
            <a:off x="3124200" y="6248400"/>
            <a:ext cx="2895600" cy="457200"/>
          </a:xfrm>
        </p:spPr>
        <p:txBody>
          <a:bodyPr/>
          <a:lstStyle>
            <a:lvl1pPr>
              <a:defRPr/>
            </a:lvl1pPr>
          </a:lstStyle>
          <a:p>
            <a:endParaRPr lang="en-US">
              <a:solidFill>
                <a:srgbClr val="000000"/>
              </a:solidFill>
              <a:latin typeface="Garamond"/>
              <a:ea typeface="ＭＳ Ｐゴシック"/>
            </a:endParaRPr>
          </a:p>
        </p:txBody>
      </p:sp>
      <p:sp>
        <p:nvSpPr>
          <p:cNvPr id="6" name="Slide Number Placeholder 5"/>
          <p:cNvSpPr>
            <a:spLocks noGrp="1"/>
          </p:cNvSpPr>
          <p:nvPr>
            <p:ph type="sldNum" sz="quarter" idx="12"/>
          </p:nvPr>
        </p:nvSpPr>
        <p:spPr>
          <a:xfrm>
            <a:off x="6553200" y="6243638"/>
            <a:ext cx="2133600" cy="457200"/>
          </a:xfrm>
        </p:spPr>
        <p:txBody>
          <a:bodyPr/>
          <a:lstStyle>
            <a:lvl1pPr>
              <a:defRPr/>
            </a:lvl1pPr>
          </a:lstStyle>
          <a:p>
            <a:fld id="{BBC235F4-CB3B-084F-9419-7E72273CA12B}" type="slidenum">
              <a:rPr lang="en-US">
                <a:solidFill>
                  <a:srgbClr val="000000"/>
                </a:solidFill>
                <a:latin typeface="Garamond"/>
                <a:ea typeface="ＭＳ Ｐゴシック"/>
              </a:rPr>
              <a:pPr/>
              <a:t>‹#›</a:t>
            </a:fld>
            <a:endParaRPr lang="en-US">
              <a:solidFill>
                <a:srgbClr val="000000"/>
              </a:solidFill>
              <a:latin typeface="Garamond"/>
              <a:ea typeface="ＭＳ Ｐゴシック"/>
            </a:endParaRPr>
          </a:p>
        </p:txBody>
      </p:sp>
    </p:spTree>
    <p:extLst>
      <p:ext uri="{BB962C8B-B14F-4D97-AF65-F5344CB8AC3E}">
        <p14:creationId xmlns:p14="http://schemas.microsoft.com/office/powerpoint/2010/main" val="507612000"/>
      </p:ext>
    </p:extLst>
  </p:cSld>
  <p:clrMapOvr>
    <a:masterClrMapping/>
  </p:clrMapOvr>
  <p:transition/>
</p:sldLayout>
</file>

<file path=ppt/slideLayouts/slideLayout63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eaLnBrk="1" fontAlgn="auto" hangingPunct="1">
              <a:spcBef>
                <a:spcPts val="0"/>
              </a:spcBef>
              <a:spcAft>
                <a:spcPts val="0"/>
              </a:spcAft>
            </a:pPr>
            <a:endParaRPr lang="en-US">
              <a:solidFill>
                <a:srgbClr val="000000"/>
              </a:solidFill>
              <a:latin typeface="Tahoma"/>
              <a:ea typeface=""/>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40597791"/>
      </p:ext>
    </p:extLst>
  </p:cSld>
  <p:clrMapOvr>
    <a:masterClrMapping/>
  </p:clrMapOvr>
  <p:transition/>
</p:sldLayout>
</file>

<file path=ppt/slideLayouts/slideLayout6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02997103"/>
      </p:ext>
    </p:extLst>
  </p:cSld>
  <p:clrMapOvr>
    <a:masterClrMapping/>
  </p:clrMapOvr>
  <p:transition/>
</p:sldLayout>
</file>

<file path=ppt/slideLayouts/slideLayout6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45140054"/>
      </p:ext>
    </p:extLst>
  </p:cSld>
  <p:clrMapOvr>
    <a:masterClrMapping/>
  </p:clrMapOvr>
  <p:transition/>
</p:sldLayout>
</file>

<file path=ppt/slideLayouts/slideLayout6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02180001"/>
      </p:ext>
    </p:extLst>
  </p:cSld>
  <p:clrMapOvr>
    <a:masterClrMapping/>
  </p:clrMapOvr>
  <p:transition/>
</p:sldLayout>
</file>

<file path=ppt/slideLayouts/slideLayout6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29762315"/>
      </p:ext>
    </p:extLst>
  </p:cSld>
  <p:clrMapOvr>
    <a:masterClrMapping/>
  </p:clrMapOvr>
  <p:transition/>
</p:sldLayout>
</file>

<file path=ppt/slideLayouts/slideLayout6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60518315"/>
      </p:ext>
    </p:extLst>
  </p:cSld>
  <p:clrMapOvr>
    <a:masterClrMapping/>
  </p:clrMapOvr>
  <p:transition/>
</p:sldLayout>
</file>

<file path=ppt/slideLayouts/slideLayout6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61332085"/>
      </p:ext>
    </p:extLst>
  </p:cSld>
  <p:clrMapOvr>
    <a:masterClrMapping/>
  </p:clrMapOvr>
  <p:transition/>
</p:sldLayout>
</file>

<file path=ppt/slideLayouts/slideLayout6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32665933"/>
      </p:ext>
    </p:extLst>
  </p:cSld>
  <p:clrMapOvr>
    <a:masterClrMapping/>
  </p:clrMapOvr>
  <p:transition/>
</p:sldLayout>
</file>

<file path=ppt/slideLayouts/slideLayout6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17093996"/>
      </p:ext>
    </p:extLst>
  </p:cSld>
  <p:clrMapOvr>
    <a:masterClrMapping/>
  </p:clrMapOvr>
  <p:transition/>
</p:sldLayout>
</file>

<file path=ppt/slideLayouts/slideLayout6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86771810"/>
      </p:ext>
    </p:extLst>
  </p:cSld>
  <p:clrMapOvr>
    <a:masterClrMapping/>
  </p:clrMapOvr>
  <p:transition/>
</p:sldLayout>
</file>

<file path=ppt/slideLayouts/slideLayout6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38539976"/>
      </p:ext>
    </p:extLst>
  </p:cSld>
  <p:clrMapOvr>
    <a:masterClrMapping/>
  </p:clrMapOvr>
  <p:transition/>
</p:sldLayout>
</file>

<file path=ppt/slideLayouts/slideLayout6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33"/>
            <a:ext cx="7772400" cy="1470025"/>
          </a:xfrm>
        </p:spPr>
        <p:txBody>
          <a:bodyPr lIns="91440"/>
          <a:lstStyle>
            <a:lvl1pPr algn="ctr">
              <a:defRPr/>
            </a:lvl1p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920D214A-2AFC-4BE3-89FE-6518807E148F}" type="datetime1">
              <a:rPr lang="en-US" smtClean="0"/>
              <a:t>12/1/21</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1985163671"/>
      </p:ext>
    </p:extLst>
  </p:cSld>
  <p:clrMapOvr>
    <a:masterClrMapping/>
  </p:clrMapOvr>
</p:sldLayout>
</file>

<file path=ppt/slideLayouts/slideLayout6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4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E9021861-6BD7-4EE9-A68B-37E75913A333}" type="datetime1">
              <a:rPr lang="en-US" smtClean="0"/>
              <a:t>12/1/21</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653058023"/>
      </p:ext>
    </p:extLst>
  </p:cSld>
  <p:clrMapOvr>
    <a:masterClrMapping/>
  </p:clrMapOvr>
</p:sldLayout>
</file>

<file path=ppt/slideLayouts/slideLayout6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CE294271-EC2C-4AA4-B1D8-6325DBCD6885}" type="datetime1">
              <a:rPr lang="en-US" smtClean="0"/>
              <a:t>12/1/21</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3663161579"/>
      </p:ext>
    </p:extLst>
  </p:cSld>
  <p:clrMapOvr>
    <a:masterClrMapping/>
  </p:clrMapOvr>
</p:sldLayout>
</file>

<file path=ppt/slideLayouts/slideLayout6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C26C81D6-5C0A-4888-8AA2-94A703B72A86}" type="datetime1">
              <a:rPr lang="en-US" smtClean="0"/>
              <a:t>12/1/21</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502603125"/>
      </p:ext>
    </p:extLst>
  </p:cSld>
  <p:clrMapOvr>
    <a:masterClrMapping/>
  </p:clrMapOvr>
</p:sldLayout>
</file>

<file path=ppt/slideLayouts/slideLayout6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9"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9"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457200" y="6356358"/>
            <a:ext cx="2133600" cy="365125"/>
          </a:xfrm>
          <a:prstGeom prst="rect">
            <a:avLst/>
          </a:prstGeom>
        </p:spPr>
        <p:txBody>
          <a:bodyPr/>
          <a:lstStyle/>
          <a:p>
            <a:fld id="{5C6A7242-E7F0-452E-9AAD-6A266A1C3304}" type="datetime1">
              <a:rPr lang="en-US" smtClean="0"/>
              <a:t>12/1/21</a:t>
            </a:fld>
            <a:endParaRPr lang="en-US"/>
          </a:p>
        </p:txBody>
      </p:sp>
      <p:sp>
        <p:nvSpPr>
          <p:cNvPr id="8" name="Footer Placeholder 7"/>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1092323168"/>
      </p:ext>
    </p:extLst>
  </p:cSld>
  <p:clrMapOvr>
    <a:masterClrMapping/>
  </p:clrMapOvr>
</p:sldLayout>
</file>

<file path=ppt/slideLayouts/slideLayout6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457200" y="6356358"/>
            <a:ext cx="2133600" cy="365125"/>
          </a:xfrm>
          <a:prstGeom prst="rect">
            <a:avLst/>
          </a:prstGeom>
        </p:spPr>
        <p:txBody>
          <a:bodyPr/>
          <a:lstStyle/>
          <a:p>
            <a:fld id="{E4A2E865-F686-4BA8-A1F8-7363E1251590}" type="datetime1">
              <a:rPr lang="en-US" smtClean="0"/>
              <a:t>12/1/21</a:t>
            </a:fld>
            <a:endParaRPr lang="en-US"/>
          </a:p>
        </p:txBody>
      </p:sp>
      <p:sp>
        <p:nvSpPr>
          <p:cNvPr id="4" name="Footer Placeholder 3"/>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1579074933"/>
      </p:ext>
    </p:extLst>
  </p:cSld>
  <p:clrMapOvr>
    <a:masterClrMapping/>
  </p:clrMapOvr>
</p:sldLayout>
</file>

<file path=ppt/slideLayouts/slideLayout6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8"/>
            <a:ext cx="2133600" cy="365125"/>
          </a:xfrm>
          <a:prstGeom prst="rect">
            <a:avLst/>
          </a:prstGeom>
        </p:spPr>
        <p:txBody>
          <a:bodyPr/>
          <a:lstStyle/>
          <a:p>
            <a:fld id="{13858B6D-F0A8-4A5A-A21C-F2DDFAEE91CA}" type="datetime1">
              <a:rPr lang="en-US" smtClean="0"/>
              <a:t>12/1/21</a:t>
            </a:fld>
            <a:endParaRPr lang="en-US"/>
          </a:p>
        </p:txBody>
      </p:sp>
      <p:sp>
        <p:nvSpPr>
          <p:cNvPr id="3" name="Footer Placeholder 2"/>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3395160116"/>
      </p:ext>
    </p:extLst>
  </p:cSld>
  <p:clrMapOvr>
    <a:masterClrMapping/>
  </p:clrMapOvr>
</p:sldLayout>
</file>

<file path=ppt/slideLayouts/slideLayout6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4BE59F63-4AED-4D19-AEDC-2344A5DC207C}" type="datetime1">
              <a:rPr lang="en-US" smtClean="0"/>
              <a:t>12/1/21</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3777681869"/>
      </p:ext>
    </p:extLst>
  </p:cSld>
  <p:clrMapOvr>
    <a:masterClrMapping/>
  </p:clrMapOvr>
</p:sldLayout>
</file>

<file path=ppt/slideLayouts/slideLayout6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CE2DF23D-22DE-41A0-9045-8939205C2A67}" type="datetime1">
              <a:rPr lang="en-US" smtClean="0"/>
              <a:t>12/1/21</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1524409545"/>
      </p:ext>
    </p:extLst>
  </p:cSld>
  <p:clrMapOvr>
    <a:masterClrMapping/>
  </p:clrMapOvr>
</p:sldLayout>
</file>

<file path=ppt/slideLayouts/slideLayout6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206B5BB5-C062-4C16-8C4E-0D7EE65EA5A7}" type="datetime1">
              <a:rPr lang="en-US" smtClean="0"/>
              <a:t>12/1/21</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1817301495"/>
      </p:ext>
    </p:extLst>
  </p:cSld>
  <p:clrMapOvr>
    <a:masterClrMapping/>
  </p:clrMapOvr>
</p:sldLayout>
</file>

<file path=ppt/slideLayouts/slideLayout6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6"/>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6"/>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93CCC17E-136C-4D5B-9C83-1E9F6F691804}" type="datetime1">
              <a:rPr lang="en-US" smtClean="0"/>
              <a:t>12/1/21</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2399547708"/>
      </p:ext>
    </p:extLst>
  </p:cSld>
  <p:clrMapOvr>
    <a:masterClrMapping/>
  </p:clrMapOvr>
</p:sldLayout>
</file>

<file path=ppt/slideLayouts/slideLayout6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628650" y="6356351"/>
            <a:ext cx="2057400" cy="365125"/>
          </a:xfrm>
          <a:prstGeom prst="rect">
            <a:avLst/>
          </a:prstGeom>
        </p:spPr>
        <p:txBody>
          <a:bodyPr/>
          <a:lstStyle/>
          <a:p>
            <a:endParaRPr lang="en-US">
              <a:solidFill>
                <a:prstClr val="black"/>
              </a:solidFill>
              <a:latin typeface="Calibri"/>
            </a:endParaRPr>
          </a:p>
        </p:txBody>
      </p:sp>
      <p:sp>
        <p:nvSpPr>
          <p:cNvPr id="5" name="Footer Placeholder 4"/>
          <p:cNvSpPr>
            <a:spLocks noGrp="1"/>
          </p:cNvSpPr>
          <p:nvPr>
            <p:ph type="ftr" sz="quarter" idx="11"/>
          </p:nvPr>
        </p:nvSpPr>
        <p:spPr>
          <a:xfrm>
            <a:off x="3028950" y="6356351"/>
            <a:ext cx="3086100" cy="365125"/>
          </a:xfrm>
          <a:prstGeom prst="rect">
            <a:avLst/>
          </a:prstGeom>
        </p:spPr>
        <p:txBody>
          <a:bodyPr/>
          <a:lstStyle/>
          <a:p>
            <a:endParaRPr lang="en-US">
              <a:solidFill>
                <a:prstClr val="black"/>
              </a:solidFill>
              <a:latin typeface="Calibri"/>
            </a:endParaRPr>
          </a:p>
        </p:txBody>
      </p:sp>
      <p:sp>
        <p:nvSpPr>
          <p:cNvPr id="6" name="Slide Number Placeholder 5"/>
          <p:cNvSpPr>
            <a:spLocks noGrp="1"/>
          </p:cNvSpPr>
          <p:nvPr>
            <p:ph type="sldNum" sz="quarter" idx="12"/>
          </p:nvPr>
        </p:nvSpPr>
        <p:spPr/>
        <p:txBody>
          <a:bodyPr/>
          <a:lstStyle/>
          <a:p>
            <a:fld id="{D4D2B188-1D62-4FCA-8363-938AD4629BBB}" type="slidenum">
              <a:rPr lang="en-US" smtClean="0">
                <a:solidFill>
                  <a:prstClr val="black">
                    <a:tint val="75000"/>
                  </a:prstClr>
                </a:solidFill>
                <a:latin typeface="Calibri Light"/>
              </a:rPr>
              <a:pPr/>
              <a:t>‹#›</a:t>
            </a:fld>
            <a:r>
              <a:rPr lang="en-US">
                <a:solidFill>
                  <a:prstClr val="black">
                    <a:tint val="75000"/>
                  </a:prstClr>
                </a:solidFill>
                <a:latin typeface="Calibri Light"/>
              </a:rPr>
              <a:t>/4</a:t>
            </a:r>
          </a:p>
        </p:txBody>
      </p:sp>
    </p:spTree>
    <p:extLst>
      <p:ext uri="{BB962C8B-B14F-4D97-AF65-F5344CB8AC3E}">
        <p14:creationId xmlns:p14="http://schemas.microsoft.com/office/powerpoint/2010/main" val="3539931426"/>
      </p:ext>
    </p:extLst>
  </p:cSld>
  <p:clrMapOvr>
    <a:masterClrMapping/>
  </p:clrMapOvr>
</p:sldLayout>
</file>

<file path=ppt/slideLayouts/slideLayout6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81000" y="152401"/>
            <a:ext cx="8382000" cy="761999"/>
          </a:xfrm>
        </p:spPr>
        <p:txBody>
          <a:bodyPr>
            <a:noAutofit/>
          </a:bodyPr>
          <a:lstStyle>
            <a:lvl1pPr>
              <a:defRPr sz="4800" b="1"/>
            </a:lvl1pPr>
          </a:lstStyle>
          <a:p>
            <a:r>
              <a:rPr lang="en-US"/>
              <a:t>Click to edit Master title style</a:t>
            </a:r>
            <a:endParaRPr lang="en-US" dirty="0"/>
          </a:p>
        </p:txBody>
      </p:sp>
      <p:sp>
        <p:nvSpPr>
          <p:cNvPr id="3" name="Content Placeholder 2"/>
          <p:cNvSpPr>
            <a:spLocks noGrp="1"/>
          </p:cNvSpPr>
          <p:nvPr>
            <p:ph idx="1"/>
          </p:nvPr>
        </p:nvSpPr>
        <p:spPr>
          <a:xfrm>
            <a:off x="381000" y="1066800"/>
            <a:ext cx="8382000" cy="5638800"/>
          </a:xfrm>
        </p:spPr>
        <p:txBody>
          <a:bodyPr>
            <a:noAutofit/>
          </a:bodyPr>
          <a:lstStyle>
            <a:lvl1pPr marL="285750" indent="-285750">
              <a:defRPr sz="3600">
                <a:latin typeface="+mj-lt"/>
              </a:defRPr>
            </a:lvl1pPr>
            <a:lvl2pPr marL="742950" indent="-285750">
              <a:buFont typeface="Calibri Light" panose="020F0302020204030204" pitchFamily="34" charset="0"/>
              <a:buChar char="–"/>
              <a:defRPr sz="3200">
                <a:latin typeface="+mj-lt"/>
              </a:defRPr>
            </a:lvl2pPr>
            <a:lvl3pPr>
              <a:defRPr sz="2800">
                <a:latin typeface="+mj-lt"/>
              </a:defRPr>
            </a:lvl3pPr>
            <a:lvl4pPr>
              <a:defRPr sz="2400">
                <a:latin typeface="+mj-lt"/>
              </a:defRPr>
            </a:lvl4pPr>
            <a:lvl5pPr>
              <a:defRPr sz="2400">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p:cNvSpPr>
            <a:spLocks noGrp="1"/>
          </p:cNvSpPr>
          <p:nvPr>
            <p:ph type="sldNum" sz="quarter" idx="4"/>
          </p:nvPr>
        </p:nvSpPr>
        <p:spPr>
          <a:xfrm>
            <a:off x="6858000" y="6188075"/>
            <a:ext cx="2057400" cy="365125"/>
          </a:xfrm>
          <a:prstGeom prst="rect">
            <a:avLst/>
          </a:prstGeom>
        </p:spPr>
        <p:txBody>
          <a:bodyPr vert="horz" lIns="91440" tIns="45720" rIns="91440" bIns="45720" rtlCol="0" anchor="ctr"/>
          <a:lstStyle>
            <a:lvl1pPr algn="r">
              <a:defRPr sz="2400">
                <a:solidFill>
                  <a:schemeClr val="tx1">
                    <a:tint val="75000"/>
                  </a:schemeClr>
                </a:solidFill>
                <a:latin typeface="+mj-lt"/>
              </a:defRPr>
            </a:lvl1pPr>
          </a:lstStyle>
          <a:p>
            <a:fld id="{D4D2B188-1D62-4FCA-8363-938AD4629BBB}" type="slidenum">
              <a:rPr lang="en-US" smtClean="0">
                <a:solidFill>
                  <a:prstClr val="black">
                    <a:tint val="75000"/>
                  </a:prstClr>
                </a:solidFill>
                <a:latin typeface="Calibri Light"/>
              </a:rPr>
              <a:pPr/>
              <a:t>‹#›</a:t>
            </a:fld>
            <a:r>
              <a:rPr lang="en-US">
                <a:solidFill>
                  <a:prstClr val="black">
                    <a:tint val="75000"/>
                  </a:prstClr>
                </a:solidFill>
                <a:latin typeface="Calibri Light"/>
              </a:rPr>
              <a:t>/4</a:t>
            </a:r>
          </a:p>
        </p:txBody>
      </p:sp>
    </p:spTree>
    <p:extLst>
      <p:ext uri="{BB962C8B-B14F-4D97-AF65-F5344CB8AC3E}">
        <p14:creationId xmlns:p14="http://schemas.microsoft.com/office/powerpoint/2010/main" val="509247871"/>
      </p:ext>
    </p:extLst>
  </p:cSld>
  <p:clrMapOvr>
    <a:masterClrMapping/>
  </p:clrMapOvr>
</p:sldLayout>
</file>

<file path=ppt/slideLayouts/slideLayout6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628650" y="6356351"/>
            <a:ext cx="2057400" cy="365125"/>
          </a:xfrm>
          <a:prstGeom prst="rect">
            <a:avLst/>
          </a:prstGeom>
        </p:spPr>
        <p:txBody>
          <a:bodyPr/>
          <a:lstStyle/>
          <a:p>
            <a:endParaRPr lang="en-US">
              <a:solidFill>
                <a:prstClr val="black"/>
              </a:solidFill>
              <a:latin typeface="Calibri"/>
            </a:endParaRPr>
          </a:p>
        </p:txBody>
      </p:sp>
      <p:sp>
        <p:nvSpPr>
          <p:cNvPr id="5" name="Footer Placeholder 4"/>
          <p:cNvSpPr>
            <a:spLocks noGrp="1"/>
          </p:cNvSpPr>
          <p:nvPr>
            <p:ph type="ftr" sz="quarter" idx="11"/>
          </p:nvPr>
        </p:nvSpPr>
        <p:spPr>
          <a:xfrm>
            <a:off x="3028950" y="6356351"/>
            <a:ext cx="3086100" cy="365125"/>
          </a:xfrm>
          <a:prstGeom prst="rect">
            <a:avLst/>
          </a:prstGeom>
        </p:spPr>
        <p:txBody>
          <a:bodyPr/>
          <a:lstStyle/>
          <a:p>
            <a:endParaRPr lang="en-US">
              <a:solidFill>
                <a:prstClr val="black"/>
              </a:solidFill>
              <a:latin typeface="Calibri"/>
            </a:endParaRPr>
          </a:p>
        </p:txBody>
      </p:sp>
    </p:spTree>
    <p:extLst>
      <p:ext uri="{BB962C8B-B14F-4D97-AF65-F5344CB8AC3E}">
        <p14:creationId xmlns:p14="http://schemas.microsoft.com/office/powerpoint/2010/main" val="128223992"/>
      </p:ext>
    </p:extLst>
  </p:cSld>
  <p:clrMapOvr>
    <a:masterClrMapping/>
  </p:clrMapOvr>
</p:sldLayout>
</file>

<file path=ppt/slideLayouts/slideLayout6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628650" y="6356351"/>
            <a:ext cx="2057400" cy="365125"/>
          </a:xfrm>
          <a:prstGeom prst="rect">
            <a:avLst/>
          </a:prstGeom>
        </p:spPr>
        <p:txBody>
          <a:bodyPr/>
          <a:lstStyle/>
          <a:p>
            <a:endParaRPr lang="en-US">
              <a:solidFill>
                <a:prstClr val="black"/>
              </a:solidFill>
              <a:latin typeface="Calibri"/>
            </a:endParaRPr>
          </a:p>
        </p:txBody>
      </p:sp>
      <p:sp>
        <p:nvSpPr>
          <p:cNvPr id="6" name="Footer Placeholder 5"/>
          <p:cNvSpPr>
            <a:spLocks noGrp="1"/>
          </p:cNvSpPr>
          <p:nvPr>
            <p:ph type="ftr" sz="quarter" idx="11"/>
          </p:nvPr>
        </p:nvSpPr>
        <p:spPr>
          <a:xfrm>
            <a:off x="3028950" y="6356351"/>
            <a:ext cx="3086100" cy="365125"/>
          </a:xfrm>
          <a:prstGeom prst="rect">
            <a:avLst/>
          </a:prstGeom>
        </p:spPr>
        <p:txBody>
          <a:bodyPr/>
          <a:lstStyle/>
          <a:p>
            <a:endParaRPr lang="en-US">
              <a:solidFill>
                <a:prstClr val="black"/>
              </a:solidFill>
              <a:latin typeface="Calibri"/>
            </a:endParaRPr>
          </a:p>
        </p:txBody>
      </p:sp>
      <p:sp>
        <p:nvSpPr>
          <p:cNvPr id="7" name="Slide Number Placeholder 6"/>
          <p:cNvSpPr>
            <a:spLocks noGrp="1"/>
          </p:cNvSpPr>
          <p:nvPr>
            <p:ph type="sldNum" sz="quarter" idx="12"/>
          </p:nvPr>
        </p:nvSpPr>
        <p:spPr/>
        <p:txBody>
          <a:bodyPr/>
          <a:lstStyle/>
          <a:p>
            <a:fld id="{D4D2B188-1D62-4FCA-8363-938AD4629BBB}" type="slidenum">
              <a:rPr lang="en-US" smtClean="0">
                <a:solidFill>
                  <a:prstClr val="black">
                    <a:tint val="75000"/>
                  </a:prstClr>
                </a:solidFill>
                <a:latin typeface="Calibri Light"/>
              </a:rPr>
              <a:pPr/>
              <a:t>‹#›</a:t>
            </a:fld>
            <a:endParaRPr lang="en-US">
              <a:solidFill>
                <a:prstClr val="black">
                  <a:tint val="75000"/>
                </a:prstClr>
              </a:solidFill>
              <a:latin typeface="Calibri Light"/>
            </a:endParaRPr>
          </a:p>
        </p:txBody>
      </p:sp>
    </p:spTree>
    <p:extLst>
      <p:ext uri="{BB962C8B-B14F-4D97-AF65-F5344CB8AC3E}">
        <p14:creationId xmlns:p14="http://schemas.microsoft.com/office/powerpoint/2010/main" val="86124790"/>
      </p:ext>
    </p:extLst>
  </p:cSld>
  <p:clrMapOvr>
    <a:masterClrMapping/>
  </p:clrMapOvr>
</p:sldLayout>
</file>

<file path=ppt/slideLayouts/slideLayout6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628650" y="6356351"/>
            <a:ext cx="2057400" cy="365125"/>
          </a:xfrm>
          <a:prstGeom prst="rect">
            <a:avLst/>
          </a:prstGeom>
        </p:spPr>
        <p:txBody>
          <a:bodyPr/>
          <a:lstStyle/>
          <a:p>
            <a:endParaRPr lang="en-US">
              <a:solidFill>
                <a:prstClr val="black"/>
              </a:solidFill>
              <a:latin typeface="Calibri"/>
            </a:endParaRPr>
          </a:p>
        </p:txBody>
      </p:sp>
      <p:sp>
        <p:nvSpPr>
          <p:cNvPr id="8" name="Footer Placeholder 7"/>
          <p:cNvSpPr>
            <a:spLocks noGrp="1"/>
          </p:cNvSpPr>
          <p:nvPr>
            <p:ph type="ftr" sz="quarter" idx="11"/>
          </p:nvPr>
        </p:nvSpPr>
        <p:spPr>
          <a:xfrm>
            <a:off x="3028950" y="6356351"/>
            <a:ext cx="3086100" cy="365125"/>
          </a:xfrm>
          <a:prstGeom prst="rect">
            <a:avLst/>
          </a:prstGeom>
        </p:spPr>
        <p:txBody>
          <a:bodyPr/>
          <a:lstStyle/>
          <a:p>
            <a:endParaRPr lang="en-US">
              <a:solidFill>
                <a:prstClr val="black"/>
              </a:solidFill>
              <a:latin typeface="Calibri"/>
            </a:endParaRPr>
          </a:p>
        </p:txBody>
      </p:sp>
      <p:sp>
        <p:nvSpPr>
          <p:cNvPr id="9" name="Slide Number Placeholder 8"/>
          <p:cNvSpPr>
            <a:spLocks noGrp="1"/>
          </p:cNvSpPr>
          <p:nvPr>
            <p:ph type="sldNum" sz="quarter" idx="12"/>
          </p:nvPr>
        </p:nvSpPr>
        <p:spPr/>
        <p:txBody>
          <a:bodyPr/>
          <a:lstStyle/>
          <a:p>
            <a:fld id="{D4D2B188-1D62-4FCA-8363-938AD4629BBB}" type="slidenum">
              <a:rPr lang="en-US" smtClean="0">
                <a:solidFill>
                  <a:prstClr val="black">
                    <a:tint val="75000"/>
                  </a:prstClr>
                </a:solidFill>
                <a:latin typeface="Calibri Light"/>
              </a:rPr>
              <a:pPr/>
              <a:t>‹#›</a:t>
            </a:fld>
            <a:endParaRPr lang="en-US">
              <a:solidFill>
                <a:prstClr val="black">
                  <a:tint val="75000"/>
                </a:prstClr>
              </a:solidFill>
              <a:latin typeface="Calibri Light"/>
            </a:endParaRPr>
          </a:p>
        </p:txBody>
      </p:sp>
    </p:spTree>
    <p:extLst>
      <p:ext uri="{BB962C8B-B14F-4D97-AF65-F5344CB8AC3E}">
        <p14:creationId xmlns:p14="http://schemas.microsoft.com/office/powerpoint/2010/main" val="1798073804"/>
      </p:ext>
    </p:extLst>
  </p:cSld>
  <p:clrMapOvr>
    <a:masterClrMapping/>
  </p:clrMapOvr>
</p:sldLayout>
</file>

<file path=ppt/slideLayouts/slideLayout6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628650" y="6356351"/>
            <a:ext cx="2057400" cy="365125"/>
          </a:xfrm>
          <a:prstGeom prst="rect">
            <a:avLst/>
          </a:prstGeom>
        </p:spPr>
        <p:txBody>
          <a:bodyPr/>
          <a:lstStyle/>
          <a:p>
            <a:endParaRPr lang="en-US">
              <a:solidFill>
                <a:prstClr val="black"/>
              </a:solidFill>
              <a:latin typeface="Calibri"/>
            </a:endParaRPr>
          </a:p>
        </p:txBody>
      </p:sp>
      <p:sp>
        <p:nvSpPr>
          <p:cNvPr id="4" name="Footer Placeholder 3"/>
          <p:cNvSpPr>
            <a:spLocks noGrp="1"/>
          </p:cNvSpPr>
          <p:nvPr>
            <p:ph type="ftr" sz="quarter" idx="11"/>
          </p:nvPr>
        </p:nvSpPr>
        <p:spPr>
          <a:xfrm>
            <a:off x="3028950" y="6356351"/>
            <a:ext cx="3086100" cy="365125"/>
          </a:xfrm>
          <a:prstGeom prst="rect">
            <a:avLst/>
          </a:prstGeom>
        </p:spPr>
        <p:txBody>
          <a:bodyPr/>
          <a:lstStyle/>
          <a:p>
            <a:endParaRPr lang="en-US">
              <a:solidFill>
                <a:prstClr val="black"/>
              </a:solidFill>
              <a:latin typeface="Calibri"/>
            </a:endParaRPr>
          </a:p>
        </p:txBody>
      </p:sp>
      <p:sp>
        <p:nvSpPr>
          <p:cNvPr id="5" name="Slide Number Placeholder 4"/>
          <p:cNvSpPr>
            <a:spLocks noGrp="1"/>
          </p:cNvSpPr>
          <p:nvPr>
            <p:ph type="sldNum" sz="quarter" idx="12"/>
          </p:nvPr>
        </p:nvSpPr>
        <p:spPr/>
        <p:txBody>
          <a:bodyPr/>
          <a:lstStyle/>
          <a:p>
            <a:fld id="{D4D2B188-1D62-4FCA-8363-938AD4629BBB}" type="slidenum">
              <a:rPr lang="en-US" smtClean="0">
                <a:solidFill>
                  <a:prstClr val="black">
                    <a:tint val="75000"/>
                  </a:prstClr>
                </a:solidFill>
                <a:latin typeface="Calibri Light"/>
              </a:rPr>
              <a:pPr/>
              <a:t>‹#›</a:t>
            </a:fld>
            <a:endParaRPr lang="en-US">
              <a:solidFill>
                <a:prstClr val="black">
                  <a:tint val="75000"/>
                </a:prstClr>
              </a:solidFill>
              <a:latin typeface="Calibri Light"/>
            </a:endParaRPr>
          </a:p>
        </p:txBody>
      </p:sp>
    </p:spTree>
    <p:extLst>
      <p:ext uri="{BB962C8B-B14F-4D97-AF65-F5344CB8AC3E}">
        <p14:creationId xmlns:p14="http://schemas.microsoft.com/office/powerpoint/2010/main" val="2541737411"/>
      </p:ext>
    </p:extLst>
  </p:cSld>
  <p:clrMapOvr>
    <a:masterClrMapping/>
  </p:clrMapOvr>
</p:sldLayout>
</file>

<file path=ppt/slideLayouts/slideLayout6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28650" y="6356351"/>
            <a:ext cx="2057400" cy="365125"/>
          </a:xfrm>
          <a:prstGeom prst="rect">
            <a:avLst/>
          </a:prstGeom>
        </p:spPr>
        <p:txBody>
          <a:bodyPr/>
          <a:lstStyle/>
          <a:p>
            <a:endParaRPr lang="en-US">
              <a:solidFill>
                <a:prstClr val="black"/>
              </a:solidFill>
              <a:latin typeface="Calibri"/>
            </a:endParaRPr>
          </a:p>
        </p:txBody>
      </p:sp>
      <p:sp>
        <p:nvSpPr>
          <p:cNvPr id="3" name="Footer Placeholder 2"/>
          <p:cNvSpPr>
            <a:spLocks noGrp="1"/>
          </p:cNvSpPr>
          <p:nvPr>
            <p:ph type="ftr" sz="quarter" idx="11"/>
          </p:nvPr>
        </p:nvSpPr>
        <p:spPr>
          <a:xfrm>
            <a:off x="3028950" y="6356351"/>
            <a:ext cx="3086100" cy="365125"/>
          </a:xfrm>
          <a:prstGeom prst="rect">
            <a:avLst/>
          </a:prstGeom>
        </p:spPr>
        <p:txBody>
          <a:bodyPr/>
          <a:lstStyle/>
          <a:p>
            <a:endParaRPr lang="en-US">
              <a:solidFill>
                <a:prstClr val="black"/>
              </a:solidFill>
              <a:latin typeface="Calibri"/>
            </a:endParaRPr>
          </a:p>
        </p:txBody>
      </p:sp>
      <p:sp>
        <p:nvSpPr>
          <p:cNvPr id="4" name="Slide Number Placeholder 3"/>
          <p:cNvSpPr>
            <a:spLocks noGrp="1"/>
          </p:cNvSpPr>
          <p:nvPr>
            <p:ph type="sldNum" sz="quarter" idx="12"/>
          </p:nvPr>
        </p:nvSpPr>
        <p:spPr/>
        <p:txBody>
          <a:bodyPr/>
          <a:lstStyle/>
          <a:p>
            <a:fld id="{D4D2B188-1D62-4FCA-8363-938AD4629BBB}" type="slidenum">
              <a:rPr lang="en-US" smtClean="0">
                <a:solidFill>
                  <a:prstClr val="black">
                    <a:tint val="75000"/>
                  </a:prstClr>
                </a:solidFill>
                <a:latin typeface="Calibri Light"/>
              </a:rPr>
              <a:pPr/>
              <a:t>‹#›</a:t>
            </a:fld>
            <a:endParaRPr lang="en-US">
              <a:solidFill>
                <a:prstClr val="black">
                  <a:tint val="75000"/>
                </a:prstClr>
              </a:solidFill>
              <a:latin typeface="Calibri Light"/>
            </a:endParaRPr>
          </a:p>
        </p:txBody>
      </p:sp>
    </p:spTree>
    <p:extLst>
      <p:ext uri="{BB962C8B-B14F-4D97-AF65-F5344CB8AC3E}">
        <p14:creationId xmlns:p14="http://schemas.microsoft.com/office/powerpoint/2010/main" val="1291447800"/>
      </p:ext>
    </p:extLst>
  </p:cSld>
  <p:clrMapOvr>
    <a:masterClrMapping/>
  </p:clrMapOvr>
</p:sldLayout>
</file>

<file path=ppt/slideLayouts/slideLayout6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628650" y="6356351"/>
            <a:ext cx="2057400" cy="365125"/>
          </a:xfrm>
          <a:prstGeom prst="rect">
            <a:avLst/>
          </a:prstGeom>
        </p:spPr>
        <p:txBody>
          <a:bodyPr/>
          <a:lstStyle/>
          <a:p>
            <a:endParaRPr lang="en-US">
              <a:solidFill>
                <a:prstClr val="black"/>
              </a:solidFill>
              <a:latin typeface="Calibri"/>
            </a:endParaRPr>
          </a:p>
        </p:txBody>
      </p:sp>
      <p:sp>
        <p:nvSpPr>
          <p:cNvPr id="6" name="Footer Placeholder 5"/>
          <p:cNvSpPr>
            <a:spLocks noGrp="1"/>
          </p:cNvSpPr>
          <p:nvPr>
            <p:ph type="ftr" sz="quarter" idx="11"/>
          </p:nvPr>
        </p:nvSpPr>
        <p:spPr>
          <a:xfrm>
            <a:off x="3028950" y="6356351"/>
            <a:ext cx="3086100" cy="365125"/>
          </a:xfrm>
          <a:prstGeom prst="rect">
            <a:avLst/>
          </a:prstGeom>
        </p:spPr>
        <p:txBody>
          <a:bodyPr/>
          <a:lstStyle/>
          <a:p>
            <a:endParaRPr lang="en-US">
              <a:solidFill>
                <a:prstClr val="black"/>
              </a:solidFill>
              <a:latin typeface="Calibri"/>
            </a:endParaRPr>
          </a:p>
        </p:txBody>
      </p:sp>
      <p:sp>
        <p:nvSpPr>
          <p:cNvPr id="7" name="Slide Number Placeholder 6"/>
          <p:cNvSpPr>
            <a:spLocks noGrp="1"/>
          </p:cNvSpPr>
          <p:nvPr>
            <p:ph type="sldNum" sz="quarter" idx="12"/>
          </p:nvPr>
        </p:nvSpPr>
        <p:spPr/>
        <p:txBody>
          <a:bodyPr/>
          <a:lstStyle/>
          <a:p>
            <a:fld id="{D4D2B188-1D62-4FCA-8363-938AD4629BBB}" type="slidenum">
              <a:rPr lang="en-US" smtClean="0">
                <a:solidFill>
                  <a:prstClr val="black">
                    <a:tint val="75000"/>
                  </a:prstClr>
                </a:solidFill>
                <a:latin typeface="Calibri Light"/>
              </a:rPr>
              <a:pPr/>
              <a:t>‹#›</a:t>
            </a:fld>
            <a:endParaRPr lang="en-US">
              <a:solidFill>
                <a:prstClr val="black">
                  <a:tint val="75000"/>
                </a:prstClr>
              </a:solidFill>
              <a:latin typeface="Calibri Light"/>
            </a:endParaRPr>
          </a:p>
        </p:txBody>
      </p:sp>
    </p:spTree>
    <p:extLst>
      <p:ext uri="{BB962C8B-B14F-4D97-AF65-F5344CB8AC3E}">
        <p14:creationId xmlns:p14="http://schemas.microsoft.com/office/powerpoint/2010/main" val="415767020"/>
      </p:ext>
    </p:extLst>
  </p:cSld>
  <p:clrMapOvr>
    <a:masterClrMapping/>
  </p:clrMapOvr>
</p:sldLayout>
</file>

<file path=ppt/slideLayouts/slideLayout6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628650" y="6356351"/>
            <a:ext cx="2057400" cy="365125"/>
          </a:xfrm>
          <a:prstGeom prst="rect">
            <a:avLst/>
          </a:prstGeom>
        </p:spPr>
        <p:txBody>
          <a:bodyPr/>
          <a:lstStyle/>
          <a:p>
            <a:endParaRPr lang="en-US">
              <a:solidFill>
                <a:prstClr val="black"/>
              </a:solidFill>
              <a:latin typeface="Calibri"/>
            </a:endParaRPr>
          </a:p>
        </p:txBody>
      </p:sp>
      <p:sp>
        <p:nvSpPr>
          <p:cNvPr id="6" name="Footer Placeholder 5"/>
          <p:cNvSpPr>
            <a:spLocks noGrp="1"/>
          </p:cNvSpPr>
          <p:nvPr>
            <p:ph type="ftr" sz="quarter" idx="11"/>
          </p:nvPr>
        </p:nvSpPr>
        <p:spPr>
          <a:xfrm>
            <a:off x="3028950" y="6356351"/>
            <a:ext cx="3086100" cy="365125"/>
          </a:xfrm>
          <a:prstGeom prst="rect">
            <a:avLst/>
          </a:prstGeom>
        </p:spPr>
        <p:txBody>
          <a:bodyPr/>
          <a:lstStyle/>
          <a:p>
            <a:endParaRPr lang="en-US">
              <a:solidFill>
                <a:prstClr val="black"/>
              </a:solidFill>
              <a:latin typeface="Calibri"/>
            </a:endParaRPr>
          </a:p>
        </p:txBody>
      </p:sp>
      <p:sp>
        <p:nvSpPr>
          <p:cNvPr id="7" name="Slide Number Placeholder 6"/>
          <p:cNvSpPr>
            <a:spLocks noGrp="1"/>
          </p:cNvSpPr>
          <p:nvPr>
            <p:ph type="sldNum" sz="quarter" idx="12"/>
          </p:nvPr>
        </p:nvSpPr>
        <p:spPr/>
        <p:txBody>
          <a:bodyPr/>
          <a:lstStyle/>
          <a:p>
            <a:fld id="{D4D2B188-1D62-4FCA-8363-938AD4629BBB}" type="slidenum">
              <a:rPr lang="en-US" smtClean="0">
                <a:solidFill>
                  <a:prstClr val="black">
                    <a:tint val="75000"/>
                  </a:prstClr>
                </a:solidFill>
                <a:latin typeface="Calibri Light"/>
              </a:rPr>
              <a:pPr/>
              <a:t>‹#›</a:t>
            </a:fld>
            <a:endParaRPr lang="en-US">
              <a:solidFill>
                <a:prstClr val="black">
                  <a:tint val="75000"/>
                </a:prstClr>
              </a:solidFill>
              <a:latin typeface="Calibri Light"/>
            </a:endParaRPr>
          </a:p>
        </p:txBody>
      </p:sp>
    </p:spTree>
    <p:extLst>
      <p:ext uri="{BB962C8B-B14F-4D97-AF65-F5344CB8AC3E}">
        <p14:creationId xmlns:p14="http://schemas.microsoft.com/office/powerpoint/2010/main" val="3789138489"/>
      </p:ext>
    </p:extLst>
  </p:cSld>
  <p:clrMapOvr>
    <a:masterClrMapping/>
  </p:clrMapOvr>
</p:sldLayout>
</file>

<file path=ppt/slideLayouts/slideLayout6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28650" y="6356351"/>
            <a:ext cx="2057400" cy="365125"/>
          </a:xfrm>
          <a:prstGeom prst="rect">
            <a:avLst/>
          </a:prstGeom>
        </p:spPr>
        <p:txBody>
          <a:bodyPr/>
          <a:lstStyle/>
          <a:p>
            <a:endParaRPr lang="en-US">
              <a:solidFill>
                <a:prstClr val="black"/>
              </a:solidFill>
              <a:latin typeface="Calibri"/>
            </a:endParaRPr>
          </a:p>
        </p:txBody>
      </p:sp>
      <p:sp>
        <p:nvSpPr>
          <p:cNvPr id="5" name="Footer Placeholder 4"/>
          <p:cNvSpPr>
            <a:spLocks noGrp="1"/>
          </p:cNvSpPr>
          <p:nvPr>
            <p:ph type="ftr" sz="quarter" idx="11"/>
          </p:nvPr>
        </p:nvSpPr>
        <p:spPr>
          <a:xfrm>
            <a:off x="3028950" y="6356351"/>
            <a:ext cx="3086100" cy="365125"/>
          </a:xfrm>
          <a:prstGeom prst="rect">
            <a:avLst/>
          </a:prstGeom>
        </p:spPr>
        <p:txBody>
          <a:bodyPr/>
          <a:lstStyle/>
          <a:p>
            <a:endParaRPr lang="en-US">
              <a:solidFill>
                <a:prstClr val="black"/>
              </a:solidFill>
              <a:latin typeface="Calibri"/>
            </a:endParaRPr>
          </a:p>
        </p:txBody>
      </p:sp>
      <p:sp>
        <p:nvSpPr>
          <p:cNvPr id="6" name="Slide Number Placeholder 5"/>
          <p:cNvSpPr>
            <a:spLocks noGrp="1"/>
          </p:cNvSpPr>
          <p:nvPr>
            <p:ph type="sldNum" sz="quarter" idx="12"/>
          </p:nvPr>
        </p:nvSpPr>
        <p:spPr/>
        <p:txBody>
          <a:bodyPr/>
          <a:lstStyle/>
          <a:p>
            <a:fld id="{D4D2B188-1D62-4FCA-8363-938AD4629BBB}" type="slidenum">
              <a:rPr lang="en-US" smtClean="0">
                <a:solidFill>
                  <a:prstClr val="black">
                    <a:tint val="75000"/>
                  </a:prstClr>
                </a:solidFill>
                <a:latin typeface="Calibri Light"/>
              </a:rPr>
              <a:pPr/>
              <a:t>‹#›</a:t>
            </a:fld>
            <a:endParaRPr lang="en-US">
              <a:solidFill>
                <a:prstClr val="black">
                  <a:tint val="75000"/>
                </a:prstClr>
              </a:solidFill>
              <a:latin typeface="Calibri Light"/>
            </a:endParaRPr>
          </a:p>
        </p:txBody>
      </p:sp>
    </p:spTree>
    <p:extLst>
      <p:ext uri="{BB962C8B-B14F-4D97-AF65-F5344CB8AC3E}">
        <p14:creationId xmlns:p14="http://schemas.microsoft.com/office/powerpoint/2010/main" val="1978929302"/>
      </p:ext>
    </p:extLst>
  </p:cSld>
  <p:clrMapOvr>
    <a:masterClrMapping/>
  </p:clrMapOvr>
</p:sldLayout>
</file>

<file path=ppt/slideLayouts/slideLayout6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28650" y="6356351"/>
            <a:ext cx="2057400" cy="365125"/>
          </a:xfrm>
          <a:prstGeom prst="rect">
            <a:avLst/>
          </a:prstGeom>
        </p:spPr>
        <p:txBody>
          <a:bodyPr/>
          <a:lstStyle/>
          <a:p>
            <a:endParaRPr lang="en-US">
              <a:solidFill>
                <a:prstClr val="black"/>
              </a:solidFill>
              <a:latin typeface="Calibri"/>
            </a:endParaRPr>
          </a:p>
        </p:txBody>
      </p:sp>
      <p:sp>
        <p:nvSpPr>
          <p:cNvPr id="5" name="Footer Placeholder 4"/>
          <p:cNvSpPr>
            <a:spLocks noGrp="1"/>
          </p:cNvSpPr>
          <p:nvPr>
            <p:ph type="ftr" sz="quarter" idx="11"/>
          </p:nvPr>
        </p:nvSpPr>
        <p:spPr>
          <a:xfrm>
            <a:off x="3028950" y="6356351"/>
            <a:ext cx="3086100" cy="365125"/>
          </a:xfrm>
          <a:prstGeom prst="rect">
            <a:avLst/>
          </a:prstGeom>
        </p:spPr>
        <p:txBody>
          <a:bodyPr/>
          <a:lstStyle/>
          <a:p>
            <a:endParaRPr lang="en-US">
              <a:solidFill>
                <a:prstClr val="black"/>
              </a:solidFill>
              <a:latin typeface="Calibri"/>
            </a:endParaRPr>
          </a:p>
        </p:txBody>
      </p:sp>
      <p:sp>
        <p:nvSpPr>
          <p:cNvPr id="6" name="Slide Number Placeholder 5"/>
          <p:cNvSpPr>
            <a:spLocks noGrp="1"/>
          </p:cNvSpPr>
          <p:nvPr>
            <p:ph type="sldNum" sz="quarter" idx="12"/>
          </p:nvPr>
        </p:nvSpPr>
        <p:spPr/>
        <p:txBody>
          <a:bodyPr/>
          <a:lstStyle/>
          <a:p>
            <a:fld id="{D4D2B188-1D62-4FCA-8363-938AD4629BBB}" type="slidenum">
              <a:rPr lang="en-US" smtClean="0">
                <a:solidFill>
                  <a:prstClr val="black">
                    <a:tint val="75000"/>
                  </a:prstClr>
                </a:solidFill>
                <a:latin typeface="Calibri Light"/>
              </a:rPr>
              <a:pPr/>
              <a:t>‹#›</a:t>
            </a:fld>
            <a:endParaRPr lang="en-US">
              <a:solidFill>
                <a:prstClr val="black">
                  <a:tint val="75000"/>
                </a:prstClr>
              </a:solidFill>
              <a:latin typeface="Calibri Light"/>
            </a:endParaRPr>
          </a:p>
        </p:txBody>
      </p:sp>
    </p:spTree>
    <p:extLst>
      <p:ext uri="{BB962C8B-B14F-4D97-AF65-F5344CB8AC3E}">
        <p14:creationId xmlns:p14="http://schemas.microsoft.com/office/powerpoint/2010/main" val="1653473409"/>
      </p:ext>
    </p:extLst>
  </p:cSld>
  <p:clrMapOvr>
    <a:masterClrMapping/>
  </p:clrMapOvr>
</p:sldLayout>
</file>

<file path=ppt/slideLayouts/slideLayout66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951615"/>
      </p:ext>
    </p:extLst>
  </p:cSld>
  <p:clrMapOvr>
    <a:masterClrMapping/>
  </p:clrMapOvr>
</p:sldLayout>
</file>

<file path=ppt/slideLayouts/slideLayout6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5991" y="73723"/>
            <a:ext cx="8987622" cy="740193"/>
          </a:xfrm>
          <a:prstGeom prst="rect">
            <a:avLst/>
          </a:prstGeom>
        </p:spPr>
        <p:txBody>
          <a:bodyPr/>
          <a:lstStyle>
            <a:lvl1pPr>
              <a:defRPr sz="4800">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911224"/>
            <a:ext cx="8987622" cy="5318753"/>
          </a:xfrm>
          <a:prstGeom prst="rect">
            <a:avLst/>
          </a:prstGeom>
        </p:spPr>
        <p:txBody>
          <a:bodyPr/>
          <a:lstStyle>
            <a:lvl1pPr>
              <a:defRPr sz="3600">
                <a:latin typeface="Cambria" panose="02040503050406030204" pitchFamily="18" charset="0"/>
              </a:defRPr>
            </a:lvl1pPr>
            <a:lvl2pPr marL="685800" indent="-228600">
              <a:buFont typeface="Cambria" panose="02040503050406030204" pitchFamily="18" charset="0"/>
              <a:buChar char="-"/>
              <a:defRPr sz="2800">
                <a:latin typeface="Cambria" panose="02040503050406030204" pitchFamily="18" charset="0"/>
              </a:defRPr>
            </a:lvl2pPr>
            <a:lvl3pPr>
              <a:defRPr sz="2400">
                <a:latin typeface="Cambria" panose="02040503050406030204" pitchFamily="18" charset="0"/>
              </a:defRPr>
            </a:lvl3pPr>
            <a:lvl4pPr>
              <a:defRPr sz="2400">
                <a:latin typeface="Cambria" panose="02040503050406030204" pitchFamily="18" charset="0"/>
              </a:defRPr>
            </a:lvl4pPr>
            <a:lvl5pPr>
              <a:defRPr sz="24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5"/>
          <p:cNvSpPr txBox="1">
            <a:spLocks/>
          </p:cNvSpPr>
          <p:nvPr userDrawn="1"/>
        </p:nvSpPr>
        <p:spPr>
          <a:xfrm>
            <a:off x="7924800" y="6355715"/>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mtClean="0"/>
              <a:pPr/>
              <a:t>‹#›</a:t>
            </a:fld>
            <a:r>
              <a:rPr lang="en-US" dirty="0"/>
              <a:t>/45</a:t>
            </a:r>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spTree>
    <p:extLst>
      <p:ext uri="{BB962C8B-B14F-4D97-AF65-F5344CB8AC3E}">
        <p14:creationId xmlns:p14="http://schemas.microsoft.com/office/powerpoint/2010/main" val="57351924"/>
      </p:ext>
    </p:extLst>
  </p:cSld>
  <p:clrMapOvr>
    <a:masterClrMapping/>
  </p:clrMapOvr>
</p:sldLayout>
</file>

<file path=ppt/slideLayouts/slideLayout66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1847093366"/>
      </p:ext>
    </p:extLst>
  </p:cSld>
  <p:clrMapOvr>
    <a:masterClrMapping/>
  </p:clrMapOvr>
  <p:transition/>
</p:sldLayout>
</file>

<file path=ppt/slideLayouts/slideLayout66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489893834"/>
      </p:ext>
    </p:extLst>
  </p:cSld>
  <p:clrMapOvr>
    <a:masterClrMapping/>
  </p:clrMapOvr>
  <p:transition/>
</p:sldLayout>
</file>

<file path=ppt/slideLayouts/slideLayout66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3582194283"/>
      </p:ext>
    </p:extLst>
  </p:cSld>
  <p:clrMapOvr>
    <a:masterClrMapping/>
  </p:clrMapOvr>
  <p:transition/>
</p:sldLayout>
</file>

<file path=ppt/slideLayouts/slideLayout66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690385677"/>
      </p:ext>
    </p:extLst>
  </p:cSld>
  <p:clrMapOvr>
    <a:masterClrMapping/>
  </p:clrMapOvr>
  <p:transition/>
</p:sldLayout>
</file>

<file path=ppt/slideLayouts/slideLayout67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2420431448"/>
      </p:ext>
    </p:extLst>
  </p:cSld>
  <p:clrMapOvr>
    <a:masterClrMapping/>
  </p:clrMapOvr>
  <p:transition/>
</p:sldLayout>
</file>

<file path=ppt/slideLayouts/slideLayout67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1843135184"/>
      </p:ext>
    </p:extLst>
  </p:cSld>
  <p:clrMapOvr>
    <a:masterClrMapping/>
  </p:clrMapOvr>
  <p:transition/>
</p:sldLayout>
</file>

<file path=ppt/slideLayouts/slideLayout67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2305297484"/>
      </p:ext>
    </p:extLst>
  </p:cSld>
  <p:clrMapOvr>
    <a:masterClrMapping/>
  </p:clrMapOvr>
  <p:transition/>
</p:sldLayout>
</file>

<file path=ppt/slideLayouts/slideLayout67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231176970"/>
      </p:ext>
    </p:extLst>
  </p:cSld>
  <p:clrMapOvr>
    <a:masterClrMapping/>
  </p:clrMapOvr>
  <p:transition/>
</p:sldLayout>
</file>

<file path=ppt/slideLayouts/slideLayout67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1706458620"/>
      </p:ext>
    </p:extLst>
  </p:cSld>
  <p:clrMapOvr>
    <a:masterClrMapping/>
  </p:clrMapOvr>
  <p:transition/>
</p:sldLayout>
</file>

<file path=ppt/slideLayouts/slideLayout67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816453367"/>
      </p:ext>
    </p:extLst>
  </p:cSld>
  <p:clrMapOvr>
    <a:masterClrMapping/>
  </p:clrMapOvr>
  <p:transition/>
</p:sldLayout>
</file>

<file path=ppt/slideLayouts/slideLayout67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3582643746"/>
      </p:ext>
    </p:extLst>
  </p:cSld>
  <p:clrMapOvr>
    <a:masterClrMapping/>
  </p:clrMapOvr>
  <p:transition/>
</p:sldLayout>
</file>

<file path=ppt/slideLayouts/slideLayout67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40322852"/>
      </p:ext>
    </p:extLst>
  </p:cSld>
  <p:clrMapOvr>
    <a:masterClrMapping/>
  </p:clrMapOvr>
  <p:transition/>
</p:sldLayout>
</file>

<file path=ppt/slideLayouts/slideLayout67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88407322"/>
      </p:ext>
    </p:extLst>
  </p:cSld>
  <p:clrMapOvr>
    <a:masterClrMapping/>
  </p:clrMapOvr>
  <p:transition/>
</p:sldLayout>
</file>

<file path=ppt/slideLayouts/slideLayout67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92185255"/>
      </p:ext>
    </p:extLst>
  </p:cSld>
  <p:clrMapOvr>
    <a:masterClrMapping/>
  </p:clrMapOvr>
  <p:transition/>
</p:sldLayout>
</file>

<file path=ppt/slideLayouts/slideLayout68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53661250"/>
      </p:ext>
    </p:extLst>
  </p:cSld>
  <p:clrMapOvr>
    <a:masterClrMapping/>
  </p:clrMapOvr>
  <p:transition/>
</p:sldLayout>
</file>

<file path=ppt/slideLayouts/slideLayout68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76082333"/>
      </p:ext>
    </p:extLst>
  </p:cSld>
  <p:clrMapOvr>
    <a:masterClrMapping/>
  </p:clrMapOvr>
  <p:transition/>
</p:sldLayout>
</file>

<file path=ppt/slideLayouts/slideLayout68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95153180"/>
      </p:ext>
    </p:extLst>
  </p:cSld>
  <p:clrMapOvr>
    <a:masterClrMapping/>
  </p:clrMapOvr>
  <p:transition/>
</p:sldLayout>
</file>

<file path=ppt/slideLayouts/slideLayout68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24860683"/>
      </p:ext>
    </p:extLst>
  </p:cSld>
  <p:clrMapOvr>
    <a:masterClrMapping/>
  </p:clrMapOvr>
  <p:transition/>
</p:sldLayout>
</file>

<file path=ppt/slideLayouts/slideLayout68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72473616"/>
      </p:ext>
    </p:extLst>
  </p:cSld>
  <p:clrMapOvr>
    <a:masterClrMapping/>
  </p:clrMapOvr>
  <p:transition/>
</p:sldLayout>
</file>

<file path=ppt/slideLayouts/slideLayout68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96345658"/>
      </p:ext>
    </p:extLst>
  </p:cSld>
  <p:clrMapOvr>
    <a:masterClrMapping/>
  </p:clrMapOvr>
  <p:transition/>
</p:sldLayout>
</file>

<file path=ppt/slideLayouts/slideLayout68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71374887"/>
      </p:ext>
    </p:extLst>
  </p:cSld>
  <p:clrMapOvr>
    <a:masterClrMapping/>
  </p:clrMapOvr>
  <p:transition/>
</p:sldLayout>
</file>

<file path=ppt/slideLayouts/slideLayout68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71078647"/>
      </p:ext>
    </p:extLst>
  </p:cSld>
  <p:clrMapOvr>
    <a:masterClrMapping/>
  </p:clrMapOvr>
  <p:transition/>
</p:sldLayout>
</file>

<file path=ppt/slideLayouts/slideLayout68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6" charset="0"/>
                <a:ea typeface="Arial" pitchFamily="-106" charset="0"/>
                <a:cs typeface="Arial" pitchFamily="-106"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pPr>
              <a:defRPr/>
            </a:pPr>
            <a:fld id="{AF4A5797-4A52-3C47-A60F-384E101789BB}" type="slidenum">
              <a:rPr lang="en-US"/>
              <a:pPr>
                <a:defRPr/>
              </a:pPr>
              <a:t>‹#›</a:t>
            </a:fld>
            <a:endParaRPr lang="en-US"/>
          </a:p>
        </p:txBody>
      </p:sp>
    </p:spTree>
    <p:extLst>
      <p:ext uri="{BB962C8B-B14F-4D97-AF65-F5344CB8AC3E}">
        <p14:creationId xmlns:p14="http://schemas.microsoft.com/office/powerpoint/2010/main" val="916936752"/>
      </p:ext>
    </p:extLst>
  </p:cSld>
  <p:clrMapOvr>
    <a:masterClrMapping/>
  </p:clrMapOvr>
  <p:transition/>
</p:sldLayout>
</file>

<file path=ppt/slideLayouts/slideLayout68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5A4FB91F-8620-9C4D-8A32-1AD02BFD54B1}" type="slidenum">
              <a:rPr lang="en-US"/>
              <a:pPr>
                <a:defRPr/>
              </a:pPr>
              <a:t>‹#›</a:t>
            </a:fld>
            <a:endParaRPr lang="en-US"/>
          </a:p>
        </p:txBody>
      </p:sp>
    </p:spTree>
    <p:extLst>
      <p:ext uri="{BB962C8B-B14F-4D97-AF65-F5344CB8AC3E}">
        <p14:creationId xmlns:p14="http://schemas.microsoft.com/office/powerpoint/2010/main" val="2314605390"/>
      </p:ext>
    </p:extLst>
  </p:cSld>
  <p:clrMapOvr>
    <a:masterClrMapping/>
  </p:clrMapOvr>
  <p:transition/>
</p:sldLayout>
</file>

<file path=ppt/slideLayouts/slideLayout69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073B9C50-E303-F947-B3E2-3E825F48C7D2}" type="slidenum">
              <a:rPr lang="en-US"/>
              <a:pPr>
                <a:defRPr/>
              </a:pPr>
              <a:t>‹#›</a:t>
            </a:fld>
            <a:endParaRPr lang="en-US"/>
          </a:p>
        </p:txBody>
      </p:sp>
    </p:spTree>
    <p:extLst>
      <p:ext uri="{BB962C8B-B14F-4D97-AF65-F5344CB8AC3E}">
        <p14:creationId xmlns:p14="http://schemas.microsoft.com/office/powerpoint/2010/main" val="93055095"/>
      </p:ext>
    </p:extLst>
  </p:cSld>
  <p:clrMapOvr>
    <a:masterClrMapping/>
  </p:clrMapOvr>
  <p:transition/>
</p:sldLayout>
</file>

<file path=ppt/slideLayouts/slideLayout69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220808B7-3DFC-6D40-89A2-98C67E53C3E2}" type="slidenum">
              <a:rPr lang="en-US"/>
              <a:pPr>
                <a:defRPr/>
              </a:pPr>
              <a:t>‹#›</a:t>
            </a:fld>
            <a:endParaRPr lang="en-US"/>
          </a:p>
        </p:txBody>
      </p:sp>
    </p:spTree>
    <p:extLst>
      <p:ext uri="{BB962C8B-B14F-4D97-AF65-F5344CB8AC3E}">
        <p14:creationId xmlns:p14="http://schemas.microsoft.com/office/powerpoint/2010/main" val="1414190942"/>
      </p:ext>
    </p:extLst>
  </p:cSld>
  <p:clrMapOvr>
    <a:masterClrMapping/>
  </p:clrMapOvr>
  <p:transition/>
</p:sldLayout>
</file>

<file path=ppt/slideLayouts/slideLayout69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3"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3"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pPr>
              <a:defRPr/>
            </a:pPr>
            <a:fld id="{FA78E456-01DF-094D-8CFB-DA5FA9E8BD10}" type="slidenum">
              <a:rPr lang="en-US"/>
              <a:pPr>
                <a:defRPr/>
              </a:pPr>
              <a:t>‹#›</a:t>
            </a:fld>
            <a:endParaRPr lang="en-US"/>
          </a:p>
        </p:txBody>
      </p:sp>
    </p:spTree>
    <p:extLst>
      <p:ext uri="{BB962C8B-B14F-4D97-AF65-F5344CB8AC3E}">
        <p14:creationId xmlns:p14="http://schemas.microsoft.com/office/powerpoint/2010/main" val="948993377"/>
      </p:ext>
    </p:extLst>
  </p:cSld>
  <p:clrMapOvr>
    <a:masterClrMapping/>
  </p:clrMapOvr>
  <p:transition/>
</p:sldLayout>
</file>

<file path=ppt/slideLayouts/slideLayout69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pPr>
              <a:defRPr/>
            </a:pPr>
            <a:fld id="{428B0D83-FC11-C440-9D61-A92EDF7AC339}" type="slidenum">
              <a:rPr lang="en-US"/>
              <a:pPr>
                <a:defRPr/>
              </a:pPr>
              <a:t>‹#›</a:t>
            </a:fld>
            <a:endParaRPr lang="en-US"/>
          </a:p>
        </p:txBody>
      </p:sp>
    </p:spTree>
    <p:extLst>
      <p:ext uri="{BB962C8B-B14F-4D97-AF65-F5344CB8AC3E}">
        <p14:creationId xmlns:p14="http://schemas.microsoft.com/office/powerpoint/2010/main" val="3031252328"/>
      </p:ext>
    </p:extLst>
  </p:cSld>
  <p:clrMapOvr>
    <a:masterClrMapping/>
  </p:clrMapOvr>
  <p:transition/>
</p:sldLayout>
</file>

<file path=ppt/slideLayouts/slideLayout69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pPr>
              <a:defRPr/>
            </a:pPr>
            <a:fld id="{293D0A55-7789-CF47-ACA7-2311AFA1B98E}" type="slidenum">
              <a:rPr lang="en-US"/>
              <a:pPr>
                <a:defRPr/>
              </a:pPr>
              <a:t>‹#›</a:t>
            </a:fld>
            <a:endParaRPr lang="en-US"/>
          </a:p>
        </p:txBody>
      </p:sp>
    </p:spTree>
    <p:extLst>
      <p:ext uri="{BB962C8B-B14F-4D97-AF65-F5344CB8AC3E}">
        <p14:creationId xmlns:p14="http://schemas.microsoft.com/office/powerpoint/2010/main" val="515000896"/>
      </p:ext>
    </p:extLst>
  </p:cSld>
  <p:clrMapOvr>
    <a:masterClrMapping/>
  </p:clrMapOvr>
  <p:transition/>
</p:sldLayout>
</file>

<file path=ppt/slideLayouts/slideLayout69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6"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5" y="273055"/>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6" y="1435105"/>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DE99BBE6-A637-304C-B5B7-9A7E3C08C57E}" type="slidenum">
              <a:rPr lang="en-US"/>
              <a:pPr>
                <a:defRPr/>
              </a:pPr>
              <a:t>‹#›</a:t>
            </a:fld>
            <a:endParaRPr lang="en-US"/>
          </a:p>
        </p:txBody>
      </p:sp>
    </p:spTree>
    <p:extLst>
      <p:ext uri="{BB962C8B-B14F-4D97-AF65-F5344CB8AC3E}">
        <p14:creationId xmlns:p14="http://schemas.microsoft.com/office/powerpoint/2010/main" val="1860555042"/>
      </p:ext>
    </p:extLst>
  </p:cSld>
  <p:clrMapOvr>
    <a:masterClrMapping/>
  </p:clrMapOvr>
  <p:transition/>
</p:sldLayout>
</file>

<file path=ppt/slideLayouts/slideLayout69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E35BCF56-964A-F947-93A6-92ACEE6C7F5E}" type="slidenum">
              <a:rPr lang="en-US"/>
              <a:pPr>
                <a:defRPr/>
              </a:pPr>
              <a:t>‹#›</a:t>
            </a:fld>
            <a:endParaRPr lang="en-US"/>
          </a:p>
        </p:txBody>
      </p:sp>
    </p:spTree>
    <p:extLst>
      <p:ext uri="{BB962C8B-B14F-4D97-AF65-F5344CB8AC3E}">
        <p14:creationId xmlns:p14="http://schemas.microsoft.com/office/powerpoint/2010/main" val="3793002772"/>
      </p:ext>
    </p:extLst>
  </p:cSld>
  <p:clrMapOvr>
    <a:masterClrMapping/>
  </p:clrMapOvr>
  <p:transition/>
</p:sldLayout>
</file>

<file path=ppt/slideLayouts/slideLayout69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AF1CA570-B74D-4749-94AD-86C253965FD8}" type="slidenum">
              <a:rPr lang="en-US"/>
              <a:pPr>
                <a:defRPr/>
              </a:pPr>
              <a:t>‹#›</a:t>
            </a:fld>
            <a:endParaRPr lang="en-US"/>
          </a:p>
        </p:txBody>
      </p:sp>
    </p:spTree>
    <p:extLst>
      <p:ext uri="{BB962C8B-B14F-4D97-AF65-F5344CB8AC3E}">
        <p14:creationId xmlns:p14="http://schemas.microsoft.com/office/powerpoint/2010/main" val="3751963081"/>
      </p:ext>
    </p:extLst>
  </p:cSld>
  <p:clrMapOvr>
    <a:masterClrMapping/>
  </p:clrMapOvr>
  <p:transition/>
</p:sldLayout>
</file>

<file path=ppt/slideLayouts/slideLayout69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49" y="152400"/>
            <a:ext cx="2152651"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6" y="152400"/>
            <a:ext cx="63055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20CE11DC-2133-4F4D-8A86-82695C13466E}" type="slidenum">
              <a:rPr lang="en-US"/>
              <a:pPr>
                <a:defRPr/>
              </a:pPr>
              <a:t>‹#›</a:t>
            </a:fld>
            <a:endParaRPr lang="en-US"/>
          </a:p>
        </p:txBody>
      </p:sp>
    </p:spTree>
    <p:extLst>
      <p:ext uri="{BB962C8B-B14F-4D97-AF65-F5344CB8AC3E}">
        <p14:creationId xmlns:p14="http://schemas.microsoft.com/office/powerpoint/2010/main" val="2293142540"/>
      </p:ext>
    </p:extLst>
  </p:cSld>
  <p:clrMapOvr>
    <a:masterClrMapping/>
  </p:clrMapOvr>
  <p:transition/>
</p:sldLayout>
</file>

<file path=ppt/slideLayouts/slideLayout699.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3"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3"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26D320AC-71F7-B345-A8F3-275013FA312A}" type="slidenum">
              <a:rPr lang="en-US"/>
              <a:pPr>
                <a:defRPr/>
              </a:pPr>
              <a:t>‹#›</a:t>
            </a:fld>
            <a:endParaRPr lang="en-US"/>
          </a:p>
        </p:txBody>
      </p:sp>
    </p:spTree>
    <p:extLst>
      <p:ext uri="{BB962C8B-B14F-4D97-AF65-F5344CB8AC3E}">
        <p14:creationId xmlns:p14="http://schemas.microsoft.com/office/powerpoint/2010/main" val="3226637439"/>
      </p:ext>
    </p:extLst>
  </p:cSld>
  <p:clrMapOvr>
    <a:masterClrMapping/>
  </p:clrMapOvr>
  <p:transition/>
</p:sldLayout>
</file>

<file path=ppt/slideLayouts/slideLayout70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1466147114"/>
      </p:ext>
    </p:extLst>
  </p:cSld>
  <p:clrMapOvr>
    <a:masterClrMapping/>
  </p:clrMapOvr>
  <p:transition/>
</p:sldLayout>
</file>

<file path=ppt/slideLayouts/slideLayout7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3387661946"/>
      </p:ext>
    </p:extLst>
  </p:cSld>
  <p:clrMapOvr>
    <a:masterClrMapping/>
  </p:clrMapOvr>
  <p:transition/>
</p:sldLayout>
</file>

<file path=ppt/slideLayouts/slideLayout7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3749495709"/>
      </p:ext>
    </p:extLst>
  </p:cSld>
  <p:clrMapOvr>
    <a:masterClrMapping/>
  </p:clrMapOvr>
  <p:transition/>
</p:sldLayout>
</file>

<file path=ppt/slideLayouts/slideLayout7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867599129"/>
      </p:ext>
    </p:extLst>
  </p:cSld>
  <p:clrMapOvr>
    <a:masterClrMapping/>
  </p:clrMapOvr>
  <p:transition/>
</p:sldLayout>
</file>

<file path=ppt/slideLayouts/slideLayout7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24691635"/>
      </p:ext>
    </p:extLst>
  </p:cSld>
  <p:clrMapOvr>
    <a:masterClrMapping/>
  </p:clrMapOvr>
  <p:transition/>
</p:sldLayout>
</file>

<file path=ppt/slideLayouts/slideLayout7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2139600165"/>
      </p:ext>
    </p:extLst>
  </p:cSld>
  <p:clrMapOvr>
    <a:masterClrMapping/>
  </p:clrMapOvr>
  <p:transition/>
</p:sldLayout>
</file>

<file path=ppt/slideLayouts/slideLayout7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4267791008"/>
      </p:ext>
    </p:extLst>
  </p:cSld>
  <p:clrMapOvr>
    <a:masterClrMapping/>
  </p:clrMapOvr>
  <p:transition/>
</p:sldLayout>
</file>

<file path=ppt/slideLayouts/slideLayout7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4096049861"/>
      </p:ext>
    </p:extLst>
  </p:cSld>
  <p:clrMapOvr>
    <a:masterClrMapping/>
  </p:clrMapOvr>
  <p:transition/>
</p:sldLayout>
</file>

<file path=ppt/slideLayouts/slideLayout70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258546398"/>
      </p:ext>
    </p:extLst>
  </p:cSld>
  <p:clrMapOvr>
    <a:masterClrMapping/>
  </p:clrMapOvr>
  <p:transition/>
</p:sldLayout>
</file>

<file path=ppt/slideLayouts/slideLayout7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1492606911"/>
      </p:ext>
    </p:extLst>
  </p:cSld>
  <p:clrMapOvr>
    <a:masterClrMapping/>
  </p:clrMapOvr>
  <p:transition/>
</p:sldLayout>
</file>

<file path=ppt/slideLayouts/slideLayout7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4252308391"/>
      </p:ext>
    </p:extLst>
  </p:cSld>
  <p:clrMapOvr>
    <a:masterClrMapping/>
  </p:clrMapOvr>
  <p:transition/>
</p:sldLayout>
</file>

<file path=ppt/slideLayouts/slideLayout71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108799348"/>
      </p:ext>
    </p:extLst>
  </p:cSld>
  <p:clrMapOvr>
    <a:masterClrMapping/>
  </p:clrMapOvr>
  <p:transition/>
</p:sldLayout>
</file>

<file path=ppt/slideLayouts/slideLayout7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1794933653"/>
      </p:ext>
    </p:extLst>
  </p:cSld>
  <p:clrMapOvr>
    <a:masterClrMapping/>
  </p:clrMapOvr>
  <p:transition/>
</p:sldLayout>
</file>

<file path=ppt/slideLayouts/slideLayout7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1497489959"/>
      </p:ext>
    </p:extLst>
  </p:cSld>
  <p:clrMapOvr>
    <a:masterClrMapping/>
  </p:clrMapOvr>
  <p:transition/>
</p:sldLayout>
</file>

<file path=ppt/slideLayouts/slideLayout7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3576484588"/>
      </p:ext>
    </p:extLst>
  </p:cSld>
  <p:clrMapOvr>
    <a:masterClrMapping/>
  </p:clrMapOvr>
  <p:transition/>
</p:sldLayout>
</file>

<file path=ppt/slideLayouts/slideLayout7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4093921842"/>
      </p:ext>
    </p:extLst>
  </p:cSld>
  <p:clrMapOvr>
    <a:masterClrMapping/>
  </p:clrMapOvr>
  <p:transition/>
</p:sldLayout>
</file>

<file path=ppt/slideLayouts/slideLayout7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3449091328"/>
      </p:ext>
    </p:extLst>
  </p:cSld>
  <p:clrMapOvr>
    <a:masterClrMapping/>
  </p:clrMapOvr>
  <p:transition/>
</p:sldLayout>
</file>

<file path=ppt/slideLayouts/slideLayout7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775124139"/>
      </p:ext>
    </p:extLst>
  </p:cSld>
  <p:clrMapOvr>
    <a:masterClrMapping/>
  </p:clrMapOvr>
  <p:transition/>
</p:sldLayout>
</file>

<file path=ppt/slideLayouts/slideLayout7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1987264083"/>
      </p:ext>
    </p:extLst>
  </p:cSld>
  <p:clrMapOvr>
    <a:masterClrMapping/>
  </p:clrMapOvr>
  <p:transition/>
</p:sldLayout>
</file>

<file path=ppt/slideLayouts/slideLayout7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1546039673"/>
      </p:ext>
    </p:extLst>
  </p:cSld>
  <p:clrMapOvr>
    <a:masterClrMapping/>
  </p:clrMapOvr>
  <p:transition/>
</p:sldLayout>
</file>

<file path=ppt/slideLayouts/slideLayout7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124215003"/>
      </p:ext>
    </p:extLst>
  </p:cSld>
  <p:clrMapOvr>
    <a:masterClrMapping/>
  </p:clrMapOvr>
  <p:transition/>
</p:sldLayout>
</file>

<file path=ppt/slideLayouts/slideLayout7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4034203149"/>
      </p:ext>
    </p:extLst>
  </p:cSld>
  <p:clrMapOvr>
    <a:masterClrMapping/>
  </p:clrMapOvr>
  <p:transition/>
</p:sldLayout>
</file>

<file path=ppt/slideLayouts/slideLayout72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CDC00C90-2B48-774D-9D10-ACD2AA1FABF5}"/>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99AEA994-74D3-F245-934E-07CD18FA44C3}"/>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503ED410-A9AE-8449-9FA1-D23B9ED458F9}"/>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C5096B33-C878-B64E-8604-BF7B8540464E}"/>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D5E56938-326F-5F44-80B6-62A0071E3E54}"/>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2C0A28E5-8C47-A644-82FE-3D3608916BE2}"/>
              </a:ext>
            </a:extLst>
          </p:cNvPr>
          <p:cNvSpPr>
            <a:spLocks noGrp="1" noChangeArrowheads="1"/>
          </p:cNvSpPr>
          <p:nvPr>
            <p:ph type="sldNum" sz="quarter" idx="12"/>
          </p:nvPr>
        </p:nvSpPr>
        <p:spPr/>
        <p:txBody>
          <a:bodyPr/>
          <a:lstStyle>
            <a:lvl1pPr>
              <a:defRPr sz="1200"/>
            </a:lvl1pPr>
          </a:lstStyle>
          <a:p>
            <a:pPr>
              <a:defRPr/>
            </a:pPr>
            <a:fld id="{25068BFD-CE97-1846-81A4-E105DC1B4DBA}" type="slidenum">
              <a:rPr lang="en-US" altLang="en-US"/>
              <a:pPr>
                <a:defRPr/>
              </a:pPr>
              <a:t>‹#›</a:t>
            </a:fld>
            <a:endParaRPr lang="en-US" altLang="en-US"/>
          </a:p>
        </p:txBody>
      </p:sp>
    </p:spTree>
    <p:extLst>
      <p:ext uri="{BB962C8B-B14F-4D97-AF65-F5344CB8AC3E}">
        <p14:creationId xmlns:p14="http://schemas.microsoft.com/office/powerpoint/2010/main" val="1775502745"/>
      </p:ext>
    </p:extLst>
  </p:cSld>
  <p:clrMapOvr>
    <a:masterClrMapping/>
  </p:clrMapOvr>
  <p:transition/>
</p:sldLayout>
</file>

<file path=ppt/slideLayouts/slideLayout7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2C7EF4DF-9854-0047-B390-FE2847086963}"/>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15A02980-DCD2-954D-8D11-E3B6E3D1C240}"/>
              </a:ext>
            </a:extLst>
          </p:cNvPr>
          <p:cNvSpPr>
            <a:spLocks noGrp="1" noChangeArrowheads="1"/>
          </p:cNvSpPr>
          <p:nvPr>
            <p:ph type="sldNum" sz="quarter" idx="11"/>
          </p:nvPr>
        </p:nvSpPr>
        <p:spPr>
          <a:ln/>
        </p:spPr>
        <p:txBody>
          <a:bodyPr/>
          <a:lstStyle>
            <a:lvl1pPr>
              <a:defRPr/>
            </a:lvl1pPr>
          </a:lstStyle>
          <a:p>
            <a:pPr>
              <a:defRPr/>
            </a:pPr>
            <a:fld id="{696CF17A-3047-224B-BC46-DD606BE3B229}" type="slidenum">
              <a:rPr lang="en-US" altLang="en-US"/>
              <a:pPr>
                <a:defRPr/>
              </a:pPr>
              <a:t>‹#›</a:t>
            </a:fld>
            <a:endParaRPr lang="en-US" altLang="en-US"/>
          </a:p>
        </p:txBody>
      </p:sp>
    </p:spTree>
    <p:extLst>
      <p:ext uri="{BB962C8B-B14F-4D97-AF65-F5344CB8AC3E}">
        <p14:creationId xmlns:p14="http://schemas.microsoft.com/office/powerpoint/2010/main" val="394535397"/>
      </p:ext>
    </p:extLst>
  </p:cSld>
  <p:clrMapOvr>
    <a:masterClrMapping/>
  </p:clrMapOvr>
  <p:transition/>
</p:sldLayout>
</file>

<file path=ppt/slideLayouts/slideLayout7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CE49ADBD-06B6-8446-AA68-DEB60554B867}"/>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0FB0AD4B-F99D-A04F-AFEA-C26A531657EF}"/>
              </a:ext>
            </a:extLst>
          </p:cNvPr>
          <p:cNvSpPr>
            <a:spLocks noGrp="1" noChangeArrowheads="1"/>
          </p:cNvSpPr>
          <p:nvPr>
            <p:ph type="sldNum" sz="quarter" idx="11"/>
          </p:nvPr>
        </p:nvSpPr>
        <p:spPr>
          <a:ln/>
        </p:spPr>
        <p:txBody>
          <a:bodyPr/>
          <a:lstStyle>
            <a:lvl1pPr>
              <a:defRPr/>
            </a:lvl1pPr>
          </a:lstStyle>
          <a:p>
            <a:pPr>
              <a:defRPr/>
            </a:pPr>
            <a:fld id="{480945C1-562E-0B43-8BA6-CECFB3DB6883}" type="slidenum">
              <a:rPr lang="en-US" altLang="en-US"/>
              <a:pPr>
                <a:defRPr/>
              </a:pPr>
              <a:t>‹#›</a:t>
            </a:fld>
            <a:endParaRPr lang="en-US" altLang="en-US"/>
          </a:p>
        </p:txBody>
      </p:sp>
    </p:spTree>
    <p:extLst>
      <p:ext uri="{BB962C8B-B14F-4D97-AF65-F5344CB8AC3E}">
        <p14:creationId xmlns:p14="http://schemas.microsoft.com/office/powerpoint/2010/main" val="110504608"/>
      </p:ext>
    </p:extLst>
  </p:cSld>
  <p:clrMapOvr>
    <a:masterClrMapping/>
  </p:clrMapOvr>
  <p:transition/>
</p:sldLayout>
</file>

<file path=ppt/slideLayouts/slideLayout7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7B0B1CC9-3AFE-3B4A-916B-FD0123FECDB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D0ADB426-B89D-CE46-AC70-3C1BF392FD2A}"/>
              </a:ext>
            </a:extLst>
          </p:cNvPr>
          <p:cNvSpPr>
            <a:spLocks noGrp="1" noChangeArrowheads="1"/>
          </p:cNvSpPr>
          <p:nvPr>
            <p:ph type="sldNum" sz="quarter" idx="11"/>
          </p:nvPr>
        </p:nvSpPr>
        <p:spPr>
          <a:ln/>
        </p:spPr>
        <p:txBody>
          <a:bodyPr/>
          <a:lstStyle>
            <a:lvl1pPr>
              <a:defRPr/>
            </a:lvl1pPr>
          </a:lstStyle>
          <a:p>
            <a:pPr>
              <a:defRPr/>
            </a:pPr>
            <a:fld id="{FD41BB3E-5830-2B45-BB27-0294365D18EF}" type="slidenum">
              <a:rPr lang="en-US" altLang="en-US"/>
              <a:pPr>
                <a:defRPr/>
              </a:pPr>
              <a:t>‹#›</a:t>
            </a:fld>
            <a:endParaRPr lang="en-US" altLang="en-US"/>
          </a:p>
        </p:txBody>
      </p:sp>
    </p:spTree>
    <p:extLst>
      <p:ext uri="{BB962C8B-B14F-4D97-AF65-F5344CB8AC3E}">
        <p14:creationId xmlns:p14="http://schemas.microsoft.com/office/powerpoint/2010/main" val="2017447886"/>
      </p:ext>
    </p:extLst>
  </p:cSld>
  <p:clrMapOvr>
    <a:masterClrMapping/>
  </p:clrMapOvr>
  <p:transition/>
</p:sldLayout>
</file>

<file path=ppt/slideLayouts/slideLayout7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38422B8E-BA55-FE4A-81E9-8B46CBC0B31D}"/>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2E94FC70-3D31-9340-9E6C-A712F6C3A501}"/>
              </a:ext>
            </a:extLst>
          </p:cNvPr>
          <p:cNvSpPr>
            <a:spLocks noGrp="1" noChangeArrowheads="1"/>
          </p:cNvSpPr>
          <p:nvPr>
            <p:ph type="sldNum" sz="quarter" idx="11"/>
          </p:nvPr>
        </p:nvSpPr>
        <p:spPr>
          <a:ln/>
        </p:spPr>
        <p:txBody>
          <a:bodyPr/>
          <a:lstStyle>
            <a:lvl1pPr>
              <a:defRPr/>
            </a:lvl1pPr>
          </a:lstStyle>
          <a:p>
            <a:pPr>
              <a:defRPr/>
            </a:pPr>
            <a:fld id="{ACEFB2BF-590A-6A48-A02A-D30AA854250D}" type="slidenum">
              <a:rPr lang="en-US" altLang="en-US"/>
              <a:pPr>
                <a:defRPr/>
              </a:pPr>
              <a:t>‹#›</a:t>
            </a:fld>
            <a:endParaRPr lang="en-US" altLang="en-US"/>
          </a:p>
        </p:txBody>
      </p:sp>
    </p:spTree>
    <p:extLst>
      <p:ext uri="{BB962C8B-B14F-4D97-AF65-F5344CB8AC3E}">
        <p14:creationId xmlns:p14="http://schemas.microsoft.com/office/powerpoint/2010/main" val="3212143547"/>
      </p:ext>
    </p:extLst>
  </p:cSld>
  <p:clrMapOvr>
    <a:masterClrMapping/>
  </p:clrMapOvr>
  <p:transition/>
</p:sldLayout>
</file>

<file path=ppt/slideLayouts/slideLayout7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25F3CC42-0BD2-394C-8B7F-5631AD30E6AA}"/>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4679DEDC-0C3A-3C44-A2D5-4BD3691757A9}"/>
              </a:ext>
            </a:extLst>
          </p:cNvPr>
          <p:cNvSpPr>
            <a:spLocks noGrp="1" noChangeArrowheads="1"/>
          </p:cNvSpPr>
          <p:nvPr>
            <p:ph type="sldNum" sz="quarter" idx="11"/>
          </p:nvPr>
        </p:nvSpPr>
        <p:spPr>
          <a:ln/>
        </p:spPr>
        <p:txBody>
          <a:bodyPr/>
          <a:lstStyle>
            <a:lvl1pPr>
              <a:defRPr/>
            </a:lvl1pPr>
          </a:lstStyle>
          <a:p>
            <a:pPr>
              <a:defRPr/>
            </a:pPr>
            <a:fld id="{CF03530E-84F0-4E4D-97EC-F41FDF532921}" type="slidenum">
              <a:rPr lang="en-US" altLang="en-US"/>
              <a:pPr>
                <a:defRPr/>
              </a:pPr>
              <a:t>‹#›</a:t>
            </a:fld>
            <a:endParaRPr lang="en-US" altLang="en-US"/>
          </a:p>
        </p:txBody>
      </p:sp>
    </p:spTree>
    <p:extLst>
      <p:ext uri="{BB962C8B-B14F-4D97-AF65-F5344CB8AC3E}">
        <p14:creationId xmlns:p14="http://schemas.microsoft.com/office/powerpoint/2010/main" val="1596039435"/>
      </p:ext>
    </p:extLst>
  </p:cSld>
  <p:clrMapOvr>
    <a:masterClrMapping/>
  </p:clrMapOvr>
  <p:transition/>
</p:sldLayout>
</file>

<file path=ppt/slideLayouts/slideLayout7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E18DF1E5-E2E8-6947-99AF-7738B051BC7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9663BC53-9B1F-B146-8B0E-991A3099170E}"/>
              </a:ext>
            </a:extLst>
          </p:cNvPr>
          <p:cNvSpPr>
            <a:spLocks noGrp="1" noChangeArrowheads="1"/>
          </p:cNvSpPr>
          <p:nvPr>
            <p:ph type="sldNum" sz="quarter" idx="11"/>
          </p:nvPr>
        </p:nvSpPr>
        <p:spPr>
          <a:ln/>
        </p:spPr>
        <p:txBody>
          <a:bodyPr/>
          <a:lstStyle>
            <a:lvl1pPr>
              <a:defRPr/>
            </a:lvl1pPr>
          </a:lstStyle>
          <a:p>
            <a:pPr>
              <a:defRPr/>
            </a:pPr>
            <a:fld id="{AF3C5C33-E6A1-4847-95A7-3EBF9E8B9CAD}" type="slidenum">
              <a:rPr lang="en-US" altLang="en-US"/>
              <a:pPr>
                <a:defRPr/>
              </a:pPr>
              <a:t>‹#›</a:t>
            </a:fld>
            <a:endParaRPr lang="en-US" altLang="en-US"/>
          </a:p>
        </p:txBody>
      </p:sp>
    </p:spTree>
    <p:extLst>
      <p:ext uri="{BB962C8B-B14F-4D97-AF65-F5344CB8AC3E}">
        <p14:creationId xmlns:p14="http://schemas.microsoft.com/office/powerpoint/2010/main" val="3941827410"/>
      </p:ext>
    </p:extLst>
  </p:cSld>
  <p:clrMapOvr>
    <a:masterClrMapping/>
  </p:clrMapOvr>
  <p:transition/>
</p:sldLayout>
</file>

<file path=ppt/slideLayouts/slideLayout7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3E7E5B98-DD40-5A4E-A09F-1A9E05C90B7A}"/>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C4051EDA-0257-094E-A24D-0D703F040B2B}"/>
              </a:ext>
            </a:extLst>
          </p:cNvPr>
          <p:cNvSpPr>
            <a:spLocks noGrp="1" noChangeArrowheads="1"/>
          </p:cNvSpPr>
          <p:nvPr>
            <p:ph type="sldNum" sz="quarter" idx="11"/>
          </p:nvPr>
        </p:nvSpPr>
        <p:spPr>
          <a:ln/>
        </p:spPr>
        <p:txBody>
          <a:bodyPr/>
          <a:lstStyle>
            <a:lvl1pPr>
              <a:defRPr/>
            </a:lvl1pPr>
          </a:lstStyle>
          <a:p>
            <a:pPr>
              <a:defRPr/>
            </a:pPr>
            <a:fld id="{96F1F150-A575-9E40-AA2B-9458DBEC6D59}" type="slidenum">
              <a:rPr lang="en-US" altLang="en-US"/>
              <a:pPr>
                <a:defRPr/>
              </a:pPr>
              <a:t>‹#›</a:t>
            </a:fld>
            <a:endParaRPr lang="en-US" altLang="en-US"/>
          </a:p>
        </p:txBody>
      </p:sp>
    </p:spTree>
    <p:extLst>
      <p:ext uri="{BB962C8B-B14F-4D97-AF65-F5344CB8AC3E}">
        <p14:creationId xmlns:p14="http://schemas.microsoft.com/office/powerpoint/2010/main" val="1668309794"/>
      </p:ext>
    </p:extLst>
  </p:cSld>
  <p:clrMapOvr>
    <a:masterClrMapping/>
  </p:clrMapOvr>
  <p:transition/>
</p:sldLayout>
</file>

<file path=ppt/slideLayouts/slideLayout7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F7DFFAD8-B4E9-194F-A4BA-016598261537}"/>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9D408619-7AF3-7B4F-BD18-D47A85A5592E}"/>
              </a:ext>
            </a:extLst>
          </p:cNvPr>
          <p:cNvSpPr>
            <a:spLocks noGrp="1" noChangeArrowheads="1"/>
          </p:cNvSpPr>
          <p:nvPr>
            <p:ph type="sldNum" sz="quarter" idx="11"/>
          </p:nvPr>
        </p:nvSpPr>
        <p:spPr>
          <a:ln/>
        </p:spPr>
        <p:txBody>
          <a:bodyPr/>
          <a:lstStyle>
            <a:lvl1pPr>
              <a:defRPr/>
            </a:lvl1pPr>
          </a:lstStyle>
          <a:p>
            <a:pPr>
              <a:defRPr/>
            </a:pPr>
            <a:fld id="{E844B256-FDB8-A24A-BC54-E455A5EB84A9}" type="slidenum">
              <a:rPr lang="en-US" altLang="en-US"/>
              <a:pPr>
                <a:defRPr/>
              </a:pPr>
              <a:t>‹#›</a:t>
            </a:fld>
            <a:endParaRPr lang="en-US" altLang="en-US"/>
          </a:p>
        </p:txBody>
      </p:sp>
    </p:spTree>
    <p:extLst>
      <p:ext uri="{BB962C8B-B14F-4D97-AF65-F5344CB8AC3E}">
        <p14:creationId xmlns:p14="http://schemas.microsoft.com/office/powerpoint/2010/main" val="4180900989"/>
      </p:ext>
    </p:extLst>
  </p:cSld>
  <p:clrMapOvr>
    <a:masterClrMapping/>
  </p:clrMapOvr>
  <p:transition/>
</p:sldLayout>
</file>

<file path=ppt/slideLayouts/slideLayout7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29E45739-2222-874D-9ADA-D29F4ED43FBA}"/>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E334804F-BD3E-3B41-A0D1-E466DD49F22E}"/>
              </a:ext>
            </a:extLst>
          </p:cNvPr>
          <p:cNvSpPr>
            <a:spLocks noGrp="1" noChangeArrowheads="1"/>
          </p:cNvSpPr>
          <p:nvPr>
            <p:ph type="sldNum" sz="quarter" idx="11"/>
          </p:nvPr>
        </p:nvSpPr>
        <p:spPr>
          <a:ln/>
        </p:spPr>
        <p:txBody>
          <a:bodyPr/>
          <a:lstStyle>
            <a:lvl1pPr>
              <a:defRPr/>
            </a:lvl1pPr>
          </a:lstStyle>
          <a:p>
            <a:pPr>
              <a:defRPr/>
            </a:pPr>
            <a:fld id="{18BB26D8-7164-314F-AD57-1692E7A0EDBC}" type="slidenum">
              <a:rPr lang="en-US" altLang="en-US"/>
              <a:pPr>
                <a:defRPr/>
              </a:pPr>
              <a:t>‹#›</a:t>
            </a:fld>
            <a:endParaRPr lang="en-US" altLang="en-US"/>
          </a:p>
        </p:txBody>
      </p:sp>
    </p:spTree>
    <p:extLst>
      <p:ext uri="{BB962C8B-B14F-4D97-AF65-F5344CB8AC3E}">
        <p14:creationId xmlns:p14="http://schemas.microsoft.com/office/powerpoint/2010/main" val="1378240297"/>
      </p:ext>
    </p:extLst>
  </p:cSld>
  <p:clrMapOvr>
    <a:masterClrMapping/>
  </p:clrMapOvr>
  <p:transition/>
</p:sldLayout>
</file>

<file path=ppt/slideLayouts/slideLayout7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82887B67-9E93-F84F-9444-CEA91BB1C94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69B68B1E-88E7-FB46-BF5C-290B340EEA78}"/>
              </a:ext>
            </a:extLst>
          </p:cNvPr>
          <p:cNvSpPr>
            <a:spLocks noGrp="1" noChangeArrowheads="1"/>
          </p:cNvSpPr>
          <p:nvPr>
            <p:ph type="sldNum" sz="quarter" idx="11"/>
          </p:nvPr>
        </p:nvSpPr>
        <p:spPr>
          <a:ln/>
        </p:spPr>
        <p:txBody>
          <a:bodyPr/>
          <a:lstStyle>
            <a:lvl1pPr>
              <a:defRPr/>
            </a:lvl1pPr>
          </a:lstStyle>
          <a:p>
            <a:pPr>
              <a:defRPr/>
            </a:pPr>
            <a:fld id="{67BFF8DB-66A4-8F4B-9ECB-5597B3DAFE8A}" type="slidenum">
              <a:rPr lang="en-US" altLang="en-US"/>
              <a:pPr>
                <a:defRPr/>
              </a:pPr>
              <a:t>‹#›</a:t>
            </a:fld>
            <a:endParaRPr lang="en-US" altLang="en-US"/>
          </a:p>
        </p:txBody>
      </p:sp>
    </p:spTree>
    <p:extLst>
      <p:ext uri="{BB962C8B-B14F-4D97-AF65-F5344CB8AC3E}">
        <p14:creationId xmlns:p14="http://schemas.microsoft.com/office/powerpoint/2010/main" val="2489190357"/>
      </p:ext>
    </p:extLst>
  </p:cSld>
  <p:clrMapOvr>
    <a:masterClrMapping/>
  </p:clrMapOvr>
  <p:transition/>
</p:sldLayout>
</file>

<file path=ppt/slideLayouts/slideLayout733.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55F49D8D-996B-D84B-BAC3-E81FCC0D2491}"/>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B64841AC-0C79-4A4E-B268-24574D71519A}"/>
              </a:ext>
            </a:extLst>
          </p:cNvPr>
          <p:cNvSpPr>
            <a:spLocks noGrp="1" noChangeArrowheads="1"/>
          </p:cNvSpPr>
          <p:nvPr>
            <p:ph type="sldNum" sz="quarter" idx="11"/>
          </p:nvPr>
        </p:nvSpPr>
        <p:spPr>
          <a:ln/>
        </p:spPr>
        <p:txBody>
          <a:bodyPr/>
          <a:lstStyle>
            <a:lvl1pPr>
              <a:defRPr/>
            </a:lvl1pPr>
          </a:lstStyle>
          <a:p>
            <a:pPr>
              <a:defRPr/>
            </a:pPr>
            <a:fld id="{1299FE76-E591-2347-A8E7-E38782B1C689}" type="slidenum">
              <a:rPr lang="en-US" altLang="en-US"/>
              <a:pPr>
                <a:defRPr/>
              </a:pPr>
              <a:t>‹#›</a:t>
            </a:fld>
            <a:endParaRPr lang="en-US" altLang="en-US"/>
          </a:p>
        </p:txBody>
      </p:sp>
    </p:spTree>
    <p:extLst>
      <p:ext uri="{BB962C8B-B14F-4D97-AF65-F5344CB8AC3E}">
        <p14:creationId xmlns:p14="http://schemas.microsoft.com/office/powerpoint/2010/main" val="2805680754"/>
      </p:ext>
    </p:extLst>
  </p:cSld>
  <p:clrMapOvr>
    <a:masterClrMapping/>
  </p:clrMapOvr>
  <p:transition/>
</p:sldLayout>
</file>

<file path=ppt/slideLayouts/slideLayout7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180975" y="6411913"/>
            <a:ext cx="1025525" cy="2968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p:txBody>
          <a:bodyPr/>
          <a:lstStyle>
            <a:lvl1pPr>
              <a:defRPr/>
            </a:lvl1pPr>
          </a:lstStyle>
          <a:p>
            <a:pPr>
              <a:defRPr/>
            </a:pPr>
            <a:fld id="{ACFCE054-F1E5-374D-A24E-887477C053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10417053"/>
      </p:ext>
    </p:extLst>
  </p:cSld>
  <p:clrMapOvr>
    <a:masterClrMapping/>
  </p:clrMapOvr>
  <p:transition/>
</p:sldLayout>
</file>

<file path=ppt/slideLayouts/slideLayout7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292004D-7284-C244-B275-AB956C66515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3769401"/>
      </p:ext>
    </p:extLst>
  </p:cSld>
  <p:clrMapOvr>
    <a:masterClrMapping/>
  </p:clrMapOvr>
  <p:transition/>
</p:sldLayout>
</file>

<file path=ppt/slideLayouts/slideLayout7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B79817D1-13B0-D341-B1C4-34616D3933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08909923"/>
      </p:ext>
    </p:extLst>
  </p:cSld>
  <p:clrMapOvr>
    <a:masterClrMapping/>
  </p:clrMapOvr>
  <p:transition/>
</p:sldLayout>
</file>

<file path=ppt/slideLayouts/slideLayout7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62067096-FD7F-A949-B565-8298951E6B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51612043"/>
      </p:ext>
    </p:extLst>
  </p:cSld>
  <p:clrMapOvr>
    <a:masterClrMapping/>
  </p:clrMapOvr>
  <p:transition/>
</p:sldLayout>
</file>

<file path=ppt/slideLayouts/slideLayout7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pPr>
              <a:defRPr/>
            </a:pPr>
            <a:fld id="{701077C3-3C60-8640-A1DD-3718D4D0D74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30903534"/>
      </p:ext>
    </p:extLst>
  </p:cSld>
  <p:clrMapOvr>
    <a:masterClrMapping/>
  </p:clrMapOvr>
  <p:transition/>
</p:sldLayout>
</file>

<file path=ppt/slideLayouts/slideLayout7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pPr>
              <a:defRPr/>
            </a:pPr>
            <a:fld id="{D4D41FDD-73B6-EC4A-BB35-BA0C8CCC36C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22554682"/>
      </p:ext>
    </p:extLst>
  </p:cSld>
  <p:clrMapOvr>
    <a:masterClrMapping/>
  </p:clrMapOvr>
  <p:transition/>
</p:sldLayout>
</file>

<file path=ppt/slideLayouts/slideLayout7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pPr>
              <a:defRPr/>
            </a:pPr>
            <a:fld id="{D88D2B92-4EF8-0940-9F90-1D39CCADBD7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64442047"/>
      </p:ext>
    </p:extLst>
  </p:cSld>
  <p:clrMapOvr>
    <a:masterClrMapping/>
  </p:clrMapOvr>
  <p:transition/>
</p:sldLayout>
</file>

<file path=ppt/slideLayouts/slideLayout7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1224B1A2-EC3E-4448-972E-E198354A3E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86743225"/>
      </p:ext>
    </p:extLst>
  </p:cSld>
  <p:clrMapOvr>
    <a:masterClrMapping/>
  </p:clrMapOvr>
  <p:transition/>
</p:sldLayout>
</file>

<file path=ppt/slideLayouts/slideLayout7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B25B71B7-33A4-004A-B24D-5E8A20C1D7A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44778481"/>
      </p:ext>
    </p:extLst>
  </p:cSld>
  <p:clrMapOvr>
    <a:masterClrMapping/>
  </p:clrMapOvr>
  <p:transition/>
</p:sldLayout>
</file>

<file path=ppt/slideLayouts/slideLayout7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1F5EE445-AD48-2049-A03E-4C865681EA4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74192556"/>
      </p:ext>
    </p:extLst>
  </p:cSld>
  <p:clrMapOvr>
    <a:masterClrMapping/>
  </p:clrMapOvr>
  <p:transition/>
</p:sldLayout>
</file>

<file path=ppt/slideLayouts/slideLayout7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EF8603A9-60B6-0741-B15F-17172804C1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61751112"/>
      </p:ext>
    </p:extLst>
  </p:cSld>
  <p:clrMapOvr>
    <a:masterClrMapping/>
  </p:clrMapOvr>
  <p:transition/>
</p:sldLayout>
</file>

<file path=ppt/slideLayouts/slideLayout745.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066D58A-9B40-E846-A790-9B6CD5A585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20608631"/>
      </p:ext>
    </p:extLst>
  </p:cSld>
  <p:clrMapOvr>
    <a:masterClrMapping/>
  </p:clrMapOvr>
  <p:transition/>
</p:sldLayout>
</file>

<file path=ppt/slideLayouts/slideLayout74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714B2CC6-BCAC-1643-AB78-C2ADF490D950}"/>
              </a:ext>
            </a:extLst>
          </p:cNvPr>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0751B17A-BF36-4842-B734-E23F1865B0C4}"/>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28F08601-02AD-6D40-B66A-AFD9E5D60950}"/>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8055B2BB-4A1A-D34E-80ED-672CDAF1ADB7}"/>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6" charset="0"/>
                <a:ea typeface="Arial" pitchFamily="-106" charset="0"/>
                <a:cs typeface="Arial" pitchFamily="-106" charset="0"/>
              </a:defRPr>
            </a:lvl1pPr>
          </a:lstStyle>
          <a:p>
            <a:pPr>
              <a:defRPr/>
            </a:pPr>
            <a:endParaRPr lang="en-US"/>
          </a:p>
        </p:txBody>
      </p:sp>
      <p:sp>
        <p:nvSpPr>
          <p:cNvPr id="8" name="Rectangle 5">
            <a:extLst>
              <a:ext uri="{FF2B5EF4-FFF2-40B4-BE49-F238E27FC236}">
                <a16:creationId xmlns:a16="http://schemas.microsoft.com/office/drawing/2014/main" id="{6F15F5C2-BAE1-1849-939C-51DA7DCD9ABF}"/>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7013B461-D351-8C4C-8D06-99189598BB72}"/>
              </a:ext>
            </a:extLst>
          </p:cNvPr>
          <p:cNvSpPr>
            <a:spLocks noGrp="1" noChangeArrowheads="1"/>
          </p:cNvSpPr>
          <p:nvPr>
            <p:ph type="sldNum" sz="quarter" idx="12"/>
          </p:nvPr>
        </p:nvSpPr>
        <p:spPr/>
        <p:txBody>
          <a:bodyPr/>
          <a:lstStyle>
            <a:lvl1pPr>
              <a:defRPr sz="1200"/>
            </a:lvl1pPr>
          </a:lstStyle>
          <a:p>
            <a:fld id="{DE858C0F-DBE4-7F41-93EF-EEDB90BFFB25}" type="slidenum">
              <a:rPr lang="en-US" altLang="en-US"/>
              <a:pPr/>
              <a:t>‹#›</a:t>
            </a:fld>
            <a:endParaRPr lang="en-US" altLang="en-US"/>
          </a:p>
        </p:txBody>
      </p:sp>
    </p:spTree>
    <p:extLst>
      <p:ext uri="{BB962C8B-B14F-4D97-AF65-F5344CB8AC3E}">
        <p14:creationId xmlns:p14="http://schemas.microsoft.com/office/powerpoint/2010/main" val="3088891639"/>
      </p:ext>
    </p:extLst>
  </p:cSld>
  <p:clrMapOvr>
    <a:masterClrMapping/>
  </p:clrMapOvr>
  <p:transition/>
</p:sldLayout>
</file>

<file path=ppt/slideLayouts/slideLayout7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1320C456-BAB2-674B-9279-F74D1E6BAEB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87C3D555-B1CA-AC40-8B14-51B307E08C9C}"/>
              </a:ext>
            </a:extLst>
          </p:cNvPr>
          <p:cNvSpPr>
            <a:spLocks noGrp="1" noChangeArrowheads="1"/>
          </p:cNvSpPr>
          <p:nvPr>
            <p:ph type="sldNum" sz="quarter" idx="11"/>
          </p:nvPr>
        </p:nvSpPr>
        <p:spPr>
          <a:ln/>
        </p:spPr>
        <p:txBody>
          <a:bodyPr/>
          <a:lstStyle>
            <a:lvl1pPr>
              <a:defRPr/>
            </a:lvl1pPr>
          </a:lstStyle>
          <a:p>
            <a:fld id="{1BBEC082-DB60-894D-A65F-EC5CC660E7FA}" type="slidenum">
              <a:rPr lang="en-US" altLang="en-US"/>
              <a:pPr/>
              <a:t>‹#›</a:t>
            </a:fld>
            <a:endParaRPr lang="en-US" altLang="en-US"/>
          </a:p>
        </p:txBody>
      </p:sp>
    </p:spTree>
    <p:extLst>
      <p:ext uri="{BB962C8B-B14F-4D97-AF65-F5344CB8AC3E}">
        <p14:creationId xmlns:p14="http://schemas.microsoft.com/office/powerpoint/2010/main" val="1741640283"/>
      </p:ext>
    </p:extLst>
  </p:cSld>
  <p:clrMapOvr>
    <a:masterClrMapping/>
  </p:clrMapOvr>
  <p:transition/>
</p:sldLayout>
</file>

<file path=ppt/slideLayouts/slideLayout7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5D8824E4-CBD0-324D-B203-16810E3CD229}"/>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9883843B-4311-F64D-ABF4-8C528A440053}"/>
              </a:ext>
            </a:extLst>
          </p:cNvPr>
          <p:cNvSpPr>
            <a:spLocks noGrp="1" noChangeArrowheads="1"/>
          </p:cNvSpPr>
          <p:nvPr>
            <p:ph type="sldNum" sz="quarter" idx="11"/>
          </p:nvPr>
        </p:nvSpPr>
        <p:spPr>
          <a:ln/>
        </p:spPr>
        <p:txBody>
          <a:bodyPr/>
          <a:lstStyle>
            <a:lvl1pPr>
              <a:defRPr/>
            </a:lvl1pPr>
          </a:lstStyle>
          <a:p>
            <a:fld id="{9BFABF82-8CD4-944F-9794-F4BB55EAA671}" type="slidenum">
              <a:rPr lang="en-US" altLang="en-US"/>
              <a:pPr/>
              <a:t>‹#›</a:t>
            </a:fld>
            <a:endParaRPr lang="en-US" altLang="en-US"/>
          </a:p>
        </p:txBody>
      </p:sp>
    </p:spTree>
    <p:extLst>
      <p:ext uri="{BB962C8B-B14F-4D97-AF65-F5344CB8AC3E}">
        <p14:creationId xmlns:p14="http://schemas.microsoft.com/office/powerpoint/2010/main" val="952336529"/>
      </p:ext>
    </p:extLst>
  </p:cSld>
  <p:clrMapOvr>
    <a:masterClrMapping/>
  </p:clrMapOvr>
  <p:transition/>
</p:sldLayout>
</file>

<file path=ppt/slideLayouts/slideLayout7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BFDEB397-DCF4-E046-9CEF-3C1373D51AA2}"/>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0E8B1ECD-5EF8-C347-8080-250C48299511}"/>
              </a:ext>
            </a:extLst>
          </p:cNvPr>
          <p:cNvSpPr>
            <a:spLocks noGrp="1" noChangeArrowheads="1"/>
          </p:cNvSpPr>
          <p:nvPr>
            <p:ph type="sldNum" sz="quarter" idx="11"/>
          </p:nvPr>
        </p:nvSpPr>
        <p:spPr>
          <a:ln/>
        </p:spPr>
        <p:txBody>
          <a:bodyPr/>
          <a:lstStyle>
            <a:lvl1pPr>
              <a:defRPr/>
            </a:lvl1pPr>
          </a:lstStyle>
          <a:p>
            <a:fld id="{BB7531F1-CE42-F44C-9E97-BCF6159B0BFB}" type="slidenum">
              <a:rPr lang="en-US" altLang="en-US"/>
              <a:pPr/>
              <a:t>‹#›</a:t>
            </a:fld>
            <a:endParaRPr lang="en-US" altLang="en-US"/>
          </a:p>
        </p:txBody>
      </p:sp>
    </p:spTree>
    <p:extLst>
      <p:ext uri="{BB962C8B-B14F-4D97-AF65-F5344CB8AC3E}">
        <p14:creationId xmlns:p14="http://schemas.microsoft.com/office/powerpoint/2010/main" val="656828528"/>
      </p:ext>
    </p:extLst>
  </p:cSld>
  <p:clrMapOvr>
    <a:masterClrMapping/>
  </p:clrMapOvr>
  <p:transition/>
</p:sldLayout>
</file>

<file path=ppt/slideLayouts/slideLayout7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A77F40A4-3E89-1B45-BEBF-0AA9EDBC37F7}"/>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7B6CB434-7272-F144-B3EB-748B298E8A16}"/>
              </a:ext>
            </a:extLst>
          </p:cNvPr>
          <p:cNvSpPr>
            <a:spLocks noGrp="1" noChangeArrowheads="1"/>
          </p:cNvSpPr>
          <p:nvPr>
            <p:ph type="sldNum" sz="quarter" idx="11"/>
          </p:nvPr>
        </p:nvSpPr>
        <p:spPr>
          <a:ln/>
        </p:spPr>
        <p:txBody>
          <a:bodyPr/>
          <a:lstStyle>
            <a:lvl1pPr>
              <a:defRPr/>
            </a:lvl1pPr>
          </a:lstStyle>
          <a:p>
            <a:fld id="{4BF0034D-4554-BD42-802B-E49E3DC77C97}" type="slidenum">
              <a:rPr lang="en-US" altLang="en-US"/>
              <a:pPr/>
              <a:t>‹#›</a:t>
            </a:fld>
            <a:endParaRPr lang="en-US" altLang="en-US"/>
          </a:p>
        </p:txBody>
      </p:sp>
    </p:spTree>
    <p:extLst>
      <p:ext uri="{BB962C8B-B14F-4D97-AF65-F5344CB8AC3E}">
        <p14:creationId xmlns:p14="http://schemas.microsoft.com/office/powerpoint/2010/main" val="633690255"/>
      </p:ext>
    </p:extLst>
  </p:cSld>
  <p:clrMapOvr>
    <a:masterClrMapping/>
  </p:clrMapOvr>
  <p:transition/>
</p:sldLayout>
</file>

<file path=ppt/slideLayouts/slideLayout7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533EA543-58EC-1145-A87A-818F11E2CBDA}"/>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17CD2823-E242-7D44-9F36-68BECE5A08D6}"/>
              </a:ext>
            </a:extLst>
          </p:cNvPr>
          <p:cNvSpPr>
            <a:spLocks noGrp="1" noChangeArrowheads="1"/>
          </p:cNvSpPr>
          <p:nvPr>
            <p:ph type="sldNum" sz="quarter" idx="11"/>
          </p:nvPr>
        </p:nvSpPr>
        <p:spPr>
          <a:ln/>
        </p:spPr>
        <p:txBody>
          <a:bodyPr/>
          <a:lstStyle>
            <a:lvl1pPr>
              <a:defRPr/>
            </a:lvl1pPr>
          </a:lstStyle>
          <a:p>
            <a:fld id="{28AF0954-8371-A644-8944-406A45A852A9}" type="slidenum">
              <a:rPr lang="en-US" altLang="en-US"/>
              <a:pPr/>
              <a:t>‹#›</a:t>
            </a:fld>
            <a:endParaRPr lang="en-US" altLang="en-US"/>
          </a:p>
        </p:txBody>
      </p:sp>
    </p:spTree>
    <p:extLst>
      <p:ext uri="{BB962C8B-B14F-4D97-AF65-F5344CB8AC3E}">
        <p14:creationId xmlns:p14="http://schemas.microsoft.com/office/powerpoint/2010/main" val="4000069948"/>
      </p:ext>
    </p:extLst>
  </p:cSld>
  <p:clrMapOvr>
    <a:masterClrMapping/>
  </p:clrMapOvr>
  <p:transition/>
</p:sldLayout>
</file>

<file path=ppt/slideLayouts/slideLayout7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D401DBD6-0D40-914C-A4A9-0E1A0562094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8D2885C7-A8DE-944D-A733-91FB1D23A917}"/>
              </a:ext>
            </a:extLst>
          </p:cNvPr>
          <p:cNvSpPr>
            <a:spLocks noGrp="1" noChangeArrowheads="1"/>
          </p:cNvSpPr>
          <p:nvPr>
            <p:ph type="sldNum" sz="quarter" idx="11"/>
          </p:nvPr>
        </p:nvSpPr>
        <p:spPr>
          <a:ln/>
        </p:spPr>
        <p:txBody>
          <a:bodyPr/>
          <a:lstStyle>
            <a:lvl1pPr>
              <a:defRPr/>
            </a:lvl1pPr>
          </a:lstStyle>
          <a:p>
            <a:fld id="{1BBB2226-A9FA-DB47-9CF0-2E287A38960E}" type="slidenum">
              <a:rPr lang="en-US" altLang="en-US"/>
              <a:pPr/>
              <a:t>‹#›</a:t>
            </a:fld>
            <a:endParaRPr lang="en-US" altLang="en-US"/>
          </a:p>
        </p:txBody>
      </p:sp>
    </p:spTree>
    <p:extLst>
      <p:ext uri="{BB962C8B-B14F-4D97-AF65-F5344CB8AC3E}">
        <p14:creationId xmlns:p14="http://schemas.microsoft.com/office/powerpoint/2010/main" val="2563730686"/>
      </p:ext>
    </p:extLst>
  </p:cSld>
  <p:clrMapOvr>
    <a:masterClrMapping/>
  </p:clrMapOvr>
  <p:transition/>
</p:sldLayout>
</file>

<file path=ppt/slideLayouts/slideLayout7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6F3099B0-B9D2-8449-B33E-AE3FA8363DE3}"/>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8D5B7DF8-5103-1B42-996C-8AA394272AE5}"/>
              </a:ext>
            </a:extLst>
          </p:cNvPr>
          <p:cNvSpPr>
            <a:spLocks noGrp="1" noChangeArrowheads="1"/>
          </p:cNvSpPr>
          <p:nvPr>
            <p:ph type="sldNum" sz="quarter" idx="11"/>
          </p:nvPr>
        </p:nvSpPr>
        <p:spPr>
          <a:ln/>
        </p:spPr>
        <p:txBody>
          <a:bodyPr/>
          <a:lstStyle>
            <a:lvl1pPr>
              <a:defRPr/>
            </a:lvl1pPr>
          </a:lstStyle>
          <a:p>
            <a:fld id="{FF674C63-9CEC-E640-98D8-DC688D3DD9E4}" type="slidenum">
              <a:rPr lang="en-US" altLang="en-US"/>
              <a:pPr/>
              <a:t>‹#›</a:t>
            </a:fld>
            <a:endParaRPr lang="en-US" altLang="en-US"/>
          </a:p>
        </p:txBody>
      </p:sp>
    </p:spTree>
    <p:extLst>
      <p:ext uri="{BB962C8B-B14F-4D97-AF65-F5344CB8AC3E}">
        <p14:creationId xmlns:p14="http://schemas.microsoft.com/office/powerpoint/2010/main" val="2076375879"/>
      </p:ext>
    </p:extLst>
  </p:cSld>
  <p:clrMapOvr>
    <a:masterClrMapping/>
  </p:clrMapOvr>
  <p:transition/>
</p:sldLayout>
</file>

<file path=ppt/slideLayouts/slideLayout7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A500CE77-FA0E-B448-AA17-55A6703F6BA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9B609F3A-95A7-5841-8128-4F348A5B515C}"/>
              </a:ext>
            </a:extLst>
          </p:cNvPr>
          <p:cNvSpPr>
            <a:spLocks noGrp="1" noChangeArrowheads="1"/>
          </p:cNvSpPr>
          <p:nvPr>
            <p:ph type="sldNum" sz="quarter" idx="11"/>
          </p:nvPr>
        </p:nvSpPr>
        <p:spPr>
          <a:ln/>
        </p:spPr>
        <p:txBody>
          <a:bodyPr/>
          <a:lstStyle>
            <a:lvl1pPr>
              <a:defRPr/>
            </a:lvl1pPr>
          </a:lstStyle>
          <a:p>
            <a:fld id="{1DB733DC-D3FD-4841-8A7A-4F4AB73A1310}" type="slidenum">
              <a:rPr lang="en-US" altLang="en-US"/>
              <a:pPr/>
              <a:t>‹#›</a:t>
            </a:fld>
            <a:endParaRPr lang="en-US" altLang="en-US"/>
          </a:p>
        </p:txBody>
      </p:sp>
    </p:spTree>
    <p:extLst>
      <p:ext uri="{BB962C8B-B14F-4D97-AF65-F5344CB8AC3E}">
        <p14:creationId xmlns:p14="http://schemas.microsoft.com/office/powerpoint/2010/main" val="3522327402"/>
      </p:ext>
    </p:extLst>
  </p:cSld>
  <p:clrMapOvr>
    <a:masterClrMapping/>
  </p:clrMapOvr>
  <p:transition/>
</p:sldLayout>
</file>

<file path=ppt/slideLayouts/slideLayout7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2DCD27D1-ECFD-F447-88C4-5B5CD7C64464}"/>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CFB4D705-4483-1248-A730-79BF1918ACC8}"/>
              </a:ext>
            </a:extLst>
          </p:cNvPr>
          <p:cNvSpPr>
            <a:spLocks noGrp="1" noChangeArrowheads="1"/>
          </p:cNvSpPr>
          <p:nvPr>
            <p:ph type="sldNum" sz="quarter" idx="11"/>
          </p:nvPr>
        </p:nvSpPr>
        <p:spPr>
          <a:ln/>
        </p:spPr>
        <p:txBody>
          <a:bodyPr/>
          <a:lstStyle>
            <a:lvl1pPr>
              <a:defRPr/>
            </a:lvl1pPr>
          </a:lstStyle>
          <a:p>
            <a:fld id="{F3317078-9EBE-8343-B263-FE4EDA0B86E1}" type="slidenum">
              <a:rPr lang="en-US" altLang="en-US"/>
              <a:pPr/>
              <a:t>‹#›</a:t>
            </a:fld>
            <a:endParaRPr lang="en-US" altLang="en-US"/>
          </a:p>
        </p:txBody>
      </p:sp>
    </p:spTree>
    <p:extLst>
      <p:ext uri="{BB962C8B-B14F-4D97-AF65-F5344CB8AC3E}">
        <p14:creationId xmlns:p14="http://schemas.microsoft.com/office/powerpoint/2010/main" val="1604471921"/>
      </p:ext>
    </p:extLst>
  </p:cSld>
  <p:clrMapOvr>
    <a:masterClrMapping/>
  </p:clrMapOvr>
  <p:transition/>
</p:sldLayout>
</file>

<file path=ppt/slideLayouts/slideLayout7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67F7E7C7-D54C-7E42-B902-18631D0E50CD}"/>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B0C1EF86-4B10-0E4B-87A4-4C31410E3E8A}"/>
              </a:ext>
            </a:extLst>
          </p:cNvPr>
          <p:cNvSpPr>
            <a:spLocks noGrp="1" noChangeArrowheads="1"/>
          </p:cNvSpPr>
          <p:nvPr>
            <p:ph type="sldNum" sz="quarter" idx="11"/>
          </p:nvPr>
        </p:nvSpPr>
        <p:spPr>
          <a:ln/>
        </p:spPr>
        <p:txBody>
          <a:bodyPr/>
          <a:lstStyle>
            <a:lvl1pPr>
              <a:defRPr/>
            </a:lvl1pPr>
          </a:lstStyle>
          <a:p>
            <a:fld id="{DAEEAFA2-6AF3-564D-8551-0ACDAB9DDF09}" type="slidenum">
              <a:rPr lang="en-US" altLang="en-US"/>
              <a:pPr/>
              <a:t>‹#›</a:t>
            </a:fld>
            <a:endParaRPr lang="en-US" altLang="en-US"/>
          </a:p>
        </p:txBody>
      </p:sp>
    </p:spTree>
    <p:extLst>
      <p:ext uri="{BB962C8B-B14F-4D97-AF65-F5344CB8AC3E}">
        <p14:creationId xmlns:p14="http://schemas.microsoft.com/office/powerpoint/2010/main" val="4228249914"/>
      </p:ext>
    </p:extLst>
  </p:cSld>
  <p:clrMapOvr>
    <a:masterClrMapping/>
  </p:clrMapOvr>
  <p:transition/>
</p:sldLayout>
</file>

<file path=ppt/slideLayouts/slideLayout757.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2C90C948-2B96-0640-82B2-1E954D9CB727}"/>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2E2E6134-7558-6D42-88BC-6E9B9E7448A4}"/>
              </a:ext>
            </a:extLst>
          </p:cNvPr>
          <p:cNvSpPr>
            <a:spLocks noGrp="1" noChangeArrowheads="1"/>
          </p:cNvSpPr>
          <p:nvPr>
            <p:ph type="sldNum" sz="quarter" idx="11"/>
          </p:nvPr>
        </p:nvSpPr>
        <p:spPr>
          <a:ln/>
        </p:spPr>
        <p:txBody>
          <a:bodyPr/>
          <a:lstStyle>
            <a:lvl1pPr>
              <a:defRPr/>
            </a:lvl1pPr>
          </a:lstStyle>
          <a:p>
            <a:fld id="{F0A436F3-25BF-5246-8097-CFB6BF81F56B}" type="slidenum">
              <a:rPr lang="en-US" altLang="en-US"/>
              <a:pPr/>
              <a:t>‹#›</a:t>
            </a:fld>
            <a:endParaRPr lang="en-US" altLang="en-US"/>
          </a:p>
        </p:txBody>
      </p:sp>
    </p:spTree>
    <p:extLst>
      <p:ext uri="{BB962C8B-B14F-4D97-AF65-F5344CB8AC3E}">
        <p14:creationId xmlns:p14="http://schemas.microsoft.com/office/powerpoint/2010/main" val="1140278411"/>
      </p:ext>
    </p:extLst>
  </p:cSld>
  <p:clrMapOvr>
    <a:masterClrMapping/>
  </p:clrMapOvr>
  <p:transition/>
</p:sldLayout>
</file>

<file path=ppt/slideLayouts/slideLayout75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37368458"/>
      </p:ext>
    </p:extLst>
  </p:cSld>
  <p:clrMapOvr>
    <a:masterClrMapping/>
  </p:clrMapOvr>
  <p:transition/>
</p:sldLayout>
</file>

<file path=ppt/slideLayouts/slideLayout75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9675588"/>
      </p:ext>
    </p:extLst>
  </p:cSld>
  <p:clrMapOvr>
    <a:masterClrMapping/>
  </p:clrMapOvr>
  <p:transition/>
</p:sldLayout>
</file>

<file path=ppt/slideLayouts/slideLayout76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17878759"/>
      </p:ext>
    </p:extLst>
  </p:cSld>
  <p:clrMapOvr>
    <a:masterClrMapping/>
  </p:clrMapOvr>
  <p:transition/>
</p:sldLayout>
</file>

<file path=ppt/slideLayouts/slideLayout76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64199247"/>
      </p:ext>
    </p:extLst>
  </p:cSld>
  <p:clrMapOvr>
    <a:masterClrMapping/>
  </p:clrMapOvr>
  <p:transition/>
</p:sldLayout>
</file>

<file path=ppt/slideLayouts/slideLayout76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43241211"/>
      </p:ext>
    </p:extLst>
  </p:cSld>
  <p:clrMapOvr>
    <a:masterClrMapping/>
  </p:clrMapOvr>
  <p:transition/>
</p:sldLayout>
</file>

<file path=ppt/slideLayouts/slideLayout76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43219077"/>
      </p:ext>
    </p:extLst>
  </p:cSld>
  <p:clrMapOvr>
    <a:masterClrMapping/>
  </p:clrMapOvr>
  <p:transition/>
</p:sldLayout>
</file>

<file path=ppt/slideLayouts/slideLayout76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84003312"/>
      </p:ext>
    </p:extLst>
  </p:cSld>
  <p:clrMapOvr>
    <a:masterClrMapping/>
  </p:clrMapOvr>
  <p:transition/>
</p:sldLayout>
</file>

<file path=ppt/slideLayouts/slideLayout76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50999592"/>
      </p:ext>
    </p:extLst>
  </p:cSld>
  <p:clrMapOvr>
    <a:masterClrMapping/>
  </p:clrMapOvr>
  <p:transition/>
</p:sldLayout>
</file>

<file path=ppt/slideLayouts/slideLayout76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55808799"/>
      </p:ext>
    </p:extLst>
  </p:cSld>
  <p:clrMapOvr>
    <a:masterClrMapping/>
  </p:clrMapOvr>
  <p:transition/>
</p:sldLayout>
</file>

<file path=ppt/slideLayouts/slideLayout7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69858961"/>
      </p:ext>
    </p:extLst>
  </p:cSld>
  <p:clrMapOvr>
    <a:masterClrMapping/>
  </p:clrMapOvr>
  <p:transition/>
</p:sldLayout>
</file>

<file path=ppt/slideLayouts/slideLayout7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43643324"/>
      </p:ext>
    </p:extLst>
  </p:cSld>
  <p:clrMapOvr>
    <a:masterClrMapping/>
  </p:clrMapOvr>
  <p:transition/>
</p:sldLayout>
</file>

<file path=ppt/slideLayouts/slideLayout76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686678B-5A7A-4B90-B104-08D81DE501A8}" type="datetime1">
              <a:rPr lang="en-US" smtClean="0">
                <a:solidFill>
                  <a:prstClr val="black">
                    <a:tint val="75000"/>
                  </a:prstClr>
                </a:solidFill>
              </a:rPr>
              <a:pPr/>
              <a:t>12/1/21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124211526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7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723445"/>
          </a:xfrm>
        </p:spPr>
        <p:txBody>
          <a:bodyPr>
            <a:normAutofit/>
          </a:bodyPr>
          <a:lstStyle>
            <a:lvl1pPr>
              <a:defRPr sz="3600" b="1">
                <a:solidFill>
                  <a:schemeClr val="accent5">
                    <a:lumMod val="50000"/>
                  </a:schemeClr>
                </a:solidFill>
                <a:latin typeface="Gill Sans MT" panose="020B0502020104020203" pitchFamily="34" charset="0"/>
              </a:defRPr>
            </a:lvl1pPr>
          </a:lstStyle>
          <a:p>
            <a:r>
              <a:rPr lang="en-US" dirty="0"/>
              <a:t>Click to edit Master title style</a:t>
            </a:r>
          </a:p>
        </p:txBody>
      </p:sp>
      <p:sp>
        <p:nvSpPr>
          <p:cNvPr id="3" name="Content Placeholder 2"/>
          <p:cNvSpPr>
            <a:spLocks noGrp="1"/>
          </p:cNvSpPr>
          <p:nvPr>
            <p:ph idx="1"/>
          </p:nvPr>
        </p:nvSpPr>
        <p:spPr>
          <a:xfrm>
            <a:off x="628650" y="1210491"/>
            <a:ext cx="7886700" cy="4966472"/>
          </a:xfrm>
        </p:spPr>
        <p:txBody>
          <a:bodyPr/>
          <a:lstStyle>
            <a:lvl1pPr>
              <a:defRPr>
                <a:latin typeface="Gill Sans MT" panose="020B0502020104020203" pitchFamily="34" charset="0"/>
              </a:defRPr>
            </a:lvl1pPr>
            <a:lvl2pPr>
              <a:defRPr>
                <a:latin typeface="Gill Sans MT" panose="020B0502020104020203" pitchFamily="34" charset="0"/>
              </a:defRPr>
            </a:lvl2pPr>
            <a:lvl3pPr>
              <a:defRPr>
                <a:latin typeface="Gill Sans MT" panose="020B0502020104020203" pitchFamily="34" charset="0"/>
              </a:defRPr>
            </a:lvl3pPr>
            <a:lvl4pPr>
              <a:defRPr>
                <a:latin typeface="Gill Sans MT" panose="020B0502020104020203" pitchFamily="34" charset="0"/>
              </a:defRPr>
            </a:lvl4pPr>
            <a:lvl5pPr>
              <a:defRPr>
                <a:latin typeface="Gill Sans MT" panose="020B0502020104020203"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8C58419-6133-49E9-B2AC-5BC3AB74657C}" type="datetime1">
              <a:rPr lang="en-US" smtClean="0">
                <a:solidFill>
                  <a:prstClr val="black">
                    <a:tint val="75000"/>
                  </a:prstClr>
                </a:solidFill>
              </a:rPr>
              <a:pPr/>
              <a:t>12/1/21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206329805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7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atin typeface="Gill Sans MT" panose="020B0502020104020203" pitchFamily="34" charset="0"/>
              </a:defRPr>
            </a:lvl1pPr>
          </a:lstStyle>
          <a:p>
            <a:r>
              <a:rPr lang="en-US" dirty="0"/>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0A1266-C3DB-42D6-86AE-14035E33A8BD}" type="datetime1">
              <a:rPr lang="en-US" smtClean="0">
                <a:solidFill>
                  <a:prstClr val="black">
                    <a:tint val="75000"/>
                  </a:prstClr>
                </a:solidFill>
              </a:rPr>
              <a:pPr/>
              <a:t>12/1/21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383891218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7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F00D769-23A8-4C3A-A7DA-3008081AC88D}" type="datetime1">
              <a:rPr lang="en-US" smtClean="0">
                <a:solidFill>
                  <a:prstClr val="black">
                    <a:tint val="75000"/>
                  </a:prstClr>
                </a:solidFill>
              </a:rPr>
              <a:pPr/>
              <a:t>12/1/21</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269828129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7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A8A3600-220B-4590-B408-BA8ECB6E25BB}" type="datetime1">
              <a:rPr lang="en-US" smtClean="0">
                <a:solidFill>
                  <a:prstClr val="black">
                    <a:tint val="75000"/>
                  </a:prstClr>
                </a:solidFill>
              </a:rPr>
              <a:pPr/>
              <a:t>12/1/21</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145329359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7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CEDA88-5A0B-4296-ADE5-A67D092B0EAE}" type="datetime1">
              <a:rPr lang="en-US" smtClean="0">
                <a:solidFill>
                  <a:prstClr val="black">
                    <a:tint val="75000"/>
                  </a:prstClr>
                </a:solidFill>
              </a:rPr>
              <a:pPr/>
              <a:t>12/1/21</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414493654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7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54AAEB-00FA-49C4-903C-825242744E6F}" type="datetime1">
              <a:rPr lang="en-US" smtClean="0">
                <a:solidFill>
                  <a:prstClr val="black">
                    <a:tint val="75000"/>
                  </a:prstClr>
                </a:solidFill>
              </a:rPr>
              <a:pPr/>
              <a:t>12/1/21</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19209481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7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93D5CC0-D307-42C4-8DD8-A1304BC2F6A7}" type="datetime1">
              <a:rPr lang="en-US" smtClean="0">
                <a:solidFill>
                  <a:prstClr val="black">
                    <a:tint val="75000"/>
                  </a:prstClr>
                </a:solidFill>
              </a:rPr>
              <a:pPr/>
              <a:t>12/1/21</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80484360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7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E897031-1807-44C6-9E33-9D4219CB35E4}" type="datetime1">
              <a:rPr lang="en-US" smtClean="0">
                <a:solidFill>
                  <a:prstClr val="black">
                    <a:tint val="75000"/>
                  </a:prstClr>
                </a:solidFill>
              </a:rPr>
              <a:pPr/>
              <a:t>12/1/21</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31204302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77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6070DDE-3A47-4319-8657-B02B4FE328D8}" type="datetime1">
              <a:rPr lang="en-US" smtClean="0">
                <a:solidFill>
                  <a:prstClr val="black">
                    <a:tint val="75000"/>
                  </a:prstClr>
                </a:solidFill>
              </a:rPr>
              <a:pPr/>
              <a:t>12/1/21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266680935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77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501CC4-A03E-4285-8700-BD0558A54FBC}" type="datetime1">
              <a:rPr lang="en-US" smtClean="0">
                <a:solidFill>
                  <a:prstClr val="black">
                    <a:tint val="75000"/>
                  </a:prstClr>
                </a:solidFill>
              </a:rPr>
              <a:pPr/>
              <a:t>12/1/21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391712404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78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5873BB92-3248-4B4D-AE6B-0BFEA9C1BD46}"/>
              </a:ext>
            </a:extLst>
          </p:cNvPr>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A7BD9CEB-F31F-284C-A754-233CF0D44C17}"/>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779ECBB3-E6E7-854E-B1DA-2D3D43AB4119}"/>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B34AC2EC-ABD5-5E48-8889-C2C327344621}"/>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DA727A1A-5285-CD40-9657-336F272A5DC7}"/>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B05DEE1D-4C1E-DA4E-B214-4B6256D458BA}"/>
              </a:ext>
            </a:extLst>
          </p:cNvPr>
          <p:cNvSpPr>
            <a:spLocks noGrp="1" noChangeArrowheads="1"/>
          </p:cNvSpPr>
          <p:nvPr>
            <p:ph type="sldNum" sz="quarter" idx="12"/>
          </p:nvPr>
        </p:nvSpPr>
        <p:spPr/>
        <p:txBody>
          <a:bodyPr/>
          <a:lstStyle>
            <a:lvl1pPr>
              <a:defRPr sz="1200"/>
            </a:lvl1pPr>
          </a:lstStyle>
          <a:p>
            <a:fld id="{6709BA62-F35F-D54B-852E-2293272EBF2E}" type="slidenum">
              <a:rPr lang="en-US" altLang="en-US"/>
              <a:pPr/>
              <a:t>‹#›</a:t>
            </a:fld>
            <a:endParaRPr lang="en-US" altLang="en-US"/>
          </a:p>
        </p:txBody>
      </p:sp>
    </p:spTree>
    <p:extLst>
      <p:ext uri="{BB962C8B-B14F-4D97-AF65-F5344CB8AC3E}">
        <p14:creationId xmlns:p14="http://schemas.microsoft.com/office/powerpoint/2010/main" val="2231552324"/>
      </p:ext>
    </p:extLst>
  </p:cSld>
  <p:clrMapOvr>
    <a:masterClrMapping/>
  </p:clrMapOvr>
  <p:transition/>
</p:sldLayout>
</file>

<file path=ppt/slideLayouts/slideLayout78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08464E08-8DB9-234A-A9B2-183A9765D3E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26190DAC-0168-EC44-8B77-818F42837CE5}"/>
              </a:ext>
            </a:extLst>
          </p:cNvPr>
          <p:cNvSpPr>
            <a:spLocks noGrp="1" noChangeArrowheads="1"/>
          </p:cNvSpPr>
          <p:nvPr>
            <p:ph type="sldNum" sz="quarter" idx="11"/>
          </p:nvPr>
        </p:nvSpPr>
        <p:spPr>
          <a:ln/>
        </p:spPr>
        <p:txBody>
          <a:bodyPr/>
          <a:lstStyle>
            <a:lvl1pPr>
              <a:defRPr/>
            </a:lvl1pPr>
          </a:lstStyle>
          <a:p>
            <a:fld id="{29DD7B3E-F146-D549-8F86-317FE8F8EAF3}" type="slidenum">
              <a:rPr lang="en-US" altLang="en-US"/>
              <a:pPr/>
              <a:t>‹#›</a:t>
            </a:fld>
            <a:endParaRPr lang="en-US" altLang="en-US"/>
          </a:p>
        </p:txBody>
      </p:sp>
    </p:spTree>
    <p:extLst>
      <p:ext uri="{BB962C8B-B14F-4D97-AF65-F5344CB8AC3E}">
        <p14:creationId xmlns:p14="http://schemas.microsoft.com/office/powerpoint/2010/main" val="3337917141"/>
      </p:ext>
    </p:extLst>
  </p:cSld>
  <p:clrMapOvr>
    <a:masterClrMapping/>
  </p:clrMapOvr>
  <p:transition/>
</p:sldLayout>
</file>

<file path=ppt/slideLayouts/slideLayout78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1E701D41-89C8-1945-AB4B-F9A759EB3244}"/>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8DE47441-A234-F74D-9685-54AEAD92C41E}"/>
              </a:ext>
            </a:extLst>
          </p:cNvPr>
          <p:cNvSpPr>
            <a:spLocks noGrp="1" noChangeArrowheads="1"/>
          </p:cNvSpPr>
          <p:nvPr>
            <p:ph type="sldNum" sz="quarter" idx="11"/>
          </p:nvPr>
        </p:nvSpPr>
        <p:spPr>
          <a:ln/>
        </p:spPr>
        <p:txBody>
          <a:bodyPr/>
          <a:lstStyle>
            <a:lvl1pPr>
              <a:defRPr/>
            </a:lvl1pPr>
          </a:lstStyle>
          <a:p>
            <a:fld id="{C9F5C7BC-52BC-E54A-A5C3-BCF237E026FC}" type="slidenum">
              <a:rPr lang="en-US" altLang="en-US"/>
              <a:pPr/>
              <a:t>‹#›</a:t>
            </a:fld>
            <a:endParaRPr lang="en-US" altLang="en-US"/>
          </a:p>
        </p:txBody>
      </p:sp>
    </p:spTree>
    <p:extLst>
      <p:ext uri="{BB962C8B-B14F-4D97-AF65-F5344CB8AC3E}">
        <p14:creationId xmlns:p14="http://schemas.microsoft.com/office/powerpoint/2010/main" val="3861034111"/>
      </p:ext>
    </p:extLst>
  </p:cSld>
  <p:clrMapOvr>
    <a:masterClrMapping/>
  </p:clrMapOvr>
  <p:transition/>
</p:sldLayout>
</file>

<file path=ppt/slideLayouts/slideLayout78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5830961D-C4FB-874D-B17D-6502F8054D27}"/>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F2A136FB-CEE0-0045-ACFB-4A73EC48FFCB}"/>
              </a:ext>
            </a:extLst>
          </p:cNvPr>
          <p:cNvSpPr>
            <a:spLocks noGrp="1" noChangeArrowheads="1"/>
          </p:cNvSpPr>
          <p:nvPr>
            <p:ph type="sldNum" sz="quarter" idx="11"/>
          </p:nvPr>
        </p:nvSpPr>
        <p:spPr>
          <a:ln/>
        </p:spPr>
        <p:txBody>
          <a:bodyPr/>
          <a:lstStyle>
            <a:lvl1pPr>
              <a:defRPr/>
            </a:lvl1pPr>
          </a:lstStyle>
          <a:p>
            <a:fld id="{369AB961-6B06-854E-ACDE-B5E7CB54EA13}" type="slidenum">
              <a:rPr lang="en-US" altLang="en-US"/>
              <a:pPr/>
              <a:t>‹#›</a:t>
            </a:fld>
            <a:endParaRPr lang="en-US" altLang="en-US"/>
          </a:p>
        </p:txBody>
      </p:sp>
    </p:spTree>
    <p:extLst>
      <p:ext uri="{BB962C8B-B14F-4D97-AF65-F5344CB8AC3E}">
        <p14:creationId xmlns:p14="http://schemas.microsoft.com/office/powerpoint/2010/main" val="3170511047"/>
      </p:ext>
    </p:extLst>
  </p:cSld>
  <p:clrMapOvr>
    <a:masterClrMapping/>
  </p:clrMapOvr>
  <p:transition/>
</p:sldLayout>
</file>

<file path=ppt/slideLayouts/slideLayout78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74C8AE33-8867-CC4D-B49C-64B2FEE5BCB9}"/>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8DF4CC9B-0737-A74D-9AD5-ED1F31C92DCD}"/>
              </a:ext>
            </a:extLst>
          </p:cNvPr>
          <p:cNvSpPr>
            <a:spLocks noGrp="1" noChangeArrowheads="1"/>
          </p:cNvSpPr>
          <p:nvPr>
            <p:ph type="sldNum" sz="quarter" idx="11"/>
          </p:nvPr>
        </p:nvSpPr>
        <p:spPr>
          <a:ln/>
        </p:spPr>
        <p:txBody>
          <a:bodyPr/>
          <a:lstStyle>
            <a:lvl1pPr>
              <a:defRPr/>
            </a:lvl1pPr>
          </a:lstStyle>
          <a:p>
            <a:fld id="{97EB953A-555D-664B-89B0-E63178C1A9D5}" type="slidenum">
              <a:rPr lang="en-US" altLang="en-US"/>
              <a:pPr/>
              <a:t>‹#›</a:t>
            </a:fld>
            <a:endParaRPr lang="en-US" altLang="en-US"/>
          </a:p>
        </p:txBody>
      </p:sp>
    </p:spTree>
    <p:extLst>
      <p:ext uri="{BB962C8B-B14F-4D97-AF65-F5344CB8AC3E}">
        <p14:creationId xmlns:p14="http://schemas.microsoft.com/office/powerpoint/2010/main" val="4046721235"/>
      </p:ext>
    </p:extLst>
  </p:cSld>
  <p:clrMapOvr>
    <a:masterClrMapping/>
  </p:clrMapOvr>
  <p:transition/>
</p:sldLayout>
</file>

<file path=ppt/slideLayouts/slideLayout78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2B1C4E02-0242-1546-A9AE-35D74D0E949E}"/>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040118BA-6A48-FB42-A1F3-6D3547700505}"/>
              </a:ext>
            </a:extLst>
          </p:cNvPr>
          <p:cNvSpPr>
            <a:spLocks noGrp="1" noChangeArrowheads="1"/>
          </p:cNvSpPr>
          <p:nvPr>
            <p:ph type="sldNum" sz="quarter" idx="11"/>
          </p:nvPr>
        </p:nvSpPr>
        <p:spPr>
          <a:ln/>
        </p:spPr>
        <p:txBody>
          <a:bodyPr/>
          <a:lstStyle>
            <a:lvl1pPr>
              <a:defRPr/>
            </a:lvl1pPr>
          </a:lstStyle>
          <a:p>
            <a:fld id="{27080174-F38B-5440-B809-353C1A3B1C52}" type="slidenum">
              <a:rPr lang="en-US" altLang="en-US"/>
              <a:pPr/>
              <a:t>‹#›</a:t>
            </a:fld>
            <a:endParaRPr lang="en-US" altLang="en-US"/>
          </a:p>
        </p:txBody>
      </p:sp>
    </p:spTree>
    <p:extLst>
      <p:ext uri="{BB962C8B-B14F-4D97-AF65-F5344CB8AC3E}">
        <p14:creationId xmlns:p14="http://schemas.microsoft.com/office/powerpoint/2010/main" val="1336199379"/>
      </p:ext>
    </p:extLst>
  </p:cSld>
  <p:clrMapOvr>
    <a:masterClrMapping/>
  </p:clrMapOvr>
  <p:transition/>
</p:sldLayout>
</file>

<file path=ppt/slideLayouts/slideLayout78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31D7A441-AF96-8546-9D3D-995899AF928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AF601902-4D3D-8149-A162-A234B44B8B09}"/>
              </a:ext>
            </a:extLst>
          </p:cNvPr>
          <p:cNvSpPr>
            <a:spLocks noGrp="1" noChangeArrowheads="1"/>
          </p:cNvSpPr>
          <p:nvPr>
            <p:ph type="sldNum" sz="quarter" idx="11"/>
          </p:nvPr>
        </p:nvSpPr>
        <p:spPr>
          <a:ln/>
        </p:spPr>
        <p:txBody>
          <a:bodyPr/>
          <a:lstStyle>
            <a:lvl1pPr>
              <a:defRPr/>
            </a:lvl1pPr>
          </a:lstStyle>
          <a:p>
            <a:fld id="{5DDED52B-1E96-294C-ADED-723D956BF9CE}" type="slidenum">
              <a:rPr lang="en-US" altLang="en-US"/>
              <a:pPr/>
              <a:t>‹#›</a:t>
            </a:fld>
            <a:endParaRPr lang="en-US" altLang="en-US"/>
          </a:p>
        </p:txBody>
      </p:sp>
    </p:spTree>
    <p:extLst>
      <p:ext uri="{BB962C8B-B14F-4D97-AF65-F5344CB8AC3E}">
        <p14:creationId xmlns:p14="http://schemas.microsoft.com/office/powerpoint/2010/main" val="3927041688"/>
      </p:ext>
    </p:extLst>
  </p:cSld>
  <p:clrMapOvr>
    <a:masterClrMapping/>
  </p:clrMapOvr>
  <p:transition/>
</p:sldLayout>
</file>

<file path=ppt/slideLayouts/slideLayout78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054F5D93-0D97-8349-8649-40C11F35BFD7}"/>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9C56A7F2-ECDC-9240-AA91-59BA50F3DCD8}"/>
              </a:ext>
            </a:extLst>
          </p:cNvPr>
          <p:cNvSpPr>
            <a:spLocks noGrp="1" noChangeArrowheads="1"/>
          </p:cNvSpPr>
          <p:nvPr>
            <p:ph type="sldNum" sz="quarter" idx="11"/>
          </p:nvPr>
        </p:nvSpPr>
        <p:spPr>
          <a:ln/>
        </p:spPr>
        <p:txBody>
          <a:bodyPr/>
          <a:lstStyle>
            <a:lvl1pPr>
              <a:defRPr/>
            </a:lvl1pPr>
          </a:lstStyle>
          <a:p>
            <a:fld id="{7BFE477E-92D2-E046-8DE1-8F086988ED63}" type="slidenum">
              <a:rPr lang="en-US" altLang="en-US"/>
              <a:pPr/>
              <a:t>‹#›</a:t>
            </a:fld>
            <a:endParaRPr lang="en-US" altLang="en-US"/>
          </a:p>
        </p:txBody>
      </p:sp>
    </p:spTree>
    <p:extLst>
      <p:ext uri="{BB962C8B-B14F-4D97-AF65-F5344CB8AC3E}">
        <p14:creationId xmlns:p14="http://schemas.microsoft.com/office/powerpoint/2010/main" val="598103659"/>
      </p:ext>
    </p:extLst>
  </p:cSld>
  <p:clrMapOvr>
    <a:masterClrMapping/>
  </p:clrMapOvr>
  <p:transition/>
</p:sldLayout>
</file>

<file path=ppt/slideLayouts/slideLayout78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C71E1F3B-B682-1E49-A234-496B5C754AF2}"/>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B8A6D26C-4FE8-C64A-A0CE-31A59AB12119}"/>
              </a:ext>
            </a:extLst>
          </p:cNvPr>
          <p:cNvSpPr>
            <a:spLocks noGrp="1" noChangeArrowheads="1"/>
          </p:cNvSpPr>
          <p:nvPr>
            <p:ph type="sldNum" sz="quarter" idx="11"/>
          </p:nvPr>
        </p:nvSpPr>
        <p:spPr>
          <a:ln/>
        </p:spPr>
        <p:txBody>
          <a:bodyPr/>
          <a:lstStyle>
            <a:lvl1pPr>
              <a:defRPr/>
            </a:lvl1pPr>
          </a:lstStyle>
          <a:p>
            <a:fld id="{81D91BCA-9E59-BB44-83CE-584F7CE3F979}" type="slidenum">
              <a:rPr lang="en-US" altLang="en-US"/>
              <a:pPr/>
              <a:t>‹#›</a:t>
            </a:fld>
            <a:endParaRPr lang="en-US" altLang="en-US"/>
          </a:p>
        </p:txBody>
      </p:sp>
    </p:spTree>
    <p:extLst>
      <p:ext uri="{BB962C8B-B14F-4D97-AF65-F5344CB8AC3E}">
        <p14:creationId xmlns:p14="http://schemas.microsoft.com/office/powerpoint/2010/main" val="1567476264"/>
      </p:ext>
    </p:extLst>
  </p:cSld>
  <p:clrMapOvr>
    <a:masterClrMapping/>
  </p:clrMapOvr>
  <p:transition/>
</p:sldLayout>
</file>

<file path=ppt/slideLayouts/slideLayout78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21B18093-7FC2-BA4F-B543-E5FDF2342AAE}"/>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01CF4184-5282-E341-AE2D-974AD789F30B}"/>
              </a:ext>
            </a:extLst>
          </p:cNvPr>
          <p:cNvSpPr>
            <a:spLocks noGrp="1" noChangeArrowheads="1"/>
          </p:cNvSpPr>
          <p:nvPr>
            <p:ph type="sldNum" sz="quarter" idx="11"/>
          </p:nvPr>
        </p:nvSpPr>
        <p:spPr>
          <a:ln/>
        </p:spPr>
        <p:txBody>
          <a:bodyPr/>
          <a:lstStyle>
            <a:lvl1pPr>
              <a:defRPr/>
            </a:lvl1pPr>
          </a:lstStyle>
          <a:p>
            <a:fld id="{0C6B2D7A-7744-F04A-AEC2-39E49B04FB06}" type="slidenum">
              <a:rPr lang="en-US" altLang="en-US"/>
              <a:pPr/>
              <a:t>‹#›</a:t>
            </a:fld>
            <a:endParaRPr lang="en-US" altLang="en-US"/>
          </a:p>
        </p:txBody>
      </p:sp>
    </p:spTree>
    <p:extLst>
      <p:ext uri="{BB962C8B-B14F-4D97-AF65-F5344CB8AC3E}">
        <p14:creationId xmlns:p14="http://schemas.microsoft.com/office/powerpoint/2010/main" val="725751237"/>
      </p:ext>
    </p:extLst>
  </p:cSld>
  <p:clrMapOvr>
    <a:masterClrMapping/>
  </p:clrMapOvr>
  <p:transition/>
</p:sldLayout>
</file>

<file path=ppt/slideLayouts/slideLayout79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DD7C596D-DDB0-874A-999D-1AD30546BD0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B2D9BD5E-1FF2-8C45-9530-40F692F96225}"/>
              </a:ext>
            </a:extLst>
          </p:cNvPr>
          <p:cNvSpPr>
            <a:spLocks noGrp="1" noChangeArrowheads="1"/>
          </p:cNvSpPr>
          <p:nvPr>
            <p:ph type="sldNum" sz="quarter" idx="11"/>
          </p:nvPr>
        </p:nvSpPr>
        <p:spPr>
          <a:ln/>
        </p:spPr>
        <p:txBody>
          <a:bodyPr/>
          <a:lstStyle>
            <a:lvl1pPr>
              <a:defRPr/>
            </a:lvl1pPr>
          </a:lstStyle>
          <a:p>
            <a:fld id="{D1B57D85-CDBE-324F-A439-5B63D3139289}" type="slidenum">
              <a:rPr lang="en-US" altLang="en-US"/>
              <a:pPr/>
              <a:t>‹#›</a:t>
            </a:fld>
            <a:endParaRPr lang="en-US" altLang="en-US"/>
          </a:p>
        </p:txBody>
      </p:sp>
    </p:spTree>
    <p:extLst>
      <p:ext uri="{BB962C8B-B14F-4D97-AF65-F5344CB8AC3E}">
        <p14:creationId xmlns:p14="http://schemas.microsoft.com/office/powerpoint/2010/main" val="2699548467"/>
      </p:ext>
    </p:extLst>
  </p:cSld>
  <p:clrMapOvr>
    <a:masterClrMapping/>
  </p:clrMapOvr>
  <p:transition/>
</p:sldLayout>
</file>

<file path=ppt/slideLayouts/slideLayout791.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991FC9EE-A394-7143-94B5-CACB18269231}"/>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E463A925-AE18-C343-82D9-260962F5E1D4}"/>
              </a:ext>
            </a:extLst>
          </p:cNvPr>
          <p:cNvSpPr>
            <a:spLocks noGrp="1" noChangeArrowheads="1"/>
          </p:cNvSpPr>
          <p:nvPr>
            <p:ph type="sldNum" sz="quarter" idx="11"/>
          </p:nvPr>
        </p:nvSpPr>
        <p:spPr>
          <a:ln/>
        </p:spPr>
        <p:txBody>
          <a:bodyPr/>
          <a:lstStyle>
            <a:lvl1pPr>
              <a:defRPr/>
            </a:lvl1pPr>
          </a:lstStyle>
          <a:p>
            <a:fld id="{CD291348-A34C-F647-A97F-F660C7B891F9}" type="slidenum">
              <a:rPr lang="en-US" altLang="en-US"/>
              <a:pPr/>
              <a:t>‹#›</a:t>
            </a:fld>
            <a:endParaRPr lang="en-US" altLang="en-US"/>
          </a:p>
        </p:txBody>
      </p:sp>
    </p:spTree>
    <p:extLst>
      <p:ext uri="{BB962C8B-B14F-4D97-AF65-F5344CB8AC3E}">
        <p14:creationId xmlns:p14="http://schemas.microsoft.com/office/powerpoint/2010/main" val="1838731038"/>
      </p:ext>
    </p:extLst>
  </p:cSld>
  <p:clrMapOvr>
    <a:masterClrMapping/>
  </p:clrMapOvr>
  <p:transition/>
</p:sldLayout>
</file>

<file path=ppt/slideLayouts/slideLayout79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5" charset="0"/>
                <a:ea typeface="Arial" pitchFamily="-105" charset="0"/>
                <a:cs typeface="Arial" pitchFamily="-105" charset="0"/>
              </a:defRPr>
            </a:lvl1pPr>
          </a:lstStyle>
          <a:p>
            <a:pPr eaLnBrk="1" hangingPunct="1">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fld id="{08C9543E-5205-9747-9651-834D4A4090BA}" type="slidenum">
              <a:rPr lang="en-US"/>
              <a:pPr/>
              <a:t>‹#›</a:t>
            </a:fld>
            <a:endParaRPr lang="en-US"/>
          </a:p>
        </p:txBody>
      </p:sp>
    </p:spTree>
    <p:extLst>
      <p:ext uri="{BB962C8B-B14F-4D97-AF65-F5344CB8AC3E}">
        <p14:creationId xmlns:p14="http://schemas.microsoft.com/office/powerpoint/2010/main" val="1276053439"/>
      </p:ext>
    </p:extLst>
  </p:cSld>
  <p:clrMapOvr>
    <a:masterClrMapping/>
  </p:clrMapOvr>
  <p:transition/>
</p:sldLayout>
</file>

<file path=ppt/slideLayouts/slideLayout79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27F28456-B93E-5440-A8F9-7EDDF5DA4557}" type="slidenum">
              <a:rPr lang="en-US"/>
              <a:pPr/>
              <a:t>‹#›</a:t>
            </a:fld>
            <a:endParaRPr lang="en-US"/>
          </a:p>
        </p:txBody>
      </p:sp>
    </p:spTree>
    <p:extLst>
      <p:ext uri="{BB962C8B-B14F-4D97-AF65-F5344CB8AC3E}">
        <p14:creationId xmlns:p14="http://schemas.microsoft.com/office/powerpoint/2010/main" val="3889793532"/>
      </p:ext>
    </p:extLst>
  </p:cSld>
  <p:clrMapOvr>
    <a:masterClrMapping/>
  </p:clrMapOvr>
  <p:transition/>
</p:sldLayout>
</file>

<file path=ppt/slideLayouts/slideLayout79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805E74C4-6B34-3540-BD78-3BF22C79F728}" type="slidenum">
              <a:rPr lang="en-US"/>
              <a:pPr/>
              <a:t>‹#›</a:t>
            </a:fld>
            <a:endParaRPr lang="en-US"/>
          </a:p>
        </p:txBody>
      </p:sp>
    </p:spTree>
    <p:extLst>
      <p:ext uri="{BB962C8B-B14F-4D97-AF65-F5344CB8AC3E}">
        <p14:creationId xmlns:p14="http://schemas.microsoft.com/office/powerpoint/2010/main" val="3233196891"/>
      </p:ext>
    </p:extLst>
  </p:cSld>
  <p:clrMapOvr>
    <a:masterClrMapping/>
  </p:clrMapOvr>
  <p:transition/>
</p:sldLayout>
</file>

<file path=ppt/slideLayouts/slideLayout79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8C3A4C24-166C-5343-9210-F74E0D4C9304}" type="slidenum">
              <a:rPr lang="en-US"/>
              <a:pPr/>
              <a:t>‹#›</a:t>
            </a:fld>
            <a:endParaRPr lang="en-US"/>
          </a:p>
        </p:txBody>
      </p:sp>
    </p:spTree>
    <p:extLst>
      <p:ext uri="{BB962C8B-B14F-4D97-AF65-F5344CB8AC3E}">
        <p14:creationId xmlns:p14="http://schemas.microsoft.com/office/powerpoint/2010/main" val="24171614"/>
      </p:ext>
    </p:extLst>
  </p:cSld>
  <p:clrMapOvr>
    <a:masterClrMapping/>
  </p:clrMapOvr>
  <p:transition/>
</p:sldLayout>
</file>

<file path=ppt/slideLayouts/slideLayout79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713D87D2-DA19-8940-8B3B-FF8552C5B77C}" type="slidenum">
              <a:rPr lang="en-US"/>
              <a:pPr/>
              <a:t>‹#›</a:t>
            </a:fld>
            <a:endParaRPr lang="en-US"/>
          </a:p>
        </p:txBody>
      </p:sp>
    </p:spTree>
    <p:extLst>
      <p:ext uri="{BB962C8B-B14F-4D97-AF65-F5344CB8AC3E}">
        <p14:creationId xmlns:p14="http://schemas.microsoft.com/office/powerpoint/2010/main" val="599897957"/>
      </p:ext>
    </p:extLst>
  </p:cSld>
  <p:clrMapOvr>
    <a:masterClrMapping/>
  </p:clrMapOvr>
  <p:transition/>
</p:sldLayout>
</file>

<file path=ppt/slideLayouts/slideLayout79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A2AE99FD-8268-5940-A9CC-24B1D52103AE}" type="slidenum">
              <a:rPr lang="en-US"/>
              <a:pPr/>
              <a:t>‹#›</a:t>
            </a:fld>
            <a:endParaRPr lang="en-US"/>
          </a:p>
        </p:txBody>
      </p:sp>
    </p:spTree>
    <p:extLst>
      <p:ext uri="{BB962C8B-B14F-4D97-AF65-F5344CB8AC3E}">
        <p14:creationId xmlns:p14="http://schemas.microsoft.com/office/powerpoint/2010/main" val="149656334"/>
      </p:ext>
    </p:extLst>
  </p:cSld>
  <p:clrMapOvr>
    <a:masterClrMapping/>
  </p:clrMapOvr>
  <p:transition/>
</p:sldLayout>
</file>

<file path=ppt/slideLayouts/slideLayout79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9CE2CAEC-1353-BA41-92DA-2E5E12ABA71A}" type="slidenum">
              <a:rPr lang="en-US"/>
              <a:pPr/>
              <a:t>‹#›</a:t>
            </a:fld>
            <a:endParaRPr lang="en-US"/>
          </a:p>
        </p:txBody>
      </p:sp>
    </p:spTree>
    <p:extLst>
      <p:ext uri="{BB962C8B-B14F-4D97-AF65-F5344CB8AC3E}">
        <p14:creationId xmlns:p14="http://schemas.microsoft.com/office/powerpoint/2010/main" val="3129939469"/>
      </p:ext>
    </p:extLst>
  </p:cSld>
  <p:clrMapOvr>
    <a:masterClrMapping/>
  </p:clrMapOvr>
  <p:transition/>
</p:sldLayout>
</file>

<file path=ppt/slideLayouts/slideLayout79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EED2ADA9-1537-724E-8CE4-71E37348B15C}" type="slidenum">
              <a:rPr lang="en-US"/>
              <a:pPr/>
              <a:t>‹#›</a:t>
            </a:fld>
            <a:endParaRPr lang="en-US"/>
          </a:p>
        </p:txBody>
      </p:sp>
    </p:spTree>
    <p:extLst>
      <p:ext uri="{BB962C8B-B14F-4D97-AF65-F5344CB8AC3E}">
        <p14:creationId xmlns:p14="http://schemas.microsoft.com/office/powerpoint/2010/main" val="3813247811"/>
      </p:ext>
    </p:extLst>
  </p:cSld>
  <p:clrMapOvr>
    <a:masterClrMapping/>
  </p:clrMapOvr>
  <p:transition/>
</p:sldLayout>
</file>

<file path=ppt/slideLayouts/slideLayout80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0FD07FE-2D64-9D48-9FEC-8FE722137A75}" type="slidenum">
              <a:rPr lang="en-US"/>
              <a:pPr/>
              <a:t>‹#›</a:t>
            </a:fld>
            <a:endParaRPr lang="en-US"/>
          </a:p>
        </p:txBody>
      </p:sp>
    </p:spTree>
    <p:extLst>
      <p:ext uri="{BB962C8B-B14F-4D97-AF65-F5344CB8AC3E}">
        <p14:creationId xmlns:p14="http://schemas.microsoft.com/office/powerpoint/2010/main" val="2770988671"/>
      </p:ext>
    </p:extLst>
  </p:cSld>
  <p:clrMapOvr>
    <a:masterClrMapping/>
  </p:clrMapOvr>
  <p:transition/>
</p:sldLayout>
</file>

<file path=ppt/slideLayouts/slideLayout80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8EE5A95C-21DE-4C43-BF97-15D8A913B216}" type="slidenum">
              <a:rPr lang="en-US"/>
              <a:pPr/>
              <a:t>‹#›</a:t>
            </a:fld>
            <a:endParaRPr lang="en-US"/>
          </a:p>
        </p:txBody>
      </p:sp>
    </p:spTree>
    <p:extLst>
      <p:ext uri="{BB962C8B-B14F-4D97-AF65-F5344CB8AC3E}">
        <p14:creationId xmlns:p14="http://schemas.microsoft.com/office/powerpoint/2010/main" val="3078226832"/>
      </p:ext>
    </p:extLst>
  </p:cSld>
  <p:clrMapOvr>
    <a:masterClrMapping/>
  </p:clrMapOvr>
  <p:transition/>
</p:sldLayout>
</file>

<file path=ppt/slideLayouts/slideLayout80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8742D8AE-8785-5A4E-95AC-C39405B3DBA1}" type="slidenum">
              <a:rPr lang="en-US"/>
              <a:pPr/>
              <a:t>‹#›</a:t>
            </a:fld>
            <a:endParaRPr lang="en-US"/>
          </a:p>
        </p:txBody>
      </p:sp>
    </p:spTree>
    <p:extLst>
      <p:ext uri="{BB962C8B-B14F-4D97-AF65-F5344CB8AC3E}">
        <p14:creationId xmlns:p14="http://schemas.microsoft.com/office/powerpoint/2010/main" val="2546098445"/>
      </p:ext>
    </p:extLst>
  </p:cSld>
  <p:clrMapOvr>
    <a:masterClrMapping/>
  </p:clrMapOvr>
  <p:transition/>
</p:sldLayout>
</file>

<file path=ppt/slideLayouts/slideLayout803.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719EA279-ECCA-8F44-B787-311CA82BAECD}" type="slidenum">
              <a:rPr lang="en-US"/>
              <a:pPr/>
              <a:t>‹#›</a:t>
            </a:fld>
            <a:endParaRPr lang="en-US"/>
          </a:p>
        </p:txBody>
      </p:sp>
    </p:spTree>
    <p:extLst>
      <p:ext uri="{BB962C8B-B14F-4D97-AF65-F5344CB8AC3E}">
        <p14:creationId xmlns:p14="http://schemas.microsoft.com/office/powerpoint/2010/main" val="539379612"/>
      </p:ext>
    </p:extLst>
  </p:cSld>
  <p:clrMapOvr>
    <a:masterClrMapping/>
  </p:clrMapOvr>
  <p:transition/>
</p:sldLayout>
</file>

<file path=ppt/slideLayouts/slideLayout80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5" charset="0"/>
                <a:ea typeface="Arial" pitchFamily="-105" charset="0"/>
                <a:cs typeface="Arial" pitchFamily="-105"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latin typeface="Garamond"/>
            </a:endParaRPr>
          </a:p>
        </p:txBody>
      </p:sp>
      <p:sp>
        <p:nvSpPr>
          <p:cNvPr id="9" name="Rectangle 6"/>
          <p:cNvSpPr>
            <a:spLocks noGrp="1" noChangeArrowheads="1"/>
          </p:cNvSpPr>
          <p:nvPr>
            <p:ph type="sldNum" sz="quarter" idx="12"/>
          </p:nvPr>
        </p:nvSpPr>
        <p:spPr/>
        <p:txBody>
          <a:bodyPr/>
          <a:lstStyle>
            <a:lvl1pPr>
              <a:defRPr sz="1200"/>
            </a:lvl1pPr>
          </a:lstStyle>
          <a:p>
            <a:fld id="{08C9543E-5205-9747-9651-834D4A4090BA}" type="slidenum">
              <a:rPr lang="en-US"/>
              <a:pPr/>
              <a:t>‹#›</a:t>
            </a:fld>
            <a:endParaRPr lang="en-US"/>
          </a:p>
        </p:txBody>
      </p:sp>
    </p:spTree>
    <p:extLst>
      <p:ext uri="{BB962C8B-B14F-4D97-AF65-F5344CB8AC3E}">
        <p14:creationId xmlns:p14="http://schemas.microsoft.com/office/powerpoint/2010/main" val="246695635"/>
      </p:ext>
    </p:extLst>
  </p:cSld>
  <p:clrMapOvr>
    <a:masterClrMapping/>
  </p:clrMapOvr>
  <p:transition/>
</p:sldLayout>
</file>

<file path=ppt/slideLayouts/slideLayout80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27F28456-B93E-5440-A8F9-7EDDF5DA4557}" type="slidenum">
              <a:rPr lang="en-US"/>
              <a:pPr/>
              <a:t>‹#›</a:t>
            </a:fld>
            <a:endParaRPr lang="en-US"/>
          </a:p>
        </p:txBody>
      </p:sp>
    </p:spTree>
    <p:extLst>
      <p:ext uri="{BB962C8B-B14F-4D97-AF65-F5344CB8AC3E}">
        <p14:creationId xmlns:p14="http://schemas.microsoft.com/office/powerpoint/2010/main" val="536239928"/>
      </p:ext>
    </p:extLst>
  </p:cSld>
  <p:clrMapOvr>
    <a:masterClrMapping/>
  </p:clrMapOvr>
  <p:transition/>
</p:sldLayout>
</file>

<file path=ppt/slideLayouts/slideLayout80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805E74C4-6B34-3540-BD78-3BF22C79F728}" type="slidenum">
              <a:rPr lang="en-US"/>
              <a:pPr/>
              <a:t>‹#›</a:t>
            </a:fld>
            <a:endParaRPr lang="en-US"/>
          </a:p>
        </p:txBody>
      </p:sp>
    </p:spTree>
    <p:extLst>
      <p:ext uri="{BB962C8B-B14F-4D97-AF65-F5344CB8AC3E}">
        <p14:creationId xmlns:p14="http://schemas.microsoft.com/office/powerpoint/2010/main" val="279960965"/>
      </p:ext>
    </p:extLst>
  </p:cSld>
  <p:clrMapOvr>
    <a:masterClrMapping/>
  </p:clrMapOvr>
  <p:transition/>
</p:sldLayout>
</file>

<file path=ppt/slideLayouts/slideLayout80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8C3A4C24-166C-5343-9210-F74E0D4C9304}" type="slidenum">
              <a:rPr lang="en-US"/>
              <a:pPr/>
              <a:t>‹#›</a:t>
            </a:fld>
            <a:endParaRPr lang="en-US"/>
          </a:p>
        </p:txBody>
      </p:sp>
    </p:spTree>
    <p:extLst>
      <p:ext uri="{BB962C8B-B14F-4D97-AF65-F5344CB8AC3E}">
        <p14:creationId xmlns:p14="http://schemas.microsoft.com/office/powerpoint/2010/main" val="2132369081"/>
      </p:ext>
    </p:extLst>
  </p:cSld>
  <p:clrMapOvr>
    <a:masterClrMapping/>
  </p:clrMapOvr>
  <p:transition/>
</p:sldLayout>
</file>

<file path=ppt/slideLayouts/slideLayout80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8" name="Rectangle 1030"/>
          <p:cNvSpPr>
            <a:spLocks noGrp="1" noChangeArrowheads="1"/>
          </p:cNvSpPr>
          <p:nvPr>
            <p:ph type="sldNum" sz="quarter" idx="11"/>
          </p:nvPr>
        </p:nvSpPr>
        <p:spPr>
          <a:ln/>
        </p:spPr>
        <p:txBody>
          <a:bodyPr/>
          <a:lstStyle>
            <a:lvl1pPr>
              <a:defRPr/>
            </a:lvl1pPr>
          </a:lstStyle>
          <a:p>
            <a:fld id="{713D87D2-DA19-8940-8B3B-FF8552C5B77C}" type="slidenum">
              <a:rPr lang="en-US"/>
              <a:pPr/>
              <a:t>‹#›</a:t>
            </a:fld>
            <a:endParaRPr lang="en-US"/>
          </a:p>
        </p:txBody>
      </p:sp>
    </p:spTree>
    <p:extLst>
      <p:ext uri="{BB962C8B-B14F-4D97-AF65-F5344CB8AC3E}">
        <p14:creationId xmlns:p14="http://schemas.microsoft.com/office/powerpoint/2010/main" val="610347692"/>
      </p:ext>
    </p:extLst>
  </p:cSld>
  <p:clrMapOvr>
    <a:masterClrMapping/>
  </p:clrMapOvr>
  <p:transition/>
</p:sldLayout>
</file>

<file path=ppt/slideLayouts/slideLayout80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4" name="Rectangle 1030"/>
          <p:cNvSpPr>
            <a:spLocks noGrp="1" noChangeArrowheads="1"/>
          </p:cNvSpPr>
          <p:nvPr>
            <p:ph type="sldNum" sz="quarter" idx="11"/>
          </p:nvPr>
        </p:nvSpPr>
        <p:spPr>
          <a:ln/>
        </p:spPr>
        <p:txBody>
          <a:bodyPr/>
          <a:lstStyle>
            <a:lvl1pPr>
              <a:defRPr/>
            </a:lvl1pPr>
          </a:lstStyle>
          <a:p>
            <a:fld id="{A2AE99FD-8268-5940-A9CC-24B1D52103AE}" type="slidenum">
              <a:rPr lang="en-US"/>
              <a:pPr/>
              <a:t>‹#›</a:t>
            </a:fld>
            <a:endParaRPr lang="en-US"/>
          </a:p>
        </p:txBody>
      </p:sp>
    </p:spTree>
    <p:extLst>
      <p:ext uri="{BB962C8B-B14F-4D97-AF65-F5344CB8AC3E}">
        <p14:creationId xmlns:p14="http://schemas.microsoft.com/office/powerpoint/2010/main" val="1664756829"/>
      </p:ext>
    </p:extLst>
  </p:cSld>
  <p:clrMapOvr>
    <a:masterClrMapping/>
  </p:clrMapOvr>
  <p:transition/>
</p:sldLayout>
</file>

<file path=ppt/slideLayouts/slideLayout8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3" name="Rectangle 1030"/>
          <p:cNvSpPr>
            <a:spLocks noGrp="1" noChangeArrowheads="1"/>
          </p:cNvSpPr>
          <p:nvPr>
            <p:ph type="sldNum" sz="quarter" idx="11"/>
          </p:nvPr>
        </p:nvSpPr>
        <p:spPr>
          <a:ln/>
        </p:spPr>
        <p:txBody>
          <a:bodyPr/>
          <a:lstStyle>
            <a:lvl1pPr>
              <a:defRPr/>
            </a:lvl1pPr>
          </a:lstStyle>
          <a:p>
            <a:fld id="{9CE2CAEC-1353-BA41-92DA-2E5E12ABA71A}" type="slidenum">
              <a:rPr lang="en-US"/>
              <a:pPr/>
              <a:t>‹#›</a:t>
            </a:fld>
            <a:endParaRPr lang="en-US"/>
          </a:p>
        </p:txBody>
      </p:sp>
    </p:spTree>
    <p:extLst>
      <p:ext uri="{BB962C8B-B14F-4D97-AF65-F5344CB8AC3E}">
        <p14:creationId xmlns:p14="http://schemas.microsoft.com/office/powerpoint/2010/main" val="2400362005"/>
      </p:ext>
    </p:extLst>
  </p:cSld>
  <p:clrMapOvr>
    <a:masterClrMapping/>
  </p:clrMapOvr>
  <p:transition/>
</p:sldLayout>
</file>

<file path=ppt/slideLayouts/slideLayout8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EED2ADA9-1537-724E-8CE4-71E37348B15C}" type="slidenum">
              <a:rPr lang="en-US"/>
              <a:pPr/>
              <a:t>‹#›</a:t>
            </a:fld>
            <a:endParaRPr lang="en-US"/>
          </a:p>
        </p:txBody>
      </p:sp>
    </p:spTree>
    <p:extLst>
      <p:ext uri="{BB962C8B-B14F-4D97-AF65-F5344CB8AC3E}">
        <p14:creationId xmlns:p14="http://schemas.microsoft.com/office/powerpoint/2010/main" val="1163282615"/>
      </p:ext>
    </p:extLst>
  </p:cSld>
  <p:clrMapOvr>
    <a:masterClrMapping/>
  </p:clrMapOvr>
  <p:transition/>
</p:sldLayout>
</file>

<file path=ppt/slideLayouts/slideLayout8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90FD07FE-2D64-9D48-9FEC-8FE722137A75}" type="slidenum">
              <a:rPr lang="en-US"/>
              <a:pPr/>
              <a:t>‹#›</a:t>
            </a:fld>
            <a:endParaRPr lang="en-US"/>
          </a:p>
        </p:txBody>
      </p:sp>
    </p:spTree>
    <p:extLst>
      <p:ext uri="{BB962C8B-B14F-4D97-AF65-F5344CB8AC3E}">
        <p14:creationId xmlns:p14="http://schemas.microsoft.com/office/powerpoint/2010/main" val="3732047601"/>
      </p:ext>
    </p:extLst>
  </p:cSld>
  <p:clrMapOvr>
    <a:masterClrMapping/>
  </p:clrMapOvr>
  <p:transition/>
</p:sldLayout>
</file>

<file path=ppt/slideLayouts/slideLayout8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8EE5A95C-21DE-4C43-BF97-15D8A913B216}" type="slidenum">
              <a:rPr lang="en-US"/>
              <a:pPr/>
              <a:t>‹#›</a:t>
            </a:fld>
            <a:endParaRPr lang="en-US"/>
          </a:p>
        </p:txBody>
      </p:sp>
    </p:spTree>
    <p:extLst>
      <p:ext uri="{BB962C8B-B14F-4D97-AF65-F5344CB8AC3E}">
        <p14:creationId xmlns:p14="http://schemas.microsoft.com/office/powerpoint/2010/main" val="2650986119"/>
      </p:ext>
    </p:extLst>
  </p:cSld>
  <p:clrMapOvr>
    <a:masterClrMapping/>
  </p:clrMapOvr>
  <p:transition/>
</p:sldLayout>
</file>

<file path=ppt/slideLayouts/slideLayout8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8742D8AE-8785-5A4E-95AC-C39405B3DBA1}" type="slidenum">
              <a:rPr lang="en-US"/>
              <a:pPr/>
              <a:t>‹#›</a:t>
            </a:fld>
            <a:endParaRPr lang="en-US"/>
          </a:p>
        </p:txBody>
      </p:sp>
    </p:spTree>
    <p:extLst>
      <p:ext uri="{BB962C8B-B14F-4D97-AF65-F5344CB8AC3E}">
        <p14:creationId xmlns:p14="http://schemas.microsoft.com/office/powerpoint/2010/main" val="2469110927"/>
      </p:ext>
    </p:extLst>
  </p:cSld>
  <p:clrMapOvr>
    <a:masterClrMapping/>
  </p:clrMapOvr>
  <p:transition/>
</p:sldLayout>
</file>

<file path=ppt/slideLayouts/slideLayout815.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719EA279-ECCA-8F44-B787-311CA82BAECD}" type="slidenum">
              <a:rPr lang="en-US"/>
              <a:pPr/>
              <a:t>‹#›</a:t>
            </a:fld>
            <a:endParaRPr lang="en-US"/>
          </a:p>
        </p:txBody>
      </p:sp>
    </p:spTree>
    <p:extLst>
      <p:ext uri="{BB962C8B-B14F-4D97-AF65-F5344CB8AC3E}">
        <p14:creationId xmlns:p14="http://schemas.microsoft.com/office/powerpoint/2010/main" val="3889288850"/>
      </p:ext>
    </p:extLst>
  </p:cSld>
  <p:clrMapOvr>
    <a:masterClrMapping/>
  </p:clrMapOvr>
  <p:transition/>
</p:sldLayout>
</file>

<file path=ppt/slideLayouts/slideLayout81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5" charset="0"/>
                <a:ea typeface="Arial" pitchFamily="-105" charset="0"/>
                <a:cs typeface="Arial" pitchFamily="-105"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fld id="{08C9543E-5205-9747-9651-834D4A4090BA}" type="slidenum">
              <a:rPr lang="en-US"/>
              <a:pPr/>
              <a:t>‹#›</a:t>
            </a:fld>
            <a:endParaRPr lang="en-US"/>
          </a:p>
        </p:txBody>
      </p:sp>
    </p:spTree>
    <p:extLst>
      <p:ext uri="{BB962C8B-B14F-4D97-AF65-F5344CB8AC3E}">
        <p14:creationId xmlns:p14="http://schemas.microsoft.com/office/powerpoint/2010/main" val="967342938"/>
      </p:ext>
    </p:extLst>
  </p:cSld>
  <p:clrMapOvr>
    <a:masterClrMapping/>
  </p:clrMapOvr>
  <p:transition/>
</p:sldLayout>
</file>

<file path=ppt/slideLayouts/slideLayout8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27F28456-B93E-5440-A8F9-7EDDF5DA4557}" type="slidenum">
              <a:rPr lang="en-US"/>
              <a:pPr/>
              <a:t>‹#›</a:t>
            </a:fld>
            <a:endParaRPr lang="en-US"/>
          </a:p>
        </p:txBody>
      </p:sp>
    </p:spTree>
    <p:extLst>
      <p:ext uri="{BB962C8B-B14F-4D97-AF65-F5344CB8AC3E}">
        <p14:creationId xmlns:p14="http://schemas.microsoft.com/office/powerpoint/2010/main" val="3219725937"/>
      </p:ext>
    </p:extLst>
  </p:cSld>
  <p:clrMapOvr>
    <a:masterClrMapping/>
  </p:clrMapOvr>
  <p:transition/>
</p:sldLayout>
</file>

<file path=ppt/slideLayouts/slideLayout8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805E74C4-6B34-3540-BD78-3BF22C79F728}" type="slidenum">
              <a:rPr lang="en-US"/>
              <a:pPr/>
              <a:t>‹#›</a:t>
            </a:fld>
            <a:endParaRPr lang="en-US"/>
          </a:p>
        </p:txBody>
      </p:sp>
    </p:spTree>
    <p:extLst>
      <p:ext uri="{BB962C8B-B14F-4D97-AF65-F5344CB8AC3E}">
        <p14:creationId xmlns:p14="http://schemas.microsoft.com/office/powerpoint/2010/main" val="3714812896"/>
      </p:ext>
    </p:extLst>
  </p:cSld>
  <p:clrMapOvr>
    <a:masterClrMapping/>
  </p:clrMapOvr>
  <p:transition/>
</p:sldLayout>
</file>

<file path=ppt/slideLayouts/slideLayout8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8C3A4C24-166C-5343-9210-F74E0D4C9304}" type="slidenum">
              <a:rPr lang="en-US"/>
              <a:pPr/>
              <a:t>‹#›</a:t>
            </a:fld>
            <a:endParaRPr lang="en-US"/>
          </a:p>
        </p:txBody>
      </p:sp>
    </p:spTree>
    <p:extLst>
      <p:ext uri="{BB962C8B-B14F-4D97-AF65-F5344CB8AC3E}">
        <p14:creationId xmlns:p14="http://schemas.microsoft.com/office/powerpoint/2010/main" val="4054651881"/>
      </p:ext>
    </p:extLst>
  </p:cSld>
  <p:clrMapOvr>
    <a:masterClrMapping/>
  </p:clrMapOvr>
  <p:transition/>
</p:sldLayout>
</file>

<file path=ppt/slideLayouts/slideLayout8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713D87D2-DA19-8940-8B3B-FF8552C5B77C}" type="slidenum">
              <a:rPr lang="en-US"/>
              <a:pPr/>
              <a:t>‹#›</a:t>
            </a:fld>
            <a:endParaRPr lang="en-US"/>
          </a:p>
        </p:txBody>
      </p:sp>
    </p:spTree>
    <p:extLst>
      <p:ext uri="{BB962C8B-B14F-4D97-AF65-F5344CB8AC3E}">
        <p14:creationId xmlns:p14="http://schemas.microsoft.com/office/powerpoint/2010/main" val="1213599995"/>
      </p:ext>
    </p:extLst>
  </p:cSld>
  <p:clrMapOvr>
    <a:masterClrMapping/>
  </p:clrMapOvr>
  <p:transition/>
</p:sldLayout>
</file>

<file path=ppt/slideLayouts/slideLayout8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A2AE99FD-8268-5940-A9CC-24B1D52103AE}" type="slidenum">
              <a:rPr lang="en-US"/>
              <a:pPr/>
              <a:t>‹#›</a:t>
            </a:fld>
            <a:endParaRPr lang="en-US"/>
          </a:p>
        </p:txBody>
      </p:sp>
    </p:spTree>
    <p:extLst>
      <p:ext uri="{BB962C8B-B14F-4D97-AF65-F5344CB8AC3E}">
        <p14:creationId xmlns:p14="http://schemas.microsoft.com/office/powerpoint/2010/main" val="1956130059"/>
      </p:ext>
    </p:extLst>
  </p:cSld>
  <p:clrMapOvr>
    <a:masterClrMapping/>
  </p:clrMapOvr>
  <p:transition/>
</p:sldLayout>
</file>

<file path=ppt/slideLayouts/slideLayout8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9CE2CAEC-1353-BA41-92DA-2E5E12ABA71A}" type="slidenum">
              <a:rPr lang="en-US"/>
              <a:pPr/>
              <a:t>‹#›</a:t>
            </a:fld>
            <a:endParaRPr lang="en-US"/>
          </a:p>
        </p:txBody>
      </p:sp>
    </p:spTree>
    <p:extLst>
      <p:ext uri="{BB962C8B-B14F-4D97-AF65-F5344CB8AC3E}">
        <p14:creationId xmlns:p14="http://schemas.microsoft.com/office/powerpoint/2010/main" val="1343823720"/>
      </p:ext>
    </p:extLst>
  </p:cSld>
  <p:clrMapOvr>
    <a:masterClrMapping/>
  </p:clrMapOvr>
  <p:transition/>
</p:sldLayout>
</file>

<file path=ppt/slideLayouts/slideLayout8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EED2ADA9-1537-724E-8CE4-71E37348B15C}" type="slidenum">
              <a:rPr lang="en-US"/>
              <a:pPr/>
              <a:t>‹#›</a:t>
            </a:fld>
            <a:endParaRPr lang="en-US"/>
          </a:p>
        </p:txBody>
      </p:sp>
    </p:spTree>
    <p:extLst>
      <p:ext uri="{BB962C8B-B14F-4D97-AF65-F5344CB8AC3E}">
        <p14:creationId xmlns:p14="http://schemas.microsoft.com/office/powerpoint/2010/main" val="3666490698"/>
      </p:ext>
    </p:extLst>
  </p:cSld>
  <p:clrMapOvr>
    <a:masterClrMapping/>
  </p:clrMapOvr>
  <p:transition/>
</p:sldLayout>
</file>

<file path=ppt/slideLayouts/slideLayout8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0FD07FE-2D64-9D48-9FEC-8FE722137A75}" type="slidenum">
              <a:rPr lang="en-US"/>
              <a:pPr/>
              <a:t>‹#›</a:t>
            </a:fld>
            <a:endParaRPr lang="en-US"/>
          </a:p>
        </p:txBody>
      </p:sp>
    </p:spTree>
    <p:extLst>
      <p:ext uri="{BB962C8B-B14F-4D97-AF65-F5344CB8AC3E}">
        <p14:creationId xmlns:p14="http://schemas.microsoft.com/office/powerpoint/2010/main" val="2226313045"/>
      </p:ext>
    </p:extLst>
  </p:cSld>
  <p:clrMapOvr>
    <a:masterClrMapping/>
  </p:clrMapOvr>
  <p:transition/>
</p:sldLayout>
</file>

<file path=ppt/slideLayouts/slideLayout8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8EE5A95C-21DE-4C43-BF97-15D8A913B216}" type="slidenum">
              <a:rPr lang="en-US"/>
              <a:pPr/>
              <a:t>‹#›</a:t>
            </a:fld>
            <a:endParaRPr lang="en-US"/>
          </a:p>
        </p:txBody>
      </p:sp>
    </p:spTree>
    <p:extLst>
      <p:ext uri="{BB962C8B-B14F-4D97-AF65-F5344CB8AC3E}">
        <p14:creationId xmlns:p14="http://schemas.microsoft.com/office/powerpoint/2010/main" val="3246848191"/>
      </p:ext>
    </p:extLst>
  </p:cSld>
  <p:clrMapOvr>
    <a:masterClrMapping/>
  </p:clrMapOvr>
  <p:transition/>
</p:sldLayout>
</file>

<file path=ppt/slideLayouts/slideLayout8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8742D8AE-8785-5A4E-95AC-C39405B3DBA1}" type="slidenum">
              <a:rPr lang="en-US"/>
              <a:pPr/>
              <a:t>‹#›</a:t>
            </a:fld>
            <a:endParaRPr lang="en-US"/>
          </a:p>
        </p:txBody>
      </p:sp>
    </p:spTree>
    <p:extLst>
      <p:ext uri="{BB962C8B-B14F-4D97-AF65-F5344CB8AC3E}">
        <p14:creationId xmlns:p14="http://schemas.microsoft.com/office/powerpoint/2010/main" val="4212516061"/>
      </p:ext>
    </p:extLst>
  </p:cSld>
  <p:clrMapOvr>
    <a:masterClrMapping/>
  </p:clrMapOvr>
  <p:transition/>
</p:sldLayout>
</file>

<file path=ppt/slideLayouts/slideLayout827.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719EA279-ECCA-8F44-B787-311CA82BAECD}" type="slidenum">
              <a:rPr lang="en-US"/>
              <a:pPr/>
              <a:t>‹#›</a:t>
            </a:fld>
            <a:endParaRPr lang="en-US"/>
          </a:p>
        </p:txBody>
      </p:sp>
    </p:spTree>
    <p:extLst>
      <p:ext uri="{BB962C8B-B14F-4D97-AF65-F5344CB8AC3E}">
        <p14:creationId xmlns:p14="http://schemas.microsoft.com/office/powerpoint/2010/main" val="3000234271"/>
      </p:ext>
    </p:extLst>
  </p:cSld>
  <p:clrMapOvr>
    <a:masterClrMapping/>
  </p:clrMapOvr>
  <p:transition/>
</p:sldLayout>
</file>

<file path=ppt/slideLayouts/slideLayout82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92568720"/>
      </p:ext>
    </p:extLst>
  </p:cSld>
  <p:clrMapOvr>
    <a:masterClrMapping/>
  </p:clrMapOvr>
  <p:transition/>
</p:sldLayout>
</file>

<file path=ppt/slideLayouts/slideLayout8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23253561"/>
      </p:ext>
    </p:extLst>
  </p:cSld>
  <p:clrMapOvr>
    <a:masterClrMapping/>
  </p:clrMapOvr>
  <p:transition/>
</p:sldLayout>
</file>

<file path=ppt/slideLayouts/slideLayout8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03144578"/>
      </p:ext>
    </p:extLst>
  </p:cSld>
  <p:clrMapOvr>
    <a:masterClrMapping/>
  </p:clrMapOvr>
  <p:transition/>
</p:sldLayout>
</file>

<file path=ppt/slideLayouts/slideLayout8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83065001"/>
      </p:ext>
    </p:extLst>
  </p:cSld>
  <p:clrMapOvr>
    <a:masterClrMapping/>
  </p:clrMapOvr>
  <p:transition/>
</p:sldLayout>
</file>

<file path=ppt/slideLayouts/slideLayout8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72648229"/>
      </p:ext>
    </p:extLst>
  </p:cSld>
  <p:clrMapOvr>
    <a:masterClrMapping/>
  </p:clrMapOvr>
  <p:transition/>
</p:sldLayout>
</file>

<file path=ppt/slideLayouts/slideLayout8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31647062"/>
      </p:ext>
    </p:extLst>
  </p:cSld>
  <p:clrMapOvr>
    <a:masterClrMapping/>
  </p:clrMapOvr>
  <p:transition/>
</p:sldLayout>
</file>

<file path=ppt/slideLayouts/slideLayout8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32682957"/>
      </p:ext>
    </p:extLst>
  </p:cSld>
  <p:clrMapOvr>
    <a:masterClrMapping/>
  </p:clrMapOvr>
  <p:transition/>
</p:sldLayout>
</file>

<file path=ppt/slideLayouts/slideLayout8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58118901"/>
      </p:ext>
    </p:extLst>
  </p:cSld>
  <p:clrMapOvr>
    <a:masterClrMapping/>
  </p:clrMapOvr>
  <p:transition/>
</p:sldLayout>
</file>

<file path=ppt/slideLayouts/slideLayout8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57076624"/>
      </p:ext>
    </p:extLst>
  </p:cSld>
  <p:clrMapOvr>
    <a:masterClrMapping/>
  </p:clrMapOvr>
  <p:transition/>
</p:sldLayout>
</file>

<file path=ppt/slideLayouts/slideLayout8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00918616"/>
      </p:ext>
    </p:extLst>
  </p:cSld>
  <p:clrMapOvr>
    <a:masterClrMapping/>
  </p:clrMapOvr>
  <p:transition/>
</p:sldLayout>
</file>

<file path=ppt/slideLayouts/slideLayout8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89628391"/>
      </p:ext>
    </p:extLst>
  </p:cSld>
  <p:clrMapOvr>
    <a:masterClrMapping/>
  </p:clrMapOvr>
  <p:transition/>
</p:sldLayout>
</file>

<file path=ppt/slideLayouts/slideLayout839.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6" name="Date Placeholder 5"/>
          <p:cNvSpPr>
            <a:spLocks noGrp="1"/>
          </p:cNvSpPr>
          <p:nvPr>
            <p:ph type="dt" sz="half" idx="10"/>
          </p:nvPr>
        </p:nvSpPr>
        <p:spPr/>
        <p:txBody>
          <a:bodyPr/>
          <a:lstStyle/>
          <a:p>
            <a:fld id="{9FD9DB3E-E709-42CF-B11F-1DFE1D210A82}" type="datetime1">
              <a:rPr lang="en-US" smtClean="0">
                <a:solidFill>
                  <a:prstClr val="black">
                    <a:alpha val="75000"/>
                  </a:prstClr>
                </a:solidFill>
              </a:rPr>
              <a:pPr/>
              <a:t>12/1/21</a:t>
            </a:fld>
            <a:endParaRPr lang="en-US">
              <a:solidFill>
                <a:prstClr val="black">
                  <a:alpha val="75000"/>
                </a:prstClr>
              </a:solidFill>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rPr>
              <a:pPr/>
              <a:t>‹#›</a:t>
            </a:fld>
            <a:endParaRPr lang="en-US" dirty="0">
              <a:solidFill>
                <a:prstClr val="black"/>
              </a:solidFill>
            </a:endParaRPr>
          </a:p>
        </p:txBody>
      </p:sp>
    </p:spTree>
    <p:extLst>
      <p:ext uri="{BB962C8B-B14F-4D97-AF65-F5344CB8AC3E}">
        <p14:creationId xmlns:p14="http://schemas.microsoft.com/office/powerpoint/2010/main" val="2271229554"/>
      </p:ext>
    </p:extLst>
  </p:cSld>
  <p:clrMapOvr>
    <a:overrideClrMapping bg1="lt1" tx1="dk1" bg2="lt2" tx2="dk2" accent1="accent1" accent2="accent2" accent3="accent3" accent4="accent4" accent5="accent5" accent6="accent6" hlink="hlink" folHlink="folHlink"/>
  </p:clrMapOvr>
</p:sldLayout>
</file>

<file path=ppt/slideLayouts/slideLayout840.xml><?xml version="1.0" encoding="utf-8"?>
<p:sldLayout xmlns:a="http://schemas.openxmlformats.org/drawingml/2006/main" xmlns:r="http://schemas.openxmlformats.org/officeDocument/2006/relationships" xmlns:p="http://schemas.openxmlformats.org/presentationml/2006/main" type="title" preserve="1">
  <p:cSld name="1_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528637" y="712594"/>
            <a:ext cx="8086725" cy="2898708"/>
          </a:xfrm>
          <a:noFill/>
        </p:spPr>
        <p:txBody>
          <a:bodyPr anchor="b">
            <a:noAutofit/>
          </a:bodyPr>
          <a:lstStyle>
            <a:lvl1pPr algn="ctr">
              <a:lnSpc>
                <a:spcPct val="80000"/>
              </a:lnSpc>
              <a:defRPr sz="8000" spc="-12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528638" y="3897565"/>
            <a:ext cx="8086724" cy="1645920"/>
          </a:xfrm>
        </p:spPr>
        <p:txBody>
          <a:bodyPr>
            <a:normAutofit/>
          </a:bodyPr>
          <a:lstStyle>
            <a:lvl1pPr marL="0" indent="0" algn="ctr">
              <a:buNone/>
              <a:defRPr sz="2800">
                <a:solidFill>
                  <a:schemeClr val="tx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rPr>
              <a:pPr/>
              <a:t>12/1/21</a:t>
            </a:fld>
            <a:endParaRPr lang="en-US">
              <a:solidFill>
                <a:prstClr val="black">
                  <a:alpha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rPr>
              <a:pPr/>
              <a:t>‹#›</a:t>
            </a:fld>
            <a:endParaRPr lang="en-US" dirty="0">
              <a:solidFill>
                <a:prstClr val="black"/>
              </a:solidFill>
            </a:endParaRPr>
          </a:p>
        </p:txBody>
      </p:sp>
    </p:spTree>
    <p:extLst>
      <p:ext uri="{BB962C8B-B14F-4D97-AF65-F5344CB8AC3E}">
        <p14:creationId xmlns:p14="http://schemas.microsoft.com/office/powerpoint/2010/main" val="1044553431"/>
      </p:ext>
    </p:extLst>
  </p:cSld>
  <p:clrMapOvr>
    <a:overrideClrMapping bg1="lt1" tx1="dk1" bg2="lt2" tx2="dk2" accent1="accent1" accent2="accent2" accent3="accent3" accent4="accent4" accent5="accent5" accent6="accent6" hlink="hlink" folHlink="folHlink"/>
  </p:clrMapOvr>
</p:sldLayout>
</file>

<file path=ppt/slideLayouts/slideLayout841.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11" name="Title Placeholder 1"/>
          <p:cNvSpPr>
            <a:spLocks noGrp="1"/>
          </p:cNvSpPr>
          <p:nvPr>
            <p:ph type="title"/>
          </p:nvPr>
        </p:nvSpPr>
        <p:spPr>
          <a:xfrm>
            <a:off x="0" y="0"/>
            <a:ext cx="9144000" cy="1085850"/>
          </a:xfrm>
          <a:prstGeom prst="rect">
            <a:avLst/>
          </a:prstGeom>
        </p:spPr>
        <p:txBody>
          <a:bodyPr vert="horz" lIns="91440" tIns="45720" rIns="91440" bIns="45720" rtlCol="0" anchor="ctr">
            <a:normAutofit/>
          </a:bodyPr>
          <a:lstStyle>
            <a:lvl1pPr marL="0">
              <a:defRPr/>
            </a:lvl1pPr>
          </a:lstStyle>
          <a:p>
            <a:r>
              <a:rPr lang="en-US" dirty="0"/>
              <a:t>Click to edit Master title style</a:t>
            </a:r>
          </a:p>
        </p:txBody>
      </p:sp>
      <p:sp>
        <p:nvSpPr>
          <p:cNvPr id="24" name="Content Placeholder 22"/>
          <p:cNvSpPr>
            <a:spLocks noGrp="1"/>
          </p:cNvSpPr>
          <p:nvPr>
            <p:ph sz="quarter" idx="11"/>
          </p:nvPr>
        </p:nvSpPr>
        <p:spPr>
          <a:xfrm>
            <a:off x="123825" y="1241652"/>
            <a:ext cx="8897938" cy="52244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2"/>
          </p:nvPr>
        </p:nvSpPr>
        <p:spPr/>
        <p:txBody>
          <a:bodyPr/>
          <a:lstStyle/>
          <a:p>
            <a:fld id="{9FD9DB3E-E709-42CF-B11F-1DFE1D210A82}" type="datetime1">
              <a:rPr lang="en-US" smtClean="0">
                <a:solidFill>
                  <a:prstClr val="black">
                    <a:alpha val="75000"/>
                  </a:prstClr>
                </a:solidFill>
              </a:rPr>
              <a:pPr/>
              <a:t>12/1/21</a:t>
            </a:fld>
            <a:endParaRPr lang="en-US">
              <a:solidFill>
                <a:prstClr val="black">
                  <a:alpha val="75000"/>
                </a:prstClr>
              </a:solidFill>
            </a:endParaRPr>
          </a:p>
        </p:txBody>
      </p:sp>
      <p:sp>
        <p:nvSpPr>
          <p:cNvPr id="6" name="Footer Placeholder 5"/>
          <p:cNvSpPr>
            <a:spLocks noGrp="1"/>
          </p:cNvSpPr>
          <p:nvPr>
            <p:ph type="ftr" sz="quarter" idx="13"/>
          </p:nvPr>
        </p:nvSpPr>
        <p:spPr/>
        <p:txBody>
          <a:bodyPr/>
          <a:lstStyle/>
          <a:p>
            <a:endParaRPr lang="en-US" dirty="0">
              <a:solidFill>
                <a:prstClr val="black">
                  <a:alpha val="75000"/>
                </a:prstClr>
              </a:solidFill>
            </a:endParaRPr>
          </a:p>
        </p:txBody>
      </p:sp>
      <p:sp>
        <p:nvSpPr>
          <p:cNvPr id="7" name="Slide Number Placeholder 6"/>
          <p:cNvSpPr>
            <a:spLocks noGrp="1"/>
          </p:cNvSpPr>
          <p:nvPr>
            <p:ph type="sldNum" sz="quarter" idx="14"/>
          </p:nvPr>
        </p:nvSpPr>
        <p:spPr/>
        <p:txBody>
          <a:bodyPr/>
          <a:lstStyle/>
          <a:p>
            <a:fld id="{659951FD-F195-4FF4-B5D0-ABFF8986B8DF}" type="slidenum">
              <a:rPr lang="en-US" smtClean="0">
                <a:solidFill>
                  <a:prstClr val="black"/>
                </a:solidFill>
              </a:rPr>
              <a:pPr/>
              <a:t>‹#›</a:t>
            </a:fld>
            <a:endParaRPr lang="en-US" dirty="0">
              <a:solidFill>
                <a:prstClr val="black"/>
              </a:solidFill>
            </a:endParaRPr>
          </a:p>
        </p:txBody>
      </p:sp>
    </p:spTree>
    <p:extLst>
      <p:ext uri="{BB962C8B-B14F-4D97-AF65-F5344CB8AC3E}">
        <p14:creationId xmlns:p14="http://schemas.microsoft.com/office/powerpoint/2010/main" val="1557390112"/>
      </p:ext>
    </p:extLst>
  </p:cSld>
  <p:clrMapOvr>
    <a:masterClrMapping/>
  </p:clrMapOvr>
</p:sldLayout>
</file>

<file path=ppt/slideLayouts/slideLayout8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a:solidFill>
            <a:schemeClr val="bg1"/>
          </a:solidFill>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D9DB3E-E709-42CF-B11F-1DFE1D210A82}" type="datetime1">
              <a:rPr lang="en-US" smtClean="0">
                <a:solidFill>
                  <a:prstClr val="black">
                    <a:alpha val="75000"/>
                  </a:prstClr>
                </a:solidFill>
              </a:rPr>
              <a:pPr/>
              <a:t>12/1/21</a:t>
            </a:fld>
            <a:endParaRPr lang="en-US">
              <a:solidFill>
                <a:prstClr val="black">
                  <a:alpha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alpha val="75000"/>
                </a:prstClr>
              </a:solidFill>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rPr>
              <a:pPr/>
              <a:t>‹#›</a:t>
            </a:fld>
            <a:endParaRPr lang="en-US" dirty="0">
              <a:solidFill>
                <a:prstClr val="black"/>
              </a:solidFill>
            </a:endParaRPr>
          </a:p>
        </p:txBody>
      </p:sp>
    </p:spTree>
    <p:extLst>
      <p:ext uri="{BB962C8B-B14F-4D97-AF65-F5344CB8AC3E}">
        <p14:creationId xmlns:p14="http://schemas.microsoft.com/office/powerpoint/2010/main" val="2102973384"/>
      </p:ext>
    </p:extLst>
  </p:cSld>
  <p:clrMapOvr>
    <a:masterClrMapping/>
  </p:clrMapOvr>
</p:sldLayout>
</file>

<file path=ppt/slideLayouts/slideLayout8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88798"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51603"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rPr>
              <a:pPr/>
              <a:t>12/1/21</a:t>
            </a:fld>
            <a:endParaRPr lang="en-US">
              <a:solidFill>
                <a:prstClr val="black">
                  <a:alpha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rPr>
              <a:pPr/>
              <a:t>‹#›</a:t>
            </a:fld>
            <a:endParaRPr lang="en-US" dirty="0">
              <a:solidFill>
                <a:prstClr val="black"/>
              </a:solidFill>
            </a:endParaRPr>
          </a:p>
        </p:txBody>
      </p:sp>
    </p:spTree>
    <p:extLst>
      <p:ext uri="{BB962C8B-B14F-4D97-AF65-F5344CB8AC3E}">
        <p14:creationId xmlns:p14="http://schemas.microsoft.com/office/powerpoint/2010/main" val="1946146026"/>
      </p:ext>
    </p:extLst>
  </p:cSld>
  <p:clrMapOvr>
    <a:masterClrMapping/>
  </p:clrMapOvr>
</p:sldLayout>
</file>

<file path=ppt/slideLayouts/slideLayout844.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88798" y="1197209"/>
            <a:ext cx="4271962" cy="723400"/>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88798" y="2029968"/>
            <a:ext cx="4271962" cy="4231057"/>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51603" y="1194345"/>
            <a:ext cx="4271962" cy="722376"/>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51603" y="2025216"/>
            <a:ext cx="4271962" cy="4235809"/>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solidFill>
                  <a:prstClr val="black">
                    <a:alpha val="75000"/>
                  </a:prstClr>
                </a:solidFill>
              </a:rPr>
              <a:pPr/>
              <a:t>12/1/21</a:t>
            </a:fld>
            <a:endParaRPr lang="en-US">
              <a:solidFill>
                <a:prstClr val="black">
                  <a:alpha val="75000"/>
                </a:prstClr>
              </a:solidFill>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rPr>
              <a:pPr/>
              <a:t>‹#›</a:t>
            </a:fld>
            <a:endParaRPr lang="en-US" dirty="0">
              <a:solidFill>
                <a:prstClr val="black"/>
              </a:solidFill>
            </a:endParaRPr>
          </a:p>
        </p:txBody>
      </p:sp>
    </p:spTree>
    <p:extLst>
      <p:ext uri="{BB962C8B-B14F-4D97-AF65-F5344CB8AC3E}">
        <p14:creationId xmlns:p14="http://schemas.microsoft.com/office/powerpoint/2010/main" val="3440355355"/>
      </p:ext>
    </p:extLst>
  </p:cSld>
  <p:clrMapOvr>
    <a:masterClrMapping/>
  </p:clrMapOvr>
</p:sldLayout>
</file>

<file path=ppt/slideLayouts/slideLayout8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solidFill>
                  <a:prstClr val="black">
                    <a:alpha val="75000"/>
                  </a:prstClr>
                </a:solidFill>
              </a:rPr>
              <a:pPr/>
              <a:t>12/1/21</a:t>
            </a:fld>
            <a:endParaRPr lang="en-US">
              <a:solidFill>
                <a:prstClr val="black">
                  <a:alpha val="75000"/>
                </a:prstClr>
              </a:solidFill>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rPr>
              <a:pPr/>
              <a:t>‹#›</a:t>
            </a:fld>
            <a:endParaRPr lang="en-US" dirty="0">
              <a:solidFill>
                <a:prstClr val="black"/>
              </a:solidFill>
            </a:endParaRPr>
          </a:p>
        </p:txBody>
      </p:sp>
    </p:spTree>
    <p:extLst>
      <p:ext uri="{BB962C8B-B14F-4D97-AF65-F5344CB8AC3E}">
        <p14:creationId xmlns:p14="http://schemas.microsoft.com/office/powerpoint/2010/main" val="3720322554"/>
      </p:ext>
    </p:extLst>
  </p:cSld>
  <p:clrMapOvr>
    <a:masterClrMapping/>
  </p:clrMapOvr>
</p:sldLayout>
</file>

<file path=ppt/slideLayouts/slideLayout8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rPr>
              <a:pPr/>
              <a:t>12/1/21</a:t>
            </a:fld>
            <a:endParaRPr lang="en-US">
              <a:solidFill>
                <a:prstClr val="black">
                  <a:alpha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endParaRPr>
          </a:p>
        </p:txBody>
      </p:sp>
      <p:sp>
        <p:nvSpPr>
          <p:cNvPr id="7" name="Slide Number Placeholder 6"/>
          <p:cNvSpPr>
            <a:spLocks noGrp="1"/>
          </p:cNvSpPr>
          <p:nvPr>
            <p:ph type="sldNum" sz="quarter" idx="12"/>
          </p:nvPr>
        </p:nvSpPr>
        <p:spPr/>
        <p:txBody>
          <a:bodyPr/>
          <a:lstStyle/>
          <a:p>
            <a:fld id="{659951FD-F195-4FF4-B5D0-ABFF8986B8DF}" type="slidenum">
              <a:rPr lang="en-US" smtClean="0">
                <a:solidFill>
                  <a:prstClr val="black"/>
                </a:solidFill>
              </a:rPr>
              <a:pPr/>
              <a:t>‹#›</a:t>
            </a:fld>
            <a:endParaRPr lang="en-US" dirty="0">
              <a:solidFill>
                <a:prstClr val="black"/>
              </a:solidFill>
            </a:endParaRPr>
          </a:p>
        </p:txBody>
      </p:sp>
    </p:spTree>
    <p:extLst>
      <p:ext uri="{BB962C8B-B14F-4D97-AF65-F5344CB8AC3E}">
        <p14:creationId xmlns:p14="http://schemas.microsoft.com/office/powerpoint/2010/main" val="4245622680"/>
      </p:ext>
    </p:extLst>
  </p:cSld>
  <p:clrMapOvr>
    <a:masterClrMapping/>
  </p:clrMapOvr>
</p:sldLayout>
</file>

<file path=ppt/slideLayouts/slideLayout8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solidFill>
                  <a:prstClr val="black">
                    <a:alpha val="75000"/>
                  </a:prstClr>
                </a:solidFill>
              </a:rPr>
              <a:pPr/>
              <a:t>12/1/21</a:t>
            </a:fld>
            <a:endParaRPr lang="en-US">
              <a:solidFill>
                <a:prstClr val="black">
                  <a:alpha val="75000"/>
                </a:prstClr>
              </a:solidFill>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rPr>
              <a:pPr/>
              <a:t>‹#›</a:t>
            </a:fld>
            <a:endParaRPr lang="en-US" dirty="0">
              <a:solidFill>
                <a:prstClr val="black"/>
              </a:solidFill>
            </a:endParaRPr>
          </a:p>
        </p:txBody>
      </p:sp>
    </p:spTree>
    <p:extLst>
      <p:ext uri="{BB962C8B-B14F-4D97-AF65-F5344CB8AC3E}">
        <p14:creationId xmlns:p14="http://schemas.microsoft.com/office/powerpoint/2010/main" val="3660151509"/>
      </p:ext>
    </p:extLst>
  </p:cSld>
  <p:clrMapOvr>
    <a:masterClrMapping/>
  </p:clrMapOvr>
</p:sldLayout>
</file>

<file path=ppt/slideLayouts/slideLayout848.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6031951"/>
            <a:ext cx="6922008" cy="411184"/>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solidFill>
                  <a:prstClr val="white">
                    <a:alpha val="75000"/>
                  </a:prstClr>
                </a:solidFill>
              </a:rPr>
              <a:pPr/>
              <a:t>12/1/21</a:t>
            </a:fld>
            <a:endParaRPr lang="en-US">
              <a:solidFill>
                <a:prstClr val="white">
                  <a:alpha val="75000"/>
                </a:prstClr>
              </a:solidFill>
            </a:endParaRPr>
          </a:p>
        </p:txBody>
      </p:sp>
      <p:sp>
        <p:nvSpPr>
          <p:cNvPr id="9" name="Footer Placeholder 8"/>
          <p:cNvSpPr>
            <a:spLocks noGrp="1"/>
          </p:cNvSpPr>
          <p:nvPr>
            <p:ph type="ftr" sz="quarter" idx="11"/>
          </p:nvPr>
        </p:nvSpPr>
        <p:spPr/>
        <p:txBody>
          <a:bodyPr/>
          <a:lstStyle/>
          <a:p>
            <a:endParaRPr lang="en-US" dirty="0">
              <a:solidFill>
                <a:prstClr val="white">
                  <a:alpha val="75000"/>
                </a:prstClr>
              </a:solidFill>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white"/>
                </a:solidFill>
              </a:rPr>
              <a:pPr/>
              <a:t>‹#›</a:t>
            </a:fld>
            <a:endParaRPr lang="en-US" dirty="0">
              <a:solidFill>
                <a:prstClr val="white"/>
              </a:solidFill>
            </a:endParaRPr>
          </a:p>
        </p:txBody>
      </p:sp>
    </p:spTree>
    <p:extLst>
      <p:ext uri="{BB962C8B-B14F-4D97-AF65-F5344CB8AC3E}">
        <p14:creationId xmlns:p14="http://schemas.microsoft.com/office/powerpoint/2010/main" val="2633231654"/>
      </p:ext>
    </p:extLst>
  </p:cSld>
  <p:clrMapOvr>
    <a:overrideClrMapping bg1="dk1" tx1="lt1" bg2="dk2" tx2="lt2" accent1="accent1" accent2="accent2" accent3="accent3" accent4="accent4" accent5="accent5" accent6="accent6" hlink="hlink" folHlink="folHlink"/>
  </p:clrMapOvr>
</p:sldLayout>
</file>

<file path=ppt/slideLayouts/slideLayout8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solidFill>
                  <a:prstClr val="black">
                    <a:alpha val="75000"/>
                  </a:prstClr>
                </a:solidFill>
              </a:rPr>
              <a:pPr/>
              <a:t>12/1/21</a:t>
            </a:fld>
            <a:endParaRPr lang="en-US">
              <a:solidFill>
                <a:prstClr val="black">
                  <a:alpha val="75000"/>
                </a:prstClr>
              </a:solidFill>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rPr>
              <a:pPr/>
              <a:t>‹#›</a:t>
            </a:fld>
            <a:endParaRPr lang="en-US" dirty="0">
              <a:solidFill>
                <a:prstClr val="black"/>
              </a:solidFill>
            </a:endParaRPr>
          </a:p>
        </p:txBody>
      </p:sp>
    </p:spTree>
    <p:extLst>
      <p:ext uri="{BB962C8B-B14F-4D97-AF65-F5344CB8AC3E}">
        <p14:creationId xmlns:p14="http://schemas.microsoft.com/office/powerpoint/2010/main" val="3691771290"/>
      </p:ext>
    </p:extLst>
  </p:cSld>
  <p:clrMapOvr>
    <a:masterClrMapping/>
  </p:clrMapOvr>
</p:sldLayout>
</file>

<file path=ppt/slideLayouts/slideLayout8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solidFill>
                  <a:prstClr val="black">
                    <a:alpha val="75000"/>
                  </a:prstClr>
                </a:solidFill>
              </a:rPr>
              <a:pPr/>
              <a:t>12/1/21</a:t>
            </a:fld>
            <a:endParaRPr lang="en-US">
              <a:solidFill>
                <a:prstClr val="black">
                  <a:alpha val="75000"/>
                </a:prstClr>
              </a:solidFill>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rPr>
              <a:pPr/>
              <a:t>‹#›</a:t>
            </a:fld>
            <a:endParaRPr lang="en-US" dirty="0">
              <a:solidFill>
                <a:prstClr val="black"/>
              </a:solidFill>
            </a:endParaRPr>
          </a:p>
        </p:txBody>
      </p:sp>
    </p:spTree>
    <p:extLst>
      <p:ext uri="{BB962C8B-B14F-4D97-AF65-F5344CB8AC3E}">
        <p14:creationId xmlns:p14="http://schemas.microsoft.com/office/powerpoint/2010/main" val="1435371260"/>
      </p:ext>
    </p:extLst>
  </p:cSld>
  <p:clrMapOvr>
    <a:masterClrMapping/>
  </p:clrMapOvr>
</p:sldLayout>
</file>

<file path=ppt/slideLayouts/slideLayout85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6" name="Date Placeholder 5"/>
          <p:cNvSpPr>
            <a:spLocks noGrp="1"/>
          </p:cNvSpPr>
          <p:nvPr>
            <p:ph type="dt" sz="half" idx="10"/>
          </p:nvPr>
        </p:nvSpPr>
        <p:spPr/>
        <p:txBody>
          <a:bodyPr/>
          <a:lstStyle/>
          <a:p>
            <a:fld id="{9FD9DB3E-E709-42CF-B11F-1DFE1D210A82}" type="datetime1">
              <a:rPr lang="en-US" smtClean="0"/>
              <a:t>12/1/21</a:t>
            </a:fld>
            <a:endParaRPr lang="en-US"/>
          </a:p>
        </p:txBody>
      </p:sp>
      <p:sp>
        <p:nvSpPr>
          <p:cNvPr id="10" name="Footer Placeholder 9"/>
          <p:cNvSpPr>
            <a:spLocks noGrp="1"/>
          </p:cNvSpPr>
          <p:nvPr>
            <p:ph type="ftr" sz="quarter" idx="11"/>
          </p:nvPr>
        </p:nvSpPr>
        <p:spPr/>
        <p:txBody>
          <a:bodyPr/>
          <a:lstStyle/>
          <a:p>
            <a:endParaRPr lang="en-US" dirty="0"/>
          </a:p>
        </p:txBody>
      </p:sp>
      <p:sp>
        <p:nvSpPr>
          <p:cNvPr id="11" name="Slide Number Placeholder 10"/>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1691706845"/>
      </p:ext>
    </p:extLst>
  </p:cSld>
  <p:clrMapOvr>
    <a:overrideClrMapping bg1="lt1" tx1="dk1" bg2="lt2" tx2="dk2" accent1="accent1" accent2="accent2" accent3="accent3" accent4="accent4" accent5="accent5" accent6="accent6" hlink="hlink" folHlink="folHlink"/>
  </p:clrMapOvr>
</p:sldLayout>
</file>

<file path=ppt/slideLayouts/slideLayout852.xml><?xml version="1.0" encoding="utf-8"?>
<p:sldLayout xmlns:a="http://schemas.openxmlformats.org/drawingml/2006/main" xmlns:r="http://schemas.openxmlformats.org/officeDocument/2006/relationships" xmlns:p="http://schemas.openxmlformats.org/presentationml/2006/main" type="title" preserve="1">
  <p:cSld name="1_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528637" y="712594"/>
            <a:ext cx="8086725" cy="2898708"/>
          </a:xfrm>
          <a:noFill/>
        </p:spPr>
        <p:txBody>
          <a:bodyPr anchor="b">
            <a:noAutofit/>
          </a:bodyPr>
          <a:lstStyle>
            <a:lvl1pPr algn="ctr">
              <a:lnSpc>
                <a:spcPct val="80000"/>
              </a:lnSpc>
              <a:defRPr sz="8000" spc="-12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528638" y="3897565"/>
            <a:ext cx="8086724" cy="1645920"/>
          </a:xfrm>
        </p:spPr>
        <p:txBody>
          <a:bodyPr>
            <a:normAutofit/>
          </a:bodyPr>
          <a:lstStyle>
            <a:lvl1pPr marL="0" indent="0" algn="ctr">
              <a:buNone/>
              <a:defRPr sz="2800">
                <a:solidFill>
                  <a:schemeClr val="tx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5" name="Date Placeholder 4"/>
          <p:cNvSpPr>
            <a:spLocks noGrp="1"/>
          </p:cNvSpPr>
          <p:nvPr>
            <p:ph type="dt" sz="half" idx="10"/>
          </p:nvPr>
        </p:nvSpPr>
        <p:spPr/>
        <p:txBody>
          <a:bodyPr/>
          <a:lstStyle/>
          <a:p>
            <a:fld id="{9FD9DB3E-E709-42CF-B11F-1DFE1D210A82}" type="datetime1">
              <a:rPr lang="en-US" smtClean="0"/>
              <a:t>12/1/21</a:t>
            </a:fld>
            <a:endParaRPr lang="en-US"/>
          </a:p>
        </p:txBody>
      </p:sp>
      <p:sp>
        <p:nvSpPr>
          <p:cNvPr id="6" name="Footer Placeholder 5"/>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3313808675"/>
      </p:ext>
    </p:extLst>
  </p:cSld>
  <p:clrMapOvr>
    <a:overrideClrMapping bg1="lt1" tx1="dk1" bg2="lt2" tx2="dk2" accent1="accent1" accent2="accent2" accent3="accent3" accent4="accent4" accent5="accent5" accent6="accent6" hlink="hlink" folHlink="folHlink"/>
  </p:clrMapOvr>
</p:sldLayout>
</file>

<file path=ppt/slideLayouts/slideLayout853.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11" name="Title Placeholder 1"/>
          <p:cNvSpPr>
            <a:spLocks noGrp="1"/>
          </p:cNvSpPr>
          <p:nvPr>
            <p:ph type="title"/>
          </p:nvPr>
        </p:nvSpPr>
        <p:spPr>
          <a:xfrm>
            <a:off x="0" y="0"/>
            <a:ext cx="9144000" cy="1085850"/>
          </a:xfrm>
          <a:prstGeom prst="rect">
            <a:avLst/>
          </a:prstGeom>
        </p:spPr>
        <p:txBody>
          <a:bodyPr vert="horz" lIns="91440" tIns="45720" rIns="91440" bIns="45720" rtlCol="0" anchor="ctr">
            <a:normAutofit/>
          </a:bodyPr>
          <a:lstStyle>
            <a:lvl1pPr marL="0">
              <a:defRPr/>
            </a:lvl1pPr>
          </a:lstStyle>
          <a:p>
            <a:r>
              <a:rPr lang="en-US" dirty="0"/>
              <a:t>Click to edit Master title style</a:t>
            </a:r>
          </a:p>
        </p:txBody>
      </p:sp>
      <p:sp>
        <p:nvSpPr>
          <p:cNvPr id="24" name="Content Placeholder 22"/>
          <p:cNvSpPr>
            <a:spLocks noGrp="1"/>
          </p:cNvSpPr>
          <p:nvPr>
            <p:ph sz="quarter" idx="11"/>
          </p:nvPr>
        </p:nvSpPr>
        <p:spPr>
          <a:xfrm>
            <a:off x="123825" y="1241652"/>
            <a:ext cx="8897938" cy="52244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2"/>
          </p:nvPr>
        </p:nvSpPr>
        <p:spPr/>
        <p:txBody>
          <a:bodyPr/>
          <a:lstStyle/>
          <a:p>
            <a:fld id="{9FD9DB3E-E709-42CF-B11F-1DFE1D210A82}" type="datetime1">
              <a:rPr lang="en-US" smtClean="0"/>
              <a:t>12/1/21</a:t>
            </a:fld>
            <a:endParaRPr lang="en-US"/>
          </a:p>
        </p:txBody>
      </p:sp>
      <p:sp>
        <p:nvSpPr>
          <p:cNvPr id="6" name="Footer Placeholder 5"/>
          <p:cNvSpPr>
            <a:spLocks noGrp="1"/>
          </p:cNvSpPr>
          <p:nvPr>
            <p:ph type="ftr" sz="quarter" idx="13"/>
          </p:nvPr>
        </p:nvSpPr>
        <p:spPr/>
        <p:txBody>
          <a:bodyPr/>
          <a:lstStyle/>
          <a:p>
            <a:endParaRPr lang="en-US" dirty="0"/>
          </a:p>
        </p:txBody>
      </p:sp>
      <p:sp>
        <p:nvSpPr>
          <p:cNvPr id="7" name="Slide Number Placeholder 6"/>
          <p:cNvSpPr>
            <a:spLocks noGrp="1"/>
          </p:cNvSpPr>
          <p:nvPr>
            <p:ph type="sldNum" sz="quarter" idx="14"/>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1765080722"/>
      </p:ext>
    </p:extLst>
  </p:cSld>
  <p:clrMapOvr>
    <a:masterClrMapping/>
  </p:clrMapOvr>
</p:sldLayout>
</file>

<file path=ppt/slideLayouts/slideLayout8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a:solidFill>
            <a:schemeClr val="bg1"/>
          </a:solidFill>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D9DB3E-E709-42CF-B11F-1DFE1D210A82}" type="datetime1">
              <a:rPr lang="en-US" smtClean="0"/>
              <a:t>12/1/21</a:t>
            </a:fld>
            <a:endParaRPr lang="en-US"/>
          </a:p>
        </p:txBody>
      </p:sp>
      <p:sp>
        <p:nvSpPr>
          <p:cNvPr id="5" name="Footer Placeholder 4"/>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2740857434"/>
      </p:ext>
    </p:extLst>
  </p:cSld>
  <p:clrMapOvr>
    <a:masterClrMapping/>
  </p:clrMapOvr>
</p:sldLayout>
</file>

<file path=ppt/slideLayouts/slideLayout8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88798"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51603"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D9DB3E-E709-42CF-B11F-1DFE1D210A82}" type="datetime1">
              <a:rPr lang="en-US" smtClean="0"/>
              <a:t>12/1/21</a:t>
            </a:fld>
            <a:endParaRPr lang="en-US"/>
          </a:p>
        </p:txBody>
      </p:sp>
      <p:sp>
        <p:nvSpPr>
          <p:cNvPr id="6" name="Footer Placeholder 5"/>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24275108"/>
      </p:ext>
    </p:extLst>
  </p:cSld>
  <p:clrMapOvr>
    <a:masterClrMapping/>
  </p:clrMapOvr>
</p:sldLayout>
</file>

<file path=ppt/slideLayouts/slideLayout85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88798" y="1197209"/>
            <a:ext cx="4271962" cy="723400"/>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88798" y="2029968"/>
            <a:ext cx="4271962" cy="4231057"/>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51603" y="1194345"/>
            <a:ext cx="4271962" cy="722376"/>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51603" y="2025216"/>
            <a:ext cx="4271962" cy="4235809"/>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t>12/1/21</a:t>
            </a:fld>
            <a:endParaRPr lang="en-US"/>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1923566557"/>
      </p:ext>
    </p:extLst>
  </p:cSld>
  <p:clrMapOvr>
    <a:masterClrMapping/>
  </p:clrMapOvr>
</p:sldLayout>
</file>

<file path=ppt/slideLayouts/slideLayout8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t>12/1/21</a:t>
            </a:fld>
            <a:endParaRPr lang="en-US"/>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2624550422"/>
      </p:ext>
    </p:extLst>
  </p:cSld>
  <p:clrMapOvr>
    <a:masterClrMapping/>
  </p:clrMapOvr>
</p:sldLayout>
</file>

<file path=ppt/slideLayouts/slideLayout8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FD9DB3E-E709-42CF-B11F-1DFE1D210A82}" type="datetime1">
              <a:rPr lang="en-US" smtClean="0"/>
              <a:t>12/1/21</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1922515106"/>
      </p:ext>
    </p:extLst>
  </p:cSld>
  <p:clrMapOvr>
    <a:masterClrMapping/>
  </p:clrMapOvr>
</p:sldLayout>
</file>

<file path=ppt/slideLayouts/slideLayout8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t>12/1/21</a:t>
            </a:fld>
            <a:endParaRPr lang="en-US"/>
          </a:p>
        </p:txBody>
      </p:sp>
      <p:sp>
        <p:nvSpPr>
          <p:cNvPr id="10" name="Footer Placeholder 9"/>
          <p:cNvSpPr>
            <a:spLocks noGrp="1"/>
          </p:cNvSpPr>
          <p:nvPr>
            <p:ph type="ftr" sz="quarter" idx="11"/>
          </p:nvPr>
        </p:nvSpPr>
        <p:spPr/>
        <p:txBody>
          <a:bodyPr/>
          <a:lstStyle/>
          <a:p>
            <a:endParaRPr lang="en-US" dirty="0"/>
          </a:p>
        </p:txBody>
      </p:sp>
      <p:sp>
        <p:nvSpPr>
          <p:cNvPr id="11" name="Slide Number Placeholder 10"/>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39534186"/>
      </p:ext>
    </p:extLst>
  </p:cSld>
  <p:clrMapOvr>
    <a:masterClrMapping/>
  </p:clrMapOvr>
</p:sldLayout>
</file>

<file path=ppt/slideLayouts/slideLayout860.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6031951"/>
            <a:ext cx="6922008" cy="411184"/>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t>12/1/21</a:t>
            </a:fld>
            <a:endParaRPr lang="en-US"/>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3771784109"/>
      </p:ext>
    </p:extLst>
  </p:cSld>
  <p:clrMapOvr>
    <a:overrideClrMapping bg1="dk1" tx1="lt1" bg2="dk2" tx2="lt2" accent1="accent1" accent2="accent2" accent3="accent3" accent4="accent4" accent5="accent5" accent6="accent6" hlink="hlink" folHlink="folHlink"/>
  </p:clrMapOvr>
</p:sldLayout>
</file>

<file path=ppt/slideLayouts/slideLayout8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t>12/1/21</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1546056763"/>
      </p:ext>
    </p:extLst>
  </p:cSld>
  <p:clrMapOvr>
    <a:masterClrMapping/>
  </p:clrMapOvr>
</p:sldLayout>
</file>

<file path=ppt/slideLayouts/slideLayout8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t>12/1/21</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1589107705"/>
      </p:ext>
    </p:extLst>
  </p:cSld>
  <p:clrMapOvr>
    <a:masterClrMapping/>
  </p:clrMapOvr>
</p:sldLayout>
</file>

<file path=ppt/slideLayouts/slideLayout86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8AD672FA-6339-CE41-9F07-09C3D4EAFFEB}"/>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8A9478E9-6D3F-3141-A5A1-C884727CF6F8}"/>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7CA3EB0D-EA22-834D-9D29-4A066205305E}"/>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F2025DFA-C983-F343-95CF-857FE2DECA67}"/>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3485F640-0DE9-0C43-B145-E80A4A815CB6}"/>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A863ED2B-36DB-A641-AB6F-11943435264D}"/>
              </a:ext>
            </a:extLst>
          </p:cNvPr>
          <p:cNvSpPr>
            <a:spLocks noGrp="1" noChangeArrowheads="1"/>
          </p:cNvSpPr>
          <p:nvPr>
            <p:ph type="sldNum" sz="quarter" idx="12"/>
          </p:nvPr>
        </p:nvSpPr>
        <p:spPr/>
        <p:txBody>
          <a:bodyPr/>
          <a:lstStyle>
            <a:lvl1pPr>
              <a:defRPr sz="1200"/>
            </a:lvl1pPr>
          </a:lstStyle>
          <a:p>
            <a:pPr>
              <a:defRPr/>
            </a:pPr>
            <a:fld id="{1DD8A012-9FFD-AF43-993B-1B5111DE884D}" type="slidenum">
              <a:rPr lang="en-US" altLang="en-US"/>
              <a:pPr>
                <a:defRPr/>
              </a:pPr>
              <a:t>‹#›</a:t>
            </a:fld>
            <a:endParaRPr lang="en-US" altLang="en-US"/>
          </a:p>
        </p:txBody>
      </p:sp>
    </p:spTree>
    <p:extLst>
      <p:ext uri="{BB962C8B-B14F-4D97-AF65-F5344CB8AC3E}">
        <p14:creationId xmlns:p14="http://schemas.microsoft.com/office/powerpoint/2010/main" val="2277821570"/>
      </p:ext>
    </p:extLst>
  </p:cSld>
  <p:clrMapOvr>
    <a:masterClrMapping/>
  </p:clrMapOvr>
  <p:transition/>
</p:sldLayout>
</file>

<file path=ppt/slideLayouts/slideLayout86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487A28DB-EB70-C549-9CBF-EC5A384A4B5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D7420B76-A099-C64B-9B67-800067521FE6}"/>
              </a:ext>
            </a:extLst>
          </p:cNvPr>
          <p:cNvSpPr>
            <a:spLocks noGrp="1" noChangeArrowheads="1"/>
          </p:cNvSpPr>
          <p:nvPr>
            <p:ph type="sldNum" sz="quarter" idx="11"/>
          </p:nvPr>
        </p:nvSpPr>
        <p:spPr>
          <a:ln/>
        </p:spPr>
        <p:txBody>
          <a:bodyPr/>
          <a:lstStyle>
            <a:lvl1pPr>
              <a:defRPr/>
            </a:lvl1pPr>
          </a:lstStyle>
          <a:p>
            <a:pPr>
              <a:defRPr/>
            </a:pPr>
            <a:fld id="{2F90E66B-D170-A84B-AD98-A0D06085EB20}" type="slidenum">
              <a:rPr lang="en-US" altLang="en-US"/>
              <a:pPr>
                <a:defRPr/>
              </a:pPr>
              <a:t>‹#›</a:t>
            </a:fld>
            <a:endParaRPr lang="en-US" altLang="en-US"/>
          </a:p>
        </p:txBody>
      </p:sp>
    </p:spTree>
    <p:extLst>
      <p:ext uri="{BB962C8B-B14F-4D97-AF65-F5344CB8AC3E}">
        <p14:creationId xmlns:p14="http://schemas.microsoft.com/office/powerpoint/2010/main" val="1329132562"/>
      </p:ext>
    </p:extLst>
  </p:cSld>
  <p:clrMapOvr>
    <a:masterClrMapping/>
  </p:clrMapOvr>
  <p:transition/>
</p:sldLayout>
</file>

<file path=ppt/slideLayouts/slideLayout86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68F6DD82-5894-9443-AFB2-2DB6F31FE4F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B90B67BC-4A11-FE42-9669-EFCCA2F1F040}"/>
              </a:ext>
            </a:extLst>
          </p:cNvPr>
          <p:cNvSpPr>
            <a:spLocks noGrp="1" noChangeArrowheads="1"/>
          </p:cNvSpPr>
          <p:nvPr>
            <p:ph type="sldNum" sz="quarter" idx="11"/>
          </p:nvPr>
        </p:nvSpPr>
        <p:spPr>
          <a:ln/>
        </p:spPr>
        <p:txBody>
          <a:bodyPr/>
          <a:lstStyle>
            <a:lvl1pPr>
              <a:defRPr/>
            </a:lvl1pPr>
          </a:lstStyle>
          <a:p>
            <a:pPr>
              <a:defRPr/>
            </a:pPr>
            <a:fld id="{5ECD8E6A-C3E3-D64A-BDB1-C1623B5F98F3}" type="slidenum">
              <a:rPr lang="en-US" altLang="en-US"/>
              <a:pPr>
                <a:defRPr/>
              </a:pPr>
              <a:t>‹#›</a:t>
            </a:fld>
            <a:endParaRPr lang="en-US" altLang="en-US"/>
          </a:p>
        </p:txBody>
      </p:sp>
    </p:spTree>
    <p:extLst>
      <p:ext uri="{BB962C8B-B14F-4D97-AF65-F5344CB8AC3E}">
        <p14:creationId xmlns:p14="http://schemas.microsoft.com/office/powerpoint/2010/main" val="2020796028"/>
      </p:ext>
    </p:extLst>
  </p:cSld>
  <p:clrMapOvr>
    <a:masterClrMapping/>
  </p:clrMapOvr>
  <p:transition/>
</p:sldLayout>
</file>

<file path=ppt/slideLayouts/slideLayout86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0D1C58E8-B0C3-C044-8C95-923E6424918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2CFD7574-337C-D849-80E5-5F4A5D4D1A24}"/>
              </a:ext>
            </a:extLst>
          </p:cNvPr>
          <p:cNvSpPr>
            <a:spLocks noGrp="1" noChangeArrowheads="1"/>
          </p:cNvSpPr>
          <p:nvPr>
            <p:ph type="sldNum" sz="quarter" idx="11"/>
          </p:nvPr>
        </p:nvSpPr>
        <p:spPr>
          <a:ln/>
        </p:spPr>
        <p:txBody>
          <a:bodyPr/>
          <a:lstStyle>
            <a:lvl1pPr>
              <a:defRPr/>
            </a:lvl1pPr>
          </a:lstStyle>
          <a:p>
            <a:pPr>
              <a:defRPr/>
            </a:pPr>
            <a:fld id="{E85F5822-869C-614B-8FBD-5D7C2F57C28C}" type="slidenum">
              <a:rPr lang="en-US" altLang="en-US"/>
              <a:pPr>
                <a:defRPr/>
              </a:pPr>
              <a:t>‹#›</a:t>
            </a:fld>
            <a:endParaRPr lang="en-US" altLang="en-US"/>
          </a:p>
        </p:txBody>
      </p:sp>
    </p:spTree>
    <p:extLst>
      <p:ext uri="{BB962C8B-B14F-4D97-AF65-F5344CB8AC3E}">
        <p14:creationId xmlns:p14="http://schemas.microsoft.com/office/powerpoint/2010/main" val="1646007341"/>
      </p:ext>
    </p:extLst>
  </p:cSld>
  <p:clrMapOvr>
    <a:masterClrMapping/>
  </p:clrMapOvr>
  <p:transition/>
</p:sldLayout>
</file>

<file path=ppt/slideLayouts/slideLayout86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34AFD789-89FA-8642-8359-527022AA9EDA}"/>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8B38C27A-4594-7142-8DD1-0B5D92B48620}"/>
              </a:ext>
            </a:extLst>
          </p:cNvPr>
          <p:cNvSpPr>
            <a:spLocks noGrp="1" noChangeArrowheads="1"/>
          </p:cNvSpPr>
          <p:nvPr>
            <p:ph type="sldNum" sz="quarter" idx="11"/>
          </p:nvPr>
        </p:nvSpPr>
        <p:spPr>
          <a:ln/>
        </p:spPr>
        <p:txBody>
          <a:bodyPr/>
          <a:lstStyle>
            <a:lvl1pPr>
              <a:defRPr/>
            </a:lvl1pPr>
          </a:lstStyle>
          <a:p>
            <a:pPr>
              <a:defRPr/>
            </a:pPr>
            <a:fld id="{503FE3E7-3301-EC4F-BAF4-DA08D63D48A2}" type="slidenum">
              <a:rPr lang="en-US" altLang="en-US"/>
              <a:pPr>
                <a:defRPr/>
              </a:pPr>
              <a:t>‹#›</a:t>
            </a:fld>
            <a:endParaRPr lang="en-US" altLang="en-US"/>
          </a:p>
        </p:txBody>
      </p:sp>
    </p:spTree>
    <p:extLst>
      <p:ext uri="{BB962C8B-B14F-4D97-AF65-F5344CB8AC3E}">
        <p14:creationId xmlns:p14="http://schemas.microsoft.com/office/powerpoint/2010/main" val="2821737665"/>
      </p:ext>
    </p:extLst>
  </p:cSld>
  <p:clrMapOvr>
    <a:masterClrMapping/>
  </p:clrMapOvr>
  <p:transition/>
</p:sldLayout>
</file>

<file path=ppt/slideLayouts/slideLayout86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4179D247-6FE5-2446-843D-38D2BFBB796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9D05C15A-9ECB-1649-A20E-D8040C8C8D09}"/>
              </a:ext>
            </a:extLst>
          </p:cNvPr>
          <p:cNvSpPr>
            <a:spLocks noGrp="1" noChangeArrowheads="1"/>
          </p:cNvSpPr>
          <p:nvPr>
            <p:ph type="sldNum" sz="quarter" idx="11"/>
          </p:nvPr>
        </p:nvSpPr>
        <p:spPr>
          <a:ln/>
        </p:spPr>
        <p:txBody>
          <a:bodyPr/>
          <a:lstStyle>
            <a:lvl1pPr>
              <a:defRPr/>
            </a:lvl1pPr>
          </a:lstStyle>
          <a:p>
            <a:pPr>
              <a:defRPr/>
            </a:pPr>
            <a:fld id="{9EEA160B-8660-A04F-9AB1-52C56219BFBB}" type="slidenum">
              <a:rPr lang="en-US" altLang="en-US"/>
              <a:pPr>
                <a:defRPr/>
              </a:pPr>
              <a:t>‹#›</a:t>
            </a:fld>
            <a:endParaRPr lang="en-US" altLang="en-US"/>
          </a:p>
        </p:txBody>
      </p:sp>
    </p:spTree>
    <p:extLst>
      <p:ext uri="{BB962C8B-B14F-4D97-AF65-F5344CB8AC3E}">
        <p14:creationId xmlns:p14="http://schemas.microsoft.com/office/powerpoint/2010/main" val="2818153651"/>
      </p:ext>
    </p:extLst>
  </p:cSld>
  <p:clrMapOvr>
    <a:masterClrMapping/>
  </p:clrMapOvr>
  <p:transition/>
</p:sldLayout>
</file>

<file path=ppt/slideLayouts/slideLayout86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1B6342D5-357A-B242-98F7-B5A4AF276323}"/>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44C803E1-C885-104B-9026-B620951D1F62}"/>
              </a:ext>
            </a:extLst>
          </p:cNvPr>
          <p:cNvSpPr>
            <a:spLocks noGrp="1" noChangeArrowheads="1"/>
          </p:cNvSpPr>
          <p:nvPr>
            <p:ph type="sldNum" sz="quarter" idx="11"/>
          </p:nvPr>
        </p:nvSpPr>
        <p:spPr>
          <a:ln/>
        </p:spPr>
        <p:txBody>
          <a:bodyPr/>
          <a:lstStyle>
            <a:lvl1pPr>
              <a:defRPr/>
            </a:lvl1pPr>
          </a:lstStyle>
          <a:p>
            <a:pPr>
              <a:defRPr/>
            </a:pPr>
            <a:fld id="{1260C3CB-FFC5-2943-86BB-92490FEA3C87}" type="slidenum">
              <a:rPr lang="en-US" altLang="en-US"/>
              <a:pPr>
                <a:defRPr/>
              </a:pPr>
              <a:t>‹#›</a:t>
            </a:fld>
            <a:endParaRPr lang="en-US" altLang="en-US"/>
          </a:p>
        </p:txBody>
      </p:sp>
    </p:spTree>
    <p:extLst>
      <p:ext uri="{BB962C8B-B14F-4D97-AF65-F5344CB8AC3E}">
        <p14:creationId xmlns:p14="http://schemas.microsoft.com/office/powerpoint/2010/main" val="1268859900"/>
      </p:ext>
    </p:extLst>
  </p:cSld>
  <p:clrMapOvr>
    <a:masterClrMapping/>
  </p:clrMapOvr>
  <p:transition/>
</p:sldLayout>
</file>

<file path=ppt/slideLayouts/slideLayout87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CC452122-67F4-254F-90B7-EEFE7EA78B43}"/>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7F7320F4-1D75-6A47-971C-DF47D1A08DF5}"/>
              </a:ext>
            </a:extLst>
          </p:cNvPr>
          <p:cNvSpPr>
            <a:spLocks noGrp="1" noChangeArrowheads="1"/>
          </p:cNvSpPr>
          <p:nvPr>
            <p:ph type="sldNum" sz="quarter" idx="11"/>
          </p:nvPr>
        </p:nvSpPr>
        <p:spPr>
          <a:ln/>
        </p:spPr>
        <p:txBody>
          <a:bodyPr/>
          <a:lstStyle>
            <a:lvl1pPr>
              <a:defRPr/>
            </a:lvl1pPr>
          </a:lstStyle>
          <a:p>
            <a:pPr>
              <a:defRPr/>
            </a:pPr>
            <a:fld id="{2A60F1EE-C46E-A64A-BA91-3AC0D2DB9FD5}" type="slidenum">
              <a:rPr lang="en-US" altLang="en-US"/>
              <a:pPr>
                <a:defRPr/>
              </a:pPr>
              <a:t>‹#›</a:t>
            </a:fld>
            <a:endParaRPr lang="en-US" altLang="en-US"/>
          </a:p>
        </p:txBody>
      </p:sp>
    </p:spTree>
    <p:extLst>
      <p:ext uri="{BB962C8B-B14F-4D97-AF65-F5344CB8AC3E}">
        <p14:creationId xmlns:p14="http://schemas.microsoft.com/office/powerpoint/2010/main" val="3291093519"/>
      </p:ext>
    </p:extLst>
  </p:cSld>
  <p:clrMapOvr>
    <a:masterClrMapping/>
  </p:clrMapOvr>
  <p:transition/>
</p:sldLayout>
</file>

<file path=ppt/slideLayouts/slideLayout87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CFFCFE6C-36AF-E640-A2BC-E189297B94C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4C43B765-AAD5-6F42-8D0C-1BD8EF5BD48D}"/>
              </a:ext>
            </a:extLst>
          </p:cNvPr>
          <p:cNvSpPr>
            <a:spLocks noGrp="1" noChangeArrowheads="1"/>
          </p:cNvSpPr>
          <p:nvPr>
            <p:ph type="sldNum" sz="quarter" idx="11"/>
          </p:nvPr>
        </p:nvSpPr>
        <p:spPr>
          <a:ln/>
        </p:spPr>
        <p:txBody>
          <a:bodyPr/>
          <a:lstStyle>
            <a:lvl1pPr>
              <a:defRPr/>
            </a:lvl1pPr>
          </a:lstStyle>
          <a:p>
            <a:pPr>
              <a:defRPr/>
            </a:pPr>
            <a:fld id="{93F00F3A-745D-F649-9D38-49583842D181}" type="slidenum">
              <a:rPr lang="en-US" altLang="en-US"/>
              <a:pPr>
                <a:defRPr/>
              </a:pPr>
              <a:t>‹#›</a:t>
            </a:fld>
            <a:endParaRPr lang="en-US" altLang="en-US"/>
          </a:p>
        </p:txBody>
      </p:sp>
    </p:spTree>
    <p:extLst>
      <p:ext uri="{BB962C8B-B14F-4D97-AF65-F5344CB8AC3E}">
        <p14:creationId xmlns:p14="http://schemas.microsoft.com/office/powerpoint/2010/main" val="3116644791"/>
      </p:ext>
    </p:extLst>
  </p:cSld>
  <p:clrMapOvr>
    <a:masterClrMapping/>
  </p:clrMapOvr>
  <p:transition/>
</p:sldLayout>
</file>

<file path=ppt/slideLayouts/slideLayout8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9E8655C5-7BD0-3442-886E-234821E407D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2604EF9B-850A-994A-A1C0-9E6E45BEAC8E}"/>
              </a:ext>
            </a:extLst>
          </p:cNvPr>
          <p:cNvSpPr>
            <a:spLocks noGrp="1" noChangeArrowheads="1"/>
          </p:cNvSpPr>
          <p:nvPr>
            <p:ph type="sldNum" sz="quarter" idx="11"/>
          </p:nvPr>
        </p:nvSpPr>
        <p:spPr>
          <a:ln/>
        </p:spPr>
        <p:txBody>
          <a:bodyPr/>
          <a:lstStyle>
            <a:lvl1pPr>
              <a:defRPr/>
            </a:lvl1pPr>
          </a:lstStyle>
          <a:p>
            <a:pPr>
              <a:defRPr/>
            </a:pPr>
            <a:fld id="{5767DCD7-BC73-E847-B0C3-6A1166D4C5DD}" type="slidenum">
              <a:rPr lang="en-US" altLang="en-US"/>
              <a:pPr>
                <a:defRPr/>
              </a:pPr>
              <a:t>‹#›</a:t>
            </a:fld>
            <a:endParaRPr lang="en-US" altLang="en-US"/>
          </a:p>
        </p:txBody>
      </p:sp>
    </p:spTree>
    <p:extLst>
      <p:ext uri="{BB962C8B-B14F-4D97-AF65-F5344CB8AC3E}">
        <p14:creationId xmlns:p14="http://schemas.microsoft.com/office/powerpoint/2010/main" val="1357644136"/>
      </p:ext>
    </p:extLst>
  </p:cSld>
  <p:clrMapOvr>
    <a:masterClrMapping/>
  </p:clrMapOvr>
  <p:transition/>
</p:sldLayout>
</file>

<file path=ppt/slideLayouts/slideLayout8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DDC2D6A6-7EB8-A34F-8DCF-4DEE370284E1}"/>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01D3AC6C-E0BA-8B4B-9078-28F01E1F537C}"/>
              </a:ext>
            </a:extLst>
          </p:cNvPr>
          <p:cNvSpPr>
            <a:spLocks noGrp="1" noChangeArrowheads="1"/>
          </p:cNvSpPr>
          <p:nvPr>
            <p:ph type="sldNum" sz="quarter" idx="11"/>
          </p:nvPr>
        </p:nvSpPr>
        <p:spPr>
          <a:ln/>
        </p:spPr>
        <p:txBody>
          <a:bodyPr/>
          <a:lstStyle>
            <a:lvl1pPr>
              <a:defRPr/>
            </a:lvl1pPr>
          </a:lstStyle>
          <a:p>
            <a:pPr>
              <a:defRPr/>
            </a:pPr>
            <a:fld id="{F83DF811-9866-7545-B37C-ECEFF032CC59}" type="slidenum">
              <a:rPr lang="en-US" altLang="en-US"/>
              <a:pPr>
                <a:defRPr/>
              </a:pPr>
              <a:t>‹#›</a:t>
            </a:fld>
            <a:endParaRPr lang="en-US" altLang="en-US"/>
          </a:p>
        </p:txBody>
      </p:sp>
    </p:spTree>
    <p:extLst>
      <p:ext uri="{BB962C8B-B14F-4D97-AF65-F5344CB8AC3E}">
        <p14:creationId xmlns:p14="http://schemas.microsoft.com/office/powerpoint/2010/main" val="4105642547"/>
      </p:ext>
    </p:extLst>
  </p:cSld>
  <p:clrMapOvr>
    <a:masterClrMapping/>
  </p:clrMapOvr>
  <p:transition/>
</p:sldLayout>
</file>

<file path=ppt/slideLayouts/slideLayout874.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99FFBC4E-B5F7-684F-9032-173071980B9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A59679A0-D655-8B48-9C34-E461C1BCD408}"/>
              </a:ext>
            </a:extLst>
          </p:cNvPr>
          <p:cNvSpPr>
            <a:spLocks noGrp="1" noChangeArrowheads="1"/>
          </p:cNvSpPr>
          <p:nvPr>
            <p:ph type="sldNum" sz="quarter" idx="11"/>
          </p:nvPr>
        </p:nvSpPr>
        <p:spPr>
          <a:ln/>
        </p:spPr>
        <p:txBody>
          <a:bodyPr/>
          <a:lstStyle>
            <a:lvl1pPr>
              <a:defRPr/>
            </a:lvl1pPr>
          </a:lstStyle>
          <a:p>
            <a:pPr>
              <a:defRPr/>
            </a:pPr>
            <a:fld id="{AA974377-449D-1442-BFA7-E8E1157DE0FC}" type="slidenum">
              <a:rPr lang="en-US" altLang="en-US"/>
              <a:pPr>
                <a:defRPr/>
              </a:pPr>
              <a:t>‹#›</a:t>
            </a:fld>
            <a:endParaRPr lang="en-US" altLang="en-US"/>
          </a:p>
        </p:txBody>
      </p:sp>
    </p:spTree>
    <p:extLst>
      <p:ext uri="{BB962C8B-B14F-4D97-AF65-F5344CB8AC3E}">
        <p14:creationId xmlns:p14="http://schemas.microsoft.com/office/powerpoint/2010/main" val="1616058769"/>
      </p:ext>
    </p:extLst>
  </p:cSld>
  <p:clrMapOvr>
    <a:masterClrMapping/>
  </p:clrMapOvr>
  <p:transition/>
</p:sldLayout>
</file>

<file path=ppt/slideLayouts/slideLayout87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756731781"/>
      </p:ext>
    </p:extLst>
  </p:cSld>
  <p:clrMapOvr>
    <a:masterClrMapping/>
  </p:clrMapOvr>
</p:sldLayout>
</file>

<file path=ppt/slideLayouts/slideLayout87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5991" y="73725"/>
            <a:ext cx="8987623" cy="740193"/>
          </a:xfrm>
          <a:prstGeom prst="rect">
            <a:avLst/>
          </a:prstGeom>
        </p:spPr>
        <p:txBody>
          <a:bodyPr/>
          <a:lstStyle>
            <a:lvl1pPr>
              <a:defRPr sz="4800">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911225"/>
            <a:ext cx="8987623" cy="5318753"/>
          </a:xfrm>
          <a:prstGeom prst="rect">
            <a:avLst/>
          </a:prstGeom>
        </p:spPr>
        <p:txBody>
          <a:bodyPr/>
          <a:lstStyle>
            <a:lvl1pPr>
              <a:defRPr sz="3600">
                <a:latin typeface="Cambria" panose="02040503050406030204" pitchFamily="18" charset="0"/>
              </a:defRPr>
            </a:lvl1pPr>
            <a:lvl2pPr marL="685783" indent="-228594">
              <a:buFont typeface="Cambria" panose="02040503050406030204" pitchFamily="18" charset="0"/>
              <a:buChar char="-"/>
              <a:defRPr sz="2800">
                <a:latin typeface="Cambria" panose="02040503050406030204" pitchFamily="18" charset="0"/>
              </a:defRPr>
            </a:lvl2pPr>
            <a:lvl3pPr>
              <a:defRPr sz="2400">
                <a:latin typeface="Cambria" panose="02040503050406030204" pitchFamily="18" charset="0"/>
              </a:defRPr>
            </a:lvl3pPr>
            <a:lvl4pPr>
              <a:defRPr sz="2400">
                <a:latin typeface="Cambria" panose="02040503050406030204" pitchFamily="18" charset="0"/>
              </a:defRPr>
            </a:lvl4pPr>
            <a:lvl5pPr>
              <a:defRPr sz="24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9" name="Picture 8"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89560" y="6413144"/>
            <a:ext cx="1080120" cy="312523"/>
          </a:xfrm>
          <a:prstGeom prst="rect">
            <a:avLst/>
          </a:prstGeom>
        </p:spPr>
      </p:pic>
    </p:spTree>
    <p:extLst>
      <p:ext uri="{BB962C8B-B14F-4D97-AF65-F5344CB8AC3E}">
        <p14:creationId xmlns:p14="http://schemas.microsoft.com/office/powerpoint/2010/main" val="3804008019"/>
      </p:ext>
    </p:extLst>
  </p:cSld>
  <p:clrMapOvr>
    <a:masterClrMapping/>
  </p:clrMapOvr>
</p:sldLayout>
</file>

<file path=ppt/slideLayouts/slideLayout877.xml><?xml version="1.0" encoding="utf-8"?>
<p:sldLayout xmlns:a="http://schemas.openxmlformats.org/drawingml/2006/main" xmlns:r="http://schemas.openxmlformats.org/officeDocument/2006/relationships" xmlns:p="http://schemas.openxmlformats.org/presentationml/2006/main" matchingName="Title slide" type="title">
  <p:cSld name="1_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992767"/>
            <a:ext cx="8520600" cy="27368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3778833"/>
            <a:ext cx="8520600" cy="105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676503867"/>
      </p:ext>
    </p:extLst>
  </p:cSld>
  <p:clrMapOvr>
    <a:masterClrMapping/>
  </p:clrMapOvr>
</p:sldLayout>
</file>

<file path=ppt/slideLayouts/slideLayout878.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536633"/>
            <a:ext cx="8520600" cy="4555200"/>
          </a:xfrm>
          <a:prstGeom prst="rect">
            <a:avLst/>
          </a:prstGeom>
        </p:spPr>
        <p:txBody>
          <a:bodyPr spcFirstLastPara="1" wrap="square" lIns="91425" tIns="91425" rIns="91425" bIns="91425" anchor="t" anchorCtr="0">
            <a:noAutofit/>
          </a:bodyPr>
          <a:lstStyle>
            <a:lvl1pPr marL="457189" lvl="0" indent="-342891">
              <a:spcBef>
                <a:spcPts val="0"/>
              </a:spcBef>
              <a:spcAft>
                <a:spcPts val="0"/>
              </a:spcAft>
              <a:buSzPts val="1800"/>
              <a:buChar char="●"/>
              <a:defRPr/>
            </a:lvl1pPr>
            <a:lvl2pPr marL="914377" lvl="1" indent="-317492">
              <a:spcBef>
                <a:spcPts val="1600"/>
              </a:spcBef>
              <a:spcAft>
                <a:spcPts val="0"/>
              </a:spcAft>
              <a:buSzPts val="1400"/>
              <a:buChar char="○"/>
              <a:defRPr/>
            </a:lvl2pPr>
            <a:lvl3pPr marL="1371566" lvl="2" indent="-317492">
              <a:spcBef>
                <a:spcPts val="1600"/>
              </a:spcBef>
              <a:spcAft>
                <a:spcPts val="0"/>
              </a:spcAft>
              <a:buSzPts val="1400"/>
              <a:buChar char="■"/>
              <a:defRPr/>
            </a:lvl3pPr>
            <a:lvl4pPr marL="1828754" lvl="3" indent="-317492">
              <a:spcBef>
                <a:spcPts val="1600"/>
              </a:spcBef>
              <a:spcAft>
                <a:spcPts val="0"/>
              </a:spcAft>
              <a:buSzPts val="1400"/>
              <a:buChar char="●"/>
              <a:defRPr/>
            </a:lvl4pPr>
            <a:lvl5pPr marL="2285943" lvl="4" indent="-317492">
              <a:spcBef>
                <a:spcPts val="1600"/>
              </a:spcBef>
              <a:spcAft>
                <a:spcPts val="0"/>
              </a:spcAft>
              <a:buSzPts val="1400"/>
              <a:buChar char="○"/>
              <a:defRPr/>
            </a:lvl5pPr>
            <a:lvl6pPr marL="2743131" lvl="5" indent="-317492">
              <a:spcBef>
                <a:spcPts val="1600"/>
              </a:spcBef>
              <a:spcAft>
                <a:spcPts val="0"/>
              </a:spcAft>
              <a:buSzPts val="1400"/>
              <a:buChar char="■"/>
              <a:defRPr/>
            </a:lvl6pPr>
            <a:lvl7pPr marL="3200320" lvl="6" indent="-317492">
              <a:spcBef>
                <a:spcPts val="1600"/>
              </a:spcBef>
              <a:spcAft>
                <a:spcPts val="0"/>
              </a:spcAft>
              <a:buSzPts val="1400"/>
              <a:buChar char="●"/>
              <a:defRPr/>
            </a:lvl7pPr>
            <a:lvl8pPr marL="3657509" lvl="7" indent="-317492">
              <a:spcBef>
                <a:spcPts val="1600"/>
              </a:spcBef>
              <a:spcAft>
                <a:spcPts val="0"/>
              </a:spcAft>
              <a:buSzPts val="1400"/>
              <a:buChar char="○"/>
              <a:defRPr/>
            </a:lvl8pPr>
            <a:lvl9pPr marL="4114697" lvl="8" indent="-317492">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378616491"/>
      </p:ext>
    </p:extLst>
  </p:cSld>
  <p:clrMapOvr>
    <a:masterClrMapping/>
  </p:clrMapOvr>
</p:sldLayout>
</file>

<file path=ppt/slideLayouts/slideLayout87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128"/>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128"/>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128"/>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charset="0"/>
                <a:ea typeface="Arial" charset="0"/>
                <a:cs typeface="Arial"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fld id="{D3A7DCBA-C183-8B41-90A0-6DFD962BF7FD}" type="slidenum">
              <a:rPr lang="en-US" altLang="en-US"/>
              <a:pPr/>
              <a:t>‹#›</a:t>
            </a:fld>
            <a:endParaRPr lang="en-US" altLang="en-US"/>
          </a:p>
        </p:txBody>
      </p:sp>
    </p:spTree>
    <p:extLst>
      <p:ext uri="{BB962C8B-B14F-4D97-AF65-F5344CB8AC3E}">
        <p14:creationId xmlns:p14="http://schemas.microsoft.com/office/powerpoint/2010/main" val="923904049"/>
      </p:ext>
    </p:extLst>
  </p:cSld>
  <p:clrMapOvr>
    <a:masterClrMapping/>
  </p:clrMapOvr>
  <p:transition/>
</p:sldLayout>
</file>

<file path=ppt/slideLayouts/slideLayout88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76EADBC6-E218-9749-83D0-D418C023158C}" type="slidenum">
              <a:rPr lang="en-US" altLang="en-US"/>
              <a:pPr/>
              <a:t>‹#›</a:t>
            </a:fld>
            <a:endParaRPr lang="en-US" altLang="en-US"/>
          </a:p>
        </p:txBody>
      </p:sp>
    </p:spTree>
    <p:extLst>
      <p:ext uri="{BB962C8B-B14F-4D97-AF65-F5344CB8AC3E}">
        <p14:creationId xmlns:p14="http://schemas.microsoft.com/office/powerpoint/2010/main" val="245382442"/>
      </p:ext>
    </p:extLst>
  </p:cSld>
  <p:clrMapOvr>
    <a:masterClrMapping/>
  </p:clrMapOvr>
  <p:transition/>
</p:sldLayout>
</file>

<file path=ppt/slideLayouts/slideLayout88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3"/>
            <a:ext cx="7772400" cy="1362076"/>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764B5091-F527-F846-B0E6-8A00610558CF}" type="slidenum">
              <a:rPr lang="en-US" altLang="en-US"/>
              <a:pPr/>
              <a:t>‹#›</a:t>
            </a:fld>
            <a:endParaRPr lang="en-US" altLang="en-US"/>
          </a:p>
        </p:txBody>
      </p:sp>
    </p:spTree>
    <p:extLst>
      <p:ext uri="{BB962C8B-B14F-4D97-AF65-F5344CB8AC3E}">
        <p14:creationId xmlns:p14="http://schemas.microsoft.com/office/powerpoint/2010/main" val="2949996777"/>
      </p:ext>
    </p:extLst>
  </p:cSld>
  <p:clrMapOvr>
    <a:masterClrMapping/>
  </p:clrMapOvr>
  <p:transition/>
</p:sldLayout>
</file>

<file path=ppt/slideLayouts/slideLayout8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3566FAC6-684A-9245-8840-0A684E5C0892}" type="slidenum">
              <a:rPr lang="en-US" altLang="en-US"/>
              <a:pPr/>
              <a:t>‹#›</a:t>
            </a:fld>
            <a:endParaRPr lang="en-US" altLang="en-US"/>
          </a:p>
        </p:txBody>
      </p:sp>
    </p:spTree>
    <p:extLst>
      <p:ext uri="{BB962C8B-B14F-4D97-AF65-F5344CB8AC3E}">
        <p14:creationId xmlns:p14="http://schemas.microsoft.com/office/powerpoint/2010/main" val="2791315297"/>
      </p:ext>
    </p:extLst>
  </p:cSld>
  <p:clrMapOvr>
    <a:masterClrMapping/>
  </p:clrMapOvr>
  <p:transition/>
</p:sldLayout>
</file>

<file path=ppt/slideLayouts/slideLayout8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6"/>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3" y="1535116"/>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3"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206B168E-7910-294E-9278-FD11E61804A0}" type="slidenum">
              <a:rPr lang="en-US" altLang="en-US"/>
              <a:pPr/>
              <a:t>‹#›</a:t>
            </a:fld>
            <a:endParaRPr lang="en-US" altLang="en-US"/>
          </a:p>
        </p:txBody>
      </p:sp>
    </p:spTree>
    <p:extLst>
      <p:ext uri="{BB962C8B-B14F-4D97-AF65-F5344CB8AC3E}">
        <p14:creationId xmlns:p14="http://schemas.microsoft.com/office/powerpoint/2010/main" val="3749100300"/>
      </p:ext>
    </p:extLst>
  </p:cSld>
  <p:clrMapOvr>
    <a:masterClrMapping/>
  </p:clrMapOvr>
  <p:transition/>
</p:sldLayout>
</file>

<file path=ppt/slideLayouts/slideLayout8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EA08563-1837-0448-940A-95C1DD1C7A24}" type="slidenum">
              <a:rPr lang="en-US" altLang="en-US"/>
              <a:pPr/>
              <a:t>‹#›</a:t>
            </a:fld>
            <a:endParaRPr lang="en-US" altLang="en-US"/>
          </a:p>
        </p:txBody>
      </p:sp>
    </p:spTree>
    <p:extLst>
      <p:ext uri="{BB962C8B-B14F-4D97-AF65-F5344CB8AC3E}">
        <p14:creationId xmlns:p14="http://schemas.microsoft.com/office/powerpoint/2010/main" val="1519458027"/>
      </p:ext>
    </p:extLst>
  </p:cSld>
  <p:clrMapOvr>
    <a:masterClrMapping/>
  </p:clrMapOvr>
  <p:transition/>
</p:sldLayout>
</file>

<file path=ppt/slideLayouts/slideLayout8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A138FEB-0220-8F40-B141-083F92526A24}" type="slidenum">
              <a:rPr lang="en-US" altLang="en-US"/>
              <a:pPr/>
              <a:t>‹#›</a:t>
            </a:fld>
            <a:endParaRPr lang="en-US" altLang="en-US"/>
          </a:p>
        </p:txBody>
      </p:sp>
    </p:spTree>
    <p:extLst>
      <p:ext uri="{BB962C8B-B14F-4D97-AF65-F5344CB8AC3E}">
        <p14:creationId xmlns:p14="http://schemas.microsoft.com/office/powerpoint/2010/main" val="3155132241"/>
      </p:ext>
    </p:extLst>
  </p:cSld>
  <p:clrMapOvr>
    <a:masterClrMapping/>
  </p:clrMapOvr>
  <p:transition/>
</p:sldLayout>
</file>

<file path=ppt/slideLayouts/slideLayout88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19" y="273052"/>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19" y="1435104"/>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B85F1E1-4E96-7648-9FF9-1E2FF1A018C5}" type="slidenum">
              <a:rPr lang="en-US" altLang="en-US"/>
              <a:pPr/>
              <a:t>‹#›</a:t>
            </a:fld>
            <a:endParaRPr lang="en-US" altLang="en-US"/>
          </a:p>
        </p:txBody>
      </p:sp>
    </p:spTree>
    <p:extLst>
      <p:ext uri="{BB962C8B-B14F-4D97-AF65-F5344CB8AC3E}">
        <p14:creationId xmlns:p14="http://schemas.microsoft.com/office/powerpoint/2010/main" val="3683834301"/>
      </p:ext>
    </p:extLst>
  </p:cSld>
  <p:clrMapOvr>
    <a:masterClrMapping/>
  </p:clrMapOvr>
  <p:transition/>
</p:sldLayout>
</file>

<file path=ppt/slideLayouts/slideLayout88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028D7F92-C12C-EF45-9367-36B78FAF3EAF}" type="slidenum">
              <a:rPr lang="en-US" altLang="en-US"/>
              <a:pPr/>
              <a:t>‹#›</a:t>
            </a:fld>
            <a:endParaRPr lang="en-US" altLang="en-US"/>
          </a:p>
        </p:txBody>
      </p:sp>
    </p:spTree>
    <p:extLst>
      <p:ext uri="{BB962C8B-B14F-4D97-AF65-F5344CB8AC3E}">
        <p14:creationId xmlns:p14="http://schemas.microsoft.com/office/powerpoint/2010/main" val="498910725"/>
      </p:ext>
    </p:extLst>
  </p:cSld>
  <p:clrMapOvr>
    <a:masterClrMapping/>
  </p:clrMapOvr>
  <p:transition/>
</p:sldLayout>
</file>

<file path=ppt/slideLayouts/slideLayout8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0F532642-5A6A-9B4A-9D8A-C48DB28F3013}" type="slidenum">
              <a:rPr lang="en-US" altLang="en-US"/>
              <a:pPr/>
              <a:t>‹#›</a:t>
            </a:fld>
            <a:endParaRPr lang="en-US" altLang="en-US"/>
          </a:p>
        </p:txBody>
      </p:sp>
    </p:spTree>
    <p:extLst>
      <p:ext uri="{BB962C8B-B14F-4D97-AF65-F5344CB8AC3E}">
        <p14:creationId xmlns:p14="http://schemas.microsoft.com/office/powerpoint/2010/main" val="618687027"/>
      </p:ext>
    </p:extLst>
  </p:cSld>
  <p:clrMapOvr>
    <a:masterClrMapping/>
  </p:clrMapOvr>
  <p:transition/>
</p:sldLayout>
</file>

<file path=ppt/slideLayouts/slideLayout8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C2D5E10-3460-A148-95EA-8279587B97D8}" type="slidenum">
              <a:rPr lang="en-US" altLang="en-US"/>
              <a:pPr/>
              <a:t>‹#›</a:t>
            </a:fld>
            <a:endParaRPr lang="en-US" altLang="en-US"/>
          </a:p>
        </p:txBody>
      </p:sp>
    </p:spTree>
    <p:extLst>
      <p:ext uri="{BB962C8B-B14F-4D97-AF65-F5344CB8AC3E}">
        <p14:creationId xmlns:p14="http://schemas.microsoft.com/office/powerpoint/2010/main" val="2242271756"/>
      </p:ext>
    </p:extLst>
  </p:cSld>
  <p:clrMapOvr>
    <a:masterClrMapping/>
  </p:clrMapOvr>
  <p:transition/>
</p:sldLayout>
</file>

<file path=ppt/slideLayouts/slideLayout890.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7A2F47BF-2E15-9244-A7ED-4945DA8BCDB7}" type="slidenum">
              <a:rPr lang="en-US" altLang="en-US"/>
              <a:pPr/>
              <a:t>‹#›</a:t>
            </a:fld>
            <a:endParaRPr lang="en-US" altLang="en-US"/>
          </a:p>
        </p:txBody>
      </p:sp>
    </p:spTree>
    <p:extLst>
      <p:ext uri="{BB962C8B-B14F-4D97-AF65-F5344CB8AC3E}">
        <p14:creationId xmlns:p14="http://schemas.microsoft.com/office/powerpoint/2010/main" val="2486770658"/>
      </p:ext>
    </p:extLst>
  </p:cSld>
  <p:clrMapOvr>
    <a:masterClrMapping/>
  </p:clrMapOvr>
  <p:transition/>
</p:sldLayout>
</file>

<file path=ppt/slideLayouts/slideLayout89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6" charset="0"/>
                <a:ea typeface="Arial" pitchFamily="-106" charset="0"/>
                <a:cs typeface="Arial" pitchFamily="-106" charset="0"/>
              </a:defRPr>
            </a:lvl1pPr>
          </a:lstStyle>
          <a:p>
            <a:pPr eaLnBrk="1" hangingPunct="1">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pPr>
              <a:defRPr/>
            </a:pPr>
            <a:fld id="{AF4A5797-4A52-3C47-A60F-384E101789BB}" type="slidenum">
              <a:rPr lang="en-US"/>
              <a:pPr>
                <a:defRPr/>
              </a:pPr>
              <a:t>‹#›</a:t>
            </a:fld>
            <a:endParaRPr lang="en-US"/>
          </a:p>
        </p:txBody>
      </p:sp>
    </p:spTree>
    <p:extLst>
      <p:ext uri="{BB962C8B-B14F-4D97-AF65-F5344CB8AC3E}">
        <p14:creationId xmlns:p14="http://schemas.microsoft.com/office/powerpoint/2010/main" val="1858686965"/>
      </p:ext>
    </p:extLst>
  </p:cSld>
  <p:clrMapOvr>
    <a:masterClrMapping/>
  </p:clrMapOvr>
  <p:transition/>
</p:sldLayout>
</file>

<file path=ppt/slideLayouts/slideLayout8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5A4FB91F-8620-9C4D-8A32-1AD02BFD54B1}" type="slidenum">
              <a:rPr lang="en-US"/>
              <a:pPr>
                <a:defRPr/>
              </a:pPr>
              <a:t>‹#›</a:t>
            </a:fld>
            <a:endParaRPr lang="en-US"/>
          </a:p>
        </p:txBody>
      </p:sp>
    </p:spTree>
    <p:extLst>
      <p:ext uri="{BB962C8B-B14F-4D97-AF65-F5344CB8AC3E}">
        <p14:creationId xmlns:p14="http://schemas.microsoft.com/office/powerpoint/2010/main" val="3775176047"/>
      </p:ext>
    </p:extLst>
  </p:cSld>
  <p:clrMapOvr>
    <a:masterClrMapping/>
  </p:clrMapOvr>
  <p:transition/>
</p:sldLayout>
</file>

<file path=ppt/slideLayouts/slideLayout8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073B9C50-E303-F947-B3E2-3E825F48C7D2}" type="slidenum">
              <a:rPr lang="en-US"/>
              <a:pPr>
                <a:defRPr/>
              </a:pPr>
              <a:t>‹#›</a:t>
            </a:fld>
            <a:endParaRPr lang="en-US"/>
          </a:p>
        </p:txBody>
      </p:sp>
    </p:spTree>
    <p:extLst>
      <p:ext uri="{BB962C8B-B14F-4D97-AF65-F5344CB8AC3E}">
        <p14:creationId xmlns:p14="http://schemas.microsoft.com/office/powerpoint/2010/main" val="1027718225"/>
      </p:ext>
    </p:extLst>
  </p:cSld>
  <p:clrMapOvr>
    <a:masterClrMapping/>
  </p:clrMapOvr>
  <p:transition/>
</p:sldLayout>
</file>

<file path=ppt/slideLayouts/slideLayout8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220808B7-3DFC-6D40-89A2-98C67E53C3E2}" type="slidenum">
              <a:rPr lang="en-US"/>
              <a:pPr>
                <a:defRPr/>
              </a:pPr>
              <a:t>‹#›</a:t>
            </a:fld>
            <a:endParaRPr lang="en-US"/>
          </a:p>
        </p:txBody>
      </p:sp>
    </p:spTree>
    <p:extLst>
      <p:ext uri="{BB962C8B-B14F-4D97-AF65-F5344CB8AC3E}">
        <p14:creationId xmlns:p14="http://schemas.microsoft.com/office/powerpoint/2010/main" val="1511100414"/>
      </p:ext>
    </p:extLst>
  </p:cSld>
  <p:clrMapOvr>
    <a:masterClrMapping/>
  </p:clrMapOvr>
  <p:transition/>
</p:sldLayout>
</file>

<file path=ppt/slideLayouts/slideLayout8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3"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3"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pPr>
              <a:defRPr/>
            </a:pPr>
            <a:fld id="{FA78E456-01DF-094D-8CFB-DA5FA9E8BD10}" type="slidenum">
              <a:rPr lang="en-US"/>
              <a:pPr>
                <a:defRPr/>
              </a:pPr>
              <a:t>‹#›</a:t>
            </a:fld>
            <a:endParaRPr lang="en-US"/>
          </a:p>
        </p:txBody>
      </p:sp>
    </p:spTree>
    <p:extLst>
      <p:ext uri="{BB962C8B-B14F-4D97-AF65-F5344CB8AC3E}">
        <p14:creationId xmlns:p14="http://schemas.microsoft.com/office/powerpoint/2010/main" val="3362186444"/>
      </p:ext>
    </p:extLst>
  </p:cSld>
  <p:clrMapOvr>
    <a:masterClrMapping/>
  </p:clrMapOvr>
  <p:transition/>
</p:sldLayout>
</file>

<file path=ppt/slideLayouts/slideLayout8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pPr>
              <a:defRPr/>
            </a:pPr>
            <a:fld id="{428B0D83-FC11-C440-9D61-A92EDF7AC339}" type="slidenum">
              <a:rPr lang="en-US"/>
              <a:pPr>
                <a:defRPr/>
              </a:pPr>
              <a:t>‹#›</a:t>
            </a:fld>
            <a:endParaRPr lang="en-US"/>
          </a:p>
        </p:txBody>
      </p:sp>
    </p:spTree>
    <p:extLst>
      <p:ext uri="{BB962C8B-B14F-4D97-AF65-F5344CB8AC3E}">
        <p14:creationId xmlns:p14="http://schemas.microsoft.com/office/powerpoint/2010/main" val="175300292"/>
      </p:ext>
    </p:extLst>
  </p:cSld>
  <p:clrMapOvr>
    <a:masterClrMapping/>
  </p:clrMapOvr>
  <p:transition/>
</p:sldLayout>
</file>

<file path=ppt/slideLayouts/slideLayout8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pPr>
              <a:defRPr/>
            </a:pPr>
            <a:fld id="{293D0A55-7789-CF47-ACA7-2311AFA1B98E}" type="slidenum">
              <a:rPr lang="en-US"/>
              <a:pPr>
                <a:defRPr/>
              </a:pPr>
              <a:t>‹#›</a:t>
            </a:fld>
            <a:endParaRPr lang="en-US"/>
          </a:p>
        </p:txBody>
      </p:sp>
    </p:spTree>
    <p:extLst>
      <p:ext uri="{BB962C8B-B14F-4D97-AF65-F5344CB8AC3E}">
        <p14:creationId xmlns:p14="http://schemas.microsoft.com/office/powerpoint/2010/main" val="2484932650"/>
      </p:ext>
    </p:extLst>
  </p:cSld>
  <p:clrMapOvr>
    <a:masterClrMapping/>
  </p:clrMapOvr>
  <p:transition/>
</p:sldLayout>
</file>

<file path=ppt/slideLayouts/slideLayout8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6"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5" y="273055"/>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6" y="1435105"/>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DE99BBE6-A637-304C-B5B7-9A7E3C08C57E}" type="slidenum">
              <a:rPr lang="en-US"/>
              <a:pPr>
                <a:defRPr/>
              </a:pPr>
              <a:t>‹#›</a:t>
            </a:fld>
            <a:endParaRPr lang="en-US"/>
          </a:p>
        </p:txBody>
      </p:sp>
    </p:spTree>
    <p:extLst>
      <p:ext uri="{BB962C8B-B14F-4D97-AF65-F5344CB8AC3E}">
        <p14:creationId xmlns:p14="http://schemas.microsoft.com/office/powerpoint/2010/main" val="753159796"/>
      </p:ext>
    </p:extLst>
  </p:cSld>
  <p:clrMapOvr>
    <a:masterClrMapping/>
  </p:clrMapOvr>
  <p:transition/>
</p:sldLayout>
</file>

<file path=ppt/slideLayouts/slideLayout8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E35BCF56-964A-F947-93A6-92ACEE6C7F5E}" type="slidenum">
              <a:rPr lang="en-US"/>
              <a:pPr>
                <a:defRPr/>
              </a:pPr>
              <a:t>‹#›</a:t>
            </a:fld>
            <a:endParaRPr lang="en-US"/>
          </a:p>
        </p:txBody>
      </p:sp>
    </p:spTree>
    <p:extLst>
      <p:ext uri="{BB962C8B-B14F-4D97-AF65-F5344CB8AC3E}">
        <p14:creationId xmlns:p14="http://schemas.microsoft.com/office/powerpoint/2010/main" val="3133617392"/>
      </p:ext>
    </p:extLst>
  </p:cSld>
  <p:clrMapOvr>
    <a:masterClrMapping/>
  </p:clrMapOvr>
  <p:transition/>
</p:sldLayout>
</file>

<file path=ppt/slideLayouts/slideLayout9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AF1CA570-B74D-4749-94AD-86C253965FD8}" type="slidenum">
              <a:rPr lang="en-US"/>
              <a:pPr>
                <a:defRPr/>
              </a:pPr>
              <a:t>‹#›</a:t>
            </a:fld>
            <a:endParaRPr lang="en-US"/>
          </a:p>
        </p:txBody>
      </p:sp>
    </p:spTree>
    <p:extLst>
      <p:ext uri="{BB962C8B-B14F-4D97-AF65-F5344CB8AC3E}">
        <p14:creationId xmlns:p14="http://schemas.microsoft.com/office/powerpoint/2010/main" val="62733689"/>
      </p:ext>
    </p:extLst>
  </p:cSld>
  <p:clrMapOvr>
    <a:masterClrMapping/>
  </p:clrMapOvr>
  <p:transition/>
</p:sldLayout>
</file>

<file path=ppt/slideLayouts/slideLayout9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49" y="152400"/>
            <a:ext cx="2152651"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6" y="152400"/>
            <a:ext cx="63055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20CE11DC-2133-4F4D-8A86-82695C13466E}" type="slidenum">
              <a:rPr lang="en-US"/>
              <a:pPr>
                <a:defRPr/>
              </a:pPr>
              <a:t>‹#›</a:t>
            </a:fld>
            <a:endParaRPr lang="en-US"/>
          </a:p>
        </p:txBody>
      </p:sp>
    </p:spTree>
    <p:extLst>
      <p:ext uri="{BB962C8B-B14F-4D97-AF65-F5344CB8AC3E}">
        <p14:creationId xmlns:p14="http://schemas.microsoft.com/office/powerpoint/2010/main" val="2298989283"/>
      </p:ext>
    </p:extLst>
  </p:cSld>
  <p:clrMapOvr>
    <a:masterClrMapping/>
  </p:clrMapOvr>
  <p:transition/>
</p:sldLayout>
</file>

<file path=ppt/slideLayouts/slideLayout902.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3"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3"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26D320AC-71F7-B345-A8F3-275013FA312A}" type="slidenum">
              <a:rPr lang="en-US"/>
              <a:pPr>
                <a:defRPr/>
              </a:pPr>
              <a:t>‹#›</a:t>
            </a:fld>
            <a:endParaRPr lang="en-US"/>
          </a:p>
        </p:txBody>
      </p:sp>
    </p:spTree>
    <p:extLst>
      <p:ext uri="{BB962C8B-B14F-4D97-AF65-F5344CB8AC3E}">
        <p14:creationId xmlns:p14="http://schemas.microsoft.com/office/powerpoint/2010/main" val="1325083028"/>
      </p:ext>
    </p:extLst>
  </p:cSld>
  <p:clrMapOvr>
    <a:masterClrMapping/>
  </p:clrMapOvr>
  <p:transition/>
</p:sldLayout>
</file>

<file path=ppt/slideLayouts/slideLayout90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56408298"/>
      </p:ext>
    </p:extLst>
  </p:cSld>
  <p:clrMapOvr>
    <a:masterClrMapping/>
  </p:clrMapOvr>
</p:sldLayout>
</file>

<file path=ppt/slideLayouts/slideLayout90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0" y="79447"/>
            <a:ext cx="8987622" cy="740193"/>
          </a:xfrm>
          <a:prstGeom prst="rect">
            <a:avLst/>
          </a:prstGeom>
        </p:spPr>
        <p:txBody>
          <a:bodyPr/>
          <a:lstStyle>
            <a:lvl1pPr>
              <a:defRPr sz="4000" b="1">
                <a:solidFill>
                  <a:schemeClr val="tx1"/>
                </a:solidFill>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hasCustomPrompt="1"/>
          </p:nvPr>
        </p:nvSpPr>
        <p:spPr>
          <a:xfrm>
            <a:off x="75991" y="911224"/>
            <a:ext cx="8987622" cy="5318753"/>
          </a:xfrm>
          <a:prstGeom prst="rect">
            <a:avLst/>
          </a:prstGeom>
        </p:spPr>
        <p:txBody>
          <a:bodyPr/>
          <a:lstStyle>
            <a:lvl1pPr>
              <a:defRPr sz="2800">
                <a:latin typeface="Cambria" panose="02040503050406030204" pitchFamily="18" charset="0"/>
              </a:defRPr>
            </a:lvl1pPr>
            <a:lvl2pPr marL="685800" indent="-228600">
              <a:buFont typeface="Cambria" panose="02040503050406030204" pitchFamily="18" charset="0"/>
              <a:buChar char="-"/>
              <a:defRPr sz="2400">
                <a:latin typeface="Cambria" panose="02040503050406030204" pitchFamily="18" charset="0"/>
              </a:defRPr>
            </a:lvl2pPr>
            <a:lvl3pPr>
              <a:defRPr sz="2000">
                <a:latin typeface="Cambria" panose="02040503050406030204" pitchFamily="18" charset="0"/>
              </a:defRPr>
            </a:lvl3pPr>
            <a:lvl4pPr>
              <a:defRPr sz="2000">
                <a:latin typeface="Cambria" panose="02040503050406030204" pitchFamily="18" charset="0"/>
              </a:defRPr>
            </a:lvl4pPr>
            <a:lvl5pPr>
              <a:defRPr sz="20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spTree>
    <p:extLst>
      <p:ext uri="{BB962C8B-B14F-4D97-AF65-F5344CB8AC3E}">
        <p14:creationId xmlns:p14="http://schemas.microsoft.com/office/powerpoint/2010/main" val="2236409854"/>
      </p:ext>
    </p:extLst>
  </p:cSld>
  <p:clrMapOvr>
    <a:masterClrMapping/>
  </p:clrMapOvr>
</p:sldLayout>
</file>

<file path=ppt/slideLayouts/slideLayout90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5" charset="0"/>
                <a:ea typeface="Arial" pitchFamily="-105" charset="0"/>
                <a:cs typeface="Arial" pitchFamily="-105" charset="0"/>
              </a:defRPr>
            </a:lvl1pPr>
          </a:lstStyle>
          <a:p>
            <a:pPr eaLnBrk="1" hangingPunct="1">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fld id="{EF0CAD05-5F98-C240-A41D-E171A6304933}" type="slidenum">
              <a:rPr lang="en-US"/>
              <a:pPr/>
              <a:t>‹#›</a:t>
            </a:fld>
            <a:endParaRPr lang="en-US"/>
          </a:p>
        </p:txBody>
      </p:sp>
    </p:spTree>
    <p:extLst>
      <p:ext uri="{BB962C8B-B14F-4D97-AF65-F5344CB8AC3E}">
        <p14:creationId xmlns:p14="http://schemas.microsoft.com/office/powerpoint/2010/main" val="190276447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90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71752C56-4F8A-824F-A263-2404B5D536A2}" type="slidenum">
              <a:rPr lang="en-US"/>
              <a:pPr/>
              <a:t>‹#›</a:t>
            </a:fld>
            <a:endParaRPr lang="en-US"/>
          </a:p>
        </p:txBody>
      </p:sp>
    </p:spTree>
    <p:extLst>
      <p:ext uri="{BB962C8B-B14F-4D97-AF65-F5344CB8AC3E}">
        <p14:creationId xmlns:p14="http://schemas.microsoft.com/office/powerpoint/2010/main" val="8946240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90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E2A6F638-9311-044E-822F-DB90AF0533D9}" type="slidenum">
              <a:rPr lang="en-US"/>
              <a:pPr/>
              <a:t>‹#›</a:t>
            </a:fld>
            <a:endParaRPr lang="en-US"/>
          </a:p>
        </p:txBody>
      </p:sp>
    </p:spTree>
    <p:extLst>
      <p:ext uri="{BB962C8B-B14F-4D97-AF65-F5344CB8AC3E}">
        <p14:creationId xmlns:p14="http://schemas.microsoft.com/office/powerpoint/2010/main" val="127332673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90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D098FC8E-6941-C74C-BC08-436BE2F5B5D2}" type="slidenum">
              <a:rPr lang="en-US"/>
              <a:pPr/>
              <a:t>‹#›</a:t>
            </a:fld>
            <a:endParaRPr lang="en-US"/>
          </a:p>
        </p:txBody>
      </p:sp>
    </p:spTree>
    <p:extLst>
      <p:ext uri="{BB962C8B-B14F-4D97-AF65-F5344CB8AC3E}">
        <p14:creationId xmlns:p14="http://schemas.microsoft.com/office/powerpoint/2010/main" val="23972236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90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EC2913EA-86C8-7044-8F98-044F5E7301AC}" type="slidenum">
              <a:rPr lang="en-US"/>
              <a:pPr/>
              <a:t>‹#›</a:t>
            </a:fld>
            <a:endParaRPr lang="en-US"/>
          </a:p>
        </p:txBody>
      </p:sp>
    </p:spTree>
    <p:extLst>
      <p:ext uri="{BB962C8B-B14F-4D97-AF65-F5344CB8AC3E}">
        <p14:creationId xmlns:p14="http://schemas.microsoft.com/office/powerpoint/2010/main" val="229326393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9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E9EB2717-EF8A-4F48-9475-0E5579379CAF}" type="slidenum">
              <a:rPr lang="en-US"/>
              <a:pPr/>
              <a:t>‹#›</a:t>
            </a:fld>
            <a:endParaRPr lang="en-US"/>
          </a:p>
        </p:txBody>
      </p:sp>
    </p:spTree>
    <p:extLst>
      <p:ext uri="{BB962C8B-B14F-4D97-AF65-F5344CB8AC3E}">
        <p14:creationId xmlns:p14="http://schemas.microsoft.com/office/powerpoint/2010/main" val="198682952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9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09CEDDA7-F9BC-D143-BB10-4566D815D5F9}" type="slidenum">
              <a:rPr lang="en-US"/>
              <a:pPr/>
              <a:t>‹#›</a:t>
            </a:fld>
            <a:endParaRPr lang="en-US"/>
          </a:p>
        </p:txBody>
      </p:sp>
    </p:spTree>
    <p:extLst>
      <p:ext uri="{BB962C8B-B14F-4D97-AF65-F5344CB8AC3E}">
        <p14:creationId xmlns:p14="http://schemas.microsoft.com/office/powerpoint/2010/main" val="280273782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9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24CCDBC6-CC01-564B-8353-1EF7BD2EDA4C}" type="slidenum">
              <a:rPr lang="en-US"/>
              <a:pPr/>
              <a:t>‹#›</a:t>
            </a:fld>
            <a:endParaRPr lang="en-US"/>
          </a:p>
        </p:txBody>
      </p:sp>
    </p:spTree>
    <p:extLst>
      <p:ext uri="{BB962C8B-B14F-4D97-AF65-F5344CB8AC3E}">
        <p14:creationId xmlns:p14="http://schemas.microsoft.com/office/powerpoint/2010/main" val="329003833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9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63E88A4F-2F9B-8940-A946-705E7B7AAFF5}" type="slidenum">
              <a:rPr lang="en-US"/>
              <a:pPr/>
              <a:t>‹#›</a:t>
            </a:fld>
            <a:endParaRPr lang="en-US"/>
          </a:p>
        </p:txBody>
      </p:sp>
    </p:spTree>
    <p:extLst>
      <p:ext uri="{BB962C8B-B14F-4D97-AF65-F5344CB8AC3E}">
        <p14:creationId xmlns:p14="http://schemas.microsoft.com/office/powerpoint/2010/main" val="381953839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9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1F0E8B17-B4D9-5340-8D3E-0FD2DBAED3D0}" type="slidenum">
              <a:rPr lang="en-US"/>
              <a:pPr/>
              <a:t>‹#›</a:t>
            </a:fld>
            <a:endParaRPr lang="en-US"/>
          </a:p>
        </p:txBody>
      </p:sp>
    </p:spTree>
    <p:extLst>
      <p:ext uri="{BB962C8B-B14F-4D97-AF65-F5344CB8AC3E}">
        <p14:creationId xmlns:p14="http://schemas.microsoft.com/office/powerpoint/2010/main" val="24655544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9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85F24509-A4B3-2C4F-9AD0-DD3550F7CEC3}" type="slidenum">
              <a:rPr lang="en-US"/>
              <a:pPr/>
              <a:t>‹#›</a:t>
            </a:fld>
            <a:endParaRPr lang="en-US"/>
          </a:p>
        </p:txBody>
      </p:sp>
    </p:spTree>
    <p:extLst>
      <p:ext uri="{BB962C8B-B14F-4D97-AF65-F5344CB8AC3E}">
        <p14:creationId xmlns:p14="http://schemas.microsoft.com/office/powerpoint/2010/main" val="38995851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916.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F135D994-FDC0-964B-B4AE-94C64D4C4962}" type="slidenum">
              <a:rPr lang="en-US"/>
              <a:pPr/>
              <a:t>‹#›</a:t>
            </a:fld>
            <a:endParaRPr lang="en-US"/>
          </a:p>
        </p:txBody>
      </p:sp>
    </p:spTree>
    <p:extLst>
      <p:ext uri="{BB962C8B-B14F-4D97-AF65-F5344CB8AC3E}">
        <p14:creationId xmlns:p14="http://schemas.microsoft.com/office/powerpoint/2010/main" val="13818678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91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5" charset="0"/>
                <a:ea typeface="Arial" pitchFamily="-105" charset="0"/>
                <a:cs typeface="Arial" pitchFamily="-105"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latin typeface="Garamond"/>
            </a:endParaRPr>
          </a:p>
        </p:txBody>
      </p:sp>
      <p:sp>
        <p:nvSpPr>
          <p:cNvPr id="9" name="Rectangle 6"/>
          <p:cNvSpPr>
            <a:spLocks noGrp="1" noChangeArrowheads="1"/>
          </p:cNvSpPr>
          <p:nvPr>
            <p:ph type="sldNum" sz="quarter" idx="12"/>
          </p:nvPr>
        </p:nvSpPr>
        <p:spPr/>
        <p:txBody>
          <a:bodyPr/>
          <a:lstStyle>
            <a:lvl1pPr>
              <a:defRPr sz="1200"/>
            </a:lvl1pPr>
          </a:lstStyle>
          <a:p>
            <a:fld id="{EF0CAD05-5F98-C240-A41D-E171A6304933}" type="slidenum">
              <a:rPr lang="en-US"/>
              <a:pPr/>
              <a:t>‹#›</a:t>
            </a:fld>
            <a:endParaRPr lang="en-US"/>
          </a:p>
        </p:txBody>
      </p:sp>
    </p:spTree>
    <p:extLst>
      <p:ext uri="{BB962C8B-B14F-4D97-AF65-F5344CB8AC3E}">
        <p14:creationId xmlns:p14="http://schemas.microsoft.com/office/powerpoint/2010/main" val="1833446431"/>
      </p:ext>
    </p:extLst>
  </p:cSld>
  <p:clrMapOvr>
    <a:masterClrMapping/>
  </p:clrMapOvr>
  <p:transition/>
</p:sldLayout>
</file>

<file path=ppt/slideLayouts/slideLayout9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71752C56-4F8A-824F-A263-2404B5D536A2}" type="slidenum">
              <a:rPr lang="en-US"/>
              <a:pPr/>
              <a:t>‹#›</a:t>
            </a:fld>
            <a:endParaRPr lang="en-US"/>
          </a:p>
        </p:txBody>
      </p:sp>
    </p:spTree>
    <p:extLst>
      <p:ext uri="{BB962C8B-B14F-4D97-AF65-F5344CB8AC3E}">
        <p14:creationId xmlns:p14="http://schemas.microsoft.com/office/powerpoint/2010/main" val="156033456"/>
      </p:ext>
    </p:extLst>
  </p:cSld>
  <p:clrMapOvr>
    <a:masterClrMapping/>
  </p:clrMapOvr>
  <p:transition/>
</p:sldLayout>
</file>

<file path=ppt/slideLayouts/slideLayout9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E2A6F638-9311-044E-822F-DB90AF0533D9}" type="slidenum">
              <a:rPr lang="en-US"/>
              <a:pPr/>
              <a:t>‹#›</a:t>
            </a:fld>
            <a:endParaRPr lang="en-US"/>
          </a:p>
        </p:txBody>
      </p:sp>
    </p:spTree>
    <p:extLst>
      <p:ext uri="{BB962C8B-B14F-4D97-AF65-F5344CB8AC3E}">
        <p14:creationId xmlns:p14="http://schemas.microsoft.com/office/powerpoint/2010/main" val="1624353890"/>
      </p:ext>
    </p:extLst>
  </p:cSld>
  <p:clrMapOvr>
    <a:masterClrMapping/>
  </p:clrMapOvr>
  <p:transition/>
</p:sldLayout>
</file>

<file path=ppt/slideLayouts/slideLayout9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D098FC8E-6941-C74C-BC08-436BE2F5B5D2}" type="slidenum">
              <a:rPr lang="en-US"/>
              <a:pPr/>
              <a:t>‹#›</a:t>
            </a:fld>
            <a:endParaRPr lang="en-US"/>
          </a:p>
        </p:txBody>
      </p:sp>
    </p:spTree>
    <p:extLst>
      <p:ext uri="{BB962C8B-B14F-4D97-AF65-F5344CB8AC3E}">
        <p14:creationId xmlns:p14="http://schemas.microsoft.com/office/powerpoint/2010/main" val="2821809885"/>
      </p:ext>
    </p:extLst>
  </p:cSld>
  <p:clrMapOvr>
    <a:masterClrMapping/>
  </p:clrMapOvr>
  <p:transition/>
</p:sldLayout>
</file>

<file path=ppt/slideLayouts/slideLayout9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8" name="Rectangle 1030"/>
          <p:cNvSpPr>
            <a:spLocks noGrp="1" noChangeArrowheads="1"/>
          </p:cNvSpPr>
          <p:nvPr>
            <p:ph type="sldNum" sz="quarter" idx="11"/>
          </p:nvPr>
        </p:nvSpPr>
        <p:spPr>
          <a:ln/>
        </p:spPr>
        <p:txBody>
          <a:bodyPr/>
          <a:lstStyle>
            <a:lvl1pPr>
              <a:defRPr/>
            </a:lvl1pPr>
          </a:lstStyle>
          <a:p>
            <a:fld id="{EC2913EA-86C8-7044-8F98-044F5E7301AC}" type="slidenum">
              <a:rPr lang="en-US"/>
              <a:pPr/>
              <a:t>‹#›</a:t>
            </a:fld>
            <a:endParaRPr lang="en-US"/>
          </a:p>
        </p:txBody>
      </p:sp>
    </p:spTree>
    <p:extLst>
      <p:ext uri="{BB962C8B-B14F-4D97-AF65-F5344CB8AC3E}">
        <p14:creationId xmlns:p14="http://schemas.microsoft.com/office/powerpoint/2010/main" val="541807100"/>
      </p:ext>
    </p:extLst>
  </p:cSld>
  <p:clrMapOvr>
    <a:masterClrMapping/>
  </p:clrMapOvr>
  <p:transition/>
</p:sldLayout>
</file>

<file path=ppt/slideLayouts/slideLayout9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4" name="Rectangle 1030"/>
          <p:cNvSpPr>
            <a:spLocks noGrp="1" noChangeArrowheads="1"/>
          </p:cNvSpPr>
          <p:nvPr>
            <p:ph type="sldNum" sz="quarter" idx="11"/>
          </p:nvPr>
        </p:nvSpPr>
        <p:spPr>
          <a:ln/>
        </p:spPr>
        <p:txBody>
          <a:bodyPr/>
          <a:lstStyle>
            <a:lvl1pPr>
              <a:defRPr/>
            </a:lvl1pPr>
          </a:lstStyle>
          <a:p>
            <a:fld id="{E9EB2717-EF8A-4F48-9475-0E5579379CAF}" type="slidenum">
              <a:rPr lang="en-US"/>
              <a:pPr/>
              <a:t>‹#›</a:t>
            </a:fld>
            <a:endParaRPr lang="en-US"/>
          </a:p>
        </p:txBody>
      </p:sp>
    </p:spTree>
    <p:extLst>
      <p:ext uri="{BB962C8B-B14F-4D97-AF65-F5344CB8AC3E}">
        <p14:creationId xmlns:p14="http://schemas.microsoft.com/office/powerpoint/2010/main" val="1765264174"/>
      </p:ext>
    </p:extLst>
  </p:cSld>
  <p:clrMapOvr>
    <a:masterClrMapping/>
  </p:clrMapOvr>
  <p:transition/>
</p:sldLayout>
</file>

<file path=ppt/slideLayouts/slideLayout9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3" name="Rectangle 1030"/>
          <p:cNvSpPr>
            <a:spLocks noGrp="1" noChangeArrowheads="1"/>
          </p:cNvSpPr>
          <p:nvPr>
            <p:ph type="sldNum" sz="quarter" idx="11"/>
          </p:nvPr>
        </p:nvSpPr>
        <p:spPr>
          <a:ln/>
        </p:spPr>
        <p:txBody>
          <a:bodyPr/>
          <a:lstStyle>
            <a:lvl1pPr>
              <a:defRPr/>
            </a:lvl1pPr>
          </a:lstStyle>
          <a:p>
            <a:fld id="{09CEDDA7-F9BC-D143-BB10-4566D815D5F9}" type="slidenum">
              <a:rPr lang="en-US"/>
              <a:pPr/>
              <a:t>‹#›</a:t>
            </a:fld>
            <a:endParaRPr lang="en-US"/>
          </a:p>
        </p:txBody>
      </p:sp>
    </p:spTree>
    <p:extLst>
      <p:ext uri="{BB962C8B-B14F-4D97-AF65-F5344CB8AC3E}">
        <p14:creationId xmlns:p14="http://schemas.microsoft.com/office/powerpoint/2010/main" val="1255556417"/>
      </p:ext>
    </p:extLst>
  </p:cSld>
  <p:clrMapOvr>
    <a:masterClrMapping/>
  </p:clrMapOvr>
  <p:transition/>
</p:sldLayout>
</file>

<file path=ppt/slideLayouts/slideLayout9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24CCDBC6-CC01-564B-8353-1EF7BD2EDA4C}" type="slidenum">
              <a:rPr lang="en-US"/>
              <a:pPr/>
              <a:t>‹#›</a:t>
            </a:fld>
            <a:endParaRPr lang="en-US"/>
          </a:p>
        </p:txBody>
      </p:sp>
    </p:spTree>
    <p:extLst>
      <p:ext uri="{BB962C8B-B14F-4D97-AF65-F5344CB8AC3E}">
        <p14:creationId xmlns:p14="http://schemas.microsoft.com/office/powerpoint/2010/main" val="2236117496"/>
      </p:ext>
    </p:extLst>
  </p:cSld>
  <p:clrMapOvr>
    <a:masterClrMapping/>
  </p:clrMapOvr>
  <p:transition/>
</p:sldLayout>
</file>

<file path=ppt/slideLayouts/slideLayout9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63E88A4F-2F9B-8940-A946-705E7B7AAFF5}" type="slidenum">
              <a:rPr lang="en-US"/>
              <a:pPr/>
              <a:t>‹#›</a:t>
            </a:fld>
            <a:endParaRPr lang="en-US"/>
          </a:p>
        </p:txBody>
      </p:sp>
    </p:spTree>
    <p:extLst>
      <p:ext uri="{BB962C8B-B14F-4D97-AF65-F5344CB8AC3E}">
        <p14:creationId xmlns:p14="http://schemas.microsoft.com/office/powerpoint/2010/main" val="650295398"/>
      </p:ext>
    </p:extLst>
  </p:cSld>
  <p:clrMapOvr>
    <a:masterClrMapping/>
  </p:clrMapOvr>
  <p:transition/>
</p:sldLayout>
</file>

<file path=ppt/slideLayouts/slideLayout9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1F0E8B17-B4D9-5340-8D3E-0FD2DBAED3D0}" type="slidenum">
              <a:rPr lang="en-US"/>
              <a:pPr/>
              <a:t>‹#›</a:t>
            </a:fld>
            <a:endParaRPr lang="en-US"/>
          </a:p>
        </p:txBody>
      </p:sp>
    </p:spTree>
    <p:extLst>
      <p:ext uri="{BB962C8B-B14F-4D97-AF65-F5344CB8AC3E}">
        <p14:creationId xmlns:p14="http://schemas.microsoft.com/office/powerpoint/2010/main" val="27141708"/>
      </p:ext>
    </p:extLst>
  </p:cSld>
  <p:clrMapOvr>
    <a:masterClrMapping/>
  </p:clrMapOvr>
  <p:transition/>
</p:sldLayout>
</file>

<file path=ppt/slideLayouts/slideLayout9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85F24509-A4B3-2C4F-9AD0-DD3550F7CEC3}" type="slidenum">
              <a:rPr lang="en-US"/>
              <a:pPr/>
              <a:t>‹#›</a:t>
            </a:fld>
            <a:endParaRPr lang="en-US"/>
          </a:p>
        </p:txBody>
      </p:sp>
    </p:spTree>
    <p:extLst>
      <p:ext uri="{BB962C8B-B14F-4D97-AF65-F5344CB8AC3E}">
        <p14:creationId xmlns:p14="http://schemas.microsoft.com/office/powerpoint/2010/main" val="736778689"/>
      </p:ext>
    </p:extLst>
  </p:cSld>
  <p:clrMapOvr>
    <a:masterClrMapping/>
  </p:clrMapOvr>
  <p:transition/>
</p:sldLayout>
</file>

<file path=ppt/slideLayouts/slideLayout928.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F135D994-FDC0-964B-B4AE-94C64D4C4962}" type="slidenum">
              <a:rPr lang="en-US"/>
              <a:pPr/>
              <a:t>‹#›</a:t>
            </a:fld>
            <a:endParaRPr lang="en-US"/>
          </a:p>
        </p:txBody>
      </p:sp>
    </p:spTree>
    <p:extLst>
      <p:ext uri="{BB962C8B-B14F-4D97-AF65-F5344CB8AC3E}">
        <p14:creationId xmlns:p14="http://schemas.microsoft.com/office/powerpoint/2010/main" val="916129789"/>
      </p:ext>
    </p:extLst>
  </p:cSld>
  <p:clrMapOvr>
    <a:masterClrMapping/>
  </p:clrMapOvr>
  <p:transition/>
</p:sldLayout>
</file>

<file path=ppt/slideLayouts/slideLayout92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0C8C929E-28D9-A841-B8CA-FC3027FDB36A}"/>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6564B97F-161A-D54C-808B-F3F916EFED6B}"/>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AAC5913C-196A-0247-8DD1-1FA6DB92536B}"/>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C7A83FE5-DCB7-644D-A455-D19C7BEC10FE}"/>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B2A417AE-95FE-8F4C-8E63-6FDC3E78F068}"/>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008D3888-D486-C848-B450-BD582C72A73A}"/>
              </a:ext>
            </a:extLst>
          </p:cNvPr>
          <p:cNvSpPr>
            <a:spLocks noGrp="1" noChangeArrowheads="1"/>
          </p:cNvSpPr>
          <p:nvPr>
            <p:ph type="sldNum" sz="quarter" idx="12"/>
          </p:nvPr>
        </p:nvSpPr>
        <p:spPr/>
        <p:txBody>
          <a:bodyPr/>
          <a:lstStyle>
            <a:lvl1pPr>
              <a:defRPr sz="1200"/>
            </a:lvl1pPr>
          </a:lstStyle>
          <a:p>
            <a:pPr>
              <a:defRPr/>
            </a:pPr>
            <a:fld id="{871A1AF6-C29A-3A49-AA01-42F32EB73108}" type="slidenum">
              <a:rPr lang="en-US" altLang="en-US"/>
              <a:pPr>
                <a:defRPr/>
              </a:pPr>
              <a:t>‹#›</a:t>
            </a:fld>
            <a:endParaRPr lang="en-US" altLang="en-US"/>
          </a:p>
        </p:txBody>
      </p:sp>
    </p:spTree>
    <p:extLst>
      <p:ext uri="{BB962C8B-B14F-4D97-AF65-F5344CB8AC3E}">
        <p14:creationId xmlns:p14="http://schemas.microsoft.com/office/powerpoint/2010/main" val="3093716307"/>
      </p:ext>
    </p:extLst>
  </p:cSld>
  <p:clrMapOvr>
    <a:masterClrMapping/>
  </p:clrMapOvr>
  <p:transition/>
</p:sldLayout>
</file>

<file path=ppt/slideLayouts/slideLayout9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34B96156-E2A2-7147-AB6D-65FBC4DBD0A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507F09E6-2AF5-2A4F-ABE8-548BBCAFDE2E}"/>
              </a:ext>
            </a:extLst>
          </p:cNvPr>
          <p:cNvSpPr>
            <a:spLocks noGrp="1" noChangeArrowheads="1"/>
          </p:cNvSpPr>
          <p:nvPr>
            <p:ph type="sldNum" sz="quarter" idx="11"/>
          </p:nvPr>
        </p:nvSpPr>
        <p:spPr>
          <a:ln/>
        </p:spPr>
        <p:txBody>
          <a:bodyPr/>
          <a:lstStyle>
            <a:lvl1pPr>
              <a:defRPr/>
            </a:lvl1pPr>
          </a:lstStyle>
          <a:p>
            <a:pPr>
              <a:defRPr/>
            </a:pPr>
            <a:fld id="{5AE8A6BA-C088-9441-9826-2C0854D7F910}" type="slidenum">
              <a:rPr lang="en-US" altLang="en-US"/>
              <a:pPr>
                <a:defRPr/>
              </a:pPr>
              <a:t>‹#›</a:t>
            </a:fld>
            <a:endParaRPr lang="en-US" altLang="en-US"/>
          </a:p>
        </p:txBody>
      </p:sp>
    </p:spTree>
    <p:extLst>
      <p:ext uri="{BB962C8B-B14F-4D97-AF65-F5344CB8AC3E}">
        <p14:creationId xmlns:p14="http://schemas.microsoft.com/office/powerpoint/2010/main" val="1781414137"/>
      </p:ext>
    </p:extLst>
  </p:cSld>
  <p:clrMapOvr>
    <a:masterClrMapping/>
  </p:clrMapOvr>
  <p:transition/>
</p:sldLayout>
</file>

<file path=ppt/slideLayouts/slideLayout9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6C681852-FB9F-314D-A270-CA1A64B63AE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B203247E-42B6-794D-826B-9C94F89AB759}"/>
              </a:ext>
            </a:extLst>
          </p:cNvPr>
          <p:cNvSpPr>
            <a:spLocks noGrp="1" noChangeArrowheads="1"/>
          </p:cNvSpPr>
          <p:nvPr>
            <p:ph type="sldNum" sz="quarter" idx="11"/>
          </p:nvPr>
        </p:nvSpPr>
        <p:spPr>
          <a:ln/>
        </p:spPr>
        <p:txBody>
          <a:bodyPr/>
          <a:lstStyle>
            <a:lvl1pPr>
              <a:defRPr/>
            </a:lvl1pPr>
          </a:lstStyle>
          <a:p>
            <a:pPr>
              <a:defRPr/>
            </a:pPr>
            <a:fld id="{5F9CE593-9420-3945-9878-BC99587A47DD}" type="slidenum">
              <a:rPr lang="en-US" altLang="en-US"/>
              <a:pPr>
                <a:defRPr/>
              </a:pPr>
              <a:t>‹#›</a:t>
            </a:fld>
            <a:endParaRPr lang="en-US" altLang="en-US"/>
          </a:p>
        </p:txBody>
      </p:sp>
    </p:spTree>
    <p:extLst>
      <p:ext uri="{BB962C8B-B14F-4D97-AF65-F5344CB8AC3E}">
        <p14:creationId xmlns:p14="http://schemas.microsoft.com/office/powerpoint/2010/main" val="1184644092"/>
      </p:ext>
    </p:extLst>
  </p:cSld>
  <p:clrMapOvr>
    <a:masterClrMapping/>
  </p:clrMapOvr>
  <p:transition/>
</p:sldLayout>
</file>

<file path=ppt/slideLayouts/slideLayout9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DF312C2C-ABBC-3549-B0D7-D9DA757D28A2}"/>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68A422CE-8B8B-C247-973A-2CC423A82E76}"/>
              </a:ext>
            </a:extLst>
          </p:cNvPr>
          <p:cNvSpPr>
            <a:spLocks noGrp="1" noChangeArrowheads="1"/>
          </p:cNvSpPr>
          <p:nvPr>
            <p:ph type="sldNum" sz="quarter" idx="11"/>
          </p:nvPr>
        </p:nvSpPr>
        <p:spPr>
          <a:ln/>
        </p:spPr>
        <p:txBody>
          <a:bodyPr/>
          <a:lstStyle>
            <a:lvl1pPr>
              <a:defRPr/>
            </a:lvl1pPr>
          </a:lstStyle>
          <a:p>
            <a:pPr>
              <a:defRPr/>
            </a:pPr>
            <a:fld id="{96B8EAE1-AABF-8048-B71C-71DBD38CCF0A}" type="slidenum">
              <a:rPr lang="en-US" altLang="en-US"/>
              <a:pPr>
                <a:defRPr/>
              </a:pPr>
              <a:t>‹#›</a:t>
            </a:fld>
            <a:endParaRPr lang="en-US" altLang="en-US"/>
          </a:p>
        </p:txBody>
      </p:sp>
    </p:spTree>
    <p:extLst>
      <p:ext uri="{BB962C8B-B14F-4D97-AF65-F5344CB8AC3E}">
        <p14:creationId xmlns:p14="http://schemas.microsoft.com/office/powerpoint/2010/main" val="1138228118"/>
      </p:ext>
    </p:extLst>
  </p:cSld>
  <p:clrMapOvr>
    <a:masterClrMapping/>
  </p:clrMapOvr>
  <p:transition/>
</p:sldLayout>
</file>

<file path=ppt/slideLayouts/slideLayout9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F2BACE98-82C2-DA4F-BAFE-79DACFB31A24}"/>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1C3C3AFB-1D2D-1642-8A0D-BC56BC6AC915}"/>
              </a:ext>
            </a:extLst>
          </p:cNvPr>
          <p:cNvSpPr>
            <a:spLocks noGrp="1" noChangeArrowheads="1"/>
          </p:cNvSpPr>
          <p:nvPr>
            <p:ph type="sldNum" sz="quarter" idx="11"/>
          </p:nvPr>
        </p:nvSpPr>
        <p:spPr>
          <a:ln/>
        </p:spPr>
        <p:txBody>
          <a:bodyPr/>
          <a:lstStyle>
            <a:lvl1pPr>
              <a:defRPr/>
            </a:lvl1pPr>
          </a:lstStyle>
          <a:p>
            <a:pPr>
              <a:defRPr/>
            </a:pPr>
            <a:fld id="{2E73ED02-06CD-7448-B59F-41E374859A4A}" type="slidenum">
              <a:rPr lang="en-US" altLang="en-US"/>
              <a:pPr>
                <a:defRPr/>
              </a:pPr>
              <a:t>‹#›</a:t>
            </a:fld>
            <a:endParaRPr lang="en-US" altLang="en-US"/>
          </a:p>
        </p:txBody>
      </p:sp>
    </p:spTree>
    <p:extLst>
      <p:ext uri="{BB962C8B-B14F-4D97-AF65-F5344CB8AC3E}">
        <p14:creationId xmlns:p14="http://schemas.microsoft.com/office/powerpoint/2010/main" val="1192691085"/>
      </p:ext>
    </p:extLst>
  </p:cSld>
  <p:clrMapOvr>
    <a:masterClrMapping/>
  </p:clrMapOvr>
  <p:transition/>
</p:sldLayout>
</file>

<file path=ppt/slideLayouts/slideLayout9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574218F4-92E0-D04C-BB27-25849AB017E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3ADA5DEB-2219-E04E-B3F6-9CEF3E38799B}"/>
              </a:ext>
            </a:extLst>
          </p:cNvPr>
          <p:cNvSpPr>
            <a:spLocks noGrp="1" noChangeArrowheads="1"/>
          </p:cNvSpPr>
          <p:nvPr>
            <p:ph type="sldNum" sz="quarter" idx="11"/>
          </p:nvPr>
        </p:nvSpPr>
        <p:spPr>
          <a:ln/>
        </p:spPr>
        <p:txBody>
          <a:bodyPr/>
          <a:lstStyle>
            <a:lvl1pPr>
              <a:defRPr/>
            </a:lvl1pPr>
          </a:lstStyle>
          <a:p>
            <a:pPr>
              <a:defRPr/>
            </a:pPr>
            <a:fld id="{A7275B1E-1F0C-8347-8A2D-F7FF8FA3E1F1}" type="slidenum">
              <a:rPr lang="en-US" altLang="en-US"/>
              <a:pPr>
                <a:defRPr/>
              </a:pPr>
              <a:t>‹#›</a:t>
            </a:fld>
            <a:endParaRPr lang="en-US" altLang="en-US"/>
          </a:p>
        </p:txBody>
      </p:sp>
    </p:spTree>
    <p:extLst>
      <p:ext uri="{BB962C8B-B14F-4D97-AF65-F5344CB8AC3E}">
        <p14:creationId xmlns:p14="http://schemas.microsoft.com/office/powerpoint/2010/main" val="1636040744"/>
      </p:ext>
    </p:extLst>
  </p:cSld>
  <p:clrMapOvr>
    <a:masterClrMapping/>
  </p:clrMapOvr>
  <p:transition/>
</p:sldLayout>
</file>

<file path=ppt/slideLayouts/slideLayout9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77076116-9A8E-DD43-BB96-FF74C521A572}"/>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C6453045-3278-114F-9B94-E3CCF6BA765D}"/>
              </a:ext>
            </a:extLst>
          </p:cNvPr>
          <p:cNvSpPr>
            <a:spLocks noGrp="1" noChangeArrowheads="1"/>
          </p:cNvSpPr>
          <p:nvPr>
            <p:ph type="sldNum" sz="quarter" idx="11"/>
          </p:nvPr>
        </p:nvSpPr>
        <p:spPr>
          <a:ln/>
        </p:spPr>
        <p:txBody>
          <a:bodyPr/>
          <a:lstStyle>
            <a:lvl1pPr>
              <a:defRPr/>
            </a:lvl1pPr>
          </a:lstStyle>
          <a:p>
            <a:pPr>
              <a:defRPr/>
            </a:pPr>
            <a:fld id="{B0A63811-0C88-424D-807E-72BFC158FD04}" type="slidenum">
              <a:rPr lang="en-US" altLang="en-US"/>
              <a:pPr>
                <a:defRPr/>
              </a:pPr>
              <a:t>‹#›</a:t>
            </a:fld>
            <a:endParaRPr lang="en-US" altLang="en-US"/>
          </a:p>
        </p:txBody>
      </p:sp>
    </p:spTree>
    <p:extLst>
      <p:ext uri="{BB962C8B-B14F-4D97-AF65-F5344CB8AC3E}">
        <p14:creationId xmlns:p14="http://schemas.microsoft.com/office/powerpoint/2010/main" val="400539758"/>
      </p:ext>
    </p:extLst>
  </p:cSld>
  <p:clrMapOvr>
    <a:masterClrMapping/>
  </p:clrMapOvr>
  <p:transition/>
</p:sldLayout>
</file>

<file path=ppt/slideLayouts/slideLayout9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CFCCB6FE-6843-6C43-9199-F29F5DA9153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9CD7F3DB-ED82-EF49-AE0E-16C445D66EBA}"/>
              </a:ext>
            </a:extLst>
          </p:cNvPr>
          <p:cNvSpPr>
            <a:spLocks noGrp="1" noChangeArrowheads="1"/>
          </p:cNvSpPr>
          <p:nvPr>
            <p:ph type="sldNum" sz="quarter" idx="11"/>
          </p:nvPr>
        </p:nvSpPr>
        <p:spPr>
          <a:ln/>
        </p:spPr>
        <p:txBody>
          <a:bodyPr/>
          <a:lstStyle>
            <a:lvl1pPr>
              <a:defRPr/>
            </a:lvl1pPr>
          </a:lstStyle>
          <a:p>
            <a:pPr>
              <a:defRPr/>
            </a:pPr>
            <a:fld id="{3727BDC7-4286-0348-B3E3-35EBC125A67C}" type="slidenum">
              <a:rPr lang="en-US" altLang="en-US"/>
              <a:pPr>
                <a:defRPr/>
              </a:pPr>
              <a:t>‹#›</a:t>
            </a:fld>
            <a:endParaRPr lang="en-US" altLang="en-US"/>
          </a:p>
        </p:txBody>
      </p:sp>
    </p:spTree>
    <p:extLst>
      <p:ext uri="{BB962C8B-B14F-4D97-AF65-F5344CB8AC3E}">
        <p14:creationId xmlns:p14="http://schemas.microsoft.com/office/powerpoint/2010/main" val="1320688283"/>
      </p:ext>
    </p:extLst>
  </p:cSld>
  <p:clrMapOvr>
    <a:masterClrMapping/>
  </p:clrMapOvr>
  <p:transition/>
</p:sldLayout>
</file>

<file path=ppt/slideLayouts/slideLayout9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6C501A7E-E808-2A4D-A294-3FE38ED883D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A55CA164-8BFD-454B-98A1-8883538D6EA8}"/>
              </a:ext>
            </a:extLst>
          </p:cNvPr>
          <p:cNvSpPr>
            <a:spLocks noGrp="1" noChangeArrowheads="1"/>
          </p:cNvSpPr>
          <p:nvPr>
            <p:ph type="sldNum" sz="quarter" idx="11"/>
          </p:nvPr>
        </p:nvSpPr>
        <p:spPr>
          <a:ln/>
        </p:spPr>
        <p:txBody>
          <a:bodyPr/>
          <a:lstStyle>
            <a:lvl1pPr>
              <a:defRPr/>
            </a:lvl1pPr>
          </a:lstStyle>
          <a:p>
            <a:pPr>
              <a:defRPr/>
            </a:pPr>
            <a:fld id="{203E3525-7C23-FA4A-84E9-CD20986B9C3D}" type="slidenum">
              <a:rPr lang="en-US" altLang="en-US"/>
              <a:pPr>
                <a:defRPr/>
              </a:pPr>
              <a:t>‹#›</a:t>
            </a:fld>
            <a:endParaRPr lang="en-US" altLang="en-US"/>
          </a:p>
        </p:txBody>
      </p:sp>
    </p:spTree>
    <p:extLst>
      <p:ext uri="{BB962C8B-B14F-4D97-AF65-F5344CB8AC3E}">
        <p14:creationId xmlns:p14="http://schemas.microsoft.com/office/powerpoint/2010/main" val="2749204510"/>
      </p:ext>
    </p:extLst>
  </p:cSld>
  <p:clrMapOvr>
    <a:masterClrMapping/>
  </p:clrMapOvr>
  <p:transition/>
</p:sldLayout>
</file>

<file path=ppt/slideLayouts/slideLayout9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C4C5C39E-8AAC-984A-99D0-C96378C34CC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62EAD916-AFF0-5040-8789-7A5150BE3DA5}"/>
              </a:ext>
            </a:extLst>
          </p:cNvPr>
          <p:cNvSpPr>
            <a:spLocks noGrp="1" noChangeArrowheads="1"/>
          </p:cNvSpPr>
          <p:nvPr>
            <p:ph type="sldNum" sz="quarter" idx="11"/>
          </p:nvPr>
        </p:nvSpPr>
        <p:spPr>
          <a:ln/>
        </p:spPr>
        <p:txBody>
          <a:bodyPr/>
          <a:lstStyle>
            <a:lvl1pPr>
              <a:defRPr/>
            </a:lvl1pPr>
          </a:lstStyle>
          <a:p>
            <a:pPr>
              <a:defRPr/>
            </a:pPr>
            <a:fld id="{C9F34B8E-6385-4148-B32C-E4FF21BA5340}" type="slidenum">
              <a:rPr lang="en-US" altLang="en-US"/>
              <a:pPr>
                <a:defRPr/>
              </a:pPr>
              <a:t>‹#›</a:t>
            </a:fld>
            <a:endParaRPr lang="en-US" altLang="en-US"/>
          </a:p>
        </p:txBody>
      </p:sp>
    </p:spTree>
    <p:extLst>
      <p:ext uri="{BB962C8B-B14F-4D97-AF65-F5344CB8AC3E}">
        <p14:creationId xmlns:p14="http://schemas.microsoft.com/office/powerpoint/2010/main" val="359947587"/>
      </p:ext>
    </p:extLst>
  </p:cSld>
  <p:clrMapOvr>
    <a:masterClrMapping/>
  </p:clrMapOvr>
  <p:transition/>
</p:sldLayout>
</file>

<file path=ppt/slideLayouts/slideLayout9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838DED25-2CDF-1945-8893-6959FB69CF0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A3DC90B0-FB99-1C4D-A9D6-A99F30E87A88}"/>
              </a:ext>
            </a:extLst>
          </p:cNvPr>
          <p:cNvSpPr>
            <a:spLocks noGrp="1" noChangeArrowheads="1"/>
          </p:cNvSpPr>
          <p:nvPr>
            <p:ph type="sldNum" sz="quarter" idx="11"/>
          </p:nvPr>
        </p:nvSpPr>
        <p:spPr>
          <a:ln/>
        </p:spPr>
        <p:txBody>
          <a:bodyPr/>
          <a:lstStyle>
            <a:lvl1pPr>
              <a:defRPr/>
            </a:lvl1pPr>
          </a:lstStyle>
          <a:p>
            <a:pPr>
              <a:defRPr/>
            </a:pPr>
            <a:fld id="{7C58E949-C242-A64E-A739-C1B5ADFC6D10}" type="slidenum">
              <a:rPr lang="en-US" altLang="en-US"/>
              <a:pPr>
                <a:defRPr/>
              </a:pPr>
              <a:t>‹#›</a:t>
            </a:fld>
            <a:endParaRPr lang="en-US" altLang="en-US"/>
          </a:p>
        </p:txBody>
      </p:sp>
    </p:spTree>
    <p:extLst>
      <p:ext uri="{BB962C8B-B14F-4D97-AF65-F5344CB8AC3E}">
        <p14:creationId xmlns:p14="http://schemas.microsoft.com/office/powerpoint/2010/main" val="645106637"/>
      </p:ext>
    </p:extLst>
  </p:cSld>
  <p:clrMapOvr>
    <a:masterClrMapping/>
  </p:clrMapOvr>
  <p:transition/>
</p:sldLayout>
</file>

<file path=ppt/slideLayouts/slideLayout940.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EE55F241-12A6-A04E-BE21-E2FB81C9E0B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197070D8-8DAD-7241-9957-9EFC528BD426}"/>
              </a:ext>
            </a:extLst>
          </p:cNvPr>
          <p:cNvSpPr>
            <a:spLocks noGrp="1" noChangeArrowheads="1"/>
          </p:cNvSpPr>
          <p:nvPr>
            <p:ph type="sldNum" sz="quarter" idx="11"/>
          </p:nvPr>
        </p:nvSpPr>
        <p:spPr>
          <a:ln/>
        </p:spPr>
        <p:txBody>
          <a:bodyPr/>
          <a:lstStyle>
            <a:lvl1pPr>
              <a:defRPr/>
            </a:lvl1pPr>
          </a:lstStyle>
          <a:p>
            <a:pPr>
              <a:defRPr/>
            </a:pPr>
            <a:fld id="{C963C093-3ACA-694F-A135-17D0BEB3F4A5}" type="slidenum">
              <a:rPr lang="en-US" altLang="en-US"/>
              <a:pPr>
                <a:defRPr/>
              </a:pPr>
              <a:t>‹#›</a:t>
            </a:fld>
            <a:endParaRPr lang="en-US" altLang="en-US"/>
          </a:p>
        </p:txBody>
      </p:sp>
    </p:spTree>
    <p:extLst>
      <p:ext uri="{BB962C8B-B14F-4D97-AF65-F5344CB8AC3E}">
        <p14:creationId xmlns:p14="http://schemas.microsoft.com/office/powerpoint/2010/main" val="1830604427"/>
      </p:ext>
    </p:extLst>
  </p:cSld>
  <p:clrMapOvr>
    <a:masterClrMapping/>
  </p:clrMapOvr>
  <p:transition/>
</p:sldLayout>
</file>

<file path=ppt/slideLayouts/slideLayout94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4DFF4F-ED49-E545-9049-57D68EB3BF4A}"/>
              </a:ext>
            </a:extLst>
          </p:cNvPr>
          <p:cNvSpPr/>
          <p:nvPr userDrawn="1"/>
        </p:nvSpPr>
        <p:spPr>
          <a:xfrm>
            <a:off x="0" y="0"/>
            <a:ext cx="9144000" cy="4379053"/>
          </a:xfrm>
          <a:prstGeom prst="rect">
            <a:avLst/>
          </a:prstGeom>
          <a:solidFill>
            <a:srgbClr val="A5A5A5">
              <a:lumMod val="20000"/>
              <a:lumOff val="80000"/>
            </a:srgbClr>
          </a:solidFill>
          <a:ln w="12700" cap="flat" cmpd="sng" algn="ctr">
            <a:solidFill>
              <a:sysClr val="window" lastClr="FFFFFF"/>
            </a:solidFill>
            <a:prstDash val="solid"/>
            <a:miter lim="800000"/>
          </a:ln>
          <a:effectLst/>
        </p:spPr>
        <p:txBody>
          <a:bodyPr rtlCol="0" anchor="ctr"/>
          <a:lstStyle/>
          <a:p>
            <a:pPr marL="0" marR="0" lvl="0" indent="0" algn="ctr" defTabSz="914354" eaLnBrk="1" fontAlgn="auto" latinLnBrk="0" hangingPunct="1">
              <a:lnSpc>
                <a:spcPct val="100000"/>
              </a:lnSpc>
              <a:spcBef>
                <a:spcPts val="0"/>
              </a:spcBef>
              <a:spcAft>
                <a:spcPts val="0"/>
              </a:spcAft>
              <a:buClrTx/>
              <a:buSzTx/>
              <a:buFontTx/>
              <a:buNone/>
              <a:tabLst/>
              <a:defRPr/>
            </a:pPr>
            <a:endParaRPr kumimoji="0" lang="en-CH" sz="1351" b="0" i="0" u="none" strike="noStrike" kern="0" cap="none" spc="0" normalizeH="0" baseline="0" noProof="0" dirty="0">
              <a:ln>
                <a:noFill/>
              </a:ln>
              <a:solidFill>
                <a:srgbClr val="002060"/>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1109311" y="2839453"/>
            <a:ext cx="6858000" cy="1539600"/>
          </a:xfrm>
        </p:spPr>
        <p:txBody>
          <a:bodyPr>
            <a:normAutofit/>
          </a:bodyPr>
          <a:lstStyle>
            <a:lvl1pPr marL="0" indent="0" algn="ctr">
              <a:buNone/>
              <a:defRPr sz="3200" b="1" i="0" baseline="0">
                <a:latin typeface="+mj-lt"/>
              </a:defRPr>
            </a:lvl1pPr>
            <a:lvl2pPr marL="457178" indent="0" algn="ctr">
              <a:buNone/>
              <a:defRPr sz="2000"/>
            </a:lvl2pPr>
            <a:lvl3pPr marL="914354" indent="0" algn="ctr">
              <a:buNone/>
              <a:defRPr sz="1800"/>
            </a:lvl3pPr>
            <a:lvl4pPr marL="1371532" indent="0" algn="ctr">
              <a:buNone/>
              <a:defRPr sz="1600"/>
            </a:lvl4pPr>
            <a:lvl5pPr marL="1828709" indent="0" algn="ctr">
              <a:buNone/>
              <a:defRPr sz="1600"/>
            </a:lvl5pPr>
            <a:lvl6pPr marL="2285886" indent="0" algn="ctr">
              <a:buNone/>
              <a:defRPr sz="1600"/>
            </a:lvl6pPr>
            <a:lvl7pPr marL="2743062" indent="0" algn="ctr">
              <a:buNone/>
              <a:defRPr sz="1600"/>
            </a:lvl7pPr>
            <a:lvl8pPr marL="3200240" indent="0" algn="ctr">
              <a:buNone/>
              <a:defRPr sz="1600"/>
            </a:lvl8pPr>
            <a:lvl9pPr marL="3657418" indent="0" algn="ctr">
              <a:buNone/>
              <a:defRPr sz="1600"/>
            </a:lvl9pPr>
          </a:lstStyle>
          <a:p>
            <a:r>
              <a:rPr lang="en-US" sz="3200" b="1" dirty="0">
                <a:latin typeface="Segoe UI" panose="020B0502040204020203" pitchFamily="34" charset="0"/>
                <a:ea typeface="Cambria" panose="02040503050406030204" pitchFamily="18" charset="0"/>
                <a:cs typeface="Segoe UI" panose="020B0502040204020203" pitchFamily="34" charset="0"/>
              </a:rPr>
              <a:t>Click to edit Master subtitle style</a:t>
            </a:r>
            <a:endParaRPr lang="en-US" dirty="0"/>
          </a:p>
        </p:txBody>
      </p:sp>
      <p:pic>
        <p:nvPicPr>
          <p:cNvPr id="12" name="Picture 2" descr="http://www.euroc-project.eu/fileadmin/imgEuroc/eurocConsortiumLogos/ethLogo.png">
            <a:extLst>
              <a:ext uri="{FF2B5EF4-FFF2-40B4-BE49-F238E27FC236}">
                <a16:creationId xmlns:a16="http://schemas.microsoft.com/office/drawing/2014/main" id="{8CF7D528-60B9-7C4D-8128-F52BA3A7A4B6}"/>
              </a:ext>
            </a:extLst>
          </p:cNvPr>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386696" y="6030665"/>
            <a:ext cx="2397512" cy="49249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D4EC1F6D-190B-B448-B175-2B9886767CE2}"/>
              </a:ext>
            </a:extLst>
          </p:cNvPr>
          <p:cNvPicPr>
            <a:picLocks noChangeAspect="1"/>
          </p:cNvPicPr>
          <p:nvPr userDrawn="1"/>
        </p:nvPicPr>
        <p:blipFill>
          <a:blip r:embed="rId3"/>
          <a:stretch>
            <a:fillRect/>
          </a:stretch>
        </p:blipFill>
        <p:spPr>
          <a:xfrm>
            <a:off x="6084489" y="5887318"/>
            <a:ext cx="2640412" cy="607663"/>
          </a:xfrm>
          <a:prstGeom prst="rect">
            <a:avLst/>
          </a:prstGeom>
        </p:spPr>
      </p:pic>
      <p:sp>
        <p:nvSpPr>
          <p:cNvPr id="20" name="Text Placeholder 19">
            <a:extLst>
              <a:ext uri="{FF2B5EF4-FFF2-40B4-BE49-F238E27FC236}">
                <a16:creationId xmlns:a16="http://schemas.microsoft.com/office/drawing/2014/main" id="{0C2DCD12-E0A7-964E-8C01-30F57AE18A60}"/>
              </a:ext>
            </a:extLst>
          </p:cNvPr>
          <p:cNvSpPr>
            <a:spLocks noGrp="1"/>
          </p:cNvSpPr>
          <p:nvPr>
            <p:ph type="body" sz="quarter" idx="10" hasCustomPrompt="1"/>
          </p:nvPr>
        </p:nvSpPr>
        <p:spPr>
          <a:xfrm>
            <a:off x="0" y="220667"/>
            <a:ext cx="9144000" cy="2619375"/>
          </a:xfrm>
        </p:spPr>
        <p:txBody>
          <a:bodyPr anchor="ctr">
            <a:normAutofit/>
          </a:bodyPr>
          <a:lstStyle>
            <a:lvl1pPr marL="0" indent="0" algn="ctr">
              <a:buNone/>
              <a:defRPr sz="4800" b="1">
                <a:latin typeface="Segoe UI Symbol" panose="020B0502040204020203" pitchFamily="34" charset="0"/>
                <a:ea typeface="Segoe UI Symbol" panose="020B0502040204020203" pitchFamily="34" charset="0"/>
                <a:cs typeface="Segoe UI Historic" panose="020B0502040204020203" pitchFamily="34" charset="0"/>
              </a:defRPr>
            </a:lvl1pPr>
          </a:lstStyle>
          <a:p>
            <a:pPr lvl="0"/>
            <a:r>
              <a:rPr lang="en-US" dirty="0"/>
              <a:t>Click to edit Title</a:t>
            </a:r>
          </a:p>
        </p:txBody>
      </p:sp>
    </p:spTree>
    <p:extLst>
      <p:ext uri="{BB962C8B-B14F-4D97-AF65-F5344CB8AC3E}">
        <p14:creationId xmlns:p14="http://schemas.microsoft.com/office/powerpoint/2010/main" val="1132941"/>
      </p:ext>
    </p:extLst>
  </p:cSld>
  <p:clrMapOvr>
    <a:masterClrMapping/>
  </p:clrMapOvr>
</p:sldLayout>
</file>

<file path=ppt/slideLayouts/slideLayout94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ED2D3B90-BDF0-9E4D-963A-CE3F0519DFF8}"/>
              </a:ext>
            </a:extLst>
          </p:cNvPr>
          <p:cNvSpPr>
            <a:spLocks noGrp="1"/>
          </p:cNvSpPr>
          <p:nvPr>
            <p:ph type="title"/>
          </p:nvPr>
        </p:nvSpPr>
        <p:spPr>
          <a:xfrm>
            <a:off x="169011" y="132335"/>
            <a:ext cx="8894602" cy="606084"/>
          </a:xfrm>
          <a:prstGeom prst="rect">
            <a:avLst/>
          </a:prstGeom>
        </p:spPr>
        <p:txBody>
          <a:bodyPr/>
          <a:lstStyle>
            <a:lvl1pPr>
              <a:defRPr sz="4400" b="1">
                <a:latin typeface="Segoe UI" panose="020B0502040204020203" pitchFamily="34" charset="0"/>
                <a:cs typeface="Segoe UI" panose="020B0502040204020203" pitchFamily="34" charset="0"/>
              </a:defRPr>
            </a:lvl1pPr>
          </a:lstStyle>
          <a:p>
            <a:r>
              <a:rPr lang="en-US" dirty="0"/>
              <a:t>Click to edit Master title style</a:t>
            </a:r>
          </a:p>
        </p:txBody>
      </p:sp>
      <p:sp>
        <p:nvSpPr>
          <p:cNvPr id="13" name="Content Placeholder 2">
            <a:extLst>
              <a:ext uri="{FF2B5EF4-FFF2-40B4-BE49-F238E27FC236}">
                <a16:creationId xmlns:a16="http://schemas.microsoft.com/office/drawing/2014/main" id="{85EB6F8F-19D9-7A4A-967C-A1B0DB23569E}"/>
              </a:ext>
            </a:extLst>
          </p:cNvPr>
          <p:cNvSpPr>
            <a:spLocks noGrp="1"/>
          </p:cNvSpPr>
          <p:nvPr>
            <p:ph idx="1"/>
          </p:nvPr>
        </p:nvSpPr>
        <p:spPr>
          <a:xfrm>
            <a:off x="169011" y="936172"/>
            <a:ext cx="8894602" cy="5293805"/>
          </a:xfrm>
          <a:prstGeom prst="rect">
            <a:avLst/>
          </a:prstGeom>
        </p:spPr>
        <p:txBody>
          <a:bodyPr/>
          <a:lstStyle>
            <a:lvl1pPr>
              <a:defRPr sz="2800">
                <a:latin typeface="Segoe UI" panose="020B0502040204020203" pitchFamily="34" charset="0"/>
                <a:cs typeface="Segoe UI" panose="020B0502040204020203" pitchFamily="34" charset="0"/>
              </a:defRPr>
            </a:lvl1pPr>
            <a:lvl2pPr marL="685766" indent="-228589">
              <a:buFont typeface="Cambria" panose="02040503050406030204" pitchFamily="18" charset="0"/>
              <a:buChar char="-"/>
              <a:defRPr sz="2400">
                <a:latin typeface="Segoe UI" panose="020B0502040204020203" pitchFamily="34" charset="0"/>
                <a:cs typeface="Segoe UI" panose="020B0502040204020203" pitchFamily="34" charset="0"/>
              </a:defRPr>
            </a:lvl2pPr>
            <a:lvl3pPr>
              <a:defRPr sz="2000">
                <a:latin typeface="Segoe UI" panose="020B0502040204020203" pitchFamily="34" charset="0"/>
                <a:cs typeface="Segoe UI" panose="020B0502040204020203" pitchFamily="34" charset="0"/>
              </a:defRPr>
            </a:lvl3pPr>
            <a:lvl4pPr>
              <a:defRPr sz="2000">
                <a:latin typeface="Segoe UI" panose="020B0502040204020203" pitchFamily="34" charset="0"/>
                <a:cs typeface="Segoe UI" panose="020B0502040204020203" pitchFamily="34" charset="0"/>
              </a:defRPr>
            </a:lvl4pPr>
            <a:lvl5pPr>
              <a:defRPr sz="2000">
                <a:latin typeface="Segoe UI" panose="020B0502040204020203" pitchFamily="34" charset="0"/>
                <a:cs typeface="Segoe UI" panose="020B0502040204020203"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Slide Number Placeholder 5">
            <a:extLst>
              <a:ext uri="{FF2B5EF4-FFF2-40B4-BE49-F238E27FC236}">
                <a16:creationId xmlns:a16="http://schemas.microsoft.com/office/drawing/2014/main" id="{B8B30CEA-A32F-0B4F-94FF-2F238104D6CE}"/>
              </a:ext>
            </a:extLst>
          </p:cNvPr>
          <p:cNvSpPr txBox="1">
            <a:spLocks/>
          </p:cNvSpPr>
          <p:nvPr userDrawn="1"/>
        </p:nvSpPr>
        <p:spPr>
          <a:xfrm>
            <a:off x="7977054" y="6355716"/>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z="2000" smtClean="0">
                <a:latin typeface="Segoe UI" panose="020B0502040204020203" pitchFamily="34" charset="0"/>
                <a:cs typeface="Segoe UI" panose="020B0502040204020203" pitchFamily="34" charset="0"/>
              </a:rPr>
              <a:pPr/>
              <a:t>‹#›</a:t>
            </a:fld>
            <a:endParaRPr lang="en-US" sz="2000" dirty="0">
              <a:latin typeface="Segoe UI" panose="020B0502040204020203" pitchFamily="34" charset="0"/>
              <a:cs typeface="Segoe UI" panose="020B0502040204020203" pitchFamily="34" charset="0"/>
            </a:endParaRPr>
          </a:p>
        </p:txBody>
      </p:sp>
      <p:pic>
        <p:nvPicPr>
          <p:cNvPr id="15" name="Picture 14" descr="safari.png">
            <a:extLst>
              <a:ext uri="{FF2B5EF4-FFF2-40B4-BE49-F238E27FC236}">
                <a16:creationId xmlns:a16="http://schemas.microsoft.com/office/drawing/2014/main" id="{DCA7EB8C-F307-874D-B152-028FC5CC7DF9}"/>
              </a:ext>
            </a:extLst>
          </p:cNvPr>
          <p:cNvPicPr>
            <a:picLocks noChangeAspect="1"/>
          </p:cNvPicPr>
          <p:nvPr userDrawn="1"/>
        </p:nvPicPr>
        <p:blipFill>
          <a:blip r:embed="rId2" cstate="print"/>
          <a:stretch>
            <a:fillRect/>
          </a:stretch>
        </p:blipFill>
        <p:spPr>
          <a:xfrm>
            <a:off x="189560" y="6413145"/>
            <a:ext cx="1080120" cy="312523"/>
          </a:xfrm>
          <a:prstGeom prst="rect">
            <a:avLst/>
          </a:prstGeom>
        </p:spPr>
      </p:pic>
      <p:cxnSp>
        <p:nvCxnSpPr>
          <p:cNvPr id="16" name="Straight Connector 15">
            <a:extLst>
              <a:ext uri="{FF2B5EF4-FFF2-40B4-BE49-F238E27FC236}">
                <a16:creationId xmlns:a16="http://schemas.microsoft.com/office/drawing/2014/main" id="{89CD1133-1492-4A44-93C1-B89EF4FD41F6}"/>
              </a:ext>
            </a:extLst>
          </p:cNvPr>
          <p:cNvCxnSpPr>
            <a:cxnSpLocks/>
          </p:cNvCxnSpPr>
          <p:nvPr userDrawn="1"/>
        </p:nvCxnSpPr>
        <p:spPr>
          <a:xfrm>
            <a:off x="117027" y="831499"/>
            <a:ext cx="8894601" cy="0"/>
          </a:xfrm>
          <a:prstGeom prst="line">
            <a:avLst/>
          </a:prstGeom>
          <a:ln w="28575">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3224462"/>
      </p:ext>
    </p:extLst>
  </p:cSld>
  <p:clrMapOvr>
    <a:masterClrMapping/>
  </p:clrMapOvr>
</p:sldLayout>
</file>

<file path=ppt/slideLayouts/slideLayout94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0406388"/>
      </p:ext>
    </p:extLst>
  </p:cSld>
  <p:clrMapOvr>
    <a:masterClrMapping/>
  </p:clrMapOvr>
</p:sldLayout>
</file>

<file path=ppt/slideLayouts/slideLayout9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5991" y="73723"/>
            <a:ext cx="8987622" cy="740193"/>
          </a:xfrm>
          <a:prstGeom prst="rect">
            <a:avLst/>
          </a:prstGeom>
        </p:spPr>
        <p:txBody>
          <a:bodyPr/>
          <a:lstStyle>
            <a:lvl1pPr>
              <a:defRPr sz="4800">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911224"/>
            <a:ext cx="8987622" cy="5318753"/>
          </a:xfrm>
          <a:prstGeom prst="rect">
            <a:avLst/>
          </a:prstGeom>
        </p:spPr>
        <p:txBody>
          <a:bodyPr/>
          <a:lstStyle>
            <a:lvl1pPr>
              <a:defRPr sz="3600">
                <a:latin typeface="Cambria" panose="02040503050406030204" pitchFamily="18" charset="0"/>
              </a:defRPr>
            </a:lvl1pPr>
            <a:lvl2pPr marL="685800" indent="-228600">
              <a:buFont typeface="Cambria" panose="02040503050406030204" pitchFamily="18" charset="0"/>
              <a:buChar char="-"/>
              <a:defRPr sz="2800">
                <a:latin typeface="Cambria" panose="02040503050406030204" pitchFamily="18" charset="0"/>
              </a:defRPr>
            </a:lvl2pPr>
            <a:lvl3pPr>
              <a:defRPr sz="2400">
                <a:latin typeface="Cambria" panose="02040503050406030204" pitchFamily="18" charset="0"/>
              </a:defRPr>
            </a:lvl3pPr>
            <a:lvl4pPr>
              <a:defRPr sz="2400">
                <a:latin typeface="Cambria" panose="02040503050406030204" pitchFamily="18" charset="0"/>
              </a:defRPr>
            </a:lvl4pPr>
            <a:lvl5pPr>
              <a:defRPr sz="24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5"/>
          <p:cNvSpPr txBox="1">
            <a:spLocks/>
          </p:cNvSpPr>
          <p:nvPr userDrawn="1"/>
        </p:nvSpPr>
        <p:spPr>
          <a:xfrm>
            <a:off x="7924800" y="6355715"/>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mtClean="0"/>
              <a:pPr/>
              <a:t>‹#›</a:t>
            </a:fld>
            <a:endParaRPr lang="en-US" dirty="0"/>
          </a:p>
        </p:txBody>
      </p:sp>
      <p:pic>
        <p:nvPicPr>
          <p:cNvPr id="9" name="Picture 8"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89560" y="6413144"/>
            <a:ext cx="1080120" cy="312522"/>
          </a:xfrm>
          <a:prstGeom prst="rect">
            <a:avLst/>
          </a:prstGeom>
        </p:spPr>
      </p:pic>
    </p:spTree>
    <p:extLst>
      <p:ext uri="{BB962C8B-B14F-4D97-AF65-F5344CB8AC3E}">
        <p14:creationId xmlns:p14="http://schemas.microsoft.com/office/powerpoint/2010/main" val="4252844602"/>
      </p:ext>
    </p:extLst>
  </p:cSld>
  <p:clrMapOvr>
    <a:masterClrMapping/>
  </p:clrMapOvr>
</p:sldLayout>
</file>

<file path=ppt/slideLayouts/slideLayout94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4DFF4F-ED49-E545-9049-57D68EB3BF4A}"/>
              </a:ext>
            </a:extLst>
          </p:cNvPr>
          <p:cNvSpPr/>
          <p:nvPr userDrawn="1"/>
        </p:nvSpPr>
        <p:spPr>
          <a:xfrm>
            <a:off x="0" y="0"/>
            <a:ext cx="9144000" cy="4379053"/>
          </a:xfrm>
          <a:prstGeom prst="rect">
            <a:avLst/>
          </a:prstGeom>
          <a:solidFill>
            <a:srgbClr val="A5A5A5">
              <a:lumMod val="20000"/>
              <a:lumOff val="80000"/>
            </a:srgbClr>
          </a:solidFill>
          <a:ln w="12700" cap="flat" cmpd="sng" algn="ctr">
            <a:solidFill>
              <a:sysClr val="window" lastClr="FFFFFF"/>
            </a:solidFill>
            <a:prstDash val="solid"/>
            <a:miter lim="800000"/>
          </a:ln>
          <a:effectLst/>
        </p:spPr>
        <p:txBody>
          <a:bodyPr rtlCol="0" anchor="ctr"/>
          <a:lstStyle/>
          <a:p>
            <a:pPr marL="0" marR="0" lvl="0" indent="0" algn="ctr" defTabSz="914354" eaLnBrk="1" fontAlgn="auto" latinLnBrk="0" hangingPunct="1">
              <a:lnSpc>
                <a:spcPct val="100000"/>
              </a:lnSpc>
              <a:spcBef>
                <a:spcPts val="0"/>
              </a:spcBef>
              <a:spcAft>
                <a:spcPts val="0"/>
              </a:spcAft>
              <a:buClrTx/>
              <a:buSzTx/>
              <a:buFontTx/>
              <a:buNone/>
              <a:tabLst/>
              <a:defRPr/>
            </a:pPr>
            <a:endParaRPr kumimoji="0" lang="en-CH" sz="1351" b="0" i="0" u="none" strike="noStrike" kern="0" cap="none" spc="0" normalizeH="0" baseline="0" noProof="0" dirty="0">
              <a:ln>
                <a:noFill/>
              </a:ln>
              <a:solidFill>
                <a:srgbClr val="002060"/>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1109311" y="2839453"/>
            <a:ext cx="6858000" cy="1539600"/>
          </a:xfrm>
        </p:spPr>
        <p:txBody>
          <a:bodyPr>
            <a:normAutofit/>
          </a:bodyPr>
          <a:lstStyle>
            <a:lvl1pPr marL="0" indent="0" algn="ctr">
              <a:buNone/>
              <a:defRPr sz="3200" b="1" i="0" baseline="0">
                <a:latin typeface="+mj-lt"/>
              </a:defRPr>
            </a:lvl1pPr>
            <a:lvl2pPr marL="457178" indent="0" algn="ctr">
              <a:buNone/>
              <a:defRPr sz="2000"/>
            </a:lvl2pPr>
            <a:lvl3pPr marL="914354" indent="0" algn="ctr">
              <a:buNone/>
              <a:defRPr sz="1800"/>
            </a:lvl3pPr>
            <a:lvl4pPr marL="1371532" indent="0" algn="ctr">
              <a:buNone/>
              <a:defRPr sz="1600"/>
            </a:lvl4pPr>
            <a:lvl5pPr marL="1828709" indent="0" algn="ctr">
              <a:buNone/>
              <a:defRPr sz="1600"/>
            </a:lvl5pPr>
            <a:lvl6pPr marL="2285886" indent="0" algn="ctr">
              <a:buNone/>
              <a:defRPr sz="1600"/>
            </a:lvl6pPr>
            <a:lvl7pPr marL="2743062" indent="0" algn="ctr">
              <a:buNone/>
              <a:defRPr sz="1600"/>
            </a:lvl7pPr>
            <a:lvl8pPr marL="3200240" indent="0" algn="ctr">
              <a:buNone/>
              <a:defRPr sz="1600"/>
            </a:lvl8pPr>
            <a:lvl9pPr marL="3657418" indent="0" algn="ctr">
              <a:buNone/>
              <a:defRPr sz="1600"/>
            </a:lvl9pPr>
          </a:lstStyle>
          <a:p>
            <a:r>
              <a:rPr lang="en-US" sz="3200" b="1" dirty="0">
                <a:latin typeface="Segoe UI" panose="020B0502040204020203" pitchFamily="34" charset="0"/>
                <a:ea typeface="Cambria" panose="02040503050406030204" pitchFamily="18" charset="0"/>
                <a:cs typeface="Segoe UI" panose="020B0502040204020203" pitchFamily="34" charset="0"/>
              </a:rPr>
              <a:t>Click to edit Master subtitle style</a:t>
            </a:r>
            <a:endParaRPr lang="en-US" dirty="0"/>
          </a:p>
        </p:txBody>
      </p:sp>
      <p:pic>
        <p:nvPicPr>
          <p:cNvPr id="12" name="Picture 2" descr="http://www.euroc-project.eu/fileadmin/imgEuroc/eurocConsortiumLogos/ethLogo.png">
            <a:extLst>
              <a:ext uri="{FF2B5EF4-FFF2-40B4-BE49-F238E27FC236}">
                <a16:creationId xmlns:a16="http://schemas.microsoft.com/office/drawing/2014/main" id="{8CF7D528-60B9-7C4D-8128-F52BA3A7A4B6}"/>
              </a:ext>
            </a:extLst>
          </p:cNvPr>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386696" y="6030665"/>
            <a:ext cx="2397512" cy="49249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D4EC1F6D-190B-B448-B175-2B9886767CE2}"/>
              </a:ext>
            </a:extLst>
          </p:cNvPr>
          <p:cNvPicPr>
            <a:picLocks noChangeAspect="1"/>
          </p:cNvPicPr>
          <p:nvPr userDrawn="1"/>
        </p:nvPicPr>
        <p:blipFill>
          <a:blip r:embed="rId3"/>
          <a:stretch>
            <a:fillRect/>
          </a:stretch>
        </p:blipFill>
        <p:spPr>
          <a:xfrm>
            <a:off x="6084489" y="5887318"/>
            <a:ext cx="2640412" cy="607663"/>
          </a:xfrm>
          <a:prstGeom prst="rect">
            <a:avLst/>
          </a:prstGeom>
        </p:spPr>
      </p:pic>
      <p:sp>
        <p:nvSpPr>
          <p:cNvPr id="20" name="Text Placeholder 19">
            <a:extLst>
              <a:ext uri="{FF2B5EF4-FFF2-40B4-BE49-F238E27FC236}">
                <a16:creationId xmlns:a16="http://schemas.microsoft.com/office/drawing/2014/main" id="{0C2DCD12-E0A7-964E-8C01-30F57AE18A60}"/>
              </a:ext>
            </a:extLst>
          </p:cNvPr>
          <p:cNvSpPr>
            <a:spLocks noGrp="1"/>
          </p:cNvSpPr>
          <p:nvPr>
            <p:ph type="body" sz="quarter" idx="10" hasCustomPrompt="1"/>
          </p:nvPr>
        </p:nvSpPr>
        <p:spPr>
          <a:xfrm>
            <a:off x="0" y="220667"/>
            <a:ext cx="9144000" cy="2619375"/>
          </a:xfrm>
        </p:spPr>
        <p:txBody>
          <a:bodyPr anchor="ctr">
            <a:normAutofit/>
          </a:bodyPr>
          <a:lstStyle>
            <a:lvl1pPr marL="0" indent="0" algn="ctr">
              <a:buNone/>
              <a:defRPr sz="4800" b="1">
                <a:latin typeface="Segoe UI Symbol" panose="020B0502040204020203" pitchFamily="34" charset="0"/>
                <a:ea typeface="Segoe UI Symbol" panose="020B0502040204020203" pitchFamily="34" charset="0"/>
                <a:cs typeface="Segoe UI Historic" panose="020B0502040204020203" pitchFamily="34" charset="0"/>
              </a:defRPr>
            </a:lvl1pPr>
          </a:lstStyle>
          <a:p>
            <a:pPr lvl="0"/>
            <a:r>
              <a:rPr lang="en-US" dirty="0"/>
              <a:t>Click to edit Title</a:t>
            </a:r>
          </a:p>
        </p:txBody>
      </p:sp>
    </p:spTree>
    <p:extLst>
      <p:ext uri="{BB962C8B-B14F-4D97-AF65-F5344CB8AC3E}">
        <p14:creationId xmlns:p14="http://schemas.microsoft.com/office/powerpoint/2010/main" val="2998239183"/>
      </p:ext>
    </p:extLst>
  </p:cSld>
  <p:clrMapOvr>
    <a:masterClrMapping/>
  </p:clrMapOvr>
</p:sldLayout>
</file>

<file path=ppt/slideLayouts/slideLayout94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ED2D3B90-BDF0-9E4D-963A-CE3F0519DFF8}"/>
              </a:ext>
            </a:extLst>
          </p:cNvPr>
          <p:cNvSpPr>
            <a:spLocks noGrp="1"/>
          </p:cNvSpPr>
          <p:nvPr>
            <p:ph type="title"/>
          </p:nvPr>
        </p:nvSpPr>
        <p:spPr>
          <a:xfrm>
            <a:off x="169011" y="132335"/>
            <a:ext cx="8894602" cy="606084"/>
          </a:xfrm>
          <a:prstGeom prst="rect">
            <a:avLst/>
          </a:prstGeom>
        </p:spPr>
        <p:txBody>
          <a:bodyPr/>
          <a:lstStyle>
            <a:lvl1pPr>
              <a:defRPr sz="4400" b="1">
                <a:latin typeface="Candara" panose="020E0502030303020204" pitchFamily="34" charset="0"/>
                <a:ea typeface="Geneva" panose="020B0503030404040204" pitchFamily="34" charset="0"/>
                <a:cs typeface="Futura Medium" panose="020B0602020204020303" pitchFamily="34" charset="-79"/>
              </a:defRPr>
            </a:lvl1pPr>
          </a:lstStyle>
          <a:p>
            <a:r>
              <a:rPr lang="en-US" dirty="0"/>
              <a:t>Click to edit Master title style</a:t>
            </a:r>
          </a:p>
        </p:txBody>
      </p:sp>
      <p:sp>
        <p:nvSpPr>
          <p:cNvPr id="13" name="Content Placeholder 2">
            <a:extLst>
              <a:ext uri="{FF2B5EF4-FFF2-40B4-BE49-F238E27FC236}">
                <a16:creationId xmlns:a16="http://schemas.microsoft.com/office/drawing/2014/main" id="{85EB6F8F-19D9-7A4A-967C-A1B0DB23569E}"/>
              </a:ext>
            </a:extLst>
          </p:cNvPr>
          <p:cNvSpPr>
            <a:spLocks noGrp="1"/>
          </p:cNvSpPr>
          <p:nvPr>
            <p:ph idx="1"/>
          </p:nvPr>
        </p:nvSpPr>
        <p:spPr>
          <a:xfrm>
            <a:off x="169011" y="936172"/>
            <a:ext cx="8894602" cy="5293805"/>
          </a:xfrm>
          <a:prstGeom prst="rect">
            <a:avLst/>
          </a:prstGeom>
        </p:spPr>
        <p:txBody>
          <a:bodyPr/>
          <a:lstStyle>
            <a:lvl1pPr>
              <a:defRPr sz="2800">
                <a:latin typeface="Candara" panose="020E0502030303020204" pitchFamily="34" charset="0"/>
                <a:ea typeface="Geneva" panose="020B0503030404040204" pitchFamily="34" charset="0"/>
                <a:cs typeface="Beirut" pitchFamily="2" charset="-78"/>
              </a:defRPr>
            </a:lvl1pPr>
            <a:lvl2pPr marL="685766" indent="-228589">
              <a:buFont typeface="Cambria" panose="02040503050406030204" pitchFamily="18" charset="0"/>
              <a:buChar char="-"/>
              <a:defRPr sz="2400">
                <a:latin typeface="Candara" panose="020E0502030303020204" pitchFamily="34" charset="0"/>
                <a:ea typeface="Geneva" panose="020B0503030404040204" pitchFamily="34" charset="0"/>
                <a:cs typeface="Beirut" pitchFamily="2" charset="-78"/>
              </a:defRPr>
            </a:lvl2pPr>
            <a:lvl3pPr>
              <a:defRPr sz="2000">
                <a:latin typeface="Candara" panose="020E0502030303020204" pitchFamily="34" charset="0"/>
                <a:ea typeface="Geneva" panose="020B0503030404040204" pitchFamily="34" charset="0"/>
                <a:cs typeface="Beirut" pitchFamily="2" charset="-78"/>
              </a:defRPr>
            </a:lvl3pPr>
            <a:lvl4pPr>
              <a:defRPr sz="2000">
                <a:latin typeface="Candara" panose="020E0502030303020204" pitchFamily="34" charset="0"/>
                <a:ea typeface="Geneva" panose="020B0503030404040204" pitchFamily="34" charset="0"/>
                <a:cs typeface="Beirut" pitchFamily="2" charset="-78"/>
              </a:defRPr>
            </a:lvl4pPr>
            <a:lvl5pPr>
              <a:defRPr sz="2000">
                <a:latin typeface="Candara" panose="020E0502030303020204" pitchFamily="34" charset="0"/>
                <a:ea typeface="Geneva" panose="020B0503030404040204" pitchFamily="34" charset="0"/>
                <a:cs typeface="Beirut" pitchFamily="2" charset="-78"/>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Slide Number Placeholder 5">
            <a:extLst>
              <a:ext uri="{FF2B5EF4-FFF2-40B4-BE49-F238E27FC236}">
                <a16:creationId xmlns:a16="http://schemas.microsoft.com/office/drawing/2014/main" id="{B8B30CEA-A32F-0B4F-94FF-2F238104D6CE}"/>
              </a:ext>
            </a:extLst>
          </p:cNvPr>
          <p:cNvSpPr txBox="1">
            <a:spLocks/>
          </p:cNvSpPr>
          <p:nvPr userDrawn="1"/>
        </p:nvSpPr>
        <p:spPr>
          <a:xfrm>
            <a:off x="7977054" y="6476480"/>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z="2000" smtClean="0">
                <a:latin typeface="Segoe UI" panose="020B0502040204020203" pitchFamily="34" charset="0"/>
                <a:cs typeface="Segoe UI" panose="020B0502040204020203" pitchFamily="34" charset="0"/>
              </a:rPr>
              <a:pPr/>
              <a:t>‹#›</a:t>
            </a:fld>
            <a:endParaRPr lang="en-US" sz="2000" dirty="0">
              <a:latin typeface="Segoe UI" panose="020B0502040204020203" pitchFamily="34" charset="0"/>
              <a:cs typeface="Segoe UI" panose="020B0502040204020203" pitchFamily="34" charset="0"/>
            </a:endParaRPr>
          </a:p>
        </p:txBody>
      </p:sp>
      <p:pic>
        <p:nvPicPr>
          <p:cNvPr id="15" name="Picture 14" descr="safari.png">
            <a:extLst>
              <a:ext uri="{FF2B5EF4-FFF2-40B4-BE49-F238E27FC236}">
                <a16:creationId xmlns:a16="http://schemas.microsoft.com/office/drawing/2014/main" id="{DCA7EB8C-F307-874D-B152-028FC5CC7DF9}"/>
              </a:ext>
            </a:extLst>
          </p:cNvPr>
          <p:cNvPicPr>
            <a:picLocks noChangeAspect="1"/>
          </p:cNvPicPr>
          <p:nvPr userDrawn="1"/>
        </p:nvPicPr>
        <p:blipFill>
          <a:blip r:embed="rId2" cstate="print"/>
          <a:stretch>
            <a:fillRect/>
          </a:stretch>
        </p:blipFill>
        <p:spPr>
          <a:xfrm>
            <a:off x="189560" y="6525283"/>
            <a:ext cx="1080120" cy="312523"/>
          </a:xfrm>
          <a:prstGeom prst="rect">
            <a:avLst/>
          </a:prstGeom>
        </p:spPr>
      </p:pic>
      <p:cxnSp>
        <p:nvCxnSpPr>
          <p:cNvPr id="16" name="Straight Connector 15">
            <a:extLst>
              <a:ext uri="{FF2B5EF4-FFF2-40B4-BE49-F238E27FC236}">
                <a16:creationId xmlns:a16="http://schemas.microsoft.com/office/drawing/2014/main" id="{89CD1133-1492-4A44-93C1-B89EF4FD41F6}"/>
              </a:ext>
            </a:extLst>
          </p:cNvPr>
          <p:cNvCxnSpPr>
            <a:cxnSpLocks/>
          </p:cNvCxnSpPr>
          <p:nvPr userDrawn="1"/>
        </p:nvCxnSpPr>
        <p:spPr>
          <a:xfrm>
            <a:off x="117027" y="831499"/>
            <a:ext cx="8894601" cy="0"/>
          </a:xfrm>
          <a:prstGeom prst="line">
            <a:avLst/>
          </a:prstGeom>
          <a:ln w="28575">
            <a:solidFill>
              <a:srgbClr val="ED7D3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A4E97BD3-6BDD-8949-ACFE-8F75374CA53C}"/>
              </a:ext>
            </a:extLst>
          </p:cNvPr>
          <p:cNvCxnSpPr>
            <a:cxnSpLocks/>
          </p:cNvCxnSpPr>
          <p:nvPr userDrawn="1"/>
        </p:nvCxnSpPr>
        <p:spPr>
          <a:xfrm>
            <a:off x="117027" y="6482153"/>
            <a:ext cx="8894601" cy="0"/>
          </a:xfrm>
          <a:prstGeom prst="line">
            <a:avLst/>
          </a:prstGeom>
          <a:ln w="28575">
            <a:solidFill>
              <a:srgbClr val="ED7D3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588102"/>
      </p:ext>
    </p:extLst>
  </p:cSld>
  <p:clrMapOvr>
    <a:masterClrMapping/>
  </p:clrMapOvr>
</p:sldLayout>
</file>

<file path=ppt/slideLayouts/slideLayout94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37789321"/>
      </p:ext>
    </p:extLst>
  </p:cSld>
  <p:clrMapOvr>
    <a:masterClrMapping/>
  </p:clrMapOvr>
</p:sldLayout>
</file>

<file path=ppt/slideLayouts/slideLayout9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FD989BB-6B22-6F4F-A2DB-495D1361DBE3}"/>
              </a:ext>
            </a:extLst>
          </p:cNvPr>
          <p:cNvSpPr/>
          <p:nvPr userDrawn="1"/>
        </p:nvSpPr>
        <p:spPr>
          <a:xfrm>
            <a:off x="0" y="-23584"/>
            <a:ext cx="9144000" cy="685800"/>
          </a:xfrm>
          <a:prstGeom prst="rect">
            <a:avLst/>
          </a:prstGeom>
          <a:solidFill>
            <a:srgbClr val="45A1E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5991" y="73723"/>
            <a:ext cx="8987622" cy="740193"/>
          </a:xfrm>
          <a:prstGeom prst="rect">
            <a:avLst/>
          </a:prstGeom>
        </p:spPr>
        <p:txBody>
          <a:bodyPr/>
          <a:lstStyle>
            <a:lvl1pPr algn="l">
              <a:defRPr sz="3600" b="1">
                <a:solidFill>
                  <a:schemeClr val="bg1"/>
                </a:solidFill>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813916"/>
            <a:ext cx="8987622" cy="5416061"/>
          </a:xfrm>
          <a:prstGeom prst="rect">
            <a:avLst/>
          </a:prstGeom>
        </p:spPr>
        <p:txBody>
          <a:bodyPr/>
          <a:lstStyle>
            <a:lvl1pPr>
              <a:defRPr sz="2800">
                <a:latin typeface="Cambria" panose="02040503050406030204" pitchFamily="18" charset="0"/>
              </a:defRPr>
            </a:lvl1pPr>
            <a:lvl2pPr marL="685800" indent="-228600">
              <a:buFont typeface="Cambria" panose="02040503050406030204" pitchFamily="18" charset="0"/>
              <a:buChar char="-"/>
              <a:defRPr sz="2400">
                <a:latin typeface="Cambria" panose="02040503050406030204" pitchFamily="18" charset="0"/>
              </a:defRPr>
            </a:lvl2pPr>
            <a:lvl3pPr>
              <a:defRPr sz="2000">
                <a:latin typeface="Cambria" panose="02040503050406030204" pitchFamily="18" charset="0"/>
              </a:defRPr>
            </a:lvl3pPr>
            <a:lvl4pPr>
              <a:defRPr sz="2000">
                <a:latin typeface="Cambria" panose="02040503050406030204" pitchFamily="18" charset="0"/>
              </a:defRPr>
            </a:lvl4pPr>
            <a:lvl5pPr>
              <a:defRPr sz="20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spTree>
    <p:extLst>
      <p:ext uri="{BB962C8B-B14F-4D97-AF65-F5344CB8AC3E}">
        <p14:creationId xmlns:p14="http://schemas.microsoft.com/office/powerpoint/2010/main" val="211637835"/>
      </p:ext>
    </p:extLst>
  </p:cSld>
  <p:clrMapOvr>
    <a:masterClrMapping/>
  </p:clrMapOvr>
</p:sldLayout>
</file>

<file path=ppt/slideLayouts/slideLayout94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pPr>
              <a:defRPr/>
            </a:pPr>
            <a:fld id="{DEBDFEA4-C20F-104A-BC27-408CBECDF119}" type="slidenum">
              <a:rPr lang="en-US" altLang="en-US"/>
              <a:pPr>
                <a:defRPr/>
              </a:pPr>
              <a:t>‹#›</a:t>
            </a:fld>
            <a:endParaRPr lang="en-US" altLang="en-US"/>
          </a:p>
        </p:txBody>
      </p:sp>
    </p:spTree>
    <p:extLst>
      <p:ext uri="{BB962C8B-B14F-4D97-AF65-F5344CB8AC3E}">
        <p14:creationId xmlns:p14="http://schemas.microsoft.com/office/powerpoint/2010/main" val="3764465704"/>
      </p:ext>
    </p:extLst>
  </p:cSld>
  <p:clrMapOvr>
    <a:masterClrMapping/>
  </p:clrMapOvr>
  <p:transition/>
</p:sldLayout>
</file>

<file path=ppt/slideLayouts/slideLayout95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85EC0B31-7E1A-5D4D-983E-2275653A8B31}" type="slidenum">
              <a:rPr lang="en-US" altLang="en-US"/>
              <a:pPr>
                <a:defRPr/>
              </a:pPr>
              <a:t>‹#›</a:t>
            </a:fld>
            <a:endParaRPr lang="en-US" altLang="en-US"/>
          </a:p>
        </p:txBody>
      </p:sp>
    </p:spTree>
    <p:extLst>
      <p:ext uri="{BB962C8B-B14F-4D97-AF65-F5344CB8AC3E}">
        <p14:creationId xmlns:p14="http://schemas.microsoft.com/office/powerpoint/2010/main" val="861057699"/>
      </p:ext>
    </p:extLst>
  </p:cSld>
  <p:clrMapOvr>
    <a:masterClrMapping/>
  </p:clrMapOvr>
  <p:transition/>
</p:sldLayout>
</file>

<file path=ppt/slideLayouts/slideLayout95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E0BEF943-F4A0-4D46-B4C9-58E9F66D0EF1}" type="slidenum">
              <a:rPr lang="en-US" altLang="en-US"/>
              <a:pPr>
                <a:defRPr/>
              </a:pPr>
              <a:t>‹#›</a:t>
            </a:fld>
            <a:endParaRPr lang="en-US" altLang="en-US"/>
          </a:p>
        </p:txBody>
      </p:sp>
    </p:spTree>
    <p:extLst>
      <p:ext uri="{BB962C8B-B14F-4D97-AF65-F5344CB8AC3E}">
        <p14:creationId xmlns:p14="http://schemas.microsoft.com/office/powerpoint/2010/main" val="701735442"/>
      </p:ext>
    </p:extLst>
  </p:cSld>
  <p:clrMapOvr>
    <a:masterClrMapping/>
  </p:clrMapOvr>
  <p:transition/>
</p:sldLayout>
</file>

<file path=ppt/slideLayouts/slideLayout95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64475E6A-3752-FC41-B8A3-75D7F64530DA}" type="slidenum">
              <a:rPr lang="en-US" altLang="en-US"/>
              <a:pPr>
                <a:defRPr/>
              </a:pPr>
              <a:t>‹#›</a:t>
            </a:fld>
            <a:endParaRPr lang="en-US" altLang="en-US"/>
          </a:p>
        </p:txBody>
      </p:sp>
    </p:spTree>
    <p:extLst>
      <p:ext uri="{BB962C8B-B14F-4D97-AF65-F5344CB8AC3E}">
        <p14:creationId xmlns:p14="http://schemas.microsoft.com/office/powerpoint/2010/main" val="1840693"/>
      </p:ext>
    </p:extLst>
  </p:cSld>
  <p:clrMapOvr>
    <a:masterClrMapping/>
  </p:clrMapOvr>
  <p:transition/>
</p:sldLayout>
</file>

<file path=ppt/slideLayouts/slideLayout95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pPr>
              <a:defRPr/>
            </a:pPr>
            <a:fld id="{D5D7E345-B863-7F48-B37E-C4D1A0E761A7}" type="slidenum">
              <a:rPr lang="en-US" altLang="en-US"/>
              <a:pPr>
                <a:defRPr/>
              </a:pPr>
              <a:t>‹#›</a:t>
            </a:fld>
            <a:endParaRPr lang="en-US" altLang="en-US"/>
          </a:p>
        </p:txBody>
      </p:sp>
    </p:spTree>
    <p:extLst>
      <p:ext uri="{BB962C8B-B14F-4D97-AF65-F5344CB8AC3E}">
        <p14:creationId xmlns:p14="http://schemas.microsoft.com/office/powerpoint/2010/main" val="1137030600"/>
      </p:ext>
    </p:extLst>
  </p:cSld>
  <p:clrMapOvr>
    <a:masterClrMapping/>
  </p:clrMapOvr>
  <p:transition/>
</p:sldLayout>
</file>

<file path=ppt/slideLayouts/slideLayout95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pPr>
              <a:defRPr/>
            </a:pPr>
            <a:fld id="{DDAD7548-FD3A-9B40-80D2-DE711E168A26}" type="slidenum">
              <a:rPr lang="en-US" altLang="en-US"/>
              <a:pPr>
                <a:defRPr/>
              </a:pPr>
              <a:t>‹#›</a:t>
            </a:fld>
            <a:endParaRPr lang="en-US" altLang="en-US"/>
          </a:p>
        </p:txBody>
      </p:sp>
    </p:spTree>
    <p:extLst>
      <p:ext uri="{BB962C8B-B14F-4D97-AF65-F5344CB8AC3E}">
        <p14:creationId xmlns:p14="http://schemas.microsoft.com/office/powerpoint/2010/main" val="973189053"/>
      </p:ext>
    </p:extLst>
  </p:cSld>
  <p:clrMapOvr>
    <a:masterClrMapping/>
  </p:clrMapOvr>
  <p:transition/>
</p:sldLayout>
</file>

<file path=ppt/slideLayouts/slideLayout95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pPr>
              <a:defRPr/>
            </a:pPr>
            <a:fld id="{08DCDF4F-585B-6D4F-A4CB-C67AB7D5B765}" type="slidenum">
              <a:rPr lang="en-US" altLang="en-US"/>
              <a:pPr>
                <a:defRPr/>
              </a:pPr>
              <a:t>‹#›</a:t>
            </a:fld>
            <a:endParaRPr lang="en-US" altLang="en-US"/>
          </a:p>
        </p:txBody>
      </p:sp>
    </p:spTree>
    <p:extLst>
      <p:ext uri="{BB962C8B-B14F-4D97-AF65-F5344CB8AC3E}">
        <p14:creationId xmlns:p14="http://schemas.microsoft.com/office/powerpoint/2010/main" val="3615962719"/>
      </p:ext>
    </p:extLst>
  </p:cSld>
  <p:clrMapOvr>
    <a:masterClrMapping/>
  </p:clrMapOvr>
  <p:transition/>
</p:sldLayout>
</file>

<file path=ppt/slideLayouts/slideLayout95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90FC4979-FCD7-694E-8B26-68BFE56F7694}" type="slidenum">
              <a:rPr lang="en-US" altLang="en-US"/>
              <a:pPr>
                <a:defRPr/>
              </a:pPr>
              <a:t>‹#›</a:t>
            </a:fld>
            <a:endParaRPr lang="en-US" altLang="en-US"/>
          </a:p>
        </p:txBody>
      </p:sp>
    </p:spTree>
    <p:extLst>
      <p:ext uri="{BB962C8B-B14F-4D97-AF65-F5344CB8AC3E}">
        <p14:creationId xmlns:p14="http://schemas.microsoft.com/office/powerpoint/2010/main" val="1087921565"/>
      </p:ext>
    </p:extLst>
  </p:cSld>
  <p:clrMapOvr>
    <a:masterClrMapping/>
  </p:clrMapOvr>
  <p:transition/>
</p:sldLayout>
</file>

<file path=ppt/slideLayouts/slideLayout95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CF8051ED-7F0F-1747-91E3-F6CFAF063EC3}" type="slidenum">
              <a:rPr lang="en-US" altLang="en-US"/>
              <a:pPr>
                <a:defRPr/>
              </a:pPr>
              <a:t>‹#›</a:t>
            </a:fld>
            <a:endParaRPr lang="en-US" altLang="en-US"/>
          </a:p>
        </p:txBody>
      </p:sp>
    </p:spTree>
    <p:extLst>
      <p:ext uri="{BB962C8B-B14F-4D97-AF65-F5344CB8AC3E}">
        <p14:creationId xmlns:p14="http://schemas.microsoft.com/office/powerpoint/2010/main" val="662709357"/>
      </p:ext>
    </p:extLst>
  </p:cSld>
  <p:clrMapOvr>
    <a:masterClrMapping/>
  </p:clrMapOvr>
  <p:transition/>
</p:sldLayout>
</file>

<file path=ppt/slideLayouts/slideLayout95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DF10535E-D52C-7148-ABB0-7547E77158BC}" type="slidenum">
              <a:rPr lang="en-US" altLang="en-US"/>
              <a:pPr>
                <a:defRPr/>
              </a:pPr>
              <a:t>‹#›</a:t>
            </a:fld>
            <a:endParaRPr lang="en-US" altLang="en-US"/>
          </a:p>
        </p:txBody>
      </p:sp>
    </p:spTree>
    <p:extLst>
      <p:ext uri="{BB962C8B-B14F-4D97-AF65-F5344CB8AC3E}">
        <p14:creationId xmlns:p14="http://schemas.microsoft.com/office/powerpoint/2010/main" val="2786504041"/>
      </p:ext>
    </p:extLst>
  </p:cSld>
  <p:clrMapOvr>
    <a:masterClrMapping/>
  </p:clrMapOvr>
  <p:transition/>
</p:sldLayout>
</file>

<file path=ppt/slideLayouts/slideLayout95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437D0A7A-F6FB-1F48-9A4B-A6A40DC9AC24}" type="slidenum">
              <a:rPr lang="en-US" altLang="en-US"/>
              <a:pPr>
                <a:defRPr/>
              </a:pPr>
              <a:t>‹#›</a:t>
            </a:fld>
            <a:endParaRPr lang="en-US" altLang="en-US"/>
          </a:p>
        </p:txBody>
      </p:sp>
    </p:spTree>
    <p:extLst>
      <p:ext uri="{BB962C8B-B14F-4D97-AF65-F5344CB8AC3E}">
        <p14:creationId xmlns:p14="http://schemas.microsoft.com/office/powerpoint/2010/main" val="921535623"/>
      </p:ext>
    </p:extLst>
  </p:cSld>
  <p:clrMapOvr>
    <a:masterClrMapping/>
  </p:clrMapOvr>
  <p:transition/>
</p:sldLayout>
</file>

<file path=ppt/slideLayouts/slideLayout960.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F40AFC27-E9C2-A540-A3C4-249358E56051}" type="slidenum">
              <a:rPr lang="en-US" altLang="en-US"/>
              <a:pPr>
                <a:defRPr/>
              </a:pPr>
              <a:t>‹#›</a:t>
            </a:fld>
            <a:endParaRPr lang="en-US" altLang="en-US"/>
          </a:p>
        </p:txBody>
      </p:sp>
    </p:spTree>
    <p:extLst>
      <p:ext uri="{BB962C8B-B14F-4D97-AF65-F5344CB8AC3E}">
        <p14:creationId xmlns:p14="http://schemas.microsoft.com/office/powerpoint/2010/main" val="2922574945"/>
      </p:ext>
    </p:extLst>
  </p:cSld>
  <p:clrMapOvr>
    <a:masterClrMapping/>
  </p:clrMapOvr>
  <p:transition/>
</p:sldLayout>
</file>

<file path=ppt/slideLayouts/slideLayout96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F95B04E4-937C-664F-B51F-D8C30ABD33B0}"/>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48FE1C4B-D953-0249-AAC5-1CEBC09BA0D3}"/>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6CEAA0A5-E9E4-5140-BD46-DA6256C8BD9D}"/>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D19D6D91-79A7-6D42-B64F-582CA85CF65A}"/>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FA33B19D-FBD6-3545-A911-696365B2674E}"/>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E3F69791-C3A5-1144-92B1-333CF796E52A}"/>
              </a:ext>
            </a:extLst>
          </p:cNvPr>
          <p:cNvSpPr>
            <a:spLocks noGrp="1" noChangeArrowheads="1"/>
          </p:cNvSpPr>
          <p:nvPr>
            <p:ph type="sldNum" sz="quarter" idx="12"/>
          </p:nvPr>
        </p:nvSpPr>
        <p:spPr/>
        <p:txBody>
          <a:bodyPr/>
          <a:lstStyle>
            <a:lvl1pPr>
              <a:defRPr sz="1200" smtClean="0"/>
            </a:lvl1pPr>
          </a:lstStyle>
          <a:p>
            <a:pPr>
              <a:defRPr/>
            </a:pPr>
            <a:fld id="{3B3FDAE8-A59F-B84A-B845-84C535A39ED0}" type="slidenum">
              <a:rPr lang="en-US" altLang="en-US"/>
              <a:pPr>
                <a:defRPr/>
              </a:pPr>
              <a:t>‹#›</a:t>
            </a:fld>
            <a:endParaRPr lang="en-US" altLang="en-US"/>
          </a:p>
        </p:txBody>
      </p:sp>
    </p:spTree>
    <p:extLst>
      <p:ext uri="{BB962C8B-B14F-4D97-AF65-F5344CB8AC3E}">
        <p14:creationId xmlns:p14="http://schemas.microsoft.com/office/powerpoint/2010/main" val="1759002687"/>
      </p:ext>
    </p:extLst>
  </p:cSld>
  <p:clrMapOvr>
    <a:masterClrMapping/>
  </p:clrMapOvr>
  <p:transition/>
</p:sldLayout>
</file>

<file path=ppt/slideLayouts/slideLayout96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73A97B69-F936-9541-A4C0-4803E0D9803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BACF1560-B282-884D-8A11-92C4A17C9387}"/>
              </a:ext>
            </a:extLst>
          </p:cNvPr>
          <p:cNvSpPr>
            <a:spLocks noGrp="1" noChangeArrowheads="1"/>
          </p:cNvSpPr>
          <p:nvPr>
            <p:ph type="sldNum" sz="quarter" idx="11"/>
          </p:nvPr>
        </p:nvSpPr>
        <p:spPr>
          <a:ln/>
        </p:spPr>
        <p:txBody>
          <a:bodyPr/>
          <a:lstStyle>
            <a:lvl1pPr>
              <a:defRPr/>
            </a:lvl1pPr>
          </a:lstStyle>
          <a:p>
            <a:pPr>
              <a:defRPr/>
            </a:pPr>
            <a:fld id="{ABF4462A-42FE-A84B-9002-68A00ADE644F}" type="slidenum">
              <a:rPr lang="en-US" altLang="en-US"/>
              <a:pPr>
                <a:defRPr/>
              </a:pPr>
              <a:t>‹#›</a:t>
            </a:fld>
            <a:endParaRPr lang="en-US" altLang="en-US"/>
          </a:p>
        </p:txBody>
      </p:sp>
    </p:spTree>
    <p:extLst>
      <p:ext uri="{BB962C8B-B14F-4D97-AF65-F5344CB8AC3E}">
        <p14:creationId xmlns:p14="http://schemas.microsoft.com/office/powerpoint/2010/main" val="3665279534"/>
      </p:ext>
    </p:extLst>
  </p:cSld>
  <p:clrMapOvr>
    <a:masterClrMapping/>
  </p:clrMapOvr>
  <p:transition/>
</p:sldLayout>
</file>

<file path=ppt/slideLayouts/slideLayout96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F2623055-6F7E-CF4A-ADEE-B8106026EC5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508F7ABC-7804-9A45-8345-A3C1D4AE2951}"/>
              </a:ext>
            </a:extLst>
          </p:cNvPr>
          <p:cNvSpPr>
            <a:spLocks noGrp="1" noChangeArrowheads="1"/>
          </p:cNvSpPr>
          <p:nvPr>
            <p:ph type="sldNum" sz="quarter" idx="11"/>
          </p:nvPr>
        </p:nvSpPr>
        <p:spPr>
          <a:ln/>
        </p:spPr>
        <p:txBody>
          <a:bodyPr/>
          <a:lstStyle>
            <a:lvl1pPr>
              <a:defRPr/>
            </a:lvl1pPr>
          </a:lstStyle>
          <a:p>
            <a:pPr>
              <a:defRPr/>
            </a:pPr>
            <a:fld id="{33CFE70D-E1B6-6444-B39A-56D9F01DCD47}" type="slidenum">
              <a:rPr lang="en-US" altLang="en-US"/>
              <a:pPr>
                <a:defRPr/>
              </a:pPr>
              <a:t>‹#›</a:t>
            </a:fld>
            <a:endParaRPr lang="en-US" altLang="en-US"/>
          </a:p>
        </p:txBody>
      </p:sp>
    </p:spTree>
    <p:extLst>
      <p:ext uri="{BB962C8B-B14F-4D97-AF65-F5344CB8AC3E}">
        <p14:creationId xmlns:p14="http://schemas.microsoft.com/office/powerpoint/2010/main" val="2955953637"/>
      </p:ext>
    </p:extLst>
  </p:cSld>
  <p:clrMapOvr>
    <a:masterClrMapping/>
  </p:clrMapOvr>
  <p:transition/>
</p:sldLayout>
</file>

<file path=ppt/slideLayouts/slideLayout96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371F563C-CD40-A941-946F-51381E41C508}"/>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C3913447-512A-8E4A-90A4-7079BD9A51DA}"/>
              </a:ext>
            </a:extLst>
          </p:cNvPr>
          <p:cNvSpPr>
            <a:spLocks noGrp="1" noChangeArrowheads="1"/>
          </p:cNvSpPr>
          <p:nvPr>
            <p:ph type="sldNum" sz="quarter" idx="11"/>
          </p:nvPr>
        </p:nvSpPr>
        <p:spPr>
          <a:ln/>
        </p:spPr>
        <p:txBody>
          <a:bodyPr/>
          <a:lstStyle>
            <a:lvl1pPr>
              <a:defRPr/>
            </a:lvl1pPr>
          </a:lstStyle>
          <a:p>
            <a:pPr>
              <a:defRPr/>
            </a:pPr>
            <a:fld id="{F061E867-9ECF-604D-A3A5-B01890269E4D}" type="slidenum">
              <a:rPr lang="en-US" altLang="en-US"/>
              <a:pPr>
                <a:defRPr/>
              </a:pPr>
              <a:t>‹#›</a:t>
            </a:fld>
            <a:endParaRPr lang="en-US" altLang="en-US"/>
          </a:p>
        </p:txBody>
      </p:sp>
    </p:spTree>
    <p:extLst>
      <p:ext uri="{BB962C8B-B14F-4D97-AF65-F5344CB8AC3E}">
        <p14:creationId xmlns:p14="http://schemas.microsoft.com/office/powerpoint/2010/main" val="3502179914"/>
      </p:ext>
    </p:extLst>
  </p:cSld>
  <p:clrMapOvr>
    <a:masterClrMapping/>
  </p:clrMapOvr>
  <p:transition/>
</p:sldLayout>
</file>

<file path=ppt/slideLayouts/slideLayout96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5F572121-A8E8-2D44-9C8A-867F1E7CF2D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375A6BC4-4875-D14C-AD8B-EDD376D8CFAC}"/>
              </a:ext>
            </a:extLst>
          </p:cNvPr>
          <p:cNvSpPr>
            <a:spLocks noGrp="1" noChangeArrowheads="1"/>
          </p:cNvSpPr>
          <p:nvPr>
            <p:ph type="sldNum" sz="quarter" idx="11"/>
          </p:nvPr>
        </p:nvSpPr>
        <p:spPr>
          <a:ln/>
        </p:spPr>
        <p:txBody>
          <a:bodyPr/>
          <a:lstStyle>
            <a:lvl1pPr>
              <a:defRPr/>
            </a:lvl1pPr>
          </a:lstStyle>
          <a:p>
            <a:pPr>
              <a:defRPr/>
            </a:pPr>
            <a:fld id="{6BF9FD31-60B6-C346-9D89-A4089B899D90}" type="slidenum">
              <a:rPr lang="en-US" altLang="en-US"/>
              <a:pPr>
                <a:defRPr/>
              </a:pPr>
              <a:t>‹#›</a:t>
            </a:fld>
            <a:endParaRPr lang="en-US" altLang="en-US"/>
          </a:p>
        </p:txBody>
      </p:sp>
    </p:spTree>
    <p:extLst>
      <p:ext uri="{BB962C8B-B14F-4D97-AF65-F5344CB8AC3E}">
        <p14:creationId xmlns:p14="http://schemas.microsoft.com/office/powerpoint/2010/main" val="332314810"/>
      </p:ext>
    </p:extLst>
  </p:cSld>
  <p:clrMapOvr>
    <a:masterClrMapping/>
  </p:clrMapOvr>
  <p:transition/>
</p:sldLayout>
</file>

<file path=ppt/slideLayouts/slideLayout96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24209F53-5EDE-1248-9733-CEB7AFA430D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CED11C88-124D-0347-AECA-31127847197C}"/>
              </a:ext>
            </a:extLst>
          </p:cNvPr>
          <p:cNvSpPr>
            <a:spLocks noGrp="1" noChangeArrowheads="1"/>
          </p:cNvSpPr>
          <p:nvPr>
            <p:ph type="sldNum" sz="quarter" idx="11"/>
          </p:nvPr>
        </p:nvSpPr>
        <p:spPr>
          <a:ln/>
        </p:spPr>
        <p:txBody>
          <a:bodyPr/>
          <a:lstStyle>
            <a:lvl1pPr>
              <a:defRPr/>
            </a:lvl1pPr>
          </a:lstStyle>
          <a:p>
            <a:pPr>
              <a:defRPr/>
            </a:pPr>
            <a:fld id="{ABA189F7-876C-7946-AB0D-5451C843C772}" type="slidenum">
              <a:rPr lang="en-US" altLang="en-US"/>
              <a:pPr>
                <a:defRPr/>
              </a:pPr>
              <a:t>‹#›</a:t>
            </a:fld>
            <a:endParaRPr lang="en-US" altLang="en-US"/>
          </a:p>
        </p:txBody>
      </p:sp>
    </p:spTree>
    <p:extLst>
      <p:ext uri="{BB962C8B-B14F-4D97-AF65-F5344CB8AC3E}">
        <p14:creationId xmlns:p14="http://schemas.microsoft.com/office/powerpoint/2010/main" val="4290611759"/>
      </p:ext>
    </p:extLst>
  </p:cSld>
  <p:clrMapOvr>
    <a:masterClrMapping/>
  </p:clrMapOvr>
  <p:transition/>
</p:sldLayout>
</file>

<file path=ppt/slideLayouts/slideLayout96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9347127D-50D6-804E-BBDB-090FFD76C82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34CA717C-BE13-1D47-AAC5-E762962F17AE}"/>
              </a:ext>
            </a:extLst>
          </p:cNvPr>
          <p:cNvSpPr>
            <a:spLocks noGrp="1" noChangeArrowheads="1"/>
          </p:cNvSpPr>
          <p:nvPr>
            <p:ph type="sldNum" sz="quarter" idx="11"/>
          </p:nvPr>
        </p:nvSpPr>
        <p:spPr>
          <a:ln/>
        </p:spPr>
        <p:txBody>
          <a:bodyPr/>
          <a:lstStyle>
            <a:lvl1pPr>
              <a:defRPr/>
            </a:lvl1pPr>
          </a:lstStyle>
          <a:p>
            <a:pPr>
              <a:defRPr/>
            </a:pPr>
            <a:fld id="{AA20B547-CD99-0740-9575-71E48EA0F20D}" type="slidenum">
              <a:rPr lang="en-US" altLang="en-US"/>
              <a:pPr>
                <a:defRPr/>
              </a:pPr>
              <a:t>‹#›</a:t>
            </a:fld>
            <a:endParaRPr lang="en-US" altLang="en-US"/>
          </a:p>
        </p:txBody>
      </p:sp>
    </p:spTree>
    <p:extLst>
      <p:ext uri="{BB962C8B-B14F-4D97-AF65-F5344CB8AC3E}">
        <p14:creationId xmlns:p14="http://schemas.microsoft.com/office/powerpoint/2010/main" val="3278096732"/>
      </p:ext>
    </p:extLst>
  </p:cSld>
  <p:clrMapOvr>
    <a:masterClrMapping/>
  </p:clrMapOvr>
  <p:transition/>
</p:sldLayout>
</file>

<file path=ppt/slideLayouts/slideLayout96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5A4E499A-3343-9649-900F-C1B6B1CC41A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99BAFF69-6AD8-F144-AFCC-520891BC230A}"/>
              </a:ext>
            </a:extLst>
          </p:cNvPr>
          <p:cNvSpPr>
            <a:spLocks noGrp="1" noChangeArrowheads="1"/>
          </p:cNvSpPr>
          <p:nvPr>
            <p:ph type="sldNum" sz="quarter" idx="11"/>
          </p:nvPr>
        </p:nvSpPr>
        <p:spPr>
          <a:ln/>
        </p:spPr>
        <p:txBody>
          <a:bodyPr/>
          <a:lstStyle>
            <a:lvl1pPr>
              <a:defRPr/>
            </a:lvl1pPr>
          </a:lstStyle>
          <a:p>
            <a:pPr>
              <a:defRPr/>
            </a:pPr>
            <a:fld id="{0EE647DD-C717-6B4E-971B-369A4AC6E6F3}" type="slidenum">
              <a:rPr lang="en-US" altLang="en-US"/>
              <a:pPr>
                <a:defRPr/>
              </a:pPr>
              <a:t>‹#›</a:t>
            </a:fld>
            <a:endParaRPr lang="en-US" altLang="en-US"/>
          </a:p>
        </p:txBody>
      </p:sp>
    </p:spTree>
    <p:extLst>
      <p:ext uri="{BB962C8B-B14F-4D97-AF65-F5344CB8AC3E}">
        <p14:creationId xmlns:p14="http://schemas.microsoft.com/office/powerpoint/2010/main" val="494606291"/>
      </p:ext>
    </p:extLst>
  </p:cSld>
  <p:clrMapOvr>
    <a:masterClrMapping/>
  </p:clrMapOvr>
  <p:transition/>
</p:sldLayout>
</file>

<file path=ppt/slideLayouts/slideLayout96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AE62CFF8-7633-3B4B-A468-F476C6361E39}"/>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23917E0F-F572-F344-8271-E7F412A98639}"/>
              </a:ext>
            </a:extLst>
          </p:cNvPr>
          <p:cNvSpPr>
            <a:spLocks noGrp="1" noChangeArrowheads="1"/>
          </p:cNvSpPr>
          <p:nvPr>
            <p:ph type="sldNum" sz="quarter" idx="11"/>
          </p:nvPr>
        </p:nvSpPr>
        <p:spPr>
          <a:ln/>
        </p:spPr>
        <p:txBody>
          <a:bodyPr/>
          <a:lstStyle>
            <a:lvl1pPr>
              <a:defRPr/>
            </a:lvl1pPr>
          </a:lstStyle>
          <a:p>
            <a:pPr>
              <a:defRPr/>
            </a:pPr>
            <a:fld id="{64A61CCF-7B61-6046-A6E3-819C5F7B3F8C}" type="slidenum">
              <a:rPr lang="en-US" altLang="en-US"/>
              <a:pPr>
                <a:defRPr/>
              </a:pPr>
              <a:t>‹#›</a:t>
            </a:fld>
            <a:endParaRPr lang="en-US" altLang="en-US"/>
          </a:p>
        </p:txBody>
      </p:sp>
    </p:spTree>
    <p:extLst>
      <p:ext uri="{BB962C8B-B14F-4D97-AF65-F5344CB8AC3E}">
        <p14:creationId xmlns:p14="http://schemas.microsoft.com/office/powerpoint/2010/main" val="3655027342"/>
      </p:ext>
    </p:extLst>
  </p:cSld>
  <p:clrMapOvr>
    <a:masterClrMapping/>
  </p:clrMapOvr>
  <p:transition/>
</p:sldLayout>
</file>

<file path=ppt/slideLayouts/slideLayout97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FF2FD485-06A1-EE45-9A8B-F048E7EEEAE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B3E0F4D9-5214-6441-8A0F-C2CBFC75B8CF}"/>
              </a:ext>
            </a:extLst>
          </p:cNvPr>
          <p:cNvSpPr>
            <a:spLocks noGrp="1" noChangeArrowheads="1"/>
          </p:cNvSpPr>
          <p:nvPr>
            <p:ph type="sldNum" sz="quarter" idx="11"/>
          </p:nvPr>
        </p:nvSpPr>
        <p:spPr>
          <a:ln/>
        </p:spPr>
        <p:txBody>
          <a:bodyPr/>
          <a:lstStyle>
            <a:lvl1pPr>
              <a:defRPr/>
            </a:lvl1pPr>
          </a:lstStyle>
          <a:p>
            <a:pPr>
              <a:defRPr/>
            </a:pPr>
            <a:fld id="{F24D7BF4-82CD-7E43-873E-37D879C1B9E0}" type="slidenum">
              <a:rPr lang="en-US" altLang="en-US"/>
              <a:pPr>
                <a:defRPr/>
              </a:pPr>
              <a:t>‹#›</a:t>
            </a:fld>
            <a:endParaRPr lang="en-US" altLang="en-US"/>
          </a:p>
        </p:txBody>
      </p:sp>
    </p:spTree>
    <p:extLst>
      <p:ext uri="{BB962C8B-B14F-4D97-AF65-F5344CB8AC3E}">
        <p14:creationId xmlns:p14="http://schemas.microsoft.com/office/powerpoint/2010/main" val="3648394525"/>
      </p:ext>
    </p:extLst>
  </p:cSld>
  <p:clrMapOvr>
    <a:masterClrMapping/>
  </p:clrMapOvr>
  <p:transition/>
</p:sldLayout>
</file>

<file path=ppt/slideLayouts/slideLayout97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0F2C3A7A-5BD4-D542-A789-B3C16EBBD7D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C538ED7B-3605-2040-BC3F-5A78278E3E39}"/>
              </a:ext>
            </a:extLst>
          </p:cNvPr>
          <p:cNvSpPr>
            <a:spLocks noGrp="1" noChangeArrowheads="1"/>
          </p:cNvSpPr>
          <p:nvPr>
            <p:ph type="sldNum" sz="quarter" idx="11"/>
          </p:nvPr>
        </p:nvSpPr>
        <p:spPr>
          <a:ln/>
        </p:spPr>
        <p:txBody>
          <a:bodyPr/>
          <a:lstStyle>
            <a:lvl1pPr>
              <a:defRPr/>
            </a:lvl1pPr>
          </a:lstStyle>
          <a:p>
            <a:pPr>
              <a:defRPr/>
            </a:pPr>
            <a:fld id="{1F0AD733-BDC3-EB40-9C11-FAC3CFD161D0}" type="slidenum">
              <a:rPr lang="en-US" altLang="en-US"/>
              <a:pPr>
                <a:defRPr/>
              </a:pPr>
              <a:t>‹#›</a:t>
            </a:fld>
            <a:endParaRPr lang="en-US" altLang="en-US"/>
          </a:p>
        </p:txBody>
      </p:sp>
    </p:spTree>
    <p:extLst>
      <p:ext uri="{BB962C8B-B14F-4D97-AF65-F5344CB8AC3E}">
        <p14:creationId xmlns:p14="http://schemas.microsoft.com/office/powerpoint/2010/main" val="671530674"/>
      </p:ext>
    </p:extLst>
  </p:cSld>
  <p:clrMapOvr>
    <a:masterClrMapping/>
  </p:clrMapOvr>
  <p:transition/>
</p:sldLayout>
</file>

<file path=ppt/slideLayouts/slideLayout972.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8D14A05F-C43C-B549-A1DA-16E973F5AA33}"/>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04D961FA-CC1E-B14D-A413-07AD525F4F1D}"/>
              </a:ext>
            </a:extLst>
          </p:cNvPr>
          <p:cNvSpPr>
            <a:spLocks noGrp="1" noChangeArrowheads="1"/>
          </p:cNvSpPr>
          <p:nvPr>
            <p:ph type="sldNum" sz="quarter" idx="11"/>
          </p:nvPr>
        </p:nvSpPr>
        <p:spPr>
          <a:ln/>
        </p:spPr>
        <p:txBody>
          <a:bodyPr/>
          <a:lstStyle>
            <a:lvl1pPr>
              <a:defRPr/>
            </a:lvl1pPr>
          </a:lstStyle>
          <a:p>
            <a:pPr>
              <a:defRPr/>
            </a:pPr>
            <a:fld id="{8897B481-D5ED-9E41-8320-7EA96DF4FEC5}" type="slidenum">
              <a:rPr lang="en-US" altLang="en-US"/>
              <a:pPr>
                <a:defRPr/>
              </a:pPr>
              <a:t>‹#›</a:t>
            </a:fld>
            <a:endParaRPr lang="en-US" altLang="en-US"/>
          </a:p>
        </p:txBody>
      </p:sp>
    </p:spTree>
    <p:extLst>
      <p:ext uri="{BB962C8B-B14F-4D97-AF65-F5344CB8AC3E}">
        <p14:creationId xmlns:p14="http://schemas.microsoft.com/office/powerpoint/2010/main" val="3041358952"/>
      </p:ext>
    </p:extLst>
  </p:cSld>
  <p:clrMapOvr>
    <a:masterClrMapping/>
  </p:clrMapOvr>
  <p:transition/>
</p:sldLayout>
</file>

<file path=ppt/slideLayouts/slideLayout97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06859641"/>
      </p:ext>
    </p:extLst>
  </p:cSld>
  <p:clrMapOvr>
    <a:masterClrMapping/>
  </p:clrMapOvr>
</p:sldLayout>
</file>

<file path=ppt/slideLayouts/slideLayout97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5991" y="73725"/>
            <a:ext cx="8987623" cy="740193"/>
          </a:xfrm>
          <a:prstGeom prst="rect">
            <a:avLst/>
          </a:prstGeom>
        </p:spPr>
        <p:txBody>
          <a:bodyPr/>
          <a:lstStyle>
            <a:lvl1pPr>
              <a:defRPr sz="4800">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911225"/>
            <a:ext cx="8987623" cy="5318753"/>
          </a:xfrm>
          <a:prstGeom prst="rect">
            <a:avLst/>
          </a:prstGeom>
        </p:spPr>
        <p:txBody>
          <a:bodyPr/>
          <a:lstStyle>
            <a:lvl1pPr>
              <a:defRPr sz="3600">
                <a:latin typeface="Cambria" panose="02040503050406030204" pitchFamily="18" charset="0"/>
              </a:defRPr>
            </a:lvl1pPr>
            <a:lvl2pPr marL="685783" indent="-228594">
              <a:buFont typeface="Cambria" panose="02040503050406030204" pitchFamily="18" charset="0"/>
              <a:buChar char="-"/>
              <a:defRPr sz="2800">
                <a:latin typeface="Cambria" panose="02040503050406030204" pitchFamily="18" charset="0"/>
              </a:defRPr>
            </a:lvl2pPr>
            <a:lvl3pPr>
              <a:defRPr sz="2400">
                <a:latin typeface="Cambria" panose="02040503050406030204" pitchFamily="18" charset="0"/>
              </a:defRPr>
            </a:lvl3pPr>
            <a:lvl4pPr>
              <a:defRPr sz="2400">
                <a:latin typeface="Cambria" panose="02040503050406030204" pitchFamily="18" charset="0"/>
              </a:defRPr>
            </a:lvl4pPr>
            <a:lvl5pPr>
              <a:defRPr sz="24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9" name="Picture 8" descr="safari.png"/>
          <p:cNvPicPr>
            <a:picLocks noChangeAspect="1"/>
          </p:cNvPicPr>
          <p:nvPr userDrawn="1"/>
        </p:nvPicPr>
        <p:blipFill>
          <a:blip r:embed="rId2" cstate="print"/>
          <a:stretch>
            <a:fillRect/>
          </a:stretch>
        </p:blipFill>
        <p:spPr>
          <a:xfrm>
            <a:off x="189560" y="6413144"/>
            <a:ext cx="1080120" cy="312523"/>
          </a:xfrm>
          <a:prstGeom prst="rect">
            <a:avLst/>
          </a:prstGeom>
        </p:spPr>
      </p:pic>
    </p:spTree>
    <p:extLst>
      <p:ext uri="{BB962C8B-B14F-4D97-AF65-F5344CB8AC3E}">
        <p14:creationId xmlns:p14="http://schemas.microsoft.com/office/powerpoint/2010/main" val="3705824943"/>
      </p:ext>
    </p:extLst>
  </p:cSld>
  <p:clrMapOvr>
    <a:masterClrMapping/>
  </p:clrMapOvr>
</p:sldLayout>
</file>

<file path=ppt/slideLayouts/slideLayout975.xml><?xml version="1.0" encoding="utf-8"?>
<p:sldLayout xmlns:a="http://schemas.openxmlformats.org/drawingml/2006/main" xmlns:r="http://schemas.openxmlformats.org/officeDocument/2006/relationships" xmlns:p="http://schemas.openxmlformats.org/presentationml/2006/main" matchingName="Title slide" type="title">
  <p:cSld name="1_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992767"/>
            <a:ext cx="8520600" cy="27368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3778833"/>
            <a:ext cx="8520600" cy="105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899488570"/>
      </p:ext>
    </p:extLst>
  </p:cSld>
  <p:clrMapOvr>
    <a:masterClrMapping/>
  </p:clrMapOvr>
</p:sldLayout>
</file>

<file path=ppt/slideLayouts/slideLayout976.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536633"/>
            <a:ext cx="8520600" cy="4555200"/>
          </a:xfrm>
          <a:prstGeom prst="rect">
            <a:avLst/>
          </a:prstGeom>
        </p:spPr>
        <p:txBody>
          <a:bodyPr spcFirstLastPara="1" wrap="square" lIns="91425" tIns="91425" rIns="91425" bIns="91425" anchor="t" anchorCtr="0">
            <a:noAutofit/>
          </a:bodyPr>
          <a:lstStyle>
            <a:lvl1pPr marL="457189" lvl="0" indent="-342891">
              <a:spcBef>
                <a:spcPts val="0"/>
              </a:spcBef>
              <a:spcAft>
                <a:spcPts val="0"/>
              </a:spcAft>
              <a:buSzPts val="1800"/>
              <a:buChar char="●"/>
              <a:defRPr/>
            </a:lvl1pPr>
            <a:lvl2pPr marL="914377" lvl="1" indent="-317492">
              <a:spcBef>
                <a:spcPts val="1600"/>
              </a:spcBef>
              <a:spcAft>
                <a:spcPts val="0"/>
              </a:spcAft>
              <a:buSzPts val="1400"/>
              <a:buChar char="○"/>
              <a:defRPr/>
            </a:lvl2pPr>
            <a:lvl3pPr marL="1371566" lvl="2" indent="-317492">
              <a:spcBef>
                <a:spcPts val="1600"/>
              </a:spcBef>
              <a:spcAft>
                <a:spcPts val="0"/>
              </a:spcAft>
              <a:buSzPts val="1400"/>
              <a:buChar char="■"/>
              <a:defRPr/>
            </a:lvl3pPr>
            <a:lvl4pPr marL="1828754" lvl="3" indent="-317492">
              <a:spcBef>
                <a:spcPts val="1600"/>
              </a:spcBef>
              <a:spcAft>
                <a:spcPts val="0"/>
              </a:spcAft>
              <a:buSzPts val="1400"/>
              <a:buChar char="●"/>
              <a:defRPr/>
            </a:lvl4pPr>
            <a:lvl5pPr marL="2285943" lvl="4" indent="-317492">
              <a:spcBef>
                <a:spcPts val="1600"/>
              </a:spcBef>
              <a:spcAft>
                <a:spcPts val="0"/>
              </a:spcAft>
              <a:buSzPts val="1400"/>
              <a:buChar char="○"/>
              <a:defRPr/>
            </a:lvl5pPr>
            <a:lvl6pPr marL="2743131" lvl="5" indent="-317492">
              <a:spcBef>
                <a:spcPts val="1600"/>
              </a:spcBef>
              <a:spcAft>
                <a:spcPts val="0"/>
              </a:spcAft>
              <a:buSzPts val="1400"/>
              <a:buChar char="■"/>
              <a:defRPr/>
            </a:lvl6pPr>
            <a:lvl7pPr marL="3200320" lvl="6" indent="-317492">
              <a:spcBef>
                <a:spcPts val="1600"/>
              </a:spcBef>
              <a:spcAft>
                <a:spcPts val="0"/>
              </a:spcAft>
              <a:buSzPts val="1400"/>
              <a:buChar char="●"/>
              <a:defRPr/>
            </a:lvl7pPr>
            <a:lvl8pPr marL="3657509" lvl="7" indent="-317492">
              <a:spcBef>
                <a:spcPts val="1600"/>
              </a:spcBef>
              <a:spcAft>
                <a:spcPts val="0"/>
              </a:spcAft>
              <a:buSzPts val="1400"/>
              <a:buChar char="○"/>
              <a:defRPr/>
            </a:lvl8pPr>
            <a:lvl9pPr marL="4114697" lvl="8" indent="-317492">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33394847"/>
      </p:ext>
    </p:extLst>
  </p:cSld>
  <p:clrMapOvr>
    <a:masterClrMapping/>
  </p:clrMapOvr>
</p:sldLayout>
</file>

<file path=ppt/slideLayouts/slideLayout97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639981104"/>
      </p:ext>
    </p:extLst>
  </p:cSld>
  <p:clrMapOvr>
    <a:masterClrMapping/>
  </p:clrMapOvr>
  <p:transition/>
</p:sldLayout>
</file>

<file path=ppt/slideLayouts/slideLayout97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455652537"/>
      </p:ext>
    </p:extLst>
  </p:cSld>
  <p:clrMapOvr>
    <a:masterClrMapping/>
  </p:clrMapOvr>
  <p:transition/>
</p:sldLayout>
</file>

<file path=ppt/slideLayouts/slideLayout97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2532332872"/>
      </p:ext>
    </p:extLst>
  </p:cSld>
  <p:clrMapOvr>
    <a:masterClrMapping/>
  </p:clrMapOvr>
  <p:transition/>
</p:sldLayout>
</file>

<file path=ppt/slideLayouts/slideLayout98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785265940"/>
      </p:ext>
    </p:extLst>
  </p:cSld>
  <p:clrMapOvr>
    <a:masterClrMapping/>
  </p:clrMapOvr>
  <p:transition/>
</p:sldLayout>
</file>

<file path=ppt/slideLayouts/slideLayout98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1093427940"/>
      </p:ext>
    </p:extLst>
  </p:cSld>
  <p:clrMapOvr>
    <a:masterClrMapping/>
  </p:clrMapOvr>
  <p:transition/>
</p:sldLayout>
</file>

<file path=ppt/slideLayouts/slideLayout98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3429409308"/>
      </p:ext>
    </p:extLst>
  </p:cSld>
  <p:clrMapOvr>
    <a:masterClrMapping/>
  </p:clrMapOvr>
  <p:transition/>
</p:sldLayout>
</file>

<file path=ppt/slideLayouts/slideLayout98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300698331"/>
      </p:ext>
    </p:extLst>
  </p:cSld>
  <p:clrMapOvr>
    <a:masterClrMapping/>
  </p:clrMapOvr>
  <p:transition/>
</p:sldLayout>
</file>

<file path=ppt/slideLayouts/slideLayout98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1944673001"/>
      </p:ext>
    </p:extLst>
  </p:cSld>
  <p:clrMapOvr>
    <a:masterClrMapping/>
  </p:clrMapOvr>
  <p:transition/>
</p:sldLayout>
</file>

<file path=ppt/slideLayouts/slideLayout98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2167696847"/>
      </p:ext>
    </p:extLst>
  </p:cSld>
  <p:clrMapOvr>
    <a:masterClrMapping/>
  </p:clrMapOvr>
  <p:transition/>
</p:sldLayout>
</file>

<file path=ppt/slideLayouts/slideLayout98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2320885586"/>
      </p:ext>
    </p:extLst>
  </p:cSld>
  <p:clrMapOvr>
    <a:masterClrMapping/>
  </p:clrMapOvr>
  <p:transition/>
</p:sldLayout>
</file>

<file path=ppt/slideLayouts/slideLayout98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513694012"/>
      </p:ext>
    </p:extLst>
  </p:cSld>
  <p:clrMapOvr>
    <a:masterClrMapping/>
  </p:clrMapOvr>
  <p:transition/>
</p:sldLayout>
</file>

<file path=ppt/slideLayouts/slideLayout98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BB22F3D8-372A-7E4F-BAF0-2B62E16D72F9}"/>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2538D10A-B20C-1F4A-A69F-0F0B507B6CBC}"/>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323C0A52-D6B6-4A4D-BD73-5955293DBD07}"/>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203D96CF-D2B5-284A-8A3B-88E2B14F16CA}"/>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endParaRPr lang="en-US"/>
          </a:p>
        </p:txBody>
      </p:sp>
      <p:sp>
        <p:nvSpPr>
          <p:cNvPr id="8" name="Rectangle 5">
            <a:extLst>
              <a:ext uri="{FF2B5EF4-FFF2-40B4-BE49-F238E27FC236}">
                <a16:creationId xmlns:a16="http://schemas.microsoft.com/office/drawing/2014/main" id="{ECE92EBB-E8F1-BB42-9972-9FC2F1E39DD3}"/>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D815D7EE-6875-8949-837F-2AE3A4F79FD4}"/>
              </a:ext>
            </a:extLst>
          </p:cNvPr>
          <p:cNvSpPr>
            <a:spLocks noGrp="1" noChangeArrowheads="1"/>
          </p:cNvSpPr>
          <p:nvPr>
            <p:ph type="sldNum" sz="quarter" idx="12"/>
          </p:nvPr>
        </p:nvSpPr>
        <p:spPr/>
        <p:txBody>
          <a:bodyPr/>
          <a:lstStyle>
            <a:lvl1pPr>
              <a:defRPr sz="1200"/>
            </a:lvl1pPr>
          </a:lstStyle>
          <a:p>
            <a:pPr>
              <a:defRPr/>
            </a:pPr>
            <a:fld id="{800691C5-9FA5-3F46-90A7-ED5D0D102BB3}" type="slidenum">
              <a:rPr lang="en-US" altLang="en-US"/>
              <a:pPr>
                <a:defRPr/>
              </a:pPr>
              <a:t>‹#›</a:t>
            </a:fld>
            <a:endParaRPr lang="en-US" altLang="en-US"/>
          </a:p>
        </p:txBody>
      </p:sp>
    </p:spTree>
    <p:extLst>
      <p:ext uri="{BB962C8B-B14F-4D97-AF65-F5344CB8AC3E}">
        <p14:creationId xmlns:p14="http://schemas.microsoft.com/office/powerpoint/2010/main" val="3445038970"/>
      </p:ext>
    </p:extLst>
  </p:cSld>
  <p:clrMapOvr>
    <a:masterClrMapping/>
  </p:clrMapOvr>
  <p:transition/>
</p:sldLayout>
</file>

<file path=ppt/slideLayouts/slideLayout98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30D4116A-1656-924F-8339-968CDC00B50D}"/>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A92E4BB7-CF8F-934D-88CB-2C51D02F6495}"/>
              </a:ext>
            </a:extLst>
          </p:cNvPr>
          <p:cNvSpPr>
            <a:spLocks noGrp="1" noChangeArrowheads="1"/>
          </p:cNvSpPr>
          <p:nvPr>
            <p:ph type="sldNum" sz="quarter" idx="11"/>
          </p:nvPr>
        </p:nvSpPr>
        <p:spPr>
          <a:ln/>
        </p:spPr>
        <p:txBody>
          <a:bodyPr/>
          <a:lstStyle>
            <a:lvl1pPr>
              <a:defRPr/>
            </a:lvl1pPr>
          </a:lstStyle>
          <a:p>
            <a:pPr>
              <a:defRPr/>
            </a:pPr>
            <a:fld id="{8DE33320-76E4-0249-8CA9-3902D97168FA}" type="slidenum">
              <a:rPr lang="en-US" altLang="en-US"/>
              <a:pPr>
                <a:defRPr/>
              </a:pPr>
              <a:t>‹#›</a:t>
            </a:fld>
            <a:endParaRPr lang="en-US" altLang="en-US"/>
          </a:p>
        </p:txBody>
      </p:sp>
    </p:spTree>
    <p:extLst>
      <p:ext uri="{BB962C8B-B14F-4D97-AF65-F5344CB8AC3E}">
        <p14:creationId xmlns:p14="http://schemas.microsoft.com/office/powerpoint/2010/main" val="1072269519"/>
      </p:ext>
    </p:extLst>
  </p:cSld>
  <p:clrMapOvr>
    <a:masterClrMapping/>
  </p:clrMapOvr>
  <p:transition/>
</p:sldLayout>
</file>

<file path=ppt/slideLayouts/slideLayout99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2D009077-10AD-0947-8806-7D3C25918E64}"/>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AA347429-32EA-F843-AE5C-FC1A699EBC2F}"/>
              </a:ext>
            </a:extLst>
          </p:cNvPr>
          <p:cNvSpPr>
            <a:spLocks noGrp="1" noChangeArrowheads="1"/>
          </p:cNvSpPr>
          <p:nvPr>
            <p:ph type="sldNum" sz="quarter" idx="11"/>
          </p:nvPr>
        </p:nvSpPr>
        <p:spPr>
          <a:ln/>
        </p:spPr>
        <p:txBody>
          <a:bodyPr/>
          <a:lstStyle>
            <a:lvl1pPr>
              <a:defRPr/>
            </a:lvl1pPr>
          </a:lstStyle>
          <a:p>
            <a:pPr>
              <a:defRPr/>
            </a:pPr>
            <a:fld id="{06FAB052-3664-BF4F-993F-29369860E1D8}" type="slidenum">
              <a:rPr lang="en-US" altLang="en-US"/>
              <a:pPr>
                <a:defRPr/>
              </a:pPr>
              <a:t>‹#›</a:t>
            </a:fld>
            <a:endParaRPr lang="en-US" altLang="en-US"/>
          </a:p>
        </p:txBody>
      </p:sp>
    </p:spTree>
    <p:extLst>
      <p:ext uri="{BB962C8B-B14F-4D97-AF65-F5344CB8AC3E}">
        <p14:creationId xmlns:p14="http://schemas.microsoft.com/office/powerpoint/2010/main" val="4103890156"/>
      </p:ext>
    </p:extLst>
  </p:cSld>
  <p:clrMapOvr>
    <a:masterClrMapping/>
  </p:clrMapOvr>
  <p:transition/>
</p:sldLayout>
</file>

<file path=ppt/slideLayouts/slideLayout99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24642810-0270-CB48-A1CA-24DCF4455E9E}"/>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431DA97B-4E00-DC4F-B7DB-18E15C434422}"/>
              </a:ext>
            </a:extLst>
          </p:cNvPr>
          <p:cNvSpPr>
            <a:spLocks noGrp="1" noChangeArrowheads="1"/>
          </p:cNvSpPr>
          <p:nvPr>
            <p:ph type="sldNum" sz="quarter" idx="11"/>
          </p:nvPr>
        </p:nvSpPr>
        <p:spPr>
          <a:ln/>
        </p:spPr>
        <p:txBody>
          <a:bodyPr/>
          <a:lstStyle>
            <a:lvl1pPr>
              <a:defRPr/>
            </a:lvl1pPr>
          </a:lstStyle>
          <a:p>
            <a:pPr>
              <a:defRPr/>
            </a:pPr>
            <a:fld id="{6C6EB4A5-7404-294B-999D-175F606D6201}" type="slidenum">
              <a:rPr lang="en-US" altLang="en-US"/>
              <a:pPr>
                <a:defRPr/>
              </a:pPr>
              <a:t>‹#›</a:t>
            </a:fld>
            <a:endParaRPr lang="en-US" altLang="en-US"/>
          </a:p>
        </p:txBody>
      </p:sp>
    </p:spTree>
    <p:extLst>
      <p:ext uri="{BB962C8B-B14F-4D97-AF65-F5344CB8AC3E}">
        <p14:creationId xmlns:p14="http://schemas.microsoft.com/office/powerpoint/2010/main" val="1869048138"/>
      </p:ext>
    </p:extLst>
  </p:cSld>
  <p:clrMapOvr>
    <a:masterClrMapping/>
  </p:clrMapOvr>
  <p:transition/>
</p:sldLayout>
</file>

<file path=ppt/slideLayouts/slideLayout99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24BD8FCD-1BEB-6A42-B8B1-C39ED5BE279E}"/>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91A21973-5A9E-154E-A49A-033DD08EB7E1}"/>
              </a:ext>
            </a:extLst>
          </p:cNvPr>
          <p:cNvSpPr>
            <a:spLocks noGrp="1" noChangeArrowheads="1"/>
          </p:cNvSpPr>
          <p:nvPr>
            <p:ph type="sldNum" sz="quarter" idx="11"/>
          </p:nvPr>
        </p:nvSpPr>
        <p:spPr>
          <a:ln/>
        </p:spPr>
        <p:txBody>
          <a:bodyPr/>
          <a:lstStyle>
            <a:lvl1pPr>
              <a:defRPr/>
            </a:lvl1pPr>
          </a:lstStyle>
          <a:p>
            <a:pPr>
              <a:defRPr/>
            </a:pPr>
            <a:fld id="{08A13A1E-7D24-2943-AA19-843CF9E69946}" type="slidenum">
              <a:rPr lang="en-US" altLang="en-US"/>
              <a:pPr>
                <a:defRPr/>
              </a:pPr>
              <a:t>‹#›</a:t>
            </a:fld>
            <a:endParaRPr lang="en-US" altLang="en-US"/>
          </a:p>
        </p:txBody>
      </p:sp>
    </p:spTree>
    <p:extLst>
      <p:ext uri="{BB962C8B-B14F-4D97-AF65-F5344CB8AC3E}">
        <p14:creationId xmlns:p14="http://schemas.microsoft.com/office/powerpoint/2010/main" val="1952096651"/>
      </p:ext>
    </p:extLst>
  </p:cSld>
  <p:clrMapOvr>
    <a:masterClrMapping/>
  </p:clrMapOvr>
  <p:transition/>
</p:sldLayout>
</file>

<file path=ppt/slideLayouts/slideLayout99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DB659D62-F008-694B-A107-310AB43E4CD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866F093A-DC6C-3444-8F25-CDFB50F79EDF}"/>
              </a:ext>
            </a:extLst>
          </p:cNvPr>
          <p:cNvSpPr>
            <a:spLocks noGrp="1" noChangeArrowheads="1"/>
          </p:cNvSpPr>
          <p:nvPr>
            <p:ph type="sldNum" sz="quarter" idx="11"/>
          </p:nvPr>
        </p:nvSpPr>
        <p:spPr>
          <a:ln/>
        </p:spPr>
        <p:txBody>
          <a:bodyPr/>
          <a:lstStyle>
            <a:lvl1pPr>
              <a:defRPr/>
            </a:lvl1pPr>
          </a:lstStyle>
          <a:p>
            <a:pPr>
              <a:defRPr/>
            </a:pPr>
            <a:fld id="{3BD812E9-CA0A-8244-A046-0571FC545305}" type="slidenum">
              <a:rPr lang="en-US" altLang="en-US"/>
              <a:pPr>
                <a:defRPr/>
              </a:pPr>
              <a:t>‹#›</a:t>
            </a:fld>
            <a:endParaRPr lang="en-US" altLang="en-US"/>
          </a:p>
        </p:txBody>
      </p:sp>
    </p:spTree>
    <p:extLst>
      <p:ext uri="{BB962C8B-B14F-4D97-AF65-F5344CB8AC3E}">
        <p14:creationId xmlns:p14="http://schemas.microsoft.com/office/powerpoint/2010/main" val="1112481785"/>
      </p:ext>
    </p:extLst>
  </p:cSld>
  <p:clrMapOvr>
    <a:masterClrMapping/>
  </p:clrMapOvr>
  <p:transition/>
</p:sldLayout>
</file>

<file path=ppt/slideLayouts/slideLayout99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F96B94DE-149A-A84D-858F-4D5B428FA7A4}"/>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24B1C692-591D-3346-8E1A-A19CC1BBF043}"/>
              </a:ext>
            </a:extLst>
          </p:cNvPr>
          <p:cNvSpPr>
            <a:spLocks noGrp="1" noChangeArrowheads="1"/>
          </p:cNvSpPr>
          <p:nvPr>
            <p:ph type="sldNum" sz="quarter" idx="11"/>
          </p:nvPr>
        </p:nvSpPr>
        <p:spPr>
          <a:ln/>
        </p:spPr>
        <p:txBody>
          <a:bodyPr/>
          <a:lstStyle>
            <a:lvl1pPr>
              <a:defRPr/>
            </a:lvl1pPr>
          </a:lstStyle>
          <a:p>
            <a:pPr>
              <a:defRPr/>
            </a:pPr>
            <a:fld id="{1D4001C4-BF5C-F640-BD99-70162C2025EC}" type="slidenum">
              <a:rPr lang="en-US" altLang="en-US"/>
              <a:pPr>
                <a:defRPr/>
              </a:pPr>
              <a:t>‹#›</a:t>
            </a:fld>
            <a:endParaRPr lang="en-US" altLang="en-US"/>
          </a:p>
        </p:txBody>
      </p:sp>
    </p:spTree>
    <p:extLst>
      <p:ext uri="{BB962C8B-B14F-4D97-AF65-F5344CB8AC3E}">
        <p14:creationId xmlns:p14="http://schemas.microsoft.com/office/powerpoint/2010/main" val="2996742223"/>
      </p:ext>
    </p:extLst>
  </p:cSld>
  <p:clrMapOvr>
    <a:masterClrMapping/>
  </p:clrMapOvr>
  <p:transition/>
</p:sldLayout>
</file>

<file path=ppt/slideLayouts/slideLayout99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7690CA2F-7EF4-4D4B-B05E-9CD06D97C0C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3EF9E563-85B6-884B-A069-BAB01B87B7D8}"/>
              </a:ext>
            </a:extLst>
          </p:cNvPr>
          <p:cNvSpPr>
            <a:spLocks noGrp="1" noChangeArrowheads="1"/>
          </p:cNvSpPr>
          <p:nvPr>
            <p:ph type="sldNum" sz="quarter" idx="11"/>
          </p:nvPr>
        </p:nvSpPr>
        <p:spPr>
          <a:ln/>
        </p:spPr>
        <p:txBody>
          <a:bodyPr/>
          <a:lstStyle>
            <a:lvl1pPr>
              <a:defRPr/>
            </a:lvl1pPr>
          </a:lstStyle>
          <a:p>
            <a:pPr>
              <a:defRPr/>
            </a:pPr>
            <a:fld id="{7D3D0717-7499-9E44-845B-E851FCB16976}" type="slidenum">
              <a:rPr lang="en-US" altLang="en-US"/>
              <a:pPr>
                <a:defRPr/>
              </a:pPr>
              <a:t>‹#›</a:t>
            </a:fld>
            <a:endParaRPr lang="en-US" altLang="en-US"/>
          </a:p>
        </p:txBody>
      </p:sp>
    </p:spTree>
    <p:extLst>
      <p:ext uri="{BB962C8B-B14F-4D97-AF65-F5344CB8AC3E}">
        <p14:creationId xmlns:p14="http://schemas.microsoft.com/office/powerpoint/2010/main" val="2115005287"/>
      </p:ext>
    </p:extLst>
  </p:cSld>
  <p:clrMapOvr>
    <a:masterClrMapping/>
  </p:clrMapOvr>
  <p:transition/>
</p:sldLayout>
</file>

<file path=ppt/slideLayouts/slideLayout99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9562426B-A5A0-F944-991E-0F589442A93D}"/>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9EBECD59-3F6D-0145-A9B5-5EE2DF859F8B}"/>
              </a:ext>
            </a:extLst>
          </p:cNvPr>
          <p:cNvSpPr>
            <a:spLocks noGrp="1" noChangeArrowheads="1"/>
          </p:cNvSpPr>
          <p:nvPr>
            <p:ph type="sldNum" sz="quarter" idx="11"/>
          </p:nvPr>
        </p:nvSpPr>
        <p:spPr>
          <a:ln/>
        </p:spPr>
        <p:txBody>
          <a:bodyPr/>
          <a:lstStyle>
            <a:lvl1pPr>
              <a:defRPr/>
            </a:lvl1pPr>
          </a:lstStyle>
          <a:p>
            <a:pPr>
              <a:defRPr/>
            </a:pPr>
            <a:fld id="{25E9139E-1132-E74D-AAEB-A81F8150B18F}" type="slidenum">
              <a:rPr lang="en-US" altLang="en-US"/>
              <a:pPr>
                <a:defRPr/>
              </a:pPr>
              <a:t>‹#›</a:t>
            </a:fld>
            <a:endParaRPr lang="en-US" altLang="en-US"/>
          </a:p>
        </p:txBody>
      </p:sp>
    </p:spTree>
    <p:extLst>
      <p:ext uri="{BB962C8B-B14F-4D97-AF65-F5344CB8AC3E}">
        <p14:creationId xmlns:p14="http://schemas.microsoft.com/office/powerpoint/2010/main" val="2415965628"/>
      </p:ext>
    </p:extLst>
  </p:cSld>
  <p:clrMapOvr>
    <a:masterClrMapping/>
  </p:clrMapOvr>
  <p:transition/>
</p:sldLayout>
</file>

<file path=ppt/slideLayouts/slideLayout99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BB00FC4D-28B2-774A-BDF5-CB3A5D1E70E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EBDB0E60-2A7B-1B44-BB6D-97BF3A139C97}"/>
              </a:ext>
            </a:extLst>
          </p:cNvPr>
          <p:cNvSpPr>
            <a:spLocks noGrp="1" noChangeArrowheads="1"/>
          </p:cNvSpPr>
          <p:nvPr>
            <p:ph type="sldNum" sz="quarter" idx="11"/>
          </p:nvPr>
        </p:nvSpPr>
        <p:spPr>
          <a:ln/>
        </p:spPr>
        <p:txBody>
          <a:bodyPr/>
          <a:lstStyle>
            <a:lvl1pPr>
              <a:defRPr/>
            </a:lvl1pPr>
          </a:lstStyle>
          <a:p>
            <a:pPr>
              <a:defRPr/>
            </a:pPr>
            <a:fld id="{FC5C9412-F662-064D-BEDC-D33A60B08A72}" type="slidenum">
              <a:rPr lang="en-US" altLang="en-US"/>
              <a:pPr>
                <a:defRPr/>
              </a:pPr>
              <a:t>‹#›</a:t>
            </a:fld>
            <a:endParaRPr lang="en-US" altLang="en-US"/>
          </a:p>
        </p:txBody>
      </p:sp>
    </p:spTree>
    <p:extLst>
      <p:ext uri="{BB962C8B-B14F-4D97-AF65-F5344CB8AC3E}">
        <p14:creationId xmlns:p14="http://schemas.microsoft.com/office/powerpoint/2010/main" val="3718885357"/>
      </p:ext>
    </p:extLst>
  </p:cSld>
  <p:clrMapOvr>
    <a:masterClrMapping/>
  </p:clrMapOvr>
  <p:transition/>
</p:sldLayout>
</file>

<file path=ppt/slideLayouts/slideLayout99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10E3EA30-DFF3-9C4B-9691-5C9AAB88EB4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2B2EE262-3A13-4443-80B8-614C7A4B25F7}"/>
              </a:ext>
            </a:extLst>
          </p:cNvPr>
          <p:cNvSpPr>
            <a:spLocks noGrp="1" noChangeArrowheads="1"/>
          </p:cNvSpPr>
          <p:nvPr>
            <p:ph type="sldNum" sz="quarter" idx="11"/>
          </p:nvPr>
        </p:nvSpPr>
        <p:spPr>
          <a:ln/>
        </p:spPr>
        <p:txBody>
          <a:bodyPr/>
          <a:lstStyle>
            <a:lvl1pPr>
              <a:defRPr/>
            </a:lvl1pPr>
          </a:lstStyle>
          <a:p>
            <a:pPr>
              <a:defRPr/>
            </a:pPr>
            <a:fld id="{C5970A1F-36EE-AC4A-B790-1CFE7EECDED3}" type="slidenum">
              <a:rPr lang="en-US" altLang="en-US"/>
              <a:pPr>
                <a:defRPr/>
              </a:pPr>
              <a:t>‹#›</a:t>
            </a:fld>
            <a:endParaRPr lang="en-US" altLang="en-US"/>
          </a:p>
        </p:txBody>
      </p:sp>
    </p:spTree>
    <p:extLst>
      <p:ext uri="{BB962C8B-B14F-4D97-AF65-F5344CB8AC3E}">
        <p14:creationId xmlns:p14="http://schemas.microsoft.com/office/powerpoint/2010/main" val="68642721"/>
      </p:ext>
    </p:extLst>
  </p:cSld>
  <p:clrMapOvr>
    <a:masterClrMapping/>
  </p:clrMapOvr>
  <p:transition/>
</p:sldLayout>
</file>

<file path=ppt/slideLayouts/slideLayout999.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2A476F68-C964-6F4C-B323-CADD64DDE3DD}"/>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F4A41114-0EC5-4244-A8AE-388F27C49018}"/>
              </a:ext>
            </a:extLst>
          </p:cNvPr>
          <p:cNvSpPr>
            <a:spLocks noGrp="1" noChangeArrowheads="1"/>
          </p:cNvSpPr>
          <p:nvPr>
            <p:ph type="sldNum" sz="quarter" idx="11"/>
          </p:nvPr>
        </p:nvSpPr>
        <p:spPr>
          <a:ln/>
        </p:spPr>
        <p:txBody>
          <a:bodyPr/>
          <a:lstStyle>
            <a:lvl1pPr>
              <a:defRPr/>
            </a:lvl1pPr>
          </a:lstStyle>
          <a:p>
            <a:pPr>
              <a:defRPr/>
            </a:pPr>
            <a:fld id="{C811C9BF-9555-1749-A87B-CA7C52D013D0}" type="slidenum">
              <a:rPr lang="en-US" altLang="en-US"/>
              <a:pPr>
                <a:defRPr/>
              </a:pPr>
              <a:t>‹#›</a:t>
            </a:fld>
            <a:endParaRPr lang="en-US" altLang="en-US"/>
          </a:p>
        </p:txBody>
      </p:sp>
    </p:spTree>
    <p:extLst>
      <p:ext uri="{BB962C8B-B14F-4D97-AF65-F5344CB8AC3E}">
        <p14:creationId xmlns:p14="http://schemas.microsoft.com/office/powerpoint/2010/main" val="1757609434"/>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5.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pn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6.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slideLayout" Target="../slideLayouts/slideLayout68.xml"/><Relationship Id="rId18" Type="http://schemas.openxmlformats.org/officeDocument/2006/relationships/image" Target="../media/image5.emf"/><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slideLayout" Target="../slideLayouts/slideLayout67.xml"/><Relationship Id="rId17" Type="http://schemas.openxmlformats.org/officeDocument/2006/relationships/image" Target="../media/image4.png"/><Relationship Id="rId2" Type="http://schemas.openxmlformats.org/officeDocument/2006/relationships/slideLayout" Target="../slideLayouts/slideLayout57.xml"/><Relationship Id="rId16" Type="http://schemas.openxmlformats.org/officeDocument/2006/relationships/image" Target="../media/image3.png"/><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5" Type="http://schemas.openxmlformats.org/officeDocument/2006/relationships/image" Target="../media/image2.png"/><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 Id="rId14"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76.xml"/><Relationship Id="rId13" Type="http://schemas.openxmlformats.org/officeDocument/2006/relationships/image" Target="../media/image1.png"/><Relationship Id="rId3" Type="http://schemas.openxmlformats.org/officeDocument/2006/relationships/slideLayout" Target="../slideLayouts/slideLayout71.xml"/><Relationship Id="rId7" Type="http://schemas.openxmlformats.org/officeDocument/2006/relationships/slideLayout" Target="../slideLayouts/slideLayout75.xml"/><Relationship Id="rId12" Type="http://schemas.openxmlformats.org/officeDocument/2006/relationships/theme" Target="../theme/theme8.xml"/><Relationship Id="rId2" Type="http://schemas.openxmlformats.org/officeDocument/2006/relationships/slideLayout" Target="../slideLayouts/slideLayout70.xml"/><Relationship Id="rId1" Type="http://schemas.openxmlformats.org/officeDocument/2006/relationships/slideLayout" Target="../slideLayouts/slideLayout69.xml"/><Relationship Id="rId6" Type="http://schemas.openxmlformats.org/officeDocument/2006/relationships/slideLayout" Target="../slideLayouts/slideLayout74.xml"/><Relationship Id="rId11" Type="http://schemas.openxmlformats.org/officeDocument/2006/relationships/slideLayout" Target="../slideLayouts/slideLayout79.xml"/><Relationship Id="rId5" Type="http://schemas.openxmlformats.org/officeDocument/2006/relationships/slideLayout" Target="../slideLayouts/slideLayout73.xml"/><Relationship Id="rId10" Type="http://schemas.openxmlformats.org/officeDocument/2006/relationships/slideLayout" Target="../slideLayouts/slideLayout78.xml"/><Relationship Id="rId4" Type="http://schemas.openxmlformats.org/officeDocument/2006/relationships/slideLayout" Target="../slideLayouts/slideLayout72.xml"/><Relationship Id="rId9" Type="http://schemas.openxmlformats.org/officeDocument/2006/relationships/slideLayout" Target="../slideLayouts/slideLayout77.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87.xml"/><Relationship Id="rId13" Type="http://schemas.openxmlformats.org/officeDocument/2006/relationships/theme" Target="../theme/theme9.xml"/><Relationship Id="rId3" Type="http://schemas.openxmlformats.org/officeDocument/2006/relationships/slideLayout" Target="../slideLayouts/slideLayout82.xml"/><Relationship Id="rId7" Type="http://schemas.openxmlformats.org/officeDocument/2006/relationships/slideLayout" Target="../slideLayouts/slideLayout86.xml"/><Relationship Id="rId12" Type="http://schemas.openxmlformats.org/officeDocument/2006/relationships/slideLayout" Target="../slideLayouts/slideLayout91.xml"/><Relationship Id="rId2" Type="http://schemas.openxmlformats.org/officeDocument/2006/relationships/slideLayout" Target="../slideLayouts/slideLayout81.xml"/><Relationship Id="rId1" Type="http://schemas.openxmlformats.org/officeDocument/2006/relationships/slideLayout" Target="../slideLayouts/slideLayout80.xml"/><Relationship Id="rId6" Type="http://schemas.openxmlformats.org/officeDocument/2006/relationships/slideLayout" Target="../slideLayouts/slideLayout85.xml"/><Relationship Id="rId11" Type="http://schemas.openxmlformats.org/officeDocument/2006/relationships/slideLayout" Target="../slideLayouts/slideLayout90.xml"/><Relationship Id="rId5" Type="http://schemas.openxmlformats.org/officeDocument/2006/relationships/slideLayout" Target="../slideLayouts/slideLayout84.xml"/><Relationship Id="rId10" Type="http://schemas.openxmlformats.org/officeDocument/2006/relationships/slideLayout" Target="../slideLayouts/slideLayout89.xml"/><Relationship Id="rId4" Type="http://schemas.openxmlformats.org/officeDocument/2006/relationships/slideLayout" Target="../slideLayouts/slideLayout83.xml"/><Relationship Id="rId9" Type="http://schemas.openxmlformats.org/officeDocument/2006/relationships/slideLayout" Target="../slideLayouts/slideLayout88.xml"/><Relationship Id="rId14" Type="http://schemas.openxmlformats.org/officeDocument/2006/relationships/image" Target="../media/image1.png"/></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99.xml"/><Relationship Id="rId13" Type="http://schemas.openxmlformats.org/officeDocument/2006/relationships/image" Target="../media/image1.png"/><Relationship Id="rId3" Type="http://schemas.openxmlformats.org/officeDocument/2006/relationships/slideLayout" Target="../slideLayouts/slideLayout94.xml"/><Relationship Id="rId7" Type="http://schemas.openxmlformats.org/officeDocument/2006/relationships/slideLayout" Target="../slideLayouts/slideLayout98.xml"/><Relationship Id="rId12" Type="http://schemas.openxmlformats.org/officeDocument/2006/relationships/theme" Target="../theme/theme10.xml"/><Relationship Id="rId2" Type="http://schemas.openxmlformats.org/officeDocument/2006/relationships/slideLayout" Target="../slideLayouts/slideLayout93.xml"/><Relationship Id="rId1" Type="http://schemas.openxmlformats.org/officeDocument/2006/relationships/slideLayout" Target="../slideLayouts/slideLayout92.xml"/><Relationship Id="rId6" Type="http://schemas.openxmlformats.org/officeDocument/2006/relationships/slideLayout" Target="../slideLayouts/slideLayout97.xml"/><Relationship Id="rId11" Type="http://schemas.openxmlformats.org/officeDocument/2006/relationships/slideLayout" Target="../slideLayouts/slideLayout102.xml"/><Relationship Id="rId5" Type="http://schemas.openxmlformats.org/officeDocument/2006/relationships/slideLayout" Target="../slideLayouts/slideLayout96.xml"/><Relationship Id="rId10" Type="http://schemas.openxmlformats.org/officeDocument/2006/relationships/slideLayout" Target="../slideLayouts/slideLayout101.xml"/><Relationship Id="rId4" Type="http://schemas.openxmlformats.org/officeDocument/2006/relationships/slideLayout" Target="../slideLayouts/slideLayout95.xml"/><Relationship Id="rId9" Type="http://schemas.openxmlformats.org/officeDocument/2006/relationships/slideLayout" Target="../slideLayouts/slideLayout100.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10.xml"/><Relationship Id="rId13" Type="http://schemas.openxmlformats.org/officeDocument/2006/relationships/image" Target="../media/image1.png"/><Relationship Id="rId3" Type="http://schemas.openxmlformats.org/officeDocument/2006/relationships/slideLayout" Target="../slideLayouts/slideLayout105.xml"/><Relationship Id="rId7" Type="http://schemas.openxmlformats.org/officeDocument/2006/relationships/slideLayout" Target="../slideLayouts/slideLayout109.xml"/><Relationship Id="rId12" Type="http://schemas.openxmlformats.org/officeDocument/2006/relationships/theme" Target="../theme/theme11.xml"/><Relationship Id="rId2" Type="http://schemas.openxmlformats.org/officeDocument/2006/relationships/slideLayout" Target="../slideLayouts/slideLayout104.xml"/><Relationship Id="rId1" Type="http://schemas.openxmlformats.org/officeDocument/2006/relationships/slideLayout" Target="../slideLayouts/slideLayout103.xml"/><Relationship Id="rId6" Type="http://schemas.openxmlformats.org/officeDocument/2006/relationships/slideLayout" Target="../slideLayouts/slideLayout108.xml"/><Relationship Id="rId11" Type="http://schemas.openxmlformats.org/officeDocument/2006/relationships/slideLayout" Target="../slideLayouts/slideLayout113.xml"/><Relationship Id="rId5" Type="http://schemas.openxmlformats.org/officeDocument/2006/relationships/slideLayout" Target="../slideLayouts/slideLayout107.xml"/><Relationship Id="rId10" Type="http://schemas.openxmlformats.org/officeDocument/2006/relationships/slideLayout" Target="../slideLayouts/slideLayout112.xml"/><Relationship Id="rId4" Type="http://schemas.openxmlformats.org/officeDocument/2006/relationships/slideLayout" Target="../slideLayouts/slideLayout106.xml"/><Relationship Id="rId9" Type="http://schemas.openxmlformats.org/officeDocument/2006/relationships/slideLayout" Target="../slideLayouts/slideLayout111.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21.xml"/><Relationship Id="rId13" Type="http://schemas.openxmlformats.org/officeDocument/2006/relationships/image" Target="../media/image1.png"/><Relationship Id="rId3" Type="http://schemas.openxmlformats.org/officeDocument/2006/relationships/slideLayout" Target="../slideLayouts/slideLayout116.xml"/><Relationship Id="rId7" Type="http://schemas.openxmlformats.org/officeDocument/2006/relationships/slideLayout" Target="../slideLayouts/slideLayout120.xml"/><Relationship Id="rId12" Type="http://schemas.openxmlformats.org/officeDocument/2006/relationships/theme" Target="../theme/theme12.xml"/><Relationship Id="rId2" Type="http://schemas.openxmlformats.org/officeDocument/2006/relationships/slideLayout" Target="../slideLayouts/slideLayout115.xml"/><Relationship Id="rId1" Type="http://schemas.openxmlformats.org/officeDocument/2006/relationships/slideLayout" Target="../slideLayouts/slideLayout114.xml"/><Relationship Id="rId6" Type="http://schemas.openxmlformats.org/officeDocument/2006/relationships/slideLayout" Target="../slideLayouts/slideLayout119.xml"/><Relationship Id="rId11" Type="http://schemas.openxmlformats.org/officeDocument/2006/relationships/slideLayout" Target="../slideLayouts/slideLayout124.xml"/><Relationship Id="rId5" Type="http://schemas.openxmlformats.org/officeDocument/2006/relationships/slideLayout" Target="../slideLayouts/slideLayout118.xml"/><Relationship Id="rId10" Type="http://schemas.openxmlformats.org/officeDocument/2006/relationships/slideLayout" Target="../slideLayouts/slideLayout123.xml"/><Relationship Id="rId4" Type="http://schemas.openxmlformats.org/officeDocument/2006/relationships/slideLayout" Target="../slideLayouts/slideLayout117.xml"/><Relationship Id="rId9" Type="http://schemas.openxmlformats.org/officeDocument/2006/relationships/slideLayout" Target="../slideLayouts/slideLayout12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32.xml"/><Relationship Id="rId13" Type="http://schemas.openxmlformats.org/officeDocument/2006/relationships/image" Target="../media/image1.png"/><Relationship Id="rId3" Type="http://schemas.openxmlformats.org/officeDocument/2006/relationships/slideLayout" Target="../slideLayouts/slideLayout127.xml"/><Relationship Id="rId7" Type="http://schemas.openxmlformats.org/officeDocument/2006/relationships/slideLayout" Target="../slideLayouts/slideLayout131.xml"/><Relationship Id="rId12" Type="http://schemas.openxmlformats.org/officeDocument/2006/relationships/theme" Target="../theme/theme13.xml"/><Relationship Id="rId2" Type="http://schemas.openxmlformats.org/officeDocument/2006/relationships/slideLayout" Target="../slideLayouts/slideLayout126.xml"/><Relationship Id="rId1" Type="http://schemas.openxmlformats.org/officeDocument/2006/relationships/slideLayout" Target="../slideLayouts/slideLayout125.xml"/><Relationship Id="rId6" Type="http://schemas.openxmlformats.org/officeDocument/2006/relationships/slideLayout" Target="../slideLayouts/slideLayout130.xml"/><Relationship Id="rId11" Type="http://schemas.openxmlformats.org/officeDocument/2006/relationships/slideLayout" Target="../slideLayouts/slideLayout135.xml"/><Relationship Id="rId5" Type="http://schemas.openxmlformats.org/officeDocument/2006/relationships/slideLayout" Target="../slideLayouts/slideLayout129.xml"/><Relationship Id="rId10" Type="http://schemas.openxmlformats.org/officeDocument/2006/relationships/slideLayout" Target="../slideLayouts/slideLayout134.xml"/><Relationship Id="rId4" Type="http://schemas.openxmlformats.org/officeDocument/2006/relationships/slideLayout" Target="../slideLayouts/slideLayout128.xml"/><Relationship Id="rId9" Type="http://schemas.openxmlformats.org/officeDocument/2006/relationships/slideLayout" Target="../slideLayouts/slideLayout13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43.xml"/><Relationship Id="rId13" Type="http://schemas.openxmlformats.org/officeDocument/2006/relationships/image" Target="../media/image1.png"/><Relationship Id="rId3" Type="http://schemas.openxmlformats.org/officeDocument/2006/relationships/slideLayout" Target="../slideLayouts/slideLayout138.xml"/><Relationship Id="rId7" Type="http://schemas.openxmlformats.org/officeDocument/2006/relationships/slideLayout" Target="../slideLayouts/slideLayout142.xml"/><Relationship Id="rId12" Type="http://schemas.openxmlformats.org/officeDocument/2006/relationships/theme" Target="../theme/theme14.xml"/><Relationship Id="rId2" Type="http://schemas.openxmlformats.org/officeDocument/2006/relationships/slideLayout" Target="../slideLayouts/slideLayout137.xml"/><Relationship Id="rId1" Type="http://schemas.openxmlformats.org/officeDocument/2006/relationships/slideLayout" Target="../slideLayouts/slideLayout136.xml"/><Relationship Id="rId6" Type="http://schemas.openxmlformats.org/officeDocument/2006/relationships/slideLayout" Target="../slideLayouts/slideLayout141.xml"/><Relationship Id="rId11" Type="http://schemas.openxmlformats.org/officeDocument/2006/relationships/slideLayout" Target="../slideLayouts/slideLayout146.xml"/><Relationship Id="rId5" Type="http://schemas.openxmlformats.org/officeDocument/2006/relationships/slideLayout" Target="../slideLayouts/slideLayout140.xml"/><Relationship Id="rId10" Type="http://schemas.openxmlformats.org/officeDocument/2006/relationships/slideLayout" Target="../slideLayouts/slideLayout145.xml"/><Relationship Id="rId4" Type="http://schemas.openxmlformats.org/officeDocument/2006/relationships/slideLayout" Target="../slideLayouts/slideLayout139.xml"/><Relationship Id="rId9" Type="http://schemas.openxmlformats.org/officeDocument/2006/relationships/slideLayout" Target="../slideLayouts/slideLayout144.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54.xml"/><Relationship Id="rId3" Type="http://schemas.openxmlformats.org/officeDocument/2006/relationships/slideLayout" Target="../slideLayouts/slideLayout149.xml"/><Relationship Id="rId7" Type="http://schemas.openxmlformats.org/officeDocument/2006/relationships/slideLayout" Target="../slideLayouts/slideLayout153.xml"/><Relationship Id="rId12" Type="http://schemas.openxmlformats.org/officeDocument/2006/relationships/theme" Target="../theme/theme15.xml"/><Relationship Id="rId2" Type="http://schemas.openxmlformats.org/officeDocument/2006/relationships/slideLayout" Target="../slideLayouts/slideLayout148.xml"/><Relationship Id="rId1" Type="http://schemas.openxmlformats.org/officeDocument/2006/relationships/slideLayout" Target="../slideLayouts/slideLayout147.xml"/><Relationship Id="rId6" Type="http://schemas.openxmlformats.org/officeDocument/2006/relationships/slideLayout" Target="../slideLayouts/slideLayout152.xml"/><Relationship Id="rId11" Type="http://schemas.openxmlformats.org/officeDocument/2006/relationships/slideLayout" Target="../slideLayouts/slideLayout157.xml"/><Relationship Id="rId5" Type="http://schemas.openxmlformats.org/officeDocument/2006/relationships/slideLayout" Target="../slideLayouts/slideLayout151.xml"/><Relationship Id="rId10" Type="http://schemas.openxmlformats.org/officeDocument/2006/relationships/slideLayout" Target="../slideLayouts/slideLayout156.xml"/><Relationship Id="rId4" Type="http://schemas.openxmlformats.org/officeDocument/2006/relationships/slideLayout" Target="../slideLayouts/slideLayout150.xml"/><Relationship Id="rId9" Type="http://schemas.openxmlformats.org/officeDocument/2006/relationships/slideLayout" Target="../slideLayouts/slideLayout15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165.xml"/><Relationship Id="rId13" Type="http://schemas.openxmlformats.org/officeDocument/2006/relationships/image" Target="../media/image1.png"/><Relationship Id="rId3" Type="http://schemas.openxmlformats.org/officeDocument/2006/relationships/slideLayout" Target="../slideLayouts/slideLayout160.xml"/><Relationship Id="rId7" Type="http://schemas.openxmlformats.org/officeDocument/2006/relationships/slideLayout" Target="../slideLayouts/slideLayout164.xml"/><Relationship Id="rId12" Type="http://schemas.openxmlformats.org/officeDocument/2006/relationships/theme" Target="../theme/theme16.xml"/><Relationship Id="rId2" Type="http://schemas.openxmlformats.org/officeDocument/2006/relationships/slideLayout" Target="../slideLayouts/slideLayout159.xml"/><Relationship Id="rId1" Type="http://schemas.openxmlformats.org/officeDocument/2006/relationships/slideLayout" Target="../slideLayouts/slideLayout158.xml"/><Relationship Id="rId6" Type="http://schemas.openxmlformats.org/officeDocument/2006/relationships/slideLayout" Target="../slideLayouts/slideLayout163.xml"/><Relationship Id="rId11" Type="http://schemas.openxmlformats.org/officeDocument/2006/relationships/slideLayout" Target="../slideLayouts/slideLayout168.xml"/><Relationship Id="rId5" Type="http://schemas.openxmlformats.org/officeDocument/2006/relationships/slideLayout" Target="../slideLayouts/slideLayout162.xml"/><Relationship Id="rId10" Type="http://schemas.openxmlformats.org/officeDocument/2006/relationships/slideLayout" Target="../slideLayouts/slideLayout167.xml"/><Relationship Id="rId4" Type="http://schemas.openxmlformats.org/officeDocument/2006/relationships/slideLayout" Target="../slideLayouts/slideLayout161.xml"/><Relationship Id="rId9" Type="http://schemas.openxmlformats.org/officeDocument/2006/relationships/slideLayout" Target="../slideLayouts/slideLayout16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176.xml"/><Relationship Id="rId3" Type="http://schemas.openxmlformats.org/officeDocument/2006/relationships/slideLayout" Target="../slideLayouts/slideLayout171.xml"/><Relationship Id="rId7" Type="http://schemas.openxmlformats.org/officeDocument/2006/relationships/slideLayout" Target="../slideLayouts/slideLayout175.xml"/><Relationship Id="rId12" Type="http://schemas.openxmlformats.org/officeDocument/2006/relationships/theme" Target="../theme/theme17.xml"/><Relationship Id="rId2" Type="http://schemas.openxmlformats.org/officeDocument/2006/relationships/slideLayout" Target="../slideLayouts/slideLayout170.xml"/><Relationship Id="rId1" Type="http://schemas.openxmlformats.org/officeDocument/2006/relationships/slideLayout" Target="../slideLayouts/slideLayout169.xml"/><Relationship Id="rId6" Type="http://schemas.openxmlformats.org/officeDocument/2006/relationships/slideLayout" Target="../slideLayouts/slideLayout174.xml"/><Relationship Id="rId11" Type="http://schemas.openxmlformats.org/officeDocument/2006/relationships/slideLayout" Target="../slideLayouts/slideLayout179.xml"/><Relationship Id="rId5" Type="http://schemas.openxmlformats.org/officeDocument/2006/relationships/slideLayout" Target="../slideLayouts/slideLayout173.xml"/><Relationship Id="rId10" Type="http://schemas.openxmlformats.org/officeDocument/2006/relationships/slideLayout" Target="../slideLayouts/slideLayout178.xml"/><Relationship Id="rId4" Type="http://schemas.openxmlformats.org/officeDocument/2006/relationships/slideLayout" Target="../slideLayouts/slideLayout172.xml"/><Relationship Id="rId9" Type="http://schemas.openxmlformats.org/officeDocument/2006/relationships/slideLayout" Target="../slideLayouts/slideLayout177.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187.xml"/><Relationship Id="rId13" Type="http://schemas.openxmlformats.org/officeDocument/2006/relationships/image" Target="../media/image1.png"/><Relationship Id="rId3" Type="http://schemas.openxmlformats.org/officeDocument/2006/relationships/slideLayout" Target="../slideLayouts/slideLayout182.xml"/><Relationship Id="rId7" Type="http://schemas.openxmlformats.org/officeDocument/2006/relationships/slideLayout" Target="../slideLayouts/slideLayout186.xml"/><Relationship Id="rId12" Type="http://schemas.openxmlformats.org/officeDocument/2006/relationships/theme" Target="../theme/theme18.xml"/><Relationship Id="rId2" Type="http://schemas.openxmlformats.org/officeDocument/2006/relationships/slideLayout" Target="../slideLayouts/slideLayout181.xml"/><Relationship Id="rId1" Type="http://schemas.openxmlformats.org/officeDocument/2006/relationships/slideLayout" Target="../slideLayouts/slideLayout180.xml"/><Relationship Id="rId6" Type="http://schemas.openxmlformats.org/officeDocument/2006/relationships/slideLayout" Target="../slideLayouts/slideLayout185.xml"/><Relationship Id="rId11" Type="http://schemas.openxmlformats.org/officeDocument/2006/relationships/slideLayout" Target="../slideLayouts/slideLayout190.xml"/><Relationship Id="rId5" Type="http://schemas.openxmlformats.org/officeDocument/2006/relationships/slideLayout" Target="../slideLayouts/slideLayout184.xml"/><Relationship Id="rId10" Type="http://schemas.openxmlformats.org/officeDocument/2006/relationships/slideLayout" Target="../slideLayouts/slideLayout189.xml"/><Relationship Id="rId4" Type="http://schemas.openxmlformats.org/officeDocument/2006/relationships/slideLayout" Target="../slideLayouts/slideLayout183.xml"/><Relationship Id="rId9" Type="http://schemas.openxmlformats.org/officeDocument/2006/relationships/slideLayout" Target="../slideLayouts/slideLayout188.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198.xml"/><Relationship Id="rId3" Type="http://schemas.openxmlformats.org/officeDocument/2006/relationships/slideLayout" Target="../slideLayouts/slideLayout193.xml"/><Relationship Id="rId7" Type="http://schemas.openxmlformats.org/officeDocument/2006/relationships/slideLayout" Target="../slideLayouts/slideLayout197.xml"/><Relationship Id="rId12" Type="http://schemas.openxmlformats.org/officeDocument/2006/relationships/theme" Target="../theme/theme19.xml"/><Relationship Id="rId2" Type="http://schemas.openxmlformats.org/officeDocument/2006/relationships/slideLayout" Target="../slideLayouts/slideLayout192.xml"/><Relationship Id="rId1" Type="http://schemas.openxmlformats.org/officeDocument/2006/relationships/slideLayout" Target="../slideLayouts/slideLayout191.xml"/><Relationship Id="rId6" Type="http://schemas.openxmlformats.org/officeDocument/2006/relationships/slideLayout" Target="../slideLayouts/slideLayout196.xml"/><Relationship Id="rId11" Type="http://schemas.openxmlformats.org/officeDocument/2006/relationships/slideLayout" Target="../slideLayouts/slideLayout201.xml"/><Relationship Id="rId5" Type="http://schemas.openxmlformats.org/officeDocument/2006/relationships/slideLayout" Target="../slideLayouts/slideLayout195.xml"/><Relationship Id="rId10" Type="http://schemas.openxmlformats.org/officeDocument/2006/relationships/slideLayout" Target="../slideLayouts/slideLayout200.xml"/><Relationship Id="rId4" Type="http://schemas.openxmlformats.org/officeDocument/2006/relationships/slideLayout" Target="../slideLayouts/slideLayout194.xml"/><Relationship Id="rId9" Type="http://schemas.openxmlformats.org/officeDocument/2006/relationships/slideLayout" Target="../slideLayouts/slideLayout199.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09.xml"/><Relationship Id="rId13" Type="http://schemas.openxmlformats.org/officeDocument/2006/relationships/theme" Target="../theme/theme20.xml"/><Relationship Id="rId3" Type="http://schemas.openxmlformats.org/officeDocument/2006/relationships/slideLayout" Target="../slideLayouts/slideLayout204.xml"/><Relationship Id="rId7" Type="http://schemas.openxmlformats.org/officeDocument/2006/relationships/slideLayout" Target="../slideLayouts/slideLayout208.xml"/><Relationship Id="rId12" Type="http://schemas.openxmlformats.org/officeDocument/2006/relationships/slideLayout" Target="../slideLayouts/slideLayout213.xml"/><Relationship Id="rId2" Type="http://schemas.openxmlformats.org/officeDocument/2006/relationships/slideLayout" Target="../slideLayouts/slideLayout203.xml"/><Relationship Id="rId1" Type="http://schemas.openxmlformats.org/officeDocument/2006/relationships/slideLayout" Target="../slideLayouts/slideLayout202.xml"/><Relationship Id="rId6" Type="http://schemas.openxmlformats.org/officeDocument/2006/relationships/slideLayout" Target="../slideLayouts/slideLayout207.xml"/><Relationship Id="rId11" Type="http://schemas.openxmlformats.org/officeDocument/2006/relationships/slideLayout" Target="../slideLayouts/slideLayout212.xml"/><Relationship Id="rId5" Type="http://schemas.openxmlformats.org/officeDocument/2006/relationships/slideLayout" Target="../slideLayouts/slideLayout206.xml"/><Relationship Id="rId10" Type="http://schemas.openxmlformats.org/officeDocument/2006/relationships/slideLayout" Target="../slideLayouts/slideLayout211.xml"/><Relationship Id="rId4" Type="http://schemas.openxmlformats.org/officeDocument/2006/relationships/slideLayout" Target="../slideLayouts/slideLayout205.xml"/><Relationship Id="rId9" Type="http://schemas.openxmlformats.org/officeDocument/2006/relationships/slideLayout" Target="../slideLayouts/slideLayout210.xml"/><Relationship Id="rId14" Type="http://schemas.openxmlformats.org/officeDocument/2006/relationships/image" Target="../media/image1.png"/></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221.xml"/><Relationship Id="rId3" Type="http://schemas.openxmlformats.org/officeDocument/2006/relationships/slideLayout" Target="../slideLayouts/slideLayout216.xml"/><Relationship Id="rId7" Type="http://schemas.openxmlformats.org/officeDocument/2006/relationships/slideLayout" Target="../slideLayouts/slideLayout220.xml"/><Relationship Id="rId12" Type="http://schemas.openxmlformats.org/officeDocument/2006/relationships/theme" Target="../theme/theme21.xml"/><Relationship Id="rId2" Type="http://schemas.openxmlformats.org/officeDocument/2006/relationships/slideLayout" Target="../slideLayouts/slideLayout215.xml"/><Relationship Id="rId1" Type="http://schemas.openxmlformats.org/officeDocument/2006/relationships/slideLayout" Target="../slideLayouts/slideLayout214.xml"/><Relationship Id="rId6" Type="http://schemas.openxmlformats.org/officeDocument/2006/relationships/slideLayout" Target="../slideLayouts/slideLayout219.xml"/><Relationship Id="rId11" Type="http://schemas.openxmlformats.org/officeDocument/2006/relationships/slideLayout" Target="../slideLayouts/slideLayout224.xml"/><Relationship Id="rId5" Type="http://schemas.openxmlformats.org/officeDocument/2006/relationships/slideLayout" Target="../slideLayouts/slideLayout218.xml"/><Relationship Id="rId10" Type="http://schemas.openxmlformats.org/officeDocument/2006/relationships/slideLayout" Target="../slideLayouts/slideLayout223.xml"/><Relationship Id="rId4" Type="http://schemas.openxmlformats.org/officeDocument/2006/relationships/slideLayout" Target="../slideLayouts/slideLayout217.xml"/><Relationship Id="rId9" Type="http://schemas.openxmlformats.org/officeDocument/2006/relationships/slideLayout" Target="../slideLayouts/slideLayout222.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232.xml"/><Relationship Id="rId13" Type="http://schemas.openxmlformats.org/officeDocument/2006/relationships/image" Target="../media/image1.png"/><Relationship Id="rId3" Type="http://schemas.openxmlformats.org/officeDocument/2006/relationships/slideLayout" Target="../slideLayouts/slideLayout227.xml"/><Relationship Id="rId7" Type="http://schemas.openxmlformats.org/officeDocument/2006/relationships/slideLayout" Target="../slideLayouts/slideLayout231.xml"/><Relationship Id="rId12" Type="http://schemas.openxmlformats.org/officeDocument/2006/relationships/theme" Target="../theme/theme22.xml"/><Relationship Id="rId2" Type="http://schemas.openxmlformats.org/officeDocument/2006/relationships/slideLayout" Target="../slideLayouts/slideLayout226.xml"/><Relationship Id="rId1" Type="http://schemas.openxmlformats.org/officeDocument/2006/relationships/slideLayout" Target="../slideLayouts/slideLayout225.xml"/><Relationship Id="rId6" Type="http://schemas.openxmlformats.org/officeDocument/2006/relationships/slideLayout" Target="../slideLayouts/slideLayout230.xml"/><Relationship Id="rId11" Type="http://schemas.openxmlformats.org/officeDocument/2006/relationships/slideLayout" Target="../slideLayouts/slideLayout235.xml"/><Relationship Id="rId5" Type="http://schemas.openxmlformats.org/officeDocument/2006/relationships/slideLayout" Target="../slideLayouts/slideLayout229.xml"/><Relationship Id="rId10" Type="http://schemas.openxmlformats.org/officeDocument/2006/relationships/slideLayout" Target="../slideLayouts/slideLayout234.xml"/><Relationship Id="rId4" Type="http://schemas.openxmlformats.org/officeDocument/2006/relationships/slideLayout" Target="../slideLayouts/slideLayout228.xml"/><Relationship Id="rId9" Type="http://schemas.openxmlformats.org/officeDocument/2006/relationships/slideLayout" Target="../slideLayouts/slideLayout233.xml"/></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243.xml"/><Relationship Id="rId3" Type="http://schemas.openxmlformats.org/officeDocument/2006/relationships/slideLayout" Target="../slideLayouts/slideLayout238.xml"/><Relationship Id="rId7" Type="http://schemas.openxmlformats.org/officeDocument/2006/relationships/slideLayout" Target="../slideLayouts/slideLayout242.xml"/><Relationship Id="rId12" Type="http://schemas.openxmlformats.org/officeDocument/2006/relationships/theme" Target="../theme/theme23.xml"/><Relationship Id="rId2" Type="http://schemas.openxmlformats.org/officeDocument/2006/relationships/slideLayout" Target="../slideLayouts/slideLayout237.xml"/><Relationship Id="rId1" Type="http://schemas.openxmlformats.org/officeDocument/2006/relationships/slideLayout" Target="../slideLayouts/slideLayout236.xml"/><Relationship Id="rId6" Type="http://schemas.openxmlformats.org/officeDocument/2006/relationships/slideLayout" Target="../slideLayouts/slideLayout241.xml"/><Relationship Id="rId11" Type="http://schemas.openxmlformats.org/officeDocument/2006/relationships/slideLayout" Target="../slideLayouts/slideLayout246.xml"/><Relationship Id="rId5" Type="http://schemas.openxmlformats.org/officeDocument/2006/relationships/slideLayout" Target="../slideLayouts/slideLayout240.xml"/><Relationship Id="rId10" Type="http://schemas.openxmlformats.org/officeDocument/2006/relationships/slideLayout" Target="../slideLayouts/slideLayout245.xml"/><Relationship Id="rId4" Type="http://schemas.openxmlformats.org/officeDocument/2006/relationships/slideLayout" Target="../slideLayouts/slideLayout239.xml"/><Relationship Id="rId9" Type="http://schemas.openxmlformats.org/officeDocument/2006/relationships/slideLayout" Target="../slideLayouts/slideLayout244.xml"/></Relationships>
</file>

<file path=ppt/slideMasters/_rels/slideMaster24.xml.rels><?xml version="1.0" encoding="UTF-8" standalone="yes"?>
<Relationships xmlns="http://schemas.openxmlformats.org/package/2006/relationships"><Relationship Id="rId8" Type="http://schemas.openxmlformats.org/officeDocument/2006/relationships/slideLayout" Target="../slideLayouts/slideLayout254.xml"/><Relationship Id="rId13" Type="http://schemas.openxmlformats.org/officeDocument/2006/relationships/theme" Target="../theme/theme24.xml"/><Relationship Id="rId3" Type="http://schemas.openxmlformats.org/officeDocument/2006/relationships/slideLayout" Target="../slideLayouts/slideLayout249.xml"/><Relationship Id="rId7" Type="http://schemas.openxmlformats.org/officeDocument/2006/relationships/slideLayout" Target="../slideLayouts/slideLayout253.xml"/><Relationship Id="rId12" Type="http://schemas.openxmlformats.org/officeDocument/2006/relationships/slideLayout" Target="../slideLayouts/slideLayout258.xml"/><Relationship Id="rId2" Type="http://schemas.openxmlformats.org/officeDocument/2006/relationships/slideLayout" Target="../slideLayouts/slideLayout248.xml"/><Relationship Id="rId1" Type="http://schemas.openxmlformats.org/officeDocument/2006/relationships/slideLayout" Target="../slideLayouts/slideLayout247.xml"/><Relationship Id="rId6" Type="http://schemas.openxmlformats.org/officeDocument/2006/relationships/slideLayout" Target="../slideLayouts/slideLayout252.xml"/><Relationship Id="rId11" Type="http://schemas.openxmlformats.org/officeDocument/2006/relationships/slideLayout" Target="../slideLayouts/slideLayout257.xml"/><Relationship Id="rId5" Type="http://schemas.openxmlformats.org/officeDocument/2006/relationships/slideLayout" Target="../slideLayouts/slideLayout251.xml"/><Relationship Id="rId10" Type="http://schemas.openxmlformats.org/officeDocument/2006/relationships/slideLayout" Target="../slideLayouts/slideLayout256.xml"/><Relationship Id="rId4" Type="http://schemas.openxmlformats.org/officeDocument/2006/relationships/slideLayout" Target="../slideLayouts/slideLayout250.xml"/><Relationship Id="rId9" Type="http://schemas.openxmlformats.org/officeDocument/2006/relationships/slideLayout" Target="../slideLayouts/slideLayout255.xml"/></Relationships>
</file>

<file path=ppt/slideMasters/_rels/slideMaster25.xml.rels><?xml version="1.0" encoding="UTF-8" standalone="yes"?>
<Relationships xmlns="http://schemas.openxmlformats.org/package/2006/relationships"><Relationship Id="rId8" Type="http://schemas.openxmlformats.org/officeDocument/2006/relationships/slideLayout" Target="../slideLayouts/slideLayout266.xml"/><Relationship Id="rId13" Type="http://schemas.openxmlformats.org/officeDocument/2006/relationships/theme" Target="../theme/theme25.xml"/><Relationship Id="rId3" Type="http://schemas.openxmlformats.org/officeDocument/2006/relationships/slideLayout" Target="../slideLayouts/slideLayout261.xml"/><Relationship Id="rId7" Type="http://schemas.openxmlformats.org/officeDocument/2006/relationships/slideLayout" Target="../slideLayouts/slideLayout265.xml"/><Relationship Id="rId12" Type="http://schemas.openxmlformats.org/officeDocument/2006/relationships/slideLayout" Target="../slideLayouts/slideLayout270.xml"/><Relationship Id="rId2" Type="http://schemas.openxmlformats.org/officeDocument/2006/relationships/slideLayout" Target="../slideLayouts/slideLayout260.xml"/><Relationship Id="rId1" Type="http://schemas.openxmlformats.org/officeDocument/2006/relationships/slideLayout" Target="../slideLayouts/slideLayout259.xml"/><Relationship Id="rId6" Type="http://schemas.openxmlformats.org/officeDocument/2006/relationships/slideLayout" Target="../slideLayouts/slideLayout264.xml"/><Relationship Id="rId11" Type="http://schemas.openxmlformats.org/officeDocument/2006/relationships/slideLayout" Target="../slideLayouts/slideLayout269.xml"/><Relationship Id="rId5" Type="http://schemas.openxmlformats.org/officeDocument/2006/relationships/slideLayout" Target="../slideLayouts/slideLayout263.xml"/><Relationship Id="rId10" Type="http://schemas.openxmlformats.org/officeDocument/2006/relationships/slideLayout" Target="../slideLayouts/slideLayout268.xml"/><Relationship Id="rId4" Type="http://schemas.openxmlformats.org/officeDocument/2006/relationships/slideLayout" Target="../slideLayouts/slideLayout262.xml"/><Relationship Id="rId9" Type="http://schemas.openxmlformats.org/officeDocument/2006/relationships/slideLayout" Target="../slideLayouts/slideLayout267.xml"/></Relationships>
</file>

<file path=ppt/slideMasters/_rels/slideMaster26.xml.rels><?xml version="1.0" encoding="UTF-8" standalone="yes"?>
<Relationships xmlns="http://schemas.openxmlformats.org/package/2006/relationships"><Relationship Id="rId8" Type="http://schemas.openxmlformats.org/officeDocument/2006/relationships/slideLayout" Target="../slideLayouts/slideLayout278.xml"/><Relationship Id="rId13" Type="http://schemas.openxmlformats.org/officeDocument/2006/relationships/theme" Target="../theme/theme26.xml"/><Relationship Id="rId3" Type="http://schemas.openxmlformats.org/officeDocument/2006/relationships/slideLayout" Target="../slideLayouts/slideLayout273.xml"/><Relationship Id="rId7" Type="http://schemas.openxmlformats.org/officeDocument/2006/relationships/slideLayout" Target="../slideLayouts/slideLayout277.xml"/><Relationship Id="rId12" Type="http://schemas.openxmlformats.org/officeDocument/2006/relationships/slideLayout" Target="../slideLayouts/slideLayout282.xml"/><Relationship Id="rId2" Type="http://schemas.openxmlformats.org/officeDocument/2006/relationships/slideLayout" Target="../slideLayouts/slideLayout272.xml"/><Relationship Id="rId1" Type="http://schemas.openxmlformats.org/officeDocument/2006/relationships/slideLayout" Target="../slideLayouts/slideLayout271.xml"/><Relationship Id="rId6" Type="http://schemas.openxmlformats.org/officeDocument/2006/relationships/slideLayout" Target="../slideLayouts/slideLayout276.xml"/><Relationship Id="rId11" Type="http://schemas.openxmlformats.org/officeDocument/2006/relationships/slideLayout" Target="../slideLayouts/slideLayout281.xml"/><Relationship Id="rId5" Type="http://schemas.openxmlformats.org/officeDocument/2006/relationships/slideLayout" Target="../slideLayouts/slideLayout275.xml"/><Relationship Id="rId10" Type="http://schemas.openxmlformats.org/officeDocument/2006/relationships/slideLayout" Target="../slideLayouts/slideLayout280.xml"/><Relationship Id="rId4" Type="http://schemas.openxmlformats.org/officeDocument/2006/relationships/slideLayout" Target="../slideLayouts/slideLayout274.xml"/><Relationship Id="rId9" Type="http://schemas.openxmlformats.org/officeDocument/2006/relationships/slideLayout" Target="../slideLayouts/slideLayout279.xml"/><Relationship Id="rId14" Type="http://schemas.openxmlformats.org/officeDocument/2006/relationships/image" Target="../media/image1.png"/></Relationships>
</file>

<file path=ppt/slideMasters/_rels/slideMaster27.xml.rels><?xml version="1.0" encoding="UTF-8" standalone="yes"?>
<Relationships xmlns="http://schemas.openxmlformats.org/package/2006/relationships"><Relationship Id="rId8" Type="http://schemas.openxmlformats.org/officeDocument/2006/relationships/theme" Target="../theme/theme27.xml"/><Relationship Id="rId3" Type="http://schemas.openxmlformats.org/officeDocument/2006/relationships/slideLayout" Target="../slideLayouts/slideLayout285.xml"/><Relationship Id="rId7" Type="http://schemas.openxmlformats.org/officeDocument/2006/relationships/slideLayout" Target="../slideLayouts/slideLayout289.xml"/><Relationship Id="rId2" Type="http://schemas.openxmlformats.org/officeDocument/2006/relationships/slideLayout" Target="../slideLayouts/slideLayout284.xml"/><Relationship Id="rId1" Type="http://schemas.openxmlformats.org/officeDocument/2006/relationships/slideLayout" Target="../slideLayouts/slideLayout283.xml"/><Relationship Id="rId6" Type="http://schemas.openxmlformats.org/officeDocument/2006/relationships/slideLayout" Target="../slideLayouts/slideLayout288.xml"/><Relationship Id="rId5" Type="http://schemas.openxmlformats.org/officeDocument/2006/relationships/slideLayout" Target="../slideLayouts/slideLayout287.xml"/><Relationship Id="rId4" Type="http://schemas.openxmlformats.org/officeDocument/2006/relationships/slideLayout" Target="../slideLayouts/slideLayout286.xml"/></Relationships>
</file>

<file path=ppt/slideMasters/_rels/slideMaster28.xml.rels><?xml version="1.0" encoding="UTF-8" standalone="yes"?>
<Relationships xmlns="http://schemas.openxmlformats.org/package/2006/relationships"><Relationship Id="rId8" Type="http://schemas.openxmlformats.org/officeDocument/2006/relationships/slideLayout" Target="../slideLayouts/slideLayout297.xml"/><Relationship Id="rId13" Type="http://schemas.openxmlformats.org/officeDocument/2006/relationships/image" Target="../media/image1.png"/><Relationship Id="rId3" Type="http://schemas.openxmlformats.org/officeDocument/2006/relationships/slideLayout" Target="../slideLayouts/slideLayout292.xml"/><Relationship Id="rId7" Type="http://schemas.openxmlformats.org/officeDocument/2006/relationships/slideLayout" Target="../slideLayouts/slideLayout296.xml"/><Relationship Id="rId12" Type="http://schemas.openxmlformats.org/officeDocument/2006/relationships/theme" Target="../theme/theme28.xml"/><Relationship Id="rId2" Type="http://schemas.openxmlformats.org/officeDocument/2006/relationships/slideLayout" Target="../slideLayouts/slideLayout291.xml"/><Relationship Id="rId1" Type="http://schemas.openxmlformats.org/officeDocument/2006/relationships/slideLayout" Target="../slideLayouts/slideLayout290.xml"/><Relationship Id="rId6" Type="http://schemas.openxmlformats.org/officeDocument/2006/relationships/slideLayout" Target="../slideLayouts/slideLayout295.xml"/><Relationship Id="rId11" Type="http://schemas.openxmlformats.org/officeDocument/2006/relationships/slideLayout" Target="../slideLayouts/slideLayout300.xml"/><Relationship Id="rId5" Type="http://schemas.openxmlformats.org/officeDocument/2006/relationships/slideLayout" Target="../slideLayouts/slideLayout294.xml"/><Relationship Id="rId10" Type="http://schemas.openxmlformats.org/officeDocument/2006/relationships/slideLayout" Target="../slideLayouts/slideLayout299.xml"/><Relationship Id="rId4" Type="http://schemas.openxmlformats.org/officeDocument/2006/relationships/slideLayout" Target="../slideLayouts/slideLayout293.xml"/><Relationship Id="rId9" Type="http://schemas.openxmlformats.org/officeDocument/2006/relationships/slideLayout" Target="../slideLayouts/slideLayout298.xml"/></Relationships>
</file>

<file path=ppt/slideMasters/_rels/slideMaster29.xml.rels><?xml version="1.0" encoding="UTF-8" standalone="yes"?>
<Relationships xmlns="http://schemas.openxmlformats.org/package/2006/relationships"><Relationship Id="rId8" Type="http://schemas.openxmlformats.org/officeDocument/2006/relationships/slideLayout" Target="../slideLayouts/slideLayout308.xml"/><Relationship Id="rId13" Type="http://schemas.openxmlformats.org/officeDocument/2006/relationships/image" Target="../media/image1.png"/><Relationship Id="rId3" Type="http://schemas.openxmlformats.org/officeDocument/2006/relationships/slideLayout" Target="../slideLayouts/slideLayout303.xml"/><Relationship Id="rId7" Type="http://schemas.openxmlformats.org/officeDocument/2006/relationships/slideLayout" Target="../slideLayouts/slideLayout307.xml"/><Relationship Id="rId12" Type="http://schemas.openxmlformats.org/officeDocument/2006/relationships/theme" Target="../theme/theme29.xml"/><Relationship Id="rId2" Type="http://schemas.openxmlformats.org/officeDocument/2006/relationships/slideLayout" Target="../slideLayouts/slideLayout302.xml"/><Relationship Id="rId1" Type="http://schemas.openxmlformats.org/officeDocument/2006/relationships/slideLayout" Target="../slideLayouts/slideLayout301.xml"/><Relationship Id="rId6" Type="http://schemas.openxmlformats.org/officeDocument/2006/relationships/slideLayout" Target="../slideLayouts/slideLayout306.xml"/><Relationship Id="rId11" Type="http://schemas.openxmlformats.org/officeDocument/2006/relationships/slideLayout" Target="../slideLayouts/slideLayout311.xml"/><Relationship Id="rId5" Type="http://schemas.openxmlformats.org/officeDocument/2006/relationships/slideLayout" Target="../slideLayouts/slideLayout305.xml"/><Relationship Id="rId10" Type="http://schemas.openxmlformats.org/officeDocument/2006/relationships/slideLayout" Target="../slideLayouts/slideLayout310.xml"/><Relationship Id="rId4" Type="http://schemas.openxmlformats.org/officeDocument/2006/relationships/slideLayout" Target="../slideLayouts/slideLayout304.xml"/><Relationship Id="rId9" Type="http://schemas.openxmlformats.org/officeDocument/2006/relationships/slideLayout" Target="../slideLayouts/slideLayout309.xml"/></Relationships>
</file>

<file path=ppt/slideMasters/_rels/slideMaster30.xml.rels><?xml version="1.0" encoding="UTF-8" standalone="yes"?>
<Relationships xmlns="http://schemas.openxmlformats.org/package/2006/relationships"><Relationship Id="rId8" Type="http://schemas.openxmlformats.org/officeDocument/2006/relationships/slideLayout" Target="../slideLayouts/slideLayout319.xml"/><Relationship Id="rId13" Type="http://schemas.openxmlformats.org/officeDocument/2006/relationships/image" Target="../media/image1.png"/><Relationship Id="rId3" Type="http://schemas.openxmlformats.org/officeDocument/2006/relationships/slideLayout" Target="../slideLayouts/slideLayout314.xml"/><Relationship Id="rId7" Type="http://schemas.openxmlformats.org/officeDocument/2006/relationships/slideLayout" Target="../slideLayouts/slideLayout318.xml"/><Relationship Id="rId12" Type="http://schemas.openxmlformats.org/officeDocument/2006/relationships/theme" Target="../theme/theme30.xml"/><Relationship Id="rId2" Type="http://schemas.openxmlformats.org/officeDocument/2006/relationships/slideLayout" Target="../slideLayouts/slideLayout313.xml"/><Relationship Id="rId1" Type="http://schemas.openxmlformats.org/officeDocument/2006/relationships/slideLayout" Target="../slideLayouts/slideLayout312.xml"/><Relationship Id="rId6" Type="http://schemas.openxmlformats.org/officeDocument/2006/relationships/slideLayout" Target="../slideLayouts/slideLayout317.xml"/><Relationship Id="rId11" Type="http://schemas.openxmlformats.org/officeDocument/2006/relationships/slideLayout" Target="../slideLayouts/slideLayout322.xml"/><Relationship Id="rId5" Type="http://schemas.openxmlformats.org/officeDocument/2006/relationships/slideLayout" Target="../slideLayouts/slideLayout316.xml"/><Relationship Id="rId10" Type="http://schemas.openxmlformats.org/officeDocument/2006/relationships/slideLayout" Target="../slideLayouts/slideLayout321.xml"/><Relationship Id="rId4" Type="http://schemas.openxmlformats.org/officeDocument/2006/relationships/slideLayout" Target="../slideLayouts/slideLayout315.xml"/><Relationship Id="rId9" Type="http://schemas.openxmlformats.org/officeDocument/2006/relationships/slideLayout" Target="../slideLayouts/slideLayout320.xml"/></Relationships>
</file>

<file path=ppt/slideMasters/_rels/slideMaster31.xml.rels><?xml version="1.0" encoding="UTF-8" standalone="yes"?>
<Relationships xmlns="http://schemas.openxmlformats.org/package/2006/relationships"><Relationship Id="rId8" Type="http://schemas.openxmlformats.org/officeDocument/2006/relationships/slideLayout" Target="../slideLayouts/slideLayout330.xml"/><Relationship Id="rId13" Type="http://schemas.openxmlformats.org/officeDocument/2006/relationships/theme" Target="../theme/theme31.xml"/><Relationship Id="rId3" Type="http://schemas.openxmlformats.org/officeDocument/2006/relationships/slideLayout" Target="../slideLayouts/slideLayout325.xml"/><Relationship Id="rId7" Type="http://schemas.openxmlformats.org/officeDocument/2006/relationships/slideLayout" Target="../slideLayouts/slideLayout329.xml"/><Relationship Id="rId12" Type="http://schemas.openxmlformats.org/officeDocument/2006/relationships/slideLayout" Target="../slideLayouts/slideLayout334.xml"/><Relationship Id="rId2" Type="http://schemas.openxmlformats.org/officeDocument/2006/relationships/slideLayout" Target="../slideLayouts/slideLayout324.xml"/><Relationship Id="rId1" Type="http://schemas.openxmlformats.org/officeDocument/2006/relationships/slideLayout" Target="../slideLayouts/slideLayout323.xml"/><Relationship Id="rId6" Type="http://schemas.openxmlformats.org/officeDocument/2006/relationships/slideLayout" Target="../slideLayouts/slideLayout328.xml"/><Relationship Id="rId11" Type="http://schemas.openxmlformats.org/officeDocument/2006/relationships/slideLayout" Target="../slideLayouts/slideLayout333.xml"/><Relationship Id="rId5" Type="http://schemas.openxmlformats.org/officeDocument/2006/relationships/slideLayout" Target="../slideLayouts/slideLayout327.xml"/><Relationship Id="rId10" Type="http://schemas.openxmlformats.org/officeDocument/2006/relationships/slideLayout" Target="../slideLayouts/slideLayout332.xml"/><Relationship Id="rId4" Type="http://schemas.openxmlformats.org/officeDocument/2006/relationships/slideLayout" Target="../slideLayouts/slideLayout326.xml"/><Relationship Id="rId9" Type="http://schemas.openxmlformats.org/officeDocument/2006/relationships/slideLayout" Target="../slideLayouts/slideLayout331.xml"/></Relationships>
</file>

<file path=ppt/slideMasters/_rels/slideMaster32.xml.rels><?xml version="1.0" encoding="UTF-8" standalone="yes"?>
<Relationships xmlns="http://schemas.openxmlformats.org/package/2006/relationships"><Relationship Id="rId8" Type="http://schemas.openxmlformats.org/officeDocument/2006/relationships/slideLayout" Target="../slideLayouts/slideLayout342.xml"/><Relationship Id="rId13" Type="http://schemas.openxmlformats.org/officeDocument/2006/relationships/image" Target="../media/image1.png"/><Relationship Id="rId3" Type="http://schemas.openxmlformats.org/officeDocument/2006/relationships/slideLayout" Target="../slideLayouts/slideLayout337.xml"/><Relationship Id="rId7" Type="http://schemas.openxmlformats.org/officeDocument/2006/relationships/slideLayout" Target="../slideLayouts/slideLayout341.xml"/><Relationship Id="rId12" Type="http://schemas.openxmlformats.org/officeDocument/2006/relationships/theme" Target="../theme/theme32.xml"/><Relationship Id="rId2" Type="http://schemas.openxmlformats.org/officeDocument/2006/relationships/slideLayout" Target="../slideLayouts/slideLayout336.xml"/><Relationship Id="rId1" Type="http://schemas.openxmlformats.org/officeDocument/2006/relationships/slideLayout" Target="../slideLayouts/slideLayout335.xml"/><Relationship Id="rId6" Type="http://schemas.openxmlformats.org/officeDocument/2006/relationships/slideLayout" Target="../slideLayouts/slideLayout340.xml"/><Relationship Id="rId11" Type="http://schemas.openxmlformats.org/officeDocument/2006/relationships/slideLayout" Target="../slideLayouts/slideLayout345.xml"/><Relationship Id="rId5" Type="http://schemas.openxmlformats.org/officeDocument/2006/relationships/slideLayout" Target="../slideLayouts/slideLayout339.xml"/><Relationship Id="rId10" Type="http://schemas.openxmlformats.org/officeDocument/2006/relationships/slideLayout" Target="../slideLayouts/slideLayout344.xml"/><Relationship Id="rId4" Type="http://schemas.openxmlformats.org/officeDocument/2006/relationships/slideLayout" Target="../slideLayouts/slideLayout338.xml"/><Relationship Id="rId9" Type="http://schemas.openxmlformats.org/officeDocument/2006/relationships/slideLayout" Target="../slideLayouts/slideLayout343.xml"/></Relationships>
</file>

<file path=ppt/slideMasters/_rels/slideMaster33.xml.rels><?xml version="1.0" encoding="UTF-8" standalone="yes"?>
<Relationships xmlns="http://schemas.openxmlformats.org/package/2006/relationships"><Relationship Id="rId8" Type="http://schemas.openxmlformats.org/officeDocument/2006/relationships/slideLayout" Target="../slideLayouts/slideLayout353.xml"/><Relationship Id="rId3" Type="http://schemas.openxmlformats.org/officeDocument/2006/relationships/slideLayout" Target="../slideLayouts/slideLayout348.xml"/><Relationship Id="rId7" Type="http://schemas.openxmlformats.org/officeDocument/2006/relationships/slideLayout" Target="../slideLayouts/slideLayout352.xml"/><Relationship Id="rId12" Type="http://schemas.openxmlformats.org/officeDocument/2006/relationships/theme" Target="../theme/theme33.xml"/><Relationship Id="rId2" Type="http://schemas.openxmlformats.org/officeDocument/2006/relationships/slideLayout" Target="../slideLayouts/slideLayout347.xml"/><Relationship Id="rId1" Type="http://schemas.openxmlformats.org/officeDocument/2006/relationships/slideLayout" Target="../slideLayouts/slideLayout346.xml"/><Relationship Id="rId6" Type="http://schemas.openxmlformats.org/officeDocument/2006/relationships/slideLayout" Target="../slideLayouts/slideLayout351.xml"/><Relationship Id="rId11" Type="http://schemas.openxmlformats.org/officeDocument/2006/relationships/slideLayout" Target="../slideLayouts/slideLayout356.xml"/><Relationship Id="rId5" Type="http://schemas.openxmlformats.org/officeDocument/2006/relationships/slideLayout" Target="../slideLayouts/slideLayout350.xml"/><Relationship Id="rId10" Type="http://schemas.openxmlformats.org/officeDocument/2006/relationships/slideLayout" Target="../slideLayouts/slideLayout355.xml"/><Relationship Id="rId4" Type="http://schemas.openxmlformats.org/officeDocument/2006/relationships/slideLayout" Target="../slideLayouts/slideLayout349.xml"/><Relationship Id="rId9" Type="http://schemas.openxmlformats.org/officeDocument/2006/relationships/slideLayout" Target="../slideLayouts/slideLayout354.xml"/></Relationships>
</file>

<file path=ppt/slideMasters/_rels/slideMaster34.xml.rels><?xml version="1.0" encoding="UTF-8" standalone="yes"?>
<Relationships xmlns="http://schemas.openxmlformats.org/package/2006/relationships"><Relationship Id="rId8" Type="http://schemas.openxmlformats.org/officeDocument/2006/relationships/slideLayout" Target="../slideLayouts/slideLayout364.xml"/><Relationship Id="rId13" Type="http://schemas.openxmlformats.org/officeDocument/2006/relationships/image" Target="../media/image1.png"/><Relationship Id="rId3" Type="http://schemas.openxmlformats.org/officeDocument/2006/relationships/slideLayout" Target="../slideLayouts/slideLayout359.xml"/><Relationship Id="rId7" Type="http://schemas.openxmlformats.org/officeDocument/2006/relationships/slideLayout" Target="../slideLayouts/slideLayout363.xml"/><Relationship Id="rId12" Type="http://schemas.openxmlformats.org/officeDocument/2006/relationships/theme" Target="../theme/theme34.xml"/><Relationship Id="rId2" Type="http://schemas.openxmlformats.org/officeDocument/2006/relationships/slideLayout" Target="../slideLayouts/slideLayout358.xml"/><Relationship Id="rId1" Type="http://schemas.openxmlformats.org/officeDocument/2006/relationships/slideLayout" Target="../slideLayouts/slideLayout357.xml"/><Relationship Id="rId6" Type="http://schemas.openxmlformats.org/officeDocument/2006/relationships/slideLayout" Target="../slideLayouts/slideLayout362.xml"/><Relationship Id="rId11" Type="http://schemas.openxmlformats.org/officeDocument/2006/relationships/slideLayout" Target="../slideLayouts/slideLayout367.xml"/><Relationship Id="rId5" Type="http://schemas.openxmlformats.org/officeDocument/2006/relationships/slideLayout" Target="../slideLayouts/slideLayout361.xml"/><Relationship Id="rId10" Type="http://schemas.openxmlformats.org/officeDocument/2006/relationships/slideLayout" Target="../slideLayouts/slideLayout366.xml"/><Relationship Id="rId4" Type="http://schemas.openxmlformats.org/officeDocument/2006/relationships/slideLayout" Target="../slideLayouts/slideLayout360.xml"/><Relationship Id="rId9" Type="http://schemas.openxmlformats.org/officeDocument/2006/relationships/slideLayout" Target="../slideLayouts/slideLayout365.xml"/></Relationships>
</file>

<file path=ppt/slideMasters/_rels/slideMaster35.xml.rels><?xml version="1.0" encoding="UTF-8" standalone="yes"?>
<Relationships xmlns="http://schemas.openxmlformats.org/package/2006/relationships"><Relationship Id="rId8" Type="http://schemas.openxmlformats.org/officeDocument/2006/relationships/slideLayout" Target="../slideLayouts/slideLayout375.xml"/><Relationship Id="rId3" Type="http://schemas.openxmlformats.org/officeDocument/2006/relationships/slideLayout" Target="../slideLayouts/slideLayout370.xml"/><Relationship Id="rId7" Type="http://schemas.openxmlformats.org/officeDocument/2006/relationships/slideLayout" Target="../slideLayouts/slideLayout374.xml"/><Relationship Id="rId12" Type="http://schemas.openxmlformats.org/officeDocument/2006/relationships/theme" Target="../theme/theme35.xml"/><Relationship Id="rId2" Type="http://schemas.openxmlformats.org/officeDocument/2006/relationships/slideLayout" Target="../slideLayouts/slideLayout369.xml"/><Relationship Id="rId1" Type="http://schemas.openxmlformats.org/officeDocument/2006/relationships/slideLayout" Target="../slideLayouts/slideLayout368.xml"/><Relationship Id="rId6" Type="http://schemas.openxmlformats.org/officeDocument/2006/relationships/slideLayout" Target="../slideLayouts/slideLayout373.xml"/><Relationship Id="rId11" Type="http://schemas.openxmlformats.org/officeDocument/2006/relationships/slideLayout" Target="../slideLayouts/slideLayout378.xml"/><Relationship Id="rId5" Type="http://schemas.openxmlformats.org/officeDocument/2006/relationships/slideLayout" Target="../slideLayouts/slideLayout372.xml"/><Relationship Id="rId10" Type="http://schemas.openxmlformats.org/officeDocument/2006/relationships/slideLayout" Target="../slideLayouts/slideLayout377.xml"/><Relationship Id="rId4" Type="http://schemas.openxmlformats.org/officeDocument/2006/relationships/slideLayout" Target="../slideLayouts/slideLayout371.xml"/><Relationship Id="rId9" Type="http://schemas.openxmlformats.org/officeDocument/2006/relationships/slideLayout" Target="../slideLayouts/slideLayout376.xml"/></Relationships>
</file>

<file path=ppt/slideMasters/_rels/slideMaster36.xml.rels><?xml version="1.0" encoding="UTF-8" standalone="yes"?>
<Relationships xmlns="http://schemas.openxmlformats.org/package/2006/relationships"><Relationship Id="rId8" Type="http://schemas.openxmlformats.org/officeDocument/2006/relationships/slideLayout" Target="../slideLayouts/slideLayout386.xml"/><Relationship Id="rId3" Type="http://schemas.openxmlformats.org/officeDocument/2006/relationships/slideLayout" Target="../slideLayouts/slideLayout381.xml"/><Relationship Id="rId7" Type="http://schemas.openxmlformats.org/officeDocument/2006/relationships/slideLayout" Target="../slideLayouts/slideLayout385.xml"/><Relationship Id="rId12" Type="http://schemas.openxmlformats.org/officeDocument/2006/relationships/theme" Target="../theme/theme36.xml"/><Relationship Id="rId2" Type="http://schemas.openxmlformats.org/officeDocument/2006/relationships/slideLayout" Target="../slideLayouts/slideLayout380.xml"/><Relationship Id="rId1" Type="http://schemas.openxmlformats.org/officeDocument/2006/relationships/slideLayout" Target="../slideLayouts/slideLayout379.xml"/><Relationship Id="rId6" Type="http://schemas.openxmlformats.org/officeDocument/2006/relationships/slideLayout" Target="../slideLayouts/slideLayout384.xml"/><Relationship Id="rId11" Type="http://schemas.openxmlformats.org/officeDocument/2006/relationships/slideLayout" Target="../slideLayouts/slideLayout389.xml"/><Relationship Id="rId5" Type="http://schemas.openxmlformats.org/officeDocument/2006/relationships/slideLayout" Target="../slideLayouts/slideLayout383.xml"/><Relationship Id="rId10" Type="http://schemas.openxmlformats.org/officeDocument/2006/relationships/slideLayout" Target="../slideLayouts/slideLayout388.xml"/><Relationship Id="rId4" Type="http://schemas.openxmlformats.org/officeDocument/2006/relationships/slideLayout" Target="../slideLayouts/slideLayout382.xml"/><Relationship Id="rId9" Type="http://schemas.openxmlformats.org/officeDocument/2006/relationships/slideLayout" Target="../slideLayouts/slideLayout387.xml"/></Relationships>
</file>

<file path=ppt/slideMasters/_rels/slideMaster37.xml.rels><?xml version="1.0" encoding="UTF-8" standalone="yes"?>
<Relationships xmlns="http://schemas.openxmlformats.org/package/2006/relationships"><Relationship Id="rId8" Type="http://schemas.openxmlformats.org/officeDocument/2006/relationships/slideLayout" Target="../slideLayouts/slideLayout397.xml"/><Relationship Id="rId13" Type="http://schemas.openxmlformats.org/officeDocument/2006/relationships/image" Target="../media/image1.png"/><Relationship Id="rId3" Type="http://schemas.openxmlformats.org/officeDocument/2006/relationships/slideLayout" Target="../slideLayouts/slideLayout392.xml"/><Relationship Id="rId7" Type="http://schemas.openxmlformats.org/officeDocument/2006/relationships/slideLayout" Target="../slideLayouts/slideLayout396.xml"/><Relationship Id="rId12" Type="http://schemas.openxmlformats.org/officeDocument/2006/relationships/theme" Target="../theme/theme37.xml"/><Relationship Id="rId2" Type="http://schemas.openxmlformats.org/officeDocument/2006/relationships/slideLayout" Target="../slideLayouts/slideLayout391.xml"/><Relationship Id="rId1" Type="http://schemas.openxmlformats.org/officeDocument/2006/relationships/slideLayout" Target="../slideLayouts/slideLayout390.xml"/><Relationship Id="rId6" Type="http://schemas.openxmlformats.org/officeDocument/2006/relationships/slideLayout" Target="../slideLayouts/slideLayout395.xml"/><Relationship Id="rId11" Type="http://schemas.openxmlformats.org/officeDocument/2006/relationships/slideLayout" Target="../slideLayouts/slideLayout400.xml"/><Relationship Id="rId5" Type="http://schemas.openxmlformats.org/officeDocument/2006/relationships/slideLayout" Target="../slideLayouts/slideLayout394.xml"/><Relationship Id="rId10" Type="http://schemas.openxmlformats.org/officeDocument/2006/relationships/slideLayout" Target="../slideLayouts/slideLayout399.xml"/><Relationship Id="rId4" Type="http://schemas.openxmlformats.org/officeDocument/2006/relationships/slideLayout" Target="../slideLayouts/slideLayout393.xml"/><Relationship Id="rId9" Type="http://schemas.openxmlformats.org/officeDocument/2006/relationships/slideLayout" Target="../slideLayouts/slideLayout398.xml"/></Relationships>
</file>

<file path=ppt/slideMasters/_rels/slideMaster38.xml.rels><?xml version="1.0" encoding="UTF-8" standalone="yes"?>
<Relationships xmlns="http://schemas.openxmlformats.org/package/2006/relationships"><Relationship Id="rId8" Type="http://schemas.openxmlformats.org/officeDocument/2006/relationships/slideLayout" Target="../slideLayouts/slideLayout408.xml"/><Relationship Id="rId13" Type="http://schemas.openxmlformats.org/officeDocument/2006/relationships/image" Target="../media/image1.png"/><Relationship Id="rId3" Type="http://schemas.openxmlformats.org/officeDocument/2006/relationships/slideLayout" Target="../slideLayouts/slideLayout403.xml"/><Relationship Id="rId7" Type="http://schemas.openxmlformats.org/officeDocument/2006/relationships/slideLayout" Target="../slideLayouts/slideLayout407.xml"/><Relationship Id="rId12" Type="http://schemas.openxmlformats.org/officeDocument/2006/relationships/theme" Target="../theme/theme38.xml"/><Relationship Id="rId2" Type="http://schemas.openxmlformats.org/officeDocument/2006/relationships/slideLayout" Target="../slideLayouts/slideLayout402.xml"/><Relationship Id="rId1" Type="http://schemas.openxmlformats.org/officeDocument/2006/relationships/slideLayout" Target="../slideLayouts/slideLayout401.xml"/><Relationship Id="rId6" Type="http://schemas.openxmlformats.org/officeDocument/2006/relationships/slideLayout" Target="../slideLayouts/slideLayout406.xml"/><Relationship Id="rId11" Type="http://schemas.openxmlformats.org/officeDocument/2006/relationships/slideLayout" Target="../slideLayouts/slideLayout411.xml"/><Relationship Id="rId5" Type="http://schemas.openxmlformats.org/officeDocument/2006/relationships/slideLayout" Target="../slideLayouts/slideLayout405.xml"/><Relationship Id="rId10" Type="http://schemas.openxmlformats.org/officeDocument/2006/relationships/slideLayout" Target="../slideLayouts/slideLayout410.xml"/><Relationship Id="rId4" Type="http://schemas.openxmlformats.org/officeDocument/2006/relationships/slideLayout" Target="../slideLayouts/slideLayout404.xml"/><Relationship Id="rId9" Type="http://schemas.openxmlformats.org/officeDocument/2006/relationships/slideLayout" Target="../slideLayouts/slideLayout409.xml"/></Relationships>
</file>

<file path=ppt/slideMasters/_rels/slideMaster39.xml.rels><?xml version="1.0" encoding="UTF-8" standalone="yes"?>
<Relationships xmlns="http://schemas.openxmlformats.org/package/2006/relationships"><Relationship Id="rId8" Type="http://schemas.openxmlformats.org/officeDocument/2006/relationships/slideLayout" Target="../slideLayouts/slideLayout419.xml"/><Relationship Id="rId3" Type="http://schemas.openxmlformats.org/officeDocument/2006/relationships/slideLayout" Target="../slideLayouts/slideLayout414.xml"/><Relationship Id="rId7" Type="http://schemas.openxmlformats.org/officeDocument/2006/relationships/slideLayout" Target="../slideLayouts/slideLayout418.xml"/><Relationship Id="rId12" Type="http://schemas.openxmlformats.org/officeDocument/2006/relationships/theme" Target="../theme/theme39.xml"/><Relationship Id="rId2" Type="http://schemas.openxmlformats.org/officeDocument/2006/relationships/slideLayout" Target="../slideLayouts/slideLayout413.xml"/><Relationship Id="rId1" Type="http://schemas.openxmlformats.org/officeDocument/2006/relationships/slideLayout" Target="../slideLayouts/slideLayout412.xml"/><Relationship Id="rId6" Type="http://schemas.openxmlformats.org/officeDocument/2006/relationships/slideLayout" Target="../slideLayouts/slideLayout417.xml"/><Relationship Id="rId11" Type="http://schemas.openxmlformats.org/officeDocument/2006/relationships/slideLayout" Target="../slideLayouts/slideLayout422.xml"/><Relationship Id="rId5" Type="http://schemas.openxmlformats.org/officeDocument/2006/relationships/slideLayout" Target="../slideLayouts/slideLayout416.xml"/><Relationship Id="rId10" Type="http://schemas.openxmlformats.org/officeDocument/2006/relationships/slideLayout" Target="../slideLayouts/slideLayout421.xml"/><Relationship Id="rId4" Type="http://schemas.openxmlformats.org/officeDocument/2006/relationships/slideLayout" Target="../slideLayouts/slideLayout415.xml"/><Relationship Id="rId9" Type="http://schemas.openxmlformats.org/officeDocument/2006/relationships/slideLayout" Target="../slideLayouts/slideLayout420.xml"/></Relationships>
</file>

<file path=ppt/slideMasters/_rels/slideMaster40.xml.rels><?xml version="1.0" encoding="UTF-8" standalone="yes"?>
<Relationships xmlns="http://schemas.openxmlformats.org/package/2006/relationships"><Relationship Id="rId8" Type="http://schemas.openxmlformats.org/officeDocument/2006/relationships/slideLayout" Target="../slideLayouts/slideLayout430.xml"/><Relationship Id="rId3" Type="http://schemas.openxmlformats.org/officeDocument/2006/relationships/slideLayout" Target="../slideLayouts/slideLayout425.xml"/><Relationship Id="rId7" Type="http://schemas.openxmlformats.org/officeDocument/2006/relationships/slideLayout" Target="../slideLayouts/slideLayout429.xml"/><Relationship Id="rId12" Type="http://schemas.openxmlformats.org/officeDocument/2006/relationships/theme" Target="../theme/theme40.xml"/><Relationship Id="rId2" Type="http://schemas.openxmlformats.org/officeDocument/2006/relationships/slideLayout" Target="../slideLayouts/slideLayout424.xml"/><Relationship Id="rId1" Type="http://schemas.openxmlformats.org/officeDocument/2006/relationships/slideLayout" Target="../slideLayouts/slideLayout423.xml"/><Relationship Id="rId6" Type="http://schemas.openxmlformats.org/officeDocument/2006/relationships/slideLayout" Target="../slideLayouts/slideLayout428.xml"/><Relationship Id="rId11" Type="http://schemas.openxmlformats.org/officeDocument/2006/relationships/slideLayout" Target="../slideLayouts/slideLayout433.xml"/><Relationship Id="rId5" Type="http://schemas.openxmlformats.org/officeDocument/2006/relationships/slideLayout" Target="../slideLayouts/slideLayout427.xml"/><Relationship Id="rId10" Type="http://schemas.openxmlformats.org/officeDocument/2006/relationships/slideLayout" Target="../slideLayouts/slideLayout432.xml"/><Relationship Id="rId4" Type="http://schemas.openxmlformats.org/officeDocument/2006/relationships/slideLayout" Target="../slideLayouts/slideLayout426.xml"/><Relationship Id="rId9" Type="http://schemas.openxmlformats.org/officeDocument/2006/relationships/slideLayout" Target="../slideLayouts/slideLayout431.xml"/></Relationships>
</file>

<file path=ppt/slideMasters/_rels/slideMaster41.xml.rels><?xml version="1.0" encoding="UTF-8" standalone="yes"?>
<Relationships xmlns="http://schemas.openxmlformats.org/package/2006/relationships"><Relationship Id="rId8" Type="http://schemas.openxmlformats.org/officeDocument/2006/relationships/slideLayout" Target="../slideLayouts/slideLayout441.xml"/><Relationship Id="rId13" Type="http://schemas.openxmlformats.org/officeDocument/2006/relationships/image" Target="../media/image1.png"/><Relationship Id="rId3" Type="http://schemas.openxmlformats.org/officeDocument/2006/relationships/slideLayout" Target="../slideLayouts/slideLayout436.xml"/><Relationship Id="rId7" Type="http://schemas.openxmlformats.org/officeDocument/2006/relationships/slideLayout" Target="../slideLayouts/slideLayout440.xml"/><Relationship Id="rId12" Type="http://schemas.openxmlformats.org/officeDocument/2006/relationships/theme" Target="../theme/theme41.xml"/><Relationship Id="rId2" Type="http://schemas.openxmlformats.org/officeDocument/2006/relationships/slideLayout" Target="../slideLayouts/slideLayout435.xml"/><Relationship Id="rId1" Type="http://schemas.openxmlformats.org/officeDocument/2006/relationships/slideLayout" Target="../slideLayouts/slideLayout434.xml"/><Relationship Id="rId6" Type="http://schemas.openxmlformats.org/officeDocument/2006/relationships/slideLayout" Target="../slideLayouts/slideLayout439.xml"/><Relationship Id="rId11" Type="http://schemas.openxmlformats.org/officeDocument/2006/relationships/slideLayout" Target="../slideLayouts/slideLayout444.xml"/><Relationship Id="rId5" Type="http://schemas.openxmlformats.org/officeDocument/2006/relationships/slideLayout" Target="../slideLayouts/slideLayout438.xml"/><Relationship Id="rId10" Type="http://schemas.openxmlformats.org/officeDocument/2006/relationships/slideLayout" Target="../slideLayouts/slideLayout443.xml"/><Relationship Id="rId4" Type="http://schemas.openxmlformats.org/officeDocument/2006/relationships/slideLayout" Target="../slideLayouts/slideLayout437.xml"/><Relationship Id="rId9" Type="http://schemas.openxmlformats.org/officeDocument/2006/relationships/slideLayout" Target="../slideLayouts/slideLayout442.xml"/></Relationships>
</file>

<file path=ppt/slideMasters/_rels/slideMaster42.xml.rels><?xml version="1.0" encoding="UTF-8" standalone="yes"?>
<Relationships xmlns="http://schemas.openxmlformats.org/package/2006/relationships"><Relationship Id="rId8" Type="http://schemas.openxmlformats.org/officeDocument/2006/relationships/slideLayout" Target="../slideLayouts/slideLayout452.xml"/><Relationship Id="rId13" Type="http://schemas.openxmlformats.org/officeDocument/2006/relationships/theme" Target="../theme/theme42.xml"/><Relationship Id="rId3" Type="http://schemas.openxmlformats.org/officeDocument/2006/relationships/slideLayout" Target="../slideLayouts/slideLayout447.xml"/><Relationship Id="rId7" Type="http://schemas.openxmlformats.org/officeDocument/2006/relationships/slideLayout" Target="../slideLayouts/slideLayout451.xml"/><Relationship Id="rId12" Type="http://schemas.openxmlformats.org/officeDocument/2006/relationships/slideLayout" Target="../slideLayouts/slideLayout456.xml"/><Relationship Id="rId2" Type="http://schemas.openxmlformats.org/officeDocument/2006/relationships/slideLayout" Target="../slideLayouts/slideLayout446.xml"/><Relationship Id="rId1" Type="http://schemas.openxmlformats.org/officeDocument/2006/relationships/slideLayout" Target="../slideLayouts/slideLayout445.xml"/><Relationship Id="rId6" Type="http://schemas.openxmlformats.org/officeDocument/2006/relationships/slideLayout" Target="../slideLayouts/slideLayout450.xml"/><Relationship Id="rId11" Type="http://schemas.openxmlformats.org/officeDocument/2006/relationships/slideLayout" Target="../slideLayouts/slideLayout455.xml"/><Relationship Id="rId5" Type="http://schemas.openxmlformats.org/officeDocument/2006/relationships/slideLayout" Target="../slideLayouts/slideLayout449.xml"/><Relationship Id="rId10" Type="http://schemas.openxmlformats.org/officeDocument/2006/relationships/slideLayout" Target="../slideLayouts/slideLayout454.xml"/><Relationship Id="rId4" Type="http://schemas.openxmlformats.org/officeDocument/2006/relationships/slideLayout" Target="../slideLayouts/slideLayout448.xml"/><Relationship Id="rId9" Type="http://schemas.openxmlformats.org/officeDocument/2006/relationships/slideLayout" Target="../slideLayouts/slideLayout453.xml"/></Relationships>
</file>

<file path=ppt/slideMasters/_rels/slideMaster43.xml.rels><?xml version="1.0" encoding="UTF-8" standalone="yes"?>
<Relationships xmlns="http://schemas.openxmlformats.org/package/2006/relationships"><Relationship Id="rId8" Type="http://schemas.openxmlformats.org/officeDocument/2006/relationships/slideLayout" Target="../slideLayouts/slideLayout464.xml"/><Relationship Id="rId3" Type="http://schemas.openxmlformats.org/officeDocument/2006/relationships/slideLayout" Target="../slideLayouts/slideLayout459.xml"/><Relationship Id="rId7" Type="http://schemas.openxmlformats.org/officeDocument/2006/relationships/slideLayout" Target="../slideLayouts/slideLayout463.xml"/><Relationship Id="rId12" Type="http://schemas.openxmlformats.org/officeDocument/2006/relationships/theme" Target="../theme/theme43.xml"/><Relationship Id="rId2" Type="http://schemas.openxmlformats.org/officeDocument/2006/relationships/slideLayout" Target="../slideLayouts/slideLayout458.xml"/><Relationship Id="rId1" Type="http://schemas.openxmlformats.org/officeDocument/2006/relationships/slideLayout" Target="../slideLayouts/slideLayout457.xml"/><Relationship Id="rId6" Type="http://schemas.openxmlformats.org/officeDocument/2006/relationships/slideLayout" Target="../slideLayouts/slideLayout462.xml"/><Relationship Id="rId11" Type="http://schemas.openxmlformats.org/officeDocument/2006/relationships/slideLayout" Target="../slideLayouts/slideLayout467.xml"/><Relationship Id="rId5" Type="http://schemas.openxmlformats.org/officeDocument/2006/relationships/slideLayout" Target="../slideLayouts/slideLayout461.xml"/><Relationship Id="rId10" Type="http://schemas.openxmlformats.org/officeDocument/2006/relationships/slideLayout" Target="../slideLayouts/slideLayout466.xml"/><Relationship Id="rId4" Type="http://schemas.openxmlformats.org/officeDocument/2006/relationships/slideLayout" Target="../slideLayouts/slideLayout460.xml"/><Relationship Id="rId9" Type="http://schemas.openxmlformats.org/officeDocument/2006/relationships/slideLayout" Target="../slideLayouts/slideLayout465.xml"/></Relationships>
</file>

<file path=ppt/slideMasters/_rels/slideMaster44.xml.rels><?xml version="1.0" encoding="UTF-8" standalone="yes"?>
<Relationships xmlns="http://schemas.openxmlformats.org/package/2006/relationships"><Relationship Id="rId8" Type="http://schemas.openxmlformats.org/officeDocument/2006/relationships/slideLayout" Target="../slideLayouts/slideLayout475.xml"/><Relationship Id="rId3" Type="http://schemas.openxmlformats.org/officeDocument/2006/relationships/slideLayout" Target="../slideLayouts/slideLayout470.xml"/><Relationship Id="rId7" Type="http://schemas.openxmlformats.org/officeDocument/2006/relationships/slideLayout" Target="../slideLayouts/slideLayout474.xml"/><Relationship Id="rId12" Type="http://schemas.openxmlformats.org/officeDocument/2006/relationships/theme" Target="../theme/theme44.xml"/><Relationship Id="rId2" Type="http://schemas.openxmlformats.org/officeDocument/2006/relationships/slideLayout" Target="../slideLayouts/slideLayout469.xml"/><Relationship Id="rId1" Type="http://schemas.openxmlformats.org/officeDocument/2006/relationships/slideLayout" Target="../slideLayouts/slideLayout468.xml"/><Relationship Id="rId6" Type="http://schemas.openxmlformats.org/officeDocument/2006/relationships/slideLayout" Target="../slideLayouts/slideLayout473.xml"/><Relationship Id="rId11" Type="http://schemas.openxmlformats.org/officeDocument/2006/relationships/slideLayout" Target="../slideLayouts/slideLayout478.xml"/><Relationship Id="rId5" Type="http://schemas.openxmlformats.org/officeDocument/2006/relationships/slideLayout" Target="../slideLayouts/slideLayout472.xml"/><Relationship Id="rId10" Type="http://schemas.openxmlformats.org/officeDocument/2006/relationships/slideLayout" Target="../slideLayouts/slideLayout477.xml"/><Relationship Id="rId4" Type="http://schemas.openxmlformats.org/officeDocument/2006/relationships/slideLayout" Target="../slideLayouts/slideLayout471.xml"/><Relationship Id="rId9" Type="http://schemas.openxmlformats.org/officeDocument/2006/relationships/slideLayout" Target="../slideLayouts/slideLayout476.xml"/></Relationships>
</file>

<file path=ppt/slideMasters/_rels/slideMaster45.xml.rels><?xml version="1.0" encoding="UTF-8" standalone="yes"?>
<Relationships xmlns="http://schemas.openxmlformats.org/package/2006/relationships"><Relationship Id="rId8" Type="http://schemas.openxmlformats.org/officeDocument/2006/relationships/slideLayout" Target="../slideLayouts/slideLayout486.xml"/><Relationship Id="rId3" Type="http://schemas.openxmlformats.org/officeDocument/2006/relationships/slideLayout" Target="../slideLayouts/slideLayout481.xml"/><Relationship Id="rId7" Type="http://schemas.openxmlformats.org/officeDocument/2006/relationships/slideLayout" Target="../slideLayouts/slideLayout485.xml"/><Relationship Id="rId12" Type="http://schemas.openxmlformats.org/officeDocument/2006/relationships/theme" Target="../theme/theme45.xml"/><Relationship Id="rId2" Type="http://schemas.openxmlformats.org/officeDocument/2006/relationships/slideLayout" Target="../slideLayouts/slideLayout480.xml"/><Relationship Id="rId1" Type="http://schemas.openxmlformats.org/officeDocument/2006/relationships/slideLayout" Target="../slideLayouts/slideLayout479.xml"/><Relationship Id="rId6" Type="http://schemas.openxmlformats.org/officeDocument/2006/relationships/slideLayout" Target="../slideLayouts/slideLayout484.xml"/><Relationship Id="rId11" Type="http://schemas.openxmlformats.org/officeDocument/2006/relationships/slideLayout" Target="../slideLayouts/slideLayout489.xml"/><Relationship Id="rId5" Type="http://schemas.openxmlformats.org/officeDocument/2006/relationships/slideLayout" Target="../slideLayouts/slideLayout483.xml"/><Relationship Id="rId10" Type="http://schemas.openxmlformats.org/officeDocument/2006/relationships/slideLayout" Target="../slideLayouts/slideLayout488.xml"/><Relationship Id="rId4" Type="http://schemas.openxmlformats.org/officeDocument/2006/relationships/slideLayout" Target="../slideLayouts/slideLayout482.xml"/><Relationship Id="rId9" Type="http://schemas.openxmlformats.org/officeDocument/2006/relationships/slideLayout" Target="../slideLayouts/slideLayout487.xml"/></Relationships>
</file>

<file path=ppt/slideMasters/_rels/slideMaster46.xml.rels><?xml version="1.0" encoding="UTF-8" standalone="yes"?>
<Relationships xmlns="http://schemas.openxmlformats.org/package/2006/relationships"><Relationship Id="rId8" Type="http://schemas.openxmlformats.org/officeDocument/2006/relationships/slideLayout" Target="../slideLayouts/slideLayout497.xml"/><Relationship Id="rId13" Type="http://schemas.openxmlformats.org/officeDocument/2006/relationships/image" Target="../media/image1.png"/><Relationship Id="rId3" Type="http://schemas.openxmlformats.org/officeDocument/2006/relationships/slideLayout" Target="../slideLayouts/slideLayout492.xml"/><Relationship Id="rId7" Type="http://schemas.openxmlformats.org/officeDocument/2006/relationships/slideLayout" Target="../slideLayouts/slideLayout496.xml"/><Relationship Id="rId12" Type="http://schemas.openxmlformats.org/officeDocument/2006/relationships/theme" Target="../theme/theme46.xml"/><Relationship Id="rId2" Type="http://schemas.openxmlformats.org/officeDocument/2006/relationships/slideLayout" Target="../slideLayouts/slideLayout491.xml"/><Relationship Id="rId1" Type="http://schemas.openxmlformats.org/officeDocument/2006/relationships/slideLayout" Target="../slideLayouts/slideLayout490.xml"/><Relationship Id="rId6" Type="http://schemas.openxmlformats.org/officeDocument/2006/relationships/slideLayout" Target="../slideLayouts/slideLayout495.xml"/><Relationship Id="rId11" Type="http://schemas.openxmlformats.org/officeDocument/2006/relationships/slideLayout" Target="../slideLayouts/slideLayout500.xml"/><Relationship Id="rId5" Type="http://schemas.openxmlformats.org/officeDocument/2006/relationships/slideLayout" Target="../slideLayouts/slideLayout494.xml"/><Relationship Id="rId10" Type="http://schemas.openxmlformats.org/officeDocument/2006/relationships/slideLayout" Target="../slideLayouts/slideLayout499.xml"/><Relationship Id="rId4" Type="http://schemas.openxmlformats.org/officeDocument/2006/relationships/slideLayout" Target="../slideLayouts/slideLayout493.xml"/><Relationship Id="rId9" Type="http://schemas.openxmlformats.org/officeDocument/2006/relationships/slideLayout" Target="../slideLayouts/slideLayout498.xml"/></Relationships>
</file>

<file path=ppt/slideMasters/_rels/slideMaster47.xml.rels><?xml version="1.0" encoding="UTF-8" standalone="yes"?>
<Relationships xmlns="http://schemas.openxmlformats.org/package/2006/relationships"><Relationship Id="rId8" Type="http://schemas.openxmlformats.org/officeDocument/2006/relationships/slideLayout" Target="../slideLayouts/slideLayout508.xml"/><Relationship Id="rId13" Type="http://schemas.openxmlformats.org/officeDocument/2006/relationships/image" Target="../media/image1.png"/><Relationship Id="rId3" Type="http://schemas.openxmlformats.org/officeDocument/2006/relationships/slideLayout" Target="../slideLayouts/slideLayout503.xml"/><Relationship Id="rId7" Type="http://schemas.openxmlformats.org/officeDocument/2006/relationships/slideLayout" Target="../slideLayouts/slideLayout507.xml"/><Relationship Id="rId12" Type="http://schemas.openxmlformats.org/officeDocument/2006/relationships/theme" Target="../theme/theme47.xml"/><Relationship Id="rId2" Type="http://schemas.openxmlformats.org/officeDocument/2006/relationships/slideLayout" Target="../slideLayouts/slideLayout502.xml"/><Relationship Id="rId1" Type="http://schemas.openxmlformats.org/officeDocument/2006/relationships/slideLayout" Target="../slideLayouts/slideLayout501.xml"/><Relationship Id="rId6" Type="http://schemas.openxmlformats.org/officeDocument/2006/relationships/slideLayout" Target="../slideLayouts/slideLayout506.xml"/><Relationship Id="rId11" Type="http://schemas.openxmlformats.org/officeDocument/2006/relationships/slideLayout" Target="../slideLayouts/slideLayout511.xml"/><Relationship Id="rId5" Type="http://schemas.openxmlformats.org/officeDocument/2006/relationships/slideLayout" Target="../slideLayouts/slideLayout505.xml"/><Relationship Id="rId10" Type="http://schemas.openxmlformats.org/officeDocument/2006/relationships/slideLayout" Target="../slideLayouts/slideLayout510.xml"/><Relationship Id="rId4" Type="http://schemas.openxmlformats.org/officeDocument/2006/relationships/slideLayout" Target="../slideLayouts/slideLayout504.xml"/><Relationship Id="rId9" Type="http://schemas.openxmlformats.org/officeDocument/2006/relationships/slideLayout" Target="../slideLayouts/slideLayout509.xml"/></Relationships>
</file>

<file path=ppt/slideMasters/_rels/slideMaster48.xml.rels><?xml version="1.0" encoding="UTF-8" standalone="yes"?>
<Relationships xmlns="http://schemas.openxmlformats.org/package/2006/relationships"><Relationship Id="rId8" Type="http://schemas.openxmlformats.org/officeDocument/2006/relationships/slideLayout" Target="../slideLayouts/slideLayout519.xml"/><Relationship Id="rId3" Type="http://schemas.openxmlformats.org/officeDocument/2006/relationships/slideLayout" Target="../slideLayouts/slideLayout514.xml"/><Relationship Id="rId7" Type="http://schemas.openxmlformats.org/officeDocument/2006/relationships/slideLayout" Target="../slideLayouts/slideLayout518.xml"/><Relationship Id="rId12" Type="http://schemas.openxmlformats.org/officeDocument/2006/relationships/theme" Target="../theme/theme48.xml"/><Relationship Id="rId2" Type="http://schemas.openxmlformats.org/officeDocument/2006/relationships/slideLayout" Target="../slideLayouts/slideLayout513.xml"/><Relationship Id="rId1" Type="http://schemas.openxmlformats.org/officeDocument/2006/relationships/slideLayout" Target="../slideLayouts/slideLayout512.xml"/><Relationship Id="rId6" Type="http://schemas.openxmlformats.org/officeDocument/2006/relationships/slideLayout" Target="../slideLayouts/slideLayout517.xml"/><Relationship Id="rId11" Type="http://schemas.openxmlformats.org/officeDocument/2006/relationships/slideLayout" Target="../slideLayouts/slideLayout522.xml"/><Relationship Id="rId5" Type="http://schemas.openxmlformats.org/officeDocument/2006/relationships/slideLayout" Target="../slideLayouts/slideLayout516.xml"/><Relationship Id="rId10" Type="http://schemas.openxmlformats.org/officeDocument/2006/relationships/slideLayout" Target="../slideLayouts/slideLayout521.xml"/><Relationship Id="rId4" Type="http://schemas.openxmlformats.org/officeDocument/2006/relationships/slideLayout" Target="../slideLayouts/slideLayout515.xml"/><Relationship Id="rId9" Type="http://schemas.openxmlformats.org/officeDocument/2006/relationships/slideLayout" Target="../slideLayouts/slideLayout520.xml"/></Relationships>
</file>

<file path=ppt/slideMasters/_rels/slideMaster49.xml.rels><?xml version="1.0" encoding="UTF-8" standalone="yes"?>
<Relationships xmlns="http://schemas.openxmlformats.org/package/2006/relationships"><Relationship Id="rId8" Type="http://schemas.openxmlformats.org/officeDocument/2006/relationships/slideLayout" Target="../slideLayouts/slideLayout530.xml"/><Relationship Id="rId13" Type="http://schemas.openxmlformats.org/officeDocument/2006/relationships/image" Target="../media/image1.png"/><Relationship Id="rId3" Type="http://schemas.openxmlformats.org/officeDocument/2006/relationships/slideLayout" Target="../slideLayouts/slideLayout525.xml"/><Relationship Id="rId7" Type="http://schemas.openxmlformats.org/officeDocument/2006/relationships/slideLayout" Target="../slideLayouts/slideLayout529.xml"/><Relationship Id="rId12" Type="http://schemas.openxmlformats.org/officeDocument/2006/relationships/theme" Target="../theme/theme49.xml"/><Relationship Id="rId2" Type="http://schemas.openxmlformats.org/officeDocument/2006/relationships/slideLayout" Target="../slideLayouts/slideLayout524.xml"/><Relationship Id="rId1" Type="http://schemas.openxmlformats.org/officeDocument/2006/relationships/slideLayout" Target="../slideLayouts/slideLayout523.xml"/><Relationship Id="rId6" Type="http://schemas.openxmlformats.org/officeDocument/2006/relationships/slideLayout" Target="../slideLayouts/slideLayout528.xml"/><Relationship Id="rId11" Type="http://schemas.openxmlformats.org/officeDocument/2006/relationships/slideLayout" Target="../slideLayouts/slideLayout533.xml"/><Relationship Id="rId5" Type="http://schemas.openxmlformats.org/officeDocument/2006/relationships/slideLayout" Target="../slideLayouts/slideLayout527.xml"/><Relationship Id="rId10" Type="http://schemas.openxmlformats.org/officeDocument/2006/relationships/slideLayout" Target="../slideLayouts/slideLayout532.xml"/><Relationship Id="rId4" Type="http://schemas.openxmlformats.org/officeDocument/2006/relationships/slideLayout" Target="../slideLayouts/slideLayout526.xml"/><Relationship Id="rId9" Type="http://schemas.openxmlformats.org/officeDocument/2006/relationships/slideLayout" Target="../slideLayouts/slideLayout531.xml"/></Relationships>
</file>

<file path=ppt/slideMasters/_rels/slideMaster50.xml.rels><?xml version="1.0" encoding="UTF-8" standalone="yes"?>
<Relationships xmlns="http://schemas.openxmlformats.org/package/2006/relationships"><Relationship Id="rId8" Type="http://schemas.openxmlformats.org/officeDocument/2006/relationships/slideLayout" Target="../slideLayouts/slideLayout541.xml"/><Relationship Id="rId3" Type="http://schemas.openxmlformats.org/officeDocument/2006/relationships/slideLayout" Target="../slideLayouts/slideLayout536.xml"/><Relationship Id="rId7" Type="http://schemas.openxmlformats.org/officeDocument/2006/relationships/slideLayout" Target="../slideLayouts/slideLayout540.xml"/><Relationship Id="rId12" Type="http://schemas.openxmlformats.org/officeDocument/2006/relationships/theme" Target="../theme/theme50.xml"/><Relationship Id="rId2" Type="http://schemas.openxmlformats.org/officeDocument/2006/relationships/slideLayout" Target="../slideLayouts/slideLayout535.xml"/><Relationship Id="rId1" Type="http://schemas.openxmlformats.org/officeDocument/2006/relationships/slideLayout" Target="../slideLayouts/slideLayout534.xml"/><Relationship Id="rId6" Type="http://schemas.openxmlformats.org/officeDocument/2006/relationships/slideLayout" Target="../slideLayouts/slideLayout539.xml"/><Relationship Id="rId11" Type="http://schemas.openxmlformats.org/officeDocument/2006/relationships/slideLayout" Target="../slideLayouts/slideLayout544.xml"/><Relationship Id="rId5" Type="http://schemas.openxmlformats.org/officeDocument/2006/relationships/slideLayout" Target="../slideLayouts/slideLayout538.xml"/><Relationship Id="rId10" Type="http://schemas.openxmlformats.org/officeDocument/2006/relationships/slideLayout" Target="../slideLayouts/slideLayout543.xml"/><Relationship Id="rId4" Type="http://schemas.openxmlformats.org/officeDocument/2006/relationships/slideLayout" Target="../slideLayouts/slideLayout537.xml"/><Relationship Id="rId9" Type="http://schemas.openxmlformats.org/officeDocument/2006/relationships/slideLayout" Target="../slideLayouts/slideLayout542.xml"/></Relationships>
</file>

<file path=ppt/slideMasters/_rels/slideMaster51.xml.rels><?xml version="1.0" encoding="UTF-8" standalone="yes"?>
<Relationships xmlns="http://schemas.openxmlformats.org/package/2006/relationships"><Relationship Id="rId8" Type="http://schemas.openxmlformats.org/officeDocument/2006/relationships/slideLayout" Target="../slideLayouts/slideLayout552.xml"/><Relationship Id="rId3" Type="http://schemas.openxmlformats.org/officeDocument/2006/relationships/slideLayout" Target="../slideLayouts/slideLayout547.xml"/><Relationship Id="rId7" Type="http://schemas.openxmlformats.org/officeDocument/2006/relationships/slideLayout" Target="../slideLayouts/slideLayout551.xml"/><Relationship Id="rId12" Type="http://schemas.openxmlformats.org/officeDocument/2006/relationships/theme" Target="../theme/theme51.xml"/><Relationship Id="rId2" Type="http://schemas.openxmlformats.org/officeDocument/2006/relationships/slideLayout" Target="../slideLayouts/slideLayout546.xml"/><Relationship Id="rId1" Type="http://schemas.openxmlformats.org/officeDocument/2006/relationships/slideLayout" Target="../slideLayouts/slideLayout545.xml"/><Relationship Id="rId6" Type="http://schemas.openxmlformats.org/officeDocument/2006/relationships/slideLayout" Target="../slideLayouts/slideLayout550.xml"/><Relationship Id="rId11" Type="http://schemas.openxmlformats.org/officeDocument/2006/relationships/slideLayout" Target="../slideLayouts/slideLayout555.xml"/><Relationship Id="rId5" Type="http://schemas.openxmlformats.org/officeDocument/2006/relationships/slideLayout" Target="../slideLayouts/slideLayout549.xml"/><Relationship Id="rId10" Type="http://schemas.openxmlformats.org/officeDocument/2006/relationships/slideLayout" Target="../slideLayouts/slideLayout554.xml"/><Relationship Id="rId4" Type="http://schemas.openxmlformats.org/officeDocument/2006/relationships/slideLayout" Target="../slideLayouts/slideLayout548.xml"/><Relationship Id="rId9" Type="http://schemas.openxmlformats.org/officeDocument/2006/relationships/slideLayout" Target="../slideLayouts/slideLayout553.xml"/></Relationships>
</file>

<file path=ppt/slideMasters/_rels/slideMaster52.xml.rels><?xml version="1.0" encoding="UTF-8" standalone="yes"?>
<Relationships xmlns="http://schemas.openxmlformats.org/package/2006/relationships"><Relationship Id="rId8" Type="http://schemas.openxmlformats.org/officeDocument/2006/relationships/slideLayout" Target="../slideLayouts/slideLayout563.xml"/><Relationship Id="rId3" Type="http://schemas.openxmlformats.org/officeDocument/2006/relationships/slideLayout" Target="../slideLayouts/slideLayout558.xml"/><Relationship Id="rId7" Type="http://schemas.openxmlformats.org/officeDocument/2006/relationships/slideLayout" Target="../slideLayouts/slideLayout562.xml"/><Relationship Id="rId12" Type="http://schemas.openxmlformats.org/officeDocument/2006/relationships/theme" Target="../theme/theme52.xml"/><Relationship Id="rId2" Type="http://schemas.openxmlformats.org/officeDocument/2006/relationships/slideLayout" Target="../slideLayouts/slideLayout557.xml"/><Relationship Id="rId1" Type="http://schemas.openxmlformats.org/officeDocument/2006/relationships/slideLayout" Target="../slideLayouts/slideLayout556.xml"/><Relationship Id="rId6" Type="http://schemas.openxmlformats.org/officeDocument/2006/relationships/slideLayout" Target="../slideLayouts/slideLayout561.xml"/><Relationship Id="rId11" Type="http://schemas.openxmlformats.org/officeDocument/2006/relationships/slideLayout" Target="../slideLayouts/slideLayout566.xml"/><Relationship Id="rId5" Type="http://schemas.openxmlformats.org/officeDocument/2006/relationships/slideLayout" Target="../slideLayouts/slideLayout560.xml"/><Relationship Id="rId10" Type="http://schemas.openxmlformats.org/officeDocument/2006/relationships/slideLayout" Target="../slideLayouts/slideLayout565.xml"/><Relationship Id="rId4" Type="http://schemas.openxmlformats.org/officeDocument/2006/relationships/slideLayout" Target="../slideLayouts/slideLayout559.xml"/><Relationship Id="rId9" Type="http://schemas.openxmlformats.org/officeDocument/2006/relationships/slideLayout" Target="../slideLayouts/slideLayout564.xml"/></Relationships>
</file>

<file path=ppt/slideMasters/_rels/slideMaster53.xml.rels><?xml version="1.0" encoding="UTF-8" standalone="yes"?>
<Relationships xmlns="http://schemas.openxmlformats.org/package/2006/relationships"><Relationship Id="rId8" Type="http://schemas.openxmlformats.org/officeDocument/2006/relationships/slideLayout" Target="../slideLayouts/slideLayout574.xml"/><Relationship Id="rId13" Type="http://schemas.openxmlformats.org/officeDocument/2006/relationships/theme" Target="../theme/theme53.xml"/><Relationship Id="rId3" Type="http://schemas.openxmlformats.org/officeDocument/2006/relationships/slideLayout" Target="../slideLayouts/slideLayout569.xml"/><Relationship Id="rId7" Type="http://schemas.openxmlformats.org/officeDocument/2006/relationships/slideLayout" Target="../slideLayouts/slideLayout573.xml"/><Relationship Id="rId12" Type="http://schemas.openxmlformats.org/officeDocument/2006/relationships/slideLayout" Target="../slideLayouts/slideLayout578.xml"/><Relationship Id="rId2" Type="http://schemas.openxmlformats.org/officeDocument/2006/relationships/slideLayout" Target="../slideLayouts/slideLayout568.xml"/><Relationship Id="rId1" Type="http://schemas.openxmlformats.org/officeDocument/2006/relationships/slideLayout" Target="../slideLayouts/slideLayout567.xml"/><Relationship Id="rId6" Type="http://schemas.openxmlformats.org/officeDocument/2006/relationships/slideLayout" Target="../slideLayouts/slideLayout572.xml"/><Relationship Id="rId11" Type="http://schemas.openxmlformats.org/officeDocument/2006/relationships/slideLayout" Target="../slideLayouts/slideLayout577.xml"/><Relationship Id="rId5" Type="http://schemas.openxmlformats.org/officeDocument/2006/relationships/slideLayout" Target="../slideLayouts/slideLayout571.xml"/><Relationship Id="rId10" Type="http://schemas.openxmlformats.org/officeDocument/2006/relationships/slideLayout" Target="../slideLayouts/slideLayout576.xml"/><Relationship Id="rId4" Type="http://schemas.openxmlformats.org/officeDocument/2006/relationships/slideLayout" Target="../slideLayouts/slideLayout570.xml"/><Relationship Id="rId9" Type="http://schemas.openxmlformats.org/officeDocument/2006/relationships/slideLayout" Target="../slideLayouts/slideLayout575.xml"/></Relationships>
</file>

<file path=ppt/slideMasters/_rels/slideMaster54.xml.rels><?xml version="1.0" encoding="UTF-8" standalone="yes"?>
<Relationships xmlns="http://schemas.openxmlformats.org/package/2006/relationships"><Relationship Id="rId8" Type="http://schemas.openxmlformats.org/officeDocument/2006/relationships/slideLayout" Target="../slideLayouts/slideLayout586.xml"/><Relationship Id="rId3" Type="http://schemas.openxmlformats.org/officeDocument/2006/relationships/slideLayout" Target="../slideLayouts/slideLayout581.xml"/><Relationship Id="rId7" Type="http://schemas.openxmlformats.org/officeDocument/2006/relationships/slideLayout" Target="../slideLayouts/slideLayout585.xml"/><Relationship Id="rId12" Type="http://schemas.openxmlformats.org/officeDocument/2006/relationships/theme" Target="../theme/theme54.xml"/><Relationship Id="rId2" Type="http://schemas.openxmlformats.org/officeDocument/2006/relationships/slideLayout" Target="../slideLayouts/slideLayout580.xml"/><Relationship Id="rId1" Type="http://schemas.openxmlformats.org/officeDocument/2006/relationships/slideLayout" Target="../slideLayouts/slideLayout579.xml"/><Relationship Id="rId6" Type="http://schemas.openxmlformats.org/officeDocument/2006/relationships/slideLayout" Target="../slideLayouts/slideLayout584.xml"/><Relationship Id="rId11" Type="http://schemas.openxmlformats.org/officeDocument/2006/relationships/slideLayout" Target="../slideLayouts/slideLayout589.xml"/><Relationship Id="rId5" Type="http://schemas.openxmlformats.org/officeDocument/2006/relationships/slideLayout" Target="../slideLayouts/slideLayout583.xml"/><Relationship Id="rId10" Type="http://schemas.openxmlformats.org/officeDocument/2006/relationships/slideLayout" Target="../slideLayouts/slideLayout588.xml"/><Relationship Id="rId4" Type="http://schemas.openxmlformats.org/officeDocument/2006/relationships/slideLayout" Target="../slideLayouts/slideLayout582.xml"/><Relationship Id="rId9" Type="http://schemas.openxmlformats.org/officeDocument/2006/relationships/slideLayout" Target="../slideLayouts/slideLayout587.xml"/></Relationships>
</file>

<file path=ppt/slideMasters/_rels/slideMaster55.xml.rels><?xml version="1.0" encoding="UTF-8" standalone="yes"?>
<Relationships xmlns="http://schemas.openxmlformats.org/package/2006/relationships"><Relationship Id="rId8" Type="http://schemas.openxmlformats.org/officeDocument/2006/relationships/slideLayout" Target="../slideLayouts/slideLayout597.xml"/><Relationship Id="rId13" Type="http://schemas.openxmlformats.org/officeDocument/2006/relationships/image" Target="../media/image1.png"/><Relationship Id="rId3" Type="http://schemas.openxmlformats.org/officeDocument/2006/relationships/slideLayout" Target="../slideLayouts/slideLayout592.xml"/><Relationship Id="rId7" Type="http://schemas.openxmlformats.org/officeDocument/2006/relationships/slideLayout" Target="../slideLayouts/slideLayout596.xml"/><Relationship Id="rId12" Type="http://schemas.openxmlformats.org/officeDocument/2006/relationships/theme" Target="../theme/theme55.xml"/><Relationship Id="rId2" Type="http://schemas.openxmlformats.org/officeDocument/2006/relationships/slideLayout" Target="../slideLayouts/slideLayout591.xml"/><Relationship Id="rId1" Type="http://schemas.openxmlformats.org/officeDocument/2006/relationships/slideLayout" Target="../slideLayouts/slideLayout590.xml"/><Relationship Id="rId6" Type="http://schemas.openxmlformats.org/officeDocument/2006/relationships/slideLayout" Target="../slideLayouts/slideLayout595.xml"/><Relationship Id="rId11" Type="http://schemas.openxmlformats.org/officeDocument/2006/relationships/slideLayout" Target="../slideLayouts/slideLayout600.xml"/><Relationship Id="rId5" Type="http://schemas.openxmlformats.org/officeDocument/2006/relationships/slideLayout" Target="../slideLayouts/slideLayout594.xml"/><Relationship Id="rId10" Type="http://schemas.openxmlformats.org/officeDocument/2006/relationships/slideLayout" Target="../slideLayouts/slideLayout599.xml"/><Relationship Id="rId4" Type="http://schemas.openxmlformats.org/officeDocument/2006/relationships/slideLayout" Target="../slideLayouts/slideLayout593.xml"/><Relationship Id="rId9" Type="http://schemas.openxmlformats.org/officeDocument/2006/relationships/slideLayout" Target="../slideLayouts/slideLayout598.xml"/></Relationships>
</file>

<file path=ppt/slideMasters/_rels/slideMaster56.xml.rels><?xml version="1.0" encoding="UTF-8" standalone="yes"?>
<Relationships xmlns="http://schemas.openxmlformats.org/package/2006/relationships"><Relationship Id="rId3" Type="http://schemas.openxmlformats.org/officeDocument/2006/relationships/slideLayout" Target="../slideLayouts/slideLayout603.xml"/><Relationship Id="rId7" Type="http://schemas.openxmlformats.org/officeDocument/2006/relationships/theme" Target="../theme/theme56.xml"/><Relationship Id="rId2" Type="http://schemas.openxmlformats.org/officeDocument/2006/relationships/slideLayout" Target="../slideLayouts/slideLayout602.xml"/><Relationship Id="rId1" Type="http://schemas.openxmlformats.org/officeDocument/2006/relationships/slideLayout" Target="../slideLayouts/slideLayout601.xml"/><Relationship Id="rId6" Type="http://schemas.openxmlformats.org/officeDocument/2006/relationships/slideLayout" Target="../slideLayouts/slideLayout606.xml"/><Relationship Id="rId5" Type="http://schemas.openxmlformats.org/officeDocument/2006/relationships/slideLayout" Target="../slideLayouts/slideLayout605.xml"/><Relationship Id="rId4" Type="http://schemas.openxmlformats.org/officeDocument/2006/relationships/slideLayout" Target="../slideLayouts/slideLayout604.xml"/></Relationships>
</file>

<file path=ppt/slideMasters/_rels/slideMaster57.xml.rels><?xml version="1.0" encoding="UTF-8" standalone="yes"?>
<Relationships xmlns="http://schemas.openxmlformats.org/package/2006/relationships"><Relationship Id="rId8" Type="http://schemas.openxmlformats.org/officeDocument/2006/relationships/slideLayout" Target="../slideLayouts/slideLayout614.xml"/><Relationship Id="rId3" Type="http://schemas.openxmlformats.org/officeDocument/2006/relationships/slideLayout" Target="../slideLayouts/slideLayout609.xml"/><Relationship Id="rId7" Type="http://schemas.openxmlformats.org/officeDocument/2006/relationships/slideLayout" Target="../slideLayouts/slideLayout613.xml"/><Relationship Id="rId12" Type="http://schemas.openxmlformats.org/officeDocument/2006/relationships/theme" Target="../theme/theme57.xml"/><Relationship Id="rId2" Type="http://schemas.openxmlformats.org/officeDocument/2006/relationships/slideLayout" Target="../slideLayouts/slideLayout608.xml"/><Relationship Id="rId1" Type="http://schemas.openxmlformats.org/officeDocument/2006/relationships/slideLayout" Target="../slideLayouts/slideLayout607.xml"/><Relationship Id="rId6" Type="http://schemas.openxmlformats.org/officeDocument/2006/relationships/slideLayout" Target="../slideLayouts/slideLayout612.xml"/><Relationship Id="rId11" Type="http://schemas.openxmlformats.org/officeDocument/2006/relationships/slideLayout" Target="../slideLayouts/slideLayout617.xml"/><Relationship Id="rId5" Type="http://schemas.openxmlformats.org/officeDocument/2006/relationships/slideLayout" Target="../slideLayouts/slideLayout611.xml"/><Relationship Id="rId10" Type="http://schemas.openxmlformats.org/officeDocument/2006/relationships/slideLayout" Target="../slideLayouts/slideLayout616.xml"/><Relationship Id="rId4" Type="http://schemas.openxmlformats.org/officeDocument/2006/relationships/slideLayout" Target="../slideLayouts/slideLayout610.xml"/><Relationship Id="rId9" Type="http://schemas.openxmlformats.org/officeDocument/2006/relationships/slideLayout" Target="../slideLayouts/slideLayout615.xml"/></Relationships>
</file>

<file path=ppt/slideMasters/_rels/slideMaster58.xml.rels><?xml version="1.0" encoding="UTF-8" standalone="yes"?>
<Relationships xmlns="http://schemas.openxmlformats.org/package/2006/relationships"><Relationship Id="rId8" Type="http://schemas.openxmlformats.org/officeDocument/2006/relationships/slideLayout" Target="../slideLayouts/slideLayout625.xml"/><Relationship Id="rId13" Type="http://schemas.openxmlformats.org/officeDocument/2006/relationships/slideLayout" Target="../slideLayouts/slideLayout630.xml"/><Relationship Id="rId3" Type="http://schemas.openxmlformats.org/officeDocument/2006/relationships/slideLayout" Target="../slideLayouts/slideLayout620.xml"/><Relationship Id="rId7" Type="http://schemas.openxmlformats.org/officeDocument/2006/relationships/slideLayout" Target="../slideLayouts/slideLayout624.xml"/><Relationship Id="rId12" Type="http://schemas.openxmlformats.org/officeDocument/2006/relationships/slideLayout" Target="../slideLayouts/slideLayout629.xml"/><Relationship Id="rId2" Type="http://schemas.openxmlformats.org/officeDocument/2006/relationships/slideLayout" Target="../slideLayouts/slideLayout619.xml"/><Relationship Id="rId1" Type="http://schemas.openxmlformats.org/officeDocument/2006/relationships/slideLayout" Target="../slideLayouts/slideLayout618.xml"/><Relationship Id="rId6" Type="http://schemas.openxmlformats.org/officeDocument/2006/relationships/slideLayout" Target="../slideLayouts/slideLayout623.xml"/><Relationship Id="rId11" Type="http://schemas.openxmlformats.org/officeDocument/2006/relationships/slideLayout" Target="../slideLayouts/slideLayout628.xml"/><Relationship Id="rId5" Type="http://schemas.openxmlformats.org/officeDocument/2006/relationships/slideLayout" Target="../slideLayouts/slideLayout622.xml"/><Relationship Id="rId15" Type="http://schemas.openxmlformats.org/officeDocument/2006/relationships/image" Target="../media/image8.png"/><Relationship Id="rId10" Type="http://schemas.openxmlformats.org/officeDocument/2006/relationships/slideLayout" Target="../slideLayouts/slideLayout627.xml"/><Relationship Id="rId4" Type="http://schemas.openxmlformats.org/officeDocument/2006/relationships/slideLayout" Target="../slideLayouts/slideLayout621.xml"/><Relationship Id="rId9" Type="http://schemas.openxmlformats.org/officeDocument/2006/relationships/slideLayout" Target="../slideLayouts/slideLayout626.xml"/><Relationship Id="rId14" Type="http://schemas.openxmlformats.org/officeDocument/2006/relationships/theme" Target="../theme/theme58.xml"/></Relationships>
</file>

<file path=ppt/slideMasters/_rels/slideMaster59.xml.rels><?xml version="1.0" encoding="UTF-8" standalone="yes"?>
<Relationships xmlns="http://schemas.openxmlformats.org/package/2006/relationships"><Relationship Id="rId8" Type="http://schemas.openxmlformats.org/officeDocument/2006/relationships/slideLayout" Target="../slideLayouts/slideLayout638.xml"/><Relationship Id="rId3" Type="http://schemas.openxmlformats.org/officeDocument/2006/relationships/slideLayout" Target="../slideLayouts/slideLayout633.xml"/><Relationship Id="rId7" Type="http://schemas.openxmlformats.org/officeDocument/2006/relationships/slideLayout" Target="../slideLayouts/slideLayout637.xml"/><Relationship Id="rId12" Type="http://schemas.openxmlformats.org/officeDocument/2006/relationships/theme" Target="../theme/theme59.xml"/><Relationship Id="rId2" Type="http://schemas.openxmlformats.org/officeDocument/2006/relationships/slideLayout" Target="../slideLayouts/slideLayout632.xml"/><Relationship Id="rId1" Type="http://schemas.openxmlformats.org/officeDocument/2006/relationships/slideLayout" Target="../slideLayouts/slideLayout631.xml"/><Relationship Id="rId6" Type="http://schemas.openxmlformats.org/officeDocument/2006/relationships/slideLayout" Target="../slideLayouts/slideLayout636.xml"/><Relationship Id="rId11" Type="http://schemas.openxmlformats.org/officeDocument/2006/relationships/slideLayout" Target="../slideLayouts/slideLayout641.xml"/><Relationship Id="rId5" Type="http://schemas.openxmlformats.org/officeDocument/2006/relationships/slideLayout" Target="../slideLayouts/slideLayout635.xml"/><Relationship Id="rId10" Type="http://schemas.openxmlformats.org/officeDocument/2006/relationships/slideLayout" Target="../slideLayouts/slideLayout640.xml"/><Relationship Id="rId4" Type="http://schemas.openxmlformats.org/officeDocument/2006/relationships/slideLayout" Target="../slideLayouts/slideLayout634.xml"/><Relationship Id="rId9" Type="http://schemas.openxmlformats.org/officeDocument/2006/relationships/slideLayout" Target="../slideLayouts/slideLayout639.xml"/></Relationships>
</file>

<file path=ppt/slideMasters/_rels/slideMaster60.xml.rels><?xml version="1.0" encoding="UTF-8" standalone="yes"?>
<Relationships xmlns="http://schemas.openxmlformats.org/package/2006/relationships"><Relationship Id="rId8" Type="http://schemas.openxmlformats.org/officeDocument/2006/relationships/slideLayout" Target="../slideLayouts/slideLayout649.xml"/><Relationship Id="rId3" Type="http://schemas.openxmlformats.org/officeDocument/2006/relationships/slideLayout" Target="../slideLayouts/slideLayout644.xml"/><Relationship Id="rId7" Type="http://schemas.openxmlformats.org/officeDocument/2006/relationships/slideLayout" Target="../slideLayouts/slideLayout648.xml"/><Relationship Id="rId12" Type="http://schemas.openxmlformats.org/officeDocument/2006/relationships/theme" Target="../theme/theme60.xml"/><Relationship Id="rId2" Type="http://schemas.openxmlformats.org/officeDocument/2006/relationships/slideLayout" Target="../slideLayouts/slideLayout643.xml"/><Relationship Id="rId1" Type="http://schemas.openxmlformats.org/officeDocument/2006/relationships/slideLayout" Target="../slideLayouts/slideLayout642.xml"/><Relationship Id="rId6" Type="http://schemas.openxmlformats.org/officeDocument/2006/relationships/slideLayout" Target="../slideLayouts/slideLayout647.xml"/><Relationship Id="rId11" Type="http://schemas.openxmlformats.org/officeDocument/2006/relationships/slideLayout" Target="../slideLayouts/slideLayout652.xml"/><Relationship Id="rId5" Type="http://schemas.openxmlformats.org/officeDocument/2006/relationships/slideLayout" Target="../slideLayouts/slideLayout646.xml"/><Relationship Id="rId10" Type="http://schemas.openxmlformats.org/officeDocument/2006/relationships/slideLayout" Target="../slideLayouts/slideLayout651.xml"/><Relationship Id="rId4" Type="http://schemas.openxmlformats.org/officeDocument/2006/relationships/slideLayout" Target="../slideLayouts/slideLayout645.xml"/><Relationship Id="rId9" Type="http://schemas.openxmlformats.org/officeDocument/2006/relationships/slideLayout" Target="../slideLayouts/slideLayout650.xml"/></Relationships>
</file>

<file path=ppt/slideMasters/_rels/slideMaster61.xml.rels><?xml version="1.0" encoding="UTF-8" standalone="yes"?>
<Relationships xmlns="http://schemas.openxmlformats.org/package/2006/relationships"><Relationship Id="rId8" Type="http://schemas.openxmlformats.org/officeDocument/2006/relationships/slideLayout" Target="../slideLayouts/slideLayout660.xml"/><Relationship Id="rId3" Type="http://schemas.openxmlformats.org/officeDocument/2006/relationships/slideLayout" Target="../slideLayouts/slideLayout655.xml"/><Relationship Id="rId7" Type="http://schemas.openxmlformats.org/officeDocument/2006/relationships/slideLayout" Target="../slideLayouts/slideLayout659.xml"/><Relationship Id="rId12" Type="http://schemas.openxmlformats.org/officeDocument/2006/relationships/theme" Target="../theme/theme61.xml"/><Relationship Id="rId2" Type="http://schemas.openxmlformats.org/officeDocument/2006/relationships/slideLayout" Target="../slideLayouts/slideLayout654.xml"/><Relationship Id="rId1" Type="http://schemas.openxmlformats.org/officeDocument/2006/relationships/slideLayout" Target="../slideLayouts/slideLayout653.xml"/><Relationship Id="rId6" Type="http://schemas.openxmlformats.org/officeDocument/2006/relationships/slideLayout" Target="../slideLayouts/slideLayout658.xml"/><Relationship Id="rId11" Type="http://schemas.openxmlformats.org/officeDocument/2006/relationships/slideLayout" Target="../slideLayouts/slideLayout663.xml"/><Relationship Id="rId5" Type="http://schemas.openxmlformats.org/officeDocument/2006/relationships/slideLayout" Target="../slideLayouts/slideLayout657.xml"/><Relationship Id="rId10" Type="http://schemas.openxmlformats.org/officeDocument/2006/relationships/slideLayout" Target="../slideLayouts/slideLayout662.xml"/><Relationship Id="rId4" Type="http://schemas.openxmlformats.org/officeDocument/2006/relationships/slideLayout" Target="../slideLayouts/slideLayout656.xml"/><Relationship Id="rId9" Type="http://schemas.openxmlformats.org/officeDocument/2006/relationships/slideLayout" Target="../slideLayouts/slideLayout661.xml"/></Relationships>
</file>

<file path=ppt/slideMasters/_rels/slideMaster62.xml.rels><?xml version="1.0" encoding="UTF-8" standalone="yes"?>
<Relationships xmlns="http://schemas.openxmlformats.org/package/2006/relationships"><Relationship Id="rId3" Type="http://schemas.openxmlformats.org/officeDocument/2006/relationships/theme" Target="../theme/theme62.xml"/><Relationship Id="rId2" Type="http://schemas.openxmlformats.org/officeDocument/2006/relationships/slideLayout" Target="../slideLayouts/slideLayout665.xml"/><Relationship Id="rId1" Type="http://schemas.openxmlformats.org/officeDocument/2006/relationships/slideLayout" Target="../slideLayouts/slideLayout664.xml"/></Relationships>
</file>

<file path=ppt/slideMasters/_rels/slideMaster63.xml.rels><?xml version="1.0" encoding="UTF-8" standalone="yes"?>
<Relationships xmlns="http://schemas.openxmlformats.org/package/2006/relationships"><Relationship Id="rId8" Type="http://schemas.openxmlformats.org/officeDocument/2006/relationships/slideLayout" Target="../slideLayouts/slideLayout673.xml"/><Relationship Id="rId13" Type="http://schemas.openxmlformats.org/officeDocument/2006/relationships/image" Target="../media/image1.png"/><Relationship Id="rId3" Type="http://schemas.openxmlformats.org/officeDocument/2006/relationships/slideLayout" Target="../slideLayouts/slideLayout668.xml"/><Relationship Id="rId7" Type="http://schemas.openxmlformats.org/officeDocument/2006/relationships/slideLayout" Target="../slideLayouts/slideLayout672.xml"/><Relationship Id="rId12" Type="http://schemas.openxmlformats.org/officeDocument/2006/relationships/theme" Target="../theme/theme63.xml"/><Relationship Id="rId2" Type="http://schemas.openxmlformats.org/officeDocument/2006/relationships/slideLayout" Target="../slideLayouts/slideLayout667.xml"/><Relationship Id="rId1" Type="http://schemas.openxmlformats.org/officeDocument/2006/relationships/slideLayout" Target="../slideLayouts/slideLayout666.xml"/><Relationship Id="rId6" Type="http://schemas.openxmlformats.org/officeDocument/2006/relationships/slideLayout" Target="../slideLayouts/slideLayout671.xml"/><Relationship Id="rId11" Type="http://schemas.openxmlformats.org/officeDocument/2006/relationships/slideLayout" Target="../slideLayouts/slideLayout676.xml"/><Relationship Id="rId5" Type="http://schemas.openxmlformats.org/officeDocument/2006/relationships/slideLayout" Target="../slideLayouts/slideLayout670.xml"/><Relationship Id="rId10" Type="http://schemas.openxmlformats.org/officeDocument/2006/relationships/slideLayout" Target="../slideLayouts/slideLayout675.xml"/><Relationship Id="rId4" Type="http://schemas.openxmlformats.org/officeDocument/2006/relationships/slideLayout" Target="../slideLayouts/slideLayout669.xml"/><Relationship Id="rId9" Type="http://schemas.openxmlformats.org/officeDocument/2006/relationships/slideLayout" Target="../slideLayouts/slideLayout674.xml"/></Relationships>
</file>

<file path=ppt/slideMasters/_rels/slideMaster64.xml.rels><?xml version="1.0" encoding="UTF-8" standalone="yes"?>
<Relationships xmlns="http://schemas.openxmlformats.org/package/2006/relationships"><Relationship Id="rId8" Type="http://schemas.openxmlformats.org/officeDocument/2006/relationships/slideLayout" Target="../slideLayouts/slideLayout684.xml"/><Relationship Id="rId13" Type="http://schemas.openxmlformats.org/officeDocument/2006/relationships/image" Target="../media/image1.png"/><Relationship Id="rId3" Type="http://schemas.openxmlformats.org/officeDocument/2006/relationships/slideLayout" Target="../slideLayouts/slideLayout679.xml"/><Relationship Id="rId7" Type="http://schemas.openxmlformats.org/officeDocument/2006/relationships/slideLayout" Target="../slideLayouts/slideLayout683.xml"/><Relationship Id="rId12" Type="http://schemas.openxmlformats.org/officeDocument/2006/relationships/theme" Target="../theme/theme64.xml"/><Relationship Id="rId2" Type="http://schemas.openxmlformats.org/officeDocument/2006/relationships/slideLayout" Target="../slideLayouts/slideLayout678.xml"/><Relationship Id="rId1" Type="http://schemas.openxmlformats.org/officeDocument/2006/relationships/slideLayout" Target="../slideLayouts/slideLayout677.xml"/><Relationship Id="rId6" Type="http://schemas.openxmlformats.org/officeDocument/2006/relationships/slideLayout" Target="../slideLayouts/slideLayout682.xml"/><Relationship Id="rId11" Type="http://schemas.openxmlformats.org/officeDocument/2006/relationships/slideLayout" Target="../slideLayouts/slideLayout687.xml"/><Relationship Id="rId5" Type="http://schemas.openxmlformats.org/officeDocument/2006/relationships/slideLayout" Target="../slideLayouts/slideLayout681.xml"/><Relationship Id="rId10" Type="http://schemas.openxmlformats.org/officeDocument/2006/relationships/slideLayout" Target="../slideLayouts/slideLayout686.xml"/><Relationship Id="rId4" Type="http://schemas.openxmlformats.org/officeDocument/2006/relationships/slideLayout" Target="../slideLayouts/slideLayout680.xml"/><Relationship Id="rId9" Type="http://schemas.openxmlformats.org/officeDocument/2006/relationships/slideLayout" Target="../slideLayouts/slideLayout685.xml"/></Relationships>
</file>

<file path=ppt/slideMasters/_rels/slideMaster65.xml.rels><?xml version="1.0" encoding="UTF-8" standalone="yes"?>
<Relationships xmlns="http://schemas.openxmlformats.org/package/2006/relationships"><Relationship Id="rId8" Type="http://schemas.openxmlformats.org/officeDocument/2006/relationships/slideLayout" Target="../slideLayouts/slideLayout695.xml"/><Relationship Id="rId13" Type="http://schemas.openxmlformats.org/officeDocument/2006/relationships/theme" Target="../theme/theme65.xml"/><Relationship Id="rId3" Type="http://schemas.openxmlformats.org/officeDocument/2006/relationships/slideLayout" Target="../slideLayouts/slideLayout690.xml"/><Relationship Id="rId7" Type="http://schemas.openxmlformats.org/officeDocument/2006/relationships/slideLayout" Target="../slideLayouts/slideLayout694.xml"/><Relationship Id="rId12" Type="http://schemas.openxmlformats.org/officeDocument/2006/relationships/slideLayout" Target="../slideLayouts/slideLayout699.xml"/><Relationship Id="rId2" Type="http://schemas.openxmlformats.org/officeDocument/2006/relationships/slideLayout" Target="../slideLayouts/slideLayout689.xml"/><Relationship Id="rId1" Type="http://schemas.openxmlformats.org/officeDocument/2006/relationships/slideLayout" Target="../slideLayouts/slideLayout688.xml"/><Relationship Id="rId6" Type="http://schemas.openxmlformats.org/officeDocument/2006/relationships/slideLayout" Target="../slideLayouts/slideLayout693.xml"/><Relationship Id="rId11" Type="http://schemas.openxmlformats.org/officeDocument/2006/relationships/slideLayout" Target="../slideLayouts/slideLayout698.xml"/><Relationship Id="rId5" Type="http://schemas.openxmlformats.org/officeDocument/2006/relationships/slideLayout" Target="../slideLayouts/slideLayout692.xml"/><Relationship Id="rId10" Type="http://schemas.openxmlformats.org/officeDocument/2006/relationships/slideLayout" Target="../slideLayouts/slideLayout697.xml"/><Relationship Id="rId4" Type="http://schemas.openxmlformats.org/officeDocument/2006/relationships/slideLayout" Target="../slideLayouts/slideLayout691.xml"/><Relationship Id="rId9" Type="http://schemas.openxmlformats.org/officeDocument/2006/relationships/slideLayout" Target="../slideLayouts/slideLayout696.xml"/></Relationships>
</file>

<file path=ppt/slideMasters/_rels/slideMaster66.xml.rels><?xml version="1.0" encoding="UTF-8" standalone="yes"?>
<Relationships xmlns="http://schemas.openxmlformats.org/package/2006/relationships"><Relationship Id="rId8" Type="http://schemas.openxmlformats.org/officeDocument/2006/relationships/slideLayout" Target="../slideLayouts/slideLayout707.xml"/><Relationship Id="rId13" Type="http://schemas.openxmlformats.org/officeDocument/2006/relationships/image" Target="../media/image1.png"/><Relationship Id="rId3" Type="http://schemas.openxmlformats.org/officeDocument/2006/relationships/slideLayout" Target="../slideLayouts/slideLayout702.xml"/><Relationship Id="rId7" Type="http://schemas.openxmlformats.org/officeDocument/2006/relationships/slideLayout" Target="../slideLayouts/slideLayout706.xml"/><Relationship Id="rId12" Type="http://schemas.openxmlformats.org/officeDocument/2006/relationships/theme" Target="../theme/theme66.xml"/><Relationship Id="rId2" Type="http://schemas.openxmlformats.org/officeDocument/2006/relationships/slideLayout" Target="../slideLayouts/slideLayout701.xml"/><Relationship Id="rId1" Type="http://schemas.openxmlformats.org/officeDocument/2006/relationships/slideLayout" Target="../slideLayouts/slideLayout700.xml"/><Relationship Id="rId6" Type="http://schemas.openxmlformats.org/officeDocument/2006/relationships/slideLayout" Target="../slideLayouts/slideLayout705.xml"/><Relationship Id="rId11" Type="http://schemas.openxmlformats.org/officeDocument/2006/relationships/slideLayout" Target="../slideLayouts/slideLayout710.xml"/><Relationship Id="rId5" Type="http://schemas.openxmlformats.org/officeDocument/2006/relationships/slideLayout" Target="../slideLayouts/slideLayout704.xml"/><Relationship Id="rId10" Type="http://schemas.openxmlformats.org/officeDocument/2006/relationships/slideLayout" Target="../slideLayouts/slideLayout709.xml"/><Relationship Id="rId4" Type="http://schemas.openxmlformats.org/officeDocument/2006/relationships/slideLayout" Target="../slideLayouts/slideLayout703.xml"/><Relationship Id="rId9" Type="http://schemas.openxmlformats.org/officeDocument/2006/relationships/slideLayout" Target="../slideLayouts/slideLayout708.xml"/></Relationships>
</file>

<file path=ppt/slideMasters/_rels/slideMaster67.xml.rels><?xml version="1.0" encoding="UTF-8" standalone="yes"?>
<Relationships xmlns="http://schemas.openxmlformats.org/package/2006/relationships"><Relationship Id="rId8" Type="http://schemas.openxmlformats.org/officeDocument/2006/relationships/slideLayout" Target="../slideLayouts/slideLayout718.xml"/><Relationship Id="rId13" Type="http://schemas.openxmlformats.org/officeDocument/2006/relationships/image" Target="../media/image1.png"/><Relationship Id="rId3" Type="http://schemas.openxmlformats.org/officeDocument/2006/relationships/slideLayout" Target="../slideLayouts/slideLayout713.xml"/><Relationship Id="rId7" Type="http://schemas.openxmlformats.org/officeDocument/2006/relationships/slideLayout" Target="../slideLayouts/slideLayout717.xml"/><Relationship Id="rId12" Type="http://schemas.openxmlformats.org/officeDocument/2006/relationships/theme" Target="../theme/theme67.xml"/><Relationship Id="rId2" Type="http://schemas.openxmlformats.org/officeDocument/2006/relationships/slideLayout" Target="../slideLayouts/slideLayout712.xml"/><Relationship Id="rId1" Type="http://schemas.openxmlformats.org/officeDocument/2006/relationships/slideLayout" Target="../slideLayouts/slideLayout711.xml"/><Relationship Id="rId6" Type="http://schemas.openxmlformats.org/officeDocument/2006/relationships/slideLayout" Target="../slideLayouts/slideLayout716.xml"/><Relationship Id="rId11" Type="http://schemas.openxmlformats.org/officeDocument/2006/relationships/slideLayout" Target="../slideLayouts/slideLayout721.xml"/><Relationship Id="rId5" Type="http://schemas.openxmlformats.org/officeDocument/2006/relationships/slideLayout" Target="../slideLayouts/slideLayout715.xml"/><Relationship Id="rId10" Type="http://schemas.openxmlformats.org/officeDocument/2006/relationships/slideLayout" Target="../slideLayouts/slideLayout720.xml"/><Relationship Id="rId4" Type="http://schemas.openxmlformats.org/officeDocument/2006/relationships/slideLayout" Target="../slideLayouts/slideLayout714.xml"/><Relationship Id="rId9" Type="http://schemas.openxmlformats.org/officeDocument/2006/relationships/slideLayout" Target="../slideLayouts/slideLayout719.xml"/></Relationships>
</file>

<file path=ppt/slideMasters/_rels/slideMaster68.xml.rels><?xml version="1.0" encoding="UTF-8" standalone="yes"?>
<Relationships xmlns="http://schemas.openxmlformats.org/package/2006/relationships"><Relationship Id="rId8" Type="http://schemas.openxmlformats.org/officeDocument/2006/relationships/slideLayout" Target="../slideLayouts/slideLayout729.xml"/><Relationship Id="rId13" Type="http://schemas.openxmlformats.org/officeDocument/2006/relationships/theme" Target="../theme/theme68.xml"/><Relationship Id="rId3" Type="http://schemas.openxmlformats.org/officeDocument/2006/relationships/slideLayout" Target="../slideLayouts/slideLayout724.xml"/><Relationship Id="rId7" Type="http://schemas.openxmlformats.org/officeDocument/2006/relationships/slideLayout" Target="../slideLayouts/slideLayout728.xml"/><Relationship Id="rId12" Type="http://schemas.openxmlformats.org/officeDocument/2006/relationships/slideLayout" Target="../slideLayouts/slideLayout733.xml"/><Relationship Id="rId2" Type="http://schemas.openxmlformats.org/officeDocument/2006/relationships/slideLayout" Target="../slideLayouts/slideLayout723.xml"/><Relationship Id="rId1" Type="http://schemas.openxmlformats.org/officeDocument/2006/relationships/slideLayout" Target="../slideLayouts/slideLayout722.xml"/><Relationship Id="rId6" Type="http://schemas.openxmlformats.org/officeDocument/2006/relationships/slideLayout" Target="../slideLayouts/slideLayout727.xml"/><Relationship Id="rId11" Type="http://schemas.openxmlformats.org/officeDocument/2006/relationships/slideLayout" Target="../slideLayouts/slideLayout732.xml"/><Relationship Id="rId5" Type="http://schemas.openxmlformats.org/officeDocument/2006/relationships/slideLayout" Target="../slideLayouts/slideLayout726.xml"/><Relationship Id="rId10" Type="http://schemas.openxmlformats.org/officeDocument/2006/relationships/slideLayout" Target="../slideLayouts/slideLayout731.xml"/><Relationship Id="rId4" Type="http://schemas.openxmlformats.org/officeDocument/2006/relationships/slideLayout" Target="../slideLayouts/slideLayout725.xml"/><Relationship Id="rId9" Type="http://schemas.openxmlformats.org/officeDocument/2006/relationships/slideLayout" Target="../slideLayouts/slideLayout730.xml"/></Relationships>
</file>

<file path=ppt/slideMasters/_rels/slideMaster69.xml.rels><?xml version="1.0" encoding="UTF-8" standalone="yes"?>
<Relationships xmlns="http://schemas.openxmlformats.org/package/2006/relationships"><Relationship Id="rId8" Type="http://schemas.openxmlformats.org/officeDocument/2006/relationships/slideLayout" Target="../slideLayouts/slideLayout741.xml"/><Relationship Id="rId13" Type="http://schemas.openxmlformats.org/officeDocument/2006/relationships/theme" Target="../theme/theme69.xml"/><Relationship Id="rId3" Type="http://schemas.openxmlformats.org/officeDocument/2006/relationships/slideLayout" Target="../slideLayouts/slideLayout736.xml"/><Relationship Id="rId7" Type="http://schemas.openxmlformats.org/officeDocument/2006/relationships/slideLayout" Target="../slideLayouts/slideLayout740.xml"/><Relationship Id="rId12" Type="http://schemas.openxmlformats.org/officeDocument/2006/relationships/slideLayout" Target="../slideLayouts/slideLayout745.xml"/><Relationship Id="rId2" Type="http://schemas.openxmlformats.org/officeDocument/2006/relationships/slideLayout" Target="../slideLayouts/slideLayout735.xml"/><Relationship Id="rId1" Type="http://schemas.openxmlformats.org/officeDocument/2006/relationships/slideLayout" Target="../slideLayouts/slideLayout734.xml"/><Relationship Id="rId6" Type="http://schemas.openxmlformats.org/officeDocument/2006/relationships/slideLayout" Target="../slideLayouts/slideLayout739.xml"/><Relationship Id="rId11" Type="http://schemas.openxmlformats.org/officeDocument/2006/relationships/slideLayout" Target="../slideLayouts/slideLayout744.xml"/><Relationship Id="rId5" Type="http://schemas.openxmlformats.org/officeDocument/2006/relationships/slideLayout" Target="../slideLayouts/slideLayout738.xml"/><Relationship Id="rId10" Type="http://schemas.openxmlformats.org/officeDocument/2006/relationships/slideLayout" Target="../slideLayouts/slideLayout743.xml"/><Relationship Id="rId4" Type="http://schemas.openxmlformats.org/officeDocument/2006/relationships/slideLayout" Target="../slideLayouts/slideLayout737.xml"/><Relationship Id="rId9" Type="http://schemas.openxmlformats.org/officeDocument/2006/relationships/slideLayout" Target="../slideLayouts/slideLayout742.xml"/><Relationship Id="rId14" Type="http://schemas.openxmlformats.org/officeDocument/2006/relationships/image" Target="../media/image1.png"/></Relationships>
</file>

<file path=ppt/slideMasters/_rels/slideMaster70.xml.rels><?xml version="1.0" encoding="UTF-8" standalone="yes"?>
<Relationships xmlns="http://schemas.openxmlformats.org/package/2006/relationships"><Relationship Id="rId8" Type="http://schemas.openxmlformats.org/officeDocument/2006/relationships/slideLayout" Target="../slideLayouts/slideLayout753.xml"/><Relationship Id="rId13" Type="http://schemas.openxmlformats.org/officeDocument/2006/relationships/theme" Target="../theme/theme70.xml"/><Relationship Id="rId3" Type="http://schemas.openxmlformats.org/officeDocument/2006/relationships/slideLayout" Target="../slideLayouts/slideLayout748.xml"/><Relationship Id="rId7" Type="http://schemas.openxmlformats.org/officeDocument/2006/relationships/slideLayout" Target="../slideLayouts/slideLayout752.xml"/><Relationship Id="rId12" Type="http://schemas.openxmlformats.org/officeDocument/2006/relationships/slideLayout" Target="../slideLayouts/slideLayout757.xml"/><Relationship Id="rId2" Type="http://schemas.openxmlformats.org/officeDocument/2006/relationships/slideLayout" Target="../slideLayouts/slideLayout747.xml"/><Relationship Id="rId1" Type="http://schemas.openxmlformats.org/officeDocument/2006/relationships/slideLayout" Target="../slideLayouts/slideLayout746.xml"/><Relationship Id="rId6" Type="http://schemas.openxmlformats.org/officeDocument/2006/relationships/slideLayout" Target="../slideLayouts/slideLayout751.xml"/><Relationship Id="rId11" Type="http://schemas.openxmlformats.org/officeDocument/2006/relationships/slideLayout" Target="../slideLayouts/slideLayout756.xml"/><Relationship Id="rId5" Type="http://schemas.openxmlformats.org/officeDocument/2006/relationships/slideLayout" Target="../slideLayouts/slideLayout750.xml"/><Relationship Id="rId10" Type="http://schemas.openxmlformats.org/officeDocument/2006/relationships/slideLayout" Target="../slideLayouts/slideLayout755.xml"/><Relationship Id="rId4" Type="http://schemas.openxmlformats.org/officeDocument/2006/relationships/slideLayout" Target="../slideLayouts/slideLayout749.xml"/><Relationship Id="rId9" Type="http://schemas.openxmlformats.org/officeDocument/2006/relationships/slideLayout" Target="../slideLayouts/slideLayout754.xml"/></Relationships>
</file>

<file path=ppt/slideMasters/_rels/slideMaster71.xml.rels><?xml version="1.0" encoding="UTF-8" standalone="yes"?>
<Relationships xmlns="http://schemas.openxmlformats.org/package/2006/relationships"><Relationship Id="rId8" Type="http://schemas.openxmlformats.org/officeDocument/2006/relationships/slideLayout" Target="../slideLayouts/slideLayout765.xml"/><Relationship Id="rId13" Type="http://schemas.openxmlformats.org/officeDocument/2006/relationships/image" Target="../media/image1.png"/><Relationship Id="rId3" Type="http://schemas.openxmlformats.org/officeDocument/2006/relationships/slideLayout" Target="../slideLayouts/slideLayout760.xml"/><Relationship Id="rId7" Type="http://schemas.openxmlformats.org/officeDocument/2006/relationships/slideLayout" Target="../slideLayouts/slideLayout764.xml"/><Relationship Id="rId12" Type="http://schemas.openxmlformats.org/officeDocument/2006/relationships/theme" Target="../theme/theme71.xml"/><Relationship Id="rId2" Type="http://schemas.openxmlformats.org/officeDocument/2006/relationships/slideLayout" Target="../slideLayouts/slideLayout759.xml"/><Relationship Id="rId1" Type="http://schemas.openxmlformats.org/officeDocument/2006/relationships/slideLayout" Target="../slideLayouts/slideLayout758.xml"/><Relationship Id="rId6" Type="http://schemas.openxmlformats.org/officeDocument/2006/relationships/slideLayout" Target="../slideLayouts/slideLayout763.xml"/><Relationship Id="rId11" Type="http://schemas.openxmlformats.org/officeDocument/2006/relationships/slideLayout" Target="../slideLayouts/slideLayout768.xml"/><Relationship Id="rId5" Type="http://schemas.openxmlformats.org/officeDocument/2006/relationships/slideLayout" Target="../slideLayouts/slideLayout762.xml"/><Relationship Id="rId10" Type="http://schemas.openxmlformats.org/officeDocument/2006/relationships/slideLayout" Target="../slideLayouts/slideLayout767.xml"/><Relationship Id="rId4" Type="http://schemas.openxmlformats.org/officeDocument/2006/relationships/slideLayout" Target="../slideLayouts/slideLayout761.xml"/><Relationship Id="rId9" Type="http://schemas.openxmlformats.org/officeDocument/2006/relationships/slideLayout" Target="../slideLayouts/slideLayout766.xml"/></Relationships>
</file>

<file path=ppt/slideMasters/_rels/slideMaster72.xml.rels><?xml version="1.0" encoding="UTF-8" standalone="yes"?>
<Relationships xmlns="http://schemas.openxmlformats.org/package/2006/relationships"><Relationship Id="rId8" Type="http://schemas.openxmlformats.org/officeDocument/2006/relationships/slideLayout" Target="../slideLayouts/slideLayout776.xml"/><Relationship Id="rId3" Type="http://schemas.openxmlformats.org/officeDocument/2006/relationships/slideLayout" Target="../slideLayouts/slideLayout771.xml"/><Relationship Id="rId7" Type="http://schemas.openxmlformats.org/officeDocument/2006/relationships/slideLayout" Target="../slideLayouts/slideLayout775.xml"/><Relationship Id="rId12" Type="http://schemas.openxmlformats.org/officeDocument/2006/relationships/theme" Target="../theme/theme72.xml"/><Relationship Id="rId2" Type="http://schemas.openxmlformats.org/officeDocument/2006/relationships/slideLayout" Target="../slideLayouts/slideLayout770.xml"/><Relationship Id="rId1" Type="http://schemas.openxmlformats.org/officeDocument/2006/relationships/slideLayout" Target="../slideLayouts/slideLayout769.xml"/><Relationship Id="rId6" Type="http://schemas.openxmlformats.org/officeDocument/2006/relationships/slideLayout" Target="../slideLayouts/slideLayout774.xml"/><Relationship Id="rId11" Type="http://schemas.openxmlformats.org/officeDocument/2006/relationships/slideLayout" Target="../slideLayouts/slideLayout779.xml"/><Relationship Id="rId5" Type="http://schemas.openxmlformats.org/officeDocument/2006/relationships/slideLayout" Target="../slideLayouts/slideLayout773.xml"/><Relationship Id="rId10" Type="http://schemas.openxmlformats.org/officeDocument/2006/relationships/slideLayout" Target="../slideLayouts/slideLayout778.xml"/><Relationship Id="rId4" Type="http://schemas.openxmlformats.org/officeDocument/2006/relationships/slideLayout" Target="../slideLayouts/slideLayout772.xml"/><Relationship Id="rId9" Type="http://schemas.openxmlformats.org/officeDocument/2006/relationships/slideLayout" Target="../slideLayouts/slideLayout777.xml"/></Relationships>
</file>

<file path=ppt/slideMasters/_rels/slideMaster73.xml.rels><?xml version="1.0" encoding="UTF-8" standalone="yes"?>
<Relationships xmlns="http://schemas.openxmlformats.org/package/2006/relationships"><Relationship Id="rId8" Type="http://schemas.openxmlformats.org/officeDocument/2006/relationships/slideLayout" Target="../slideLayouts/slideLayout787.xml"/><Relationship Id="rId13" Type="http://schemas.openxmlformats.org/officeDocument/2006/relationships/theme" Target="../theme/theme73.xml"/><Relationship Id="rId3" Type="http://schemas.openxmlformats.org/officeDocument/2006/relationships/slideLayout" Target="../slideLayouts/slideLayout782.xml"/><Relationship Id="rId7" Type="http://schemas.openxmlformats.org/officeDocument/2006/relationships/slideLayout" Target="../slideLayouts/slideLayout786.xml"/><Relationship Id="rId12" Type="http://schemas.openxmlformats.org/officeDocument/2006/relationships/slideLayout" Target="../slideLayouts/slideLayout791.xml"/><Relationship Id="rId2" Type="http://schemas.openxmlformats.org/officeDocument/2006/relationships/slideLayout" Target="../slideLayouts/slideLayout781.xml"/><Relationship Id="rId1" Type="http://schemas.openxmlformats.org/officeDocument/2006/relationships/slideLayout" Target="../slideLayouts/slideLayout780.xml"/><Relationship Id="rId6" Type="http://schemas.openxmlformats.org/officeDocument/2006/relationships/slideLayout" Target="../slideLayouts/slideLayout785.xml"/><Relationship Id="rId11" Type="http://schemas.openxmlformats.org/officeDocument/2006/relationships/slideLayout" Target="../slideLayouts/slideLayout790.xml"/><Relationship Id="rId5" Type="http://schemas.openxmlformats.org/officeDocument/2006/relationships/slideLayout" Target="../slideLayouts/slideLayout784.xml"/><Relationship Id="rId10" Type="http://schemas.openxmlformats.org/officeDocument/2006/relationships/slideLayout" Target="../slideLayouts/slideLayout789.xml"/><Relationship Id="rId4" Type="http://schemas.openxmlformats.org/officeDocument/2006/relationships/slideLayout" Target="../slideLayouts/slideLayout783.xml"/><Relationship Id="rId9" Type="http://schemas.openxmlformats.org/officeDocument/2006/relationships/slideLayout" Target="../slideLayouts/slideLayout788.xml"/></Relationships>
</file>

<file path=ppt/slideMasters/_rels/slideMaster74.xml.rels><?xml version="1.0" encoding="UTF-8" standalone="yes"?>
<Relationships xmlns="http://schemas.openxmlformats.org/package/2006/relationships"><Relationship Id="rId8" Type="http://schemas.openxmlformats.org/officeDocument/2006/relationships/slideLayout" Target="../slideLayouts/slideLayout799.xml"/><Relationship Id="rId13" Type="http://schemas.openxmlformats.org/officeDocument/2006/relationships/theme" Target="../theme/theme74.xml"/><Relationship Id="rId3" Type="http://schemas.openxmlformats.org/officeDocument/2006/relationships/slideLayout" Target="../slideLayouts/slideLayout794.xml"/><Relationship Id="rId7" Type="http://schemas.openxmlformats.org/officeDocument/2006/relationships/slideLayout" Target="../slideLayouts/slideLayout798.xml"/><Relationship Id="rId12" Type="http://schemas.openxmlformats.org/officeDocument/2006/relationships/slideLayout" Target="../slideLayouts/slideLayout803.xml"/><Relationship Id="rId2" Type="http://schemas.openxmlformats.org/officeDocument/2006/relationships/slideLayout" Target="../slideLayouts/slideLayout793.xml"/><Relationship Id="rId1" Type="http://schemas.openxmlformats.org/officeDocument/2006/relationships/slideLayout" Target="../slideLayouts/slideLayout792.xml"/><Relationship Id="rId6" Type="http://schemas.openxmlformats.org/officeDocument/2006/relationships/slideLayout" Target="../slideLayouts/slideLayout797.xml"/><Relationship Id="rId11" Type="http://schemas.openxmlformats.org/officeDocument/2006/relationships/slideLayout" Target="../slideLayouts/slideLayout802.xml"/><Relationship Id="rId5" Type="http://schemas.openxmlformats.org/officeDocument/2006/relationships/slideLayout" Target="../slideLayouts/slideLayout796.xml"/><Relationship Id="rId10" Type="http://schemas.openxmlformats.org/officeDocument/2006/relationships/slideLayout" Target="../slideLayouts/slideLayout801.xml"/><Relationship Id="rId4" Type="http://schemas.openxmlformats.org/officeDocument/2006/relationships/slideLayout" Target="../slideLayouts/slideLayout795.xml"/><Relationship Id="rId9" Type="http://schemas.openxmlformats.org/officeDocument/2006/relationships/slideLayout" Target="../slideLayouts/slideLayout800.xml"/><Relationship Id="rId14" Type="http://schemas.openxmlformats.org/officeDocument/2006/relationships/image" Target="../media/image1.png"/></Relationships>
</file>

<file path=ppt/slideMasters/_rels/slideMaster75.xml.rels><?xml version="1.0" encoding="UTF-8" standalone="yes"?>
<Relationships xmlns="http://schemas.openxmlformats.org/package/2006/relationships"><Relationship Id="rId8" Type="http://schemas.openxmlformats.org/officeDocument/2006/relationships/slideLayout" Target="../slideLayouts/slideLayout811.xml"/><Relationship Id="rId13" Type="http://schemas.openxmlformats.org/officeDocument/2006/relationships/theme" Target="../theme/theme75.xml"/><Relationship Id="rId3" Type="http://schemas.openxmlformats.org/officeDocument/2006/relationships/slideLayout" Target="../slideLayouts/slideLayout806.xml"/><Relationship Id="rId7" Type="http://schemas.openxmlformats.org/officeDocument/2006/relationships/slideLayout" Target="../slideLayouts/slideLayout810.xml"/><Relationship Id="rId12" Type="http://schemas.openxmlformats.org/officeDocument/2006/relationships/slideLayout" Target="../slideLayouts/slideLayout815.xml"/><Relationship Id="rId2" Type="http://schemas.openxmlformats.org/officeDocument/2006/relationships/slideLayout" Target="../slideLayouts/slideLayout805.xml"/><Relationship Id="rId1" Type="http://schemas.openxmlformats.org/officeDocument/2006/relationships/slideLayout" Target="../slideLayouts/slideLayout804.xml"/><Relationship Id="rId6" Type="http://schemas.openxmlformats.org/officeDocument/2006/relationships/slideLayout" Target="../slideLayouts/slideLayout809.xml"/><Relationship Id="rId11" Type="http://schemas.openxmlformats.org/officeDocument/2006/relationships/slideLayout" Target="../slideLayouts/slideLayout814.xml"/><Relationship Id="rId5" Type="http://schemas.openxmlformats.org/officeDocument/2006/relationships/slideLayout" Target="../slideLayouts/slideLayout808.xml"/><Relationship Id="rId10" Type="http://schemas.openxmlformats.org/officeDocument/2006/relationships/slideLayout" Target="../slideLayouts/slideLayout813.xml"/><Relationship Id="rId4" Type="http://schemas.openxmlformats.org/officeDocument/2006/relationships/slideLayout" Target="../slideLayouts/slideLayout807.xml"/><Relationship Id="rId9" Type="http://schemas.openxmlformats.org/officeDocument/2006/relationships/slideLayout" Target="../slideLayouts/slideLayout812.xml"/><Relationship Id="rId14" Type="http://schemas.openxmlformats.org/officeDocument/2006/relationships/image" Target="../media/image1.png"/></Relationships>
</file>

<file path=ppt/slideMasters/_rels/slideMaster76.xml.rels><?xml version="1.0" encoding="UTF-8" standalone="yes"?>
<Relationships xmlns="http://schemas.openxmlformats.org/package/2006/relationships"><Relationship Id="rId8" Type="http://schemas.openxmlformats.org/officeDocument/2006/relationships/slideLayout" Target="../slideLayouts/slideLayout823.xml"/><Relationship Id="rId13" Type="http://schemas.openxmlformats.org/officeDocument/2006/relationships/theme" Target="../theme/theme76.xml"/><Relationship Id="rId3" Type="http://schemas.openxmlformats.org/officeDocument/2006/relationships/slideLayout" Target="../slideLayouts/slideLayout818.xml"/><Relationship Id="rId7" Type="http://schemas.openxmlformats.org/officeDocument/2006/relationships/slideLayout" Target="../slideLayouts/slideLayout822.xml"/><Relationship Id="rId12" Type="http://schemas.openxmlformats.org/officeDocument/2006/relationships/slideLayout" Target="../slideLayouts/slideLayout827.xml"/><Relationship Id="rId2" Type="http://schemas.openxmlformats.org/officeDocument/2006/relationships/slideLayout" Target="../slideLayouts/slideLayout817.xml"/><Relationship Id="rId1" Type="http://schemas.openxmlformats.org/officeDocument/2006/relationships/slideLayout" Target="../slideLayouts/slideLayout816.xml"/><Relationship Id="rId6" Type="http://schemas.openxmlformats.org/officeDocument/2006/relationships/slideLayout" Target="../slideLayouts/slideLayout821.xml"/><Relationship Id="rId11" Type="http://schemas.openxmlformats.org/officeDocument/2006/relationships/slideLayout" Target="../slideLayouts/slideLayout826.xml"/><Relationship Id="rId5" Type="http://schemas.openxmlformats.org/officeDocument/2006/relationships/slideLayout" Target="../slideLayouts/slideLayout820.xml"/><Relationship Id="rId10" Type="http://schemas.openxmlformats.org/officeDocument/2006/relationships/slideLayout" Target="../slideLayouts/slideLayout825.xml"/><Relationship Id="rId4" Type="http://schemas.openxmlformats.org/officeDocument/2006/relationships/slideLayout" Target="../slideLayouts/slideLayout819.xml"/><Relationship Id="rId9" Type="http://schemas.openxmlformats.org/officeDocument/2006/relationships/slideLayout" Target="../slideLayouts/slideLayout824.xml"/><Relationship Id="rId14" Type="http://schemas.openxmlformats.org/officeDocument/2006/relationships/image" Target="../media/image1.png"/></Relationships>
</file>

<file path=ppt/slideMasters/_rels/slideMaster77.xml.rels><?xml version="1.0" encoding="UTF-8" standalone="yes"?>
<Relationships xmlns="http://schemas.openxmlformats.org/package/2006/relationships"><Relationship Id="rId8" Type="http://schemas.openxmlformats.org/officeDocument/2006/relationships/slideLayout" Target="../slideLayouts/slideLayout835.xml"/><Relationship Id="rId13" Type="http://schemas.openxmlformats.org/officeDocument/2006/relationships/image" Target="../media/image1.png"/><Relationship Id="rId3" Type="http://schemas.openxmlformats.org/officeDocument/2006/relationships/slideLayout" Target="../slideLayouts/slideLayout830.xml"/><Relationship Id="rId7" Type="http://schemas.openxmlformats.org/officeDocument/2006/relationships/slideLayout" Target="../slideLayouts/slideLayout834.xml"/><Relationship Id="rId12" Type="http://schemas.openxmlformats.org/officeDocument/2006/relationships/theme" Target="../theme/theme77.xml"/><Relationship Id="rId2" Type="http://schemas.openxmlformats.org/officeDocument/2006/relationships/slideLayout" Target="../slideLayouts/slideLayout829.xml"/><Relationship Id="rId1" Type="http://schemas.openxmlformats.org/officeDocument/2006/relationships/slideLayout" Target="../slideLayouts/slideLayout828.xml"/><Relationship Id="rId6" Type="http://schemas.openxmlformats.org/officeDocument/2006/relationships/slideLayout" Target="../slideLayouts/slideLayout833.xml"/><Relationship Id="rId11" Type="http://schemas.openxmlformats.org/officeDocument/2006/relationships/slideLayout" Target="../slideLayouts/slideLayout838.xml"/><Relationship Id="rId5" Type="http://schemas.openxmlformats.org/officeDocument/2006/relationships/slideLayout" Target="../slideLayouts/slideLayout832.xml"/><Relationship Id="rId10" Type="http://schemas.openxmlformats.org/officeDocument/2006/relationships/slideLayout" Target="../slideLayouts/slideLayout837.xml"/><Relationship Id="rId4" Type="http://schemas.openxmlformats.org/officeDocument/2006/relationships/slideLayout" Target="../slideLayouts/slideLayout831.xml"/><Relationship Id="rId9" Type="http://schemas.openxmlformats.org/officeDocument/2006/relationships/slideLayout" Target="../slideLayouts/slideLayout836.xml"/></Relationships>
</file>

<file path=ppt/slideMasters/_rels/slideMaster78.xml.rels><?xml version="1.0" encoding="UTF-8" standalone="yes"?>
<Relationships xmlns="http://schemas.openxmlformats.org/package/2006/relationships"><Relationship Id="rId8" Type="http://schemas.openxmlformats.org/officeDocument/2006/relationships/slideLayout" Target="../slideLayouts/slideLayout846.xml"/><Relationship Id="rId13" Type="http://schemas.openxmlformats.org/officeDocument/2006/relationships/theme" Target="../theme/theme78.xml"/><Relationship Id="rId3" Type="http://schemas.openxmlformats.org/officeDocument/2006/relationships/slideLayout" Target="../slideLayouts/slideLayout841.xml"/><Relationship Id="rId7" Type="http://schemas.openxmlformats.org/officeDocument/2006/relationships/slideLayout" Target="../slideLayouts/slideLayout845.xml"/><Relationship Id="rId12" Type="http://schemas.openxmlformats.org/officeDocument/2006/relationships/slideLayout" Target="../slideLayouts/slideLayout850.xml"/><Relationship Id="rId2" Type="http://schemas.openxmlformats.org/officeDocument/2006/relationships/slideLayout" Target="../slideLayouts/slideLayout840.xml"/><Relationship Id="rId1" Type="http://schemas.openxmlformats.org/officeDocument/2006/relationships/slideLayout" Target="../slideLayouts/slideLayout839.xml"/><Relationship Id="rId6" Type="http://schemas.openxmlformats.org/officeDocument/2006/relationships/slideLayout" Target="../slideLayouts/slideLayout844.xml"/><Relationship Id="rId11" Type="http://schemas.openxmlformats.org/officeDocument/2006/relationships/slideLayout" Target="../slideLayouts/slideLayout849.xml"/><Relationship Id="rId5" Type="http://schemas.openxmlformats.org/officeDocument/2006/relationships/slideLayout" Target="../slideLayouts/slideLayout843.xml"/><Relationship Id="rId10" Type="http://schemas.openxmlformats.org/officeDocument/2006/relationships/slideLayout" Target="../slideLayouts/slideLayout848.xml"/><Relationship Id="rId4" Type="http://schemas.openxmlformats.org/officeDocument/2006/relationships/slideLayout" Target="../slideLayouts/slideLayout842.xml"/><Relationship Id="rId9" Type="http://schemas.openxmlformats.org/officeDocument/2006/relationships/slideLayout" Target="../slideLayouts/slideLayout847.xml"/></Relationships>
</file>

<file path=ppt/slideMasters/_rels/slideMaster79.xml.rels><?xml version="1.0" encoding="UTF-8" standalone="yes"?>
<Relationships xmlns="http://schemas.openxmlformats.org/package/2006/relationships"><Relationship Id="rId8" Type="http://schemas.openxmlformats.org/officeDocument/2006/relationships/slideLayout" Target="../slideLayouts/slideLayout858.xml"/><Relationship Id="rId13" Type="http://schemas.openxmlformats.org/officeDocument/2006/relationships/theme" Target="../theme/theme79.xml"/><Relationship Id="rId3" Type="http://schemas.openxmlformats.org/officeDocument/2006/relationships/slideLayout" Target="../slideLayouts/slideLayout853.xml"/><Relationship Id="rId7" Type="http://schemas.openxmlformats.org/officeDocument/2006/relationships/slideLayout" Target="../slideLayouts/slideLayout857.xml"/><Relationship Id="rId12" Type="http://schemas.openxmlformats.org/officeDocument/2006/relationships/slideLayout" Target="../slideLayouts/slideLayout862.xml"/><Relationship Id="rId2" Type="http://schemas.openxmlformats.org/officeDocument/2006/relationships/slideLayout" Target="../slideLayouts/slideLayout852.xml"/><Relationship Id="rId1" Type="http://schemas.openxmlformats.org/officeDocument/2006/relationships/slideLayout" Target="../slideLayouts/slideLayout851.xml"/><Relationship Id="rId6" Type="http://schemas.openxmlformats.org/officeDocument/2006/relationships/slideLayout" Target="../slideLayouts/slideLayout856.xml"/><Relationship Id="rId11" Type="http://schemas.openxmlformats.org/officeDocument/2006/relationships/slideLayout" Target="../slideLayouts/slideLayout861.xml"/><Relationship Id="rId5" Type="http://schemas.openxmlformats.org/officeDocument/2006/relationships/slideLayout" Target="../slideLayouts/slideLayout855.xml"/><Relationship Id="rId10" Type="http://schemas.openxmlformats.org/officeDocument/2006/relationships/slideLayout" Target="../slideLayouts/slideLayout860.xml"/><Relationship Id="rId4" Type="http://schemas.openxmlformats.org/officeDocument/2006/relationships/slideLayout" Target="../slideLayouts/slideLayout854.xml"/><Relationship Id="rId9" Type="http://schemas.openxmlformats.org/officeDocument/2006/relationships/slideLayout" Target="../slideLayouts/slideLayout859.xml"/></Relationships>
</file>

<file path=ppt/slideMasters/_rels/slideMaster80.xml.rels><?xml version="1.0" encoding="UTF-8" standalone="yes"?>
<Relationships xmlns="http://schemas.openxmlformats.org/package/2006/relationships"><Relationship Id="rId8" Type="http://schemas.openxmlformats.org/officeDocument/2006/relationships/slideLayout" Target="../slideLayouts/slideLayout870.xml"/><Relationship Id="rId13" Type="http://schemas.openxmlformats.org/officeDocument/2006/relationships/theme" Target="../theme/theme80.xml"/><Relationship Id="rId3" Type="http://schemas.openxmlformats.org/officeDocument/2006/relationships/slideLayout" Target="../slideLayouts/slideLayout865.xml"/><Relationship Id="rId7" Type="http://schemas.openxmlformats.org/officeDocument/2006/relationships/slideLayout" Target="../slideLayouts/slideLayout869.xml"/><Relationship Id="rId12" Type="http://schemas.openxmlformats.org/officeDocument/2006/relationships/slideLayout" Target="../slideLayouts/slideLayout874.xml"/><Relationship Id="rId2" Type="http://schemas.openxmlformats.org/officeDocument/2006/relationships/slideLayout" Target="../slideLayouts/slideLayout864.xml"/><Relationship Id="rId1" Type="http://schemas.openxmlformats.org/officeDocument/2006/relationships/slideLayout" Target="../slideLayouts/slideLayout863.xml"/><Relationship Id="rId6" Type="http://schemas.openxmlformats.org/officeDocument/2006/relationships/slideLayout" Target="../slideLayouts/slideLayout868.xml"/><Relationship Id="rId11" Type="http://schemas.openxmlformats.org/officeDocument/2006/relationships/slideLayout" Target="../slideLayouts/slideLayout873.xml"/><Relationship Id="rId5" Type="http://schemas.openxmlformats.org/officeDocument/2006/relationships/slideLayout" Target="../slideLayouts/slideLayout867.xml"/><Relationship Id="rId10" Type="http://schemas.openxmlformats.org/officeDocument/2006/relationships/slideLayout" Target="../slideLayouts/slideLayout872.xml"/><Relationship Id="rId4" Type="http://schemas.openxmlformats.org/officeDocument/2006/relationships/slideLayout" Target="../slideLayouts/slideLayout866.xml"/><Relationship Id="rId9" Type="http://schemas.openxmlformats.org/officeDocument/2006/relationships/slideLayout" Target="../slideLayouts/slideLayout871.xml"/></Relationships>
</file>

<file path=ppt/slideMasters/_rels/slideMaster81.xml.rels><?xml version="1.0" encoding="UTF-8" standalone="yes"?>
<Relationships xmlns="http://schemas.openxmlformats.org/package/2006/relationships"><Relationship Id="rId3" Type="http://schemas.openxmlformats.org/officeDocument/2006/relationships/slideLayout" Target="../slideLayouts/slideLayout877.xml"/><Relationship Id="rId2" Type="http://schemas.openxmlformats.org/officeDocument/2006/relationships/slideLayout" Target="../slideLayouts/slideLayout876.xml"/><Relationship Id="rId1" Type="http://schemas.openxmlformats.org/officeDocument/2006/relationships/slideLayout" Target="../slideLayouts/slideLayout875.xml"/><Relationship Id="rId5" Type="http://schemas.openxmlformats.org/officeDocument/2006/relationships/theme" Target="../theme/theme81.xml"/><Relationship Id="rId4" Type="http://schemas.openxmlformats.org/officeDocument/2006/relationships/slideLayout" Target="../slideLayouts/slideLayout878.xml"/></Relationships>
</file>

<file path=ppt/slideMasters/_rels/slideMaster82.xml.rels><?xml version="1.0" encoding="UTF-8" standalone="yes"?>
<Relationships xmlns="http://schemas.openxmlformats.org/package/2006/relationships"><Relationship Id="rId8" Type="http://schemas.openxmlformats.org/officeDocument/2006/relationships/slideLayout" Target="../slideLayouts/slideLayout886.xml"/><Relationship Id="rId13" Type="http://schemas.openxmlformats.org/officeDocument/2006/relationships/theme" Target="../theme/theme82.xml"/><Relationship Id="rId3" Type="http://schemas.openxmlformats.org/officeDocument/2006/relationships/slideLayout" Target="../slideLayouts/slideLayout881.xml"/><Relationship Id="rId7" Type="http://schemas.openxmlformats.org/officeDocument/2006/relationships/slideLayout" Target="../slideLayouts/slideLayout885.xml"/><Relationship Id="rId12" Type="http://schemas.openxmlformats.org/officeDocument/2006/relationships/slideLayout" Target="../slideLayouts/slideLayout890.xml"/><Relationship Id="rId2" Type="http://schemas.openxmlformats.org/officeDocument/2006/relationships/slideLayout" Target="../slideLayouts/slideLayout880.xml"/><Relationship Id="rId1" Type="http://schemas.openxmlformats.org/officeDocument/2006/relationships/slideLayout" Target="../slideLayouts/slideLayout879.xml"/><Relationship Id="rId6" Type="http://schemas.openxmlformats.org/officeDocument/2006/relationships/slideLayout" Target="../slideLayouts/slideLayout884.xml"/><Relationship Id="rId11" Type="http://schemas.openxmlformats.org/officeDocument/2006/relationships/slideLayout" Target="../slideLayouts/slideLayout889.xml"/><Relationship Id="rId5" Type="http://schemas.openxmlformats.org/officeDocument/2006/relationships/slideLayout" Target="../slideLayouts/slideLayout883.xml"/><Relationship Id="rId10" Type="http://schemas.openxmlformats.org/officeDocument/2006/relationships/slideLayout" Target="../slideLayouts/slideLayout888.xml"/><Relationship Id="rId4" Type="http://schemas.openxmlformats.org/officeDocument/2006/relationships/slideLayout" Target="../slideLayouts/slideLayout882.xml"/><Relationship Id="rId9" Type="http://schemas.openxmlformats.org/officeDocument/2006/relationships/slideLayout" Target="../slideLayouts/slideLayout887.xml"/></Relationships>
</file>

<file path=ppt/slideMasters/_rels/slideMaster83.xml.rels><?xml version="1.0" encoding="UTF-8" standalone="yes"?>
<Relationships xmlns="http://schemas.openxmlformats.org/package/2006/relationships"><Relationship Id="rId8" Type="http://schemas.openxmlformats.org/officeDocument/2006/relationships/slideLayout" Target="../slideLayouts/slideLayout898.xml"/><Relationship Id="rId13" Type="http://schemas.openxmlformats.org/officeDocument/2006/relationships/theme" Target="../theme/theme83.xml"/><Relationship Id="rId3" Type="http://schemas.openxmlformats.org/officeDocument/2006/relationships/slideLayout" Target="../slideLayouts/slideLayout893.xml"/><Relationship Id="rId7" Type="http://schemas.openxmlformats.org/officeDocument/2006/relationships/slideLayout" Target="../slideLayouts/slideLayout897.xml"/><Relationship Id="rId12" Type="http://schemas.openxmlformats.org/officeDocument/2006/relationships/slideLayout" Target="../slideLayouts/slideLayout902.xml"/><Relationship Id="rId2" Type="http://schemas.openxmlformats.org/officeDocument/2006/relationships/slideLayout" Target="../slideLayouts/slideLayout892.xml"/><Relationship Id="rId1" Type="http://schemas.openxmlformats.org/officeDocument/2006/relationships/slideLayout" Target="../slideLayouts/slideLayout891.xml"/><Relationship Id="rId6" Type="http://schemas.openxmlformats.org/officeDocument/2006/relationships/slideLayout" Target="../slideLayouts/slideLayout896.xml"/><Relationship Id="rId11" Type="http://schemas.openxmlformats.org/officeDocument/2006/relationships/slideLayout" Target="../slideLayouts/slideLayout901.xml"/><Relationship Id="rId5" Type="http://schemas.openxmlformats.org/officeDocument/2006/relationships/slideLayout" Target="../slideLayouts/slideLayout895.xml"/><Relationship Id="rId10" Type="http://schemas.openxmlformats.org/officeDocument/2006/relationships/slideLayout" Target="../slideLayouts/slideLayout900.xml"/><Relationship Id="rId4" Type="http://schemas.openxmlformats.org/officeDocument/2006/relationships/slideLayout" Target="../slideLayouts/slideLayout894.xml"/><Relationship Id="rId9" Type="http://schemas.openxmlformats.org/officeDocument/2006/relationships/slideLayout" Target="../slideLayouts/slideLayout899.xml"/></Relationships>
</file>

<file path=ppt/slideMasters/_rels/slideMaster84.xml.rels><?xml version="1.0" encoding="UTF-8" standalone="yes"?>
<Relationships xmlns="http://schemas.openxmlformats.org/package/2006/relationships"><Relationship Id="rId3" Type="http://schemas.openxmlformats.org/officeDocument/2006/relationships/theme" Target="../theme/theme84.xml"/><Relationship Id="rId2" Type="http://schemas.openxmlformats.org/officeDocument/2006/relationships/slideLayout" Target="../slideLayouts/slideLayout904.xml"/><Relationship Id="rId1" Type="http://schemas.openxmlformats.org/officeDocument/2006/relationships/slideLayout" Target="../slideLayouts/slideLayout903.xml"/></Relationships>
</file>

<file path=ppt/slideMasters/_rels/slideMaster85.xml.rels><?xml version="1.0" encoding="UTF-8" standalone="yes"?>
<Relationships xmlns="http://schemas.openxmlformats.org/package/2006/relationships"><Relationship Id="rId8" Type="http://schemas.openxmlformats.org/officeDocument/2006/relationships/slideLayout" Target="../slideLayouts/slideLayout912.xml"/><Relationship Id="rId13" Type="http://schemas.openxmlformats.org/officeDocument/2006/relationships/theme" Target="../theme/theme85.xml"/><Relationship Id="rId3" Type="http://schemas.openxmlformats.org/officeDocument/2006/relationships/slideLayout" Target="../slideLayouts/slideLayout907.xml"/><Relationship Id="rId7" Type="http://schemas.openxmlformats.org/officeDocument/2006/relationships/slideLayout" Target="../slideLayouts/slideLayout911.xml"/><Relationship Id="rId12" Type="http://schemas.openxmlformats.org/officeDocument/2006/relationships/slideLayout" Target="../slideLayouts/slideLayout916.xml"/><Relationship Id="rId2" Type="http://schemas.openxmlformats.org/officeDocument/2006/relationships/slideLayout" Target="../slideLayouts/slideLayout906.xml"/><Relationship Id="rId1" Type="http://schemas.openxmlformats.org/officeDocument/2006/relationships/slideLayout" Target="../slideLayouts/slideLayout905.xml"/><Relationship Id="rId6" Type="http://schemas.openxmlformats.org/officeDocument/2006/relationships/slideLayout" Target="../slideLayouts/slideLayout910.xml"/><Relationship Id="rId11" Type="http://schemas.openxmlformats.org/officeDocument/2006/relationships/slideLayout" Target="../slideLayouts/slideLayout915.xml"/><Relationship Id="rId5" Type="http://schemas.openxmlformats.org/officeDocument/2006/relationships/slideLayout" Target="../slideLayouts/slideLayout909.xml"/><Relationship Id="rId10" Type="http://schemas.openxmlformats.org/officeDocument/2006/relationships/slideLayout" Target="../slideLayouts/slideLayout914.xml"/><Relationship Id="rId4" Type="http://schemas.openxmlformats.org/officeDocument/2006/relationships/slideLayout" Target="../slideLayouts/slideLayout908.xml"/><Relationship Id="rId9" Type="http://schemas.openxmlformats.org/officeDocument/2006/relationships/slideLayout" Target="../slideLayouts/slideLayout913.xml"/><Relationship Id="rId14" Type="http://schemas.openxmlformats.org/officeDocument/2006/relationships/image" Target="../media/image1.png"/></Relationships>
</file>

<file path=ppt/slideMasters/_rels/slideMaster86.xml.rels><?xml version="1.0" encoding="UTF-8" standalone="yes"?>
<Relationships xmlns="http://schemas.openxmlformats.org/package/2006/relationships"><Relationship Id="rId8" Type="http://schemas.openxmlformats.org/officeDocument/2006/relationships/slideLayout" Target="../slideLayouts/slideLayout924.xml"/><Relationship Id="rId13" Type="http://schemas.openxmlformats.org/officeDocument/2006/relationships/theme" Target="../theme/theme86.xml"/><Relationship Id="rId3" Type="http://schemas.openxmlformats.org/officeDocument/2006/relationships/slideLayout" Target="../slideLayouts/slideLayout919.xml"/><Relationship Id="rId7" Type="http://schemas.openxmlformats.org/officeDocument/2006/relationships/slideLayout" Target="../slideLayouts/slideLayout923.xml"/><Relationship Id="rId12" Type="http://schemas.openxmlformats.org/officeDocument/2006/relationships/slideLayout" Target="../slideLayouts/slideLayout928.xml"/><Relationship Id="rId2" Type="http://schemas.openxmlformats.org/officeDocument/2006/relationships/slideLayout" Target="../slideLayouts/slideLayout918.xml"/><Relationship Id="rId1" Type="http://schemas.openxmlformats.org/officeDocument/2006/relationships/slideLayout" Target="../slideLayouts/slideLayout917.xml"/><Relationship Id="rId6" Type="http://schemas.openxmlformats.org/officeDocument/2006/relationships/slideLayout" Target="../slideLayouts/slideLayout922.xml"/><Relationship Id="rId11" Type="http://schemas.openxmlformats.org/officeDocument/2006/relationships/slideLayout" Target="../slideLayouts/slideLayout927.xml"/><Relationship Id="rId5" Type="http://schemas.openxmlformats.org/officeDocument/2006/relationships/slideLayout" Target="../slideLayouts/slideLayout921.xml"/><Relationship Id="rId10" Type="http://schemas.openxmlformats.org/officeDocument/2006/relationships/slideLayout" Target="../slideLayouts/slideLayout926.xml"/><Relationship Id="rId4" Type="http://schemas.openxmlformats.org/officeDocument/2006/relationships/slideLayout" Target="../slideLayouts/slideLayout920.xml"/><Relationship Id="rId9" Type="http://schemas.openxmlformats.org/officeDocument/2006/relationships/slideLayout" Target="../slideLayouts/slideLayout925.xml"/><Relationship Id="rId14" Type="http://schemas.openxmlformats.org/officeDocument/2006/relationships/image" Target="../media/image1.png"/></Relationships>
</file>

<file path=ppt/slideMasters/_rels/slideMaster87.xml.rels><?xml version="1.0" encoding="UTF-8" standalone="yes"?>
<Relationships xmlns="http://schemas.openxmlformats.org/package/2006/relationships"><Relationship Id="rId8" Type="http://schemas.openxmlformats.org/officeDocument/2006/relationships/slideLayout" Target="../slideLayouts/slideLayout936.xml"/><Relationship Id="rId13" Type="http://schemas.openxmlformats.org/officeDocument/2006/relationships/theme" Target="../theme/theme87.xml"/><Relationship Id="rId3" Type="http://schemas.openxmlformats.org/officeDocument/2006/relationships/slideLayout" Target="../slideLayouts/slideLayout931.xml"/><Relationship Id="rId7" Type="http://schemas.openxmlformats.org/officeDocument/2006/relationships/slideLayout" Target="../slideLayouts/slideLayout935.xml"/><Relationship Id="rId12" Type="http://schemas.openxmlformats.org/officeDocument/2006/relationships/slideLayout" Target="../slideLayouts/slideLayout940.xml"/><Relationship Id="rId2" Type="http://schemas.openxmlformats.org/officeDocument/2006/relationships/slideLayout" Target="../slideLayouts/slideLayout930.xml"/><Relationship Id="rId1" Type="http://schemas.openxmlformats.org/officeDocument/2006/relationships/slideLayout" Target="../slideLayouts/slideLayout929.xml"/><Relationship Id="rId6" Type="http://schemas.openxmlformats.org/officeDocument/2006/relationships/slideLayout" Target="../slideLayouts/slideLayout934.xml"/><Relationship Id="rId11" Type="http://schemas.openxmlformats.org/officeDocument/2006/relationships/slideLayout" Target="../slideLayouts/slideLayout939.xml"/><Relationship Id="rId5" Type="http://schemas.openxmlformats.org/officeDocument/2006/relationships/slideLayout" Target="../slideLayouts/slideLayout933.xml"/><Relationship Id="rId10" Type="http://schemas.openxmlformats.org/officeDocument/2006/relationships/slideLayout" Target="../slideLayouts/slideLayout938.xml"/><Relationship Id="rId4" Type="http://schemas.openxmlformats.org/officeDocument/2006/relationships/slideLayout" Target="../slideLayouts/slideLayout932.xml"/><Relationship Id="rId9" Type="http://schemas.openxmlformats.org/officeDocument/2006/relationships/slideLayout" Target="../slideLayouts/slideLayout937.xml"/></Relationships>
</file>

<file path=ppt/slideMasters/_rels/slideMaster88.xml.rels><?xml version="1.0" encoding="UTF-8" standalone="yes"?>
<Relationships xmlns="http://schemas.openxmlformats.org/package/2006/relationships"><Relationship Id="rId3" Type="http://schemas.openxmlformats.org/officeDocument/2006/relationships/theme" Target="../theme/theme88.xml"/><Relationship Id="rId2" Type="http://schemas.openxmlformats.org/officeDocument/2006/relationships/slideLayout" Target="../slideLayouts/slideLayout942.xml"/><Relationship Id="rId1" Type="http://schemas.openxmlformats.org/officeDocument/2006/relationships/slideLayout" Target="../slideLayouts/slideLayout941.xml"/></Relationships>
</file>

<file path=ppt/slideMasters/_rels/slideMaster89.xml.rels><?xml version="1.0" encoding="UTF-8" standalone="yes"?>
<Relationships xmlns="http://schemas.openxmlformats.org/package/2006/relationships"><Relationship Id="rId3" Type="http://schemas.openxmlformats.org/officeDocument/2006/relationships/theme" Target="../theme/theme89.xml"/><Relationship Id="rId2" Type="http://schemas.openxmlformats.org/officeDocument/2006/relationships/slideLayout" Target="../slideLayouts/slideLayout944.xml"/><Relationship Id="rId1" Type="http://schemas.openxmlformats.org/officeDocument/2006/relationships/slideLayout" Target="../slideLayouts/slideLayout943.xml"/></Relationships>
</file>

<file path=ppt/slideMasters/_rels/slideMaster90.xml.rels><?xml version="1.0" encoding="UTF-8" standalone="yes"?>
<Relationships xmlns="http://schemas.openxmlformats.org/package/2006/relationships"><Relationship Id="rId3" Type="http://schemas.openxmlformats.org/officeDocument/2006/relationships/theme" Target="../theme/theme90.xml"/><Relationship Id="rId2" Type="http://schemas.openxmlformats.org/officeDocument/2006/relationships/slideLayout" Target="../slideLayouts/slideLayout946.xml"/><Relationship Id="rId1" Type="http://schemas.openxmlformats.org/officeDocument/2006/relationships/slideLayout" Target="../slideLayouts/slideLayout945.xml"/></Relationships>
</file>

<file path=ppt/slideMasters/_rels/slideMaster91.xml.rels><?xml version="1.0" encoding="UTF-8" standalone="yes"?>
<Relationships xmlns="http://schemas.openxmlformats.org/package/2006/relationships"><Relationship Id="rId3" Type="http://schemas.openxmlformats.org/officeDocument/2006/relationships/theme" Target="../theme/theme91.xml"/><Relationship Id="rId2" Type="http://schemas.openxmlformats.org/officeDocument/2006/relationships/slideLayout" Target="../slideLayouts/slideLayout948.xml"/><Relationship Id="rId1" Type="http://schemas.openxmlformats.org/officeDocument/2006/relationships/slideLayout" Target="../slideLayouts/slideLayout947.xml"/></Relationships>
</file>

<file path=ppt/slideMasters/_rels/slideMaster92.xml.rels><?xml version="1.0" encoding="UTF-8" standalone="yes"?>
<Relationships xmlns="http://schemas.openxmlformats.org/package/2006/relationships"><Relationship Id="rId8" Type="http://schemas.openxmlformats.org/officeDocument/2006/relationships/slideLayout" Target="../slideLayouts/slideLayout956.xml"/><Relationship Id="rId13" Type="http://schemas.openxmlformats.org/officeDocument/2006/relationships/theme" Target="../theme/theme92.xml"/><Relationship Id="rId3" Type="http://schemas.openxmlformats.org/officeDocument/2006/relationships/slideLayout" Target="../slideLayouts/slideLayout951.xml"/><Relationship Id="rId7" Type="http://schemas.openxmlformats.org/officeDocument/2006/relationships/slideLayout" Target="../slideLayouts/slideLayout955.xml"/><Relationship Id="rId12" Type="http://schemas.openxmlformats.org/officeDocument/2006/relationships/slideLayout" Target="../slideLayouts/slideLayout960.xml"/><Relationship Id="rId2" Type="http://schemas.openxmlformats.org/officeDocument/2006/relationships/slideLayout" Target="../slideLayouts/slideLayout950.xml"/><Relationship Id="rId1" Type="http://schemas.openxmlformats.org/officeDocument/2006/relationships/slideLayout" Target="../slideLayouts/slideLayout949.xml"/><Relationship Id="rId6" Type="http://schemas.openxmlformats.org/officeDocument/2006/relationships/slideLayout" Target="../slideLayouts/slideLayout954.xml"/><Relationship Id="rId11" Type="http://schemas.openxmlformats.org/officeDocument/2006/relationships/slideLayout" Target="../slideLayouts/slideLayout959.xml"/><Relationship Id="rId5" Type="http://schemas.openxmlformats.org/officeDocument/2006/relationships/slideLayout" Target="../slideLayouts/slideLayout953.xml"/><Relationship Id="rId10" Type="http://schemas.openxmlformats.org/officeDocument/2006/relationships/slideLayout" Target="../slideLayouts/slideLayout958.xml"/><Relationship Id="rId4" Type="http://schemas.openxmlformats.org/officeDocument/2006/relationships/slideLayout" Target="../slideLayouts/slideLayout952.xml"/><Relationship Id="rId9" Type="http://schemas.openxmlformats.org/officeDocument/2006/relationships/slideLayout" Target="../slideLayouts/slideLayout957.xml"/></Relationships>
</file>

<file path=ppt/slideMasters/_rels/slideMaster93.xml.rels><?xml version="1.0" encoding="UTF-8" standalone="yes"?>
<Relationships xmlns="http://schemas.openxmlformats.org/package/2006/relationships"><Relationship Id="rId8" Type="http://schemas.openxmlformats.org/officeDocument/2006/relationships/slideLayout" Target="../slideLayouts/slideLayout968.xml"/><Relationship Id="rId13" Type="http://schemas.openxmlformats.org/officeDocument/2006/relationships/theme" Target="../theme/theme93.xml"/><Relationship Id="rId3" Type="http://schemas.openxmlformats.org/officeDocument/2006/relationships/slideLayout" Target="../slideLayouts/slideLayout963.xml"/><Relationship Id="rId7" Type="http://schemas.openxmlformats.org/officeDocument/2006/relationships/slideLayout" Target="../slideLayouts/slideLayout967.xml"/><Relationship Id="rId12" Type="http://schemas.openxmlformats.org/officeDocument/2006/relationships/slideLayout" Target="../slideLayouts/slideLayout972.xml"/><Relationship Id="rId2" Type="http://schemas.openxmlformats.org/officeDocument/2006/relationships/slideLayout" Target="../slideLayouts/slideLayout962.xml"/><Relationship Id="rId1" Type="http://schemas.openxmlformats.org/officeDocument/2006/relationships/slideLayout" Target="../slideLayouts/slideLayout961.xml"/><Relationship Id="rId6" Type="http://schemas.openxmlformats.org/officeDocument/2006/relationships/slideLayout" Target="../slideLayouts/slideLayout966.xml"/><Relationship Id="rId11" Type="http://schemas.openxmlformats.org/officeDocument/2006/relationships/slideLayout" Target="../slideLayouts/slideLayout971.xml"/><Relationship Id="rId5" Type="http://schemas.openxmlformats.org/officeDocument/2006/relationships/slideLayout" Target="../slideLayouts/slideLayout965.xml"/><Relationship Id="rId10" Type="http://schemas.openxmlformats.org/officeDocument/2006/relationships/slideLayout" Target="../slideLayouts/slideLayout970.xml"/><Relationship Id="rId4" Type="http://schemas.openxmlformats.org/officeDocument/2006/relationships/slideLayout" Target="../slideLayouts/slideLayout964.xml"/><Relationship Id="rId9" Type="http://schemas.openxmlformats.org/officeDocument/2006/relationships/slideLayout" Target="../slideLayouts/slideLayout969.xml"/></Relationships>
</file>

<file path=ppt/slideMasters/_rels/slideMaster94.xml.rels><?xml version="1.0" encoding="UTF-8" standalone="yes"?>
<Relationships xmlns="http://schemas.openxmlformats.org/package/2006/relationships"><Relationship Id="rId3" Type="http://schemas.openxmlformats.org/officeDocument/2006/relationships/slideLayout" Target="../slideLayouts/slideLayout975.xml"/><Relationship Id="rId2" Type="http://schemas.openxmlformats.org/officeDocument/2006/relationships/slideLayout" Target="../slideLayouts/slideLayout974.xml"/><Relationship Id="rId1" Type="http://schemas.openxmlformats.org/officeDocument/2006/relationships/slideLayout" Target="../slideLayouts/slideLayout973.xml"/><Relationship Id="rId5" Type="http://schemas.openxmlformats.org/officeDocument/2006/relationships/theme" Target="../theme/theme94.xml"/><Relationship Id="rId4" Type="http://schemas.openxmlformats.org/officeDocument/2006/relationships/slideLayout" Target="../slideLayouts/slideLayout976.xml"/></Relationships>
</file>

<file path=ppt/slideMasters/_rels/slideMaster95.xml.rels><?xml version="1.0" encoding="UTF-8" standalone="yes"?>
<Relationships xmlns="http://schemas.openxmlformats.org/package/2006/relationships"><Relationship Id="rId8" Type="http://schemas.openxmlformats.org/officeDocument/2006/relationships/slideLayout" Target="../slideLayouts/slideLayout984.xml"/><Relationship Id="rId13" Type="http://schemas.openxmlformats.org/officeDocument/2006/relationships/image" Target="../media/image1.png"/><Relationship Id="rId3" Type="http://schemas.openxmlformats.org/officeDocument/2006/relationships/slideLayout" Target="../slideLayouts/slideLayout979.xml"/><Relationship Id="rId7" Type="http://schemas.openxmlformats.org/officeDocument/2006/relationships/slideLayout" Target="../slideLayouts/slideLayout983.xml"/><Relationship Id="rId12" Type="http://schemas.openxmlformats.org/officeDocument/2006/relationships/theme" Target="../theme/theme95.xml"/><Relationship Id="rId2" Type="http://schemas.openxmlformats.org/officeDocument/2006/relationships/slideLayout" Target="../slideLayouts/slideLayout978.xml"/><Relationship Id="rId1" Type="http://schemas.openxmlformats.org/officeDocument/2006/relationships/slideLayout" Target="../slideLayouts/slideLayout977.xml"/><Relationship Id="rId6" Type="http://schemas.openxmlformats.org/officeDocument/2006/relationships/slideLayout" Target="../slideLayouts/slideLayout982.xml"/><Relationship Id="rId11" Type="http://schemas.openxmlformats.org/officeDocument/2006/relationships/slideLayout" Target="../slideLayouts/slideLayout987.xml"/><Relationship Id="rId5" Type="http://schemas.openxmlformats.org/officeDocument/2006/relationships/slideLayout" Target="../slideLayouts/slideLayout981.xml"/><Relationship Id="rId10" Type="http://schemas.openxmlformats.org/officeDocument/2006/relationships/slideLayout" Target="../slideLayouts/slideLayout986.xml"/><Relationship Id="rId4" Type="http://schemas.openxmlformats.org/officeDocument/2006/relationships/slideLayout" Target="../slideLayouts/slideLayout980.xml"/><Relationship Id="rId9" Type="http://schemas.openxmlformats.org/officeDocument/2006/relationships/slideLayout" Target="../slideLayouts/slideLayout985.xml"/></Relationships>
</file>

<file path=ppt/slideMasters/_rels/slideMaster96.xml.rels><?xml version="1.0" encoding="UTF-8" standalone="yes"?>
<Relationships xmlns="http://schemas.openxmlformats.org/package/2006/relationships"><Relationship Id="rId8" Type="http://schemas.openxmlformats.org/officeDocument/2006/relationships/slideLayout" Target="../slideLayouts/slideLayout995.xml"/><Relationship Id="rId13" Type="http://schemas.openxmlformats.org/officeDocument/2006/relationships/theme" Target="../theme/theme96.xml"/><Relationship Id="rId3" Type="http://schemas.openxmlformats.org/officeDocument/2006/relationships/slideLayout" Target="../slideLayouts/slideLayout990.xml"/><Relationship Id="rId7" Type="http://schemas.openxmlformats.org/officeDocument/2006/relationships/slideLayout" Target="../slideLayouts/slideLayout994.xml"/><Relationship Id="rId12" Type="http://schemas.openxmlformats.org/officeDocument/2006/relationships/slideLayout" Target="../slideLayouts/slideLayout999.xml"/><Relationship Id="rId2" Type="http://schemas.openxmlformats.org/officeDocument/2006/relationships/slideLayout" Target="../slideLayouts/slideLayout989.xml"/><Relationship Id="rId1" Type="http://schemas.openxmlformats.org/officeDocument/2006/relationships/slideLayout" Target="../slideLayouts/slideLayout988.xml"/><Relationship Id="rId6" Type="http://schemas.openxmlformats.org/officeDocument/2006/relationships/slideLayout" Target="../slideLayouts/slideLayout993.xml"/><Relationship Id="rId11" Type="http://schemas.openxmlformats.org/officeDocument/2006/relationships/slideLayout" Target="../slideLayouts/slideLayout998.xml"/><Relationship Id="rId5" Type="http://schemas.openxmlformats.org/officeDocument/2006/relationships/slideLayout" Target="../slideLayouts/slideLayout992.xml"/><Relationship Id="rId10" Type="http://schemas.openxmlformats.org/officeDocument/2006/relationships/slideLayout" Target="../slideLayouts/slideLayout997.xml"/><Relationship Id="rId4" Type="http://schemas.openxmlformats.org/officeDocument/2006/relationships/slideLayout" Target="../slideLayouts/slideLayout991.xml"/><Relationship Id="rId9" Type="http://schemas.openxmlformats.org/officeDocument/2006/relationships/slideLayout" Target="../slideLayouts/slideLayout99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2" cstate="print"/>
          <a:stretch>
            <a:fillRect/>
          </a:stretch>
        </p:blipFill>
        <p:spPr>
          <a:xfrm>
            <a:off x="179512" y="6453336"/>
            <a:ext cx="1080120" cy="312522"/>
          </a:xfrm>
          <a:prstGeom prst="rect">
            <a:avLst/>
          </a:prstGeom>
        </p:spPr>
      </p:pic>
    </p:spTree>
  </p:cSld>
  <p:clrMap bg1="lt1" tx1="dk1" bg2="lt2" tx2="dk2" accent1="accent1" accent2="accent2" accent3="accent3" accent4="accent4" accent5="accent5" accent6="accent6" hlink="hlink" folHlink="folHlink"/>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548319655"/>
      </p:ext>
    </p:extLst>
  </p:cSld>
  <p:clrMap bg1="lt1" tx1="dk1" bg2="lt2" tx2="dk2" accent1="accent1" accent2="accent2" accent3="accent3" accent4="accent4" accent5="accent5" accent6="accent6" hlink="hlink" folHlink="folHlink"/>
  <p:sldLayoutIdLst>
    <p:sldLayoutId id="2147483813" r:id="rId1"/>
    <p:sldLayoutId id="2147483814" r:id="rId2"/>
    <p:sldLayoutId id="2147483815" r:id="rId3"/>
    <p:sldLayoutId id="2147483816" r:id="rId4"/>
    <p:sldLayoutId id="2147483817" r:id="rId5"/>
    <p:sldLayoutId id="2147483818" r:id="rId6"/>
    <p:sldLayoutId id="2147483819" r:id="rId7"/>
    <p:sldLayoutId id="2147483820" r:id="rId8"/>
    <p:sldLayoutId id="2147483821" r:id="rId9"/>
    <p:sldLayoutId id="2147483822" r:id="rId10"/>
    <p:sldLayoutId id="2147483823"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3951778093"/>
      </p:ext>
    </p:extLst>
  </p:cSld>
  <p:clrMap bg1="lt1" tx1="dk1" bg2="lt2" tx2="dk2" accent1="accent1" accent2="accent2" accent3="accent3" accent4="accent4" accent5="accent5" accent6="accent6" hlink="hlink" folHlink="folHlink"/>
  <p:sldLayoutIdLst>
    <p:sldLayoutId id="2147483825" r:id="rId1"/>
    <p:sldLayoutId id="2147483826" r:id="rId2"/>
    <p:sldLayoutId id="2147483827" r:id="rId3"/>
    <p:sldLayoutId id="2147483828" r:id="rId4"/>
    <p:sldLayoutId id="2147483829" r:id="rId5"/>
    <p:sldLayoutId id="2147483830" r:id="rId6"/>
    <p:sldLayoutId id="2147483831" r:id="rId7"/>
    <p:sldLayoutId id="2147483832" r:id="rId8"/>
    <p:sldLayoutId id="2147483833" r:id="rId9"/>
    <p:sldLayoutId id="2147483834" r:id="rId10"/>
    <p:sldLayoutId id="2147483835"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31888125"/>
      </p:ext>
    </p:extLst>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prstClr val="black"/>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prstClr val="black"/>
                </a:solidFill>
              </a:rPr>
              <a:pPr/>
              <a:t>‹#›</a:t>
            </a:fld>
            <a:endParaRPr lang="en-US" altLang="en-US">
              <a:solidFill>
                <a:prstClr val="black"/>
              </a:solidFill>
            </a:endParaRPr>
          </a:p>
        </p:txBody>
      </p:sp>
      <p:pic>
        <p:nvPicPr>
          <p:cNvPr id="6" name="Picture 5"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577287076"/>
      </p:ext>
    </p:extLst>
  </p:cSld>
  <p:clrMap bg1="lt1" tx1="dk1" bg2="lt2" tx2="dk2" accent1="accent1" accent2="accent2" accent3="accent3" accent4="accent4" accent5="accent5" accent6="accent6" hlink="hlink" folHlink="folHlink"/>
  <p:sldLayoutIdLst>
    <p:sldLayoutId id="2147483873" r:id="rId1"/>
    <p:sldLayoutId id="2147483874" r:id="rId2"/>
    <p:sldLayoutId id="2147483875" r:id="rId3"/>
    <p:sldLayoutId id="2147483876" r:id="rId4"/>
    <p:sldLayoutId id="2147483877" r:id="rId5"/>
    <p:sldLayoutId id="2147483878" r:id="rId6"/>
    <p:sldLayoutId id="2147483879" r:id="rId7"/>
    <p:sldLayoutId id="2147483880" r:id="rId8"/>
    <p:sldLayoutId id="2147483881" r:id="rId9"/>
    <p:sldLayoutId id="2147483882" r:id="rId10"/>
    <p:sldLayoutId id="2147483883" r:id="rId11"/>
  </p:sldLayoutIdLst>
  <p:transition/>
  <p:hf hdr="0" ftr="0" dt="0"/>
  <p:txStyles>
    <p:titleStyle>
      <a:lvl1pPr algn="l" rtl="0" eaLnBrk="0" fontAlgn="base" hangingPunct="0">
        <a:spcBef>
          <a:spcPct val="0"/>
        </a:spcBef>
        <a:spcAft>
          <a:spcPct val="0"/>
        </a:spcAft>
        <a:defRPr sz="4000">
          <a:solidFill>
            <a:schemeClr val="tx1"/>
          </a:solidFill>
          <a:latin typeface="Times New Roman"/>
          <a:ea typeface="+mj-ea"/>
          <a:cs typeface="Times New Roman"/>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header.png"/>
          <p:cNvPicPr>
            <a:picLocks noChangeAspect="1"/>
          </p:cNvPicPr>
          <p:nvPr userDrawn="1"/>
        </p:nvPicPr>
        <p:blipFill>
          <a:blip r:embed="rId15"/>
          <a:stretch>
            <a:fillRect/>
          </a:stretch>
        </p:blipFill>
        <p:spPr>
          <a:xfrm>
            <a:off x="4053359" y="264849"/>
            <a:ext cx="5102012" cy="542508"/>
          </a:xfrm>
          <a:prstGeom prst="rect">
            <a:avLst/>
          </a:prstGeom>
        </p:spPr>
      </p:pic>
      <p:sp>
        <p:nvSpPr>
          <p:cNvPr id="8" name="Title Placeholder 1"/>
          <p:cNvSpPr>
            <a:spLocks noGrp="1"/>
          </p:cNvSpPr>
          <p:nvPr>
            <p:ph type="title"/>
          </p:nvPr>
        </p:nvSpPr>
        <p:spPr>
          <a:xfrm>
            <a:off x="299306" y="274638"/>
            <a:ext cx="8387494" cy="532719"/>
          </a:xfrm>
          <a:prstGeom prst="rect">
            <a:avLst/>
          </a:prstGeom>
        </p:spPr>
        <p:txBody>
          <a:bodyPr vert="horz" lIns="91440" tIns="45720" rIns="91440" bIns="45720" rtlCol="0" anchor="ctr">
            <a:noAutofit/>
          </a:bodyPr>
          <a:lstStyle/>
          <a:p>
            <a:r>
              <a:rPr lang="en-US" dirty="0"/>
              <a:t>Click edit Master title style</a:t>
            </a:r>
          </a:p>
        </p:txBody>
      </p:sp>
      <p:pic>
        <p:nvPicPr>
          <p:cNvPr id="9" name="Picture 8" descr="footer.png"/>
          <p:cNvPicPr>
            <a:picLocks noChangeAspect="1"/>
          </p:cNvPicPr>
          <p:nvPr userDrawn="1"/>
        </p:nvPicPr>
        <p:blipFill>
          <a:blip r:embed="rId16"/>
          <a:stretch>
            <a:fillRect/>
          </a:stretch>
        </p:blipFill>
        <p:spPr>
          <a:xfrm>
            <a:off x="-27215" y="6267135"/>
            <a:ext cx="9189720" cy="611833"/>
          </a:xfrm>
          <a:prstGeom prst="rect">
            <a:avLst/>
          </a:prstGeom>
          <a:ln>
            <a:noFill/>
          </a:ln>
        </p:spPr>
      </p:pic>
      <p:pic>
        <p:nvPicPr>
          <p:cNvPr id="10" name="Picture 9" descr="ecelogorb.psd"/>
          <p:cNvPicPr>
            <a:picLocks noChangeAspect="1"/>
          </p:cNvPicPr>
          <p:nvPr userDrawn="1"/>
        </p:nvPicPr>
        <p:blipFill>
          <a:blip r:embed="rId17">
            <a:lum bright="-8000"/>
          </a:blip>
          <a:stretch>
            <a:fillRect/>
          </a:stretch>
        </p:blipFill>
        <p:spPr>
          <a:xfrm>
            <a:off x="193350" y="6294367"/>
            <a:ext cx="2563296" cy="512659"/>
          </a:xfrm>
          <a:prstGeom prst="rect">
            <a:avLst/>
          </a:prstGeom>
          <a:effectLst/>
        </p:spPr>
      </p:pic>
      <p:pic>
        <p:nvPicPr>
          <p:cNvPr id="11" name="Picture 10" descr="CMU_logo_horiz_black.eps"/>
          <p:cNvPicPr>
            <a:picLocks noChangeAspect="1"/>
          </p:cNvPicPr>
          <p:nvPr userDrawn="1"/>
        </p:nvPicPr>
        <p:blipFill>
          <a:blip r:embed="rId18"/>
          <a:stretch>
            <a:fillRect/>
          </a:stretch>
        </p:blipFill>
        <p:spPr>
          <a:xfrm>
            <a:off x="5263668" y="6393688"/>
            <a:ext cx="3714414" cy="337908"/>
          </a:xfrm>
          <a:prstGeom prst="rect">
            <a:avLst/>
          </a:prstGeom>
          <a:effectLst/>
        </p:spPr>
      </p:pic>
    </p:spTree>
    <p:extLst>
      <p:ext uri="{BB962C8B-B14F-4D97-AF65-F5344CB8AC3E}">
        <p14:creationId xmlns:p14="http://schemas.microsoft.com/office/powerpoint/2010/main" val="1092185447"/>
      </p:ext>
    </p:extLst>
  </p:cSld>
  <p:clrMap bg1="lt1" tx1="dk1" bg2="lt2" tx2="dk2" accent1="accent1" accent2="accent2" accent3="accent3" accent4="accent4" accent5="accent5" accent6="accent6" hlink="hlink" folHlink="folHlink"/>
  <p:sldLayoutIdLst>
    <p:sldLayoutId id="2147483910" r:id="rId1"/>
    <p:sldLayoutId id="2147483911" r:id="rId2"/>
    <p:sldLayoutId id="2147483912" r:id="rId3"/>
    <p:sldLayoutId id="2147483913" r:id="rId4"/>
    <p:sldLayoutId id="2147483914" r:id="rId5"/>
    <p:sldLayoutId id="2147483915" r:id="rId6"/>
    <p:sldLayoutId id="2147483916" r:id="rId7"/>
    <p:sldLayoutId id="2147483917" r:id="rId8"/>
    <p:sldLayoutId id="2147483918" r:id="rId9"/>
    <p:sldLayoutId id="2147483920" r:id="rId10"/>
    <p:sldLayoutId id="2147483921" r:id="rId11"/>
    <p:sldLayoutId id="2147483922" r:id="rId12"/>
    <p:sldLayoutId id="2147483923" r:id="rId13"/>
  </p:sldLayoutIdLst>
  <p:txStyles>
    <p:titleStyle>
      <a:lvl1pPr algn="l" defTabSz="457200" rtl="0" eaLnBrk="1" latinLnBrk="0" hangingPunct="1">
        <a:spcBef>
          <a:spcPct val="0"/>
        </a:spcBef>
        <a:buNone/>
        <a:defRPr sz="3600" kern="1200">
          <a:solidFill>
            <a:schemeClr val="tx1"/>
          </a:solidFill>
          <a:latin typeface="Arial"/>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844848149"/>
      </p:ext>
    </p:extLst>
  </p:cSld>
  <p:clrMap bg1="lt1" tx1="dk1" bg2="lt2" tx2="dk2" accent1="accent1" accent2="accent2" accent3="accent3" accent4="accent4" accent5="accent5" accent6="accent6" hlink="hlink" folHlink="folHlink"/>
  <p:sldLayoutIdLst>
    <p:sldLayoutId id="2147483937" r:id="rId1"/>
    <p:sldLayoutId id="2147483938" r:id="rId2"/>
    <p:sldLayoutId id="2147483939" r:id="rId3"/>
    <p:sldLayoutId id="2147483940" r:id="rId4"/>
    <p:sldLayoutId id="2147483941" r:id="rId5"/>
    <p:sldLayoutId id="2147483942" r:id="rId6"/>
    <p:sldLayoutId id="2147483943" r:id="rId7"/>
    <p:sldLayoutId id="2147483944" r:id="rId8"/>
    <p:sldLayoutId id="2147483945" r:id="rId9"/>
    <p:sldLayoutId id="2147483946" r:id="rId10"/>
    <p:sldLayoutId id="2147483947"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fontAlgn="base">
              <a:spcBef>
                <a:spcPct val="0"/>
              </a:spcBef>
              <a:spcAft>
                <a:spcPct val="0"/>
              </a:spcAft>
              <a:defRPr/>
            </a:pPr>
            <a:endParaRPr lang="en-US" altLang="en-US">
              <a:latin typeface="Garamond"/>
            </a:endParaRPr>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fontAlgn="base">
              <a:spcBef>
                <a:spcPct val="0"/>
              </a:spcBef>
              <a:spcAft>
                <a:spcPct val="0"/>
              </a:spcAft>
            </a:pPr>
            <a:fld id="{55D46416-474E-184B-A5AD-7D0BC91A8C60}" type="slidenum">
              <a:rPr lang="en-US" smtClean="0">
                <a:ea typeface="ＭＳ Ｐゴシック" charset="0"/>
                <a:cs typeface="Arial" charset="0"/>
              </a:rPr>
              <a:pPr fontAlgn="base">
                <a:spcBef>
                  <a:spcPct val="0"/>
                </a:spcBef>
                <a:spcAft>
                  <a:spcPct val="0"/>
                </a:spcAft>
              </a:pPr>
              <a:t>‹#›</a:t>
            </a:fld>
            <a:endParaRPr lang="en-US">
              <a:ea typeface="ＭＳ Ｐゴシック" charset="0"/>
              <a:cs typeface="Arial" charset="0"/>
            </a:endParaRPr>
          </a:p>
        </p:txBody>
      </p:sp>
      <p:sp>
        <p:nvSpPr>
          <p:cNvPr id="100360" name="Line 1032"/>
          <p:cNvSpPr>
            <a:spLocks noChangeShapeType="1"/>
          </p:cNvSpPr>
          <p:nvPr/>
        </p:nvSpPr>
        <p:spPr bwMode="auto">
          <a:xfrm>
            <a:off x="228600" y="6481763"/>
            <a:ext cx="8610600" cy="0"/>
          </a:xfrm>
          <a:prstGeom prst="line">
            <a:avLst/>
          </a:prstGeom>
          <a:noFill/>
          <a:ln w="1905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10036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pic>
        <p:nvPicPr>
          <p:cNvPr id="8" name="Picture 7" descr="safari.png"/>
          <p:cNvPicPr>
            <a:picLocks noChangeAspect="1"/>
          </p:cNvPicPr>
          <p:nvPr userDrawn="1"/>
        </p:nvPicPr>
        <p:blipFill>
          <a:blip r:embed="rId14" cstate="print"/>
          <a:stretch>
            <a:fillRect/>
          </a:stretch>
        </p:blipFill>
        <p:spPr>
          <a:xfrm>
            <a:off x="179512" y="6525344"/>
            <a:ext cx="1080120" cy="312522"/>
          </a:xfrm>
          <a:prstGeom prst="rect">
            <a:avLst/>
          </a:prstGeom>
        </p:spPr>
      </p:pic>
    </p:spTree>
    <p:extLst>
      <p:ext uri="{BB962C8B-B14F-4D97-AF65-F5344CB8AC3E}">
        <p14:creationId xmlns:p14="http://schemas.microsoft.com/office/powerpoint/2010/main" val="1194972499"/>
      </p:ext>
    </p:extLst>
  </p:cSld>
  <p:clrMap bg1="lt1" tx1="dk1" bg2="lt2" tx2="dk2" accent1="accent1" accent2="accent2" accent3="accent3" accent4="accent4" accent5="accent5" accent6="accent6" hlink="hlink" folHlink="folHlink"/>
  <p:sldLayoutIdLst>
    <p:sldLayoutId id="2147484075" r:id="rId1"/>
    <p:sldLayoutId id="2147484076" r:id="rId2"/>
    <p:sldLayoutId id="2147484077" r:id="rId3"/>
    <p:sldLayoutId id="2147484078" r:id="rId4"/>
    <p:sldLayoutId id="2147484079" r:id="rId5"/>
    <p:sldLayoutId id="2147484080" r:id="rId6"/>
    <p:sldLayoutId id="2147484081" r:id="rId7"/>
    <p:sldLayoutId id="2147484082" r:id="rId8"/>
    <p:sldLayoutId id="2147484083" r:id="rId9"/>
    <p:sldLayoutId id="2147484084" r:id="rId10"/>
    <p:sldLayoutId id="2147484085" r:id="rId11"/>
    <p:sldLayoutId id="214748408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5" charset="-128"/>
          <a:cs typeface="ＭＳ Ｐゴシック" pitchFamily="-105" charset="-128"/>
        </a:defRPr>
      </a:lvl1pPr>
      <a:lvl2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2pPr>
      <a:lvl3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3pPr>
      <a:lvl4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4pPr>
      <a:lvl5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5" charset="-128"/>
          <a:cs typeface="ＭＳ Ｐゴシック" pitchFamily="-105"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5"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5"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5"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5"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2" y="6500854"/>
            <a:ext cx="1080120" cy="312522"/>
          </a:xfrm>
          <a:prstGeom prst="rect">
            <a:avLst/>
          </a:prstGeom>
        </p:spPr>
      </p:pic>
    </p:spTree>
    <p:extLst>
      <p:ext uri="{BB962C8B-B14F-4D97-AF65-F5344CB8AC3E}">
        <p14:creationId xmlns:p14="http://schemas.microsoft.com/office/powerpoint/2010/main" val="4278721475"/>
      </p:ext>
    </p:extLst>
  </p:cSld>
  <p:clrMap bg1="lt1" tx1="dk1" bg2="lt2" tx2="dk2" accent1="accent1" accent2="accent2" accent3="accent3" accent4="accent4" accent5="accent5" accent6="accent6" hlink="hlink" folHlink="folHlink"/>
  <p:sldLayoutIdLst>
    <p:sldLayoutId id="2147484088" r:id="rId1"/>
    <p:sldLayoutId id="2147484089" r:id="rId2"/>
    <p:sldLayoutId id="2147484090" r:id="rId3"/>
    <p:sldLayoutId id="2147484091" r:id="rId4"/>
    <p:sldLayoutId id="2147484092" r:id="rId5"/>
    <p:sldLayoutId id="2147484093" r:id="rId6"/>
    <p:sldLayoutId id="2147484094" r:id="rId7"/>
    <p:sldLayoutId id="2147484095" r:id="rId8"/>
    <p:sldLayoutId id="2147484096" r:id="rId9"/>
    <p:sldLayoutId id="2147484097" r:id="rId10"/>
    <p:sldLayoutId id="214748409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ctr">
              <a:defRPr sz="1200">
                <a:latin typeface="Garamond" pitchFamily="18" charset="0"/>
              </a:defRPr>
            </a:lvl1pPr>
          </a:lstStyle>
          <a:p>
            <a:pPr defTabSz="914259"/>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r">
              <a:defRPr sz="1600">
                <a:latin typeface="Garamond" pitchFamily="18" charset="0"/>
              </a:defRPr>
            </a:lvl1pPr>
          </a:lstStyle>
          <a:p>
            <a:pPr defTabSz="914259"/>
            <a:fld id="{6F400BD0-49BF-48FC-8114-37C1D4F5AB3D}" type="slidenum">
              <a:rPr lang="en-US" altLang="en-US">
                <a:solidFill>
                  <a:srgbClr val="000000"/>
                </a:solidFill>
              </a:rPr>
              <a:pPr defTabSz="914259"/>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1941076515"/>
      </p:ext>
    </p:extLst>
  </p:cSld>
  <p:clrMap bg1="lt1" tx1="dk1" bg2="lt2" tx2="dk2" accent1="accent1" accent2="accent2" accent3="accent3" accent4="accent4" accent5="accent5" accent6="accent6" hlink="hlink" folHlink="folHlink"/>
  <p:sldLayoutIdLst>
    <p:sldLayoutId id="2147484100" r:id="rId1"/>
    <p:sldLayoutId id="2147484101" r:id="rId2"/>
    <p:sldLayoutId id="2147484102" r:id="rId3"/>
    <p:sldLayoutId id="2147484103" r:id="rId4"/>
    <p:sldLayoutId id="2147484104" r:id="rId5"/>
    <p:sldLayoutId id="2147484105" r:id="rId6"/>
    <p:sldLayoutId id="2147484106" r:id="rId7"/>
    <p:sldLayoutId id="2147484107" r:id="rId8"/>
    <p:sldLayoutId id="2147484108" r:id="rId9"/>
    <p:sldLayoutId id="2147484109" r:id="rId10"/>
    <p:sldLayoutId id="2147484110"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130" algn="l" rtl="0" fontAlgn="base">
        <a:spcBef>
          <a:spcPct val="0"/>
        </a:spcBef>
        <a:spcAft>
          <a:spcPct val="0"/>
        </a:spcAft>
        <a:defRPr sz="4000">
          <a:solidFill>
            <a:schemeClr val="tx2"/>
          </a:solidFill>
          <a:latin typeface="Garamond" pitchFamily="18" charset="0"/>
        </a:defRPr>
      </a:lvl6pPr>
      <a:lvl7pPr marL="914259" algn="l" rtl="0" fontAlgn="base">
        <a:spcBef>
          <a:spcPct val="0"/>
        </a:spcBef>
        <a:spcAft>
          <a:spcPct val="0"/>
        </a:spcAft>
        <a:defRPr sz="4000">
          <a:solidFill>
            <a:schemeClr val="tx2"/>
          </a:solidFill>
          <a:latin typeface="Garamond" pitchFamily="18" charset="0"/>
        </a:defRPr>
      </a:lvl7pPr>
      <a:lvl8pPr marL="1371390" algn="l" rtl="0" fontAlgn="base">
        <a:spcBef>
          <a:spcPct val="0"/>
        </a:spcBef>
        <a:spcAft>
          <a:spcPct val="0"/>
        </a:spcAft>
        <a:defRPr sz="4000">
          <a:solidFill>
            <a:schemeClr val="tx2"/>
          </a:solidFill>
          <a:latin typeface="Garamond" pitchFamily="18" charset="0"/>
        </a:defRPr>
      </a:lvl8pPr>
      <a:lvl9pPr marL="1828519" algn="l" rtl="0" fontAlgn="base">
        <a:spcBef>
          <a:spcPct val="0"/>
        </a:spcBef>
        <a:spcAft>
          <a:spcPct val="0"/>
        </a:spcAft>
        <a:defRPr sz="4000">
          <a:solidFill>
            <a:schemeClr val="tx2"/>
          </a:solidFill>
          <a:latin typeface="Garamond" pitchFamily="18" charset="0"/>
        </a:defRPr>
      </a:lvl9pPr>
    </p:titleStyle>
    <p:bodyStyle>
      <a:lvl1pPr marL="342848" indent="-342848"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822" indent="-32538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193" indent="-35078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645" indent="-31586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905" indent="-339674"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036"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164"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295"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423"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259" rtl="0" eaLnBrk="1" latinLnBrk="0" hangingPunct="1">
        <a:defRPr sz="1800" kern="1200">
          <a:solidFill>
            <a:schemeClr val="tx1"/>
          </a:solidFill>
          <a:latin typeface="+mn-lt"/>
          <a:ea typeface="+mn-ea"/>
          <a:cs typeface="+mn-cs"/>
        </a:defRPr>
      </a:lvl1pPr>
      <a:lvl2pPr marL="457130" algn="l" defTabSz="914259" rtl="0" eaLnBrk="1" latinLnBrk="0" hangingPunct="1">
        <a:defRPr sz="1800" kern="1200">
          <a:solidFill>
            <a:schemeClr val="tx1"/>
          </a:solidFill>
          <a:latin typeface="+mn-lt"/>
          <a:ea typeface="+mn-ea"/>
          <a:cs typeface="+mn-cs"/>
        </a:defRPr>
      </a:lvl2pPr>
      <a:lvl3pPr marL="914259" algn="l" defTabSz="914259" rtl="0" eaLnBrk="1" latinLnBrk="0" hangingPunct="1">
        <a:defRPr sz="1800" kern="1200">
          <a:solidFill>
            <a:schemeClr val="tx1"/>
          </a:solidFill>
          <a:latin typeface="+mn-lt"/>
          <a:ea typeface="+mn-ea"/>
          <a:cs typeface="+mn-cs"/>
        </a:defRPr>
      </a:lvl3pPr>
      <a:lvl4pPr marL="1371390" algn="l" defTabSz="914259" rtl="0" eaLnBrk="1" latinLnBrk="0" hangingPunct="1">
        <a:defRPr sz="1800" kern="1200">
          <a:solidFill>
            <a:schemeClr val="tx1"/>
          </a:solidFill>
          <a:latin typeface="+mn-lt"/>
          <a:ea typeface="+mn-ea"/>
          <a:cs typeface="+mn-cs"/>
        </a:defRPr>
      </a:lvl4pPr>
      <a:lvl5pPr marL="1828519" algn="l" defTabSz="914259" rtl="0" eaLnBrk="1" latinLnBrk="0" hangingPunct="1">
        <a:defRPr sz="1800" kern="1200">
          <a:solidFill>
            <a:schemeClr val="tx1"/>
          </a:solidFill>
          <a:latin typeface="+mn-lt"/>
          <a:ea typeface="+mn-ea"/>
          <a:cs typeface="+mn-cs"/>
        </a:defRPr>
      </a:lvl5pPr>
      <a:lvl6pPr marL="2285649" algn="l" defTabSz="914259" rtl="0" eaLnBrk="1" latinLnBrk="0" hangingPunct="1">
        <a:defRPr sz="1800" kern="1200">
          <a:solidFill>
            <a:schemeClr val="tx1"/>
          </a:solidFill>
          <a:latin typeface="+mn-lt"/>
          <a:ea typeface="+mn-ea"/>
          <a:cs typeface="+mn-cs"/>
        </a:defRPr>
      </a:lvl6pPr>
      <a:lvl7pPr marL="2742780" algn="l" defTabSz="914259" rtl="0" eaLnBrk="1" latinLnBrk="0" hangingPunct="1">
        <a:defRPr sz="1800" kern="1200">
          <a:solidFill>
            <a:schemeClr val="tx1"/>
          </a:solidFill>
          <a:latin typeface="+mn-lt"/>
          <a:ea typeface="+mn-ea"/>
          <a:cs typeface="+mn-cs"/>
        </a:defRPr>
      </a:lvl7pPr>
      <a:lvl8pPr marL="3199908" algn="l" defTabSz="914259" rtl="0" eaLnBrk="1" latinLnBrk="0" hangingPunct="1">
        <a:defRPr sz="1800" kern="1200">
          <a:solidFill>
            <a:schemeClr val="tx1"/>
          </a:solidFill>
          <a:latin typeface="+mn-lt"/>
          <a:ea typeface="+mn-ea"/>
          <a:cs typeface="+mn-cs"/>
        </a:defRPr>
      </a:lvl8pPr>
      <a:lvl9pPr marL="3657039" algn="l" defTabSz="914259"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ctr">
              <a:defRPr sz="1200">
                <a:latin typeface="Garamond" pitchFamily="18" charset="0"/>
              </a:defRPr>
            </a:lvl1pPr>
          </a:lstStyle>
          <a:p>
            <a:pPr defTabSz="914259"/>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r">
              <a:defRPr sz="1600">
                <a:latin typeface="Garamond" pitchFamily="18" charset="0"/>
              </a:defRPr>
            </a:lvl1pPr>
          </a:lstStyle>
          <a:p>
            <a:pPr defTabSz="914259"/>
            <a:fld id="{6F400BD0-49BF-48FC-8114-37C1D4F5AB3D}" type="slidenum">
              <a:rPr lang="en-US" altLang="en-US">
                <a:solidFill>
                  <a:srgbClr val="000000"/>
                </a:solidFill>
              </a:rPr>
              <a:pPr defTabSz="914259"/>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4174514676"/>
      </p:ext>
    </p:extLst>
  </p:cSld>
  <p:clrMap bg1="lt1" tx1="dk1" bg2="lt2" tx2="dk2" accent1="accent1" accent2="accent2" accent3="accent3" accent4="accent4" accent5="accent5" accent6="accent6" hlink="hlink" folHlink="folHlink"/>
  <p:sldLayoutIdLst>
    <p:sldLayoutId id="2147484282" r:id="rId1"/>
    <p:sldLayoutId id="2147484283" r:id="rId2"/>
    <p:sldLayoutId id="2147484284" r:id="rId3"/>
    <p:sldLayoutId id="2147484285" r:id="rId4"/>
    <p:sldLayoutId id="2147484286" r:id="rId5"/>
    <p:sldLayoutId id="2147484287" r:id="rId6"/>
    <p:sldLayoutId id="2147484288" r:id="rId7"/>
    <p:sldLayoutId id="2147484289" r:id="rId8"/>
    <p:sldLayoutId id="2147484290" r:id="rId9"/>
    <p:sldLayoutId id="2147484291" r:id="rId10"/>
    <p:sldLayoutId id="214748429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130" algn="l" rtl="0" fontAlgn="base">
        <a:spcBef>
          <a:spcPct val="0"/>
        </a:spcBef>
        <a:spcAft>
          <a:spcPct val="0"/>
        </a:spcAft>
        <a:defRPr sz="4000">
          <a:solidFill>
            <a:schemeClr val="tx2"/>
          </a:solidFill>
          <a:latin typeface="Garamond" pitchFamily="18" charset="0"/>
        </a:defRPr>
      </a:lvl6pPr>
      <a:lvl7pPr marL="914259" algn="l" rtl="0" fontAlgn="base">
        <a:spcBef>
          <a:spcPct val="0"/>
        </a:spcBef>
        <a:spcAft>
          <a:spcPct val="0"/>
        </a:spcAft>
        <a:defRPr sz="4000">
          <a:solidFill>
            <a:schemeClr val="tx2"/>
          </a:solidFill>
          <a:latin typeface="Garamond" pitchFamily="18" charset="0"/>
        </a:defRPr>
      </a:lvl7pPr>
      <a:lvl8pPr marL="1371390" algn="l" rtl="0" fontAlgn="base">
        <a:spcBef>
          <a:spcPct val="0"/>
        </a:spcBef>
        <a:spcAft>
          <a:spcPct val="0"/>
        </a:spcAft>
        <a:defRPr sz="4000">
          <a:solidFill>
            <a:schemeClr val="tx2"/>
          </a:solidFill>
          <a:latin typeface="Garamond" pitchFamily="18" charset="0"/>
        </a:defRPr>
      </a:lvl8pPr>
      <a:lvl9pPr marL="1828519" algn="l" rtl="0" fontAlgn="base">
        <a:spcBef>
          <a:spcPct val="0"/>
        </a:spcBef>
        <a:spcAft>
          <a:spcPct val="0"/>
        </a:spcAft>
        <a:defRPr sz="4000">
          <a:solidFill>
            <a:schemeClr val="tx2"/>
          </a:solidFill>
          <a:latin typeface="Garamond" pitchFamily="18" charset="0"/>
        </a:defRPr>
      </a:lvl9pPr>
    </p:titleStyle>
    <p:bodyStyle>
      <a:lvl1pPr marL="342848" indent="-342848"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822" indent="-32538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193" indent="-35078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645" indent="-31586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905" indent="-339674"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036"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164"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295"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423"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259" rtl="0" eaLnBrk="1" latinLnBrk="0" hangingPunct="1">
        <a:defRPr sz="1800" kern="1200">
          <a:solidFill>
            <a:schemeClr val="tx1"/>
          </a:solidFill>
          <a:latin typeface="+mn-lt"/>
          <a:ea typeface="+mn-ea"/>
          <a:cs typeface="+mn-cs"/>
        </a:defRPr>
      </a:lvl1pPr>
      <a:lvl2pPr marL="457130" algn="l" defTabSz="914259" rtl="0" eaLnBrk="1" latinLnBrk="0" hangingPunct="1">
        <a:defRPr sz="1800" kern="1200">
          <a:solidFill>
            <a:schemeClr val="tx1"/>
          </a:solidFill>
          <a:latin typeface="+mn-lt"/>
          <a:ea typeface="+mn-ea"/>
          <a:cs typeface="+mn-cs"/>
        </a:defRPr>
      </a:lvl2pPr>
      <a:lvl3pPr marL="914259" algn="l" defTabSz="914259" rtl="0" eaLnBrk="1" latinLnBrk="0" hangingPunct="1">
        <a:defRPr sz="1800" kern="1200">
          <a:solidFill>
            <a:schemeClr val="tx1"/>
          </a:solidFill>
          <a:latin typeface="+mn-lt"/>
          <a:ea typeface="+mn-ea"/>
          <a:cs typeface="+mn-cs"/>
        </a:defRPr>
      </a:lvl3pPr>
      <a:lvl4pPr marL="1371390" algn="l" defTabSz="914259" rtl="0" eaLnBrk="1" latinLnBrk="0" hangingPunct="1">
        <a:defRPr sz="1800" kern="1200">
          <a:solidFill>
            <a:schemeClr val="tx1"/>
          </a:solidFill>
          <a:latin typeface="+mn-lt"/>
          <a:ea typeface="+mn-ea"/>
          <a:cs typeface="+mn-cs"/>
        </a:defRPr>
      </a:lvl4pPr>
      <a:lvl5pPr marL="1828519" algn="l" defTabSz="914259" rtl="0" eaLnBrk="1" latinLnBrk="0" hangingPunct="1">
        <a:defRPr sz="1800" kern="1200">
          <a:solidFill>
            <a:schemeClr val="tx1"/>
          </a:solidFill>
          <a:latin typeface="+mn-lt"/>
          <a:ea typeface="+mn-ea"/>
          <a:cs typeface="+mn-cs"/>
        </a:defRPr>
      </a:lvl5pPr>
      <a:lvl6pPr marL="2285649" algn="l" defTabSz="914259" rtl="0" eaLnBrk="1" latinLnBrk="0" hangingPunct="1">
        <a:defRPr sz="1800" kern="1200">
          <a:solidFill>
            <a:schemeClr val="tx1"/>
          </a:solidFill>
          <a:latin typeface="+mn-lt"/>
          <a:ea typeface="+mn-ea"/>
          <a:cs typeface="+mn-cs"/>
        </a:defRPr>
      </a:lvl6pPr>
      <a:lvl7pPr marL="2742780" algn="l" defTabSz="914259" rtl="0" eaLnBrk="1" latinLnBrk="0" hangingPunct="1">
        <a:defRPr sz="1800" kern="1200">
          <a:solidFill>
            <a:schemeClr val="tx1"/>
          </a:solidFill>
          <a:latin typeface="+mn-lt"/>
          <a:ea typeface="+mn-ea"/>
          <a:cs typeface="+mn-cs"/>
        </a:defRPr>
      </a:lvl7pPr>
      <a:lvl8pPr marL="3199908" algn="l" defTabSz="914259" rtl="0" eaLnBrk="1" latinLnBrk="0" hangingPunct="1">
        <a:defRPr sz="1800" kern="1200">
          <a:solidFill>
            <a:schemeClr val="tx1"/>
          </a:solidFill>
          <a:latin typeface="+mn-lt"/>
          <a:ea typeface="+mn-ea"/>
          <a:cs typeface="+mn-cs"/>
        </a:defRPr>
      </a:lvl8pPr>
      <a:lvl9pPr marL="3657039" algn="l" defTabSz="914259"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r>
              <a:rPr lang="en-US" altLang="en-US" dirty="0">
                <a:solidFill>
                  <a:srgbClr val="000000"/>
                </a:solidFill>
              </a:rPr>
              <a:t>CHIPPER: HPCA 2011</a:t>
            </a: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p:nvPicPr>
        <p:blipFill>
          <a:blip r:embed="rId13" cstate="print"/>
          <a:stretch>
            <a:fillRect/>
          </a:stretch>
        </p:blipFill>
        <p:spPr>
          <a:xfrm>
            <a:off x="285720" y="6357958"/>
            <a:ext cx="1347679" cy="389938"/>
          </a:xfrm>
          <a:prstGeom prst="rect">
            <a:avLst/>
          </a:prstGeom>
        </p:spPr>
      </p:pic>
    </p:spTree>
    <p:extLst>
      <p:ext uri="{BB962C8B-B14F-4D97-AF65-F5344CB8AC3E}">
        <p14:creationId xmlns:p14="http://schemas.microsoft.com/office/powerpoint/2010/main" val="2503778565"/>
      </p:ext>
    </p:extLst>
  </p:cSld>
  <p:clrMap bg1="lt1" tx1="dk1" bg2="lt2" tx2="dk2" accent1="accent1" accent2="accent2" accent3="accent3" accent4="accent4" accent5="accent5" accent6="accent6" hlink="hlink" folHlink="folHlink"/>
  <p:sldLayoutIdLst>
    <p:sldLayoutId id="2147484523" r:id="rId1"/>
    <p:sldLayoutId id="2147484524" r:id="rId2"/>
    <p:sldLayoutId id="2147484525" r:id="rId3"/>
    <p:sldLayoutId id="2147484526" r:id="rId4"/>
    <p:sldLayoutId id="2147484527" r:id="rId5"/>
    <p:sldLayoutId id="2147484528" r:id="rId6"/>
    <p:sldLayoutId id="2147484529" r:id="rId7"/>
    <p:sldLayoutId id="2147484530" r:id="rId8"/>
    <p:sldLayoutId id="2147484531" r:id="rId9"/>
    <p:sldLayoutId id="2147484532" r:id="rId10"/>
    <p:sldLayoutId id="2147484533"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367926"/>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363164"/>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500854"/>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2" y="6572862"/>
            <a:ext cx="1080120" cy="312522"/>
          </a:xfrm>
          <a:prstGeom prst="rect">
            <a:avLst/>
          </a:prstGeom>
        </p:spPr>
      </p:pic>
    </p:spTree>
    <p:extLst>
      <p:ext uri="{BB962C8B-B14F-4D97-AF65-F5344CB8AC3E}">
        <p14:creationId xmlns:p14="http://schemas.microsoft.com/office/powerpoint/2010/main" val="2586202913"/>
      </p:ext>
    </p:extLst>
  </p:cSld>
  <p:clrMap bg1="lt1" tx1="dk1" bg2="lt2" tx2="dk2" accent1="accent1" accent2="accent2" accent3="accent3" accent4="accent4" accent5="accent5" accent6="accent6" hlink="hlink" folHlink="folHlink"/>
  <p:sldLayoutIdLst>
    <p:sldLayoutId id="2147484572" r:id="rId1"/>
    <p:sldLayoutId id="2147484573" r:id="rId2"/>
    <p:sldLayoutId id="2147484574" r:id="rId3"/>
    <p:sldLayoutId id="2147484575" r:id="rId4"/>
    <p:sldLayoutId id="2147484576" r:id="rId5"/>
    <p:sldLayoutId id="2147484577" r:id="rId6"/>
    <p:sldLayoutId id="2147484578" r:id="rId7"/>
    <p:sldLayoutId id="2147484579" r:id="rId8"/>
    <p:sldLayoutId id="2147484580" r:id="rId9"/>
    <p:sldLayoutId id="2147484581" r:id="rId10"/>
    <p:sldLayoutId id="214748458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47260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614864" y="6356176"/>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dirty="0">
              <a:solidFill>
                <a:srgbClr val="000000"/>
              </a:solidFill>
            </a:endParaRPr>
          </a:p>
        </p:txBody>
      </p:sp>
      <p:sp>
        <p:nvSpPr>
          <p:cNvPr id="100360" name="Line 1032"/>
          <p:cNvSpPr>
            <a:spLocks noChangeShapeType="1"/>
          </p:cNvSpPr>
          <p:nvPr/>
        </p:nvSpPr>
        <p:spPr bwMode="auto">
          <a:xfrm>
            <a:off x="228600" y="6453336"/>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4272753442"/>
      </p:ext>
    </p:extLst>
  </p:cSld>
  <p:clrMap bg1="lt1" tx1="dk1" bg2="lt2" tx2="dk2" accent1="accent1" accent2="accent2" accent3="accent3" accent4="accent4" accent5="accent5" accent6="accent6" hlink="hlink" folHlink="folHlink"/>
  <p:sldLayoutIdLst>
    <p:sldLayoutId id="2147484778" r:id="rId1"/>
    <p:sldLayoutId id="2147484779" r:id="rId2"/>
    <p:sldLayoutId id="2147484780" r:id="rId3"/>
    <p:sldLayoutId id="2147484781" r:id="rId4"/>
    <p:sldLayoutId id="2147484782" r:id="rId5"/>
    <p:sldLayoutId id="2147484783" r:id="rId6"/>
    <p:sldLayoutId id="2147484784" r:id="rId7"/>
    <p:sldLayoutId id="2147484785" r:id="rId8"/>
    <p:sldLayoutId id="2147484786" r:id="rId9"/>
    <p:sldLayoutId id="2147484787" r:id="rId10"/>
    <p:sldLayoutId id="214748478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ctr">
              <a:defRPr sz="1200">
                <a:latin typeface="Garamond" pitchFamily="18" charset="0"/>
              </a:defRPr>
            </a:lvl1pPr>
          </a:lstStyle>
          <a:p>
            <a:pPr defTabSz="914165"/>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r">
              <a:defRPr sz="1600">
                <a:latin typeface="Garamond" pitchFamily="18" charset="0"/>
              </a:defRPr>
            </a:lvl1pPr>
          </a:lstStyle>
          <a:p>
            <a:pPr defTabSz="914165"/>
            <a:fld id="{6F400BD0-49BF-48FC-8114-37C1D4F5AB3D}" type="slidenum">
              <a:rPr lang="en-US" altLang="en-US" smtClean="0">
                <a:solidFill>
                  <a:srgbClr val="000000"/>
                </a:solidFill>
              </a:rPr>
              <a:pPr defTabSz="914165"/>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127860052"/>
      </p:ext>
    </p:extLst>
  </p:cSld>
  <p:clrMap bg1="lt1" tx1="dk1" bg2="lt2" tx2="dk2" accent1="accent1" accent2="accent2" accent3="accent3" accent4="accent4" accent5="accent5" accent6="accent6" hlink="hlink" folHlink="folHlink"/>
  <p:sldLayoutIdLst>
    <p:sldLayoutId id="2147484838" r:id="rId1"/>
    <p:sldLayoutId id="2147484839" r:id="rId2"/>
    <p:sldLayoutId id="2147484840" r:id="rId3"/>
    <p:sldLayoutId id="2147484841" r:id="rId4"/>
    <p:sldLayoutId id="2147484842" r:id="rId5"/>
    <p:sldLayoutId id="2147484843" r:id="rId6"/>
    <p:sldLayoutId id="2147484844" r:id="rId7"/>
    <p:sldLayoutId id="2147484845" r:id="rId8"/>
    <p:sldLayoutId id="2147484846" r:id="rId9"/>
    <p:sldLayoutId id="2147484847" r:id="rId10"/>
    <p:sldLayoutId id="214748484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82" algn="l" rtl="0" fontAlgn="base">
        <a:spcBef>
          <a:spcPct val="0"/>
        </a:spcBef>
        <a:spcAft>
          <a:spcPct val="0"/>
        </a:spcAft>
        <a:defRPr sz="4000">
          <a:solidFill>
            <a:schemeClr val="tx2"/>
          </a:solidFill>
          <a:latin typeface="Garamond" pitchFamily="18" charset="0"/>
        </a:defRPr>
      </a:lvl6pPr>
      <a:lvl7pPr marL="914165" algn="l" rtl="0" fontAlgn="base">
        <a:spcBef>
          <a:spcPct val="0"/>
        </a:spcBef>
        <a:spcAft>
          <a:spcPct val="0"/>
        </a:spcAft>
        <a:defRPr sz="4000">
          <a:solidFill>
            <a:schemeClr val="tx2"/>
          </a:solidFill>
          <a:latin typeface="Garamond" pitchFamily="18" charset="0"/>
        </a:defRPr>
      </a:lvl7pPr>
      <a:lvl8pPr marL="1371250" algn="l" rtl="0" fontAlgn="base">
        <a:spcBef>
          <a:spcPct val="0"/>
        </a:spcBef>
        <a:spcAft>
          <a:spcPct val="0"/>
        </a:spcAft>
        <a:defRPr sz="4000">
          <a:solidFill>
            <a:schemeClr val="tx2"/>
          </a:solidFill>
          <a:latin typeface="Garamond" pitchFamily="18" charset="0"/>
        </a:defRPr>
      </a:lvl8pPr>
      <a:lvl9pPr marL="1828332" algn="l" rtl="0" fontAlgn="base">
        <a:spcBef>
          <a:spcPct val="0"/>
        </a:spcBef>
        <a:spcAft>
          <a:spcPct val="0"/>
        </a:spcAft>
        <a:defRPr sz="4000">
          <a:solidFill>
            <a:schemeClr val="tx2"/>
          </a:solidFill>
          <a:latin typeface="Garamond" pitchFamily="18" charset="0"/>
        </a:defRPr>
      </a:lvl9pPr>
    </p:titleStyle>
    <p:bodyStyle>
      <a:lvl1pPr marL="342813" indent="-342813"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753" indent="-32535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089" indent="-35074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507" indent="-31583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733" indent="-339639"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81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89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98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06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165" rtl="0" eaLnBrk="1" latinLnBrk="0" hangingPunct="1">
        <a:defRPr sz="1800" kern="1200">
          <a:solidFill>
            <a:schemeClr val="tx1"/>
          </a:solidFill>
          <a:latin typeface="+mn-lt"/>
          <a:ea typeface="+mn-ea"/>
          <a:cs typeface="+mn-cs"/>
        </a:defRPr>
      </a:lvl1pPr>
      <a:lvl2pPr marL="457082" algn="l" defTabSz="914165" rtl="0" eaLnBrk="1" latinLnBrk="0" hangingPunct="1">
        <a:defRPr sz="1800" kern="1200">
          <a:solidFill>
            <a:schemeClr val="tx1"/>
          </a:solidFill>
          <a:latin typeface="+mn-lt"/>
          <a:ea typeface="+mn-ea"/>
          <a:cs typeface="+mn-cs"/>
        </a:defRPr>
      </a:lvl2pPr>
      <a:lvl3pPr marL="914165" algn="l" defTabSz="914165" rtl="0" eaLnBrk="1" latinLnBrk="0" hangingPunct="1">
        <a:defRPr sz="1800" kern="1200">
          <a:solidFill>
            <a:schemeClr val="tx1"/>
          </a:solidFill>
          <a:latin typeface="+mn-lt"/>
          <a:ea typeface="+mn-ea"/>
          <a:cs typeface="+mn-cs"/>
        </a:defRPr>
      </a:lvl3pPr>
      <a:lvl4pPr marL="1371250" algn="l" defTabSz="914165" rtl="0" eaLnBrk="1" latinLnBrk="0" hangingPunct="1">
        <a:defRPr sz="1800" kern="1200">
          <a:solidFill>
            <a:schemeClr val="tx1"/>
          </a:solidFill>
          <a:latin typeface="+mn-lt"/>
          <a:ea typeface="+mn-ea"/>
          <a:cs typeface="+mn-cs"/>
        </a:defRPr>
      </a:lvl4pPr>
      <a:lvl5pPr marL="1828332" algn="l" defTabSz="914165" rtl="0" eaLnBrk="1" latinLnBrk="0" hangingPunct="1">
        <a:defRPr sz="1800" kern="1200">
          <a:solidFill>
            <a:schemeClr val="tx1"/>
          </a:solidFill>
          <a:latin typeface="+mn-lt"/>
          <a:ea typeface="+mn-ea"/>
          <a:cs typeface="+mn-cs"/>
        </a:defRPr>
      </a:lvl5pPr>
      <a:lvl6pPr marL="2285415" algn="l" defTabSz="914165" rtl="0" eaLnBrk="1" latinLnBrk="0" hangingPunct="1">
        <a:defRPr sz="1800" kern="1200">
          <a:solidFill>
            <a:schemeClr val="tx1"/>
          </a:solidFill>
          <a:latin typeface="+mn-lt"/>
          <a:ea typeface="+mn-ea"/>
          <a:cs typeface="+mn-cs"/>
        </a:defRPr>
      </a:lvl6pPr>
      <a:lvl7pPr marL="2742500" algn="l" defTabSz="914165" rtl="0" eaLnBrk="1" latinLnBrk="0" hangingPunct="1">
        <a:defRPr sz="1800" kern="1200">
          <a:solidFill>
            <a:schemeClr val="tx1"/>
          </a:solidFill>
          <a:latin typeface="+mn-lt"/>
          <a:ea typeface="+mn-ea"/>
          <a:cs typeface="+mn-cs"/>
        </a:defRPr>
      </a:lvl7pPr>
      <a:lvl8pPr marL="3199580" algn="l" defTabSz="914165" rtl="0" eaLnBrk="1" latinLnBrk="0" hangingPunct="1">
        <a:defRPr sz="1800" kern="1200">
          <a:solidFill>
            <a:schemeClr val="tx1"/>
          </a:solidFill>
          <a:latin typeface="+mn-lt"/>
          <a:ea typeface="+mn-ea"/>
          <a:cs typeface="+mn-cs"/>
        </a:defRPr>
      </a:lvl8pPr>
      <a:lvl9pPr marL="3656665" algn="l" defTabSz="914165"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ctr">
              <a:defRPr sz="1200">
                <a:latin typeface="Garamond" pitchFamily="18" charset="0"/>
              </a:defRPr>
            </a:lvl1pPr>
          </a:lstStyle>
          <a:p>
            <a:pPr defTabSz="914165"/>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r">
              <a:defRPr sz="1600">
                <a:latin typeface="Garamond" pitchFamily="18" charset="0"/>
              </a:defRPr>
            </a:lvl1pPr>
          </a:lstStyle>
          <a:p>
            <a:pPr defTabSz="914165"/>
            <a:fld id="{6F400BD0-49BF-48FC-8114-37C1D4F5AB3D}" type="slidenum">
              <a:rPr lang="en-US" altLang="en-US" smtClean="0">
                <a:solidFill>
                  <a:srgbClr val="000000"/>
                </a:solidFill>
              </a:rPr>
              <a:pPr defTabSz="914165"/>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Tree>
    <p:extLst>
      <p:ext uri="{BB962C8B-B14F-4D97-AF65-F5344CB8AC3E}">
        <p14:creationId xmlns:p14="http://schemas.microsoft.com/office/powerpoint/2010/main" val="2151711694"/>
      </p:ext>
    </p:extLst>
  </p:cSld>
  <p:clrMap bg1="lt1" tx1="dk1" bg2="lt2" tx2="dk2" accent1="accent1" accent2="accent2" accent3="accent3" accent4="accent4" accent5="accent5" accent6="accent6" hlink="hlink" folHlink="folHlink"/>
  <p:sldLayoutIdLst>
    <p:sldLayoutId id="2147484850" r:id="rId1"/>
    <p:sldLayoutId id="2147484851" r:id="rId2"/>
    <p:sldLayoutId id="2147484852" r:id="rId3"/>
    <p:sldLayoutId id="2147484853" r:id="rId4"/>
    <p:sldLayoutId id="2147484854" r:id="rId5"/>
    <p:sldLayoutId id="2147484855" r:id="rId6"/>
    <p:sldLayoutId id="2147484856" r:id="rId7"/>
    <p:sldLayoutId id="2147484857" r:id="rId8"/>
    <p:sldLayoutId id="2147484858" r:id="rId9"/>
    <p:sldLayoutId id="2147484859" r:id="rId10"/>
    <p:sldLayoutId id="2147484860"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82" algn="l" rtl="0" fontAlgn="base">
        <a:spcBef>
          <a:spcPct val="0"/>
        </a:spcBef>
        <a:spcAft>
          <a:spcPct val="0"/>
        </a:spcAft>
        <a:defRPr sz="4000">
          <a:solidFill>
            <a:schemeClr val="tx2"/>
          </a:solidFill>
          <a:latin typeface="Garamond" pitchFamily="18" charset="0"/>
        </a:defRPr>
      </a:lvl6pPr>
      <a:lvl7pPr marL="914165" algn="l" rtl="0" fontAlgn="base">
        <a:spcBef>
          <a:spcPct val="0"/>
        </a:spcBef>
        <a:spcAft>
          <a:spcPct val="0"/>
        </a:spcAft>
        <a:defRPr sz="4000">
          <a:solidFill>
            <a:schemeClr val="tx2"/>
          </a:solidFill>
          <a:latin typeface="Garamond" pitchFamily="18" charset="0"/>
        </a:defRPr>
      </a:lvl7pPr>
      <a:lvl8pPr marL="1371250" algn="l" rtl="0" fontAlgn="base">
        <a:spcBef>
          <a:spcPct val="0"/>
        </a:spcBef>
        <a:spcAft>
          <a:spcPct val="0"/>
        </a:spcAft>
        <a:defRPr sz="4000">
          <a:solidFill>
            <a:schemeClr val="tx2"/>
          </a:solidFill>
          <a:latin typeface="Garamond" pitchFamily="18" charset="0"/>
        </a:defRPr>
      </a:lvl8pPr>
      <a:lvl9pPr marL="1828332" algn="l" rtl="0" fontAlgn="base">
        <a:spcBef>
          <a:spcPct val="0"/>
        </a:spcBef>
        <a:spcAft>
          <a:spcPct val="0"/>
        </a:spcAft>
        <a:defRPr sz="4000">
          <a:solidFill>
            <a:schemeClr val="tx2"/>
          </a:solidFill>
          <a:latin typeface="Garamond" pitchFamily="18" charset="0"/>
        </a:defRPr>
      </a:lvl9pPr>
    </p:titleStyle>
    <p:bodyStyle>
      <a:lvl1pPr marL="342813" indent="-342813"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753" indent="-32535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089" indent="-35074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507" indent="-31583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733" indent="-339639"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81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89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98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06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165" rtl="0" eaLnBrk="1" latinLnBrk="0" hangingPunct="1">
        <a:defRPr sz="1800" kern="1200">
          <a:solidFill>
            <a:schemeClr val="tx1"/>
          </a:solidFill>
          <a:latin typeface="+mn-lt"/>
          <a:ea typeface="+mn-ea"/>
          <a:cs typeface="+mn-cs"/>
        </a:defRPr>
      </a:lvl1pPr>
      <a:lvl2pPr marL="457082" algn="l" defTabSz="914165" rtl="0" eaLnBrk="1" latinLnBrk="0" hangingPunct="1">
        <a:defRPr sz="1800" kern="1200">
          <a:solidFill>
            <a:schemeClr val="tx1"/>
          </a:solidFill>
          <a:latin typeface="+mn-lt"/>
          <a:ea typeface="+mn-ea"/>
          <a:cs typeface="+mn-cs"/>
        </a:defRPr>
      </a:lvl2pPr>
      <a:lvl3pPr marL="914165" algn="l" defTabSz="914165" rtl="0" eaLnBrk="1" latinLnBrk="0" hangingPunct="1">
        <a:defRPr sz="1800" kern="1200">
          <a:solidFill>
            <a:schemeClr val="tx1"/>
          </a:solidFill>
          <a:latin typeface="+mn-lt"/>
          <a:ea typeface="+mn-ea"/>
          <a:cs typeface="+mn-cs"/>
        </a:defRPr>
      </a:lvl3pPr>
      <a:lvl4pPr marL="1371250" algn="l" defTabSz="914165" rtl="0" eaLnBrk="1" latinLnBrk="0" hangingPunct="1">
        <a:defRPr sz="1800" kern="1200">
          <a:solidFill>
            <a:schemeClr val="tx1"/>
          </a:solidFill>
          <a:latin typeface="+mn-lt"/>
          <a:ea typeface="+mn-ea"/>
          <a:cs typeface="+mn-cs"/>
        </a:defRPr>
      </a:lvl4pPr>
      <a:lvl5pPr marL="1828332" algn="l" defTabSz="914165" rtl="0" eaLnBrk="1" latinLnBrk="0" hangingPunct="1">
        <a:defRPr sz="1800" kern="1200">
          <a:solidFill>
            <a:schemeClr val="tx1"/>
          </a:solidFill>
          <a:latin typeface="+mn-lt"/>
          <a:ea typeface="+mn-ea"/>
          <a:cs typeface="+mn-cs"/>
        </a:defRPr>
      </a:lvl5pPr>
      <a:lvl6pPr marL="2285415" algn="l" defTabSz="914165" rtl="0" eaLnBrk="1" latinLnBrk="0" hangingPunct="1">
        <a:defRPr sz="1800" kern="1200">
          <a:solidFill>
            <a:schemeClr val="tx1"/>
          </a:solidFill>
          <a:latin typeface="+mn-lt"/>
          <a:ea typeface="+mn-ea"/>
          <a:cs typeface="+mn-cs"/>
        </a:defRPr>
      </a:lvl6pPr>
      <a:lvl7pPr marL="2742500" algn="l" defTabSz="914165" rtl="0" eaLnBrk="1" latinLnBrk="0" hangingPunct="1">
        <a:defRPr sz="1800" kern="1200">
          <a:solidFill>
            <a:schemeClr val="tx1"/>
          </a:solidFill>
          <a:latin typeface="+mn-lt"/>
          <a:ea typeface="+mn-ea"/>
          <a:cs typeface="+mn-cs"/>
        </a:defRPr>
      </a:lvl7pPr>
      <a:lvl8pPr marL="3199580" algn="l" defTabSz="914165" rtl="0" eaLnBrk="1" latinLnBrk="0" hangingPunct="1">
        <a:defRPr sz="1800" kern="1200">
          <a:solidFill>
            <a:schemeClr val="tx1"/>
          </a:solidFill>
          <a:latin typeface="+mn-lt"/>
          <a:ea typeface="+mn-ea"/>
          <a:cs typeface="+mn-cs"/>
        </a:defRPr>
      </a:lvl8pPr>
      <a:lvl9pPr marL="3656665" algn="l" defTabSz="914165"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ctr">
              <a:defRPr sz="1200">
                <a:latin typeface="Garamond" pitchFamily="18" charset="0"/>
              </a:defRPr>
            </a:lvl1pPr>
          </a:lstStyle>
          <a:p>
            <a:pPr defTabSz="914024"/>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r">
              <a:defRPr sz="1600">
                <a:latin typeface="Garamond" pitchFamily="18" charset="0"/>
              </a:defRPr>
            </a:lvl1pPr>
          </a:lstStyle>
          <a:p>
            <a:pPr defTabSz="914024"/>
            <a:fld id="{6F400BD0-49BF-48FC-8114-37C1D4F5AB3D}" type="slidenum">
              <a:rPr lang="en-US" altLang="en-US">
                <a:solidFill>
                  <a:srgbClr val="000000"/>
                </a:solidFill>
              </a:rPr>
              <a:pPr defTabSz="914024"/>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3691673417"/>
      </p:ext>
    </p:extLst>
  </p:cSld>
  <p:clrMap bg1="lt1" tx1="dk1" bg2="lt2" tx2="dk2" accent1="accent1" accent2="accent2" accent3="accent3" accent4="accent4" accent5="accent5" accent6="accent6" hlink="hlink" folHlink="folHlink"/>
  <p:sldLayoutIdLst>
    <p:sldLayoutId id="2147484862" r:id="rId1"/>
    <p:sldLayoutId id="2147484863" r:id="rId2"/>
    <p:sldLayoutId id="2147484864" r:id="rId3"/>
    <p:sldLayoutId id="2147484865" r:id="rId4"/>
    <p:sldLayoutId id="2147484866" r:id="rId5"/>
    <p:sldLayoutId id="2147484867" r:id="rId6"/>
    <p:sldLayoutId id="2147484868" r:id="rId7"/>
    <p:sldLayoutId id="2147484869" r:id="rId8"/>
    <p:sldLayoutId id="2147484870" r:id="rId9"/>
    <p:sldLayoutId id="2147484871" r:id="rId10"/>
    <p:sldLayoutId id="214748487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11" algn="l" rtl="0" fontAlgn="base">
        <a:spcBef>
          <a:spcPct val="0"/>
        </a:spcBef>
        <a:spcAft>
          <a:spcPct val="0"/>
        </a:spcAft>
        <a:defRPr sz="4000">
          <a:solidFill>
            <a:schemeClr val="tx2"/>
          </a:solidFill>
          <a:latin typeface="Garamond" pitchFamily="18" charset="0"/>
        </a:defRPr>
      </a:lvl6pPr>
      <a:lvl7pPr marL="914024" algn="l" rtl="0" fontAlgn="base">
        <a:spcBef>
          <a:spcPct val="0"/>
        </a:spcBef>
        <a:spcAft>
          <a:spcPct val="0"/>
        </a:spcAft>
        <a:defRPr sz="4000">
          <a:solidFill>
            <a:schemeClr val="tx2"/>
          </a:solidFill>
          <a:latin typeface="Garamond" pitchFamily="18" charset="0"/>
        </a:defRPr>
      </a:lvl7pPr>
      <a:lvl8pPr marL="1371040" algn="l" rtl="0" fontAlgn="base">
        <a:spcBef>
          <a:spcPct val="0"/>
        </a:spcBef>
        <a:spcAft>
          <a:spcPct val="0"/>
        </a:spcAft>
        <a:defRPr sz="4000">
          <a:solidFill>
            <a:schemeClr val="tx2"/>
          </a:solidFill>
          <a:latin typeface="Garamond" pitchFamily="18" charset="0"/>
        </a:defRPr>
      </a:lvl8pPr>
      <a:lvl9pPr marL="1828052" algn="l" rtl="0" fontAlgn="base">
        <a:spcBef>
          <a:spcPct val="0"/>
        </a:spcBef>
        <a:spcAft>
          <a:spcPct val="0"/>
        </a:spcAft>
        <a:defRPr sz="4000">
          <a:solidFill>
            <a:schemeClr val="tx2"/>
          </a:solidFill>
          <a:latin typeface="Garamond" pitchFamily="18" charset="0"/>
        </a:defRPr>
      </a:lvl9pPr>
    </p:titleStyle>
    <p:bodyStyle>
      <a:lvl1pPr marL="342761" indent="-342761"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650" indent="-32530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1933" indent="-35069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301" indent="-31578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475" indent="-339587"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491"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499"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514"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8523"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024" rtl="0" eaLnBrk="1" latinLnBrk="0" hangingPunct="1">
        <a:defRPr sz="1800" kern="1200">
          <a:solidFill>
            <a:schemeClr val="tx1"/>
          </a:solidFill>
          <a:latin typeface="+mn-lt"/>
          <a:ea typeface="+mn-ea"/>
          <a:cs typeface="+mn-cs"/>
        </a:defRPr>
      </a:lvl1pPr>
      <a:lvl2pPr marL="457011" algn="l" defTabSz="914024" rtl="0" eaLnBrk="1" latinLnBrk="0" hangingPunct="1">
        <a:defRPr sz="1800" kern="1200">
          <a:solidFill>
            <a:schemeClr val="tx1"/>
          </a:solidFill>
          <a:latin typeface="+mn-lt"/>
          <a:ea typeface="+mn-ea"/>
          <a:cs typeface="+mn-cs"/>
        </a:defRPr>
      </a:lvl2pPr>
      <a:lvl3pPr marL="914024" algn="l" defTabSz="914024" rtl="0" eaLnBrk="1" latinLnBrk="0" hangingPunct="1">
        <a:defRPr sz="1800" kern="1200">
          <a:solidFill>
            <a:schemeClr val="tx1"/>
          </a:solidFill>
          <a:latin typeface="+mn-lt"/>
          <a:ea typeface="+mn-ea"/>
          <a:cs typeface="+mn-cs"/>
        </a:defRPr>
      </a:lvl3pPr>
      <a:lvl4pPr marL="1371040" algn="l" defTabSz="914024" rtl="0" eaLnBrk="1" latinLnBrk="0" hangingPunct="1">
        <a:defRPr sz="1800" kern="1200">
          <a:solidFill>
            <a:schemeClr val="tx1"/>
          </a:solidFill>
          <a:latin typeface="+mn-lt"/>
          <a:ea typeface="+mn-ea"/>
          <a:cs typeface="+mn-cs"/>
        </a:defRPr>
      </a:lvl4pPr>
      <a:lvl5pPr marL="1828052" algn="l" defTabSz="914024" rtl="0" eaLnBrk="1" latinLnBrk="0" hangingPunct="1">
        <a:defRPr sz="1800" kern="1200">
          <a:solidFill>
            <a:schemeClr val="tx1"/>
          </a:solidFill>
          <a:latin typeface="+mn-lt"/>
          <a:ea typeface="+mn-ea"/>
          <a:cs typeface="+mn-cs"/>
        </a:defRPr>
      </a:lvl5pPr>
      <a:lvl6pPr marL="2285064" algn="l" defTabSz="914024" rtl="0" eaLnBrk="1" latinLnBrk="0" hangingPunct="1">
        <a:defRPr sz="1800" kern="1200">
          <a:solidFill>
            <a:schemeClr val="tx1"/>
          </a:solidFill>
          <a:latin typeface="+mn-lt"/>
          <a:ea typeface="+mn-ea"/>
          <a:cs typeface="+mn-cs"/>
        </a:defRPr>
      </a:lvl6pPr>
      <a:lvl7pPr marL="2742079" algn="l" defTabSz="914024" rtl="0" eaLnBrk="1" latinLnBrk="0" hangingPunct="1">
        <a:defRPr sz="1800" kern="1200">
          <a:solidFill>
            <a:schemeClr val="tx1"/>
          </a:solidFill>
          <a:latin typeface="+mn-lt"/>
          <a:ea typeface="+mn-ea"/>
          <a:cs typeface="+mn-cs"/>
        </a:defRPr>
      </a:lvl7pPr>
      <a:lvl8pPr marL="3199088" algn="l" defTabSz="914024" rtl="0" eaLnBrk="1" latinLnBrk="0" hangingPunct="1">
        <a:defRPr sz="1800" kern="1200">
          <a:solidFill>
            <a:schemeClr val="tx1"/>
          </a:solidFill>
          <a:latin typeface="+mn-lt"/>
          <a:ea typeface="+mn-ea"/>
          <a:cs typeface="+mn-cs"/>
        </a:defRPr>
      </a:lvl8pPr>
      <a:lvl9pPr marL="3656104" algn="l" defTabSz="914024"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1079760595"/>
      </p:ext>
    </p:extLst>
  </p:cSld>
  <p:clrMap bg1="lt1" tx1="dk1" bg2="lt2" tx2="dk2" accent1="accent1" accent2="accent2" accent3="accent3" accent4="accent4" accent5="accent5" accent6="accent6" hlink="hlink" folHlink="folHlink"/>
  <p:sldLayoutIdLst>
    <p:sldLayoutId id="2147484874" r:id="rId1"/>
    <p:sldLayoutId id="2147484875" r:id="rId2"/>
    <p:sldLayoutId id="2147484876" r:id="rId3"/>
    <p:sldLayoutId id="2147484877" r:id="rId4"/>
    <p:sldLayoutId id="2147484878" r:id="rId5"/>
    <p:sldLayoutId id="2147484879" r:id="rId6"/>
    <p:sldLayoutId id="2147484880" r:id="rId7"/>
    <p:sldLayoutId id="2147484881" r:id="rId8"/>
    <p:sldLayoutId id="2147484882" r:id="rId9"/>
    <p:sldLayoutId id="2147484883" r:id="rId10"/>
    <p:sldLayoutId id="2147484884"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43362"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43363"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Garamond" charset="0"/>
              </a:defRPr>
            </a:lvl1pPr>
          </a:lstStyle>
          <a:p>
            <a:pPr fontAlgn="base">
              <a:spcBef>
                <a:spcPct val="0"/>
              </a:spcBef>
              <a:spcAft>
                <a:spcPct val="0"/>
              </a:spcAft>
              <a:defRPr/>
            </a:pPr>
            <a:endParaRPr lang="en-US">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fontAlgn="base">
              <a:spcBef>
                <a:spcPct val="0"/>
              </a:spcBef>
              <a:spcAft>
                <a:spcPct val="0"/>
              </a:spcAft>
              <a:defRPr/>
            </a:pPr>
            <a:fld id="{12B59C95-9F24-CC4B-832C-1D8C21792A43}" type="slidenum">
              <a:rPr lang="en-US">
                <a:ea typeface="ＭＳ Ｐゴシック" charset="0"/>
                <a:cs typeface="ＭＳ Ｐゴシック" charset="0"/>
              </a:rPr>
              <a:pPr fontAlgn="base">
                <a:spcBef>
                  <a:spcPct val="0"/>
                </a:spcBef>
                <a:spcAft>
                  <a:spcPct val="0"/>
                </a:spcAft>
                <a:defRPr/>
              </a:pPr>
              <a:t>‹#›</a:t>
            </a:fld>
            <a:endParaRPr lang="en-US">
              <a:ea typeface="ＭＳ Ｐゴシック" charset="0"/>
              <a:cs typeface="ＭＳ Ｐゴシック" charset="0"/>
            </a:endParaRPr>
          </a:p>
        </p:txBody>
      </p:sp>
      <p:sp>
        <p:nvSpPr>
          <p:cNvPr id="143366"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43367"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43368" name="Picture 7" descr="safari.png"/>
          <p:cNvPicPr>
            <a:picLocks noChangeAspect="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80975" y="6602413"/>
            <a:ext cx="847725" cy="246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55159085"/>
      </p:ext>
    </p:extLst>
  </p:cSld>
  <p:clrMap bg1="lt1" tx1="dk1" bg2="lt2" tx2="dk2" accent1="accent1" accent2="accent2" accent3="accent3" accent4="accent4" accent5="accent5" accent6="accent6" hlink="hlink" folHlink="folHlink"/>
  <p:sldLayoutIdLst>
    <p:sldLayoutId id="2147484970" r:id="rId1"/>
    <p:sldLayoutId id="2147484971" r:id="rId2"/>
    <p:sldLayoutId id="2147484972" r:id="rId3"/>
    <p:sldLayoutId id="2147484973" r:id="rId4"/>
    <p:sldLayoutId id="2147484974" r:id="rId5"/>
    <p:sldLayoutId id="2147484975" r:id="rId6"/>
    <p:sldLayoutId id="2147484976" r:id="rId7"/>
    <p:sldLayoutId id="2147484977" r:id="rId8"/>
    <p:sldLayoutId id="2147484978" r:id="rId9"/>
    <p:sldLayoutId id="2147484979" r:id="rId10"/>
    <p:sldLayoutId id="2147484980" r:id="rId11"/>
    <p:sldLayoutId id="2147484981"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858009255"/>
      </p:ext>
    </p:extLst>
  </p:cSld>
  <p:clrMap bg1="lt1" tx1="dk1" bg2="lt2" tx2="dk2" accent1="accent1" accent2="accent2" accent3="accent3" accent4="accent4" accent5="accent5" accent6="accent6" hlink="hlink" folHlink="folHlink"/>
  <p:sldLayoutIdLst>
    <p:sldLayoutId id="2147485411" r:id="rId1"/>
    <p:sldLayoutId id="2147485412" r:id="rId2"/>
    <p:sldLayoutId id="2147485413" r:id="rId3"/>
    <p:sldLayoutId id="2147485414" r:id="rId4"/>
    <p:sldLayoutId id="2147485415" r:id="rId5"/>
    <p:sldLayoutId id="2147485416" r:id="rId6"/>
    <p:sldLayoutId id="2147485417" r:id="rId7"/>
    <p:sldLayoutId id="2147485418" r:id="rId8"/>
    <p:sldLayoutId id="2147485419" r:id="rId9"/>
    <p:sldLayoutId id="2147485420" r:id="rId10"/>
    <p:sldLayoutId id="214748542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ctr">
              <a:defRPr sz="1200">
                <a:latin typeface="Garamond" pitchFamily="18" charset="0"/>
              </a:defRPr>
            </a:lvl1pPr>
          </a:lstStyle>
          <a:p>
            <a:pPr defTabSz="914024"/>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r">
              <a:defRPr sz="1600">
                <a:latin typeface="Garamond" pitchFamily="18" charset="0"/>
              </a:defRPr>
            </a:lvl1pPr>
          </a:lstStyle>
          <a:p>
            <a:pPr defTabSz="914024"/>
            <a:fld id="{6F400BD0-49BF-48FC-8114-37C1D4F5AB3D}" type="slidenum">
              <a:rPr lang="en-US" altLang="en-US">
                <a:solidFill>
                  <a:srgbClr val="000000"/>
                </a:solidFill>
              </a:rPr>
              <a:pPr defTabSz="914024"/>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115848122"/>
      </p:ext>
    </p:extLst>
  </p:cSld>
  <p:clrMap bg1="lt1" tx1="dk1" bg2="lt2" tx2="dk2" accent1="accent1" accent2="accent2" accent3="accent3" accent4="accent4" accent5="accent5" accent6="accent6" hlink="hlink" folHlink="folHlink"/>
  <p:sldLayoutIdLst>
    <p:sldLayoutId id="2147485521" r:id="rId1"/>
    <p:sldLayoutId id="2147485522" r:id="rId2"/>
    <p:sldLayoutId id="2147485523" r:id="rId3"/>
    <p:sldLayoutId id="2147485524" r:id="rId4"/>
    <p:sldLayoutId id="2147485525" r:id="rId5"/>
    <p:sldLayoutId id="2147485526" r:id="rId6"/>
    <p:sldLayoutId id="2147485527" r:id="rId7"/>
    <p:sldLayoutId id="2147485528" r:id="rId8"/>
    <p:sldLayoutId id="2147485529" r:id="rId9"/>
    <p:sldLayoutId id="2147485530" r:id="rId10"/>
    <p:sldLayoutId id="214748553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11" algn="l" rtl="0" fontAlgn="base">
        <a:spcBef>
          <a:spcPct val="0"/>
        </a:spcBef>
        <a:spcAft>
          <a:spcPct val="0"/>
        </a:spcAft>
        <a:defRPr sz="4000">
          <a:solidFill>
            <a:schemeClr val="tx2"/>
          </a:solidFill>
          <a:latin typeface="Garamond" pitchFamily="18" charset="0"/>
        </a:defRPr>
      </a:lvl6pPr>
      <a:lvl7pPr marL="914024" algn="l" rtl="0" fontAlgn="base">
        <a:spcBef>
          <a:spcPct val="0"/>
        </a:spcBef>
        <a:spcAft>
          <a:spcPct val="0"/>
        </a:spcAft>
        <a:defRPr sz="4000">
          <a:solidFill>
            <a:schemeClr val="tx2"/>
          </a:solidFill>
          <a:latin typeface="Garamond" pitchFamily="18" charset="0"/>
        </a:defRPr>
      </a:lvl7pPr>
      <a:lvl8pPr marL="1371040" algn="l" rtl="0" fontAlgn="base">
        <a:spcBef>
          <a:spcPct val="0"/>
        </a:spcBef>
        <a:spcAft>
          <a:spcPct val="0"/>
        </a:spcAft>
        <a:defRPr sz="4000">
          <a:solidFill>
            <a:schemeClr val="tx2"/>
          </a:solidFill>
          <a:latin typeface="Garamond" pitchFamily="18" charset="0"/>
        </a:defRPr>
      </a:lvl8pPr>
      <a:lvl9pPr marL="1828052" algn="l" rtl="0" fontAlgn="base">
        <a:spcBef>
          <a:spcPct val="0"/>
        </a:spcBef>
        <a:spcAft>
          <a:spcPct val="0"/>
        </a:spcAft>
        <a:defRPr sz="4000">
          <a:solidFill>
            <a:schemeClr val="tx2"/>
          </a:solidFill>
          <a:latin typeface="Garamond" pitchFamily="18" charset="0"/>
        </a:defRPr>
      </a:lvl9pPr>
    </p:titleStyle>
    <p:bodyStyle>
      <a:lvl1pPr marL="342761" indent="-342761"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650" indent="-32530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1933" indent="-35069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301" indent="-31578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475" indent="-339587"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491"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499"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514"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8523"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024" rtl="0" eaLnBrk="1" latinLnBrk="0" hangingPunct="1">
        <a:defRPr sz="1800" kern="1200">
          <a:solidFill>
            <a:schemeClr val="tx1"/>
          </a:solidFill>
          <a:latin typeface="+mn-lt"/>
          <a:ea typeface="+mn-ea"/>
          <a:cs typeface="+mn-cs"/>
        </a:defRPr>
      </a:lvl1pPr>
      <a:lvl2pPr marL="457011" algn="l" defTabSz="914024" rtl="0" eaLnBrk="1" latinLnBrk="0" hangingPunct="1">
        <a:defRPr sz="1800" kern="1200">
          <a:solidFill>
            <a:schemeClr val="tx1"/>
          </a:solidFill>
          <a:latin typeface="+mn-lt"/>
          <a:ea typeface="+mn-ea"/>
          <a:cs typeface="+mn-cs"/>
        </a:defRPr>
      </a:lvl2pPr>
      <a:lvl3pPr marL="914024" algn="l" defTabSz="914024" rtl="0" eaLnBrk="1" latinLnBrk="0" hangingPunct="1">
        <a:defRPr sz="1800" kern="1200">
          <a:solidFill>
            <a:schemeClr val="tx1"/>
          </a:solidFill>
          <a:latin typeface="+mn-lt"/>
          <a:ea typeface="+mn-ea"/>
          <a:cs typeface="+mn-cs"/>
        </a:defRPr>
      </a:lvl3pPr>
      <a:lvl4pPr marL="1371040" algn="l" defTabSz="914024" rtl="0" eaLnBrk="1" latinLnBrk="0" hangingPunct="1">
        <a:defRPr sz="1800" kern="1200">
          <a:solidFill>
            <a:schemeClr val="tx1"/>
          </a:solidFill>
          <a:latin typeface="+mn-lt"/>
          <a:ea typeface="+mn-ea"/>
          <a:cs typeface="+mn-cs"/>
        </a:defRPr>
      </a:lvl4pPr>
      <a:lvl5pPr marL="1828052" algn="l" defTabSz="914024" rtl="0" eaLnBrk="1" latinLnBrk="0" hangingPunct="1">
        <a:defRPr sz="1800" kern="1200">
          <a:solidFill>
            <a:schemeClr val="tx1"/>
          </a:solidFill>
          <a:latin typeface="+mn-lt"/>
          <a:ea typeface="+mn-ea"/>
          <a:cs typeface="+mn-cs"/>
        </a:defRPr>
      </a:lvl5pPr>
      <a:lvl6pPr marL="2285064" algn="l" defTabSz="914024" rtl="0" eaLnBrk="1" latinLnBrk="0" hangingPunct="1">
        <a:defRPr sz="1800" kern="1200">
          <a:solidFill>
            <a:schemeClr val="tx1"/>
          </a:solidFill>
          <a:latin typeface="+mn-lt"/>
          <a:ea typeface="+mn-ea"/>
          <a:cs typeface="+mn-cs"/>
        </a:defRPr>
      </a:lvl6pPr>
      <a:lvl7pPr marL="2742079" algn="l" defTabSz="914024" rtl="0" eaLnBrk="1" latinLnBrk="0" hangingPunct="1">
        <a:defRPr sz="1800" kern="1200">
          <a:solidFill>
            <a:schemeClr val="tx1"/>
          </a:solidFill>
          <a:latin typeface="+mn-lt"/>
          <a:ea typeface="+mn-ea"/>
          <a:cs typeface="+mn-cs"/>
        </a:defRPr>
      </a:lvl7pPr>
      <a:lvl8pPr marL="3199088" algn="l" defTabSz="914024" rtl="0" eaLnBrk="1" latinLnBrk="0" hangingPunct="1">
        <a:defRPr sz="1800" kern="1200">
          <a:solidFill>
            <a:schemeClr val="tx1"/>
          </a:solidFill>
          <a:latin typeface="+mn-lt"/>
          <a:ea typeface="+mn-ea"/>
          <a:cs typeface="+mn-cs"/>
        </a:defRPr>
      </a:lvl8pPr>
      <a:lvl9pPr marL="3656104" algn="l" defTabSz="914024"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75632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ctr">
              <a:defRPr sz="1200">
                <a:latin typeface="Garamond" pitchFamily="18" charset="0"/>
              </a:defRPr>
            </a:lvl1pPr>
          </a:lstStyle>
          <a:p>
            <a:pPr defTabSz="914165"/>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r">
              <a:defRPr sz="1600">
                <a:latin typeface="Garamond" pitchFamily="18" charset="0"/>
              </a:defRPr>
            </a:lvl1pPr>
          </a:lstStyle>
          <a:p>
            <a:pPr defTabSz="914165"/>
            <a:fld id="{6F400BD0-49BF-48FC-8114-37C1D4F5AB3D}" type="slidenum">
              <a:rPr lang="en-US" altLang="en-US" smtClean="0">
                <a:solidFill>
                  <a:srgbClr val="000000"/>
                </a:solidFill>
              </a:rPr>
              <a:pPr defTabSz="914165"/>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Tree>
    <p:extLst>
      <p:ext uri="{BB962C8B-B14F-4D97-AF65-F5344CB8AC3E}">
        <p14:creationId xmlns:p14="http://schemas.microsoft.com/office/powerpoint/2010/main" val="1921638257"/>
      </p:ext>
    </p:extLst>
  </p:cSld>
  <p:clrMap bg1="lt1" tx1="dk1" bg2="lt2" tx2="dk2" accent1="accent1" accent2="accent2" accent3="accent3" accent4="accent4" accent5="accent5" accent6="accent6" hlink="hlink" folHlink="folHlink"/>
  <p:sldLayoutIdLst>
    <p:sldLayoutId id="2147485533" r:id="rId1"/>
    <p:sldLayoutId id="2147485534" r:id="rId2"/>
    <p:sldLayoutId id="2147485535" r:id="rId3"/>
    <p:sldLayoutId id="2147485536" r:id="rId4"/>
    <p:sldLayoutId id="2147485537" r:id="rId5"/>
    <p:sldLayoutId id="2147485538" r:id="rId6"/>
    <p:sldLayoutId id="2147485539" r:id="rId7"/>
    <p:sldLayoutId id="2147485540" r:id="rId8"/>
    <p:sldLayoutId id="2147485541" r:id="rId9"/>
    <p:sldLayoutId id="2147485542" r:id="rId10"/>
    <p:sldLayoutId id="2147485543"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82" algn="l" rtl="0" fontAlgn="base">
        <a:spcBef>
          <a:spcPct val="0"/>
        </a:spcBef>
        <a:spcAft>
          <a:spcPct val="0"/>
        </a:spcAft>
        <a:defRPr sz="4000">
          <a:solidFill>
            <a:schemeClr val="tx2"/>
          </a:solidFill>
          <a:latin typeface="Garamond" pitchFamily="18" charset="0"/>
        </a:defRPr>
      </a:lvl6pPr>
      <a:lvl7pPr marL="914165" algn="l" rtl="0" fontAlgn="base">
        <a:spcBef>
          <a:spcPct val="0"/>
        </a:spcBef>
        <a:spcAft>
          <a:spcPct val="0"/>
        </a:spcAft>
        <a:defRPr sz="4000">
          <a:solidFill>
            <a:schemeClr val="tx2"/>
          </a:solidFill>
          <a:latin typeface="Garamond" pitchFamily="18" charset="0"/>
        </a:defRPr>
      </a:lvl7pPr>
      <a:lvl8pPr marL="1371250" algn="l" rtl="0" fontAlgn="base">
        <a:spcBef>
          <a:spcPct val="0"/>
        </a:spcBef>
        <a:spcAft>
          <a:spcPct val="0"/>
        </a:spcAft>
        <a:defRPr sz="4000">
          <a:solidFill>
            <a:schemeClr val="tx2"/>
          </a:solidFill>
          <a:latin typeface="Garamond" pitchFamily="18" charset="0"/>
        </a:defRPr>
      </a:lvl8pPr>
      <a:lvl9pPr marL="1828332" algn="l" rtl="0" fontAlgn="base">
        <a:spcBef>
          <a:spcPct val="0"/>
        </a:spcBef>
        <a:spcAft>
          <a:spcPct val="0"/>
        </a:spcAft>
        <a:defRPr sz="4000">
          <a:solidFill>
            <a:schemeClr val="tx2"/>
          </a:solidFill>
          <a:latin typeface="Garamond" pitchFamily="18" charset="0"/>
        </a:defRPr>
      </a:lvl9pPr>
    </p:titleStyle>
    <p:bodyStyle>
      <a:lvl1pPr marL="342813" indent="-342813"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753" indent="-32535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089" indent="-35074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507" indent="-31583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733" indent="-339639"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81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89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98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06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165" rtl="0" eaLnBrk="1" latinLnBrk="0" hangingPunct="1">
        <a:defRPr sz="1800" kern="1200">
          <a:solidFill>
            <a:schemeClr val="tx1"/>
          </a:solidFill>
          <a:latin typeface="+mn-lt"/>
          <a:ea typeface="+mn-ea"/>
          <a:cs typeface="+mn-cs"/>
        </a:defRPr>
      </a:lvl1pPr>
      <a:lvl2pPr marL="457082" algn="l" defTabSz="914165" rtl="0" eaLnBrk="1" latinLnBrk="0" hangingPunct="1">
        <a:defRPr sz="1800" kern="1200">
          <a:solidFill>
            <a:schemeClr val="tx1"/>
          </a:solidFill>
          <a:latin typeface="+mn-lt"/>
          <a:ea typeface="+mn-ea"/>
          <a:cs typeface="+mn-cs"/>
        </a:defRPr>
      </a:lvl2pPr>
      <a:lvl3pPr marL="914165" algn="l" defTabSz="914165" rtl="0" eaLnBrk="1" latinLnBrk="0" hangingPunct="1">
        <a:defRPr sz="1800" kern="1200">
          <a:solidFill>
            <a:schemeClr val="tx1"/>
          </a:solidFill>
          <a:latin typeface="+mn-lt"/>
          <a:ea typeface="+mn-ea"/>
          <a:cs typeface="+mn-cs"/>
        </a:defRPr>
      </a:lvl3pPr>
      <a:lvl4pPr marL="1371250" algn="l" defTabSz="914165" rtl="0" eaLnBrk="1" latinLnBrk="0" hangingPunct="1">
        <a:defRPr sz="1800" kern="1200">
          <a:solidFill>
            <a:schemeClr val="tx1"/>
          </a:solidFill>
          <a:latin typeface="+mn-lt"/>
          <a:ea typeface="+mn-ea"/>
          <a:cs typeface="+mn-cs"/>
        </a:defRPr>
      </a:lvl4pPr>
      <a:lvl5pPr marL="1828332" algn="l" defTabSz="914165" rtl="0" eaLnBrk="1" latinLnBrk="0" hangingPunct="1">
        <a:defRPr sz="1800" kern="1200">
          <a:solidFill>
            <a:schemeClr val="tx1"/>
          </a:solidFill>
          <a:latin typeface="+mn-lt"/>
          <a:ea typeface="+mn-ea"/>
          <a:cs typeface="+mn-cs"/>
        </a:defRPr>
      </a:lvl5pPr>
      <a:lvl6pPr marL="2285415" algn="l" defTabSz="914165" rtl="0" eaLnBrk="1" latinLnBrk="0" hangingPunct="1">
        <a:defRPr sz="1800" kern="1200">
          <a:solidFill>
            <a:schemeClr val="tx1"/>
          </a:solidFill>
          <a:latin typeface="+mn-lt"/>
          <a:ea typeface="+mn-ea"/>
          <a:cs typeface="+mn-cs"/>
        </a:defRPr>
      </a:lvl6pPr>
      <a:lvl7pPr marL="2742500" algn="l" defTabSz="914165" rtl="0" eaLnBrk="1" latinLnBrk="0" hangingPunct="1">
        <a:defRPr sz="1800" kern="1200">
          <a:solidFill>
            <a:schemeClr val="tx1"/>
          </a:solidFill>
          <a:latin typeface="+mn-lt"/>
          <a:ea typeface="+mn-ea"/>
          <a:cs typeface="+mn-cs"/>
        </a:defRPr>
      </a:lvl7pPr>
      <a:lvl8pPr marL="3199580" algn="l" defTabSz="914165" rtl="0" eaLnBrk="1" latinLnBrk="0" hangingPunct="1">
        <a:defRPr sz="1800" kern="1200">
          <a:solidFill>
            <a:schemeClr val="tx1"/>
          </a:solidFill>
          <a:latin typeface="+mn-lt"/>
          <a:ea typeface="+mn-ea"/>
          <a:cs typeface="+mn-cs"/>
        </a:defRPr>
      </a:lvl8pPr>
      <a:lvl9pPr marL="3656665" algn="l" defTabSz="914165" rtl="0" eaLnBrk="1" latinLnBrk="0" hangingPunct="1">
        <a:defRPr sz="18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4339"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Garamond"/>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cs typeface="Arial" charset="0"/>
              </a:defRPr>
            </a:lvl1pPr>
          </a:lstStyle>
          <a:p>
            <a:pPr fontAlgn="base">
              <a:spcBef>
                <a:spcPct val="0"/>
              </a:spcBef>
              <a:spcAft>
                <a:spcPct val="0"/>
              </a:spcAft>
              <a:defRPr/>
            </a:pPr>
            <a:fld id="{227335F6-6954-3C40-A4A8-B5A9BB3542FD}" type="slidenum">
              <a:rPr lang="en-US">
                <a:ea typeface="ＭＳ Ｐゴシック" charset="0"/>
              </a:rPr>
              <a:pPr fontAlgn="base">
                <a:spcBef>
                  <a:spcPct val="0"/>
                </a:spcBef>
                <a:spcAft>
                  <a:spcPct val="0"/>
                </a:spcAft>
                <a:defRPr/>
              </a:pPr>
              <a:t>‹#›</a:t>
            </a:fld>
            <a:endParaRPr lang="en-US">
              <a:ea typeface="ＭＳ Ｐゴシック" charset="0"/>
            </a:endParaRPr>
          </a:p>
        </p:txBody>
      </p:sp>
      <p:sp>
        <p:nvSpPr>
          <p:cNvPr id="14342"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4343"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858000284"/>
      </p:ext>
    </p:extLst>
  </p:cSld>
  <p:clrMap bg1="lt1" tx1="dk1" bg2="lt2" tx2="dk2" accent1="accent1" accent2="accent2" accent3="accent3" accent4="accent4" accent5="accent5" accent6="accent6" hlink="hlink" folHlink="folHlink"/>
  <p:sldLayoutIdLst>
    <p:sldLayoutId id="2147485653" r:id="rId1"/>
    <p:sldLayoutId id="2147485654" r:id="rId2"/>
    <p:sldLayoutId id="2147485655" r:id="rId3"/>
    <p:sldLayoutId id="2147485656" r:id="rId4"/>
    <p:sldLayoutId id="2147485657" r:id="rId5"/>
    <p:sldLayoutId id="2147485658" r:id="rId6"/>
    <p:sldLayoutId id="2147485659" r:id="rId7"/>
    <p:sldLayoutId id="2147485660" r:id="rId8"/>
    <p:sldLayoutId id="2147485661" r:id="rId9"/>
    <p:sldLayoutId id="2147485662" r:id="rId10"/>
    <p:sldLayoutId id="2147485663" r:id="rId11"/>
    <p:sldLayoutId id="2147485664"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1085850"/>
          </a:xfrm>
          <a:prstGeom prst="rect">
            <a:avLst/>
          </a:prstGeom>
          <a:solidFill>
            <a:schemeClr val="accent1"/>
          </a:solidFill>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4033" y="1250443"/>
            <a:ext cx="8897503" cy="522383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4033" y="6544372"/>
            <a:ext cx="1820636"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9FD9DB3E-E709-42CF-B11F-1DFE1D210A82}" type="datetime1">
              <a:rPr lang="en-US" smtClean="0">
                <a:solidFill>
                  <a:prstClr val="black">
                    <a:alpha val="75000"/>
                  </a:prstClr>
                </a:solidFill>
                <a:latin typeface="Calibri"/>
              </a:rPr>
              <a:pPr/>
              <a:t>12/1/21</a:t>
            </a:fld>
            <a:endParaRPr lang="en-US">
              <a:solidFill>
                <a:prstClr val="black">
                  <a:alpha val="75000"/>
                </a:prstClr>
              </a:solidFill>
              <a:latin typeface="Calibri"/>
            </a:endParaRPr>
          </a:p>
        </p:txBody>
      </p:sp>
      <p:sp>
        <p:nvSpPr>
          <p:cNvPr id="5" name="Footer Placeholder 4"/>
          <p:cNvSpPr>
            <a:spLocks noGrp="1"/>
          </p:cNvSpPr>
          <p:nvPr>
            <p:ph type="ftr" sz="quarter" idx="3"/>
          </p:nvPr>
        </p:nvSpPr>
        <p:spPr>
          <a:xfrm>
            <a:off x="2548826" y="6544372"/>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4"/>
          </p:nvPr>
        </p:nvSpPr>
        <p:spPr>
          <a:xfrm>
            <a:off x="6924883" y="6456309"/>
            <a:ext cx="2057400" cy="365125"/>
          </a:xfrm>
          <a:prstGeom prst="rect">
            <a:avLst/>
          </a:prstGeom>
        </p:spPr>
        <p:txBody>
          <a:bodyPr vert="horz" lIns="91440" tIns="45720" rIns="91440" bIns="45720" rtlCol="0" anchor="ctr"/>
          <a:lstStyle>
            <a:lvl1pPr algn="r">
              <a:defRPr sz="1600">
                <a:solidFill>
                  <a:schemeClr val="tx1"/>
                </a:solidFill>
              </a:defRPr>
            </a:lvl1p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072826778"/>
      </p:ext>
    </p:extLst>
  </p:cSld>
  <p:clrMap bg1="lt1" tx1="dk1" bg2="lt2" tx2="dk2" accent1="accent1" accent2="accent2" accent3="accent3" accent4="accent4" accent5="accent5" accent6="accent6" hlink="hlink" folHlink="folHlink"/>
  <p:sldLayoutIdLst>
    <p:sldLayoutId id="2147485666" r:id="rId1"/>
    <p:sldLayoutId id="2147485667" r:id="rId2"/>
    <p:sldLayoutId id="2147485668" r:id="rId3"/>
    <p:sldLayoutId id="2147485669" r:id="rId4"/>
    <p:sldLayoutId id="2147485670" r:id="rId5"/>
    <p:sldLayoutId id="2147485671" r:id="rId6"/>
    <p:sldLayoutId id="2147485672" r:id="rId7"/>
    <p:sldLayoutId id="2147485673" r:id="rId8"/>
    <p:sldLayoutId id="2147485674" r:id="rId9"/>
    <p:sldLayoutId id="2147485675" r:id="rId10"/>
    <p:sldLayoutId id="2147485676" r:id="rId11"/>
    <p:sldLayoutId id="2147485677" r:id="rId12"/>
  </p:sldLayoutIdLst>
  <p:hf hdr="0" ftr="0" dt="0"/>
  <p:txStyles>
    <p:titleStyle>
      <a:lvl1pPr marL="0" algn="ctr" defTabSz="914400" rtl="0" eaLnBrk="1" latinLnBrk="0" hangingPunct="1">
        <a:lnSpc>
          <a:spcPct val="90000"/>
        </a:lnSpc>
        <a:spcBef>
          <a:spcPct val="0"/>
        </a:spcBef>
        <a:buNone/>
        <a:defRPr sz="4800" kern="1200" spc="-120" baseline="0">
          <a:solidFill>
            <a:schemeClr val="bg1"/>
          </a:solidFill>
          <a:latin typeface="+mj-lt"/>
          <a:ea typeface="+mj-ea"/>
          <a:cs typeface="+mj-cs"/>
        </a:defRPr>
      </a:lvl1pPr>
    </p:titleStyle>
    <p:bodyStyle>
      <a:lvl1pPr marL="182880" indent="-182880" algn="l" defTabSz="914400" rtl="0" eaLnBrk="1" latinLnBrk="0" hangingPunct="1">
        <a:lnSpc>
          <a:spcPct val="85000"/>
        </a:lnSpc>
        <a:spcBef>
          <a:spcPts val="1300"/>
        </a:spcBef>
        <a:buFont typeface="Arial" panose="020B0604020202020204" pitchFamily="34" charset="0"/>
        <a:buChar char="•"/>
        <a:defRPr sz="2800" i="1" kern="1200">
          <a:solidFill>
            <a:schemeClr val="tx1"/>
          </a:solidFill>
          <a:latin typeface="+mn-lt"/>
          <a:ea typeface="+mn-ea"/>
          <a:cs typeface="+mn-cs"/>
        </a:defRPr>
      </a:lvl1pPr>
      <a:lvl2pPr marL="365760" indent="-182880" algn="l" defTabSz="914400" rtl="0" eaLnBrk="1" latinLnBrk="0" hangingPunct="1">
        <a:lnSpc>
          <a:spcPct val="85000"/>
        </a:lnSpc>
        <a:spcBef>
          <a:spcPts val="600"/>
        </a:spcBef>
        <a:buFont typeface="Calibri" panose="020F0502020204030204" pitchFamily="34" charset="0"/>
        <a:buChar char="‐"/>
        <a:defRPr sz="2400" kern="1200">
          <a:solidFill>
            <a:schemeClr val="tx1"/>
          </a:solidFill>
          <a:latin typeface="+mn-lt"/>
          <a:ea typeface="+mn-ea"/>
          <a:cs typeface="+mn-cs"/>
        </a:defRPr>
      </a:lvl2pPr>
      <a:lvl3pPr marL="548640" indent="-182880" algn="l" defTabSz="914400" rtl="0" eaLnBrk="1" latinLnBrk="0" hangingPunct="1">
        <a:lnSpc>
          <a:spcPct val="85000"/>
        </a:lnSpc>
        <a:spcBef>
          <a:spcPts val="600"/>
        </a:spcBef>
        <a:buFont typeface="Arial" panose="020B0604020202020204" pitchFamily="34" charset="0"/>
        <a:buChar char="•"/>
        <a:defRPr sz="2000" i="1" kern="1200">
          <a:solidFill>
            <a:schemeClr val="tx1"/>
          </a:solidFill>
          <a:latin typeface="+mn-lt"/>
          <a:ea typeface="+mn-ea"/>
          <a:cs typeface="+mn-cs"/>
        </a:defRPr>
      </a:lvl3pPr>
      <a:lvl4pPr marL="73152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4pPr>
      <a:lvl5pPr marL="91440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charset="0"/>
              </a:defRPr>
            </a:lvl1pPr>
          </a:lstStyle>
          <a:p>
            <a:pPr fontAlgn="base">
              <a:spcBef>
                <a:spcPct val="0"/>
              </a:spcBef>
              <a:spcAft>
                <a:spcPct val="0"/>
              </a:spcAft>
              <a:defRPr/>
            </a:pPr>
            <a:endParaRPr lang="en-US">
              <a:solidFill>
                <a:srgbClr val="000000"/>
              </a:solidFill>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charset="0"/>
              </a:defRPr>
            </a:lvl1pPr>
          </a:lstStyle>
          <a:p>
            <a:pPr fontAlgn="base">
              <a:spcBef>
                <a:spcPct val="0"/>
              </a:spcBef>
              <a:spcAft>
                <a:spcPct val="0"/>
              </a:spcAft>
              <a:defRPr/>
            </a:pPr>
            <a:fld id="{FB5C1105-7C02-0A4A-BBB4-558A73CD3ACF}" type="slidenum">
              <a:rPr lang="en-US">
                <a:solidFill>
                  <a:srgbClr val="000000"/>
                </a:solidFill>
                <a:ea typeface="ＭＳ Ｐゴシック" charset="0"/>
                <a:cs typeface="ＭＳ Ｐゴシック" charset="0"/>
              </a:rPr>
              <a:pPr fontAlgn="base">
                <a:spcBef>
                  <a:spcPct val="0"/>
                </a:spcBef>
                <a:spcAft>
                  <a:spcPct val="0"/>
                </a:spcAft>
                <a:defRPr/>
              </a:pPr>
              <a:t>‹#›</a:t>
            </a:fld>
            <a:endParaRPr lang="en-US">
              <a:solidFill>
                <a:srgbClr val="000000"/>
              </a:solidFill>
              <a:ea typeface="ＭＳ Ｐゴシック" charset="0"/>
              <a:cs typeface="ＭＳ Ｐゴシック" charset="0"/>
            </a:endParaRPr>
          </a:p>
        </p:txBody>
      </p:sp>
      <p:sp>
        <p:nvSpPr>
          <p:cNvPr id="1030"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032" name="Picture 7" descr="safari.png"/>
          <p:cNvPicPr>
            <a:picLocks noChangeAspect="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80975" y="6602413"/>
            <a:ext cx="847725" cy="246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48738813"/>
      </p:ext>
    </p:extLst>
  </p:cSld>
  <p:clrMap bg1="lt1" tx1="dk1" bg2="lt2" tx2="dk2" accent1="accent1" accent2="accent2" accent3="accent3" accent4="accent4" accent5="accent5" accent6="accent6" hlink="hlink" folHlink="folHlink"/>
  <p:sldLayoutIdLst>
    <p:sldLayoutId id="2147485715" r:id="rId1"/>
    <p:sldLayoutId id="2147485716" r:id="rId2"/>
    <p:sldLayoutId id="2147485717" r:id="rId3"/>
    <p:sldLayoutId id="2147485718" r:id="rId4"/>
    <p:sldLayoutId id="2147485719" r:id="rId5"/>
    <p:sldLayoutId id="2147485720" r:id="rId6"/>
    <p:sldLayoutId id="2147485721" r:id="rId7"/>
    <p:sldLayoutId id="2147485722" r:id="rId8"/>
    <p:sldLayoutId id="2147485723" r:id="rId9"/>
    <p:sldLayoutId id="2147485724" r:id="rId10"/>
    <p:sldLayoutId id="2147485725" r:id="rId11"/>
    <p:sldLayoutId id="214748572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제목 개체 틀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ko-KR" altLang="en-US" dirty="0"/>
              <a:t>마스터 제목 스타일 편집</a:t>
            </a:r>
          </a:p>
        </p:txBody>
      </p:sp>
      <p:sp>
        <p:nvSpPr>
          <p:cNvPr id="3" name="텍스트 개체 틀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ko-KR" altLang="en-US" dirty="0"/>
              <a:t>마스터 텍스트 스타일을 편집합니다</a:t>
            </a:r>
          </a:p>
          <a:p>
            <a:pPr lvl="1"/>
            <a:r>
              <a:rPr lang="ko-KR" altLang="en-US" dirty="0"/>
              <a:t>둘째 수준</a:t>
            </a:r>
          </a:p>
          <a:p>
            <a:pPr lvl="2"/>
            <a:r>
              <a:rPr lang="ko-KR" altLang="en-US" dirty="0"/>
              <a:t>셋째 수준</a:t>
            </a:r>
          </a:p>
          <a:p>
            <a:pPr lvl="3"/>
            <a:r>
              <a:rPr lang="ko-KR" altLang="en-US" dirty="0"/>
              <a:t>넷째 수준</a:t>
            </a:r>
          </a:p>
          <a:p>
            <a:pPr lvl="4"/>
            <a:r>
              <a:rPr lang="ko-KR" altLang="en-US" dirty="0"/>
              <a:t>다섯째 수준</a:t>
            </a:r>
          </a:p>
        </p:txBody>
      </p:sp>
      <p:sp>
        <p:nvSpPr>
          <p:cNvPr id="4" name="날짜 개체 틀 3"/>
          <p:cNvSpPr>
            <a:spLocks noGrp="1"/>
          </p:cNvSpPr>
          <p:nvPr>
            <p:ph type="dt" sz="half" idx="2"/>
          </p:nvPr>
        </p:nvSpPr>
        <p:spPr>
          <a:xfrm>
            <a:off x="457200" y="6453336"/>
            <a:ext cx="2133600" cy="268139"/>
          </a:xfrm>
          <a:prstGeom prst="rect">
            <a:avLst/>
          </a:prstGeom>
        </p:spPr>
        <p:txBody>
          <a:bodyPr vert="horz" lIns="91440" tIns="45720" rIns="91440" bIns="45720" rtlCol="0" anchor="ctr"/>
          <a:lstStyle>
            <a:lvl1pPr algn="l">
              <a:defRPr sz="1200">
                <a:solidFill>
                  <a:schemeClr val="tx1">
                    <a:tint val="75000"/>
                  </a:schemeClr>
                </a:solidFill>
              </a:defRPr>
            </a:lvl1pPr>
          </a:lstStyle>
          <a:p>
            <a:pPr latinLnBrk="1"/>
            <a:fld id="{FB30EDBD-1C2D-4C1E-B459-B60219FAB484}" type="datetimeFigureOut">
              <a:rPr lang="ko-KR" altLang="en-US" smtClean="0">
                <a:solidFill>
                  <a:prstClr val="black">
                    <a:tint val="75000"/>
                  </a:prstClr>
                </a:solidFill>
                <a:latin typeface="Calibri"/>
                <a:ea typeface="나눔고딕"/>
              </a:rPr>
              <a:pPr latinLnBrk="1"/>
              <a:t>2021. 12. 1.</a:t>
            </a:fld>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3"/>
          </p:nvPr>
        </p:nvSpPr>
        <p:spPr>
          <a:xfrm>
            <a:off x="3124200" y="6453336"/>
            <a:ext cx="2895600" cy="268139"/>
          </a:xfrm>
          <a:prstGeom prst="rect">
            <a:avLst/>
          </a:prstGeom>
        </p:spPr>
        <p:txBody>
          <a:bodyPr vert="horz" lIns="91440" tIns="45720" rIns="91440" bIns="45720" rtlCol="0" anchor="ctr"/>
          <a:lstStyle>
            <a:lvl1pPr algn="ctr">
              <a:defRPr sz="1200">
                <a:solidFill>
                  <a:schemeClr val="tx1">
                    <a:tint val="75000"/>
                  </a:schemeClr>
                </a:solidFill>
              </a:defRPr>
            </a:lvl1pPr>
          </a:lstStyle>
          <a:p>
            <a:pPr latinLnBrk="1"/>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4"/>
          </p:nvPr>
        </p:nvSpPr>
        <p:spPr>
          <a:xfrm>
            <a:off x="6553200" y="6453336"/>
            <a:ext cx="2133600" cy="268139"/>
          </a:xfrm>
          <a:prstGeom prst="rect">
            <a:avLst/>
          </a:prstGeom>
        </p:spPr>
        <p:txBody>
          <a:bodyPr vert="horz" lIns="91440" tIns="45720" rIns="91440" bIns="45720" rtlCol="0" anchor="ctr"/>
          <a:lstStyle>
            <a:lvl1pPr algn="r">
              <a:defRPr sz="1200">
                <a:solidFill>
                  <a:schemeClr val="tx1">
                    <a:tint val="75000"/>
                  </a:schemeClr>
                </a:solidFill>
              </a:defRPr>
            </a:lvl1pPr>
          </a:lstStyle>
          <a:p>
            <a:pPr latinLnBrk="1"/>
            <a:fld id="{4BEDD84E-25D4-4983-8AA1-2863C96F08D9}" type="slidenum">
              <a:rPr lang="ko-KR" altLang="en-US" smtClean="0">
                <a:solidFill>
                  <a:prstClr val="black">
                    <a:tint val="75000"/>
                  </a:prstClr>
                </a:solidFill>
                <a:latin typeface="Calibri"/>
                <a:ea typeface="나눔고딕"/>
              </a:rPr>
              <a:pPr latinLnBrk="1"/>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1377926446"/>
      </p:ext>
    </p:extLst>
  </p:cSld>
  <p:clrMap bg1="lt1" tx1="dk1" bg2="lt2" tx2="dk2" accent1="accent1" accent2="accent2" accent3="accent3" accent4="accent4" accent5="accent5" accent6="accent6" hlink="hlink" folHlink="folHlink"/>
  <p:sldLayoutIdLst>
    <p:sldLayoutId id="2147486473" r:id="rId1"/>
    <p:sldLayoutId id="2147486474" r:id="rId2"/>
    <p:sldLayoutId id="2147486475" r:id="rId3"/>
    <p:sldLayoutId id="2147486476" r:id="rId4"/>
    <p:sldLayoutId id="2147486477" r:id="rId5"/>
    <p:sldLayoutId id="2147486478" r:id="rId6"/>
    <p:sldLayoutId id="2147486479" r:id="rId7"/>
  </p:sldLayoutIdLst>
  <p:txStyles>
    <p:titleStyle>
      <a:lvl1pPr algn="ctr" defTabSz="914400" rtl="0" eaLnBrk="1" latinLnBrk="1" hangingPunct="1">
        <a:spcBef>
          <a:spcPct val="0"/>
        </a:spcBef>
        <a:buNone/>
        <a:defRPr sz="4000" b="1" kern="1200">
          <a:solidFill>
            <a:schemeClr val="tx1"/>
          </a:solidFill>
          <a:latin typeface="+mj-lt"/>
          <a:ea typeface="+mj-ea"/>
          <a:cs typeface="+mj-cs"/>
        </a:defRPr>
      </a:lvl1pPr>
    </p:titleStyle>
    <p:bodyStyle>
      <a:lvl1pPr marL="342900" indent="-342900" algn="l" defTabSz="914400" rtl="0" eaLnBrk="1" latinLnBrk="1" hangingPunct="1">
        <a:spcBef>
          <a:spcPts val="5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1" hangingPunct="1">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1" hangingPunct="1">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1" hangingPunct="1">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1" hangingPunct="1">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otherStyle>
  </p:txStyles>
</p:sldMaster>
</file>

<file path=ppt/slideMasters/slideMaster2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218258153"/>
      </p:ext>
    </p:extLst>
  </p:cSld>
  <p:clrMap bg1="lt1" tx1="dk1" bg2="lt2" tx2="dk2" accent1="accent1" accent2="accent2" accent3="accent3" accent4="accent4" accent5="accent5" accent6="accent6" hlink="hlink" folHlink="folHlink"/>
  <p:sldLayoutIdLst>
    <p:sldLayoutId id="2147486595" r:id="rId1"/>
    <p:sldLayoutId id="2147486596" r:id="rId2"/>
    <p:sldLayoutId id="2147486597" r:id="rId3"/>
    <p:sldLayoutId id="2147486598" r:id="rId4"/>
    <p:sldLayoutId id="2147486599" r:id="rId5"/>
    <p:sldLayoutId id="2147486600" r:id="rId6"/>
    <p:sldLayoutId id="2147486601" r:id="rId7"/>
    <p:sldLayoutId id="2147486602" r:id="rId8"/>
    <p:sldLayoutId id="2147486603" r:id="rId9"/>
    <p:sldLayoutId id="2147486604" r:id="rId10"/>
    <p:sldLayoutId id="2147486605"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96494495"/>
      </p:ext>
    </p:extLst>
  </p:cSld>
  <p:clrMap bg1="lt1" tx1="dk1" bg2="lt2" tx2="dk2" accent1="accent1" accent2="accent2" accent3="accent3" accent4="accent4" accent5="accent5" accent6="accent6" hlink="hlink" folHlink="folHlink"/>
  <p:sldLayoutIdLst>
    <p:sldLayoutId id="2147486872" r:id="rId1"/>
    <p:sldLayoutId id="2147486873" r:id="rId2"/>
    <p:sldLayoutId id="2147486874" r:id="rId3"/>
    <p:sldLayoutId id="2147486875" r:id="rId4"/>
    <p:sldLayoutId id="2147486876" r:id="rId5"/>
    <p:sldLayoutId id="2147486877" r:id="rId6"/>
    <p:sldLayoutId id="2147486878" r:id="rId7"/>
    <p:sldLayoutId id="2147486879" r:id="rId8"/>
    <p:sldLayoutId id="2147486880" r:id="rId9"/>
    <p:sldLayoutId id="2147486881" r:id="rId10"/>
    <p:sldLayoutId id="2147486882"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31074"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31075" name="Rectangle 1027"/>
          <p:cNvSpPr>
            <a:spLocks noGrp="1" noChangeArrowheads="1"/>
          </p:cNvSpPr>
          <p:nvPr>
            <p:ph type="body" idx="1"/>
          </p:nvPr>
        </p:nvSpPr>
        <p:spPr bwMode="auto">
          <a:xfrm>
            <a:off x="228600" y="1371600"/>
            <a:ext cx="8610600" cy="48768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600">
                <a:solidFill>
                  <a:srgbClr val="000000"/>
                </a:solidFill>
                <a:latin typeface="Garamond" pitchFamily="18" charset="0"/>
                <a:ea typeface="+mn-ea"/>
                <a:cs typeface="+mn-cs"/>
              </a:defRPr>
            </a:lvl1pPr>
          </a:lstStyle>
          <a:p>
            <a:pPr>
              <a:defRPr/>
            </a:pPr>
            <a:fld id="{B223C560-0E5F-EA4E-BC8F-576A57968152}" type="slidenum">
              <a:rPr lang="en-US" altLang="en-US"/>
              <a:pPr>
                <a:defRPr/>
              </a:pPr>
              <a:t>‹#›</a:t>
            </a:fld>
            <a:endParaRPr lang="en-US" altLang="en-US"/>
          </a:p>
        </p:txBody>
      </p:sp>
      <p:sp>
        <p:nvSpPr>
          <p:cNvPr id="131078" name="Line 1032"/>
          <p:cNvSpPr>
            <a:spLocks noChangeShapeType="1"/>
          </p:cNvSpPr>
          <p:nvPr/>
        </p:nvSpPr>
        <p:spPr bwMode="auto">
          <a:xfrm>
            <a:off x="228600" y="6381750"/>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31079" name="Line 1033"/>
          <p:cNvSpPr>
            <a:spLocks noChangeShapeType="1"/>
          </p:cNvSpPr>
          <p:nvPr/>
        </p:nvSpPr>
        <p:spPr bwMode="auto">
          <a:xfrm>
            <a:off x="228600" y="914400"/>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31080" name="Picture 7" descr="safari.png"/>
          <p:cNvPicPr>
            <a:picLocks noChangeAspect="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179388" y="6453188"/>
            <a:ext cx="1079500" cy="3127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93472234"/>
      </p:ext>
    </p:extLst>
  </p:cSld>
  <p:clrMap bg1="lt1" tx1="dk1" bg2="lt2" tx2="dk2" accent1="accent1" accent2="accent2" accent3="accent3" accent4="accent4" accent5="accent5" accent6="accent6" hlink="hlink" folHlink="folHlink"/>
  <p:sldLayoutIdLst>
    <p:sldLayoutId id="2147487121" r:id="rId1"/>
    <p:sldLayoutId id="2147487122" r:id="rId2"/>
    <p:sldLayoutId id="2147487123" r:id="rId3"/>
    <p:sldLayoutId id="2147487124" r:id="rId4"/>
    <p:sldLayoutId id="2147487125" r:id="rId5"/>
    <p:sldLayoutId id="2147487126" r:id="rId6"/>
    <p:sldLayoutId id="2147487127" r:id="rId7"/>
    <p:sldLayoutId id="2147487128" r:id="rId8"/>
    <p:sldLayoutId id="2147487129" r:id="rId9"/>
    <p:sldLayoutId id="2147487130" r:id="rId10"/>
    <p:sldLayoutId id="214748713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charset="0"/>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charset="0"/>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charset="0"/>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charset="0"/>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1085850"/>
          </a:xfrm>
          <a:prstGeom prst="rect">
            <a:avLst/>
          </a:prstGeom>
          <a:solidFill>
            <a:schemeClr val="accent1"/>
          </a:solidFill>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4033" y="1250443"/>
            <a:ext cx="8897503" cy="522383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4033" y="6544372"/>
            <a:ext cx="1820636"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9FD9DB3E-E709-42CF-B11F-1DFE1D210A82}" type="datetime1">
              <a:rPr lang="en-US" smtClean="0">
                <a:solidFill>
                  <a:prstClr val="black">
                    <a:alpha val="75000"/>
                  </a:prstClr>
                </a:solidFill>
                <a:latin typeface="Calibri"/>
              </a:rPr>
              <a:pPr/>
              <a:t>12/1/21</a:t>
            </a:fld>
            <a:endParaRPr lang="en-US">
              <a:solidFill>
                <a:prstClr val="black">
                  <a:alpha val="75000"/>
                </a:prstClr>
              </a:solidFill>
              <a:latin typeface="Calibri"/>
            </a:endParaRPr>
          </a:p>
        </p:txBody>
      </p:sp>
      <p:sp>
        <p:nvSpPr>
          <p:cNvPr id="5" name="Footer Placeholder 4"/>
          <p:cNvSpPr>
            <a:spLocks noGrp="1"/>
          </p:cNvSpPr>
          <p:nvPr>
            <p:ph type="ftr" sz="quarter" idx="3"/>
          </p:nvPr>
        </p:nvSpPr>
        <p:spPr>
          <a:xfrm>
            <a:off x="2548826" y="6544372"/>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4"/>
          </p:nvPr>
        </p:nvSpPr>
        <p:spPr>
          <a:xfrm>
            <a:off x="6924883" y="6456309"/>
            <a:ext cx="2057400" cy="365125"/>
          </a:xfrm>
          <a:prstGeom prst="rect">
            <a:avLst/>
          </a:prstGeom>
        </p:spPr>
        <p:txBody>
          <a:bodyPr vert="horz" lIns="91440" tIns="45720" rIns="91440" bIns="45720" rtlCol="0" anchor="ctr"/>
          <a:lstStyle>
            <a:lvl1pPr algn="r">
              <a:defRPr sz="1600">
                <a:solidFill>
                  <a:schemeClr val="tx1"/>
                </a:solidFill>
              </a:defRPr>
            </a:lvl1p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929406329"/>
      </p:ext>
    </p:extLst>
  </p:cSld>
  <p:clrMap bg1="lt1" tx1="dk1" bg2="lt2" tx2="dk2" accent1="accent1" accent2="accent2" accent3="accent3" accent4="accent4" accent5="accent5" accent6="accent6" hlink="hlink" folHlink="folHlink"/>
  <p:sldLayoutIdLst>
    <p:sldLayoutId id="2147487145" r:id="rId1"/>
    <p:sldLayoutId id="2147487146" r:id="rId2"/>
    <p:sldLayoutId id="2147487147" r:id="rId3"/>
    <p:sldLayoutId id="2147487148" r:id="rId4"/>
    <p:sldLayoutId id="2147487149" r:id="rId5"/>
    <p:sldLayoutId id="2147487150" r:id="rId6"/>
    <p:sldLayoutId id="2147487151" r:id="rId7"/>
    <p:sldLayoutId id="2147487152" r:id="rId8"/>
    <p:sldLayoutId id="2147487153" r:id="rId9"/>
    <p:sldLayoutId id="2147487154" r:id="rId10"/>
    <p:sldLayoutId id="2147487155" r:id="rId11"/>
    <p:sldLayoutId id="2147487156" r:id="rId12"/>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marL="0" algn="ctr" defTabSz="914400" rtl="0" eaLnBrk="1" latinLnBrk="0" hangingPunct="1">
        <a:lnSpc>
          <a:spcPct val="90000"/>
        </a:lnSpc>
        <a:spcBef>
          <a:spcPct val="0"/>
        </a:spcBef>
        <a:buNone/>
        <a:defRPr sz="4800" kern="1200" spc="-120" baseline="0">
          <a:solidFill>
            <a:schemeClr val="bg1"/>
          </a:solidFill>
          <a:latin typeface="+mj-lt"/>
          <a:ea typeface="+mj-ea"/>
          <a:cs typeface="+mj-cs"/>
        </a:defRPr>
      </a:lvl1pPr>
    </p:titleStyle>
    <p:bodyStyle>
      <a:lvl1pPr marL="182880" indent="-182880" algn="l" defTabSz="914400" rtl="0" eaLnBrk="1" latinLnBrk="0" hangingPunct="1">
        <a:lnSpc>
          <a:spcPct val="85000"/>
        </a:lnSpc>
        <a:spcBef>
          <a:spcPts val="1300"/>
        </a:spcBef>
        <a:buFont typeface="Arial" panose="020B0604020202020204" pitchFamily="34" charset="0"/>
        <a:buChar char="•"/>
        <a:defRPr sz="2800" i="1" kern="1200">
          <a:solidFill>
            <a:schemeClr val="tx1"/>
          </a:solidFill>
          <a:latin typeface="+mn-lt"/>
          <a:ea typeface="+mn-ea"/>
          <a:cs typeface="+mn-cs"/>
        </a:defRPr>
      </a:lvl1pPr>
      <a:lvl2pPr marL="365760" indent="-182880" algn="l" defTabSz="914400" rtl="0" eaLnBrk="1" latinLnBrk="0" hangingPunct="1">
        <a:lnSpc>
          <a:spcPct val="85000"/>
        </a:lnSpc>
        <a:spcBef>
          <a:spcPts val="600"/>
        </a:spcBef>
        <a:buFont typeface="Calibri" panose="020F0502020204030204" pitchFamily="34" charset="0"/>
        <a:buChar char="‐"/>
        <a:defRPr sz="2400" kern="1200">
          <a:solidFill>
            <a:schemeClr val="tx1"/>
          </a:solidFill>
          <a:latin typeface="+mn-lt"/>
          <a:ea typeface="+mn-ea"/>
          <a:cs typeface="+mn-cs"/>
        </a:defRPr>
      </a:lvl2pPr>
      <a:lvl3pPr marL="548640" indent="-182880" algn="l" defTabSz="914400" rtl="0" eaLnBrk="1" latinLnBrk="0" hangingPunct="1">
        <a:lnSpc>
          <a:spcPct val="85000"/>
        </a:lnSpc>
        <a:spcBef>
          <a:spcPts val="600"/>
        </a:spcBef>
        <a:buFont typeface="Arial" panose="020B0604020202020204" pitchFamily="34" charset="0"/>
        <a:buChar char="•"/>
        <a:defRPr sz="2000" i="1" kern="1200">
          <a:solidFill>
            <a:schemeClr val="tx1"/>
          </a:solidFill>
          <a:latin typeface="+mn-lt"/>
          <a:ea typeface="+mn-ea"/>
          <a:cs typeface="+mn-cs"/>
        </a:defRPr>
      </a:lvl3pPr>
      <a:lvl4pPr marL="73152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4pPr>
      <a:lvl5pPr marL="91440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6998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69987" name="Rectangle 1027"/>
          <p:cNvSpPr>
            <a:spLocks noGrp="1" noChangeArrowheads="1"/>
          </p:cNvSpPr>
          <p:nvPr>
            <p:ph type="body" idx="1"/>
          </p:nvPr>
        </p:nvSpPr>
        <p:spPr bwMode="auto">
          <a:xfrm>
            <a:off x="228600" y="1371600"/>
            <a:ext cx="8610600" cy="48768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600">
                <a:solidFill>
                  <a:srgbClr val="000000"/>
                </a:solidFill>
                <a:latin typeface="Garamond" pitchFamily="18" charset="0"/>
                <a:ea typeface="+mn-ea"/>
                <a:cs typeface="+mn-cs"/>
              </a:defRPr>
            </a:lvl1pPr>
          </a:lstStyle>
          <a:p>
            <a:pPr>
              <a:defRPr/>
            </a:pPr>
            <a:fld id="{EFC36330-171D-874A-B302-CA3D70443983}" type="slidenum">
              <a:rPr lang="en-US" altLang="en-US"/>
              <a:pPr>
                <a:defRPr/>
              </a:pPr>
              <a:t>‹#›</a:t>
            </a:fld>
            <a:endParaRPr lang="en-US" altLang="en-US"/>
          </a:p>
        </p:txBody>
      </p:sp>
      <p:sp>
        <p:nvSpPr>
          <p:cNvPr id="169990" name="Line 1032"/>
          <p:cNvSpPr>
            <a:spLocks noChangeShapeType="1"/>
          </p:cNvSpPr>
          <p:nvPr/>
        </p:nvSpPr>
        <p:spPr bwMode="auto">
          <a:xfrm>
            <a:off x="228600" y="6381750"/>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69991" name="Line 1033"/>
          <p:cNvSpPr>
            <a:spLocks noChangeShapeType="1"/>
          </p:cNvSpPr>
          <p:nvPr/>
        </p:nvSpPr>
        <p:spPr bwMode="auto">
          <a:xfrm>
            <a:off x="228600" y="914400"/>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69992" name="Picture 7" descr="safari.png"/>
          <p:cNvPicPr>
            <a:picLocks noChangeAspect="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179388" y="6453188"/>
            <a:ext cx="1079500" cy="3127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3560839"/>
      </p:ext>
    </p:extLst>
  </p:cSld>
  <p:clrMap bg1="lt1" tx1="dk1" bg2="lt2" tx2="dk2" accent1="accent1" accent2="accent2" accent3="accent3" accent4="accent4" accent5="accent5" accent6="accent6" hlink="hlink" folHlink="folHlink"/>
  <p:sldLayoutIdLst>
    <p:sldLayoutId id="2147487195" r:id="rId1"/>
    <p:sldLayoutId id="2147487196" r:id="rId2"/>
    <p:sldLayoutId id="2147487197" r:id="rId3"/>
    <p:sldLayoutId id="2147487198" r:id="rId4"/>
    <p:sldLayoutId id="2147487199" r:id="rId5"/>
    <p:sldLayoutId id="2147487200" r:id="rId6"/>
    <p:sldLayoutId id="2147487201" r:id="rId7"/>
    <p:sldLayoutId id="2147487202" r:id="rId8"/>
    <p:sldLayoutId id="2147487203" r:id="rId9"/>
    <p:sldLayoutId id="2147487204" r:id="rId10"/>
    <p:sldLayoutId id="2147487205"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charset="0"/>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charset="0"/>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charset="0"/>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charset="0"/>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8914"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38915" name="Rectangle 1027"/>
          <p:cNvSpPr>
            <a:spLocks noGrp="1" noChangeArrowheads="1"/>
          </p:cNvSpPr>
          <p:nvPr>
            <p:ph type="body" idx="1"/>
          </p:nvPr>
        </p:nvSpPr>
        <p:spPr bwMode="auto">
          <a:xfrm>
            <a:off x="228600" y="1371600"/>
            <a:ext cx="8610600" cy="48768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600">
                <a:solidFill>
                  <a:srgbClr val="000000"/>
                </a:solidFill>
                <a:latin typeface="Garamond" pitchFamily="18" charset="0"/>
                <a:ea typeface="+mn-ea"/>
                <a:cs typeface="+mn-cs"/>
              </a:defRPr>
            </a:lvl1pPr>
          </a:lstStyle>
          <a:p>
            <a:pPr>
              <a:defRPr/>
            </a:pPr>
            <a:fld id="{72694B9D-8BFE-654E-8D86-2D1B27ECA5D0}" type="slidenum">
              <a:rPr lang="en-US" altLang="en-US"/>
              <a:pPr>
                <a:defRPr/>
              </a:pPr>
              <a:t>‹#›</a:t>
            </a:fld>
            <a:endParaRPr lang="en-US" altLang="en-US"/>
          </a:p>
        </p:txBody>
      </p:sp>
      <p:sp>
        <p:nvSpPr>
          <p:cNvPr id="38918" name="Line 1032"/>
          <p:cNvSpPr>
            <a:spLocks noChangeShapeType="1"/>
          </p:cNvSpPr>
          <p:nvPr/>
        </p:nvSpPr>
        <p:spPr bwMode="auto">
          <a:xfrm>
            <a:off x="228600" y="6381750"/>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38919" name="Line 1033"/>
          <p:cNvSpPr>
            <a:spLocks noChangeShapeType="1"/>
          </p:cNvSpPr>
          <p:nvPr/>
        </p:nvSpPr>
        <p:spPr bwMode="auto">
          <a:xfrm>
            <a:off x="228600" y="914400"/>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237550987"/>
      </p:ext>
    </p:extLst>
  </p:cSld>
  <p:clrMap bg1="lt1" tx1="dk1" bg2="lt2" tx2="dk2" accent1="accent1" accent2="accent2" accent3="accent3" accent4="accent4" accent5="accent5" accent6="accent6" hlink="hlink" folHlink="folHlink"/>
  <p:sldLayoutIdLst>
    <p:sldLayoutId id="2147487207" r:id="rId1"/>
    <p:sldLayoutId id="2147487208" r:id="rId2"/>
    <p:sldLayoutId id="2147487209" r:id="rId3"/>
    <p:sldLayoutId id="2147487210" r:id="rId4"/>
    <p:sldLayoutId id="2147487211" r:id="rId5"/>
    <p:sldLayoutId id="2147487212" r:id="rId6"/>
    <p:sldLayoutId id="2147487213" r:id="rId7"/>
    <p:sldLayoutId id="2147487214" r:id="rId8"/>
    <p:sldLayoutId id="2147487215" r:id="rId9"/>
    <p:sldLayoutId id="2147487216" r:id="rId10"/>
    <p:sldLayoutId id="2147487217"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charset="0"/>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charset="0"/>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charset="0"/>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charset="0"/>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894431041"/>
      </p:ext>
    </p:extLst>
  </p:cSld>
  <p:clrMap bg1="lt1" tx1="dk1" bg2="lt2" tx2="dk2" accent1="accent1" accent2="accent2" accent3="accent3" accent4="accent4" accent5="accent5" accent6="accent6" hlink="hlink" folHlink="folHlink"/>
  <p:sldLayoutIdLst>
    <p:sldLayoutId id="2147487259" r:id="rId1"/>
    <p:sldLayoutId id="2147487260" r:id="rId2"/>
    <p:sldLayoutId id="2147487261" r:id="rId3"/>
    <p:sldLayoutId id="2147487262" r:id="rId4"/>
    <p:sldLayoutId id="2147487263" r:id="rId5"/>
    <p:sldLayoutId id="2147487264" r:id="rId6"/>
    <p:sldLayoutId id="2147487265" r:id="rId7"/>
    <p:sldLayoutId id="2147487266" r:id="rId8"/>
    <p:sldLayoutId id="2147487267" r:id="rId9"/>
    <p:sldLayoutId id="2147487268" r:id="rId10"/>
    <p:sldLayoutId id="2147487269"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01E2B0-9580-443F-A6BA-B15F0931263F}" type="datetime1">
              <a:rPr lang="en-US" smtClean="0">
                <a:solidFill>
                  <a:prstClr val="black">
                    <a:tint val="75000"/>
                  </a:prstClr>
                </a:solidFill>
              </a:rPr>
              <a:pPr/>
              <a:t>12/1/21</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934407785"/>
      </p:ext>
    </p:extLst>
  </p:cSld>
  <p:clrMap bg1="lt1" tx1="dk1" bg2="lt2" tx2="dk2" accent1="accent1" accent2="accent2" accent3="accent3" accent4="accent4" accent5="accent5" accent6="accent6" hlink="hlink" folHlink="folHlink"/>
  <p:sldLayoutIdLst>
    <p:sldLayoutId id="2147487460" r:id="rId1"/>
    <p:sldLayoutId id="2147487461" r:id="rId2"/>
    <p:sldLayoutId id="2147487462" r:id="rId3"/>
    <p:sldLayoutId id="2147487463" r:id="rId4"/>
    <p:sldLayoutId id="2147487464" r:id="rId5"/>
    <p:sldLayoutId id="2147487465" r:id="rId6"/>
    <p:sldLayoutId id="2147487466" r:id="rId7"/>
    <p:sldLayoutId id="2147487467" r:id="rId8"/>
    <p:sldLayoutId id="2147487468" r:id="rId9"/>
    <p:sldLayoutId id="2147487469" r:id="rId10"/>
    <p:sldLayoutId id="2147487470"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9" name="Rectangle 1"/>
          <p:cNvSpPr>
            <a:spLocks noGrp="1" noChangeArrowheads="1"/>
          </p:cNvSpPr>
          <p:nvPr>
            <p:ph type="title"/>
          </p:nvPr>
        </p:nvSpPr>
        <p:spPr bwMode="auto">
          <a:xfrm>
            <a:off x="419100" y="196850"/>
            <a:ext cx="8077200" cy="558800"/>
          </a:xfrm>
          <a:prstGeom prst="rect">
            <a:avLst/>
          </a:prstGeom>
          <a:noFill/>
          <a:ln>
            <a:noFill/>
          </a:ln>
          <a:effectLst/>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vert="horz" wrap="square" lIns="25400" tIns="25400" rIns="25400" bIns="25400" numCol="1" anchor="t" anchorCtr="0" compatLnSpc="1">
            <a:prstTxWarp prst="textNoShape">
              <a:avLst/>
            </a:prstTxWarp>
          </a:bodyPr>
          <a:lstStyle/>
          <a:p>
            <a:pPr lvl="0"/>
            <a:r>
              <a:rPr lang="en-US">
                <a:sym typeface="Myriad Pro Bold Cond" charset="0"/>
              </a:rPr>
              <a:t>Click to edit Master title style</a:t>
            </a:r>
          </a:p>
        </p:txBody>
      </p:sp>
      <p:sp>
        <p:nvSpPr>
          <p:cNvPr id="2050" name="Rectangle 2"/>
          <p:cNvSpPr>
            <a:spLocks noGrp="1" noChangeArrowheads="1"/>
          </p:cNvSpPr>
          <p:nvPr>
            <p:ph type="body" idx="1"/>
          </p:nvPr>
        </p:nvSpPr>
        <p:spPr bwMode="auto">
          <a:xfrm>
            <a:off x="419100" y="1047750"/>
            <a:ext cx="8077200" cy="5175250"/>
          </a:xfrm>
          <a:prstGeom prst="rect">
            <a:avLst/>
          </a:prstGeom>
          <a:noFill/>
          <a:ln>
            <a:noFill/>
          </a:ln>
          <a:effectLst/>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vert="horz" wrap="square" lIns="25400" tIns="25400" rIns="25400" bIns="25400" numCol="1" anchor="t" anchorCtr="0" compatLnSpc="1">
            <a:prstTxWarp prst="textNoShape">
              <a:avLst/>
            </a:prstTxWarp>
          </a:bodyPr>
          <a:lstStyle/>
          <a:p>
            <a:pPr lvl="0"/>
            <a:r>
              <a:rPr lang="en-US">
                <a:sym typeface="Myriad Pro Bold Cond" charset="0"/>
              </a:rPr>
              <a:t>Click to edit Master text styles</a:t>
            </a:r>
          </a:p>
          <a:p>
            <a:pPr lvl="1"/>
            <a:r>
              <a:rPr lang="en-US">
                <a:sym typeface="Myriad Pro Bold Cond" charset="0"/>
              </a:rPr>
              <a:t>Second level</a:t>
            </a:r>
          </a:p>
          <a:p>
            <a:pPr lvl="2"/>
            <a:r>
              <a:rPr lang="en-US">
                <a:sym typeface="Myriad Pro Bold Cond" charset="0"/>
              </a:rPr>
              <a:t>Third level</a:t>
            </a:r>
          </a:p>
          <a:p>
            <a:pPr lvl="3"/>
            <a:r>
              <a:rPr lang="en-US">
                <a:sym typeface="Myriad Pro Bold Cond" charset="0"/>
              </a:rPr>
              <a:t>Fourth level</a:t>
            </a:r>
          </a:p>
          <a:p>
            <a:pPr lvl="4"/>
            <a:r>
              <a:rPr lang="en-US">
                <a:sym typeface="Myriad Pro Bold Cond" charset="0"/>
              </a:rPr>
              <a:t>Fifth level</a:t>
            </a:r>
          </a:p>
        </p:txBody>
      </p:sp>
    </p:spTree>
    <p:extLst>
      <p:ext uri="{BB962C8B-B14F-4D97-AF65-F5344CB8AC3E}">
        <p14:creationId xmlns:p14="http://schemas.microsoft.com/office/powerpoint/2010/main" val="1377622706"/>
      </p:ext>
    </p:extLst>
  </p:cSld>
  <p:clrMap bg1="lt1" tx1="dk1" bg2="lt2" tx2="dk2" accent1="accent1" accent2="accent2" accent3="accent3" accent4="accent4" accent5="accent5" accent6="accent6" hlink="hlink" folHlink="folHlink"/>
  <p:sldLayoutIdLst>
    <p:sldLayoutId id="2147487472" r:id="rId1"/>
    <p:sldLayoutId id="2147487473" r:id="rId2"/>
    <p:sldLayoutId id="2147487474" r:id="rId3"/>
    <p:sldLayoutId id="2147487475" r:id="rId4"/>
    <p:sldLayoutId id="2147487476" r:id="rId5"/>
    <p:sldLayoutId id="2147487477" r:id="rId6"/>
    <p:sldLayoutId id="2147487478" r:id="rId7"/>
    <p:sldLayoutId id="2147487479" r:id="rId8"/>
    <p:sldLayoutId id="2147487480" r:id="rId9"/>
    <p:sldLayoutId id="2147487481" r:id="rId10"/>
    <p:sldLayoutId id="2147487482" r:id="rId11"/>
  </p:sldLayoutIdLst>
  <p:transition/>
  <p:txStyles>
    <p:titleStyle>
      <a:lvl1pPr algn="l" rtl="0" fontAlgn="base">
        <a:spcBef>
          <a:spcPct val="0"/>
        </a:spcBef>
        <a:spcAft>
          <a:spcPct val="0"/>
        </a:spcAft>
        <a:defRPr sz="4200">
          <a:solidFill>
            <a:schemeClr val="tx1"/>
          </a:solidFill>
          <a:latin typeface="+mj-lt"/>
          <a:ea typeface="+mj-ea"/>
          <a:cs typeface="+mj-cs"/>
          <a:sym typeface="Myriad Pro Bold Cond" charset="0"/>
        </a:defRPr>
      </a:lvl1pPr>
      <a:lvl2pPr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2pPr>
      <a:lvl3pPr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3pPr>
      <a:lvl4pPr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4pPr>
      <a:lvl5pPr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5pPr>
      <a:lvl6pPr marL="228600"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6pPr>
      <a:lvl7pPr marL="457200"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7pPr>
      <a:lvl8pPr marL="685800"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8pPr>
      <a:lvl9pPr marL="914400"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9pPr>
    </p:titleStyle>
    <p:bodyStyle>
      <a:lvl1pPr marL="400050" indent="-400050" algn="l" rtl="0" fontAlgn="base">
        <a:spcBef>
          <a:spcPts val="700"/>
        </a:spcBef>
        <a:spcAft>
          <a:spcPct val="0"/>
        </a:spcAft>
        <a:buSzPct val="120000"/>
        <a:buFont typeface="Lucida Grande" charset="0"/>
        <a:buChar char="▪"/>
        <a:defRPr sz="2800">
          <a:solidFill>
            <a:schemeClr val="tx1"/>
          </a:solidFill>
          <a:latin typeface="+mn-lt"/>
          <a:ea typeface="+mn-ea"/>
          <a:cs typeface="+mn-cs"/>
          <a:sym typeface="Myriad Pro Bold Cond" charset="0"/>
        </a:defRPr>
      </a:lvl1pPr>
      <a:lvl2pPr marL="6921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2pPr>
      <a:lvl3pPr marL="102870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3pPr>
      <a:lvl4pPr marL="135890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4pPr>
      <a:lvl5pPr marL="16954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5pPr>
      <a:lvl6pPr marL="19240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6pPr>
      <a:lvl7pPr marL="21526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7pPr>
      <a:lvl8pPr marL="23812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8pPr>
      <a:lvl9pPr marL="26098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9pPr>
    </p:bodyStyle>
    <p:otherStyle>
      <a:defPPr>
        <a:defRPr lang="en-US"/>
      </a:defPPr>
      <a:lvl1pPr marL="0" algn="l" defTabSz="228600" rtl="0" eaLnBrk="1" latinLnBrk="0" hangingPunct="1">
        <a:defRPr sz="900" kern="1200">
          <a:solidFill>
            <a:schemeClr val="tx1"/>
          </a:solidFill>
          <a:latin typeface="+mn-lt"/>
          <a:ea typeface="+mn-ea"/>
          <a:cs typeface="+mn-cs"/>
        </a:defRPr>
      </a:lvl1pPr>
      <a:lvl2pPr marL="228600" algn="l" defTabSz="228600" rtl="0" eaLnBrk="1" latinLnBrk="0" hangingPunct="1">
        <a:defRPr sz="900" kern="1200">
          <a:solidFill>
            <a:schemeClr val="tx1"/>
          </a:solidFill>
          <a:latin typeface="+mn-lt"/>
          <a:ea typeface="+mn-ea"/>
          <a:cs typeface="+mn-cs"/>
        </a:defRPr>
      </a:lvl2pPr>
      <a:lvl3pPr marL="457200" algn="l" defTabSz="228600" rtl="0" eaLnBrk="1" latinLnBrk="0" hangingPunct="1">
        <a:defRPr sz="900" kern="1200">
          <a:solidFill>
            <a:schemeClr val="tx1"/>
          </a:solidFill>
          <a:latin typeface="+mn-lt"/>
          <a:ea typeface="+mn-ea"/>
          <a:cs typeface="+mn-cs"/>
        </a:defRPr>
      </a:lvl3pPr>
      <a:lvl4pPr marL="685800" algn="l" defTabSz="228600" rtl="0" eaLnBrk="1" latinLnBrk="0" hangingPunct="1">
        <a:defRPr sz="900" kern="1200">
          <a:solidFill>
            <a:schemeClr val="tx1"/>
          </a:solidFill>
          <a:latin typeface="+mn-lt"/>
          <a:ea typeface="+mn-ea"/>
          <a:cs typeface="+mn-cs"/>
        </a:defRPr>
      </a:lvl4pPr>
      <a:lvl5pPr marL="914400" algn="l" defTabSz="228600" rtl="0" eaLnBrk="1" latinLnBrk="0" hangingPunct="1">
        <a:defRPr sz="900" kern="1200">
          <a:solidFill>
            <a:schemeClr val="tx1"/>
          </a:solidFill>
          <a:latin typeface="+mn-lt"/>
          <a:ea typeface="+mn-ea"/>
          <a:cs typeface="+mn-cs"/>
        </a:defRPr>
      </a:lvl5pPr>
      <a:lvl6pPr marL="1143000" algn="l" defTabSz="228600" rtl="0" eaLnBrk="1" latinLnBrk="0" hangingPunct="1">
        <a:defRPr sz="900" kern="1200">
          <a:solidFill>
            <a:schemeClr val="tx1"/>
          </a:solidFill>
          <a:latin typeface="+mn-lt"/>
          <a:ea typeface="+mn-ea"/>
          <a:cs typeface="+mn-cs"/>
        </a:defRPr>
      </a:lvl6pPr>
      <a:lvl7pPr marL="1371600" algn="l" defTabSz="228600" rtl="0" eaLnBrk="1" latinLnBrk="0" hangingPunct="1">
        <a:defRPr sz="900" kern="1200">
          <a:solidFill>
            <a:schemeClr val="tx1"/>
          </a:solidFill>
          <a:latin typeface="+mn-lt"/>
          <a:ea typeface="+mn-ea"/>
          <a:cs typeface="+mn-cs"/>
        </a:defRPr>
      </a:lvl7pPr>
      <a:lvl8pPr marL="1600200" algn="l" defTabSz="228600" rtl="0" eaLnBrk="1" latinLnBrk="0" hangingPunct="1">
        <a:defRPr sz="900" kern="1200">
          <a:solidFill>
            <a:schemeClr val="tx1"/>
          </a:solidFill>
          <a:latin typeface="+mn-lt"/>
          <a:ea typeface="+mn-ea"/>
          <a:cs typeface="+mn-cs"/>
        </a:defRPr>
      </a:lvl8pPr>
      <a:lvl9pPr marL="1828800" algn="l" defTabSz="228600" rtl="0" eaLnBrk="1" latinLnBrk="0" hangingPunct="1">
        <a:defRPr sz="900" kern="1200">
          <a:solidFill>
            <a:schemeClr val="tx1"/>
          </a:solidFill>
          <a:latin typeface="+mn-lt"/>
          <a:ea typeface="+mn-ea"/>
          <a:cs typeface="+mn-cs"/>
        </a:defRPr>
      </a:lvl9pPr>
    </p:otherStyle>
  </p:txStyles>
</p:sldMaster>
</file>

<file path=ppt/slideMasters/slideMaster3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007527537"/>
      </p:ext>
    </p:extLst>
  </p:cSld>
  <p:clrMap bg1="lt1" tx1="dk1" bg2="lt2" tx2="dk2" accent1="accent1" accent2="accent2" accent3="accent3" accent4="accent4" accent5="accent5" accent6="accent6" hlink="hlink" folHlink="folHlink"/>
  <p:sldLayoutIdLst>
    <p:sldLayoutId id="2147487575" r:id="rId1"/>
    <p:sldLayoutId id="2147487576" r:id="rId2"/>
    <p:sldLayoutId id="2147487577" r:id="rId3"/>
    <p:sldLayoutId id="2147487578" r:id="rId4"/>
    <p:sldLayoutId id="2147487579" r:id="rId5"/>
    <p:sldLayoutId id="2147487580" r:id="rId6"/>
    <p:sldLayoutId id="2147487581" r:id="rId7"/>
    <p:sldLayoutId id="2147487582" r:id="rId8"/>
    <p:sldLayoutId id="2147487583" r:id="rId9"/>
    <p:sldLayoutId id="2147487584" r:id="rId10"/>
    <p:sldLayoutId id="2147487585"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024069023"/>
      </p:ext>
    </p:extLst>
  </p:cSld>
  <p:clrMap bg1="lt1" tx1="dk1" bg2="lt2" tx2="dk2" accent1="accent1" accent2="accent2" accent3="accent3" accent4="accent4" accent5="accent5" accent6="accent6" hlink="hlink" folHlink="folHlink"/>
  <p:sldLayoutIdLst>
    <p:sldLayoutId id="2147487624" r:id="rId1"/>
    <p:sldLayoutId id="2147487625" r:id="rId2"/>
    <p:sldLayoutId id="2147487626" r:id="rId3"/>
    <p:sldLayoutId id="2147487627" r:id="rId4"/>
    <p:sldLayoutId id="2147487628" r:id="rId5"/>
    <p:sldLayoutId id="2147487629" r:id="rId6"/>
    <p:sldLayoutId id="2147487630" r:id="rId7"/>
    <p:sldLayoutId id="2147487631" r:id="rId8"/>
    <p:sldLayoutId id="2147487632" r:id="rId9"/>
    <p:sldLayoutId id="2147487633" r:id="rId10"/>
    <p:sldLayoutId id="2147487634"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9810" name="Title Placeholder 1"/>
          <p:cNvSpPr>
            <a:spLocks noGrp="1"/>
          </p:cNvSpPr>
          <p:nvPr>
            <p:ph type="title"/>
          </p:nvPr>
        </p:nvSpPr>
        <p:spPr bwMode="auto">
          <a:xfrm>
            <a:off x="228600" y="152400"/>
            <a:ext cx="86868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19811" name="Text Placeholder 2"/>
          <p:cNvSpPr>
            <a:spLocks noGrp="1"/>
          </p:cNvSpPr>
          <p:nvPr>
            <p:ph type="body" idx="1"/>
          </p:nvPr>
        </p:nvSpPr>
        <p:spPr bwMode="auto">
          <a:xfrm>
            <a:off x="228600" y="1219200"/>
            <a:ext cx="8686800" cy="5502275"/>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fontAlgn="auto">
              <a:spcBef>
                <a:spcPts val="0"/>
              </a:spcBef>
              <a:spcAft>
                <a:spcPts val="0"/>
              </a:spcAft>
              <a:defRPr sz="1200">
                <a:solidFill>
                  <a:prstClr val="black">
                    <a:tint val="75000"/>
                  </a:prstClr>
                </a:solidFill>
                <a:latin typeface="Calibri"/>
                <a:ea typeface="+mn-ea"/>
                <a:cs typeface="+mn-cs"/>
              </a:defRPr>
            </a:lvl1pPr>
          </a:lstStyle>
          <a:p>
            <a:pPr>
              <a:defRPr/>
            </a:pPr>
            <a:endParaRPr lang="en-US"/>
          </a:p>
        </p:txBody>
      </p:sp>
      <p:sp>
        <p:nvSpPr>
          <p:cNvPr id="5" name="Footer Placeholder 4"/>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Calibri"/>
                <a:ea typeface="+mn-ea"/>
                <a:cs typeface="+mn-cs"/>
              </a:defRPr>
            </a:lvl1pPr>
          </a:lstStyle>
          <a:p>
            <a:pPr>
              <a:defRPr/>
            </a:pPr>
            <a:endParaRPr lang="en-US"/>
          </a:p>
        </p:txBody>
      </p:sp>
      <p:sp>
        <p:nvSpPr>
          <p:cNvPr id="6" name="Slide Number Placeholder 5"/>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Calibri"/>
                <a:ea typeface="+mn-ea"/>
                <a:cs typeface="+mn-cs"/>
              </a:defRPr>
            </a:lvl1pPr>
          </a:lstStyle>
          <a:p>
            <a:pPr>
              <a:defRPr/>
            </a:pPr>
            <a:fld id="{04427566-1EA6-5D4B-A5C7-FD3E6A54EA41}" type="slidenum">
              <a:rPr lang="en-US"/>
              <a:pPr>
                <a:defRPr/>
              </a:pPr>
              <a:t>‹#›</a:t>
            </a:fld>
            <a:endParaRPr lang="en-US"/>
          </a:p>
        </p:txBody>
      </p:sp>
    </p:spTree>
    <p:extLst>
      <p:ext uri="{BB962C8B-B14F-4D97-AF65-F5344CB8AC3E}">
        <p14:creationId xmlns:p14="http://schemas.microsoft.com/office/powerpoint/2010/main" val="1279788953"/>
      </p:ext>
    </p:extLst>
  </p:cSld>
  <p:clrMap bg1="lt1" tx1="dk1" bg2="lt2" tx2="dk2" accent1="accent1" accent2="accent2" accent3="accent3" accent4="accent4" accent5="accent5" accent6="accent6" hlink="hlink" folHlink="folHlink"/>
  <p:sldLayoutIdLst>
    <p:sldLayoutId id="2147487744" r:id="rId1"/>
    <p:sldLayoutId id="2147487745" r:id="rId2"/>
    <p:sldLayoutId id="2147487746" r:id="rId3"/>
    <p:sldLayoutId id="2147487747" r:id="rId4"/>
    <p:sldLayoutId id="2147487748" r:id="rId5"/>
    <p:sldLayoutId id="2147487749" r:id="rId6"/>
    <p:sldLayoutId id="2147487750" r:id="rId7"/>
    <p:sldLayoutId id="2147487751" r:id="rId8"/>
    <p:sldLayoutId id="2147487752" r:id="rId9"/>
    <p:sldLayoutId id="2147487753" r:id="rId10"/>
    <p:sldLayoutId id="2147487754" r:id="rId11"/>
  </p:sldLayoutIdLst>
  <p:hf hdr="0" ftr="0" dt="0"/>
  <p:txStyles>
    <p:titleStyle>
      <a:lvl1pPr algn="l" rtl="0" fontAlgn="base">
        <a:lnSpc>
          <a:spcPct val="90000"/>
        </a:lnSpc>
        <a:spcBef>
          <a:spcPct val="0"/>
        </a:spcBef>
        <a:spcAft>
          <a:spcPct val="0"/>
        </a:spcAft>
        <a:defRPr sz="4400" kern="1200">
          <a:solidFill>
            <a:schemeClr val="tx1"/>
          </a:solidFill>
          <a:latin typeface="+mj-lt"/>
          <a:ea typeface="ＭＳ Ｐゴシック" charset="0"/>
          <a:cs typeface="ＭＳ Ｐゴシック" charset="0"/>
        </a:defRPr>
      </a:lvl1pPr>
      <a:lvl2pPr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2pPr>
      <a:lvl3pPr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3pPr>
      <a:lvl4pPr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4pPr>
      <a:lvl5pPr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5pPr>
      <a:lvl6pPr marL="457200"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6pPr>
      <a:lvl7pPr marL="914400"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7pPr>
      <a:lvl8pPr marL="1371600"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8pPr>
      <a:lvl9pPr marL="1828800"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9pPr>
    </p:titleStyle>
    <p:bodyStyle>
      <a:lvl1pPr marL="228600" indent="-228600" algn="l" rtl="0" fontAlgn="base">
        <a:lnSpc>
          <a:spcPct val="90000"/>
        </a:lnSpc>
        <a:spcBef>
          <a:spcPts val="1000"/>
        </a:spcBef>
        <a:spcAft>
          <a:spcPct val="0"/>
        </a:spcAft>
        <a:buFont typeface="Arial" charset="0"/>
        <a:buChar char="•"/>
        <a:defRPr sz="2800" kern="1200">
          <a:solidFill>
            <a:schemeClr val="tx1"/>
          </a:solidFill>
          <a:latin typeface="+mn-lt"/>
          <a:ea typeface="ＭＳ Ｐゴシック" charset="0"/>
          <a:cs typeface="ＭＳ Ｐゴシック" charset="0"/>
        </a:defRPr>
      </a:lvl1pPr>
      <a:lvl2pPr marL="685800" indent="-228600" algn="l" rtl="0" fontAlgn="base">
        <a:lnSpc>
          <a:spcPct val="90000"/>
        </a:lnSpc>
        <a:spcBef>
          <a:spcPts val="500"/>
        </a:spcBef>
        <a:spcAft>
          <a:spcPct val="0"/>
        </a:spcAft>
        <a:buFont typeface="Arial" charset="0"/>
        <a:buChar char="•"/>
        <a:defRPr sz="2400" kern="1200">
          <a:solidFill>
            <a:schemeClr val="tx1"/>
          </a:solidFill>
          <a:latin typeface="+mn-lt"/>
          <a:ea typeface="ＭＳ Ｐゴシック" charset="0"/>
          <a:cs typeface="+mn-cs"/>
        </a:defRPr>
      </a:lvl2pPr>
      <a:lvl3pPr marL="1143000" indent="-228600" algn="l" rtl="0" fontAlgn="base">
        <a:lnSpc>
          <a:spcPct val="90000"/>
        </a:lnSpc>
        <a:spcBef>
          <a:spcPts val="500"/>
        </a:spcBef>
        <a:spcAft>
          <a:spcPct val="0"/>
        </a:spcAft>
        <a:buFont typeface="Arial" charset="0"/>
        <a:buChar char="•"/>
        <a:defRPr sz="2000" kern="1200">
          <a:solidFill>
            <a:schemeClr val="tx1"/>
          </a:solidFill>
          <a:latin typeface="+mn-lt"/>
          <a:ea typeface="ＭＳ Ｐゴシック" charset="0"/>
          <a:cs typeface="+mn-cs"/>
        </a:defRPr>
      </a:lvl3pPr>
      <a:lvl4pPr marL="1600200" indent="-228600" algn="l" rtl="0" fontAlgn="base">
        <a:lnSpc>
          <a:spcPct val="90000"/>
        </a:lnSpc>
        <a:spcBef>
          <a:spcPts val="500"/>
        </a:spcBef>
        <a:spcAft>
          <a:spcPct val="0"/>
        </a:spcAft>
        <a:buFont typeface="Arial" charset="0"/>
        <a:buChar char="•"/>
        <a:defRPr kern="1200">
          <a:solidFill>
            <a:schemeClr val="tx1"/>
          </a:solidFill>
          <a:latin typeface="+mn-lt"/>
          <a:ea typeface="ＭＳ Ｐゴシック" charset="0"/>
          <a:cs typeface="+mn-cs"/>
        </a:defRPr>
      </a:lvl4pPr>
      <a:lvl5pPr marL="2057400" indent="-228600" algn="l" rtl="0" fontAlgn="base">
        <a:lnSpc>
          <a:spcPct val="90000"/>
        </a:lnSpc>
        <a:spcBef>
          <a:spcPts val="500"/>
        </a:spcBef>
        <a:spcAft>
          <a:spcPct val="0"/>
        </a:spcAft>
        <a:buFont typeface="Arial" charset="0"/>
        <a:buChar char="•"/>
        <a:defRPr kern="1200">
          <a:solidFill>
            <a:schemeClr val="tx1"/>
          </a:solidFill>
          <a:latin typeface="+mn-lt"/>
          <a:ea typeface="ＭＳ Ｐゴシック"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8600" y="152401"/>
            <a:ext cx="8686800" cy="106679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8600" y="1219200"/>
            <a:ext cx="8686800" cy="55022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71964001"/>
      </p:ext>
    </p:extLst>
  </p:cSld>
  <p:clrMap bg1="lt1" tx1="dk1" bg2="lt2" tx2="dk2" accent1="accent1" accent2="accent2" accent3="accent3" accent4="accent4" accent5="accent5" accent6="accent6" hlink="hlink" folHlink="folHlink"/>
  <p:sldLayoutIdLst>
    <p:sldLayoutId id="2147487756" r:id="rId1"/>
    <p:sldLayoutId id="2147487757" r:id="rId2"/>
    <p:sldLayoutId id="2147487758" r:id="rId3"/>
    <p:sldLayoutId id="2147487759" r:id="rId4"/>
    <p:sldLayoutId id="2147487760" r:id="rId5"/>
    <p:sldLayoutId id="2147487761" r:id="rId6"/>
    <p:sldLayoutId id="2147487762" r:id="rId7"/>
    <p:sldLayoutId id="2147487763" r:id="rId8"/>
    <p:sldLayoutId id="2147487764" r:id="rId9"/>
    <p:sldLayoutId id="2147487765" r:id="rId10"/>
    <p:sldLayoutId id="2147487766"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80">
          <p15:clr>
            <a:srgbClr val="F26B43"/>
          </p15:clr>
        </p15:guide>
      </p15:sldGuideLst>
    </p:ext>
  </p:extLst>
</p:sldMaster>
</file>

<file path=ppt/slideMasters/slideMaster4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zh-TW" altLang="en-US"/>
              <a:t>按一下以編輯母片標題樣式</a:t>
            </a:r>
            <a:endParaRPr lang="en-US" altLang="en-US"/>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ltLang="en-US"/>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900">
                <a:latin typeface="Garamond" pitchFamily="18" charset="0"/>
              </a:defRPr>
            </a:lvl1pPr>
          </a:lstStyle>
          <a:p>
            <a:endParaRPr 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Garamond" pitchFamily="18" charset="0"/>
              </a:defRPr>
            </a:lvl1pPr>
          </a:lstStyle>
          <a:p>
            <a:fld id="{4CAE9295-42F8-0747-9AE1-33958E89C374}" type="slidenum">
              <a:rPr lang="en-US" smtClean="0">
                <a:solidFill>
                  <a:srgbClr val="000000"/>
                </a:solidFill>
              </a:rPr>
              <a:pPr/>
              <a:t>‹#›</a:t>
            </a:fld>
            <a:endParaRPr 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sz="1350">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sz="1350">
              <a:solidFill>
                <a:srgbClr val="000000"/>
              </a:solidFill>
            </a:endParaRPr>
          </a:p>
        </p:txBody>
      </p:sp>
      <p:pic>
        <p:nvPicPr>
          <p:cNvPr id="8" name="Picture 7" descr="safari.png"/>
          <p:cNvPicPr>
            <a:picLocks noChangeAspect="1"/>
          </p:cNvPicPr>
          <p:nvPr/>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591276993"/>
      </p:ext>
    </p:extLst>
  </p:cSld>
  <p:clrMap bg1="lt1" tx1="dk1" bg2="lt2" tx2="dk2" accent1="accent1" accent2="accent2" accent3="accent3" accent4="accent4" accent5="accent5" accent6="accent6" hlink="hlink" folHlink="folHlink"/>
  <p:sldLayoutIdLst>
    <p:sldLayoutId id="2147488077" r:id="rId1"/>
    <p:sldLayoutId id="2147488078" r:id="rId2"/>
    <p:sldLayoutId id="2147488079" r:id="rId3"/>
    <p:sldLayoutId id="2147488080" r:id="rId4"/>
    <p:sldLayoutId id="2147488081" r:id="rId5"/>
    <p:sldLayoutId id="2147488082" r:id="rId6"/>
    <p:sldLayoutId id="2147488083" r:id="rId7"/>
    <p:sldLayoutId id="2147488084" r:id="rId8"/>
    <p:sldLayoutId id="2147488085" r:id="rId9"/>
    <p:sldLayoutId id="2147488086" r:id="rId10"/>
    <p:sldLayoutId id="2147488087" r:id="rId11"/>
  </p:sldLayoutIdLst>
  <p:transition/>
  <p:hf hdr="0" ftr="0" dt="0"/>
  <p:txStyles>
    <p:titleStyle>
      <a:lvl1pPr algn="l" rtl="0" eaLnBrk="1" fontAlgn="base" hangingPunct="1">
        <a:spcBef>
          <a:spcPct val="0"/>
        </a:spcBef>
        <a:spcAft>
          <a:spcPct val="0"/>
        </a:spcAft>
        <a:defRPr sz="3000">
          <a:solidFill>
            <a:schemeClr val="tx2"/>
          </a:solidFill>
          <a:latin typeface="+mj-lt"/>
          <a:ea typeface="+mj-ea"/>
          <a:cs typeface="+mj-cs"/>
        </a:defRPr>
      </a:lvl1pPr>
      <a:lvl2pPr algn="l" rtl="0" eaLnBrk="1" fontAlgn="base" hangingPunct="1">
        <a:spcBef>
          <a:spcPct val="0"/>
        </a:spcBef>
        <a:spcAft>
          <a:spcPct val="0"/>
        </a:spcAft>
        <a:defRPr sz="3000">
          <a:solidFill>
            <a:schemeClr val="tx2"/>
          </a:solidFill>
          <a:latin typeface="Garamond" pitchFamily="18" charset="0"/>
        </a:defRPr>
      </a:lvl2pPr>
      <a:lvl3pPr algn="l" rtl="0" eaLnBrk="1" fontAlgn="base" hangingPunct="1">
        <a:spcBef>
          <a:spcPct val="0"/>
        </a:spcBef>
        <a:spcAft>
          <a:spcPct val="0"/>
        </a:spcAft>
        <a:defRPr sz="3000">
          <a:solidFill>
            <a:schemeClr val="tx2"/>
          </a:solidFill>
          <a:latin typeface="Garamond" pitchFamily="18" charset="0"/>
        </a:defRPr>
      </a:lvl3pPr>
      <a:lvl4pPr algn="l" rtl="0" eaLnBrk="1" fontAlgn="base" hangingPunct="1">
        <a:spcBef>
          <a:spcPct val="0"/>
        </a:spcBef>
        <a:spcAft>
          <a:spcPct val="0"/>
        </a:spcAft>
        <a:defRPr sz="3000">
          <a:solidFill>
            <a:schemeClr val="tx2"/>
          </a:solidFill>
          <a:latin typeface="Garamond" pitchFamily="18" charset="0"/>
        </a:defRPr>
      </a:lvl4pPr>
      <a:lvl5pPr algn="l" rtl="0" eaLnBrk="1" fontAlgn="base" hangingPunct="1">
        <a:spcBef>
          <a:spcPct val="0"/>
        </a:spcBef>
        <a:spcAft>
          <a:spcPct val="0"/>
        </a:spcAft>
        <a:defRPr sz="3000">
          <a:solidFill>
            <a:schemeClr val="tx2"/>
          </a:solidFill>
          <a:latin typeface="Garamond" pitchFamily="18" charset="0"/>
        </a:defRPr>
      </a:lvl5pPr>
      <a:lvl6pPr marL="342900" algn="l" rtl="0" eaLnBrk="1" fontAlgn="base" hangingPunct="1">
        <a:spcBef>
          <a:spcPct val="0"/>
        </a:spcBef>
        <a:spcAft>
          <a:spcPct val="0"/>
        </a:spcAft>
        <a:defRPr sz="3000">
          <a:solidFill>
            <a:schemeClr val="tx2"/>
          </a:solidFill>
          <a:latin typeface="Garamond" pitchFamily="18" charset="0"/>
        </a:defRPr>
      </a:lvl6pPr>
      <a:lvl7pPr marL="685800" algn="l" rtl="0" eaLnBrk="1" fontAlgn="base" hangingPunct="1">
        <a:spcBef>
          <a:spcPct val="0"/>
        </a:spcBef>
        <a:spcAft>
          <a:spcPct val="0"/>
        </a:spcAft>
        <a:defRPr sz="3000">
          <a:solidFill>
            <a:schemeClr val="tx2"/>
          </a:solidFill>
          <a:latin typeface="Garamond" pitchFamily="18" charset="0"/>
        </a:defRPr>
      </a:lvl7pPr>
      <a:lvl8pPr marL="1028700" algn="l" rtl="0" eaLnBrk="1" fontAlgn="base" hangingPunct="1">
        <a:spcBef>
          <a:spcPct val="0"/>
        </a:spcBef>
        <a:spcAft>
          <a:spcPct val="0"/>
        </a:spcAft>
        <a:defRPr sz="3000">
          <a:solidFill>
            <a:schemeClr val="tx2"/>
          </a:solidFill>
          <a:latin typeface="Garamond" pitchFamily="18" charset="0"/>
        </a:defRPr>
      </a:lvl8pPr>
      <a:lvl9pPr marL="1371600" algn="l" rtl="0" eaLnBrk="1" fontAlgn="base" hangingPunct="1">
        <a:spcBef>
          <a:spcPct val="0"/>
        </a:spcBef>
        <a:spcAft>
          <a:spcPct val="0"/>
        </a:spcAft>
        <a:defRPr sz="3000">
          <a:solidFill>
            <a:schemeClr val="tx2"/>
          </a:solidFill>
          <a:latin typeface="Garamond" pitchFamily="18" charset="0"/>
        </a:defRPr>
      </a:lvl9pPr>
    </p:titleStyle>
    <p:bodyStyle>
      <a:lvl1pPr marL="257175" indent="-257175" algn="l" rtl="0" eaLnBrk="1" fontAlgn="base" hangingPunct="1">
        <a:spcBef>
          <a:spcPct val="20000"/>
        </a:spcBef>
        <a:spcAft>
          <a:spcPct val="0"/>
        </a:spcAft>
        <a:buClr>
          <a:schemeClr val="accent1"/>
        </a:buClr>
        <a:buSzPct val="65000"/>
        <a:buFont typeface="Wingdings" pitchFamily="2" charset="2"/>
        <a:buChar char="n"/>
        <a:defRPr sz="1800">
          <a:solidFill>
            <a:schemeClr val="tx1"/>
          </a:solidFill>
          <a:latin typeface="+mn-lt"/>
          <a:ea typeface="+mn-ea"/>
          <a:cs typeface="+mn-cs"/>
        </a:defRPr>
      </a:lvl1pPr>
      <a:lvl2pPr marL="502444" indent="-244079" algn="l" rtl="0" eaLnBrk="1" fontAlgn="base" hangingPunct="1">
        <a:spcBef>
          <a:spcPct val="20000"/>
        </a:spcBef>
        <a:spcAft>
          <a:spcPct val="0"/>
        </a:spcAft>
        <a:buClr>
          <a:schemeClr val="accent2"/>
        </a:buClr>
        <a:buSzPct val="60000"/>
        <a:buFont typeface="Wingdings" pitchFamily="2" charset="2"/>
        <a:buChar char="q"/>
        <a:defRPr sz="1650">
          <a:solidFill>
            <a:schemeClr val="tx1"/>
          </a:solidFill>
          <a:latin typeface="+mn-lt"/>
        </a:defRPr>
      </a:lvl2pPr>
      <a:lvl3pPr marL="766763" indent="-263129" algn="l" rtl="0" eaLnBrk="1" fontAlgn="base" hangingPunct="1">
        <a:spcBef>
          <a:spcPct val="20000"/>
        </a:spcBef>
        <a:spcAft>
          <a:spcPct val="0"/>
        </a:spcAft>
        <a:buClr>
          <a:schemeClr val="accent1"/>
        </a:buClr>
        <a:buSzPct val="65000"/>
        <a:buFont typeface="Wingdings" pitchFamily="2" charset="2"/>
        <a:buChar char="n"/>
        <a:defRPr sz="1500">
          <a:solidFill>
            <a:schemeClr val="tx1"/>
          </a:solidFill>
          <a:latin typeface="+mn-lt"/>
        </a:defRPr>
      </a:lvl3pPr>
      <a:lvl4pPr marL="1004888" indent="-236935" algn="l" rtl="0" eaLnBrk="1" fontAlgn="base" hangingPunct="1">
        <a:spcBef>
          <a:spcPct val="20000"/>
        </a:spcBef>
        <a:spcAft>
          <a:spcPct val="0"/>
        </a:spcAft>
        <a:buClr>
          <a:schemeClr val="accent2"/>
        </a:buClr>
        <a:buSzPct val="70000"/>
        <a:buFont typeface="Wingdings" pitchFamily="2" charset="2"/>
        <a:buChar char="q"/>
        <a:defRPr>
          <a:solidFill>
            <a:schemeClr val="tx1"/>
          </a:solidFill>
          <a:latin typeface="+mn-lt"/>
        </a:defRPr>
      </a:lvl4pPr>
      <a:lvl5pPr marL="12608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5pPr>
      <a:lvl6pPr marL="16037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6pPr>
      <a:lvl7pPr marL="19466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7pPr>
      <a:lvl8pPr marL="22895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8pPr>
      <a:lvl9pPr marL="26324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898" name="Rectangle 1026"/>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80899" name="Rectangle 1027"/>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smtClean="0">
                <a:solidFill>
                  <a:srgbClr val="000000"/>
                </a:solidFill>
                <a:latin typeface="Garamond" charset="0"/>
              </a:defRPr>
            </a:lvl1pPr>
          </a:lstStyle>
          <a:p>
            <a:pPr fontAlgn="base">
              <a:spcBef>
                <a:spcPct val="0"/>
              </a:spcBef>
              <a:spcAft>
                <a:spcPct val="0"/>
              </a:spcAft>
              <a:defRPr/>
            </a:pPr>
            <a:fld id="{A09D29E3-D8D3-9442-B127-7FC5C7AABDC8}" type="slidenum">
              <a:rPr lang="en-US" altLang="en-US">
                <a:ea typeface="ＭＳ Ｐゴシック" charset="-128"/>
              </a:rPr>
              <a:pPr fontAlgn="base">
                <a:spcBef>
                  <a:spcPct val="0"/>
                </a:spcBef>
                <a:spcAft>
                  <a:spcPct val="0"/>
                </a:spcAft>
                <a:defRPr/>
              </a:pPr>
              <a:t>‹#›</a:t>
            </a:fld>
            <a:endParaRPr lang="en-US" altLang="en-US">
              <a:ea typeface="ＭＳ Ｐゴシック" charset="-128"/>
            </a:endParaRPr>
          </a:p>
        </p:txBody>
      </p:sp>
      <p:sp>
        <p:nvSpPr>
          <p:cNvPr id="80902"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80903"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Tree>
    <p:extLst>
      <p:ext uri="{BB962C8B-B14F-4D97-AF65-F5344CB8AC3E}">
        <p14:creationId xmlns:p14="http://schemas.microsoft.com/office/powerpoint/2010/main" val="741370012"/>
      </p:ext>
    </p:extLst>
  </p:cSld>
  <p:clrMap bg1="lt1" tx1="dk1" bg2="lt2" tx2="dk2" accent1="accent1" accent2="accent2" accent3="accent3" accent4="accent4" accent5="accent5" accent6="accent6" hlink="hlink" folHlink="folHlink"/>
  <p:sldLayoutIdLst>
    <p:sldLayoutId id="2147488102" r:id="rId1"/>
    <p:sldLayoutId id="2147488103" r:id="rId2"/>
    <p:sldLayoutId id="2147488104" r:id="rId3"/>
    <p:sldLayoutId id="2147488105" r:id="rId4"/>
    <p:sldLayoutId id="2147488106" r:id="rId5"/>
    <p:sldLayoutId id="2147488107" r:id="rId6"/>
    <p:sldLayoutId id="2147488108" r:id="rId7"/>
    <p:sldLayoutId id="2147488109" r:id="rId8"/>
    <p:sldLayoutId id="2147488110" r:id="rId9"/>
    <p:sldLayoutId id="2147488111" r:id="rId10"/>
    <p:sldLayoutId id="2147488112" r:id="rId11"/>
    <p:sldLayoutId id="2147488113"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prstClr val="black"/>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prstClr val="black"/>
                </a:solidFill>
              </a:rPr>
              <a:pPr/>
              <a:t>‹#›</a:t>
            </a:fld>
            <a:endParaRPr lang="en-US" altLang="en-US">
              <a:solidFill>
                <a:prstClr val="black"/>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prstClr val="black"/>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prstClr val="black"/>
              </a:solidFill>
            </a:endParaRPr>
          </a:p>
        </p:txBody>
      </p:sp>
    </p:spTree>
    <p:extLst>
      <p:ext uri="{BB962C8B-B14F-4D97-AF65-F5344CB8AC3E}">
        <p14:creationId xmlns:p14="http://schemas.microsoft.com/office/powerpoint/2010/main" val="4035824772"/>
      </p:ext>
    </p:extLst>
  </p:cSld>
  <p:clrMap bg1="lt1" tx1="dk1" bg2="lt2" tx2="dk2" accent1="accent1" accent2="accent2" accent3="accent3" accent4="accent4" accent5="accent5" accent6="accent6" hlink="hlink" folHlink="folHlink"/>
  <p:sldLayoutIdLst>
    <p:sldLayoutId id="2147488153" r:id="rId1"/>
    <p:sldLayoutId id="2147488154" r:id="rId2"/>
    <p:sldLayoutId id="2147488155" r:id="rId3"/>
    <p:sldLayoutId id="2147488156" r:id="rId4"/>
    <p:sldLayoutId id="2147488157" r:id="rId5"/>
    <p:sldLayoutId id="2147488158" r:id="rId6"/>
    <p:sldLayoutId id="2147488159" r:id="rId7"/>
    <p:sldLayoutId id="2147488160" r:id="rId8"/>
    <p:sldLayoutId id="2147488161" r:id="rId9"/>
    <p:sldLayoutId id="2147488162" r:id="rId10"/>
    <p:sldLayoutId id="2147488163"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prstClr val="black"/>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prstClr val="black"/>
                </a:solidFill>
              </a:rPr>
              <a:pPr/>
              <a:t>‹#›</a:t>
            </a:fld>
            <a:endParaRPr lang="en-US" altLang="en-US">
              <a:solidFill>
                <a:prstClr val="black"/>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prstClr val="black"/>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prstClr val="black"/>
              </a:solidFill>
              <a:latin typeface="Tahoma"/>
            </a:endParaRPr>
          </a:p>
        </p:txBody>
      </p:sp>
    </p:spTree>
    <p:extLst>
      <p:ext uri="{BB962C8B-B14F-4D97-AF65-F5344CB8AC3E}">
        <p14:creationId xmlns:p14="http://schemas.microsoft.com/office/powerpoint/2010/main" val="4254399577"/>
      </p:ext>
    </p:extLst>
  </p:cSld>
  <p:clrMap bg1="lt1" tx1="dk1" bg2="lt2" tx2="dk2" accent1="accent1" accent2="accent2" accent3="accent3" accent4="accent4" accent5="accent5" accent6="accent6" hlink="hlink" folHlink="folHlink"/>
  <p:sldLayoutIdLst>
    <p:sldLayoutId id="2147488165" r:id="rId1"/>
    <p:sldLayoutId id="2147488166" r:id="rId2"/>
    <p:sldLayoutId id="2147488167" r:id="rId3"/>
    <p:sldLayoutId id="2147488168" r:id="rId4"/>
    <p:sldLayoutId id="2147488169" r:id="rId5"/>
    <p:sldLayoutId id="2147488170" r:id="rId6"/>
    <p:sldLayoutId id="2147488171" r:id="rId7"/>
    <p:sldLayoutId id="2147488172" r:id="rId8"/>
    <p:sldLayoutId id="2147488173" r:id="rId9"/>
    <p:sldLayoutId id="2147488174" r:id="rId10"/>
    <p:sldLayoutId id="2147488175"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spTree>
    <p:extLst>
      <p:ext uri="{BB962C8B-B14F-4D97-AF65-F5344CB8AC3E}">
        <p14:creationId xmlns:p14="http://schemas.microsoft.com/office/powerpoint/2010/main" val="2695229678"/>
      </p:ext>
    </p:extLst>
  </p:cSld>
  <p:clrMap bg1="lt1" tx1="dk1" bg2="lt2" tx2="dk2" accent1="accent1" accent2="accent2" accent3="accent3" accent4="accent4" accent5="accent5" accent6="accent6" hlink="hlink" folHlink="folHlink"/>
  <p:sldLayoutIdLst>
    <p:sldLayoutId id="2147488190" r:id="rId1"/>
    <p:sldLayoutId id="2147488191" r:id="rId2"/>
    <p:sldLayoutId id="2147488192" r:id="rId3"/>
    <p:sldLayoutId id="2147488193" r:id="rId4"/>
    <p:sldLayoutId id="2147488194" r:id="rId5"/>
    <p:sldLayoutId id="2147488195" r:id="rId6"/>
    <p:sldLayoutId id="2147488196" r:id="rId7"/>
    <p:sldLayoutId id="2147488197" r:id="rId8"/>
    <p:sldLayoutId id="2147488198" r:id="rId9"/>
    <p:sldLayoutId id="2147488199" r:id="rId10"/>
    <p:sldLayoutId id="2147488200"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ctr">
              <a:defRPr sz="1200">
                <a:latin typeface="Garamond" pitchFamily="18" charset="0"/>
              </a:defRPr>
            </a:lvl1pPr>
          </a:lstStyle>
          <a:p>
            <a:pPr defTabSz="914024" eaLnBrk="1" fontAlgn="auto" hangingPunct="1">
              <a:spcBef>
                <a:spcPts val="0"/>
              </a:spcBef>
              <a:spcAft>
                <a:spcPts val="0"/>
              </a:spcAft>
            </a:pPr>
            <a:endParaRPr lang="en-US" altLang="en-US">
              <a:solidFill>
                <a:srgbClr val="000000"/>
              </a:solidFill>
              <a:ea typeface=""/>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r">
              <a:defRPr sz="1600">
                <a:latin typeface="Garamond" pitchFamily="18" charset="0"/>
              </a:defRPr>
            </a:lvl1pPr>
          </a:lstStyle>
          <a:p>
            <a:pPr defTabSz="914024" eaLnBrk="1" fontAlgn="auto" hangingPunct="1">
              <a:spcBef>
                <a:spcPts val="0"/>
              </a:spcBef>
              <a:spcAft>
                <a:spcPts val="0"/>
              </a:spcAft>
            </a:pPr>
            <a:fld id="{6F400BD0-49BF-48FC-8114-37C1D4F5AB3D}" type="slidenum">
              <a:rPr lang="en-US" altLang="en-US">
                <a:solidFill>
                  <a:srgbClr val="000000"/>
                </a:solidFill>
                <a:ea typeface=""/>
              </a:rPr>
              <a:pPr defTabSz="914024" eaLnBrk="1" fontAlgn="auto" hangingPunct="1">
                <a:spcBef>
                  <a:spcPts val="0"/>
                </a:spcBef>
                <a:spcAft>
                  <a:spcPts val="0"/>
                </a:spcAft>
              </a:pPr>
              <a:t>‹#›</a:t>
            </a:fld>
            <a:endParaRPr lang="en-US" altLang="en-US">
              <a:solidFill>
                <a:srgbClr val="000000"/>
              </a:solidFill>
              <a:ea typeface=""/>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02" tIns="45702" rIns="91402" bIns="45702"/>
          <a:lstStyle/>
          <a:p>
            <a:pPr defTabSz="914024" eaLnBrk="1" fontAlgn="auto" hangingPunct="1">
              <a:spcBef>
                <a:spcPts val="0"/>
              </a:spcBef>
              <a:spcAft>
                <a:spcPts val="0"/>
              </a:spcAft>
              <a:defRPr/>
            </a:pPr>
            <a:endParaRPr lang="en-US">
              <a:solidFill>
                <a:srgbClr val="000000"/>
              </a:solidFill>
              <a:latin typeface="Tahoma"/>
              <a:ea typeface=""/>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02" tIns="45702" rIns="91402" bIns="45702"/>
          <a:lstStyle/>
          <a:p>
            <a:pPr defTabSz="914024" eaLnBrk="1" fontAlgn="auto" hangingPunct="1">
              <a:spcBef>
                <a:spcPts val="0"/>
              </a:spcBef>
              <a:spcAft>
                <a:spcPts val="0"/>
              </a:spcAft>
              <a:defRPr/>
            </a:pPr>
            <a:endParaRPr lang="en-US">
              <a:solidFill>
                <a:srgbClr val="000000"/>
              </a:solidFill>
              <a:latin typeface="Tahoma"/>
              <a:ea typeface=""/>
            </a:endParaRPr>
          </a:p>
        </p:txBody>
      </p:sp>
      <p:pic>
        <p:nvPicPr>
          <p:cNvPr id="8" name="Picture 7" descr="safari.png"/>
          <p:cNvPicPr>
            <a:picLocks noChangeAspect="1"/>
          </p:cNvPicPr>
          <p:nvPr userDrawn="1"/>
        </p:nvPicPr>
        <p:blipFill>
          <a:blip r:embed="rId13" cstate="print"/>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1098556464"/>
      </p:ext>
    </p:extLst>
  </p:cSld>
  <p:clrMap bg1="lt1" tx1="dk1" bg2="lt2" tx2="dk2" accent1="accent1" accent2="accent2" accent3="accent3" accent4="accent4" accent5="accent5" accent6="accent6" hlink="hlink" folHlink="folHlink"/>
  <p:sldLayoutIdLst>
    <p:sldLayoutId id="2147488242" r:id="rId1"/>
    <p:sldLayoutId id="2147488243" r:id="rId2"/>
    <p:sldLayoutId id="2147488244" r:id="rId3"/>
    <p:sldLayoutId id="2147488245" r:id="rId4"/>
    <p:sldLayoutId id="2147488246" r:id="rId5"/>
    <p:sldLayoutId id="2147488247" r:id="rId6"/>
    <p:sldLayoutId id="2147488248" r:id="rId7"/>
    <p:sldLayoutId id="2147488249" r:id="rId8"/>
    <p:sldLayoutId id="2147488250" r:id="rId9"/>
    <p:sldLayoutId id="2147488251" r:id="rId10"/>
    <p:sldLayoutId id="214748825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11" algn="l" rtl="0" fontAlgn="base">
        <a:spcBef>
          <a:spcPct val="0"/>
        </a:spcBef>
        <a:spcAft>
          <a:spcPct val="0"/>
        </a:spcAft>
        <a:defRPr sz="4000">
          <a:solidFill>
            <a:schemeClr val="tx2"/>
          </a:solidFill>
          <a:latin typeface="Garamond" pitchFamily="18" charset="0"/>
        </a:defRPr>
      </a:lvl6pPr>
      <a:lvl7pPr marL="914024" algn="l" rtl="0" fontAlgn="base">
        <a:spcBef>
          <a:spcPct val="0"/>
        </a:spcBef>
        <a:spcAft>
          <a:spcPct val="0"/>
        </a:spcAft>
        <a:defRPr sz="4000">
          <a:solidFill>
            <a:schemeClr val="tx2"/>
          </a:solidFill>
          <a:latin typeface="Garamond" pitchFamily="18" charset="0"/>
        </a:defRPr>
      </a:lvl7pPr>
      <a:lvl8pPr marL="1371040" algn="l" rtl="0" fontAlgn="base">
        <a:spcBef>
          <a:spcPct val="0"/>
        </a:spcBef>
        <a:spcAft>
          <a:spcPct val="0"/>
        </a:spcAft>
        <a:defRPr sz="4000">
          <a:solidFill>
            <a:schemeClr val="tx2"/>
          </a:solidFill>
          <a:latin typeface="Garamond" pitchFamily="18" charset="0"/>
        </a:defRPr>
      </a:lvl8pPr>
      <a:lvl9pPr marL="1828052" algn="l" rtl="0" fontAlgn="base">
        <a:spcBef>
          <a:spcPct val="0"/>
        </a:spcBef>
        <a:spcAft>
          <a:spcPct val="0"/>
        </a:spcAft>
        <a:defRPr sz="4000">
          <a:solidFill>
            <a:schemeClr val="tx2"/>
          </a:solidFill>
          <a:latin typeface="Garamond" pitchFamily="18" charset="0"/>
        </a:defRPr>
      </a:lvl9pPr>
    </p:titleStyle>
    <p:bodyStyle>
      <a:lvl1pPr marL="342761" indent="-342761"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650" indent="-32530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1933" indent="-35069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301" indent="-31578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475" indent="-339587"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491"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499"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514"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8523"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024" rtl="0" eaLnBrk="1" latinLnBrk="0" hangingPunct="1">
        <a:defRPr sz="1800" kern="1200">
          <a:solidFill>
            <a:schemeClr val="tx1"/>
          </a:solidFill>
          <a:latin typeface="+mn-lt"/>
          <a:ea typeface="+mn-ea"/>
          <a:cs typeface="+mn-cs"/>
        </a:defRPr>
      </a:lvl1pPr>
      <a:lvl2pPr marL="457011" algn="l" defTabSz="914024" rtl="0" eaLnBrk="1" latinLnBrk="0" hangingPunct="1">
        <a:defRPr sz="1800" kern="1200">
          <a:solidFill>
            <a:schemeClr val="tx1"/>
          </a:solidFill>
          <a:latin typeface="+mn-lt"/>
          <a:ea typeface="+mn-ea"/>
          <a:cs typeface="+mn-cs"/>
        </a:defRPr>
      </a:lvl2pPr>
      <a:lvl3pPr marL="914024" algn="l" defTabSz="914024" rtl="0" eaLnBrk="1" latinLnBrk="0" hangingPunct="1">
        <a:defRPr sz="1800" kern="1200">
          <a:solidFill>
            <a:schemeClr val="tx1"/>
          </a:solidFill>
          <a:latin typeface="+mn-lt"/>
          <a:ea typeface="+mn-ea"/>
          <a:cs typeface="+mn-cs"/>
        </a:defRPr>
      </a:lvl3pPr>
      <a:lvl4pPr marL="1371040" algn="l" defTabSz="914024" rtl="0" eaLnBrk="1" latinLnBrk="0" hangingPunct="1">
        <a:defRPr sz="1800" kern="1200">
          <a:solidFill>
            <a:schemeClr val="tx1"/>
          </a:solidFill>
          <a:latin typeface="+mn-lt"/>
          <a:ea typeface="+mn-ea"/>
          <a:cs typeface="+mn-cs"/>
        </a:defRPr>
      </a:lvl4pPr>
      <a:lvl5pPr marL="1828052" algn="l" defTabSz="914024" rtl="0" eaLnBrk="1" latinLnBrk="0" hangingPunct="1">
        <a:defRPr sz="1800" kern="1200">
          <a:solidFill>
            <a:schemeClr val="tx1"/>
          </a:solidFill>
          <a:latin typeface="+mn-lt"/>
          <a:ea typeface="+mn-ea"/>
          <a:cs typeface="+mn-cs"/>
        </a:defRPr>
      </a:lvl5pPr>
      <a:lvl6pPr marL="2285064" algn="l" defTabSz="914024" rtl="0" eaLnBrk="1" latinLnBrk="0" hangingPunct="1">
        <a:defRPr sz="1800" kern="1200">
          <a:solidFill>
            <a:schemeClr val="tx1"/>
          </a:solidFill>
          <a:latin typeface="+mn-lt"/>
          <a:ea typeface="+mn-ea"/>
          <a:cs typeface="+mn-cs"/>
        </a:defRPr>
      </a:lvl6pPr>
      <a:lvl7pPr marL="2742079" algn="l" defTabSz="914024" rtl="0" eaLnBrk="1" latinLnBrk="0" hangingPunct="1">
        <a:defRPr sz="1800" kern="1200">
          <a:solidFill>
            <a:schemeClr val="tx1"/>
          </a:solidFill>
          <a:latin typeface="+mn-lt"/>
          <a:ea typeface="+mn-ea"/>
          <a:cs typeface="+mn-cs"/>
        </a:defRPr>
      </a:lvl7pPr>
      <a:lvl8pPr marL="3199088" algn="l" defTabSz="914024" rtl="0" eaLnBrk="1" latinLnBrk="0" hangingPunct="1">
        <a:defRPr sz="1800" kern="1200">
          <a:solidFill>
            <a:schemeClr val="tx1"/>
          </a:solidFill>
          <a:latin typeface="+mn-lt"/>
          <a:ea typeface="+mn-ea"/>
          <a:cs typeface="+mn-cs"/>
        </a:defRPr>
      </a:lvl8pPr>
      <a:lvl9pPr marL="3656104" algn="l" defTabSz="914024" rtl="0" eaLnBrk="1" latinLnBrk="0" hangingPunct="1">
        <a:defRPr sz="1800" kern="1200">
          <a:solidFill>
            <a:schemeClr val="tx1"/>
          </a:solidFill>
          <a:latin typeface="+mn-lt"/>
          <a:ea typeface="+mn-ea"/>
          <a:cs typeface="+mn-cs"/>
        </a:defRPr>
      </a:lvl9pPr>
    </p:otherStyle>
  </p:txStyles>
</p:sldMaster>
</file>

<file path=ppt/slideMasters/slideMaster4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ctr">
              <a:defRPr sz="1200">
                <a:latin typeface="Garamond" pitchFamily="18" charset="0"/>
              </a:defRPr>
            </a:lvl1pPr>
          </a:lstStyle>
          <a:p>
            <a:pPr defTabSz="914024" eaLnBrk="1" fontAlgn="auto" hangingPunct="1">
              <a:spcBef>
                <a:spcPts val="0"/>
              </a:spcBef>
              <a:spcAft>
                <a:spcPts val="0"/>
              </a:spcAft>
            </a:pPr>
            <a:endParaRPr lang="en-US" altLang="en-US">
              <a:solidFill>
                <a:srgbClr val="000000"/>
              </a:solidFill>
              <a:ea typeface=""/>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r">
              <a:defRPr sz="1600">
                <a:latin typeface="Garamond" pitchFamily="18" charset="0"/>
              </a:defRPr>
            </a:lvl1pPr>
          </a:lstStyle>
          <a:p>
            <a:pPr defTabSz="914024" eaLnBrk="1" fontAlgn="auto" hangingPunct="1">
              <a:spcBef>
                <a:spcPts val="0"/>
              </a:spcBef>
              <a:spcAft>
                <a:spcPts val="0"/>
              </a:spcAft>
            </a:pPr>
            <a:fld id="{6F400BD0-49BF-48FC-8114-37C1D4F5AB3D}" type="slidenum">
              <a:rPr lang="en-US" altLang="en-US">
                <a:solidFill>
                  <a:srgbClr val="000000"/>
                </a:solidFill>
                <a:ea typeface=""/>
              </a:rPr>
              <a:pPr defTabSz="914024" eaLnBrk="1" fontAlgn="auto" hangingPunct="1">
                <a:spcBef>
                  <a:spcPts val="0"/>
                </a:spcBef>
                <a:spcAft>
                  <a:spcPts val="0"/>
                </a:spcAft>
              </a:pPr>
              <a:t>‹#›</a:t>
            </a:fld>
            <a:endParaRPr lang="en-US" altLang="en-US">
              <a:solidFill>
                <a:srgbClr val="000000"/>
              </a:solidFill>
              <a:ea typeface=""/>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lIns="91402" tIns="45702" rIns="91402" bIns="45702"/>
          <a:lstStyle/>
          <a:p>
            <a:pPr defTabSz="914024" eaLnBrk="1" fontAlgn="auto" hangingPunct="1">
              <a:spcBef>
                <a:spcPts val="0"/>
              </a:spcBef>
              <a:spcAft>
                <a:spcPts val="0"/>
              </a:spcAft>
              <a:defRPr/>
            </a:pPr>
            <a:endParaRPr lang="en-US">
              <a:solidFill>
                <a:srgbClr val="000000"/>
              </a:solidFill>
              <a:latin typeface="Tahoma"/>
              <a:ea typeface=""/>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02" tIns="45702" rIns="91402" bIns="45702"/>
          <a:lstStyle/>
          <a:p>
            <a:pPr defTabSz="914024" eaLnBrk="1" fontAlgn="auto" hangingPunct="1">
              <a:spcBef>
                <a:spcPts val="0"/>
              </a:spcBef>
              <a:spcAft>
                <a:spcPts val="0"/>
              </a:spcAft>
              <a:defRPr/>
            </a:pPr>
            <a:endParaRPr lang="en-US">
              <a:solidFill>
                <a:srgbClr val="000000"/>
              </a:solidFill>
              <a:latin typeface="Tahoma"/>
              <a:ea typeface=""/>
            </a:endParaRPr>
          </a:p>
        </p:txBody>
      </p:sp>
      <p:pic>
        <p:nvPicPr>
          <p:cNvPr id="8" name="Picture 7" descr="safari.png"/>
          <p:cNvPicPr>
            <a:picLocks noChangeAspect="1"/>
          </p:cNvPicPr>
          <p:nvPr userDrawn="1"/>
        </p:nvPicPr>
        <p:blipFill>
          <a:blip r:embed="rId13" cstate="print"/>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3512376025"/>
      </p:ext>
    </p:extLst>
  </p:cSld>
  <p:clrMap bg1="lt1" tx1="dk1" bg2="lt2" tx2="dk2" accent1="accent1" accent2="accent2" accent3="accent3" accent4="accent4" accent5="accent5" accent6="accent6" hlink="hlink" folHlink="folHlink"/>
  <p:sldLayoutIdLst>
    <p:sldLayoutId id="2147488254" r:id="rId1"/>
    <p:sldLayoutId id="2147488255" r:id="rId2"/>
    <p:sldLayoutId id="2147488256" r:id="rId3"/>
    <p:sldLayoutId id="2147488257" r:id="rId4"/>
    <p:sldLayoutId id="2147488258" r:id="rId5"/>
    <p:sldLayoutId id="2147488259" r:id="rId6"/>
    <p:sldLayoutId id="2147488260" r:id="rId7"/>
    <p:sldLayoutId id="2147488261" r:id="rId8"/>
    <p:sldLayoutId id="2147488262" r:id="rId9"/>
    <p:sldLayoutId id="2147488263" r:id="rId10"/>
    <p:sldLayoutId id="2147488264"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11" algn="l" rtl="0" fontAlgn="base">
        <a:spcBef>
          <a:spcPct val="0"/>
        </a:spcBef>
        <a:spcAft>
          <a:spcPct val="0"/>
        </a:spcAft>
        <a:defRPr sz="4000">
          <a:solidFill>
            <a:schemeClr val="tx2"/>
          </a:solidFill>
          <a:latin typeface="Garamond" pitchFamily="18" charset="0"/>
        </a:defRPr>
      </a:lvl6pPr>
      <a:lvl7pPr marL="914024" algn="l" rtl="0" fontAlgn="base">
        <a:spcBef>
          <a:spcPct val="0"/>
        </a:spcBef>
        <a:spcAft>
          <a:spcPct val="0"/>
        </a:spcAft>
        <a:defRPr sz="4000">
          <a:solidFill>
            <a:schemeClr val="tx2"/>
          </a:solidFill>
          <a:latin typeface="Garamond" pitchFamily="18" charset="0"/>
        </a:defRPr>
      </a:lvl7pPr>
      <a:lvl8pPr marL="1371040" algn="l" rtl="0" fontAlgn="base">
        <a:spcBef>
          <a:spcPct val="0"/>
        </a:spcBef>
        <a:spcAft>
          <a:spcPct val="0"/>
        </a:spcAft>
        <a:defRPr sz="4000">
          <a:solidFill>
            <a:schemeClr val="tx2"/>
          </a:solidFill>
          <a:latin typeface="Garamond" pitchFamily="18" charset="0"/>
        </a:defRPr>
      </a:lvl8pPr>
      <a:lvl9pPr marL="1828052" algn="l" rtl="0" fontAlgn="base">
        <a:spcBef>
          <a:spcPct val="0"/>
        </a:spcBef>
        <a:spcAft>
          <a:spcPct val="0"/>
        </a:spcAft>
        <a:defRPr sz="4000">
          <a:solidFill>
            <a:schemeClr val="tx2"/>
          </a:solidFill>
          <a:latin typeface="Garamond" pitchFamily="18" charset="0"/>
        </a:defRPr>
      </a:lvl9pPr>
    </p:titleStyle>
    <p:bodyStyle>
      <a:lvl1pPr marL="342761" indent="-342761"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650" indent="-32530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1933" indent="-35069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301" indent="-31578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475" indent="-339587"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491"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499"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514"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8523"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024" rtl="0" eaLnBrk="1" latinLnBrk="0" hangingPunct="1">
        <a:defRPr sz="1800" kern="1200">
          <a:solidFill>
            <a:schemeClr val="tx1"/>
          </a:solidFill>
          <a:latin typeface="+mn-lt"/>
          <a:ea typeface="+mn-ea"/>
          <a:cs typeface="+mn-cs"/>
        </a:defRPr>
      </a:lvl1pPr>
      <a:lvl2pPr marL="457011" algn="l" defTabSz="914024" rtl="0" eaLnBrk="1" latinLnBrk="0" hangingPunct="1">
        <a:defRPr sz="1800" kern="1200">
          <a:solidFill>
            <a:schemeClr val="tx1"/>
          </a:solidFill>
          <a:latin typeface="+mn-lt"/>
          <a:ea typeface="+mn-ea"/>
          <a:cs typeface="+mn-cs"/>
        </a:defRPr>
      </a:lvl2pPr>
      <a:lvl3pPr marL="914024" algn="l" defTabSz="914024" rtl="0" eaLnBrk="1" latinLnBrk="0" hangingPunct="1">
        <a:defRPr sz="1800" kern="1200">
          <a:solidFill>
            <a:schemeClr val="tx1"/>
          </a:solidFill>
          <a:latin typeface="+mn-lt"/>
          <a:ea typeface="+mn-ea"/>
          <a:cs typeface="+mn-cs"/>
        </a:defRPr>
      </a:lvl3pPr>
      <a:lvl4pPr marL="1371040" algn="l" defTabSz="914024" rtl="0" eaLnBrk="1" latinLnBrk="0" hangingPunct="1">
        <a:defRPr sz="1800" kern="1200">
          <a:solidFill>
            <a:schemeClr val="tx1"/>
          </a:solidFill>
          <a:latin typeface="+mn-lt"/>
          <a:ea typeface="+mn-ea"/>
          <a:cs typeface="+mn-cs"/>
        </a:defRPr>
      </a:lvl4pPr>
      <a:lvl5pPr marL="1828052" algn="l" defTabSz="914024" rtl="0" eaLnBrk="1" latinLnBrk="0" hangingPunct="1">
        <a:defRPr sz="1800" kern="1200">
          <a:solidFill>
            <a:schemeClr val="tx1"/>
          </a:solidFill>
          <a:latin typeface="+mn-lt"/>
          <a:ea typeface="+mn-ea"/>
          <a:cs typeface="+mn-cs"/>
        </a:defRPr>
      </a:lvl5pPr>
      <a:lvl6pPr marL="2285064" algn="l" defTabSz="914024" rtl="0" eaLnBrk="1" latinLnBrk="0" hangingPunct="1">
        <a:defRPr sz="1800" kern="1200">
          <a:solidFill>
            <a:schemeClr val="tx1"/>
          </a:solidFill>
          <a:latin typeface="+mn-lt"/>
          <a:ea typeface="+mn-ea"/>
          <a:cs typeface="+mn-cs"/>
        </a:defRPr>
      </a:lvl6pPr>
      <a:lvl7pPr marL="2742079" algn="l" defTabSz="914024" rtl="0" eaLnBrk="1" latinLnBrk="0" hangingPunct="1">
        <a:defRPr sz="1800" kern="1200">
          <a:solidFill>
            <a:schemeClr val="tx1"/>
          </a:solidFill>
          <a:latin typeface="+mn-lt"/>
          <a:ea typeface="+mn-ea"/>
          <a:cs typeface="+mn-cs"/>
        </a:defRPr>
      </a:lvl7pPr>
      <a:lvl8pPr marL="3199088" algn="l" defTabSz="914024" rtl="0" eaLnBrk="1" latinLnBrk="0" hangingPunct="1">
        <a:defRPr sz="1800" kern="1200">
          <a:solidFill>
            <a:schemeClr val="tx1"/>
          </a:solidFill>
          <a:latin typeface="+mn-lt"/>
          <a:ea typeface="+mn-ea"/>
          <a:cs typeface="+mn-cs"/>
        </a:defRPr>
      </a:lvl8pPr>
      <a:lvl9pPr marL="3656104" algn="l" defTabSz="914024" rtl="0" eaLnBrk="1" latinLnBrk="0" hangingPunct="1">
        <a:defRPr sz="1800" kern="1200">
          <a:solidFill>
            <a:schemeClr val="tx1"/>
          </a:solidFill>
          <a:latin typeface="+mn-lt"/>
          <a:ea typeface="+mn-ea"/>
          <a:cs typeface="+mn-cs"/>
        </a:defRPr>
      </a:lvl9pPr>
    </p:otherStyle>
  </p:txStyles>
</p:sldMaster>
</file>

<file path=ppt/slideMasters/slideMaster4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pPr eaLnBrk="1" fontAlgn="auto" hangingPunct="1">
              <a:spcBef>
                <a:spcPts val="0"/>
              </a:spcBef>
              <a:spcAft>
                <a:spcPts val="0"/>
              </a:spcAft>
            </a:pPr>
            <a:fld id="{6F400BD0-49BF-48FC-8114-37C1D4F5AB3D}" type="slidenum">
              <a:rPr lang="en-US" altLang="en-US">
                <a:solidFill>
                  <a:srgbClr val="000000"/>
                </a:solidFill>
                <a:ea typeface="ＭＳ Ｐゴシック" charset="0"/>
                <a:cs typeface="ＭＳ Ｐゴシック" charset="0"/>
              </a:rPr>
              <a:pPr eaLnBrk="1" fontAlgn="auto" hangingPunct="1">
                <a:spcBef>
                  <a:spcPts val="0"/>
                </a:spcBef>
                <a:spcAft>
                  <a:spcPts val="0"/>
                </a:spcAft>
              </a:pPr>
              <a:t>‹#›</a:t>
            </a:fld>
            <a:endParaRPr lang="en-US" altLang="en-US">
              <a:solidFill>
                <a:srgbClr val="000000"/>
              </a:solidFill>
              <a:ea typeface="ＭＳ Ｐゴシック" charset="0"/>
              <a:cs typeface="ＭＳ Ｐゴシック" charset="0"/>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ＭＳ Ｐゴシック" charset="0"/>
              <a:cs typeface="ＭＳ Ｐゴシック" charset="0"/>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ＭＳ Ｐゴシック" charset="0"/>
              <a:cs typeface="ＭＳ Ｐゴシック" charset="0"/>
            </a:endParaRPr>
          </a:p>
        </p:txBody>
      </p:sp>
    </p:spTree>
    <p:extLst>
      <p:ext uri="{BB962C8B-B14F-4D97-AF65-F5344CB8AC3E}">
        <p14:creationId xmlns:p14="http://schemas.microsoft.com/office/powerpoint/2010/main" val="1591475840"/>
      </p:ext>
    </p:extLst>
  </p:cSld>
  <p:clrMap bg1="lt1" tx1="dk1" bg2="lt2" tx2="dk2" accent1="accent1" accent2="accent2" accent3="accent3" accent4="accent4" accent5="accent5" accent6="accent6" hlink="hlink" folHlink="folHlink"/>
  <p:sldLayoutIdLst>
    <p:sldLayoutId id="2147488266" r:id="rId1"/>
    <p:sldLayoutId id="2147488267" r:id="rId2"/>
    <p:sldLayoutId id="2147488268" r:id="rId3"/>
    <p:sldLayoutId id="2147488269" r:id="rId4"/>
    <p:sldLayoutId id="2147488270" r:id="rId5"/>
    <p:sldLayoutId id="2147488271" r:id="rId6"/>
    <p:sldLayoutId id="2147488272" r:id="rId7"/>
    <p:sldLayoutId id="2147488273" r:id="rId8"/>
    <p:sldLayoutId id="2147488274" r:id="rId9"/>
    <p:sldLayoutId id="2147488275" r:id="rId10"/>
    <p:sldLayoutId id="2147488276"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ctr">
              <a:defRPr sz="1200">
                <a:latin typeface="Garamond" pitchFamily="18" charset="0"/>
              </a:defRPr>
            </a:lvl1pPr>
          </a:lstStyle>
          <a:p>
            <a:pPr defTabSz="914259" eaLnBrk="1" fontAlgn="auto" hangingPunct="1">
              <a:spcBef>
                <a:spcPts val="0"/>
              </a:spcBef>
              <a:spcAft>
                <a:spcPts val="0"/>
              </a:spcAft>
            </a:pPr>
            <a:endParaRPr lang="en-US" altLang="en-US">
              <a:solidFill>
                <a:srgbClr val="000000"/>
              </a:solidFill>
              <a:ea typeface=""/>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r">
              <a:defRPr sz="1600">
                <a:latin typeface="Garamond" pitchFamily="18" charset="0"/>
              </a:defRPr>
            </a:lvl1pPr>
          </a:lstStyle>
          <a:p>
            <a:pPr defTabSz="914259" eaLnBrk="1" fontAlgn="auto" hangingPunct="1">
              <a:spcBef>
                <a:spcPts val="0"/>
              </a:spcBef>
              <a:spcAft>
                <a:spcPts val="0"/>
              </a:spcAft>
            </a:pPr>
            <a:fld id="{6F400BD0-49BF-48FC-8114-37C1D4F5AB3D}" type="slidenum">
              <a:rPr lang="en-US" altLang="en-US">
                <a:solidFill>
                  <a:srgbClr val="000000"/>
                </a:solidFill>
                <a:ea typeface=""/>
              </a:rPr>
              <a:pPr defTabSz="914259" eaLnBrk="1" fontAlgn="auto" hangingPunct="1">
                <a:spcBef>
                  <a:spcPts val="0"/>
                </a:spcBef>
                <a:spcAft>
                  <a:spcPts val="0"/>
                </a:spcAft>
              </a:pPr>
              <a:t>‹#›</a:t>
            </a:fld>
            <a:endParaRPr lang="en-US" altLang="en-US">
              <a:solidFill>
                <a:srgbClr val="000000"/>
              </a:solidFill>
              <a:ea typeface=""/>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lIns="91425" tIns="45713" rIns="91425" bIns="45713"/>
          <a:lstStyle/>
          <a:p>
            <a:pPr defTabSz="914259" eaLnBrk="1" fontAlgn="auto" hangingPunct="1">
              <a:spcBef>
                <a:spcPts val="0"/>
              </a:spcBef>
              <a:spcAft>
                <a:spcPts val="0"/>
              </a:spcAft>
              <a:defRPr/>
            </a:pPr>
            <a:endParaRPr lang="en-US">
              <a:solidFill>
                <a:srgbClr val="000000"/>
              </a:solidFill>
              <a:latin typeface="Tahoma"/>
              <a:ea typeface=""/>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25" tIns="45713" rIns="91425" bIns="45713"/>
          <a:lstStyle/>
          <a:p>
            <a:pPr defTabSz="914259" eaLnBrk="1" fontAlgn="auto" hangingPunct="1">
              <a:spcBef>
                <a:spcPts val="0"/>
              </a:spcBef>
              <a:spcAft>
                <a:spcPts val="0"/>
              </a:spcAft>
              <a:defRPr/>
            </a:pPr>
            <a:endParaRPr lang="en-US">
              <a:solidFill>
                <a:srgbClr val="000000"/>
              </a:solidFill>
              <a:latin typeface="Tahoma"/>
              <a:ea typeface=""/>
            </a:endParaRPr>
          </a:p>
        </p:txBody>
      </p:sp>
      <p:pic>
        <p:nvPicPr>
          <p:cNvPr id="8" name="Picture 7" descr="safari.png"/>
          <p:cNvPicPr>
            <a:picLocks noChangeAspect="1"/>
          </p:cNvPicPr>
          <p:nvPr userDrawn="1"/>
        </p:nvPicPr>
        <p:blipFill>
          <a:blip r:embed="rId13" cstate="print"/>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861827275"/>
      </p:ext>
    </p:extLst>
  </p:cSld>
  <p:clrMap bg1="lt1" tx1="dk1" bg2="lt2" tx2="dk2" accent1="accent1" accent2="accent2" accent3="accent3" accent4="accent4" accent5="accent5" accent6="accent6" hlink="hlink" folHlink="folHlink"/>
  <p:sldLayoutIdLst>
    <p:sldLayoutId id="2147488278" r:id="rId1"/>
    <p:sldLayoutId id="2147488279" r:id="rId2"/>
    <p:sldLayoutId id="2147488280" r:id="rId3"/>
    <p:sldLayoutId id="2147488281" r:id="rId4"/>
    <p:sldLayoutId id="2147488282" r:id="rId5"/>
    <p:sldLayoutId id="2147488283" r:id="rId6"/>
    <p:sldLayoutId id="2147488284" r:id="rId7"/>
    <p:sldLayoutId id="2147488285" r:id="rId8"/>
    <p:sldLayoutId id="2147488286" r:id="rId9"/>
    <p:sldLayoutId id="2147488287" r:id="rId10"/>
    <p:sldLayoutId id="214748828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130" algn="l" rtl="0" fontAlgn="base">
        <a:spcBef>
          <a:spcPct val="0"/>
        </a:spcBef>
        <a:spcAft>
          <a:spcPct val="0"/>
        </a:spcAft>
        <a:defRPr sz="4000">
          <a:solidFill>
            <a:schemeClr val="tx2"/>
          </a:solidFill>
          <a:latin typeface="Garamond" pitchFamily="18" charset="0"/>
        </a:defRPr>
      </a:lvl6pPr>
      <a:lvl7pPr marL="914259" algn="l" rtl="0" fontAlgn="base">
        <a:spcBef>
          <a:spcPct val="0"/>
        </a:spcBef>
        <a:spcAft>
          <a:spcPct val="0"/>
        </a:spcAft>
        <a:defRPr sz="4000">
          <a:solidFill>
            <a:schemeClr val="tx2"/>
          </a:solidFill>
          <a:latin typeface="Garamond" pitchFamily="18" charset="0"/>
        </a:defRPr>
      </a:lvl7pPr>
      <a:lvl8pPr marL="1371390" algn="l" rtl="0" fontAlgn="base">
        <a:spcBef>
          <a:spcPct val="0"/>
        </a:spcBef>
        <a:spcAft>
          <a:spcPct val="0"/>
        </a:spcAft>
        <a:defRPr sz="4000">
          <a:solidFill>
            <a:schemeClr val="tx2"/>
          </a:solidFill>
          <a:latin typeface="Garamond" pitchFamily="18" charset="0"/>
        </a:defRPr>
      </a:lvl8pPr>
      <a:lvl9pPr marL="1828519" algn="l" rtl="0" fontAlgn="base">
        <a:spcBef>
          <a:spcPct val="0"/>
        </a:spcBef>
        <a:spcAft>
          <a:spcPct val="0"/>
        </a:spcAft>
        <a:defRPr sz="4000">
          <a:solidFill>
            <a:schemeClr val="tx2"/>
          </a:solidFill>
          <a:latin typeface="Garamond" pitchFamily="18" charset="0"/>
        </a:defRPr>
      </a:lvl9pPr>
    </p:titleStyle>
    <p:bodyStyle>
      <a:lvl1pPr marL="342848" indent="-342848"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822" indent="-32538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193" indent="-35078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645" indent="-31586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905" indent="-339674"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036"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164"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295"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423"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259" rtl="0" eaLnBrk="1" latinLnBrk="0" hangingPunct="1">
        <a:defRPr sz="1800" kern="1200">
          <a:solidFill>
            <a:schemeClr val="tx1"/>
          </a:solidFill>
          <a:latin typeface="+mn-lt"/>
          <a:ea typeface="+mn-ea"/>
          <a:cs typeface="+mn-cs"/>
        </a:defRPr>
      </a:lvl1pPr>
      <a:lvl2pPr marL="457130" algn="l" defTabSz="914259" rtl="0" eaLnBrk="1" latinLnBrk="0" hangingPunct="1">
        <a:defRPr sz="1800" kern="1200">
          <a:solidFill>
            <a:schemeClr val="tx1"/>
          </a:solidFill>
          <a:latin typeface="+mn-lt"/>
          <a:ea typeface="+mn-ea"/>
          <a:cs typeface="+mn-cs"/>
        </a:defRPr>
      </a:lvl2pPr>
      <a:lvl3pPr marL="914259" algn="l" defTabSz="914259" rtl="0" eaLnBrk="1" latinLnBrk="0" hangingPunct="1">
        <a:defRPr sz="1800" kern="1200">
          <a:solidFill>
            <a:schemeClr val="tx1"/>
          </a:solidFill>
          <a:latin typeface="+mn-lt"/>
          <a:ea typeface="+mn-ea"/>
          <a:cs typeface="+mn-cs"/>
        </a:defRPr>
      </a:lvl3pPr>
      <a:lvl4pPr marL="1371390" algn="l" defTabSz="914259" rtl="0" eaLnBrk="1" latinLnBrk="0" hangingPunct="1">
        <a:defRPr sz="1800" kern="1200">
          <a:solidFill>
            <a:schemeClr val="tx1"/>
          </a:solidFill>
          <a:latin typeface="+mn-lt"/>
          <a:ea typeface="+mn-ea"/>
          <a:cs typeface="+mn-cs"/>
        </a:defRPr>
      </a:lvl4pPr>
      <a:lvl5pPr marL="1828519" algn="l" defTabSz="914259" rtl="0" eaLnBrk="1" latinLnBrk="0" hangingPunct="1">
        <a:defRPr sz="1800" kern="1200">
          <a:solidFill>
            <a:schemeClr val="tx1"/>
          </a:solidFill>
          <a:latin typeface="+mn-lt"/>
          <a:ea typeface="+mn-ea"/>
          <a:cs typeface="+mn-cs"/>
        </a:defRPr>
      </a:lvl5pPr>
      <a:lvl6pPr marL="2285649" algn="l" defTabSz="914259" rtl="0" eaLnBrk="1" latinLnBrk="0" hangingPunct="1">
        <a:defRPr sz="1800" kern="1200">
          <a:solidFill>
            <a:schemeClr val="tx1"/>
          </a:solidFill>
          <a:latin typeface="+mn-lt"/>
          <a:ea typeface="+mn-ea"/>
          <a:cs typeface="+mn-cs"/>
        </a:defRPr>
      </a:lvl6pPr>
      <a:lvl7pPr marL="2742780" algn="l" defTabSz="914259" rtl="0" eaLnBrk="1" latinLnBrk="0" hangingPunct="1">
        <a:defRPr sz="1800" kern="1200">
          <a:solidFill>
            <a:schemeClr val="tx1"/>
          </a:solidFill>
          <a:latin typeface="+mn-lt"/>
          <a:ea typeface="+mn-ea"/>
          <a:cs typeface="+mn-cs"/>
        </a:defRPr>
      </a:lvl7pPr>
      <a:lvl8pPr marL="3199908" algn="l" defTabSz="914259" rtl="0" eaLnBrk="1" latinLnBrk="0" hangingPunct="1">
        <a:defRPr sz="1800" kern="1200">
          <a:solidFill>
            <a:schemeClr val="tx1"/>
          </a:solidFill>
          <a:latin typeface="+mn-lt"/>
          <a:ea typeface="+mn-ea"/>
          <a:cs typeface="+mn-cs"/>
        </a:defRPr>
      </a:lvl8pPr>
      <a:lvl9pPr marL="3657039" algn="l" defTabSz="914259" rtl="0" eaLnBrk="1" latinLnBrk="0" hangingPunct="1">
        <a:defRPr sz="1800" kern="1200">
          <a:solidFill>
            <a:schemeClr val="tx1"/>
          </a:solidFill>
          <a:latin typeface="+mn-lt"/>
          <a:ea typeface="+mn-ea"/>
          <a:cs typeface="+mn-cs"/>
        </a:defRPr>
      </a:lvl9pPr>
    </p:otherStyle>
  </p:txStyles>
</p:sldMaster>
</file>

<file path=ppt/slideMasters/slideMaster5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endParaRPr lang="en-US" altLang="en-US" dirty="0"/>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defTabSz="457200" eaLnBrk="1" fontAlgn="auto" hangingPunct="1">
              <a:spcBef>
                <a:spcPts val="0"/>
              </a:spcBef>
              <a:spcAft>
                <a:spcPts val="0"/>
              </a:spcAft>
              <a:defRPr/>
            </a:pPr>
            <a:endParaRPr lang="en-US">
              <a:solidFill>
                <a:srgbClr val="000000"/>
              </a:solidFill>
              <a:latin typeface="Tahoma"/>
              <a:ea typeface=""/>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defTabSz="457200" eaLnBrk="1" fontAlgn="auto" hangingPunct="1">
              <a:spcBef>
                <a:spcPts val="0"/>
              </a:spcBef>
              <a:spcAft>
                <a:spcPts val="0"/>
              </a:spcAft>
              <a:defRPr/>
            </a:pPr>
            <a:endParaRPr lang="en-US">
              <a:solidFill>
                <a:srgbClr val="000000"/>
              </a:solidFill>
              <a:latin typeface="Tahoma"/>
              <a:ea typeface=""/>
            </a:endParaRPr>
          </a:p>
        </p:txBody>
      </p:sp>
      <p:sp>
        <p:nvSpPr>
          <p:cNvPr id="2" name="Slide Number Placeholder 1"/>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457200" eaLnBrk="1" fontAlgn="auto" hangingPunct="1">
              <a:spcBef>
                <a:spcPts val="0"/>
              </a:spcBef>
              <a:spcAft>
                <a:spcPts val="0"/>
              </a:spcAft>
            </a:pPr>
            <a:fld id="{4EBE9CF4-FEF8-6C4E-93E0-DBB5FD807A09}" type="slidenum">
              <a:rPr lang="en-US" smtClean="0">
                <a:solidFill>
                  <a:srgbClr val="000000">
                    <a:tint val="75000"/>
                  </a:srgbClr>
                </a:solidFill>
                <a:latin typeface="Tahoma"/>
                <a:ea typeface=""/>
              </a:rPr>
              <a:pPr defTabSz="457200" eaLnBrk="1" fontAlgn="auto" hangingPunct="1">
                <a:spcBef>
                  <a:spcPts val="0"/>
                </a:spcBef>
                <a:spcAft>
                  <a:spcPts val="0"/>
                </a:spcAft>
              </a:pPr>
              <a:t>‹#›</a:t>
            </a:fld>
            <a:endParaRPr lang="en-US">
              <a:solidFill>
                <a:srgbClr val="000000">
                  <a:tint val="75000"/>
                </a:srgbClr>
              </a:solidFill>
              <a:latin typeface="Tahoma"/>
              <a:ea typeface=""/>
            </a:endParaRPr>
          </a:p>
        </p:txBody>
      </p:sp>
    </p:spTree>
    <p:extLst>
      <p:ext uri="{BB962C8B-B14F-4D97-AF65-F5344CB8AC3E}">
        <p14:creationId xmlns:p14="http://schemas.microsoft.com/office/powerpoint/2010/main" val="3275704331"/>
      </p:ext>
    </p:extLst>
  </p:cSld>
  <p:clrMap bg1="lt1" tx1="dk1" bg2="lt2" tx2="dk2" accent1="accent1" accent2="accent2" accent3="accent3" accent4="accent4" accent5="accent5" accent6="accent6" hlink="hlink" folHlink="folHlink"/>
  <p:sldLayoutIdLst>
    <p:sldLayoutId id="2147488290" r:id="rId1"/>
    <p:sldLayoutId id="2147488291" r:id="rId2"/>
    <p:sldLayoutId id="2147488292" r:id="rId3"/>
    <p:sldLayoutId id="2147488293" r:id="rId4"/>
    <p:sldLayoutId id="2147488294" r:id="rId5"/>
    <p:sldLayoutId id="2147488295" r:id="rId6"/>
    <p:sldLayoutId id="2147488296" r:id="rId7"/>
    <p:sldLayoutId id="2147488297" r:id="rId8"/>
    <p:sldLayoutId id="2147488298" r:id="rId9"/>
    <p:sldLayoutId id="2147488299" r:id="rId10"/>
    <p:sldLayoutId id="2147488300" r:id="rId11"/>
  </p:sldLayoutIdLst>
  <p:transition/>
  <p:hf hdr="0" ftr="0" dt="0"/>
  <p:txStyles>
    <p:titleStyle>
      <a:lvl1pPr algn="l" rtl="0" eaLnBrk="1" fontAlgn="base" hangingPunct="1">
        <a:spcBef>
          <a:spcPct val="0"/>
        </a:spcBef>
        <a:spcAft>
          <a:spcPct val="0"/>
        </a:spcAft>
        <a:defRPr sz="4000">
          <a:solidFill>
            <a:schemeClr val="tx2"/>
          </a:solidFill>
          <a:latin typeface="+mj-lt"/>
          <a:ea typeface="+mj-ea"/>
          <a:cs typeface="+mj-cs"/>
        </a:defRPr>
      </a:lvl1pPr>
      <a:lvl2pPr algn="l" rtl="0" eaLnBrk="1" fontAlgn="base" hangingPunct="1">
        <a:spcBef>
          <a:spcPct val="0"/>
        </a:spcBef>
        <a:spcAft>
          <a:spcPct val="0"/>
        </a:spcAft>
        <a:defRPr sz="4000">
          <a:solidFill>
            <a:schemeClr val="tx2"/>
          </a:solidFill>
          <a:latin typeface="Garamond" pitchFamily="18" charset="0"/>
        </a:defRPr>
      </a:lvl2pPr>
      <a:lvl3pPr algn="l" rtl="0" eaLnBrk="1" fontAlgn="base" hangingPunct="1">
        <a:spcBef>
          <a:spcPct val="0"/>
        </a:spcBef>
        <a:spcAft>
          <a:spcPct val="0"/>
        </a:spcAft>
        <a:defRPr sz="4000">
          <a:solidFill>
            <a:schemeClr val="tx2"/>
          </a:solidFill>
          <a:latin typeface="Garamond" pitchFamily="18" charset="0"/>
        </a:defRPr>
      </a:lvl3pPr>
      <a:lvl4pPr algn="l" rtl="0" eaLnBrk="1" fontAlgn="base" hangingPunct="1">
        <a:spcBef>
          <a:spcPct val="0"/>
        </a:spcBef>
        <a:spcAft>
          <a:spcPct val="0"/>
        </a:spcAft>
        <a:defRPr sz="4000">
          <a:solidFill>
            <a:schemeClr val="tx2"/>
          </a:solidFill>
          <a:latin typeface="Garamond" pitchFamily="18" charset="0"/>
        </a:defRPr>
      </a:lvl4pPr>
      <a:lvl5pPr algn="l" rtl="0" eaLnBrk="1" fontAlgn="base" hangingPunct="1">
        <a:spcBef>
          <a:spcPct val="0"/>
        </a:spcBef>
        <a:spcAft>
          <a:spcPct val="0"/>
        </a:spcAft>
        <a:defRPr sz="4000">
          <a:solidFill>
            <a:schemeClr val="tx2"/>
          </a:solidFill>
          <a:latin typeface="Garamond" pitchFamily="18" charset="0"/>
        </a:defRPr>
      </a:lvl5pPr>
      <a:lvl6pPr marL="457200" algn="l" rtl="0" eaLnBrk="1" fontAlgn="base" hangingPunct="1">
        <a:spcBef>
          <a:spcPct val="0"/>
        </a:spcBef>
        <a:spcAft>
          <a:spcPct val="0"/>
        </a:spcAft>
        <a:defRPr sz="4000">
          <a:solidFill>
            <a:schemeClr val="tx2"/>
          </a:solidFill>
          <a:latin typeface="Garamond" pitchFamily="18" charset="0"/>
        </a:defRPr>
      </a:lvl6pPr>
      <a:lvl7pPr marL="914400" algn="l" rtl="0" eaLnBrk="1" fontAlgn="base" hangingPunct="1">
        <a:spcBef>
          <a:spcPct val="0"/>
        </a:spcBef>
        <a:spcAft>
          <a:spcPct val="0"/>
        </a:spcAft>
        <a:defRPr sz="4000">
          <a:solidFill>
            <a:schemeClr val="tx2"/>
          </a:solidFill>
          <a:latin typeface="Garamond" pitchFamily="18" charset="0"/>
        </a:defRPr>
      </a:lvl7pPr>
      <a:lvl8pPr marL="1371600" algn="l" rtl="0" eaLnBrk="1" fontAlgn="base" hangingPunct="1">
        <a:spcBef>
          <a:spcPct val="0"/>
        </a:spcBef>
        <a:spcAft>
          <a:spcPct val="0"/>
        </a:spcAft>
        <a:defRPr sz="4000">
          <a:solidFill>
            <a:schemeClr val="tx2"/>
          </a:solidFill>
          <a:latin typeface="Garamond" pitchFamily="18" charset="0"/>
        </a:defRPr>
      </a:lvl8pPr>
      <a:lvl9pPr marL="1828800" algn="l" rtl="0" eaLnBrk="1" fontAlgn="base" hangingPunct="1">
        <a:spcBef>
          <a:spcPct val="0"/>
        </a:spcBef>
        <a:spcAft>
          <a:spcPct val="0"/>
        </a:spcAft>
        <a:defRPr sz="4000">
          <a:solidFill>
            <a:schemeClr val="tx2"/>
          </a:solidFill>
          <a:latin typeface="Garamond" pitchFamily="18" charset="0"/>
        </a:defRPr>
      </a:lvl9pPr>
    </p:titleStyle>
    <p:bodyStyle>
      <a:lvl1pPr marL="342900" indent="-342900" algn="l" rtl="0" eaLnBrk="1" fontAlgn="base" hangingPunct="1">
        <a:spcBef>
          <a:spcPct val="20000"/>
        </a:spcBef>
        <a:spcAft>
          <a:spcPct val="0"/>
        </a:spcAft>
        <a:buClr>
          <a:schemeClr val="accent1"/>
        </a:buClr>
        <a:buSzPct val="65000"/>
        <a:buFont typeface="Wingdings" pitchFamily="2" charset="2"/>
        <a:buChar char="n"/>
        <a:defRPr sz="3200">
          <a:solidFill>
            <a:schemeClr val="tx1"/>
          </a:solidFill>
          <a:latin typeface="Perpetua"/>
          <a:ea typeface="+mn-ea"/>
          <a:cs typeface="Perpetua"/>
        </a:defRPr>
      </a:lvl1pPr>
      <a:lvl2pPr marL="669925" indent="-325438" algn="l" rtl="0" eaLnBrk="1" fontAlgn="base" hangingPunct="1">
        <a:spcBef>
          <a:spcPct val="20000"/>
        </a:spcBef>
        <a:spcAft>
          <a:spcPct val="0"/>
        </a:spcAft>
        <a:buClr>
          <a:schemeClr val="accent2"/>
        </a:buClr>
        <a:buSzPct val="60000"/>
        <a:buFont typeface="Wingdings" pitchFamily="2" charset="2"/>
        <a:buChar char="q"/>
        <a:defRPr sz="2800">
          <a:solidFill>
            <a:schemeClr val="tx1"/>
          </a:solidFill>
          <a:latin typeface="Perpetua"/>
          <a:cs typeface="Perpetua"/>
        </a:defRPr>
      </a:lvl2pPr>
      <a:lvl3pPr marL="1022350" indent="-350838" algn="l" rtl="0" eaLnBrk="1" fontAlgn="base" hangingPunct="1">
        <a:spcBef>
          <a:spcPct val="20000"/>
        </a:spcBef>
        <a:spcAft>
          <a:spcPct val="0"/>
        </a:spcAft>
        <a:buClr>
          <a:schemeClr val="accent1"/>
        </a:buClr>
        <a:buSzPct val="65000"/>
        <a:buFont typeface="Wingdings" pitchFamily="2" charset="2"/>
        <a:buChar char="n"/>
        <a:defRPr sz="2800">
          <a:solidFill>
            <a:schemeClr val="tx1"/>
          </a:solidFill>
          <a:latin typeface="Perpetua"/>
          <a:cs typeface="Perpetua"/>
        </a:defRPr>
      </a:lvl3pPr>
      <a:lvl4pPr marL="1339850" indent="-315913" algn="l" rtl="0" eaLnBrk="1" fontAlgn="base" hangingPunct="1">
        <a:spcBef>
          <a:spcPct val="20000"/>
        </a:spcBef>
        <a:spcAft>
          <a:spcPct val="0"/>
        </a:spcAft>
        <a:buClr>
          <a:schemeClr val="accent2"/>
        </a:buClr>
        <a:buSzPct val="70000"/>
        <a:buFont typeface="Wingdings" pitchFamily="2" charset="2"/>
        <a:buChar char="q"/>
        <a:defRPr sz="2400">
          <a:solidFill>
            <a:schemeClr val="tx1"/>
          </a:solidFill>
          <a:latin typeface="Perpetua"/>
          <a:cs typeface="Perpetua"/>
        </a:defRPr>
      </a:lvl4pPr>
      <a:lvl5pPr marL="1681163" indent="-339725" algn="l" rtl="0" eaLnBrk="1" fontAlgn="base" hangingPunct="1">
        <a:spcBef>
          <a:spcPct val="20000"/>
        </a:spcBef>
        <a:spcAft>
          <a:spcPct val="0"/>
        </a:spcAft>
        <a:buClr>
          <a:schemeClr val="accent1"/>
        </a:buClr>
        <a:buSzPct val="75000"/>
        <a:buFont typeface="Wingdings" pitchFamily="2" charset="2"/>
        <a:buChar char="§"/>
        <a:defRPr sz="2000">
          <a:solidFill>
            <a:schemeClr val="tx1"/>
          </a:solidFill>
          <a:latin typeface="Perpetua"/>
          <a:cs typeface="Perpetua"/>
        </a:defRPr>
      </a:lvl5pPr>
      <a:lvl6pPr marL="2138363" indent="-339725" algn="l" rtl="0" eaLnBrk="1" fontAlgn="base" hangingPunct="1">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eaLnBrk="1" fontAlgn="base" hangingPunct="1">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eaLnBrk="1" fontAlgn="base" hangingPunct="1">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eaLnBrk="1" fontAlgn="base" hangingPunct="1">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75632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ctr">
              <a:defRPr sz="1200">
                <a:latin typeface="Garamond" pitchFamily="18" charset="0"/>
              </a:defRPr>
            </a:lvl1pPr>
          </a:lstStyle>
          <a:p>
            <a:pPr defTabSz="914165" eaLnBrk="1" fontAlgn="auto" hangingPunct="1">
              <a:spcBef>
                <a:spcPts val="0"/>
              </a:spcBef>
              <a:spcAft>
                <a:spcPts val="0"/>
              </a:spcAft>
            </a:pPr>
            <a:endParaRPr lang="en-US" altLang="en-US">
              <a:solidFill>
                <a:srgbClr val="000000"/>
              </a:solidFill>
              <a:ea typeface=""/>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r">
              <a:defRPr sz="1600">
                <a:latin typeface="Garamond" pitchFamily="18" charset="0"/>
              </a:defRPr>
            </a:lvl1pPr>
          </a:lstStyle>
          <a:p>
            <a:pPr defTabSz="914165" eaLnBrk="1" fontAlgn="auto" hangingPunct="1">
              <a:spcBef>
                <a:spcPts val="0"/>
              </a:spcBef>
              <a:spcAft>
                <a:spcPts val="0"/>
              </a:spcAft>
            </a:pPr>
            <a:fld id="{6F400BD0-49BF-48FC-8114-37C1D4F5AB3D}" type="slidenum">
              <a:rPr lang="en-US" altLang="en-US" smtClean="0">
                <a:solidFill>
                  <a:srgbClr val="000000"/>
                </a:solidFill>
                <a:ea typeface=""/>
              </a:rPr>
              <a:pPr defTabSz="914165" eaLnBrk="1" fontAlgn="auto" hangingPunct="1">
                <a:spcBef>
                  <a:spcPts val="0"/>
                </a:spcBef>
                <a:spcAft>
                  <a:spcPts val="0"/>
                </a:spcAft>
              </a:pPr>
              <a:t>‹#›</a:t>
            </a:fld>
            <a:endParaRPr lang="en-US" altLang="en-US">
              <a:solidFill>
                <a:srgbClr val="000000"/>
              </a:solidFill>
              <a:ea typeface=""/>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lIns="91416" tIns="45709" rIns="91416" bIns="45709"/>
          <a:lstStyle/>
          <a:p>
            <a:pPr defTabSz="914165" eaLnBrk="1" fontAlgn="auto" hangingPunct="1">
              <a:spcBef>
                <a:spcPts val="0"/>
              </a:spcBef>
              <a:spcAft>
                <a:spcPts val="0"/>
              </a:spcAft>
              <a:defRPr/>
            </a:pPr>
            <a:endParaRPr lang="en-US">
              <a:solidFill>
                <a:srgbClr val="000000"/>
              </a:solidFill>
              <a:latin typeface="Tahoma"/>
              <a:ea typeface=""/>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16" tIns="45709" rIns="91416" bIns="45709"/>
          <a:lstStyle/>
          <a:p>
            <a:pPr defTabSz="914165" eaLnBrk="1" fontAlgn="auto" hangingPunct="1">
              <a:spcBef>
                <a:spcPts val="0"/>
              </a:spcBef>
              <a:spcAft>
                <a:spcPts val="0"/>
              </a:spcAft>
              <a:defRPr/>
            </a:pPr>
            <a:endParaRPr lang="en-US">
              <a:solidFill>
                <a:srgbClr val="000000"/>
              </a:solidFill>
              <a:latin typeface="Tahoma"/>
              <a:ea typeface=""/>
            </a:endParaRPr>
          </a:p>
        </p:txBody>
      </p:sp>
    </p:spTree>
    <p:extLst>
      <p:ext uri="{BB962C8B-B14F-4D97-AF65-F5344CB8AC3E}">
        <p14:creationId xmlns:p14="http://schemas.microsoft.com/office/powerpoint/2010/main" val="2650846847"/>
      </p:ext>
    </p:extLst>
  </p:cSld>
  <p:clrMap bg1="lt1" tx1="dk1" bg2="lt2" tx2="dk2" accent1="accent1" accent2="accent2" accent3="accent3" accent4="accent4" accent5="accent5" accent6="accent6" hlink="hlink" folHlink="folHlink"/>
  <p:sldLayoutIdLst>
    <p:sldLayoutId id="2147488330" r:id="rId1"/>
    <p:sldLayoutId id="2147488331" r:id="rId2"/>
    <p:sldLayoutId id="2147488332" r:id="rId3"/>
    <p:sldLayoutId id="2147488333" r:id="rId4"/>
    <p:sldLayoutId id="2147488334" r:id="rId5"/>
    <p:sldLayoutId id="2147488335" r:id="rId6"/>
    <p:sldLayoutId id="2147488336" r:id="rId7"/>
    <p:sldLayoutId id="2147488337" r:id="rId8"/>
    <p:sldLayoutId id="2147488338" r:id="rId9"/>
    <p:sldLayoutId id="2147488339" r:id="rId10"/>
    <p:sldLayoutId id="2147488340"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82" algn="l" rtl="0" fontAlgn="base">
        <a:spcBef>
          <a:spcPct val="0"/>
        </a:spcBef>
        <a:spcAft>
          <a:spcPct val="0"/>
        </a:spcAft>
        <a:defRPr sz="4000">
          <a:solidFill>
            <a:schemeClr val="tx2"/>
          </a:solidFill>
          <a:latin typeface="Garamond" pitchFamily="18" charset="0"/>
        </a:defRPr>
      </a:lvl6pPr>
      <a:lvl7pPr marL="914165" algn="l" rtl="0" fontAlgn="base">
        <a:spcBef>
          <a:spcPct val="0"/>
        </a:spcBef>
        <a:spcAft>
          <a:spcPct val="0"/>
        </a:spcAft>
        <a:defRPr sz="4000">
          <a:solidFill>
            <a:schemeClr val="tx2"/>
          </a:solidFill>
          <a:latin typeface="Garamond" pitchFamily="18" charset="0"/>
        </a:defRPr>
      </a:lvl7pPr>
      <a:lvl8pPr marL="1371250" algn="l" rtl="0" fontAlgn="base">
        <a:spcBef>
          <a:spcPct val="0"/>
        </a:spcBef>
        <a:spcAft>
          <a:spcPct val="0"/>
        </a:spcAft>
        <a:defRPr sz="4000">
          <a:solidFill>
            <a:schemeClr val="tx2"/>
          </a:solidFill>
          <a:latin typeface="Garamond" pitchFamily="18" charset="0"/>
        </a:defRPr>
      </a:lvl8pPr>
      <a:lvl9pPr marL="1828332" algn="l" rtl="0" fontAlgn="base">
        <a:spcBef>
          <a:spcPct val="0"/>
        </a:spcBef>
        <a:spcAft>
          <a:spcPct val="0"/>
        </a:spcAft>
        <a:defRPr sz="4000">
          <a:solidFill>
            <a:schemeClr val="tx2"/>
          </a:solidFill>
          <a:latin typeface="Garamond" pitchFamily="18" charset="0"/>
        </a:defRPr>
      </a:lvl9pPr>
    </p:titleStyle>
    <p:bodyStyle>
      <a:lvl1pPr marL="342813" indent="-342813"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753" indent="-32535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089" indent="-35074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507" indent="-31583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733" indent="-339639"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81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89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98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06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165" rtl="0" eaLnBrk="1" latinLnBrk="0" hangingPunct="1">
        <a:defRPr sz="1800" kern="1200">
          <a:solidFill>
            <a:schemeClr val="tx1"/>
          </a:solidFill>
          <a:latin typeface="+mn-lt"/>
          <a:ea typeface="+mn-ea"/>
          <a:cs typeface="+mn-cs"/>
        </a:defRPr>
      </a:lvl1pPr>
      <a:lvl2pPr marL="457082" algn="l" defTabSz="914165" rtl="0" eaLnBrk="1" latinLnBrk="0" hangingPunct="1">
        <a:defRPr sz="1800" kern="1200">
          <a:solidFill>
            <a:schemeClr val="tx1"/>
          </a:solidFill>
          <a:latin typeface="+mn-lt"/>
          <a:ea typeface="+mn-ea"/>
          <a:cs typeface="+mn-cs"/>
        </a:defRPr>
      </a:lvl2pPr>
      <a:lvl3pPr marL="914165" algn="l" defTabSz="914165" rtl="0" eaLnBrk="1" latinLnBrk="0" hangingPunct="1">
        <a:defRPr sz="1800" kern="1200">
          <a:solidFill>
            <a:schemeClr val="tx1"/>
          </a:solidFill>
          <a:latin typeface="+mn-lt"/>
          <a:ea typeface="+mn-ea"/>
          <a:cs typeface="+mn-cs"/>
        </a:defRPr>
      </a:lvl3pPr>
      <a:lvl4pPr marL="1371250" algn="l" defTabSz="914165" rtl="0" eaLnBrk="1" latinLnBrk="0" hangingPunct="1">
        <a:defRPr sz="1800" kern="1200">
          <a:solidFill>
            <a:schemeClr val="tx1"/>
          </a:solidFill>
          <a:latin typeface="+mn-lt"/>
          <a:ea typeface="+mn-ea"/>
          <a:cs typeface="+mn-cs"/>
        </a:defRPr>
      </a:lvl4pPr>
      <a:lvl5pPr marL="1828332" algn="l" defTabSz="914165" rtl="0" eaLnBrk="1" latinLnBrk="0" hangingPunct="1">
        <a:defRPr sz="1800" kern="1200">
          <a:solidFill>
            <a:schemeClr val="tx1"/>
          </a:solidFill>
          <a:latin typeface="+mn-lt"/>
          <a:ea typeface="+mn-ea"/>
          <a:cs typeface="+mn-cs"/>
        </a:defRPr>
      </a:lvl5pPr>
      <a:lvl6pPr marL="2285415" algn="l" defTabSz="914165" rtl="0" eaLnBrk="1" latinLnBrk="0" hangingPunct="1">
        <a:defRPr sz="1800" kern="1200">
          <a:solidFill>
            <a:schemeClr val="tx1"/>
          </a:solidFill>
          <a:latin typeface="+mn-lt"/>
          <a:ea typeface="+mn-ea"/>
          <a:cs typeface="+mn-cs"/>
        </a:defRPr>
      </a:lvl6pPr>
      <a:lvl7pPr marL="2742500" algn="l" defTabSz="914165" rtl="0" eaLnBrk="1" latinLnBrk="0" hangingPunct="1">
        <a:defRPr sz="1800" kern="1200">
          <a:solidFill>
            <a:schemeClr val="tx1"/>
          </a:solidFill>
          <a:latin typeface="+mn-lt"/>
          <a:ea typeface="+mn-ea"/>
          <a:cs typeface="+mn-cs"/>
        </a:defRPr>
      </a:lvl7pPr>
      <a:lvl8pPr marL="3199580" algn="l" defTabSz="914165" rtl="0" eaLnBrk="1" latinLnBrk="0" hangingPunct="1">
        <a:defRPr sz="1800" kern="1200">
          <a:solidFill>
            <a:schemeClr val="tx1"/>
          </a:solidFill>
          <a:latin typeface="+mn-lt"/>
          <a:ea typeface="+mn-ea"/>
          <a:cs typeface="+mn-cs"/>
        </a:defRPr>
      </a:lvl8pPr>
      <a:lvl9pPr marL="3656665" algn="l" defTabSz="914165" rtl="0" eaLnBrk="1" latinLnBrk="0" hangingPunct="1">
        <a:defRPr sz="1800" kern="1200">
          <a:solidFill>
            <a:schemeClr val="tx1"/>
          </a:solidFill>
          <a:latin typeface="+mn-lt"/>
          <a:ea typeface="+mn-ea"/>
          <a:cs typeface="+mn-cs"/>
        </a:defRPr>
      </a:lvl9pPr>
    </p:otherStyle>
  </p:txStyles>
</p:sldMaster>
</file>

<file path=ppt/slideMasters/slideMaster5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914400"/>
          </a:xfrm>
          <a:prstGeom prst="rect">
            <a:avLst/>
          </a:prstGeom>
        </p:spPr>
        <p:txBody>
          <a:bodyPr vert="horz" lIns="36576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52400" y="1143000"/>
            <a:ext cx="8839200" cy="52578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4"/>
          </p:nvPr>
        </p:nvSpPr>
        <p:spPr>
          <a:xfrm>
            <a:off x="7315200" y="6492883"/>
            <a:ext cx="1828800" cy="365125"/>
          </a:xfrm>
          <a:prstGeom prst="rect">
            <a:avLst/>
          </a:prstGeom>
          <a:solidFill>
            <a:schemeClr val="bg1"/>
          </a:solidFill>
        </p:spPr>
        <p:txBody>
          <a:bodyPr vert="horz" lIns="91440" tIns="45720" rIns="91440" bIns="45720" rtlCol="0" anchor="ctr"/>
          <a:lstStyle>
            <a:lvl1pPr algn="r">
              <a:defRPr sz="2400" b="1">
                <a:solidFill>
                  <a:srgbClr val="0070C0"/>
                </a:solidFill>
              </a:defRPr>
            </a:lvl1pPr>
          </a:lstStyle>
          <a:p>
            <a:fld id="{BA2D8F13-174C-467F-9D40-7DDEF70CAB8C}" type="slidenum">
              <a:rPr lang="en-US" smtClean="0"/>
              <a:t>‹#›</a:t>
            </a:fld>
            <a:endParaRPr lang="en-US"/>
          </a:p>
        </p:txBody>
      </p:sp>
    </p:spTree>
    <p:extLst>
      <p:ext uri="{BB962C8B-B14F-4D97-AF65-F5344CB8AC3E}">
        <p14:creationId xmlns:p14="http://schemas.microsoft.com/office/powerpoint/2010/main" val="1954713066"/>
      </p:ext>
    </p:extLst>
  </p:cSld>
  <p:clrMap bg1="lt1" tx1="dk1" bg2="lt2" tx2="dk2" accent1="accent1" accent2="accent2" accent3="accent3" accent4="accent4" accent5="accent5" accent6="accent6" hlink="hlink" folHlink="folHlink"/>
  <p:sldLayoutIdLst>
    <p:sldLayoutId id="2147488380" r:id="rId1"/>
    <p:sldLayoutId id="2147488381" r:id="rId2"/>
    <p:sldLayoutId id="2147488382" r:id="rId3"/>
    <p:sldLayoutId id="2147488383" r:id="rId4"/>
    <p:sldLayoutId id="2147488384" r:id="rId5"/>
    <p:sldLayoutId id="2147488385" r:id="rId6"/>
    <p:sldLayoutId id="2147488386" r:id="rId7"/>
    <p:sldLayoutId id="2147488387" r:id="rId8"/>
    <p:sldLayoutId id="2147488388" r:id="rId9"/>
    <p:sldLayoutId id="2147488389" r:id="rId10"/>
    <p:sldLayoutId id="2147488390" r:id="rId11"/>
  </p:sldLayoutIdLst>
  <p:hf hdr="0" ftr="0" dt="0"/>
  <p:txStyles>
    <p:titleStyle>
      <a:lvl1pPr algn="l" defTabSz="914400" rtl="0" eaLnBrk="1" latinLnBrk="0" hangingPunct="1">
        <a:spcBef>
          <a:spcPct val="0"/>
        </a:spcBef>
        <a:buNone/>
        <a:defRPr sz="4400" b="1" kern="1200">
          <a:solidFill>
            <a:schemeClr val="tx1">
              <a:lumMod val="65000"/>
              <a:lumOff val="35000"/>
            </a:schemeClr>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600" b="1" kern="1200">
          <a:solidFill>
            <a:schemeClr val="tx1">
              <a:lumMod val="65000"/>
              <a:lumOff val="35000"/>
            </a:schemeClr>
          </a:solidFill>
          <a:latin typeface="+mn-lt"/>
          <a:ea typeface="+mn-ea"/>
          <a:cs typeface="+mn-cs"/>
        </a:defRPr>
      </a:lvl1pPr>
      <a:lvl2pPr marL="742950" indent="-285750" algn="l" defTabSz="914400" rtl="0" eaLnBrk="1" latinLnBrk="0" hangingPunct="1">
        <a:spcBef>
          <a:spcPct val="20000"/>
        </a:spcBef>
        <a:buFont typeface="Arial" pitchFamily="34" charset="0"/>
        <a:buChar char="–"/>
        <a:defRPr sz="3200" b="1" kern="1200">
          <a:solidFill>
            <a:schemeClr val="tx1">
              <a:lumMod val="65000"/>
              <a:lumOff val="35000"/>
            </a:schemeClr>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800" b="1" kern="1200">
          <a:solidFill>
            <a:schemeClr val="tx1">
              <a:lumMod val="65000"/>
              <a:lumOff val="35000"/>
            </a:schemeClr>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a:extLst>
              <a:ext uri="{FF2B5EF4-FFF2-40B4-BE49-F238E27FC236}">
                <a16:creationId xmlns:a16="http://schemas.microsoft.com/office/drawing/2014/main" id="{E6597FE0-60A1-034A-A636-36595A800F00}"/>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a:extLst>
              <a:ext uri="{FF2B5EF4-FFF2-40B4-BE49-F238E27FC236}">
                <a16:creationId xmlns:a16="http://schemas.microsoft.com/office/drawing/2014/main" id="{D0B67E57-9F41-B942-81B9-9C49558CA570}"/>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23BE90E2-0FA9-C945-9333-68CC9FE4F5D9}"/>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191BEC63-1DEA-0847-B8BC-002CCC743F2C}"/>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panose="02020404030301010803" pitchFamily="18" charset="0"/>
                <a:cs typeface="Arial" panose="020B0604020202020204" pitchFamily="34" charset="0"/>
              </a:defRPr>
            </a:lvl1pPr>
          </a:lstStyle>
          <a:p>
            <a:fld id="{764B09B3-2352-4B45-BFD9-B15BF150B2F8}" type="slidenum">
              <a:rPr lang="en-US" altLang="en-US"/>
              <a:pPr/>
              <a:t>‹#›</a:t>
            </a:fld>
            <a:endParaRPr lang="en-US" altLang="en-US"/>
          </a:p>
        </p:txBody>
      </p:sp>
      <p:sp>
        <p:nvSpPr>
          <p:cNvPr id="1030" name="Line 1032">
            <a:extLst>
              <a:ext uri="{FF2B5EF4-FFF2-40B4-BE49-F238E27FC236}">
                <a16:creationId xmlns:a16="http://schemas.microsoft.com/office/drawing/2014/main" id="{3B64EC2B-D863-2044-B2D5-E738C6E47F61}"/>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31" name="Line 1033">
            <a:extLst>
              <a:ext uri="{FF2B5EF4-FFF2-40B4-BE49-F238E27FC236}">
                <a16:creationId xmlns:a16="http://schemas.microsoft.com/office/drawing/2014/main" id="{A5047C56-8C24-0345-894A-0C4BCF3C536F}"/>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2013023667"/>
      </p:ext>
    </p:extLst>
  </p:cSld>
  <p:clrMap bg1="lt1" tx1="dk1" bg2="lt2" tx2="dk2" accent1="accent1" accent2="accent2" accent3="accent3" accent4="accent4" accent5="accent5" accent6="accent6" hlink="hlink" folHlink="folHlink"/>
  <p:sldLayoutIdLst>
    <p:sldLayoutId id="2147488500" r:id="rId1"/>
    <p:sldLayoutId id="2147488501" r:id="rId2"/>
    <p:sldLayoutId id="2147488502" r:id="rId3"/>
    <p:sldLayoutId id="2147488503" r:id="rId4"/>
    <p:sldLayoutId id="2147488504" r:id="rId5"/>
    <p:sldLayoutId id="2147488505" r:id="rId6"/>
    <p:sldLayoutId id="2147488506" r:id="rId7"/>
    <p:sldLayoutId id="2147488507" r:id="rId8"/>
    <p:sldLayoutId id="2147488508" r:id="rId9"/>
    <p:sldLayoutId id="2147488509" r:id="rId10"/>
    <p:sldLayoutId id="2147488510" r:id="rId11"/>
    <p:sldLayoutId id="2147488511"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8600" y="152401"/>
            <a:ext cx="8686800" cy="106679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8600" y="1219200"/>
            <a:ext cx="8686800" cy="55022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solidFill>
                <a:prstClr val="black">
                  <a:tint val="75000"/>
                </a:prstClr>
              </a:solidFill>
              <a:latin typeface="Calibri"/>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latin typeface="Calibri"/>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D2B188-1D62-4FCA-8363-938AD4629BBB}"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429943817"/>
      </p:ext>
    </p:extLst>
  </p:cSld>
  <p:clrMap bg1="lt1" tx1="dk1" bg2="lt2" tx2="dk2" accent1="accent1" accent2="accent2" accent3="accent3" accent4="accent4" accent5="accent5" accent6="accent6" hlink="hlink" folHlink="folHlink"/>
  <p:sldLayoutIdLst>
    <p:sldLayoutId id="2147488513" r:id="rId1"/>
    <p:sldLayoutId id="2147488514" r:id="rId2"/>
    <p:sldLayoutId id="2147488515" r:id="rId3"/>
    <p:sldLayoutId id="2147488516" r:id="rId4"/>
    <p:sldLayoutId id="2147488517" r:id="rId5"/>
    <p:sldLayoutId id="2147488518" r:id="rId6"/>
    <p:sldLayoutId id="2147488519" r:id="rId7"/>
    <p:sldLayoutId id="2147488520" r:id="rId8"/>
    <p:sldLayoutId id="2147488521" r:id="rId9"/>
    <p:sldLayoutId id="2147488522" r:id="rId10"/>
    <p:sldLayoutId id="214748852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80">
          <p15:clr>
            <a:srgbClr val="F26B43"/>
          </p15:clr>
        </p15:guide>
      </p15:sldGuideLst>
    </p:ext>
  </p:extLst>
</p:sldMaster>
</file>

<file path=ppt/slideMasters/slideMaster5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pPr eaLnBrk="1" fontAlgn="auto" hangingPunct="1">
              <a:spcBef>
                <a:spcPts val="0"/>
              </a:spcBef>
              <a:spcAft>
                <a:spcPts val="0"/>
              </a:spcAft>
            </a:pPr>
            <a:fld id="{6F400BD0-49BF-48FC-8114-37C1D4F5AB3D}" type="slidenum">
              <a:rPr lang="en-US" altLang="en-US">
                <a:solidFill>
                  <a:srgbClr val="000000"/>
                </a:solidFill>
                <a:ea typeface=""/>
              </a:rPr>
              <a:pPr eaLnBrk="1" fontAlgn="auto" hangingPunct="1">
                <a:spcBef>
                  <a:spcPts val="0"/>
                </a:spcBef>
                <a:spcAft>
                  <a:spcPts val="0"/>
                </a:spcAft>
              </a:pPr>
              <a:t>‹#›</a:t>
            </a:fld>
            <a:endParaRPr lang="en-US" altLang="en-US">
              <a:solidFill>
                <a:srgbClr val="000000"/>
              </a:solidFill>
              <a:ea typeface=""/>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4150001896"/>
      </p:ext>
    </p:extLst>
  </p:cSld>
  <p:clrMap bg1="lt1" tx1="dk1" bg2="lt2" tx2="dk2" accent1="accent1" accent2="accent2" accent3="accent3" accent4="accent4" accent5="accent5" accent6="accent6" hlink="hlink" folHlink="folHlink"/>
  <p:sldLayoutIdLst>
    <p:sldLayoutId id="2147488525" r:id="rId1"/>
    <p:sldLayoutId id="2147488526" r:id="rId2"/>
    <p:sldLayoutId id="2147488527" r:id="rId3"/>
    <p:sldLayoutId id="2147488528" r:id="rId4"/>
    <p:sldLayoutId id="2147488529" r:id="rId5"/>
    <p:sldLayoutId id="2147488530" r:id="rId6"/>
    <p:sldLayoutId id="2147488531" r:id="rId7"/>
    <p:sldLayoutId id="2147488532" r:id="rId8"/>
    <p:sldLayoutId id="2147488533" r:id="rId9"/>
    <p:sldLayoutId id="2147488534" r:id="rId10"/>
    <p:sldLayoutId id="2147488535"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8600" y="152401"/>
            <a:ext cx="8686800" cy="106679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8600" y="1219200"/>
            <a:ext cx="8686800" cy="55022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1203907"/>
      </p:ext>
    </p:extLst>
  </p:cSld>
  <p:clrMap bg1="lt1" tx1="dk1" bg2="lt2" tx2="dk2" accent1="accent1" accent2="accent2" accent3="accent3" accent4="accent4" accent5="accent5" accent6="accent6" hlink="hlink" folHlink="folHlink"/>
  <p:sldLayoutIdLst>
    <p:sldLayoutId id="2147488574" r:id="rId1"/>
    <p:sldLayoutId id="2147488575" r:id="rId2"/>
    <p:sldLayoutId id="2147488576" r:id="rId3"/>
    <p:sldLayoutId id="2147488577" r:id="rId4"/>
    <p:sldLayoutId id="2147488578" r:id="rId5"/>
    <p:sldLayoutId id="2147488579"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80">
          <p15:clr>
            <a:srgbClr val="F26B43"/>
          </p15:clr>
        </p15:guide>
      </p15:sldGuideLst>
    </p:ext>
  </p:extLst>
</p:sldMaster>
</file>

<file path=ppt/slideMasters/slideMaster5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eaLnBrk="1" fontAlgn="auto" hangingPunct="1">
              <a:spcBef>
                <a:spcPts val="0"/>
              </a:spcBef>
              <a:spcAft>
                <a:spcPts val="0"/>
              </a:spcAft>
              <a:defRPr/>
            </a:pPr>
            <a:fld id="{F696C65B-3C59-4ED5-9C7F-730621DD0788}" type="datetime1">
              <a:rPr lang="en-US" smtClean="0">
                <a:solidFill>
                  <a:prstClr val="black">
                    <a:tint val="75000"/>
                  </a:prstClr>
                </a:solidFill>
                <a:latin typeface="Gill Sans MT" panose="020B0502020104020203"/>
                <a:ea typeface=""/>
              </a:rPr>
              <a:pPr eaLnBrk="1" fontAlgn="auto" hangingPunct="1">
                <a:spcBef>
                  <a:spcPts val="0"/>
                </a:spcBef>
                <a:spcAft>
                  <a:spcPts val="0"/>
                </a:spcAft>
                <a:defRPr/>
              </a:pPr>
              <a:t>12/1/21</a:t>
            </a:fld>
            <a:endParaRPr lang="en-US">
              <a:solidFill>
                <a:prstClr val="black">
                  <a:tint val="75000"/>
                </a:prstClr>
              </a:solidFill>
              <a:latin typeface="Gill Sans MT" panose="020B0502020104020203"/>
              <a:ea typeface=""/>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eaLnBrk="1" fontAlgn="auto" hangingPunct="1">
              <a:spcBef>
                <a:spcPts val="0"/>
              </a:spcBef>
              <a:spcAft>
                <a:spcPts val="0"/>
              </a:spcAft>
              <a:defRPr/>
            </a:pPr>
            <a:endParaRPr lang="en-US">
              <a:solidFill>
                <a:prstClr val="black">
                  <a:tint val="75000"/>
                </a:prstClr>
              </a:solidFill>
              <a:latin typeface="Gill Sans MT" panose="020B0502020104020203"/>
              <a:ea typeface=""/>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eaLnBrk="1" fontAlgn="auto" hangingPunct="1">
              <a:spcBef>
                <a:spcPts val="0"/>
              </a:spcBef>
              <a:spcAft>
                <a:spcPts val="0"/>
              </a:spcAft>
              <a:defRPr/>
            </a:pPr>
            <a:fld id="{13F32364-6BA0-48AA-B029-3ED2192016FC}" type="slidenum">
              <a:rPr lang="en-US" smtClean="0">
                <a:solidFill>
                  <a:prstClr val="black">
                    <a:tint val="75000"/>
                  </a:prstClr>
                </a:solidFill>
                <a:latin typeface="Gill Sans MT" panose="020B0502020104020203"/>
                <a:ea typeface=""/>
              </a:rPr>
              <a:pPr eaLnBrk="1" fontAlgn="auto" hangingPunct="1">
                <a:spcBef>
                  <a:spcPts val="0"/>
                </a:spcBef>
                <a:spcAft>
                  <a:spcPts val="0"/>
                </a:spcAft>
                <a:defRPr/>
              </a:pPr>
              <a:t>‹#›</a:t>
            </a:fld>
            <a:endParaRPr lang="en-US">
              <a:solidFill>
                <a:prstClr val="black">
                  <a:tint val="75000"/>
                </a:prstClr>
              </a:solidFill>
              <a:latin typeface="Gill Sans MT" panose="020B0502020104020203"/>
              <a:ea typeface=""/>
            </a:endParaRPr>
          </a:p>
        </p:txBody>
      </p:sp>
    </p:spTree>
    <p:extLst>
      <p:ext uri="{BB962C8B-B14F-4D97-AF65-F5344CB8AC3E}">
        <p14:creationId xmlns:p14="http://schemas.microsoft.com/office/powerpoint/2010/main" val="3715327677"/>
      </p:ext>
    </p:extLst>
  </p:cSld>
  <p:clrMap bg1="lt1" tx1="dk1" bg2="lt2" tx2="dk2" accent1="accent1" accent2="accent2" accent3="accent3" accent4="accent4" accent5="accent5" accent6="accent6" hlink="hlink" folHlink="folHlink"/>
  <p:sldLayoutIdLst>
    <p:sldLayoutId id="2147488581" r:id="rId1"/>
    <p:sldLayoutId id="2147488582" r:id="rId2"/>
    <p:sldLayoutId id="2147488583" r:id="rId3"/>
    <p:sldLayoutId id="2147488584" r:id="rId4"/>
    <p:sldLayoutId id="2147488585" r:id="rId5"/>
    <p:sldLayoutId id="2147488586" r:id="rId6"/>
    <p:sldLayoutId id="2147488587" r:id="rId7"/>
    <p:sldLayoutId id="2147488588" r:id="rId8"/>
    <p:sldLayoutId id="2147488589" r:id="rId9"/>
    <p:sldLayoutId id="2147488590" r:id="rId10"/>
    <p:sldLayoutId id="2147488591" r:id="rId11"/>
  </p:sldLayoutIdLst>
  <p:hf hdr="0" ftr="0" dt="0"/>
  <p:txStyles>
    <p:titleStyle>
      <a:lvl1pPr algn="ctr" defTabSz="914400" rtl="0" eaLnBrk="1" latinLnBrk="0" hangingPunct="1">
        <a:spcBef>
          <a:spcPct val="0"/>
        </a:spcBef>
        <a:buNone/>
        <a:defRPr sz="4400" kern="1200">
          <a:solidFill>
            <a:schemeClr val="tx1"/>
          </a:solidFill>
          <a:latin typeface="Gill Sans MT" panose="020B0502020104020203" pitchFamily="34" charset="0"/>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Gill Sans MT" panose="020B0502020104020203" pitchFamily="34" charset="0"/>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Gill Sans MT" panose="020B0502020104020203" pitchFamily="34" charset="0"/>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Gill Sans MT" panose="020B0502020104020203" pitchFamily="34"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Gill Sans MT" panose="020B0502020104020203" pitchFamily="34"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Gill Sans MT" panose="020B0502020104020203"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0354" name="Rectangle 1026"/>
          <p:cNvSpPr>
            <a:spLocks noGrp="1" noChangeArrowheads="1"/>
          </p:cNvSpPr>
          <p:nvPr>
            <p:ph type="title"/>
          </p:nvPr>
        </p:nvSpPr>
        <p:spPr bwMode="auto">
          <a:xfrm>
            <a:off x="228600" y="152400"/>
            <a:ext cx="8610600" cy="1066800"/>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0355" name="Rectangle 1027"/>
          <p:cNvSpPr>
            <a:spLocks noGrp="1" noChangeArrowheads="1"/>
          </p:cNvSpPr>
          <p:nvPr>
            <p:ph type="body" idx="1"/>
          </p:nvPr>
        </p:nvSpPr>
        <p:spPr bwMode="auto">
          <a:xfrm>
            <a:off x="228600" y="1371600"/>
            <a:ext cx="8610600" cy="4876800"/>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6" name="Rectangle 1028"/>
          <p:cNvSpPr>
            <a:spLocks noGrp="1" noChangeArrowheads="1"/>
          </p:cNvSpPr>
          <p:nvPr>
            <p:ph type="dt" sz="half" idx="2"/>
          </p:nvPr>
        </p:nvSpPr>
        <p:spPr bwMode="auto">
          <a:xfrm>
            <a:off x="457200" y="6243638"/>
            <a:ext cx="2133600" cy="457200"/>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anchor="b" anchorCtr="0" compatLnSpc="1">
            <a:prstTxWarp prst="textNoShape">
              <a:avLst/>
            </a:prstTxWarp>
          </a:bodyPr>
          <a:lstStyle>
            <a:lvl1pPr>
              <a:defRPr sz="1200">
                <a:latin typeface="+mj-lt"/>
              </a:defRPr>
            </a:lvl1pPr>
          </a:lstStyle>
          <a:p>
            <a:pPr fontAlgn="base">
              <a:spcBef>
                <a:spcPct val="0"/>
              </a:spcBef>
              <a:spcAft>
                <a:spcPct val="0"/>
              </a:spcAft>
            </a:pPr>
            <a:endParaRPr lang="en-US">
              <a:solidFill>
                <a:srgbClr val="000000"/>
              </a:solidFill>
              <a:latin typeface="Garamond"/>
              <a:ea typeface="ＭＳ Ｐゴシック" charset="0"/>
            </a:endParaRP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anchor="b" anchorCtr="0" compatLnSpc="1">
            <a:prstTxWarp prst="textNoShape">
              <a:avLst/>
            </a:prstTxWarp>
          </a:bodyPr>
          <a:lstStyle>
            <a:lvl1pPr algn="ctr">
              <a:defRPr sz="1200">
                <a:latin typeface="+mj-lt"/>
              </a:defRPr>
            </a:lvl1pPr>
          </a:lstStyle>
          <a:p>
            <a:pPr fontAlgn="base">
              <a:spcBef>
                <a:spcPct val="0"/>
              </a:spcBef>
              <a:spcAft>
                <a:spcPct val="0"/>
              </a:spcAft>
            </a:pPr>
            <a:endParaRPr lang="en-US">
              <a:solidFill>
                <a:srgbClr val="000000"/>
              </a:solidFill>
              <a:latin typeface="Garamond"/>
              <a:ea typeface="ＭＳ Ｐゴシック" charset="0"/>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anchor="b" anchorCtr="0" compatLnSpc="1">
            <a:prstTxWarp prst="textNoShape">
              <a:avLst/>
            </a:prstTxWarp>
          </a:bodyPr>
          <a:lstStyle>
            <a:lvl1pPr algn="r">
              <a:defRPr sz="1600">
                <a:latin typeface="+mj-lt"/>
              </a:defRPr>
            </a:lvl1pPr>
          </a:lstStyle>
          <a:p>
            <a:pPr fontAlgn="base">
              <a:spcBef>
                <a:spcPct val="0"/>
              </a:spcBef>
              <a:spcAft>
                <a:spcPct val="0"/>
              </a:spcAft>
            </a:pPr>
            <a:fld id="{FB9097EB-AA7A-5345-B645-B68656F94D5E}" type="slidenum">
              <a:rPr lang="en-US" smtClean="0">
                <a:solidFill>
                  <a:srgbClr val="000000"/>
                </a:solidFill>
                <a:latin typeface="Garamond"/>
                <a:ea typeface="ＭＳ Ｐゴシック" charset="0"/>
              </a:rPr>
              <a:pPr fontAlgn="base">
                <a:spcBef>
                  <a:spcPct val="0"/>
                </a:spcBef>
                <a:spcAft>
                  <a:spcPct val="0"/>
                </a:spcAft>
              </a:pPr>
              <a:t>‹#›</a:t>
            </a:fld>
            <a:endParaRPr lang="en-US">
              <a:solidFill>
                <a:srgbClr val="000000"/>
              </a:solidFill>
              <a:latin typeface="Garamond"/>
              <a:ea typeface="ＭＳ Ｐゴシック" charset="0"/>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fontAlgn="base">
              <a:spcBef>
                <a:spcPct val="0"/>
              </a:spcBef>
              <a:spcAft>
                <a:spcPct val="0"/>
              </a:spcAft>
            </a:pPr>
            <a:endParaRPr lang="en-US">
              <a:solidFill>
                <a:srgbClr val="000000"/>
              </a:solidFill>
              <a:latin typeface="Arial" charset="0"/>
              <a:ea typeface="ＭＳ Ｐゴシック" charset="0"/>
            </a:endParaRPr>
          </a:p>
        </p:txBody>
      </p:sp>
      <p:sp>
        <p:nvSpPr>
          <p:cNvPr id="100361"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fontAlgn="base">
              <a:spcBef>
                <a:spcPct val="0"/>
              </a:spcBef>
              <a:spcAft>
                <a:spcPct val="0"/>
              </a:spcAft>
            </a:pPr>
            <a:endParaRPr lang="en-US">
              <a:solidFill>
                <a:srgbClr val="000000"/>
              </a:solidFill>
              <a:latin typeface="Arial" charset="0"/>
              <a:ea typeface="ＭＳ Ｐゴシック" charset="0"/>
            </a:endParaRPr>
          </a:p>
        </p:txBody>
      </p:sp>
      <p:pic>
        <p:nvPicPr>
          <p:cNvPr id="100362" name="Picture 1034" descr="logo"/>
          <p:cNvPicPr>
            <a:picLocks noChangeAspect="1" noChangeArrowheads="1"/>
          </p:cNvPicPr>
          <p:nvPr userDrawn="1"/>
        </p:nvPicPr>
        <p:blipFill>
          <a:blip r:embed="rId15">
            <a:extLst>
              <a:ext uri="{28A0092B-C50C-407E-A947-70E740481C1C}">
                <a14:useLocalDpi xmlns:a14="http://schemas.microsoft.com/office/drawing/2010/main" val="0"/>
              </a:ext>
            </a:extLst>
          </a:blip>
          <a:srcRect/>
          <a:stretch>
            <a:fillRect/>
          </a:stretch>
        </p:blipFill>
        <p:spPr bwMode="auto">
          <a:xfrm>
            <a:off x="4038602" y="6400800"/>
            <a:ext cx="1343025" cy="261938"/>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228482553"/>
      </p:ext>
    </p:extLst>
  </p:cSld>
  <p:clrMap bg1="lt1" tx1="dk1" bg2="lt2" tx2="dk2" accent1="accent1" accent2="accent2" accent3="accent3" accent4="accent4" accent5="accent5" accent6="accent6" hlink="hlink" folHlink="folHlink"/>
  <p:sldLayoutIdLst>
    <p:sldLayoutId id="2147488654" r:id="rId1"/>
    <p:sldLayoutId id="2147488655" r:id="rId2"/>
    <p:sldLayoutId id="2147488656" r:id="rId3"/>
    <p:sldLayoutId id="2147488657" r:id="rId4"/>
    <p:sldLayoutId id="2147488658" r:id="rId5"/>
    <p:sldLayoutId id="2147488659" r:id="rId6"/>
    <p:sldLayoutId id="2147488660" r:id="rId7"/>
    <p:sldLayoutId id="2147488661" r:id="rId8"/>
    <p:sldLayoutId id="2147488662" r:id="rId9"/>
    <p:sldLayoutId id="2147488663" r:id="rId10"/>
    <p:sldLayoutId id="2147488664" r:id="rId11"/>
    <p:sldLayoutId id="2147488665" r:id="rId12"/>
    <p:sldLayoutId id="2147488666" r:id="rId13"/>
  </p:sldLayoutIdLst>
  <p:transition/>
  <p:hf hdr="0" ftr="0" dt="0"/>
  <p:txStyles>
    <p:titleStyle>
      <a:lvl1pPr algn="l" rtl="0" fontAlgn="base">
        <a:spcBef>
          <a:spcPct val="0"/>
        </a:spcBef>
        <a:spcAft>
          <a:spcPct val="0"/>
        </a:spcAft>
        <a:defRPr sz="4000">
          <a:solidFill>
            <a:schemeClr val="tx2"/>
          </a:solidFill>
          <a:latin typeface="+mj-lt"/>
          <a:ea typeface="+mj-ea"/>
          <a:cs typeface="+mj-cs"/>
        </a:defRPr>
      </a:lvl1pPr>
      <a:lvl2pPr algn="l" rtl="0" fontAlgn="base">
        <a:spcBef>
          <a:spcPct val="0"/>
        </a:spcBef>
        <a:spcAft>
          <a:spcPct val="0"/>
        </a:spcAft>
        <a:defRPr sz="4000">
          <a:solidFill>
            <a:schemeClr val="tx2"/>
          </a:solidFill>
          <a:latin typeface="Garamond" charset="0"/>
          <a:ea typeface="ＭＳ Ｐゴシック" charset="0"/>
        </a:defRPr>
      </a:lvl2pPr>
      <a:lvl3pPr algn="l" rtl="0" fontAlgn="base">
        <a:spcBef>
          <a:spcPct val="0"/>
        </a:spcBef>
        <a:spcAft>
          <a:spcPct val="0"/>
        </a:spcAft>
        <a:defRPr sz="4000">
          <a:solidFill>
            <a:schemeClr val="tx2"/>
          </a:solidFill>
          <a:latin typeface="Garamond" charset="0"/>
          <a:ea typeface="ＭＳ Ｐゴシック" charset="0"/>
        </a:defRPr>
      </a:lvl3pPr>
      <a:lvl4pPr algn="l" rtl="0" fontAlgn="base">
        <a:spcBef>
          <a:spcPct val="0"/>
        </a:spcBef>
        <a:spcAft>
          <a:spcPct val="0"/>
        </a:spcAft>
        <a:defRPr sz="4000">
          <a:solidFill>
            <a:schemeClr val="tx2"/>
          </a:solidFill>
          <a:latin typeface="Garamond" charset="0"/>
          <a:ea typeface="ＭＳ Ｐゴシック" charset="0"/>
        </a:defRPr>
      </a:lvl4pPr>
      <a:lvl5pPr algn="l" rtl="0" fontAlgn="base">
        <a:spcBef>
          <a:spcPct val="0"/>
        </a:spcBef>
        <a:spcAft>
          <a:spcPct val="0"/>
        </a:spcAft>
        <a:defRPr sz="4000">
          <a:solidFill>
            <a:schemeClr val="tx2"/>
          </a:solidFill>
          <a:latin typeface="Garamond" charset="0"/>
          <a:ea typeface="ＭＳ Ｐゴシック" charset="0"/>
        </a:defRPr>
      </a:lvl5pPr>
      <a:lvl6pPr marL="457200" algn="l" rtl="0" fontAlgn="base">
        <a:spcBef>
          <a:spcPct val="0"/>
        </a:spcBef>
        <a:spcAft>
          <a:spcPct val="0"/>
        </a:spcAft>
        <a:defRPr sz="4000">
          <a:solidFill>
            <a:schemeClr val="tx2"/>
          </a:solidFill>
          <a:latin typeface="Garamond" charset="0"/>
          <a:ea typeface="ＭＳ Ｐゴシック" charset="0"/>
        </a:defRPr>
      </a:lvl6pPr>
      <a:lvl7pPr marL="914400" algn="l" rtl="0" fontAlgn="base">
        <a:spcBef>
          <a:spcPct val="0"/>
        </a:spcBef>
        <a:spcAft>
          <a:spcPct val="0"/>
        </a:spcAft>
        <a:defRPr sz="4000">
          <a:solidFill>
            <a:schemeClr val="tx2"/>
          </a:solidFill>
          <a:latin typeface="Garamond" charset="0"/>
          <a:ea typeface="ＭＳ Ｐゴシック" charset="0"/>
        </a:defRPr>
      </a:lvl7pPr>
      <a:lvl8pPr marL="1371600" algn="l" rtl="0" fontAlgn="base">
        <a:spcBef>
          <a:spcPct val="0"/>
        </a:spcBef>
        <a:spcAft>
          <a:spcPct val="0"/>
        </a:spcAft>
        <a:defRPr sz="4000">
          <a:solidFill>
            <a:schemeClr val="tx2"/>
          </a:solidFill>
          <a:latin typeface="Garamond" charset="0"/>
          <a:ea typeface="ＭＳ Ｐゴシック" charset="0"/>
        </a:defRPr>
      </a:lvl8pPr>
      <a:lvl9pPr marL="1828800" algn="l" rtl="0" fontAlgn="base">
        <a:spcBef>
          <a:spcPct val="0"/>
        </a:spcBef>
        <a:spcAft>
          <a:spcPct val="0"/>
        </a:spcAft>
        <a:defRPr sz="4000">
          <a:solidFill>
            <a:schemeClr val="tx2"/>
          </a:solidFill>
          <a:latin typeface="Garamond" charset="0"/>
          <a:ea typeface="ＭＳ Ｐゴシック" charset="0"/>
        </a:defRPr>
      </a:lvl9pPr>
    </p:titleStyle>
    <p:bodyStyle>
      <a:lvl1pPr marL="342900" indent="-342900" algn="l" rtl="0" fontAlgn="base">
        <a:spcBef>
          <a:spcPct val="20000"/>
        </a:spcBef>
        <a:spcAft>
          <a:spcPct val="0"/>
        </a:spcAft>
        <a:buClr>
          <a:schemeClr val="accent1"/>
        </a:buClr>
        <a:buSzPct val="65000"/>
        <a:buFont typeface="Wingdings" charset="0"/>
        <a:buChar char="n"/>
        <a:defRPr sz="2400">
          <a:solidFill>
            <a:schemeClr val="tx1"/>
          </a:solidFill>
          <a:latin typeface="+mn-lt"/>
          <a:ea typeface="+mn-ea"/>
          <a:cs typeface="+mn-cs"/>
        </a:defRPr>
      </a:lvl1pPr>
      <a:lvl2pPr marL="669925" indent="-325438" algn="l" rtl="0" fontAlgn="base">
        <a:spcBef>
          <a:spcPct val="20000"/>
        </a:spcBef>
        <a:spcAft>
          <a:spcPct val="0"/>
        </a:spcAft>
        <a:buClr>
          <a:schemeClr val="accent2"/>
        </a:buClr>
        <a:buSzPct val="60000"/>
        <a:buFont typeface="Wingdings" charset="0"/>
        <a:buChar char="q"/>
        <a:defRPr sz="2200">
          <a:solidFill>
            <a:schemeClr val="tx1"/>
          </a:solidFill>
          <a:latin typeface="+mn-lt"/>
          <a:ea typeface="+mn-ea"/>
        </a:defRPr>
      </a:lvl2pPr>
      <a:lvl3pPr marL="1022350" indent="-350838" algn="l" rtl="0" fontAlgn="base">
        <a:spcBef>
          <a:spcPct val="20000"/>
        </a:spcBef>
        <a:spcAft>
          <a:spcPct val="0"/>
        </a:spcAft>
        <a:buClr>
          <a:schemeClr val="accent1"/>
        </a:buClr>
        <a:buSzPct val="65000"/>
        <a:buFont typeface="Wingdings" charset="0"/>
        <a:buChar char="n"/>
        <a:defRPr sz="2000">
          <a:solidFill>
            <a:schemeClr val="tx1"/>
          </a:solidFill>
          <a:latin typeface="+mn-lt"/>
          <a:ea typeface="+mn-ea"/>
        </a:defRPr>
      </a:lvl3pPr>
      <a:lvl4pPr marL="1339850" indent="-315913" algn="l" rtl="0" fontAlgn="base">
        <a:spcBef>
          <a:spcPct val="20000"/>
        </a:spcBef>
        <a:spcAft>
          <a:spcPct val="0"/>
        </a:spcAft>
        <a:buClr>
          <a:schemeClr val="accent2"/>
        </a:buClr>
        <a:buSzPct val="70000"/>
        <a:buFont typeface="Wingdings" charset="0"/>
        <a:buChar char="q"/>
        <a:defRPr>
          <a:solidFill>
            <a:schemeClr val="tx1"/>
          </a:solidFill>
          <a:latin typeface="+mn-lt"/>
          <a:ea typeface="+mn-ea"/>
        </a:defRPr>
      </a:lvl4pPr>
      <a:lvl5pPr marL="1681163" indent="-339725" algn="l" rtl="0" fontAlgn="base">
        <a:spcBef>
          <a:spcPct val="20000"/>
        </a:spcBef>
        <a:spcAft>
          <a:spcPct val="0"/>
        </a:spcAft>
        <a:buClr>
          <a:schemeClr val="accent1"/>
        </a:buClr>
        <a:buSzPct val="75000"/>
        <a:buFont typeface="Wingdings" charset="0"/>
        <a:buChar char="§"/>
        <a:defRPr sz="1600">
          <a:solidFill>
            <a:schemeClr val="tx1"/>
          </a:solidFill>
          <a:latin typeface="+mn-lt"/>
          <a:ea typeface="+mn-ea"/>
        </a:defRPr>
      </a:lvl5pPr>
      <a:lvl6pPr marL="2138363" indent="-339725" algn="l" rtl="0" fontAlgn="base">
        <a:spcBef>
          <a:spcPct val="20000"/>
        </a:spcBef>
        <a:spcAft>
          <a:spcPct val="0"/>
        </a:spcAft>
        <a:buClr>
          <a:schemeClr val="accent1"/>
        </a:buClr>
        <a:buSzPct val="75000"/>
        <a:buFont typeface="Wingdings" charset="0"/>
        <a:buChar char="§"/>
        <a:defRPr sz="1600">
          <a:solidFill>
            <a:schemeClr val="tx1"/>
          </a:solidFill>
          <a:latin typeface="+mn-lt"/>
          <a:ea typeface="+mn-ea"/>
        </a:defRPr>
      </a:lvl6pPr>
      <a:lvl7pPr marL="2595563" indent="-339725" algn="l" rtl="0" fontAlgn="base">
        <a:spcBef>
          <a:spcPct val="20000"/>
        </a:spcBef>
        <a:spcAft>
          <a:spcPct val="0"/>
        </a:spcAft>
        <a:buClr>
          <a:schemeClr val="accent1"/>
        </a:buClr>
        <a:buSzPct val="75000"/>
        <a:buFont typeface="Wingdings" charset="0"/>
        <a:buChar char="§"/>
        <a:defRPr sz="1600">
          <a:solidFill>
            <a:schemeClr val="tx1"/>
          </a:solidFill>
          <a:latin typeface="+mn-lt"/>
          <a:ea typeface="+mn-ea"/>
        </a:defRPr>
      </a:lvl7pPr>
      <a:lvl8pPr marL="3052763" indent="-339725" algn="l" rtl="0" fontAlgn="base">
        <a:spcBef>
          <a:spcPct val="20000"/>
        </a:spcBef>
        <a:spcAft>
          <a:spcPct val="0"/>
        </a:spcAft>
        <a:buClr>
          <a:schemeClr val="accent1"/>
        </a:buClr>
        <a:buSzPct val="75000"/>
        <a:buFont typeface="Wingdings" charset="0"/>
        <a:buChar char="§"/>
        <a:defRPr sz="1600">
          <a:solidFill>
            <a:schemeClr val="tx1"/>
          </a:solidFill>
          <a:latin typeface="+mn-lt"/>
          <a:ea typeface="+mn-ea"/>
        </a:defRPr>
      </a:lvl8pPr>
      <a:lvl9pPr marL="3509963" indent="-339725" algn="l" rtl="0" fontAlgn="base">
        <a:spcBef>
          <a:spcPct val="20000"/>
        </a:spcBef>
        <a:spcAft>
          <a:spcPct val="0"/>
        </a:spcAft>
        <a:buClr>
          <a:schemeClr val="accent1"/>
        </a:buClr>
        <a:buSzPct val="75000"/>
        <a:buFont typeface="Wingdings" charset="0"/>
        <a:buChar char="§"/>
        <a:defRPr sz="16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47260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100358" name="Rectangle 1030"/>
          <p:cNvSpPr>
            <a:spLocks noGrp="1" noChangeArrowheads="1"/>
          </p:cNvSpPr>
          <p:nvPr>
            <p:ph type="sldNum" sz="quarter" idx="4"/>
          </p:nvPr>
        </p:nvSpPr>
        <p:spPr bwMode="auto">
          <a:xfrm>
            <a:off x="6614864" y="6356176"/>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pPr eaLnBrk="1" fontAlgn="auto" hangingPunct="1">
              <a:spcBef>
                <a:spcPts val="0"/>
              </a:spcBef>
              <a:spcAft>
                <a:spcPts val="0"/>
              </a:spcAft>
            </a:pPr>
            <a:fld id="{6F400BD0-49BF-48FC-8114-37C1D4F5AB3D}" type="slidenum">
              <a:rPr lang="en-US" altLang="en-US">
                <a:solidFill>
                  <a:srgbClr val="000000"/>
                </a:solidFill>
                <a:ea typeface=""/>
              </a:rPr>
              <a:pPr eaLnBrk="1" fontAlgn="auto" hangingPunct="1">
                <a:spcBef>
                  <a:spcPts val="0"/>
                </a:spcBef>
                <a:spcAft>
                  <a:spcPts val="0"/>
                </a:spcAft>
              </a:pPr>
              <a:t>‹#›</a:t>
            </a:fld>
            <a:endParaRPr lang="en-US" altLang="en-US" dirty="0">
              <a:solidFill>
                <a:srgbClr val="000000"/>
              </a:solidFill>
              <a:ea typeface=""/>
            </a:endParaRPr>
          </a:p>
        </p:txBody>
      </p:sp>
      <p:sp>
        <p:nvSpPr>
          <p:cNvPr id="100360" name="Line 1032"/>
          <p:cNvSpPr>
            <a:spLocks noChangeShapeType="1"/>
          </p:cNvSpPr>
          <p:nvPr/>
        </p:nvSpPr>
        <p:spPr bwMode="auto">
          <a:xfrm>
            <a:off x="228600" y="6453336"/>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Tree>
    <p:extLst>
      <p:ext uri="{BB962C8B-B14F-4D97-AF65-F5344CB8AC3E}">
        <p14:creationId xmlns:p14="http://schemas.microsoft.com/office/powerpoint/2010/main" val="3945303988"/>
      </p:ext>
    </p:extLst>
  </p:cSld>
  <p:clrMap bg1="lt1" tx1="dk1" bg2="lt2" tx2="dk2" accent1="accent1" accent2="accent2" accent3="accent3" accent4="accent4" accent5="accent5" accent6="accent6" hlink="hlink" folHlink="folHlink"/>
  <p:sldLayoutIdLst>
    <p:sldLayoutId id="2147488719" r:id="rId1"/>
    <p:sldLayoutId id="2147488720" r:id="rId2"/>
    <p:sldLayoutId id="2147488721" r:id="rId3"/>
    <p:sldLayoutId id="2147488722" r:id="rId4"/>
    <p:sldLayoutId id="2147488723" r:id="rId5"/>
    <p:sldLayoutId id="2147488724" r:id="rId6"/>
    <p:sldLayoutId id="2147488725" r:id="rId7"/>
    <p:sldLayoutId id="2147488726" r:id="rId8"/>
    <p:sldLayoutId id="2147488727" r:id="rId9"/>
    <p:sldLayoutId id="2147488728" r:id="rId10"/>
    <p:sldLayoutId id="2147488729"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914400"/>
          </a:xfrm>
          <a:prstGeom prst="rect">
            <a:avLst/>
          </a:prstGeom>
        </p:spPr>
        <p:txBody>
          <a:bodyPr vert="horz" lIns="36576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52400" y="1143000"/>
            <a:ext cx="8839200" cy="52578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364554631"/>
      </p:ext>
    </p:extLst>
  </p:cSld>
  <p:clrMap bg1="lt1" tx1="dk1" bg2="lt2" tx2="dk2" accent1="accent1" accent2="accent2" accent3="accent3" accent4="accent4" accent5="accent5" accent6="accent6" hlink="hlink" folHlink="folHlink"/>
  <p:sldLayoutIdLst>
    <p:sldLayoutId id="2147488744" r:id="rId1"/>
    <p:sldLayoutId id="2147488745" r:id="rId2"/>
    <p:sldLayoutId id="2147488746" r:id="rId3"/>
    <p:sldLayoutId id="2147488747" r:id="rId4"/>
    <p:sldLayoutId id="2147488748" r:id="rId5"/>
    <p:sldLayoutId id="2147488749" r:id="rId6"/>
    <p:sldLayoutId id="2147488750" r:id="rId7"/>
    <p:sldLayoutId id="2147488751" r:id="rId8"/>
    <p:sldLayoutId id="2147488752" r:id="rId9"/>
    <p:sldLayoutId id="2147488753" r:id="rId10"/>
    <p:sldLayoutId id="2147488754" r:id="rId11"/>
  </p:sldLayoutIdLst>
  <p:hf hdr="0" ftr="0" dt="0"/>
  <p:txStyles>
    <p:titleStyle>
      <a:lvl1pPr algn="l" defTabSz="914400" rtl="0" eaLnBrk="1" latinLnBrk="0" hangingPunct="1">
        <a:spcBef>
          <a:spcPct val="0"/>
        </a:spcBef>
        <a:buNone/>
        <a:defRPr sz="4400" b="1" kern="1200">
          <a:solidFill>
            <a:schemeClr val="tx1">
              <a:lumMod val="65000"/>
              <a:lumOff val="35000"/>
            </a:schemeClr>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600" b="1" kern="1200">
          <a:solidFill>
            <a:schemeClr val="tx1">
              <a:lumMod val="65000"/>
              <a:lumOff val="35000"/>
            </a:schemeClr>
          </a:solidFill>
          <a:latin typeface="+mn-lt"/>
          <a:ea typeface="+mn-ea"/>
          <a:cs typeface="+mn-cs"/>
        </a:defRPr>
      </a:lvl1pPr>
      <a:lvl2pPr marL="742950" indent="-285750" algn="l" defTabSz="914400" rtl="0" eaLnBrk="1" latinLnBrk="0" hangingPunct="1">
        <a:spcBef>
          <a:spcPct val="20000"/>
        </a:spcBef>
        <a:buFont typeface="Arial" pitchFamily="34" charset="0"/>
        <a:buChar char="–"/>
        <a:defRPr sz="3200" b="1" kern="1200">
          <a:solidFill>
            <a:schemeClr val="tx1">
              <a:lumMod val="65000"/>
              <a:lumOff val="35000"/>
            </a:schemeClr>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800" b="1" kern="1200">
          <a:solidFill>
            <a:schemeClr val="tx1">
              <a:lumMod val="65000"/>
              <a:lumOff val="35000"/>
            </a:schemeClr>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8600" y="152401"/>
            <a:ext cx="8686800" cy="106679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8600" y="1219200"/>
            <a:ext cx="8686800" cy="55022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4"/>
          </p:nvPr>
        </p:nvSpPr>
        <p:spPr>
          <a:xfrm>
            <a:off x="6858000" y="6356351"/>
            <a:ext cx="2057400" cy="365125"/>
          </a:xfrm>
          <a:prstGeom prst="rect">
            <a:avLst/>
          </a:prstGeom>
        </p:spPr>
        <p:txBody>
          <a:bodyPr vert="horz" lIns="91440" tIns="45720" rIns="91440" bIns="45720" rtlCol="0" anchor="ctr"/>
          <a:lstStyle>
            <a:lvl1pPr algn="r">
              <a:defRPr sz="2000">
                <a:solidFill>
                  <a:schemeClr val="tx1">
                    <a:tint val="75000"/>
                  </a:schemeClr>
                </a:solidFill>
                <a:latin typeface="+mj-lt"/>
              </a:defRPr>
            </a:lvl1pPr>
          </a:lstStyle>
          <a:p>
            <a:fld id="{D4D2B188-1D62-4FCA-8363-938AD4629BBB}" type="slidenum">
              <a:rPr lang="en-US" smtClean="0">
                <a:solidFill>
                  <a:prstClr val="black">
                    <a:tint val="75000"/>
                  </a:prstClr>
                </a:solidFill>
                <a:latin typeface="Calibri Light"/>
              </a:rPr>
              <a:pPr/>
              <a:t>‹#›</a:t>
            </a:fld>
            <a:r>
              <a:rPr lang="en-US">
                <a:solidFill>
                  <a:prstClr val="black">
                    <a:tint val="75000"/>
                  </a:prstClr>
                </a:solidFill>
                <a:latin typeface="Calibri Light"/>
              </a:rPr>
              <a:t>/4</a:t>
            </a:r>
          </a:p>
        </p:txBody>
      </p:sp>
    </p:spTree>
    <p:extLst>
      <p:ext uri="{BB962C8B-B14F-4D97-AF65-F5344CB8AC3E}">
        <p14:creationId xmlns:p14="http://schemas.microsoft.com/office/powerpoint/2010/main" val="803328184"/>
      </p:ext>
    </p:extLst>
  </p:cSld>
  <p:clrMap bg1="lt1" tx1="dk1" bg2="lt2" tx2="dk2" accent1="accent1" accent2="accent2" accent3="accent3" accent4="accent4" accent5="accent5" accent6="accent6" hlink="hlink" folHlink="folHlink"/>
  <p:sldLayoutIdLst>
    <p:sldLayoutId id="2147488805" r:id="rId1"/>
    <p:sldLayoutId id="2147488806" r:id="rId2"/>
    <p:sldLayoutId id="2147488807" r:id="rId3"/>
    <p:sldLayoutId id="2147488808" r:id="rId4"/>
    <p:sldLayoutId id="2147488809" r:id="rId5"/>
    <p:sldLayoutId id="2147488810" r:id="rId6"/>
    <p:sldLayoutId id="2147488811" r:id="rId7"/>
    <p:sldLayoutId id="2147488812" r:id="rId8"/>
    <p:sldLayoutId id="2147488813" r:id="rId9"/>
    <p:sldLayoutId id="2147488814" r:id="rId10"/>
    <p:sldLayoutId id="2147488815"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80">
          <p15:clr>
            <a:srgbClr val="F26B43"/>
          </p15:clr>
        </p15:guide>
      </p15:sldGuideLst>
    </p:ext>
  </p:extLst>
</p:sldMaster>
</file>

<file path=ppt/slideMasters/slideMaster6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42042112"/>
      </p:ext>
    </p:extLst>
  </p:cSld>
  <p:clrMap bg1="lt1" tx1="dk1" bg2="lt2" tx2="dk2" accent1="accent1" accent2="accent2" accent3="accent3" accent4="accent4" accent5="accent5" accent6="accent6" hlink="hlink" folHlink="folHlink"/>
  <p:sldLayoutIdLst>
    <p:sldLayoutId id="2147488830" r:id="rId1"/>
    <p:sldLayoutId id="214748883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325740892"/>
      </p:ext>
    </p:extLst>
  </p:cSld>
  <p:clrMap bg1="lt1" tx1="dk1" bg2="lt2" tx2="dk2" accent1="accent1" accent2="accent2" accent3="accent3" accent4="accent4" accent5="accent5" accent6="accent6" hlink="hlink" folHlink="folHlink"/>
  <p:sldLayoutIdLst>
    <p:sldLayoutId id="2147488833" r:id="rId1"/>
    <p:sldLayoutId id="2147488834" r:id="rId2"/>
    <p:sldLayoutId id="2147488835" r:id="rId3"/>
    <p:sldLayoutId id="2147488836" r:id="rId4"/>
    <p:sldLayoutId id="2147488837" r:id="rId5"/>
    <p:sldLayoutId id="2147488838" r:id="rId6"/>
    <p:sldLayoutId id="2147488839" r:id="rId7"/>
    <p:sldLayoutId id="2147488840" r:id="rId8"/>
    <p:sldLayoutId id="2147488841" r:id="rId9"/>
    <p:sldLayoutId id="2147488842" r:id="rId10"/>
    <p:sldLayoutId id="2147488843"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367926"/>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363164"/>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500854"/>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572862"/>
            <a:ext cx="1080120" cy="312522"/>
          </a:xfrm>
          <a:prstGeom prst="rect">
            <a:avLst/>
          </a:prstGeom>
        </p:spPr>
      </p:pic>
    </p:spTree>
    <p:extLst>
      <p:ext uri="{BB962C8B-B14F-4D97-AF65-F5344CB8AC3E}">
        <p14:creationId xmlns:p14="http://schemas.microsoft.com/office/powerpoint/2010/main" val="1173346654"/>
      </p:ext>
    </p:extLst>
  </p:cSld>
  <p:clrMap bg1="lt1" tx1="dk1" bg2="lt2" tx2="dk2" accent1="accent1" accent2="accent2" accent3="accent3" accent4="accent4" accent5="accent5" accent6="accent6" hlink="hlink" folHlink="folHlink"/>
  <p:sldLayoutIdLst>
    <p:sldLayoutId id="2147488858" r:id="rId1"/>
    <p:sldLayoutId id="2147488859" r:id="rId2"/>
    <p:sldLayoutId id="2147488860" r:id="rId3"/>
    <p:sldLayoutId id="2147488861" r:id="rId4"/>
    <p:sldLayoutId id="2147488862" r:id="rId5"/>
    <p:sldLayoutId id="2147488863" r:id="rId6"/>
    <p:sldLayoutId id="2147488864" r:id="rId7"/>
    <p:sldLayoutId id="2147488865" r:id="rId8"/>
    <p:sldLayoutId id="2147488866" r:id="rId9"/>
    <p:sldLayoutId id="2147488867" r:id="rId10"/>
    <p:sldLayoutId id="214748886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cs typeface="Arial" charset="0"/>
              </a:defRPr>
            </a:lvl1pPr>
          </a:lstStyle>
          <a:p>
            <a:pPr fontAlgn="base">
              <a:spcBef>
                <a:spcPct val="0"/>
              </a:spcBef>
              <a:spcAft>
                <a:spcPct val="0"/>
              </a:spcAft>
              <a:defRPr/>
            </a:pPr>
            <a:fld id="{0BD7560A-9F5D-7742-BEE3-53E7C8CD2AD3}" type="slidenum">
              <a:rPr lang="en-US">
                <a:ea typeface="ＭＳ Ｐゴシック" charset="0"/>
              </a:rPr>
              <a:pPr fontAlgn="base">
                <a:spcBef>
                  <a:spcPct val="0"/>
                </a:spcBef>
                <a:spcAft>
                  <a:spcPct val="0"/>
                </a:spcAft>
                <a:defRPr/>
              </a:pPr>
              <a:t>‹#›</a:t>
            </a:fld>
            <a:endParaRPr lang="en-US">
              <a:ea typeface="ＭＳ Ｐゴシック" charset="0"/>
            </a:endParaRPr>
          </a:p>
        </p:txBody>
      </p:sp>
      <p:sp>
        <p:nvSpPr>
          <p:cNvPr id="1030"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714340324"/>
      </p:ext>
    </p:extLst>
  </p:cSld>
  <p:clrMap bg1="lt1" tx1="dk1" bg2="lt2" tx2="dk2" accent1="accent1" accent2="accent2" accent3="accent3" accent4="accent4" accent5="accent5" accent6="accent6" hlink="hlink" folHlink="folHlink"/>
  <p:sldLayoutIdLst>
    <p:sldLayoutId id="2147488875" r:id="rId1"/>
    <p:sldLayoutId id="2147488876" r:id="rId2"/>
    <p:sldLayoutId id="2147488877" r:id="rId3"/>
    <p:sldLayoutId id="2147488878" r:id="rId4"/>
    <p:sldLayoutId id="2147488879" r:id="rId5"/>
    <p:sldLayoutId id="2147488880" r:id="rId6"/>
    <p:sldLayoutId id="2147488881" r:id="rId7"/>
    <p:sldLayoutId id="2147488882" r:id="rId8"/>
    <p:sldLayoutId id="2147488883" r:id="rId9"/>
    <p:sldLayoutId id="2147488884" r:id="rId10"/>
    <p:sldLayoutId id="2147488885" r:id="rId11"/>
    <p:sldLayoutId id="214748888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dirty="0"/>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460187977"/>
      </p:ext>
    </p:extLst>
  </p:cSld>
  <p:clrMap bg1="lt1" tx1="dk1" bg2="lt2" tx2="dk2" accent1="accent1" accent2="accent2" accent3="accent3" accent4="accent4" accent5="accent5" accent6="accent6" hlink="hlink" folHlink="folHlink"/>
  <p:sldLayoutIdLst>
    <p:sldLayoutId id="2147488901" r:id="rId1"/>
    <p:sldLayoutId id="2147488902" r:id="rId2"/>
    <p:sldLayoutId id="2147488903" r:id="rId3"/>
    <p:sldLayoutId id="2147488904" r:id="rId4"/>
    <p:sldLayoutId id="2147488905" r:id="rId5"/>
    <p:sldLayoutId id="2147488906" r:id="rId6"/>
    <p:sldLayoutId id="2147488907" r:id="rId7"/>
    <p:sldLayoutId id="2147488908" r:id="rId8"/>
    <p:sldLayoutId id="2147488909" r:id="rId9"/>
    <p:sldLayoutId id="2147488910" r:id="rId10"/>
    <p:sldLayoutId id="214748891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280985589"/>
      </p:ext>
    </p:extLst>
  </p:cSld>
  <p:clrMap bg1="lt1" tx1="dk1" bg2="lt2" tx2="dk2" accent1="accent1" accent2="accent2" accent3="accent3" accent4="accent4" accent5="accent5" accent6="accent6" hlink="hlink" folHlink="folHlink"/>
  <p:sldLayoutIdLst>
    <p:sldLayoutId id="2147488913" r:id="rId1"/>
    <p:sldLayoutId id="2147488914" r:id="rId2"/>
    <p:sldLayoutId id="2147488915" r:id="rId3"/>
    <p:sldLayoutId id="2147488916" r:id="rId4"/>
    <p:sldLayoutId id="2147488917" r:id="rId5"/>
    <p:sldLayoutId id="2147488918" r:id="rId6"/>
    <p:sldLayoutId id="2147488919" r:id="rId7"/>
    <p:sldLayoutId id="2147488920" r:id="rId8"/>
    <p:sldLayoutId id="2147488921" r:id="rId9"/>
    <p:sldLayoutId id="2147488922" r:id="rId10"/>
    <p:sldLayoutId id="2147488923" r:id="rId11"/>
  </p:sldLayoutIdLst>
  <p:transition/>
  <p:hf sldNum="0"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a:extLst>
              <a:ext uri="{FF2B5EF4-FFF2-40B4-BE49-F238E27FC236}">
                <a16:creationId xmlns:a16="http://schemas.microsoft.com/office/drawing/2014/main" id="{50C7FBDD-E441-CD4F-8D0B-986DA964BE68}"/>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a:extLst>
              <a:ext uri="{FF2B5EF4-FFF2-40B4-BE49-F238E27FC236}">
                <a16:creationId xmlns:a16="http://schemas.microsoft.com/office/drawing/2014/main" id="{4C961336-C8C0-B349-AA8E-7AF2E55425BE}"/>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359B2321-3A35-4A4F-B784-F9EB82CDF06A}"/>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803C6AB3-8E66-0C47-9AFC-E6BBCC85987C}"/>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ea typeface="ＭＳ Ｐゴシック" charset="-128"/>
              </a:defRPr>
            </a:lvl1pPr>
          </a:lstStyle>
          <a:p>
            <a:pPr>
              <a:defRPr/>
            </a:pPr>
            <a:fld id="{1D4941C2-832B-CE44-A6CD-6ECEF1806624}" type="slidenum">
              <a:rPr lang="en-US" altLang="en-US"/>
              <a:pPr>
                <a:defRPr/>
              </a:pPr>
              <a:t>‹#›</a:t>
            </a:fld>
            <a:endParaRPr lang="en-US" altLang="en-US"/>
          </a:p>
        </p:txBody>
      </p:sp>
      <p:sp>
        <p:nvSpPr>
          <p:cNvPr id="1030" name="Line 1032">
            <a:extLst>
              <a:ext uri="{FF2B5EF4-FFF2-40B4-BE49-F238E27FC236}">
                <a16:creationId xmlns:a16="http://schemas.microsoft.com/office/drawing/2014/main" id="{84905974-26AA-1845-8C01-E86327ED24C4}"/>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31" name="Line 1033">
            <a:extLst>
              <a:ext uri="{FF2B5EF4-FFF2-40B4-BE49-F238E27FC236}">
                <a16:creationId xmlns:a16="http://schemas.microsoft.com/office/drawing/2014/main" id="{E18BF5C3-4749-A240-A740-B0558883607B}"/>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4194393428"/>
      </p:ext>
    </p:extLst>
  </p:cSld>
  <p:clrMap bg1="lt1" tx1="dk1" bg2="lt2" tx2="dk2" accent1="accent1" accent2="accent2" accent3="accent3" accent4="accent4" accent5="accent5" accent6="accent6" hlink="hlink" folHlink="folHlink"/>
  <p:sldLayoutIdLst>
    <p:sldLayoutId id="2147488925" r:id="rId1"/>
    <p:sldLayoutId id="2147488926" r:id="rId2"/>
    <p:sldLayoutId id="2147488927" r:id="rId3"/>
    <p:sldLayoutId id="2147488928" r:id="rId4"/>
    <p:sldLayoutId id="2147488929" r:id="rId5"/>
    <p:sldLayoutId id="2147488930" r:id="rId6"/>
    <p:sldLayoutId id="2147488931" r:id="rId7"/>
    <p:sldLayoutId id="2147488932" r:id="rId8"/>
    <p:sldLayoutId id="2147488933" r:id="rId9"/>
    <p:sldLayoutId id="2147488934" r:id="rId10"/>
    <p:sldLayoutId id="2147488935" r:id="rId11"/>
    <p:sldLayoutId id="214748893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charset="0"/>
              </a:defRPr>
            </a:lvl1pPr>
          </a:lstStyle>
          <a:p>
            <a:pPr fontAlgn="base">
              <a:spcBef>
                <a:spcPct val="0"/>
              </a:spcBef>
              <a:spcAft>
                <a:spcPct val="0"/>
              </a:spcAft>
              <a:defRPr/>
            </a:pPr>
            <a:endParaRPr lang="en-US">
              <a:solidFill>
                <a:srgbClr val="000000"/>
              </a:solidFill>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charset="0"/>
              </a:defRPr>
            </a:lvl1pPr>
          </a:lstStyle>
          <a:p>
            <a:pPr fontAlgn="base">
              <a:spcBef>
                <a:spcPct val="0"/>
              </a:spcBef>
              <a:spcAft>
                <a:spcPct val="0"/>
              </a:spcAft>
              <a:defRPr/>
            </a:pPr>
            <a:fld id="{FB5C1105-7C02-0A4A-BBB4-558A73CD3ACF}" type="slidenum">
              <a:rPr lang="en-US">
                <a:solidFill>
                  <a:srgbClr val="000000"/>
                </a:solidFill>
                <a:ea typeface="ＭＳ Ｐゴシック" charset="0"/>
                <a:cs typeface="ＭＳ Ｐゴシック" charset="0"/>
              </a:rPr>
              <a:pPr fontAlgn="base">
                <a:spcBef>
                  <a:spcPct val="0"/>
                </a:spcBef>
                <a:spcAft>
                  <a:spcPct val="0"/>
                </a:spcAft>
                <a:defRPr/>
              </a:pPr>
              <a:t>‹#›</a:t>
            </a:fld>
            <a:endParaRPr lang="en-US">
              <a:solidFill>
                <a:srgbClr val="000000"/>
              </a:solidFill>
              <a:ea typeface="ＭＳ Ｐゴシック" charset="0"/>
              <a:cs typeface="ＭＳ Ｐゴシック" charset="0"/>
            </a:endParaRPr>
          </a:p>
        </p:txBody>
      </p:sp>
      <p:sp>
        <p:nvSpPr>
          <p:cNvPr id="1030"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032" name="Picture 7" descr="safari.png"/>
          <p:cNvPicPr>
            <a:picLocks noChangeAspect="1"/>
          </p:cNvPicPr>
          <p:nvPr userDrawn="1"/>
        </p:nvPicPr>
        <p:blipFill>
          <a:blip r:embed="rId14" cstate="screen">
            <a:extLst>
              <a:ext uri="{28A0092B-C50C-407E-A947-70E740481C1C}">
                <a14:useLocalDpi xmlns:a14="http://schemas.microsoft.com/office/drawing/2010/main"/>
              </a:ext>
            </a:extLst>
          </a:blip>
          <a:srcRect/>
          <a:stretch>
            <a:fillRect/>
          </a:stretch>
        </p:blipFill>
        <p:spPr bwMode="auto">
          <a:xfrm>
            <a:off x="180975" y="6602413"/>
            <a:ext cx="847725" cy="246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214737908"/>
      </p:ext>
    </p:extLst>
  </p:cSld>
  <p:clrMap bg1="lt1" tx1="dk1" bg2="lt2" tx2="dk2" accent1="accent1" accent2="accent2" accent3="accent3" accent4="accent4" accent5="accent5" accent6="accent6" hlink="hlink" folHlink="folHlink"/>
  <p:sldLayoutIdLst>
    <p:sldLayoutId id="2147488938" r:id="rId1"/>
    <p:sldLayoutId id="2147488939" r:id="rId2"/>
    <p:sldLayoutId id="2147488940" r:id="rId3"/>
    <p:sldLayoutId id="2147488941" r:id="rId4"/>
    <p:sldLayoutId id="2147488942" r:id="rId5"/>
    <p:sldLayoutId id="2147488943" r:id="rId6"/>
    <p:sldLayoutId id="2147488944" r:id="rId7"/>
    <p:sldLayoutId id="2147488945" r:id="rId8"/>
    <p:sldLayoutId id="2147488946" r:id="rId9"/>
    <p:sldLayoutId id="2147488947" r:id="rId10"/>
    <p:sldLayoutId id="2147488948" r:id="rId11"/>
    <p:sldLayoutId id="2147488949"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7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a:extLst>
              <a:ext uri="{FF2B5EF4-FFF2-40B4-BE49-F238E27FC236}">
                <a16:creationId xmlns:a16="http://schemas.microsoft.com/office/drawing/2014/main" id="{E6597FE0-60A1-034A-A636-36595A800F00}"/>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a:extLst>
              <a:ext uri="{FF2B5EF4-FFF2-40B4-BE49-F238E27FC236}">
                <a16:creationId xmlns:a16="http://schemas.microsoft.com/office/drawing/2014/main" id="{D0B67E57-9F41-B942-81B9-9C49558CA570}"/>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23BE90E2-0FA9-C945-9333-68CC9FE4F5D9}"/>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191BEC63-1DEA-0847-B8BC-002CCC743F2C}"/>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panose="02020404030301010803" pitchFamily="18" charset="0"/>
                <a:cs typeface="Arial" panose="020B0604020202020204" pitchFamily="34" charset="0"/>
              </a:defRPr>
            </a:lvl1pPr>
          </a:lstStyle>
          <a:p>
            <a:fld id="{764B09B3-2352-4B45-BFD9-B15BF150B2F8}" type="slidenum">
              <a:rPr lang="en-US" altLang="en-US"/>
              <a:pPr/>
              <a:t>‹#›</a:t>
            </a:fld>
            <a:endParaRPr lang="en-US" altLang="en-US"/>
          </a:p>
        </p:txBody>
      </p:sp>
      <p:sp>
        <p:nvSpPr>
          <p:cNvPr id="1030" name="Line 1032">
            <a:extLst>
              <a:ext uri="{FF2B5EF4-FFF2-40B4-BE49-F238E27FC236}">
                <a16:creationId xmlns:a16="http://schemas.microsoft.com/office/drawing/2014/main" id="{3B64EC2B-D863-2044-B2D5-E738C6E47F61}"/>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31" name="Line 1033">
            <a:extLst>
              <a:ext uri="{FF2B5EF4-FFF2-40B4-BE49-F238E27FC236}">
                <a16:creationId xmlns:a16="http://schemas.microsoft.com/office/drawing/2014/main" id="{A5047C56-8C24-0345-894A-0C4BCF3C536F}"/>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2379078807"/>
      </p:ext>
    </p:extLst>
  </p:cSld>
  <p:clrMap bg1="lt1" tx1="dk1" bg2="lt2" tx2="dk2" accent1="accent1" accent2="accent2" accent3="accent3" accent4="accent4" accent5="accent5" accent6="accent6" hlink="hlink" folHlink="folHlink"/>
  <p:sldLayoutIdLst>
    <p:sldLayoutId id="2147488951" r:id="rId1"/>
    <p:sldLayoutId id="2147488952" r:id="rId2"/>
    <p:sldLayoutId id="2147488953" r:id="rId3"/>
    <p:sldLayoutId id="2147488954" r:id="rId4"/>
    <p:sldLayoutId id="2147488955" r:id="rId5"/>
    <p:sldLayoutId id="2147488956" r:id="rId6"/>
    <p:sldLayoutId id="2147488957" r:id="rId7"/>
    <p:sldLayoutId id="2147488958" r:id="rId8"/>
    <p:sldLayoutId id="2147488959" r:id="rId9"/>
    <p:sldLayoutId id="2147488960" r:id="rId10"/>
    <p:sldLayoutId id="2147488961" r:id="rId11"/>
    <p:sldLayoutId id="2147488962" r:id="rId12"/>
  </p:sldLayoutIdLst>
  <p:transition/>
  <p:hf sldNum="0"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3931724885"/>
      </p:ext>
    </p:extLst>
  </p:cSld>
  <p:clrMap bg1="lt1" tx1="dk1" bg2="lt2" tx2="dk2" accent1="accent1" accent2="accent2" accent3="accent3" accent4="accent4" accent5="accent5" accent6="accent6" hlink="hlink" folHlink="folHlink"/>
  <p:sldLayoutIdLst>
    <p:sldLayoutId id="2147488967" r:id="rId1"/>
    <p:sldLayoutId id="2147488968" r:id="rId2"/>
    <p:sldLayoutId id="2147488969" r:id="rId3"/>
    <p:sldLayoutId id="2147488970" r:id="rId4"/>
    <p:sldLayoutId id="2147488971" r:id="rId5"/>
    <p:sldLayoutId id="2147488972" r:id="rId6"/>
    <p:sldLayoutId id="2147488973" r:id="rId7"/>
    <p:sldLayoutId id="2147488974" r:id="rId8"/>
    <p:sldLayoutId id="2147488975" r:id="rId9"/>
    <p:sldLayoutId id="2147488976" r:id="rId10"/>
    <p:sldLayoutId id="2147488977"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4330472-63BD-4F26-8322-E7B4933B0A11}" type="datetime1">
              <a:rPr lang="en-US" smtClean="0">
                <a:solidFill>
                  <a:prstClr val="black">
                    <a:tint val="75000"/>
                  </a:prstClr>
                </a:solidFill>
              </a:rPr>
              <a:pPr/>
              <a:t>12/1/21</a:t>
            </a:fld>
            <a:endParaRPr lang="en-US">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2000">
                <a:solidFill>
                  <a:schemeClr val="tx1">
                    <a:lumMod val="65000"/>
                    <a:lumOff val="35000"/>
                  </a:schemeClr>
                </a:solidFill>
              </a:defRPr>
            </a:lvl1pPr>
          </a:lstStyle>
          <a:p>
            <a:fld id="{41761933-5E43-49A2-AD73-7C7EDD79F2C4}" type="slidenum">
              <a:rPr lang="en-US" smtClean="0">
                <a:solidFill>
                  <a:prstClr val="black">
                    <a:lumMod val="65000"/>
                    <a:lumOff val="35000"/>
                  </a:prstClr>
                </a:solidFill>
              </a:rPr>
              <a:pPr/>
              <a:t>‹#›</a:t>
            </a:fld>
            <a:endParaRPr lang="en-US" dirty="0">
              <a:solidFill>
                <a:prstClr val="black">
                  <a:lumMod val="65000"/>
                  <a:lumOff val="35000"/>
                </a:prstClr>
              </a:solidFill>
            </a:endParaRPr>
          </a:p>
        </p:txBody>
      </p:sp>
    </p:spTree>
    <p:extLst>
      <p:ext uri="{BB962C8B-B14F-4D97-AF65-F5344CB8AC3E}">
        <p14:creationId xmlns:p14="http://schemas.microsoft.com/office/powerpoint/2010/main" val="3820984582"/>
      </p:ext>
    </p:extLst>
  </p:cSld>
  <p:clrMap bg1="lt1" tx1="dk1" bg2="lt2" tx2="dk2" accent1="accent1" accent2="accent2" accent3="accent3" accent4="accent4" accent5="accent5" accent6="accent6" hlink="hlink" folHlink="folHlink"/>
  <p:sldLayoutIdLst>
    <p:sldLayoutId id="2147488979" r:id="rId1"/>
    <p:sldLayoutId id="2147488980" r:id="rId2"/>
    <p:sldLayoutId id="2147488981" r:id="rId3"/>
    <p:sldLayoutId id="2147488982" r:id="rId4"/>
    <p:sldLayoutId id="2147488983" r:id="rId5"/>
    <p:sldLayoutId id="2147488984" r:id="rId6"/>
    <p:sldLayoutId id="2147488985" r:id="rId7"/>
    <p:sldLayoutId id="2147488986" r:id="rId8"/>
    <p:sldLayoutId id="2147488987" r:id="rId9"/>
    <p:sldLayoutId id="2147488988" r:id="rId10"/>
    <p:sldLayoutId id="2147488989" r:id="rId11"/>
  </p:sldLayoutIdLst>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hf hdr="0" ftr="0" dt="0"/>
  <p:txStyles>
    <p:titleStyle>
      <a:lvl1pPr algn="l" defTabSz="914400" rtl="0" eaLnBrk="1" latinLnBrk="0" hangingPunct="1">
        <a:lnSpc>
          <a:spcPct val="90000"/>
        </a:lnSpc>
        <a:spcBef>
          <a:spcPct val="0"/>
        </a:spcBef>
        <a:buNone/>
        <a:defRPr sz="4400" kern="1200">
          <a:solidFill>
            <a:schemeClr val="tx1"/>
          </a:solidFill>
          <a:latin typeface="Gill Sans MT" panose="020B0502020104020203"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Gill Sans MT" panose="020B0502020104020203"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Gill Sans MT" panose="020B0502020104020203"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Gill Sans MT" panose="020B0502020104020203"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ill Sans MT" panose="020B0502020104020203"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ill Sans MT" panose="020B0502020104020203"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1026">
            <a:extLst>
              <a:ext uri="{FF2B5EF4-FFF2-40B4-BE49-F238E27FC236}">
                <a16:creationId xmlns:a16="http://schemas.microsoft.com/office/drawing/2014/main" id="{BD7B2258-A8E4-1745-AE81-9146E9418450}"/>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4339" name="Rectangle 1027">
            <a:extLst>
              <a:ext uri="{FF2B5EF4-FFF2-40B4-BE49-F238E27FC236}">
                <a16:creationId xmlns:a16="http://schemas.microsoft.com/office/drawing/2014/main" id="{CADA187D-6030-F144-A542-C331FFF4B5FA}"/>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8083BBE5-AE0B-ED40-A454-97D930F37B59}"/>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Garamond"/>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F287901D-0953-3E49-BE3E-9BEF5AE42E12}"/>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panose="02020404030301010803" pitchFamily="18" charset="0"/>
                <a:cs typeface="Arial" panose="020B0604020202020204" pitchFamily="34" charset="0"/>
              </a:defRPr>
            </a:lvl1pPr>
          </a:lstStyle>
          <a:p>
            <a:fld id="{44CD22E2-D0D4-7445-B496-F2D3E7DC6902}" type="slidenum">
              <a:rPr lang="en-US" altLang="en-US"/>
              <a:pPr/>
              <a:t>‹#›</a:t>
            </a:fld>
            <a:endParaRPr lang="en-US" altLang="en-US"/>
          </a:p>
        </p:txBody>
      </p:sp>
      <p:sp>
        <p:nvSpPr>
          <p:cNvPr id="14342" name="Line 1032">
            <a:extLst>
              <a:ext uri="{FF2B5EF4-FFF2-40B4-BE49-F238E27FC236}">
                <a16:creationId xmlns:a16="http://schemas.microsoft.com/office/drawing/2014/main" id="{EC98EB95-C383-9A49-BD21-023D076D02F5}"/>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4343" name="Line 1033">
            <a:extLst>
              <a:ext uri="{FF2B5EF4-FFF2-40B4-BE49-F238E27FC236}">
                <a16:creationId xmlns:a16="http://schemas.microsoft.com/office/drawing/2014/main" id="{3CCED3A5-331E-4D4D-BD82-B148490984C8}"/>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307855805"/>
      </p:ext>
    </p:extLst>
  </p:cSld>
  <p:clrMap bg1="lt1" tx1="dk1" bg2="lt2" tx2="dk2" accent1="accent1" accent2="accent2" accent3="accent3" accent4="accent4" accent5="accent5" accent6="accent6" hlink="hlink" folHlink="folHlink"/>
  <p:sldLayoutIdLst>
    <p:sldLayoutId id="2147488991" r:id="rId1"/>
    <p:sldLayoutId id="2147488992" r:id="rId2"/>
    <p:sldLayoutId id="2147488993" r:id="rId3"/>
    <p:sldLayoutId id="2147488994" r:id="rId4"/>
    <p:sldLayoutId id="2147488995" r:id="rId5"/>
    <p:sldLayoutId id="2147488996" r:id="rId6"/>
    <p:sldLayoutId id="2147488997" r:id="rId7"/>
    <p:sldLayoutId id="2147488998" r:id="rId8"/>
    <p:sldLayoutId id="2147488999" r:id="rId9"/>
    <p:sldLayoutId id="2147489000" r:id="rId10"/>
    <p:sldLayoutId id="2147489001" r:id="rId11"/>
    <p:sldLayoutId id="2147489002"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eaLnBrk="1" hangingPunct="1">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eaLnBrk="1" hangingPunct="1"/>
            <a:fld id="{A7361BF2-EEC8-BD44-B1FF-0E6EA04503FC}" type="slidenum">
              <a:rPr lang="en-US" smtClean="0">
                <a:ea typeface="ＭＳ Ｐゴシック" charset="0"/>
                <a:cs typeface="Arial" charset="0"/>
              </a:rPr>
              <a:pPr eaLnBrk="1" hangingPunct="1"/>
              <a:t>‹#›</a:t>
            </a:fld>
            <a:endParaRPr lang="en-US">
              <a:ea typeface="ＭＳ Ｐゴシック" charset="0"/>
              <a:cs typeface="Arial" charset="0"/>
            </a:endParaRPr>
          </a:p>
        </p:txBody>
      </p:sp>
      <p:sp>
        <p:nvSpPr>
          <p:cNvPr id="100360" name="Line 1032"/>
          <p:cNvSpPr>
            <a:spLocks noChangeShapeType="1"/>
          </p:cNvSpPr>
          <p:nvPr/>
        </p:nvSpPr>
        <p:spPr bwMode="auto">
          <a:xfrm>
            <a:off x="228600" y="6481763"/>
            <a:ext cx="8610600" cy="0"/>
          </a:xfrm>
          <a:prstGeom prst="line">
            <a:avLst/>
          </a:prstGeom>
          <a:noFill/>
          <a:ln w="1905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10036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pic>
        <p:nvPicPr>
          <p:cNvPr id="8" name="Picture 7" descr="safari.png"/>
          <p:cNvPicPr>
            <a:picLocks noChangeAspect="1"/>
          </p:cNvPicPr>
          <p:nvPr userDrawn="1"/>
        </p:nvPicPr>
        <p:blipFill>
          <a:blip r:embed="rId14" cstate="print"/>
          <a:stretch>
            <a:fillRect/>
          </a:stretch>
        </p:blipFill>
        <p:spPr>
          <a:xfrm>
            <a:off x="179512" y="6500854"/>
            <a:ext cx="1080120" cy="312522"/>
          </a:xfrm>
          <a:prstGeom prst="rect">
            <a:avLst/>
          </a:prstGeom>
        </p:spPr>
      </p:pic>
    </p:spTree>
    <p:extLst>
      <p:ext uri="{BB962C8B-B14F-4D97-AF65-F5344CB8AC3E}">
        <p14:creationId xmlns:p14="http://schemas.microsoft.com/office/powerpoint/2010/main" val="647252961"/>
      </p:ext>
    </p:extLst>
  </p:cSld>
  <p:clrMap bg1="lt1" tx1="dk1" bg2="lt2" tx2="dk2" accent1="accent1" accent2="accent2" accent3="accent3" accent4="accent4" accent5="accent5" accent6="accent6" hlink="hlink" folHlink="folHlink"/>
  <p:sldLayoutIdLst>
    <p:sldLayoutId id="2147489004" r:id="rId1"/>
    <p:sldLayoutId id="2147489005" r:id="rId2"/>
    <p:sldLayoutId id="2147489006" r:id="rId3"/>
    <p:sldLayoutId id="2147489007" r:id="rId4"/>
    <p:sldLayoutId id="2147489008" r:id="rId5"/>
    <p:sldLayoutId id="2147489009" r:id="rId6"/>
    <p:sldLayoutId id="2147489010" r:id="rId7"/>
    <p:sldLayoutId id="2147489011" r:id="rId8"/>
    <p:sldLayoutId id="2147489012" r:id="rId9"/>
    <p:sldLayoutId id="2147489013" r:id="rId10"/>
    <p:sldLayoutId id="2147489014" r:id="rId11"/>
    <p:sldLayoutId id="2147489015"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5" charset="-128"/>
          <a:cs typeface="ＭＳ Ｐゴシック" pitchFamily="-105" charset="-128"/>
        </a:defRPr>
      </a:lvl1pPr>
      <a:lvl2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2pPr>
      <a:lvl3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3pPr>
      <a:lvl4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4pPr>
      <a:lvl5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5" charset="-128"/>
          <a:cs typeface="ＭＳ Ｐゴシック" pitchFamily="-105"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5"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5"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5"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5"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fontAlgn="base">
              <a:spcBef>
                <a:spcPct val="0"/>
              </a:spcBef>
              <a:spcAft>
                <a:spcPct val="0"/>
              </a:spcAft>
              <a:defRPr/>
            </a:pPr>
            <a:endParaRPr lang="en-US" altLang="en-US">
              <a:latin typeface="Garamond"/>
            </a:endParaRPr>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fontAlgn="base">
              <a:spcBef>
                <a:spcPct val="0"/>
              </a:spcBef>
              <a:spcAft>
                <a:spcPct val="0"/>
              </a:spcAft>
            </a:pPr>
            <a:fld id="{A7361BF2-EEC8-BD44-B1FF-0E6EA04503FC}" type="slidenum">
              <a:rPr lang="en-US" smtClean="0">
                <a:ea typeface="ＭＳ Ｐゴシック" charset="0"/>
                <a:cs typeface="Arial" charset="0"/>
              </a:rPr>
              <a:pPr fontAlgn="base">
                <a:spcBef>
                  <a:spcPct val="0"/>
                </a:spcBef>
                <a:spcAft>
                  <a:spcPct val="0"/>
                </a:spcAft>
              </a:pPr>
              <a:t>‹#›</a:t>
            </a:fld>
            <a:endParaRPr lang="en-US">
              <a:ea typeface="ＭＳ Ｐゴシック" charset="0"/>
              <a:cs typeface="Arial" charset="0"/>
            </a:endParaRPr>
          </a:p>
        </p:txBody>
      </p:sp>
      <p:sp>
        <p:nvSpPr>
          <p:cNvPr id="100360" name="Line 1032"/>
          <p:cNvSpPr>
            <a:spLocks noChangeShapeType="1"/>
          </p:cNvSpPr>
          <p:nvPr/>
        </p:nvSpPr>
        <p:spPr bwMode="auto">
          <a:xfrm>
            <a:off x="228600" y="6481763"/>
            <a:ext cx="8610600" cy="0"/>
          </a:xfrm>
          <a:prstGeom prst="line">
            <a:avLst/>
          </a:prstGeom>
          <a:noFill/>
          <a:ln w="1905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10036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pic>
        <p:nvPicPr>
          <p:cNvPr id="8" name="Picture 7" descr="safari.png"/>
          <p:cNvPicPr>
            <a:picLocks noChangeAspect="1"/>
          </p:cNvPicPr>
          <p:nvPr userDrawn="1"/>
        </p:nvPicPr>
        <p:blipFill>
          <a:blip r:embed="rId14" cstate="screen">
            <a:extLst>
              <a:ext uri="{28A0092B-C50C-407E-A947-70E740481C1C}">
                <a14:useLocalDpi xmlns:a14="http://schemas.microsoft.com/office/drawing/2010/main"/>
              </a:ext>
            </a:extLst>
          </a:blip>
          <a:stretch>
            <a:fillRect/>
          </a:stretch>
        </p:blipFill>
        <p:spPr>
          <a:xfrm>
            <a:off x="179512" y="6500854"/>
            <a:ext cx="1080120" cy="312522"/>
          </a:xfrm>
          <a:prstGeom prst="rect">
            <a:avLst/>
          </a:prstGeom>
        </p:spPr>
      </p:pic>
    </p:spTree>
    <p:extLst>
      <p:ext uri="{BB962C8B-B14F-4D97-AF65-F5344CB8AC3E}">
        <p14:creationId xmlns:p14="http://schemas.microsoft.com/office/powerpoint/2010/main" val="3112615837"/>
      </p:ext>
    </p:extLst>
  </p:cSld>
  <p:clrMap bg1="lt1" tx1="dk1" bg2="lt2" tx2="dk2" accent1="accent1" accent2="accent2" accent3="accent3" accent4="accent4" accent5="accent5" accent6="accent6" hlink="hlink" folHlink="folHlink"/>
  <p:sldLayoutIdLst>
    <p:sldLayoutId id="2147489022" r:id="rId1"/>
    <p:sldLayoutId id="2147489023" r:id="rId2"/>
    <p:sldLayoutId id="2147489024" r:id="rId3"/>
    <p:sldLayoutId id="2147489025" r:id="rId4"/>
    <p:sldLayoutId id="2147489026" r:id="rId5"/>
    <p:sldLayoutId id="2147489027" r:id="rId6"/>
    <p:sldLayoutId id="2147489028" r:id="rId7"/>
    <p:sldLayoutId id="2147489029" r:id="rId8"/>
    <p:sldLayoutId id="2147489030" r:id="rId9"/>
    <p:sldLayoutId id="2147489031" r:id="rId10"/>
    <p:sldLayoutId id="2147489032" r:id="rId11"/>
    <p:sldLayoutId id="2147489033"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5" charset="-128"/>
          <a:cs typeface="ＭＳ Ｐゴシック" pitchFamily="-105" charset="-128"/>
        </a:defRPr>
      </a:lvl1pPr>
      <a:lvl2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2pPr>
      <a:lvl3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3pPr>
      <a:lvl4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4pPr>
      <a:lvl5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5" charset="-128"/>
          <a:cs typeface="ＭＳ Ｐゴシック" pitchFamily="-105"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5"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5"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5"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5"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fontAlgn="base">
              <a:spcBef>
                <a:spcPct val="0"/>
              </a:spcBef>
              <a:spcAft>
                <a:spcPct val="0"/>
              </a:spcAft>
            </a:pPr>
            <a:fld id="{A7361BF2-EEC8-BD44-B1FF-0E6EA04503FC}" type="slidenum">
              <a:rPr lang="en-US" smtClean="0">
                <a:ea typeface="ＭＳ Ｐゴシック" charset="0"/>
                <a:cs typeface="Arial" charset="0"/>
              </a:rPr>
              <a:pPr fontAlgn="base">
                <a:spcBef>
                  <a:spcPct val="0"/>
                </a:spcBef>
                <a:spcAft>
                  <a:spcPct val="0"/>
                </a:spcAft>
              </a:pPr>
              <a:t>‹#›</a:t>
            </a:fld>
            <a:endParaRPr lang="en-US">
              <a:ea typeface="ＭＳ Ｐゴシック" charset="0"/>
              <a:cs typeface="Arial" charset="0"/>
            </a:endParaRPr>
          </a:p>
        </p:txBody>
      </p:sp>
      <p:sp>
        <p:nvSpPr>
          <p:cNvPr id="100360" name="Line 1032"/>
          <p:cNvSpPr>
            <a:spLocks noChangeShapeType="1"/>
          </p:cNvSpPr>
          <p:nvPr/>
        </p:nvSpPr>
        <p:spPr bwMode="auto">
          <a:xfrm>
            <a:off x="228600" y="6481763"/>
            <a:ext cx="8610600" cy="0"/>
          </a:xfrm>
          <a:prstGeom prst="line">
            <a:avLst/>
          </a:prstGeom>
          <a:noFill/>
          <a:ln w="1905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10036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pic>
        <p:nvPicPr>
          <p:cNvPr id="8" name="Picture 7" descr="safari.png"/>
          <p:cNvPicPr>
            <a:picLocks noChangeAspect="1"/>
          </p:cNvPicPr>
          <p:nvPr userDrawn="1"/>
        </p:nvPicPr>
        <p:blipFill>
          <a:blip r:embed="rId14" cstate="screen">
            <a:extLst>
              <a:ext uri="{28A0092B-C50C-407E-A947-70E740481C1C}">
                <a14:useLocalDpi xmlns:a14="http://schemas.microsoft.com/office/drawing/2010/main"/>
              </a:ext>
            </a:extLst>
          </a:blip>
          <a:stretch>
            <a:fillRect/>
          </a:stretch>
        </p:blipFill>
        <p:spPr>
          <a:xfrm>
            <a:off x="179512" y="6500854"/>
            <a:ext cx="1080120" cy="312522"/>
          </a:xfrm>
          <a:prstGeom prst="rect">
            <a:avLst/>
          </a:prstGeom>
        </p:spPr>
      </p:pic>
    </p:spTree>
    <p:extLst>
      <p:ext uri="{BB962C8B-B14F-4D97-AF65-F5344CB8AC3E}">
        <p14:creationId xmlns:p14="http://schemas.microsoft.com/office/powerpoint/2010/main" val="3109775295"/>
      </p:ext>
    </p:extLst>
  </p:cSld>
  <p:clrMap bg1="lt1" tx1="dk1" bg2="lt2" tx2="dk2" accent1="accent1" accent2="accent2" accent3="accent3" accent4="accent4" accent5="accent5" accent6="accent6" hlink="hlink" folHlink="folHlink"/>
  <p:sldLayoutIdLst>
    <p:sldLayoutId id="2147489035" r:id="rId1"/>
    <p:sldLayoutId id="2147489036" r:id="rId2"/>
    <p:sldLayoutId id="2147489037" r:id="rId3"/>
    <p:sldLayoutId id="2147489038" r:id="rId4"/>
    <p:sldLayoutId id="2147489039" r:id="rId5"/>
    <p:sldLayoutId id="2147489040" r:id="rId6"/>
    <p:sldLayoutId id="2147489041" r:id="rId7"/>
    <p:sldLayoutId id="2147489042" r:id="rId8"/>
    <p:sldLayoutId id="2147489043" r:id="rId9"/>
    <p:sldLayoutId id="2147489044" r:id="rId10"/>
    <p:sldLayoutId id="2147489045" r:id="rId11"/>
    <p:sldLayoutId id="214748904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5" charset="-128"/>
          <a:cs typeface="ＭＳ Ｐゴシック" pitchFamily="-105" charset="-128"/>
        </a:defRPr>
      </a:lvl1pPr>
      <a:lvl2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2pPr>
      <a:lvl3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3pPr>
      <a:lvl4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4pPr>
      <a:lvl5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5" charset="-128"/>
          <a:cs typeface="ＭＳ Ｐゴシック" pitchFamily="-105"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5"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5"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5"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5"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33400003"/>
      </p:ext>
    </p:extLst>
  </p:cSld>
  <p:clrMap bg1="lt1" tx1="dk1" bg2="lt2" tx2="dk2" accent1="accent1" accent2="accent2" accent3="accent3" accent4="accent4" accent5="accent5" accent6="accent6" hlink="hlink" folHlink="folHlink"/>
  <p:sldLayoutIdLst>
    <p:sldLayoutId id="2147489048" r:id="rId1"/>
    <p:sldLayoutId id="2147489049" r:id="rId2"/>
    <p:sldLayoutId id="2147489050" r:id="rId3"/>
    <p:sldLayoutId id="2147489051" r:id="rId4"/>
    <p:sldLayoutId id="2147489052" r:id="rId5"/>
    <p:sldLayoutId id="2147489053" r:id="rId6"/>
    <p:sldLayoutId id="2147489054" r:id="rId7"/>
    <p:sldLayoutId id="2147489055" r:id="rId8"/>
    <p:sldLayoutId id="2147489056" r:id="rId9"/>
    <p:sldLayoutId id="2147489057" r:id="rId10"/>
    <p:sldLayoutId id="214748905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1085850"/>
          </a:xfrm>
          <a:prstGeom prst="rect">
            <a:avLst/>
          </a:prstGeom>
          <a:solidFill>
            <a:schemeClr val="accent1"/>
          </a:solidFill>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4033" y="1250443"/>
            <a:ext cx="8897503" cy="522383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4033" y="6544372"/>
            <a:ext cx="1820636" cy="228600"/>
          </a:xfrm>
          <a:prstGeom prst="rect">
            <a:avLst/>
          </a:prstGeom>
        </p:spPr>
        <p:txBody>
          <a:bodyPr vert="horz" lIns="91440" tIns="45720" rIns="91440" bIns="45720" rtlCol="0" anchor="ctr"/>
          <a:lstStyle>
            <a:lvl1pPr algn="l">
              <a:defRPr sz="950">
                <a:solidFill>
                  <a:schemeClr val="tx1">
                    <a:alpha val="75000"/>
                  </a:schemeClr>
                </a:solidFill>
              </a:defRPr>
            </a:lvl1pPr>
          </a:lstStyle>
          <a:p>
            <a:pPr eaLnBrk="1" fontAlgn="auto" hangingPunct="1">
              <a:spcBef>
                <a:spcPts val="0"/>
              </a:spcBef>
              <a:spcAft>
                <a:spcPts val="0"/>
              </a:spcAft>
            </a:pPr>
            <a:fld id="{9FD9DB3E-E709-42CF-B11F-1DFE1D210A82}" type="datetime1">
              <a:rPr lang="en-US" smtClean="0">
                <a:solidFill>
                  <a:prstClr val="black">
                    <a:alpha val="75000"/>
                  </a:prstClr>
                </a:solidFill>
                <a:latin typeface="Calibri"/>
                <a:ea typeface=""/>
              </a:rPr>
              <a:pPr eaLnBrk="1" fontAlgn="auto" hangingPunct="1">
                <a:spcBef>
                  <a:spcPts val="0"/>
                </a:spcBef>
                <a:spcAft>
                  <a:spcPts val="0"/>
                </a:spcAft>
              </a:pPr>
              <a:t>12/1/21</a:t>
            </a:fld>
            <a:endParaRPr lang="en-US">
              <a:solidFill>
                <a:prstClr val="black">
                  <a:alpha val="75000"/>
                </a:prstClr>
              </a:solidFill>
              <a:latin typeface="Calibri"/>
              <a:ea typeface=""/>
            </a:endParaRPr>
          </a:p>
        </p:txBody>
      </p:sp>
      <p:sp>
        <p:nvSpPr>
          <p:cNvPr id="5" name="Footer Placeholder 4"/>
          <p:cNvSpPr>
            <a:spLocks noGrp="1"/>
          </p:cNvSpPr>
          <p:nvPr>
            <p:ph type="ftr" sz="quarter" idx="3"/>
          </p:nvPr>
        </p:nvSpPr>
        <p:spPr>
          <a:xfrm>
            <a:off x="2548826" y="6544372"/>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pPr eaLnBrk="1" fontAlgn="auto" hangingPunct="1">
              <a:spcBef>
                <a:spcPts val="0"/>
              </a:spcBef>
              <a:spcAft>
                <a:spcPts val="0"/>
              </a:spcAft>
            </a:pPr>
            <a:endParaRPr lang="en-US" dirty="0">
              <a:solidFill>
                <a:prstClr val="black">
                  <a:alpha val="75000"/>
                </a:prstClr>
              </a:solidFill>
              <a:latin typeface="Calibri"/>
              <a:ea typeface=""/>
            </a:endParaRPr>
          </a:p>
        </p:txBody>
      </p:sp>
      <p:sp>
        <p:nvSpPr>
          <p:cNvPr id="8" name="Slide Number Placeholder 7"/>
          <p:cNvSpPr>
            <a:spLocks noGrp="1"/>
          </p:cNvSpPr>
          <p:nvPr>
            <p:ph type="sldNum" sz="quarter" idx="4"/>
          </p:nvPr>
        </p:nvSpPr>
        <p:spPr>
          <a:xfrm>
            <a:off x="6924883" y="6456309"/>
            <a:ext cx="2057400" cy="365125"/>
          </a:xfrm>
          <a:prstGeom prst="rect">
            <a:avLst/>
          </a:prstGeom>
        </p:spPr>
        <p:txBody>
          <a:bodyPr vert="horz" lIns="91440" tIns="45720" rIns="91440" bIns="45720" rtlCol="0" anchor="ctr"/>
          <a:lstStyle>
            <a:lvl1pPr algn="r">
              <a:defRPr sz="1600">
                <a:solidFill>
                  <a:schemeClr val="tx1"/>
                </a:solidFill>
              </a:defRPr>
            </a:lvl1pPr>
          </a:lstStyle>
          <a:p>
            <a:pPr eaLnBrk="1" fontAlgn="auto" hangingPunct="1">
              <a:spcBef>
                <a:spcPts val="0"/>
              </a:spcBef>
              <a:spcAft>
                <a:spcPts val="0"/>
              </a:spcAft>
            </a:pPr>
            <a:fld id="{659951FD-F195-4FF4-B5D0-ABFF8986B8DF}" type="slidenum">
              <a:rPr lang="en-US" smtClean="0">
                <a:solidFill>
                  <a:prstClr val="black"/>
                </a:solidFill>
                <a:latin typeface="Calibri"/>
                <a:ea typeface=""/>
              </a:rPr>
              <a:pPr eaLnBrk="1" fontAlgn="auto" hangingPunct="1">
                <a:spcBef>
                  <a:spcPts val="0"/>
                </a:spcBef>
                <a:spcAft>
                  <a:spcPts val="0"/>
                </a:spcAft>
              </a:pPr>
              <a:t>‹#›</a:t>
            </a:fld>
            <a:endParaRPr lang="en-US" dirty="0">
              <a:solidFill>
                <a:prstClr val="black"/>
              </a:solidFill>
              <a:latin typeface="Calibri"/>
              <a:ea typeface=""/>
            </a:endParaRPr>
          </a:p>
        </p:txBody>
      </p:sp>
    </p:spTree>
    <p:extLst>
      <p:ext uri="{BB962C8B-B14F-4D97-AF65-F5344CB8AC3E}">
        <p14:creationId xmlns:p14="http://schemas.microsoft.com/office/powerpoint/2010/main" val="2110742417"/>
      </p:ext>
    </p:extLst>
  </p:cSld>
  <p:clrMap bg1="lt1" tx1="dk1" bg2="lt2" tx2="dk2" accent1="accent1" accent2="accent2" accent3="accent3" accent4="accent4" accent5="accent5" accent6="accent6" hlink="hlink" folHlink="folHlink"/>
  <p:sldLayoutIdLst>
    <p:sldLayoutId id="2147489060" r:id="rId1"/>
    <p:sldLayoutId id="2147489061" r:id="rId2"/>
    <p:sldLayoutId id="2147489062" r:id="rId3"/>
    <p:sldLayoutId id="2147489063" r:id="rId4"/>
    <p:sldLayoutId id="2147489064" r:id="rId5"/>
    <p:sldLayoutId id="2147489065" r:id="rId6"/>
    <p:sldLayoutId id="2147489066" r:id="rId7"/>
    <p:sldLayoutId id="2147489067" r:id="rId8"/>
    <p:sldLayoutId id="2147489068" r:id="rId9"/>
    <p:sldLayoutId id="2147489069" r:id="rId10"/>
    <p:sldLayoutId id="2147489070" r:id="rId11"/>
    <p:sldLayoutId id="2147489071" r:id="rId12"/>
  </p:sldLayoutIdLst>
  <p:hf hdr="0" ftr="0" dt="0"/>
  <p:txStyles>
    <p:titleStyle>
      <a:lvl1pPr marL="0" algn="ctr" defTabSz="914400" rtl="0" eaLnBrk="1" latinLnBrk="0" hangingPunct="1">
        <a:lnSpc>
          <a:spcPct val="90000"/>
        </a:lnSpc>
        <a:spcBef>
          <a:spcPct val="0"/>
        </a:spcBef>
        <a:buNone/>
        <a:defRPr sz="4800" kern="1200" spc="-120" baseline="0">
          <a:solidFill>
            <a:schemeClr val="bg1"/>
          </a:solidFill>
          <a:latin typeface="+mj-lt"/>
          <a:ea typeface="+mj-ea"/>
          <a:cs typeface="+mj-cs"/>
        </a:defRPr>
      </a:lvl1pPr>
    </p:titleStyle>
    <p:bodyStyle>
      <a:lvl1pPr marL="182880" indent="-182880" algn="l" defTabSz="914400" rtl="0" eaLnBrk="1" latinLnBrk="0" hangingPunct="1">
        <a:lnSpc>
          <a:spcPct val="85000"/>
        </a:lnSpc>
        <a:spcBef>
          <a:spcPts val="1300"/>
        </a:spcBef>
        <a:buFont typeface="Arial" panose="020B0604020202020204" pitchFamily="34" charset="0"/>
        <a:buChar char="•"/>
        <a:defRPr sz="2800" i="1" kern="1200">
          <a:solidFill>
            <a:schemeClr val="tx1"/>
          </a:solidFill>
          <a:latin typeface="+mn-lt"/>
          <a:ea typeface="+mn-ea"/>
          <a:cs typeface="+mn-cs"/>
        </a:defRPr>
      </a:lvl1pPr>
      <a:lvl2pPr marL="365760" indent="-182880" algn="l" defTabSz="914400" rtl="0" eaLnBrk="1" latinLnBrk="0" hangingPunct="1">
        <a:lnSpc>
          <a:spcPct val="85000"/>
        </a:lnSpc>
        <a:spcBef>
          <a:spcPts val="600"/>
        </a:spcBef>
        <a:buFont typeface="Calibri" panose="020F0502020204030204" pitchFamily="34" charset="0"/>
        <a:buChar char="‐"/>
        <a:defRPr sz="2400" kern="1200">
          <a:solidFill>
            <a:schemeClr val="tx1"/>
          </a:solidFill>
          <a:latin typeface="+mn-lt"/>
          <a:ea typeface="+mn-ea"/>
          <a:cs typeface="+mn-cs"/>
        </a:defRPr>
      </a:lvl2pPr>
      <a:lvl3pPr marL="548640" indent="-182880" algn="l" defTabSz="914400" rtl="0" eaLnBrk="1" latinLnBrk="0" hangingPunct="1">
        <a:lnSpc>
          <a:spcPct val="85000"/>
        </a:lnSpc>
        <a:spcBef>
          <a:spcPts val="600"/>
        </a:spcBef>
        <a:buFont typeface="Arial" panose="020B0604020202020204" pitchFamily="34" charset="0"/>
        <a:buChar char="•"/>
        <a:defRPr sz="2000" i="1" kern="1200">
          <a:solidFill>
            <a:schemeClr val="tx1"/>
          </a:solidFill>
          <a:latin typeface="+mn-lt"/>
          <a:ea typeface="+mn-ea"/>
          <a:cs typeface="+mn-cs"/>
        </a:defRPr>
      </a:lvl3pPr>
      <a:lvl4pPr marL="73152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4pPr>
      <a:lvl5pPr marL="91440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1085850"/>
          </a:xfrm>
          <a:prstGeom prst="rect">
            <a:avLst/>
          </a:prstGeom>
          <a:solidFill>
            <a:schemeClr val="accent1"/>
          </a:solidFill>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4033" y="1250443"/>
            <a:ext cx="8897503" cy="522383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4033" y="6544372"/>
            <a:ext cx="1820636"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9FD9DB3E-E709-42CF-B11F-1DFE1D210A82}" type="datetime1">
              <a:rPr lang="en-US" smtClean="0"/>
              <a:t>12/1/21</a:t>
            </a:fld>
            <a:endParaRPr lang="en-US"/>
          </a:p>
        </p:txBody>
      </p:sp>
      <p:sp>
        <p:nvSpPr>
          <p:cNvPr id="5" name="Footer Placeholder 4"/>
          <p:cNvSpPr>
            <a:spLocks noGrp="1"/>
          </p:cNvSpPr>
          <p:nvPr>
            <p:ph type="ftr" sz="quarter" idx="3"/>
          </p:nvPr>
        </p:nvSpPr>
        <p:spPr>
          <a:xfrm>
            <a:off x="2548826" y="6544372"/>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dirty="0"/>
          </a:p>
        </p:txBody>
      </p:sp>
      <p:sp>
        <p:nvSpPr>
          <p:cNvPr id="8" name="Slide Number Placeholder 7"/>
          <p:cNvSpPr>
            <a:spLocks noGrp="1"/>
          </p:cNvSpPr>
          <p:nvPr>
            <p:ph type="sldNum" sz="quarter" idx="4"/>
          </p:nvPr>
        </p:nvSpPr>
        <p:spPr>
          <a:xfrm>
            <a:off x="6924883" y="6456309"/>
            <a:ext cx="2057400" cy="365125"/>
          </a:xfrm>
          <a:prstGeom prst="rect">
            <a:avLst/>
          </a:prstGeom>
        </p:spPr>
        <p:txBody>
          <a:bodyPr vert="horz" lIns="91440" tIns="45720" rIns="91440" bIns="45720" rtlCol="0" anchor="ctr"/>
          <a:lstStyle>
            <a:lvl1pPr algn="r">
              <a:defRPr sz="1600">
                <a:solidFill>
                  <a:schemeClr val="tx1"/>
                </a:solidFill>
              </a:defRPr>
            </a:lvl1p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955126645"/>
      </p:ext>
    </p:extLst>
  </p:cSld>
  <p:clrMap bg1="lt1" tx1="dk1" bg2="lt2" tx2="dk2" accent1="accent1" accent2="accent2" accent3="accent3" accent4="accent4" accent5="accent5" accent6="accent6" hlink="hlink" folHlink="folHlink"/>
  <p:sldLayoutIdLst>
    <p:sldLayoutId id="2147489073" r:id="rId1"/>
    <p:sldLayoutId id="2147489074" r:id="rId2"/>
    <p:sldLayoutId id="2147489075" r:id="rId3"/>
    <p:sldLayoutId id="2147489076" r:id="rId4"/>
    <p:sldLayoutId id="2147489077" r:id="rId5"/>
    <p:sldLayoutId id="2147489078" r:id="rId6"/>
    <p:sldLayoutId id="2147489079" r:id="rId7"/>
    <p:sldLayoutId id="2147489080" r:id="rId8"/>
    <p:sldLayoutId id="2147489081" r:id="rId9"/>
    <p:sldLayoutId id="2147489082" r:id="rId10"/>
    <p:sldLayoutId id="2147489083" r:id="rId11"/>
    <p:sldLayoutId id="2147489084" r:id="rId12"/>
  </p:sldLayoutIdLst>
  <p:hf hdr="0" ftr="0" dt="0"/>
  <p:txStyles>
    <p:titleStyle>
      <a:lvl1pPr marL="0" algn="ctr" defTabSz="914400" rtl="0" eaLnBrk="1" latinLnBrk="0" hangingPunct="1">
        <a:lnSpc>
          <a:spcPct val="90000"/>
        </a:lnSpc>
        <a:spcBef>
          <a:spcPct val="0"/>
        </a:spcBef>
        <a:buNone/>
        <a:defRPr sz="4800" kern="1200" spc="-120" baseline="0">
          <a:solidFill>
            <a:schemeClr val="bg1"/>
          </a:solidFill>
          <a:latin typeface="+mj-lt"/>
          <a:ea typeface="+mj-ea"/>
          <a:cs typeface="+mj-cs"/>
        </a:defRPr>
      </a:lvl1pPr>
    </p:titleStyle>
    <p:bodyStyle>
      <a:lvl1pPr marL="182880" indent="-182880" algn="l" defTabSz="914400" rtl="0" eaLnBrk="1" latinLnBrk="0" hangingPunct="1">
        <a:lnSpc>
          <a:spcPct val="85000"/>
        </a:lnSpc>
        <a:spcBef>
          <a:spcPts val="1300"/>
        </a:spcBef>
        <a:buFont typeface="Arial" panose="020B0604020202020204" pitchFamily="34" charset="0"/>
        <a:buChar char="•"/>
        <a:defRPr sz="2800" i="1" kern="1200">
          <a:solidFill>
            <a:schemeClr val="tx1"/>
          </a:solidFill>
          <a:latin typeface="+mn-lt"/>
          <a:ea typeface="+mn-ea"/>
          <a:cs typeface="+mn-cs"/>
        </a:defRPr>
      </a:lvl1pPr>
      <a:lvl2pPr marL="365760" indent="-182880" algn="l" defTabSz="914400" rtl="0" eaLnBrk="1" latinLnBrk="0" hangingPunct="1">
        <a:lnSpc>
          <a:spcPct val="85000"/>
        </a:lnSpc>
        <a:spcBef>
          <a:spcPts val="600"/>
        </a:spcBef>
        <a:buFont typeface="Calibri" panose="020F0502020204030204" pitchFamily="34" charset="0"/>
        <a:buChar char="‐"/>
        <a:defRPr sz="2400" kern="1200">
          <a:solidFill>
            <a:schemeClr val="tx1"/>
          </a:solidFill>
          <a:latin typeface="+mn-lt"/>
          <a:ea typeface="+mn-ea"/>
          <a:cs typeface="+mn-cs"/>
        </a:defRPr>
      </a:lvl2pPr>
      <a:lvl3pPr marL="548640" indent="-182880" algn="l" defTabSz="914400" rtl="0" eaLnBrk="1" latinLnBrk="0" hangingPunct="1">
        <a:lnSpc>
          <a:spcPct val="85000"/>
        </a:lnSpc>
        <a:spcBef>
          <a:spcPts val="600"/>
        </a:spcBef>
        <a:buFont typeface="Arial" panose="020B0604020202020204" pitchFamily="34" charset="0"/>
        <a:buChar char="•"/>
        <a:defRPr sz="2000" i="1" kern="1200">
          <a:solidFill>
            <a:schemeClr val="tx1"/>
          </a:solidFill>
          <a:latin typeface="+mn-lt"/>
          <a:ea typeface="+mn-ea"/>
          <a:cs typeface="+mn-cs"/>
        </a:defRPr>
      </a:lvl3pPr>
      <a:lvl4pPr marL="73152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4pPr>
      <a:lvl5pPr marL="91440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5538" name="Rectangle 1026">
            <a:extLst>
              <a:ext uri="{FF2B5EF4-FFF2-40B4-BE49-F238E27FC236}">
                <a16:creationId xmlns:a16="http://schemas.microsoft.com/office/drawing/2014/main" id="{293312E8-D4E9-DF40-A8C4-DF1173C808DE}"/>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65539" name="Rectangle 1027">
            <a:extLst>
              <a:ext uri="{FF2B5EF4-FFF2-40B4-BE49-F238E27FC236}">
                <a16:creationId xmlns:a16="http://schemas.microsoft.com/office/drawing/2014/main" id="{99E0C9D0-C579-0047-B2F6-E08FA639B3DA}"/>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23A0F77C-4198-5F4B-A635-231322DC2587}"/>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02C852AA-A1E8-8D4B-B4FB-6FB8486E1E9B}"/>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ea typeface="ＭＳ Ｐゴシック" charset="-128"/>
              </a:defRPr>
            </a:lvl1pPr>
          </a:lstStyle>
          <a:p>
            <a:pPr>
              <a:defRPr/>
            </a:pPr>
            <a:fld id="{E586AA2A-F159-A34D-9A1A-4E62B010AF7D}" type="slidenum">
              <a:rPr lang="en-US" altLang="en-US"/>
              <a:pPr>
                <a:defRPr/>
              </a:pPr>
              <a:t>‹#›</a:t>
            </a:fld>
            <a:endParaRPr lang="en-US" altLang="en-US"/>
          </a:p>
        </p:txBody>
      </p:sp>
      <p:sp>
        <p:nvSpPr>
          <p:cNvPr id="65542" name="Line 1032">
            <a:extLst>
              <a:ext uri="{FF2B5EF4-FFF2-40B4-BE49-F238E27FC236}">
                <a16:creationId xmlns:a16="http://schemas.microsoft.com/office/drawing/2014/main" id="{4BA4688A-F7FE-4548-AE49-2C5A7052C9EE}"/>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5543" name="Line 1033">
            <a:extLst>
              <a:ext uri="{FF2B5EF4-FFF2-40B4-BE49-F238E27FC236}">
                <a16:creationId xmlns:a16="http://schemas.microsoft.com/office/drawing/2014/main" id="{C27013B1-3B44-034A-99B2-F0E4C84B801C}"/>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2752233333"/>
      </p:ext>
    </p:extLst>
  </p:cSld>
  <p:clrMap bg1="lt1" tx1="dk1" bg2="lt2" tx2="dk2" accent1="accent1" accent2="accent2" accent3="accent3" accent4="accent4" accent5="accent5" accent6="accent6" hlink="hlink" folHlink="folHlink"/>
  <p:sldLayoutIdLst>
    <p:sldLayoutId id="2147489086" r:id="rId1"/>
    <p:sldLayoutId id="2147489087" r:id="rId2"/>
    <p:sldLayoutId id="2147489088" r:id="rId3"/>
    <p:sldLayoutId id="2147489089" r:id="rId4"/>
    <p:sldLayoutId id="2147489090" r:id="rId5"/>
    <p:sldLayoutId id="2147489091" r:id="rId6"/>
    <p:sldLayoutId id="2147489092" r:id="rId7"/>
    <p:sldLayoutId id="2147489093" r:id="rId8"/>
    <p:sldLayoutId id="2147489094" r:id="rId9"/>
    <p:sldLayoutId id="2147489095" r:id="rId10"/>
    <p:sldLayoutId id="2147489096" r:id="rId11"/>
    <p:sldLayoutId id="2147489097"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61404089"/>
      </p:ext>
    </p:extLst>
  </p:cSld>
  <p:clrMap bg1="lt1" tx1="dk1" bg2="lt2" tx2="dk2" accent1="accent1" accent2="accent2" accent3="accent3" accent4="accent4" accent5="accent5" accent6="accent6" hlink="hlink" folHlink="folHlink"/>
  <p:sldLayoutIdLst>
    <p:sldLayoutId id="2147489099" r:id="rId1"/>
    <p:sldLayoutId id="2147489100" r:id="rId2"/>
    <p:sldLayoutId id="2147489101" r:id="rId3"/>
    <p:sldLayoutId id="2147489102" r:id="rId4"/>
  </p:sldLayoutIdLst>
  <p:hf hdr="0" dt="0"/>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8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fontAlgn="base">
              <a:spcBef>
                <a:spcPct val="0"/>
              </a:spcBef>
              <a:spcAft>
                <a:spcPct val="0"/>
              </a:spcAft>
            </a:pPr>
            <a:fld id="{370EA6E8-131D-304C-81D9-F81A6EBD71AF}" type="slidenum">
              <a:rPr lang="en-US" altLang="en-US" smtClean="0">
                <a:ea typeface="ＭＳ Ｐゴシック" charset="-128"/>
              </a:rPr>
              <a:pPr fontAlgn="base">
                <a:spcBef>
                  <a:spcPct val="0"/>
                </a:spcBef>
                <a:spcAft>
                  <a:spcPct val="0"/>
                </a:spcAft>
              </a:pPr>
              <a:t>‹#›</a:t>
            </a:fld>
            <a:endParaRPr lang="en-US" altLang="en-US">
              <a:ea typeface="ＭＳ Ｐゴシック" charset="-128"/>
            </a:endParaRPr>
          </a:p>
        </p:txBody>
      </p:sp>
      <p:sp>
        <p:nvSpPr>
          <p:cNvPr id="1030"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128"/>
            </a:endParaRPr>
          </a:p>
        </p:txBody>
      </p:sp>
      <p:sp>
        <p:nvSpPr>
          <p:cNvPr id="103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128"/>
            </a:endParaRPr>
          </a:p>
        </p:txBody>
      </p:sp>
    </p:spTree>
    <p:extLst>
      <p:ext uri="{BB962C8B-B14F-4D97-AF65-F5344CB8AC3E}">
        <p14:creationId xmlns:p14="http://schemas.microsoft.com/office/powerpoint/2010/main" val="4270240373"/>
      </p:ext>
    </p:extLst>
  </p:cSld>
  <p:clrMap bg1="lt1" tx1="dk1" bg2="lt2" tx2="dk2" accent1="accent1" accent2="accent2" accent3="accent3" accent4="accent4" accent5="accent5" accent6="accent6" hlink="hlink" folHlink="folHlink"/>
  <p:sldLayoutIdLst>
    <p:sldLayoutId id="2147489104" r:id="rId1"/>
    <p:sldLayoutId id="2147489105" r:id="rId2"/>
    <p:sldLayoutId id="2147489106" r:id="rId3"/>
    <p:sldLayoutId id="2147489107" r:id="rId4"/>
    <p:sldLayoutId id="2147489108" r:id="rId5"/>
    <p:sldLayoutId id="2147489109" r:id="rId6"/>
    <p:sldLayoutId id="2147489110" r:id="rId7"/>
    <p:sldLayoutId id="2147489111" r:id="rId8"/>
    <p:sldLayoutId id="2147489112" r:id="rId9"/>
    <p:sldLayoutId id="2147489113" r:id="rId10"/>
    <p:sldLayoutId id="2147489114" r:id="rId11"/>
    <p:sldLayoutId id="2147489115"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2"/>
        <a:buChar char="q"/>
        <a:defRPr sz="2200">
          <a:solidFill>
            <a:schemeClr val="tx1"/>
          </a:solidFill>
          <a:latin typeface="+mn-lt"/>
          <a:ea typeface="ＭＳ Ｐゴシック" charset="-128"/>
        </a:defRPr>
      </a:lvl2pPr>
      <a:lvl3pPr marL="1022350" indent="-350838" algn="l" rtl="0" eaLnBrk="0" fontAlgn="base" hangingPunct="0">
        <a:spcBef>
          <a:spcPct val="20000"/>
        </a:spcBef>
        <a:spcAft>
          <a:spcPct val="0"/>
        </a:spcAft>
        <a:buClr>
          <a:schemeClr val="accent1"/>
        </a:buClr>
        <a:buSzPct val="65000"/>
        <a:buFont typeface="Wingdings" charset="2"/>
        <a:buChar char="n"/>
        <a:defRPr sz="2000">
          <a:solidFill>
            <a:schemeClr val="tx1"/>
          </a:solidFill>
          <a:latin typeface="+mn-lt"/>
          <a:ea typeface="ＭＳ Ｐゴシック" charset="-128"/>
        </a:defRPr>
      </a:lvl3pPr>
      <a:lvl4pPr marL="1339850" indent="-315913" algn="l" rtl="0" eaLnBrk="0" fontAlgn="base" hangingPunct="0">
        <a:spcBef>
          <a:spcPct val="20000"/>
        </a:spcBef>
        <a:spcAft>
          <a:spcPct val="0"/>
        </a:spcAft>
        <a:buClr>
          <a:schemeClr val="accent2"/>
        </a:buClr>
        <a:buSzPct val="70000"/>
        <a:buFont typeface="Wingdings" charset="2"/>
        <a:buChar char="q"/>
        <a:defRPr>
          <a:solidFill>
            <a:schemeClr val="tx1"/>
          </a:solidFill>
          <a:latin typeface="+mn-lt"/>
          <a:ea typeface="ＭＳ Ｐゴシック" charset="-128"/>
        </a:defRPr>
      </a:lvl4pPr>
      <a:lvl5pPr marL="1681163" indent="-339725" algn="l" rtl="0" eaLnBrk="0" fontAlgn="base" hangingPunct="0">
        <a:spcBef>
          <a:spcPct val="20000"/>
        </a:spcBef>
        <a:spcAft>
          <a:spcPct val="0"/>
        </a:spcAft>
        <a:buClr>
          <a:schemeClr val="accent1"/>
        </a:buClr>
        <a:buSzPct val="75000"/>
        <a:buFont typeface="Wingdings" charset="2"/>
        <a:buChar char="§"/>
        <a:defRPr sz="1600">
          <a:solidFill>
            <a:schemeClr val="tx1"/>
          </a:solidFill>
          <a:latin typeface="+mn-lt"/>
          <a:ea typeface="ＭＳ Ｐゴシック"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eaLnBrk="1" hangingPunct="1">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cs typeface="Arial" charset="0"/>
              </a:defRPr>
            </a:lvl1pPr>
          </a:lstStyle>
          <a:p>
            <a:pPr eaLnBrk="1" hangingPunct="1">
              <a:defRPr/>
            </a:pPr>
            <a:fld id="{0BD7560A-9F5D-7742-BEE3-53E7C8CD2AD3}" type="slidenum">
              <a:rPr lang="en-US">
                <a:ea typeface="ＭＳ Ｐゴシック" charset="0"/>
              </a:rPr>
              <a:pPr eaLnBrk="1" hangingPunct="1">
                <a:defRPr/>
              </a:pPr>
              <a:t>‹#›</a:t>
            </a:fld>
            <a:endParaRPr lang="en-US">
              <a:ea typeface="ＭＳ Ｐゴシック" charset="0"/>
            </a:endParaRPr>
          </a:p>
        </p:txBody>
      </p:sp>
      <p:sp>
        <p:nvSpPr>
          <p:cNvPr id="1030"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103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Tree>
    <p:extLst>
      <p:ext uri="{BB962C8B-B14F-4D97-AF65-F5344CB8AC3E}">
        <p14:creationId xmlns:p14="http://schemas.microsoft.com/office/powerpoint/2010/main" val="3748405167"/>
      </p:ext>
    </p:extLst>
  </p:cSld>
  <p:clrMap bg1="lt1" tx1="dk1" bg2="lt2" tx2="dk2" accent1="accent1" accent2="accent2" accent3="accent3" accent4="accent4" accent5="accent5" accent6="accent6" hlink="hlink" folHlink="folHlink"/>
  <p:sldLayoutIdLst>
    <p:sldLayoutId id="2147489117" r:id="rId1"/>
    <p:sldLayoutId id="2147489118" r:id="rId2"/>
    <p:sldLayoutId id="2147489119" r:id="rId3"/>
    <p:sldLayoutId id="2147489120" r:id="rId4"/>
    <p:sldLayoutId id="2147489121" r:id="rId5"/>
    <p:sldLayoutId id="2147489122" r:id="rId6"/>
    <p:sldLayoutId id="2147489123" r:id="rId7"/>
    <p:sldLayoutId id="2147489124" r:id="rId8"/>
    <p:sldLayoutId id="2147489125" r:id="rId9"/>
    <p:sldLayoutId id="2147489126" r:id="rId10"/>
    <p:sldLayoutId id="2147489127" r:id="rId11"/>
    <p:sldLayoutId id="2147489128"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15657969"/>
      </p:ext>
    </p:extLst>
  </p:cSld>
  <p:clrMap bg1="lt1" tx1="dk1" bg2="lt2" tx2="dk2" accent1="accent1" accent2="accent2" accent3="accent3" accent4="accent4" accent5="accent5" accent6="accent6" hlink="hlink" folHlink="folHlink"/>
  <p:sldLayoutIdLst>
    <p:sldLayoutId id="2147489130" r:id="rId1"/>
    <p:sldLayoutId id="2147489131"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eaLnBrk="1" hangingPunct="1">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eaLnBrk="1" hangingPunct="1"/>
            <a:fld id="{55D46416-474E-184B-A5AD-7D0BC91A8C60}" type="slidenum">
              <a:rPr lang="en-US" smtClean="0">
                <a:ea typeface="ＭＳ Ｐゴシック" charset="0"/>
                <a:cs typeface="Arial" charset="0"/>
              </a:rPr>
              <a:pPr eaLnBrk="1" hangingPunct="1"/>
              <a:t>‹#›</a:t>
            </a:fld>
            <a:endParaRPr lang="en-US">
              <a:ea typeface="ＭＳ Ｐゴシック" charset="0"/>
              <a:cs typeface="Arial" charset="0"/>
            </a:endParaRPr>
          </a:p>
        </p:txBody>
      </p:sp>
      <p:sp>
        <p:nvSpPr>
          <p:cNvPr id="100360" name="Line 1032"/>
          <p:cNvSpPr>
            <a:spLocks noChangeShapeType="1"/>
          </p:cNvSpPr>
          <p:nvPr/>
        </p:nvSpPr>
        <p:spPr bwMode="auto">
          <a:xfrm>
            <a:off x="228600" y="6481763"/>
            <a:ext cx="8610600" cy="0"/>
          </a:xfrm>
          <a:prstGeom prst="line">
            <a:avLst/>
          </a:prstGeom>
          <a:noFill/>
          <a:ln w="1905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10036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pic>
        <p:nvPicPr>
          <p:cNvPr id="8" name="Picture 7" descr="safari.png"/>
          <p:cNvPicPr>
            <a:picLocks noChangeAspect="1"/>
          </p:cNvPicPr>
          <p:nvPr userDrawn="1"/>
        </p:nvPicPr>
        <p:blipFill>
          <a:blip r:embed="rId14" cstate="print"/>
          <a:stretch>
            <a:fillRect/>
          </a:stretch>
        </p:blipFill>
        <p:spPr>
          <a:xfrm>
            <a:off x="179512" y="6525344"/>
            <a:ext cx="1080120" cy="312522"/>
          </a:xfrm>
          <a:prstGeom prst="rect">
            <a:avLst/>
          </a:prstGeom>
        </p:spPr>
      </p:pic>
    </p:spTree>
    <p:extLst>
      <p:ext uri="{BB962C8B-B14F-4D97-AF65-F5344CB8AC3E}">
        <p14:creationId xmlns:p14="http://schemas.microsoft.com/office/powerpoint/2010/main" val="2371605959"/>
      </p:ext>
    </p:extLst>
  </p:cSld>
  <p:clrMap bg1="lt1" tx1="dk1" bg2="lt2" tx2="dk2" accent1="accent1" accent2="accent2" accent3="accent3" accent4="accent4" accent5="accent5" accent6="accent6" hlink="hlink" folHlink="folHlink"/>
  <p:sldLayoutIdLst>
    <p:sldLayoutId id="2147489133" r:id="rId1"/>
    <p:sldLayoutId id="2147489134" r:id="rId2"/>
    <p:sldLayoutId id="2147489135" r:id="rId3"/>
    <p:sldLayoutId id="2147489136" r:id="rId4"/>
    <p:sldLayoutId id="2147489137" r:id="rId5"/>
    <p:sldLayoutId id="2147489138" r:id="rId6"/>
    <p:sldLayoutId id="2147489139" r:id="rId7"/>
    <p:sldLayoutId id="2147489140" r:id="rId8"/>
    <p:sldLayoutId id="2147489141" r:id="rId9"/>
    <p:sldLayoutId id="2147489142" r:id="rId10"/>
    <p:sldLayoutId id="2147489143" r:id="rId11"/>
    <p:sldLayoutId id="2147489144" r:id="rId12"/>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ＭＳ Ｐゴシック" pitchFamily="-105" charset="-128"/>
          <a:cs typeface="ＭＳ Ｐゴシック" pitchFamily="-105" charset="-128"/>
        </a:defRPr>
      </a:lvl1pPr>
      <a:lvl2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2pPr>
      <a:lvl3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3pPr>
      <a:lvl4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4pPr>
      <a:lvl5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5" charset="-128"/>
          <a:cs typeface="ＭＳ Ｐゴシック" pitchFamily="-105"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5"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5"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5"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5"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fontAlgn="base">
              <a:spcBef>
                <a:spcPct val="0"/>
              </a:spcBef>
              <a:spcAft>
                <a:spcPct val="0"/>
              </a:spcAft>
              <a:defRPr/>
            </a:pPr>
            <a:endParaRPr lang="en-US" altLang="en-US">
              <a:latin typeface="Garamond"/>
            </a:endParaRPr>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fontAlgn="base">
              <a:spcBef>
                <a:spcPct val="0"/>
              </a:spcBef>
              <a:spcAft>
                <a:spcPct val="0"/>
              </a:spcAft>
            </a:pPr>
            <a:fld id="{55D46416-474E-184B-A5AD-7D0BC91A8C60}" type="slidenum">
              <a:rPr lang="en-US" smtClean="0">
                <a:ea typeface="ＭＳ Ｐゴシック" charset="0"/>
                <a:cs typeface="Arial" charset="0"/>
              </a:rPr>
              <a:pPr fontAlgn="base">
                <a:spcBef>
                  <a:spcPct val="0"/>
                </a:spcBef>
                <a:spcAft>
                  <a:spcPct val="0"/>
                </a:spcAft>
              </a:pPr>
              <a:t>‹#›</a:t>
            </a:fld>
            <a:endParaRPr lang="en-US">
              <a:ea typeface="ＭＳ Ｐゴシック" charset="0"/>
              <a:cs typeface="Arial" charset="0"/>
            </a:endParaRPr>
          </a:p>
        </p:txBody>
      </p:sp>
      <p:sp>
        <p:nvSpPr>
          <p:cNvPr id="100360" name="Line 1032"/>
          <p:cNvSpPr>
            <a:spLocks noChangeShapeType="1"/>
          </p:cNvSpPr>
          <p:nvPr/>
        </p:nvSpPr>
        <p:spPr bwMode="auto">
          <a:xfrm>
            <a:off x="228600" y="6481763"/>
            <a:ext cx="8610600" cy="0"/>
          </a:xfrm>
          <a:prstGeom prst="line">
            <a:avLst/>
          </a:prstGeom>
          <a:noFill/>
          <a:ln w="1905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10036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pic>
        <p:nvPicPr>
          <p:cNvPr id="8" name="Picture 7" descr="safari.png"/>
          <p:cNvPicPr>
            <a:picLocks noChangeAspect="1"/>
          </p:cNvPicPr>
          <p:nvPr userDrawn="1"/>
        </p:nvPicPr>
        <p:blipFill>
          <a:blip r:embed="rId14" cstate="screen">
            <a:extLst>
              <a:ext uri="{28A0092B-C50C-407E-A947-70E740481C1C}">
                <a14:useLocalDpi xmlns:a14="http://schemas.microsoft.com/office/drawing/2010/main"/>
              </a:ext>
            </a:extLst>
          </a:blip>
          <a:stretch>
            <a:fillRect/>
          </a:stretch>
        </p:blipFill>
        <p:spPr>
          <a:xfrm>
            <a:off x="179512" y="6525344"/>
            <a:ext cx="1080120" cy="312522"/>
          </a:xfrm>
          <a:prstGeom prst="rect">
            <a:avLst/>
          </a:prstGeom>
        </p:spPr>
      </p:pic>
    </p:spTree>
    <p:extLst>
      <p:ext uri="{BB962C8B-B14F-4D97-AF65-F5344CB8AC3E}">
        <p14:creationId xmlns:p14="http://schemas.microsoft.com/office/powerpoint/2010/main" val="1520321459"/>
      </p:ext>
    </p:extLst>
  </p:cSld>
  <p:clrMap bg1="lt1" tx1="dk1" bg2="lt2" tx2="dk2" accent1="accent1" accent2="accent2" accent3="accent3" accent4="accent4" accent5="accent5" accent6="accent6" hlink="hlink" folHlink="folHlink"/>
  <p:sldLayoutIdLst>
    <p:sldLayoutId id="2147489146" r:id="rId1"/>
    <p:sldLayoutId id="2147489147" r:id="rId2"/>
    <p:sldLayoutId id="2147489148" r:id="rId3"/>
    <p:sldLayoutId id="2147489149" r:id="rId4"/>
    <p:sldLayoutId id="2147489150" r:id="rId5"/>
    <p:sldLayoutId id="2147489151" r:id="rId6"/>
    <p:sldLayoutId id="2147489152" r:id="rId7"/>
    <p:sldLayoutId id="2147489153" r:id="rId8"/>
    <p:sldLayoutId id="2147489154" r:id="rId9"/>
    <p:sldLayoutId id="2147489155" r:id="rId10"/>
    <p:sldLayoutId id="2147489156" r:id="rId11"/>
    <p:sldLayoutId id="2147489157"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5" charset="-128"/>
          <a:cs typeface="ＭＳ Ｐゴシック" pitchFamily="-105" charset="-128"/>
        </a:defRPr>
      </a:lvl1pPr>
      <a:lvl2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2pPr>
      <a:lvl3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3pPr>
      <a:lvl4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4pPr>
      <a:lvl5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5" charset="-128"/>
          <a:cs typeface="ＭＳ Ｐゴシック" pitchFamily="-105"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5"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5"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5"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5"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a:extLst>
              <a:ext uri="{FF2B5EF4-FFF2-40B4-BE49-F238E27FC236}">
                <a16:creationId xmlns:a16="http://schemas.microsoft.com/office/drawing/2014/main" id="{64193922-6134-7948-9137-2E5B8D9C2913}"/>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a:extLst>
              <a:ext uri="{FF2B5EF4-FFF2-40B4-BE49-F238E27FC236}">
                <a16:creationId xmlns:a16="http://schemas.microsoft.com/office/drawing/2014/main" id="{F539B65D-748C-974F-A932-F79F35E252D6}"/>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D4894F77-4824-1C4D-B980-C0F4BA1A5509}"/>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57C535B2-C077-3C46-A187-4CBEF0169A1B}"/>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panose="02020404030301010803" pitchFamily="18" charset="0"/>
                <a:cs typeface="Arial" panose="020B0604020202020204" pitchFamily="34" charset="0"/>
              </a:defRPr>
            </a:lvl1pPr>
          </a:lstStyle>
          <a:p>
            <a:pPr>
              <a:defRPr/>
            </a:pPr>
            <a:fld id="{77CA2CB9-F24C-5E45-831A-419127340138}" type="slidenum">
              <a:rPr lang="en-US" altLang="en-US"/>
              <a:pPr>
                <a:defRPr/>
              </a:pPr>
              <a:t>‹#›</a:t>
            </a:fld>
            <a:endParaRPr lang="en-US" altLang="en-US"/>
          </a:p>
        </p:txBody>
      </p:sp>
      <p:sp>
        <p:nvSpPr>
          <p:cNvPr id="1030" name="Line 1032">
            <a:extLst>
              <a:ext uri="{FF2B5EF4-FFF2-40B4-BE49-F238E27FC236}">
                <a16:creationId xmlns:a16="http://schemas.microsoft.com/office/drawing/2014/main" id="{81ED38AC-4E34-6E46-B9C1-7D8804246711}"/>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31" name="Line 1033">
            <a:extLst>
              <a:ext uri="{FF2B5EF4-FFF2-40B4-BE49-F238E27FC236}">
                <a16:creationId xmlns:a16="http://schemas.microsoft.com/office/drawing/2014/main" id="{3094ABAD-0C8B-604E-94E7-BFA539131366}"/>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501537282"/>
      </p:ext>
    </p:extLst>
  </p:cSld>
  <p:clrMap bg1="lt1" tx1="dk1" bg2="lt2" tx2="dk2" accent1="accent1" accent2="accent2" accent3="accent3" accent4="accent4" accent5="accent5" accent6="accent6" hlink="hlink" folHlink="folHlink"/>
  <p:sldLayoutIdLst>
    <p:sldLayoutId id="2147489159" r:id="rId1"/>
    <p:sldLayoutId id="2147489160" r:id="rId2"/>
    <p:sldLayoutId id="2147489161" r:id="rId3"/>
    <p:sldLayoutId id="2147489162" r:id="rId4"/>
    <p:sldLayoutId id="2147489163" r:id="rId5"/>
    <p:sldLayoutId id="2147489164" r:id="rId6"/>
    <p:sldLayoutId id="2147489165" r:id="rId7"/>
    <p:sldLayoutId id="2147489166" r:id="rId8"/>
    <p:sldLayoutId id="2147489167" r:id="rId9"/>
    <p:sldLayoutId id="2147489168" r:id="rId10"/>
    <p:sldLayoutId id="2147489169" r:id="rId11"/>
    <p:sldLayoutId id="2147489170"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9"/>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2"/>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3883CA-0B62-DB46-9CBE-B5DC6D4673F1}" type="datetimeFigureOut">
              <a:rPr lang="en-US" smtClean="0"/>
              <a:t>12/1/21</a:t>
            </a:fld>
            <a:endParaRPr lang="en-US"/>
          </a:p>
        </p:txBody>
      </p:sp>
      <p:sp>
        <p:nvSpPr>
          <p:cNvPr id="5" name="Footer Placeholder 4"/>
          <p:cNvSpPr>
            <a:spLocks noGrp="1"/>
          </p:cNvSpPr>
          <p:nvPr>
            <p:ph type="ftr" sz="quarter" idx="3"/>
          </p:nvPr>
        </p:nvSpPr>
        <p:spPr>
          <a:xfrm>
            <a:off x="3028950" y="6356352"/>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2"/>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59D53D-D438-2342-97DF-4908BDD5F974}" type="slidenum">
              <a:rPr lang="en-US" smtClean="0"/>
              <a:t>‹#›</a:t>
            </a:fld>
            <a:endParaRPr lang="en-US"/>
          </a:p>
        </p:txBody>
      </p:sp>
    </p:spTree>
    <p:extLst>
      <p:ext uri="{BB962C8B-B14F-4D97-AF65-F5344CB8AC3E}">
        <p14:creationId xmlns:p14="http://schemas.microsoft.com/office/powerpoint/2010/main" val="1996057680"/>
      </p:ext>
    </p:extLst>
  </p:cSld>
  <p:clrMap bg1="lt1" tx1="dk1" bg2="lt2" tx2="dk2" accent1="accent1" accent2="accent2" accent3="accent3" accent4="accent4" accent5="accent5" accent6="accent6" hlink="hlink" folHlink="folHlink"/>
  <p:sldLayoutIdLst>
    <p:sldLayoutId id="2147489172" r:id="rId1"/>
    <p:sldLayoutId id="2147489173" r:id="rId2"/>
  </p:sldLayoutIdLst>
  <p:txStyles>
    <p:titleStyle>
      <a:lvl1pPr algn="l" defTabSz="914354"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89" indent="-228589" algn="l" defTabSz="914354"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66" indent="-228589" algn="l" defTabSz="914354"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42" indent="-228589" algn="l" defTabSz="914354"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20"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298"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474"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52"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29"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0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54" rtl="0" eaLnBrk="1" latinLnBrk="0" hangingPunct="1">
        <a:defRPr sz="1800" kern="1200">
          <a:solidFill>
            <a:schemeClr val="tx1"/>
          </a:solidFill>
          <a:latin typeface="+mn-lt"/>
          <a:ea typeface="+mn-ea"/>
          <a:cs typeface="+mn-cs"/>
        </a:defRPr>
      </a:lvl1pPr>
      <a:lvl2pPr marL="457178" algn="l" defTabSz="914354" rtl="0" eaLnBrk="1" latinLnBrk="0" hangingPunct="1">
        <a:defRPr sz="1800" kern="1200">
          <a:solidFill>
            <a:schemeClr val="tx1"/>
          </a:solidFill>
          <a:latin typeface="+mn-lt"/>
          <a:ea typeface="+mn-ea"/>
          <a:cs typeface="+mn-cs"/>
        </a:defRPr>
      </a:lvl2pPr>
      <a:lvl3pPr marL="914354" algn="l" defTabSz="914354" rtl="0" eaLnBrk="1" latinLnBrk="0" hangingPunct="1">
        <a:defRPr sz="1800" kern="1200">
          <a:solidFill>
            <a:schemeClr val="tx1"/>
          </a:solidFill>
          <a:latin typeface="+mn-lt"/>
          <a:ea typeface="+mn-ea"/>
          <a:cs typeface="+mn-cs"/>
        </a:defRPr>
      </a:lvl3pPr>
      <a:lvl4pPr marL="1371532" algn="l" defTabSz="914354" rtl="0" eaLnBrk="1" latinLnBrk="0" hangingPunct="1">
        <a:defRPr sz="1800" kern="1200">
          <a:solidFill>
            <a:schemeClr val="tx1"/>
          </a:solidFill>
          <a:latin typeface="+mn-lt"/>
          <a:ea typeface="+mn-ea"/>
          <a:cs typeface="+mn-cs"/>
        </a:defRPr>
      </a:lvl4pPr>
      <a:lvl5pPr marL="1828709" algn="l" defTabSz="914354" rtl="0" eaLnBrk="1" latinLnBrk="0" hangingPunct="1">
        <a:defRPr sz="1800" kern="1200">
          <a:solidFill>
            <a:schemeClr val="tx1"/>
          </a:solidFill>
          <a:latin typeface="+mn-lt"/>
          <a:ea typeface="+mn-ea"/>
          <a:cs typeface="+mn-cs"/>
        </a:defRPr>
      </a:lvl5pPr>
      <a:lvl6pPr marL="2285886" algn="l" defTabSz="914354" rtl="0" eaLnBrk="1" latinLnBrk="0" hangingPunct="1">
        <a:defRPr sz="1800" kern="1200">
          <a:solidFill>
            <a:schemeClr val="tx1"/>
          </a:solidFill>
          <a:latin typeface="+mn-lt"/>
          <a:ea typeface="+mn-ea"/>
          <a:cs typeface="+mn-cs"/>
        </a:defRPr>
      </a:lvl6pPr>
      <a:lvl7pPr marL="2743062" algn="l" defTabSz="914354" rtl="0" eaLnBrk="1" latinLnBrk="0" hangingPunct="1">
        <a:defRPr sz="1800" kern="1200">
          <a:solidFill>
            <a:schemeClr val="tx1"/>
          </a:solidFill>
          <a:latin typeface="+mn-lt"/>
          <a:ea typeface="+mn-ea"/>
          <a:cs typeface="+mn-cs"/>
        </a:defRPr>
      </a:lvl7pPr>
      <a:lvl8pPr marL="3200240" algn="l" defTabSz="914354" rtl="0" eaLnBrk="1" latinLnBrk="0" hangingPunct="1">
        <a:defRPr sz="1800" kern="1200">
          <a:solidFill>
            <a:schemeClr val="tx1"/>
          </a:solidFill>
          <a:latin typeface="+mn-lt"/>
          <a:ea typeface="+mn-ea"/>
          <a:cs typeface="+mn-cs"/>
        </a:defRPr>
      </a:lvl8pPr>
      <a:lvl9pPr marL="3657418" algn="l" defTabSz="914354" rtl="0" eaLnBrk="1" latinLnBrk="0" hangingPunct="1">
        <a:defRPr sz="1800" kern="1200">
          <a:solidFill>
            <a:schemeClr val="tx1"/>
          </a:solidFill>
          <a:latin typeface="+mn-lt"/>
          <a:ea typeface="+mn-ea"/>
          <a:cs typeface="+mn-cs"/>
        </a:defRPr>
      </a:lvl9pPr>
    </p:otherStyle>
  </p:txStyles>
</p:sldMaster>
</file>

<file path=ppt/slideMasters/slideMaster8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38651753"/>
      </p:ext>
    </p:extLst>
  </p:cSld>
  <p:clrMap bg1="lt1" tx1="dk1" bg2="lt2" tx2="dk2" accent1="accent1" accent2="accent2" accent3="accent3" accent4="accent4" accent5="accent5" accent6="accent6" hlink="hlink" folHlink="folHlink"/>
  <p:sldLayoutIdLst>
    <p:sldLayoutId id="2147489175" r:id="rId1"/>
    <p:sldLayoutId id="214748917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9"/>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2"/>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3883CA-0B62-DB46-9CBE-B5DC6D4673F1}" type="datetimeFigureOut">
              <a:rPr lang="en-US" smtClean="0"/>
              <a:t>12/1/21</a:t>
            </a:fld>
            <a:endParaRPr lang="en-US"/>
          </a:p>
        </p:txBody>
      </p:sp>
      <p:sp>
        <p:nvSpPr>
          <p:cNvPr id="5" name="Footer Placeholder 4"/>
          <p:cNvSpPr>
            <a:spLocks noGrp="1"/>
          </p:cNvSpPr>
          <p:nvPr>
            <p:ph type="ftr" sz="quarter" idx="3"/>
          </p:nvPr>
        </p:nvSpPr>
        <p:spPr>
          <a:xfrm>
            <a:off x="3028950" y="6356352"/>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2"/>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59D53D-D438-2342-97DF-4908BDD5F974}" type="slidenum">
              <a:rPr lang="en-US" smtClean="0"/>
              <a:t>‹#›</a:t>
            </a:fld>
            <a:endParaRPr lang="en-US"/>
          </a:p>
        </p:txBody>
      </p:sp>
    </p:spTree>
    <p:extLst>
      <p:ext uri="{BB962C8B-B14F-4D97-AF65-F5344CB8AC3E}">
        <p14:creationId xmlns:p14="http://schemas.microsoft.com/office/powerpoint/2010/main" val="3164671218"/>
      </p:ext>
    </p:extLst>
  </p:cSld>
  <p:clrMap bg1="lt1" tx1="dk1" bg2="lt2" tx2="dk2" accent1="accent1" accent2="accent2" accent3="accent3" accent4="accent4" accent5="accent5" accent6="accent6" hlink="hlink" folHlink="folHlink"/>
  <p:sldLayoutIdLst>
    <p:sldLayoutId id="2147489178" r:id="rId1"/>
    <p:sldLayoutId id="2147489179" r:id="rId2"/>
  </p:sldLayoutIdLst>
  <p:txStyles>
    <p:titleStyle>
      <a:lvl1pPr algn="l" defTabSz="914354"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89" indent="-228589" algn="l" defTabSz="914354"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66" indent="-228589" algn="l" defTabSz="914354"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42" indent="-228589" algn="l" defTabSz="914354"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20"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298"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474"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52"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29"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0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54" rtl="0" eaLnBrk="1" latinLnBrk="0" hangingPunct="1">
        <a:defRPr sz="1800" kern="1200">
          <a:solidFill>
            <a:schemeClr val="tx1"/>
          </a:solidFill>
          <a:latin typeface="+mn-lt"/>
          <a:ea typeface="+mn-ea"/>
          <a:cs typeface="+mn-cs"/>
        </a:defRPr>
      </a:lvl1pPr>
      <a:lvl2pPr marL="457178" algn="l" defTabSz="914354" rtl="0" eaLnBrk="1" latinLnBrk="0" hangingPunct="1">
        <a:defRPr sz="1800" kern="1200">
          <a:solidFill>
            <a:schemeClr val="tx1"/>
          </a:solidFill>
          <a:latin typeface="+mn-lt"/>
          <a:ea typeface="+mn-ea"/>
          <a:cs typeface="+mn-cs"/>
        </a:defRPr>
      </a:lvl2pPr>
      <a:lvl3pPr marL="914354" algn="l" defTabSz="914354" rtl="0" eaLnBrk="1" latinLnBrk="0" hangingPunct="1">
        <a:defRPr sz="1800" kern="1200">
          <a:solidFill>
            <a:schemeClr val="tx1"/>
          </a:solidFill>
          <a:latin typeface="+mn-lt"/>
          <a:ea typeface="+mn-ea"/>
          <a:cs typeface="+mn-cs"/>
        </a:defRPr>
      </a:lvl3pPr>
      <a:lvl4pPr marL="1371532" algn="l" defTabSz="914354" rtl="0" eaLnBrk="1" latinLnBrk="0" hangingPunct="1">
        <a:defRPr sz="1800" kern="1200">
          <a:solidFill>
            <a:schemeClr val="tx1"/>
          </a:solidFill>
          <a:latin typeface="+mn-lt"/>
          <a:ea typeface="+mn-ea"/>
          <a:cs typeface="+mn-cs"/>
        </a:defRPr>
      </a:lvl4pPr>
      <a:lvl5pPr marL="1828709" algn="l" defTabSz="914354" rtl="0" eaLnBrk="1" latinLnBrk="0" hangingPunct="1">
        <a:defRPr sz="1800" kern="1200">
          <a:solidFill>
            <a:schemeClr val="tx1"/>
          </a:solidFill>
          <a:latin typeface="+mn-lt"/>
          <a:ea typeface="+mn-ea"/>
          <a:cs typeface="+mn-cs"/>
        </a:defRPr>
      </a:lvl5pPr>
      <a:lvl6pPr marL="2285886" algn="l" defTabSz="914354" rtl="0" eaLnBrk="1" latinLnBrk="0" hangingPunct="1">
        <a:defRPr sz="1800" kern="1200">
          <a:solidFill>
            <a:schemeClr val="tx1"/>
          </a:solidFill>
          <a:latin typeface="+mn-lt"/>
          <a:ea typeface="+mn-ea"/>
          <a:cs typeface="+mn-cs"/>
        </a:defRPr>
      </a:lvl6pPr>
      <a:lvl7pPr marL="2743062" algn="l" defTabSz="914354" rtl="0" eaLnBrk="1" latinLnBrk="0" hangingPunct="1">
        <a:defRPr sz="1800" kern="1200">
          <a:solidFill>
            <a:schemeClr val="tx1"/>
          </a:solidFill>
          <a:latin typeface="+mn-lt"/>
          <a:ea typeface="+mn-ea"/>
          <a:cs typeface="+mn-cs"/>
        </a:defRPr>
      </a:lvl7pPr>
      <a:lvl8pPr marL="3200240" algn="l" defTabSz="914354" rtl="0" eaLnBrk="1" latinLnBrk="0" hangingPunct="1">
        <a:defRPr sz="1800" kern="1200">
          <a:solidFill>
            <a:schemeClr val="tx1"/>
          </a:solidFill>
          <a:latin typeface="+mn-lt"/>
          <a:ea typeface="+mn-ea"/>
          <a:cs typeface="+mn-cs"/>
        </a:defRPr>
      </a:lvl8pPr>
      <a:lvl9pPr marL="3657418" algn="l" defTabSz="914354" rtl="0" eaLnBrk="1" latinLnBrk="0" hangingPunct="1">
        <a:defRPr sz="1800" kern="1200">
          <a:solidFill>
            <a:schemeClr val="tx1"/>
          </a:solidFill>
          <a:latin typeface="+mn-lt"/>
          <a:ea typeface="+mn-ea"/>
          <a:cs typeface="+mn-cs"/>
        </a:defRPr>
      </a:lvl9pPr>
    </p:otherStyle>
  </p:txStyles>
</p:sldMaster>
</file>

<file path=ppt/slideMasters/slideMaster9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31846008"/>
      </p:ext>
    </p:extLst>
  </p:cSld>
  <p:clrMap bg1="lt1" tx1="dk1" bg2="lt2" tx2="dk2" accent1="accent1" accent2="accent2" accent3="accent3" accent4="accent4" accent5="accent5" accent6="accent6" hlink="hlink" folHlink="folHlink"/>
  <p:sldLayoutIdLst>
    <p:sldLayoutId id="2147489181" r:id="rId1"/>
    <p:sldLayoutId id="2147489182"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defRPr>
            </a:lvl1pPr>
          </a:lstStyle>
          <a:p>
            <a:pPr fontAlgn="base">
              <a:spcBef>
                <a:spcPct val="0"/>
              </a:spcBef>
              <a:spcAft>
                <a:spcPct val="0"/>
              </a:spcAft>
              <a:defRPr/>
            </a:pPr>
            <a:fld id="{38BFFD3A-6A6D-EB47-A2AE-382792C4B855}" type="slidenum">
              <a:rPr lang="en-US" altLang="en-US">
                <a:ea typeface="ＭＳ Ｐゴシック" charset="-128"/>
              </a:rPr>
              <a:pPr fontAlgn="base">
                <a:spcBef>
                  <a:spcPct val="0"/>
                </a:spcBef>
                <a:spcAft>
                  <a:spcPct val="0"/>
                </a:spcAft>
                <a:defRPr/>
              </a:pPr>
              <a:t>‹#›</a:t>
            </a:fld>
            <a:endParaRPr lang="en-US" altLang="en-US">
              <a:ea typeface="ＭＳ Ｐゴシック" charset="-128"/>
            </a:endParaRPr>
          </a:p>
        </p:txBody>
      </p:sp>
      <p:sp>
        <p:nvSpPr>
          <p:cNvPr id="1030"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103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Tree>
    <p:extLst>
      <p:ext uri="{BB962C8B-B14F-4D97-AF65-F5344CB8AC3E}">
        <p14:creationId xmlns:p14="http://schemas.microsoft.com/office/powerpoint/2010/main" val="810507929"/>
      </p:ext>
    </p:extLst>
  </p:cSld>
  <p:clrMap bg1="lt1" tx1="dk1" bg2="lt2" tx2="dk2" accent1="accent1" accent2="accent2" accent3="accent3" accent4="accent4" accent5="accent5" accent6="accent6" hlink="hlink" folHlink="folHlink"/>
  <p:sldLayoutIdLst>
    <p:sldLayoutId id="2147489184" r:id="rId1"/>
    <p:sldLayoutId id="2147489185" r:id="rId2"/>
    <p:sldLayoutId id="2147489186" r:id="rId3"/>
    <p:sldLayoutId id="2147489187" r:id="rId4"/>
    <p:sldLayoutId id="2147489188" r:id="rId5"/>
    <p:sldLayoutId id="2147489189" r:id="rId6"/>
    <p:sldLayoutId id="2147489190" r:id="rId7"/>
    <p:sldLayoutId id="2147489191" r:id="rId8"/>
    <p:sldLayoutId id="2147489192" r:id="rId9"/>
    <p:sldLayoutId id="2147489193" r:id="rId10"/>
    <p:sldLayoutId id="2147489194" r:id="rId11"/>
    <p:sldLayoutId id="2147489195"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a:extLst>
              <a:ext uri="{FF2B5EF4-FFF2-40B4-BE49-F238E27FC236}">
                <a16:creationId xmlns:a16="http://schemas.microsoft.com/office/drawing/2014/main" id="{D2A1118F-5AEB-1E4F-91F1-AAD0EF8B94DD}"/>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a:extLst>
              <a:ext uri="{FF2B5EF4-FFF2-40B4-BE49-F238E27FC236}">
                <a16:creationId xmlns:a16="http://schemas.microsoft.com/office/drawing/2014/main" id="{6D270052-F7BE-8348-A64B-192F0F84E230}"/>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D4894F77-4824-1C4D-B980-C0F4BA1A5509}"/>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57C535B2-C077-3C46-A187-4CBEF0169A1B}"/>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smtClean="0">
                <a:solidFill>
                  <a:srgbClr val="000000"/>
                </a:solidFill>
                <a:latin typeface="Garamond" panose="02020404030301010803" pitchFamily="18" charset="0"/>
                <a:cs typeface="Arial" panose="020B0604020202020204" pitchFamily="34" charset="0"/>
              </a:defRPr>
            </a:lvl1pPr>
          </a:lstStyle>
          <a:p>
            <a:pPr>
              <a:defRPr/>
            </a:pPr>
            <a:fld id="{AF8AB043-1D33-1946-871F-639FD9DFAC19}" type="slidenum">
              <a:rPr lang="en-US" altLang="en-US"/>
              <a:pPr>
                <a:defRPr/>
              </a:pPr>
              <a:t>‹#›</a:t>
            </a:fld>
            <a:endParaRPr lang="en-US" altLang="en-US"/>
          </a:p>
        </p:txBody>
      </p:sp>
      <p:sp>
        <p:nvSpPr>
          <p:cNvPr id="1030" name="Line 1032">
            <a:extLst>
              <a:ext uri="{FF2B5EF4-FFF2-40B4-BE49-F238E27FC236}">
                <a16:creationId xmlns:a16="http://schemas.microsoft.com/office/drawing/2014/main" id="{4245D39E-8948-0B44-AA3A-86720DC03584}"/>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31" name="Line 1033">
            <a:extLst>
              <a:ext uri="{FF2B5EF4-FFF2-40B4-BE49-F238E27FC236}">
                <a16:creationId xmlns:a16="http://schemas.microsoft.com/office/drawing/2014/main" id="{11EABD36-339A-AE41-A37E-CEB75DC7CEF9}"/>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514207916"/>
      </p:ext>
    </p:extLst>
  </p:cSld>
  <p:clrMap bg1="lt1" tx1="dk1" bg2="lt2" tx2="dk2" accent1="accent1" accent2="accent2" accent3="accent3" accent4="accent4" accent5="accent5" accent6="accent6" hlink="hlink" folHlink="folHlink"/>
  <p:sldLayoutIdLst>
    <p:sldLayoutId id="2147489197" r:id="rId1"/>
    <p:sldLayoutId id="2147489198" r:id="rId2"/>
    <p:sldLayoutId id="2147489199" r:id="rId3"/>
    <p:sldLayoutId id="2147489200" r:id="rId4"/>
    <p:sldLayoutId id="2147489201" r:id="rId5"/>
    <p:sldLayoutId id="2147489202" r:id="rId6"/>
    <p:sldLayoutId id="2147489203" r:id="rId7"/>
    <p:sldLayoutId id="2147489204" r:id="rId8"/>
    <p:sldLayoutId id="2147489205" r:id="rId9"/>
    <p:sldLayoutId id="2147489206" r:id="rId10"/>
    <p:sldLayoutId id="2147489207" r:id="rId11"/>
    <p:sldLayoutId id="2147489208"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08186806"/>
      </p:ext>
    </p:extLst>
  </p:cSld>
  <p:clrMap bg1="lt1" tx1="dk1" bg2="lt2" tx2="dk2" accent1="accent1" accent2="accent2" accent3="accent3" accent4="accent4" accent5="accent5" accent6="accent6" hlink="hlink" folHlink="folHlink"/>
  <p:sldLayoutIdLst>
    <p:sldLayoutId id="2147489210" r:id="rId1"/>
    <p:sldLayoutId id="2147489211" r:id="rId2"/>
    <p:sldLayoutId id="2147489212" r:id="rId3"/>
    <p:sldLayoutId id="2147489213" r:id="rId4"/>
  </p:sldLayoutIdLst>
  <p:hf hdr="0" dt="0"/>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9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dirty="0"/>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3845995586"/>
      </p:ext>
    </p:extLst>
  </p:cSld>
  <p:clrMap bg1="lt1" tx1="dk1" bg2="lt2" tx2="dk2" accent1="accent1" accent2="accent2" accent3="accent3" accent4="accent4" accent5="accent5" accent6="accent6" hlink="hlink" folHlink="folHlink"/>
  <p:sldLayoutIdLst>
    <p:sldLayoutId id="2147489215" r:id="rId1"/>
    <p:sldLayoutId id="2147489216" r:id="rId2"/>
    <p:sldLayoutId id="2147489217" r:id="rId3"/>
    <p:sldLayoutId id="2147489218" r:id="rId4"/>
    <p:sldLayoutId id="2147489219" r:id="rId5"/>
    <p:sldLayoutId id="2147489220" r:id="rId6"/>
    <p:sldLayoutId id="2147489221" r:id="rId7"/>
    <p:sldLayoutId id="2147489222" r:id="rId8"/>
    <p:sldLayoutId id="2147489223" r:id="rId9"/>
    <p:sldLayoutId id="2147489224" r:id="rId10"/>
    <p:sldLayoutId id="2147489225"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25666" name="Rectangle 1026">
            <a:extLst>
              <a:ext uri="{FF2B5EF4-FFF2-40B4-BE49-F238E27FC236}">
                <a16:creationId xmlns:a16="http://schemas.microsoft.com/office/drawing/2014/main" id="{767842EF-2E87-9649-8E4C-4EF07515E698}"/>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625667" name="Rectangle 1027">
            <a:extLst>
              <a:ext uri="{FF2B5EF4-FFF2-40B4-BE49-F238E27FC236}">
                <a16:creationId xmlns:a16="http://schemas.microsoft.com/office/drawing/2014/main" id="{7F46E882-405C-294F-A176-5EB4B6E5E8E2}"/>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3955FDDD-00C5-1D4C-912E-1BDB0E3BD330}"/>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2C1267A1-BE40-C34F-A587-D92B7D4A5D5B}"/>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defRPr>
            </a:lvl1pPr>
          </a:lstStyle>
          <a:p>
            <a:pPr>
              <a:defRPr/>
            </a:pPr>
            <a:fld id="{B1C60925-3F6D-0244-A63C-8428EA4EFD07}" type="slidenum">
              <a:rPr lang="en-US" altLang="en-US"/>
              <a:pPr>
                <a:defRPr/>
              </a:pPr>
              <a:t>‹#›</a:t>
            </a:fld>
            <a:endParaRPr lang="en-US" altLang="en-US"/>
          </a:p>
        </p:txBody>
      </p:sp>
      <p:sp>
        <p:nvSpPr>
          <p:cNvPr id="625670" name="Line 1032">
            <a:extLst>
              <a:ext uri="{FF2B5EF4-FFF2-40B4-BE49-F238E27FC236}">
                <a16:creationId xmlns:a16="http://schemas.microsoft.com/office/drawing/2014/main" id="{BEFE2080-76AE-4B40-AEAD-392FD767B104}"/>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25671" name="Line 1033">
            <a:extLst>
              <a:ext uri="{FF2B5EF4-FFF2-40B4-BE49-F238E27FC236}">
                <a16:creationId xmlns:a16="http://schemas.microsoft.com/office/drawing/2014/main" id="{23A53299-EA82-2047-A09E-6BA500656893}"/>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1619624003"/>
      </p:ext>
    </p:extLst>
  </p:cSld>
  <p:clrMap bg1="lt1" tx1="dk1" bg2="lt2" tx2="dk2" accent1="accent1" accent2="accent2" accent3="accent3" accent4="accent4" accent5="accent5" accent6="accent6" hlink="hlink" folHlink="folHlink"/>
  <p:sldLayoutIdLst>
    <p:sldLayoutId id="2147489227" r:id="rId1"/>
    <p:sldLayoutId id="2147489228" r:id="rId2"/>
    <p:sldLayoutId id="2147489229" r:id="rId3"/>
    <p:sldLayoutId id="2147489230" r:id="rId4"/>
    <p:sldLayoutId id="2147489231" r:id="rId5"/>
    <p:sldLayoutId id="2147489232" r:id="rId6"/>
    <p:sldLayoutId id="2147489233" r:id="rId7"/>
    <p:sldLayoutId id="2147489234" r:id="rId8"/>
    <p:sldLayoutId id="2147489235" r:id="rId9"/>
    <p:sldLayoutId id="2147489236" r:id="rId10"/>
    <p:sldLayoutId id="2147489237" r:id="rId11"/>
    <p:sldLayoutId id="2147489238"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omutlu@gmail.com" TargetMode="External"/><Relationship Id="rId7"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666.xml"/><Relationship Id="rId6" Type="http://schemas.openxmlformats.org/officeDocument/2006/relationships/image" Target="../media/image12.jpeg"/><Relationship Id="rId5" Type="http://schemas.openxmlformats.org/officeDocument/2006/relationships/image" Target="../media/image11.png"/><Relationship Id="rId4" Type="http://schemas.openxmlformats.org/officeDocument/2006/relationships/hyperlink" Target="https://people.inf.ethz.ch/omutlu" TargetMode="External"/></Relationships>
</file>

<file path=ppt/slides/_rels/slide2.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13.png"/><Relationship Id="rId7" Type="http://schemas.openxmlformats.org/officeDocument/2006/relationships/image" Target="../media/image16.jpeg"/><Relationship Id="rId2" Type="http://schemas.openxmlformats.org/officeDocument/2006/relationships/notesSlide" Target="../notesSlides/notesSlide2.xml"/><Relationship Id="rId1" Type="http://schemas.openxmlformats.org/officeDocument/2006/relationships/slideLayout" Target="../slideLayouts/slideLayout671.xml"/><Relationship Id="rId6" Type="http://schemas.openxmlformats.org/officeDocument/2006/relationships/image" Target="../media/image15.png"/><Relationship Id="rId5" Type="http://schemas.openxmlformats.org/officeDocument/2006/relationships/image" Target="../media/image14.jpeg"/><Relationship Id="rId10" Type="http://schemas.openxmlformats.org/officeDocument/2006/relationships/image" Target="../media/image19.png"/><Relationship Id="rId4" Type="http://schemas.microsoft.com/office/2007/relationships/hdphoto" Target="../media/hdphoto1.wdp"/><Relationship Id="rId9" Type="http://schemas.openxmlformats.org/officeDocument/2006/relationships/image" Target="../media/image18.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7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6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6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67.xml"/></Relationships>
</file>

<file path=ppt/slides/_rels/slide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0.png"/><Relationship Id="rId1" Type="http://schemas.openxmlformats.org/officeDocument/2006/relationships/slideLayout" Target="../slideLayouts/slideLayout876.xml"/><Relationship Id="rId6" Type="http://schemas.openxmlformats.org/officeDocument/2006/relationships/hyperlink" Target="https://safari.ethz.ch/safari-newsletter-april-2020/" TargetMode="External"/><Relationship Id="rId5" Type="http://schemas.openxmlformats.org/officeDocument/2006/relationships/image" Target="../media/image21.jpeg"/><Relationship Id="rId4" Type="http://schemas.openxmlformats.org/officeDocument/2006/relationships/hyperlink" Target="http://www.safari.ethz.ch/"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safari.ethz.ch/safari-newsletter-january-2021/" TargetMode="External"/><Relationship Id="rId1" Type="http://schemas.openxmlformats.org/officeDocument/2006/relationships/slideLayout" Target="../slideLayouts/slideLayout68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78.xml"/></Relationships>
</file>

<file path=ppt/slides/_rels/slide10.xml.rels><?xml version="1.0" encoding="UTF-8" standalone="yes"?>
<Relationships xmlns="http://schemas.openxmlformats.org/package/2006/relationships"><Relationship Id="rId8" Type="http://schemas.openxmlformats.org/officeDocument/2006/relationships/hyperlink" Target="https://www.youtube.com/watch?v=sgd7PHQQ1AI&amp;list=PL5Q2soXY2Zi8D_5MGV6EnXEJHnV2YFBJl&amp;index=39" TargetMode="External"/><Relationship Id="rId3" Type="http://schemas.openxmlformats.org/officeDocument/2006/relationships/hyperlink" Target="https://www.youtube.com/watch?v=kgiZlSOcGFM&amp;list=PL5Q2soXY2Zi8D_5MGV6EnXEJHnV2YFBJl&amp;index=1" TargetMode="External"/><Relationship Id="rId7" Type="http://schemas.openxmlformats.org/officeDocument/2006/relationships/hyperlink" Target="https://www.youtube.com/watch?v=c6_LgzuNdkw&amp;list=PL5Q2soXY2Zi8D_5MGV6EnXEJHnV2YFBJl&amp;index=25" TargetMode="External"/><Relationship Id="rId2" Type="http://schemas.openxmlformats.org/officeDocument/2006/relationships/hyperlink" Target="https://www.youtube.com/onurmutlulectures" TargetMode="External"/><Relationship Id="rId1" Type="http://schemas.openxmlformats.org/officeDocument/2006/relationships/slideLayout" Target="../slideLayouts/slideLayout701.xml"/><Relationship Id="rId6" Type="http://schemas.openxmlformats.org/officeDocument/2006/relationships/hyperlink" Target="https://www.youtube.com/watch?v=F7xZLNMIY1E&amp;list=PL5Q2soXY2Zi8D_5MGV6EnXEJHnV2YFBJl&amp;index=3" TargetMode="External"/><Relationship Id="rId5" Type="http://schemas.openxmlformats.org/officeDocument/2006/relationships/hyperlink" Target="https://www.youtube.com/watch?v=r7sn41lH-4A&amp;list=PL5Q2soXY2Zi8D_5MGV6EnXEJHnV2YFBJl&amp;index=41" TargetMode="External"/><Relationship Id="rId4" Type="http://schemas.openxmlformats.org/officeDocument/2006/relationships/hyperlink" Target="https://www.youtube.com/watch?v=njX_14584Jw&amp;list=PL5Q2soXY2Zi8D_5MGV6EnXEJHnV2YFBJl&amp;index=16"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c3mPdZA-Fmc&amp;list=PL5Q2soXY2Zi9xidyIgBxUz7xRPS-wisBN" TargetMode="External"/><Relationship Id="rId2" Type="http://schemas.openxmlformats.org/officeDocument/2006/relationships/hyperlink" Target="https://www.youtube.com/watch?v=LbC0EZY8yw4&amp;list=PL5Q2soXY2Zi_uej3aY39YB5pfW4SJ7LlN" TargetMode="External"/><Relationship Id="rId1" Type="http://schemas.openxmlformats.org/officeDocument/2006/relationships/slideLayout" Target="../slideLayouts/slideLayout701.xml"/><Relationship Id="rId5" Type="http://schemas.openxmlformats.org/officeDocument/2006/relationships/hyperlink" Target="https://www.youtube.com/onurmutlulectures" TargetMode="External"/><Relationship Id="rId4" Type="http://schemas.openxmlformats.org/officeDocument/2006/relationships/hyperlink" Target="https://www.youtube.com/watch?v=4yfkM_5EFgo&amp;list=PL5Q2soXY2Zi-Mnk1PxjEIG32HAGILkTOF"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onurmutlulectures" TargetMode="External"/><Relationship Id="rId2" Type="http://schemas.openxmlformats.org/officeDocument/2006/relationships/image" Target="../media/image23.png"/><Relationship Id="rId1" Type="http://schemas.openxmlformats.org/officeDocument/2006/relationships/slideLayout" Target="../slideLayouts/slideLayout701.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LbC0EZY8yw4&amp;list=PL5Q2soXY2Zi_uej3aY39YB5pfW4SJ7LlN" TargetMode="External"/><Relationship Id="rId2" Type="http://schemas.openxmlformats.org/officeDocument/2006/relationships/hyperlink" Target="https://safari.ethz.ch/digitaltechnik/spring2021/doku.php?id=schedule" TargetMode="External"/><Relationship Id="rId1" Type="http://schemas.openxmlformats.org/officeDocument/2006/relationships/slideLayout" Target="../slideLayouts/slideLayout701.xml"/><Relationship Id="rId4" Type="http://schemas.openxmlformats.org/officeDocument/2006/relationships/image" Target="../media/image24.png"/></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c3mPdZA-Fmc&amp;list=PL5Q2soXY2Zi9xidyIgBxUz7xRPS-wisBN" TargetMode="External"/><Relationship Id="rId2" Type="http://schemas.openxmlformats.org/officeDocument/2006/relationships/hyperlink" Target="https://safari.ethz.ch/architecture/fall2020/doku.php?id=schedule" TargetMode="External"/><Relationship Id="rId1" Type="http://schemas.openxmlformats.org/officeDocument/2006/relationships/slideLayout" Target="../slideLayouts/slideLayout701.xml"/><Relationship Id="rId4" Type="http://schemas.openxmlformats.org/officeDocument/2006/relationships/image" Target="../media/image25.png"/></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4yfkM_5EFgo&amp;list=PL5Q2soXY2Zi-Mnk1PxjEIG32HAGILkTOF"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689.xml"/><Relationship Id="rId4" Type="http://schemas.openxmlformats.org/officeDocument/2006/relationships/image" Target="../media/image26.png"/></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t3m93ZpLOyw&amp;list=PL5Q2soXY2Zi_awYdjmWVIUegsbY7TPGW4" TargetMode="External"/><Relationship Id="rId2" Type="http://schemas.openxmlformats.org/officeDocument/2006/relationships/hyperlink" Target="https://safari.ethz.ch/architecture_seminar/spring2021/doku.php?id=schedule" TargetMode="External"/><Relationship Id="rId1" Type="http://schemas.openxmlformats.org/officeDocument/2006/relationships/slideLayout" Target="../slideLayouts/slideLayout701.xml"/><Relationship Id="rId4" Type="http://schemas.openxmlformats.org/officeDocument/2006/relationships/image" Target="../media/image27.png"/></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4TcP297mdsI&amp;list=PL5Q2soXY2Zi_7UBNmC9B8Yr5JSwTG9yH4" TargetMode="External"/><Relationship Id="rId2" Type="http://schemas.openxmlformats.org/officeDocument/2006/relationships/hyperlink" Target="https://safari.ethz.ch/architecture_seminar/fall2021/doku.php?id=schedule" TargetMode="External"/><Relationship Id="rId1" Type="http://schemas.openxmlformats.org/officeDocument/2006/relationships/slideLayout" Target="../slideLayouts/slideLayout701.xml"/><Relationship Id="rId4" Type="http://schemas.openxmlformats.org/officeDocument/2006/relationships/image" Target="../media/image28.png"/></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safari.ethz.ch/projects_and_seminars/doku.php" TargetMode="External"/><Relationship Id="rId1" Type="http://schemas.openxmlformats.org/officeDocument/2006/relationships/slideLayout" Target="../slideLayouts/slideLayout701.xml"/></Relationships>
</file>

<file path=ppt/slides/_rels/slide19.xml.rels><?xml version="1.0" encoding="UTF-8" standalone="yes"?>
<Relationships xmlns="http://schemas.openxmlformats.org/package/2006/relationships"><Relationship Id="rId8" Type="http://schemas.openxmlformats.org/officeDocument/2006/relationships/image" Target="../media/image35.tiff"/><Relationship Id="rId3" Type="http://schemas.openxmlformats.org/officeDocument/2006/relationships/image" Target="../media/image31.tiff"/><Relationship Id="rId7" Type="http://schemas.openxmlformats.org/officeDocument/2006/relationships/hyperlink" Target="https://safari.ethz.ch/safari-seminar-series/" TargetMode="External"/><Relationship Id="rId2" Type="http://schemas.openxmlformats.org/officeDocument/2006/relationships/image" Target="../media/image30.tiff"/><Relationship Id="rId1" Type="http://schemas.openxmlformats.org/officeDocument/2006/relationships/slideLayout" Target="../slideLayouts/slideLayout989.xml"/><Relationship Id="rId6" Type="http://schemas.openxmlformats.org/officeDocument/2006/relationships/image" Target="../media/image34.tiff"/><Relationship Id="rId11" Type="http://schemas.openxmlformats.org/officeDocument/2006/relationships/image" Target="../media/image38.png"/><Relationship Id="rId5" Type="http://schemas.openxmlformats.org/officeDocument/2006/relationships/image" Target="../media/image33.tiff"/><Relationship Id="rId10" Type="http://schemas.openxmlformats.org/officeDocument/2006/relationships/image" Target="../media/image37.tiff"/><Relationship Id="rId4" Type="http://schemas.openxmlformats.org/officeDocument/2006/relationships/image" Target="../media/image32.tiff"/><Relationship Id="rId9" Type="http://schemas.openxmlformats.org/officeDocument/2006/relationships/image" Target="../media/image36.tiff"/></Relationships>
</file>

<file path=ppt/slides/_rels/slide2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hyperlink" Target="https://www.youtube.com/watch?v=D8Hjy2iU9l4&amp;list=PL5Q2soXY2Zi_tOTAYm--dYByNPL7JhwR9&amp;index=1" TargetMode="External"/><Relationship Id="rId1" Type="http://schemas.openxmlformats.org/officeDocument/2006/relationships/slideLayout" Target="../slideLayouts/slideLayout989.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2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hyperlink" Target="https://github.com/CMU-SAFARI/" TargetMode="External"/><Relationship Id="rId1" Type="http://schemas.openxmlformats.org/officeDocument/2006/relationships/slideLayout" Target="../slideLayouts/slideLayout689.xml"/></Relationships>
</file>

<file path=ppt/slides/_rels/slide2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www.youtube.com/watch?v=83tlorht7Mc&amp;list=PL5Q2soXY2Zi8D_5MGV6EnXEJHnV2YFBJl&amp;index=54" TargetMode="External"/><Relationship Id="rId1" Type="http://schemas.openxmlformats.org/officeDocument/2006/relationships/slideLayout" Target="../slideLayouts/slideLayout712.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8ffSEKZhmvo" TargetMode="External"/><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onurmutlulectures" TargetMode="External"/><Relationship Id="rId2" Type="http://schemas.openxmlformats.org/officeDocument/2006/relationships/hyperlink" Target="https://people.inf.ethz.ch/omutlu/projects.htm" TargetMode="External"/><Relationship Id="rId1" Type="http://schemas.openxmlformats.org/officeDocument/2006/relationships/slideLayout" Target="../slideLayouts/slideLayout80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6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8.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9.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50.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png"/><Relationship Id="rId1" Type="http://schemas.openxmlformats.org/officeDocument/2006/relationships/slideLayout" Target="../slideLayouts/slideLayout930.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hyperlink" Target="https://arxiv.org/pdf/2008.00961.pdf" TargetMode="External"/></Relationships>
</file>

<file path=ppt/slides/_rels/slide40.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56.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4.xml"/><Relationship Id="rId1" Type="http://schemas.openxmlformats.org/officeDocument/2006/relationships/slideLayout" Target="../slideLayouts/slideLayout781.xml"/></Relationships>
</file>

<file path=ppt/slides/_rels/slide44.xml.rels><?xml version="1.0" encoding="UTF-8" standalone="yes"?>
<Relationships xmlns="http://schemas.openxmlformats.org/package/2006/relationships"><Relationship Id="rId3" Type="http://schemas.openxmlformats.org/officeDocument/2006/relationships/hyperlink" Target="https://youtu.be/Ucp0TTmvqOE?t=4236" TargetMode="External"/><Relationship Id="rId2" Type="http://schemas.openxmlformats.org/officeDocument/2006/relationships/image" Target="../media/image59.png"/><Relationship Id="rId1" Type="http://schemas.openxmlformats.org/officeDocument/2006/relationships/slideLayout" Target="../slideLayouts/slideLayout723.xml"/><Relationship Id="rId4" Type="http://schemas.openxmlformats.org/officeDocument/2006/relationships/image" Target="../media/image60.tiff"/></Relationships>
</file>

<file path=ppt/slides/_rels/slide45.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5.xml"/><Relationship Id="rId1" Type="http://schemas.openxmlformats.org/officeDocument/2006/relationships/slideLayout" Target="../slideLayouts/slideLayout723.xml"/><Relationship Id="rId5" Type="http://schemas.openxmlformats.org/officeDocument/2006/relationships/hyperlink" Target="https://www.cerebras.net/cerebras-wafer-scale-engine-why-we-need-big-chips-for-deep-learning/" TargetMode="External"/><Relationship Id="rId4" Type="http://schemas.openxmlformats.org/officeDocument/2006/relationships/hyperlink" Target="https://www.anandtech.com/show/14758/hot-chips-31-live-blogs-cerebras-wafer-scale-deep-learning"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6.xml"/><Relationship Id="rId1" Type="http://schemas.openxmlformats.org/officeDocument/2006/relationships/slideLayout" Target="../slideLayouts/slideLayout781.xml"/><Relationship Id="rId6" Type="http://schemas.openxmlformats.org/officeDocument/2006/relationships/hyperlink" Target="https://www.cerebras.net/cerebras-wafer-scale-engine-why-we-need-big-chips-for-deep-learning/" TargetMode="External"/><Relationship Id="rId5" Type="http://schemas.openxmlformats.org/officeDocument/2006/relationships/hyperlink" Target="https://www.anandtech.com/show/14758/hot-chips-31-live-blogs-cerebras-wafer-scale-deep-learning" TargetMode="External"/><Relationship Id="rId4" Type="http://schemas.openxmlformats.org/officeDocument/2006/relationships/image" Target="../media/image62.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basicmi.github.io/AI-Chip/" TargetMode="External"/><Relationship Id="rId2" Type="http://schemas.openxmlformats.org/officeDocument/2006/relationships/image" Target="../media/image63.tiff"/><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hyperlink" Target="https://basicmi.github.io/AI-Chip/"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www.anandtech.com/show/14750/hot-chips-31-analysis-inmemory-processing-by-upmem" TargetMode="External"/><Relationship Id="rId2" Type="http://schemas.openxmlformats.org/officeDocument/2006/relationships/image" Target="../media/image65.tiff"/><Relationship Id="rId1" Type="http://schemas.openxmlformats.org/officeDocument/2006/relationships/slideLayout" Target="../slideLayouts/slideLayout723.xml"/><Relationship Id="rId5" Type="http://schemas.openxmlformats.org/officeDocument/2006/relationships/hyperlink" Target="https://www.upmem.com/video-upmem-presenting-its-true-processing-in-memory-solution-hot-chips-2019/" TargetMode="External"/><Relationship Id="rId4" Type="http://schemas.openxmlformats.org/officeDocument/2006/relationships/image" Target="../media/image66.tiff"/></Relationships>
</file>

<file path=ppt/slides/_rels/slide51.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hyperlink" Target="https://arxiv.org/pdf/2105.03814.pdf" TargetMode="External"/><Relationship Id="rId1" Type="http://schemas.openxmlformats.org/officeDocument/2006/relationships/slideLayout" Target="../slideLayouts/slideLayout723.xml"/></Relationships>
</file>

<file path=ppt/slides/_rels/slide52.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7.xml"/><Relationship Id="rId1" Type="http://schemas.openxmlformats.org/officeDocument/2006/relationships/slideLayout" Target="../slideLayouts/slideLayout942.xml"/><Relationship Id="rId4" Type="http://schemas.openxmlformats.org/officeDocument/2006/relationships/hyperlink" Target="http://www.upmem.com/" TargetMode="External"/></Relationships>
</file>

<file path=ppt/slides/_rels/slide53.xml.rels><?xml version="1.0" encoding="UTF-8" standalone="yes"?>
<Relationships xmlns="http://schemas.openxmlformats.org/package/2006/relationships"><Relationship Id="rId8" Type="http://schemas.openxmlformats.org/officeDocument/2006/relationships/image" Target="../media/image74.emf"/><Relationship Id="rId13" Type="http://schemas.openxmlformats.org/officeDocument/2006/relationships/hyperlink" Target="https://arxiv.org/pdf/2105.03814.pdf" TargetMode="External"/><Relationship Id="rId3" Type="http://schemas.openxmlformats.org/officeDocument/2006/relationships/image" Target="../media/image69.emf"/><Relationship Id="rId7" Type="http://schemas.openxmlformats.org/officeDocument/2006/relationships/image" Target="../media/image73.emf"/><Relationship Id="rId12" Type="http://schemas.openxmlformats.org/officeDocument/2006/relationships/image" Target="../media/image78.emf"/><Relationship Id="rId2" Type="http://schemas.openxmlformats.org/officeDocument/2006/relationships/notesSlide" Target="../notesSlides/notesSlide8.xml"/><Relationship Id="rId1" Type="http://schemas.openxmlformats.org/officeDocument/2006/relationships/slideLayout" Target="../slideLayouts/slideLayout723.xml"/><Relationship Id="rId6" Type="http://schemas.openxmlformats.org/officeDocument/2006/relationships/image" Target="../media/image72.emf"/><Relationship Id="rId11" Type="http://schemas.openxmlformats.org/officeDocument/2006/relationships/image" Target="../media/image77.emf"/><Relationship Id="rId5" Type="http://schemas.openxmlformats.org/officeDocument/2006/relationships/image" Target="../media/image71.emf"/><Relationship Id="rId10" Type="http://schemas.openxmlformats.org/officeDocument/2006/relationships/image" Target="../media/image76.emf"/><Relationship Id="rId4" Type="http://schemas.openxmlformats.org/officeDocument/2006/relationships/image" Target="../media/image70.emf"/><Relationship Id="rId9" Type="http://schemas.openxmlformats.org/officeDocument/2006/relationships/image" Target="../media/image75.emf"/><Relationship Id="rId14" Type="http://schemas.openxmlformats.org/officeDocument/2006/relationships/image" Target="../media/image67.png"/></Relationships>
</file>

<file path=ppt/slides/_rels/slide54.xml.rels><?xml version="1.0" encoding="UTF-8" standalone="yes"?>
<Relationships xmlns="http://schemas.openxmlformats.org/package/2006/relationships"><Relationship Id="rId3" Type="http://schemas.openxmlformats.org/officeDocument/2006/relationships/hyperlink" Target="https://www.youtube.com/watch?v=D8Hjy2iU9l4&amp;list=PL5Q2soXY2Zi_tOTAYm--dYByNPL7JhwR9" TargetMode="External"/><Relationship Id="rId2" Type="http://schemas.openxmlformats.org/officeDocument/2006/relationships/image" Target="../media/image79.png"/><Relationship Id="rId1" Type="http://schemas.openxmlformats.org/officeDocument/2006/relationships/slideLayout" Target="../slideLayouts/slideLayout723.xml"/></Relationships>
</file>

<file path=ppt/slides/_rels/slide55.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hyperlink" Target="https://www.youtube.com/watch?v=D8Hjy2iU9l4&amp;list=PL5Q2soXY2Zi_tOTAYm--dYByNPL7JhwR9" TargetMode="External"/><Relationship Id="rId1" Type="http://schemas.openxmlformats.org/officeDocument/2006/relationships/slideLayout" Target="../slideLayouts/slideLayout248.xml"/></Relationships>
</file>

<file path=ppt/slides/_rels/slide56.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hyperlink" Target="https://www.youtube.com/watch?v=Pp9jSU2b9oM&amp;list=PL5Q2soXY2Zi8_VVChACnON4sfh2bJ5IrD&amp;index=159" TargetMode="External"/><Relationship Id="rId1" Type="http://schemas.openxmlformats.org/officeDocument/2006/relationships/slideLayout" Target="../slideLayouts/slideLayout248.xml"/></Relationships>
</file>

<file path=ppt/slides/_rels/slide57.xml.rels><?xml version="1.0" encoding="UTF-8" standalone="yes"?>
<Relationships xmlns="http://schemas.openxmlformats.org/package/2006/relationships"><Relationship Id="rId3" Type="http://schemas.openxmlformats.org/officeDocument/2006/relationships/hyperlink" Target="http://www.computer.org/micro/" TargetMode="External"/><Relationship Id="rId2" Type="http://schemas.openxmlformats.org/officeDocument/2006/relationships/hyperlink" Target="https://arxiv.org/pdf/2106.06433.pdf" TargetMode="External"/><Relationship Id="rId1" Type="http://schemas.openxmlformats.org/officeDocument/2006/relationships/slideLayout" Target="../slideLayouts/slideLayout667.xml"/><Relationship Id="rId4" Type="http://schemas.openxmlformats.org/officeDocument/2006/relationships/image" Target="../media/image82.png"/></Relationships>
</file>

<file path=ppt/slides/_rels/slide58.xml.rels><?xml version="1.0" encoding="UTF-8" standalone="yes"?>
<Relationships xmlns="http://schemas.openxmlformats.org/package/2006/relationships"><Relationship Id="rId3" Type="http://schemas.openxmlformats.org/officeDocument/2006/relationships/hyperlink" Target="https://news.samsung.com/global/samsung-develops-industrys-first-high-bandwidth-memory-with-ai-processing-power" TargetMode="External"/><Relationship Id="rId2" Type="http://schemas.openxmlformats.org/officeDocument/2006/relationships/image" Target="../media/image83.png"/><Relationship Id="rId1" Type="http://schemas.openxmlformats.org/officeDocument/2006/relationships/slideLayout" Target="../slideLayouts/slideLayout723.xml"/></Relationships>
</file>

<file path=ppt/slides/_rels/slide59.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Layout" Target="../slideLayouts/slideLayout723.xml"/></Relationships>
</file>

<file path=ppt/slides/_rels/slide60.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png"/><Relationship Id="rId1" Type="http://schemas.openxmlformats.org/officeDocument/2006/relationships/slideLayout" Target="../slideLayouts/slideLayout930.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hyperlink" Target="https://arxiv.org/pdf/2008.00961.pdf" TargetMode="Externa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137.xml"/></Relationships>
</file>

<file path=ppt/slides/_rels/slide64.xml.rels><?xml version="1.0" encoding="UTF-8" standalone="yes"?>
<Relationships xmlns="http://schemas.openxmlformats.org/package/2006/relationships"><Relationship Id="rId2" Type="http://schemas.openxmlformats.org/officeDocument/2006/relationships/image" Target="../media/image87.jpg"/><Relationship Id="rId1" Type="http://schemas.openxmlformats.org/officeDocument/2006/relationships/slideLayout" Target="../slideLayouts/slideLayout137.xml"/></Relationships>
</file>

<file path=ppt/slides/_rels/slide65.xml.rels><?xml version="1.0" encoding="UTF-8" standalone="yes"?>
<Relationships xmlns="http://schemas.openxmlformats.org/package/2006/relationships"><Relationship Id="rId2" Type="http://schemas.openxmlformats.org/officeDocument/2006/relationships/image" Target="../media/image88.jpg"/><Relationship Id="rId1" Type="http://schemas.openxmlformats.org/officeDocument/2006/relationships/slideLayout" Target="../slideLayouts/slideLayout137.xml"/></Relationships>
</file>

<file path=ppt/slides/_rels/slide66.xml.rels><?xml version="1.0" encoding="UTF-8" standalone="yes"?>
<Relationships xmlns="http://schemas.openxmlformats.org/package/2006/relationships"><Relationship Id="rId2" Type="http://schemas.openxmlformats.org/officeDocument/2006/relationships/image" Target="../media/image89.jpg"/><Relationship Id="rId1" Type="http://schemas.openxmlformats.org/officeDocument/2006/relationships/slideLayout" Target="../slideLayouts/slideLayout137.xml"/></Relationships>
</file>

<file path=ppt/slides/_rels/slide67.xml.rels><?xml version="1.0" encoding="UTF-8" standalone="yes"?>
<Relationships xmlns="http://schemas.openxmlformats.org/package/2006/relationships"><Relationship Id="rId2" Type="http://schemas.openxmlformats.org/officeDocument/2006/relationships/image" Target="../media/image49.jp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90.jpe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91.jpe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hyperlink" Target="https://farm9.staticflickr.com/8571/16376102935_8628150df8_o.jpg" TargetMode="Externa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93.jp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94.jpe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95.tiff"/><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9.xml"/><Relationship Id="rId1" Type="http://schemas.openxmlformats.org/officeDocument/2006/relationships/slideLayout" Target="../slideLayouts/slideLayout667.xml"/><Relationship Id="rId6" Type="http://schemas.openxmlformats.org/officeDocument/2006/relationships/hyperlink" Target="http://www.economist.com/news/21631808-so-much-genetic-data-so-many-uses-genes-unzipped" TargetMode="External"/><Relationship Id="rId5" Type="http://schemas.openxmlformats.org/officeDocument/2006/relationships/image" Target="../media/image98.png"/><Relationship Id="rId4" Type="http://schemas.openxmlformats.org/officeDocument/2006/relationships/image" Target="../media/image97.jpeg"/></Relationships>
</file>

<file path=ppt/slides/_rels/slide77.xml.rels><?xml version="1.0" encoding="UTF-8" standalone="yes"?>
<Relationships xmlns="http://schemas.openxmlformats.org/package/2006/relationships"><Relationship Id="rId3" Type="http://schemas.openxmlformats.org/officeDocument/2006/relationships/hyperlink" Target="http://www.computer.org/micro/" TargetMode="External"/><Relationship Id="rId7" Type="http://schemas.openxmlformats.org/officeDocument/2006/relationships/image" Target="../media/image99.png"/><Relationship Id="rId2" Type="http://schemas.openxmlformats.org/officeDocument/2006/relationships/hyperlink" Target="https://people.inf.ethz.ch/omutlu/pub/AcceleratingGenomeAnalysis_ieeemicro20.pdf" TargetMode="External"/><Relationship Id="rId1" Type="http://schemas.openxmlformats.org/officeDocument/2006/relationships/slideLayout" Target="../slideLayouts/slideLayout667.xml"/><Relationship Id="rId6" Type="http://schemas.openxmlformats.org/officeDocument/2006/relationships/hyperlink" Target="https://www.youtube.com/watch?v=hPnSmfwu2-A" TargetMode="External"/><Relationship Id="rId5" Type="http://schemas.openxmlformats.org/officeDocument/2006/relationships/hyperlink" Target="https://people.inf.ethz.ch/omutlu/pub/onur-AcceleratingGenomeAnalysis-AACBB-Keynote-Feb-16-2019-FINAL.pdf" TargetMode="External"/><Relationship Id="rId4" Type="http://schemas.openxmlformats.org/officeDocument/2006/relationships/hyperlink" Target="https://people.inf.ethz.ch/omutlu/pub/onur-AcceleratingGenomeAnalysis-AACBB-Keynote-Feb-16-2019-FINAL.pptx" TargetMode="External"/></Relationships>
</file>

<file path=ppt/slides/_rels/slide78.xml.rels><?xml version="1.0" encoding="UTF-8" standalone="yes"?>
<Relationships xmlns="http://schemas.openxmlformats.org/package/2006/relationships"><Relationship Id="rId8" Type="http://schemas.openxmlformats.org/officeDocument/2006/relationships/hyperlink" Target="https://people.inf.ethz.ch/omutlu/pub/GenASM-approximate-string-matching-framework-for-genome-analysis_micro20-talk.pptx" TargetMode="External"/><Relationship Id="rId3" Type="http://schemas.openxmlformats.org/officeDocument/2006/relationships/hyperlink" Target="http://www.microarch.org/micro53/" TargetMode="External"/><Relationship Id="rId7" Type="http://schemas.openxmlformats.org/officeDocument/2006/relationships/hyperlink" Target="https://www.youtube.com/watch?v=srQVqPJFqjo" TargetMode="External"/><Relationship Id="rId2" Type="http://schemas.openxmlformats.org/officeDocument/2006/relationships/hyperlink" Target="https://people.inf.ethz.ch/omutlu/pub/GenASM-approximate-string-matching-framework-for-genome-analysis_micro20.pdf" TargetMode="External"/><Relationship Id="rId1" Type="http://schemas.openxmlformats.org/officeDocument/2006/relationships/slideLayout" Target="../slideLayouts/slideLayout2.xml"/><Relationship Id="rId6" Type="http://schemas.openxmlformats.org/officeDocument/2006/relationships/hyperlink" Target="https://people.inf.ethz.ch/omutlu/pub/GenASM-approximate-string-matching-framework-for-genome-analysis_micro20-lightning-talk.pdf" TargetMode="External"/><Relationship Id="rId5" Type="http://schemas.openxmlformats.org/officeDocument/2006/relationships/hyperlink" Target="https://people.inf.ethz.ch/omutlu/pub/GenASM-approximate-string-matching-framework-for-genome-analysis_micro20-lightning-talk.pptx" TargetMode="External"/><Relationship Id="rId10" Type="http://schemas.openxmlformats.org/officeDocument/2006/relationships/image" Target="../media/image100.png"/><Relationship Id="rId4" Type="http://schemas.openxmlformats.org/officeDocument/2006/relationships/hyperlink" Target="https://www.youtube.com/watch?v=nJs3RRnvk_k" TargetMode="External"/><Relationship Id="rId9" Type="http://schemas.openxmlformats.org/officeDocument/2006/relationships/hyperlink" Target="https://people.inf.ethz.ch/omutlu/pub/GenASM-approximate-string-matching-framework-for-genome-analysis_micro20-talk.pdf" TargetMode="External"/></Relationships>
</file>

<file path=ppt/slides/_rels/slide79.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png"/><Relationship Id="rId1" Type="http://schemas.openxmlformats.org/officeDocument/2006/relationships/slideLayout" Target="../slideLayouts/slideLayout930.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hyperlink" Target="https://arxiv.org/pdf/2008.00961.pdf" TargetMode="External"/></Relationships>
</file>

<file path=ppt/slides/_rels/slide80.xml.rels><?xml version="1.0" encoding="UTF-8" standalone="yes"?>
<Relationships xmlns="http://schemas.openxmlformats.org/package/2006/relationships"><Relationship Id="rId8" Type="http://schemas.openxmlformats.org/officeDocument/2006/relationships/image" Target="../media/image101.png"/><Relationship Id="rId3" Type="http://schemas.openxmlformats.org/officeDocument/2006/relationships/hyperlink" Target="https://www.technion.ac.il/en/" TargetMode="External"/><Relationship Id="rId7" Type="http://schemas.openxmlformats.org/officeDocument/2006/relationships/hyperlink" Target="https://www.youtube.com/watch?v=r7sn41lH-4A&amp;list=PL5Q2soXY2Zi8D_5MGV6EnXEJHnV2YFBJl&amp;index=41" TargetMode="External"/><Relationship Id="rId2" Type="http://schemas.openxmlformats.org/officeDocument/2006/relationships/hyperlink" Target="https://people.inf.ethz.ch/omutlu/pub/onur-Technion-AcceleratingGenomeAnalysis-Jan-26-2021-final.pptx" TargetMode="External"/><Relationship Id="rId1" Type="http://schemas.openxmlformats.org/officeDocument/2006/relationships/slideLayout" Target="../slideLayouts/slideLayout2.xml"/><Relationship Id="rId6" Type="http://schemas.openxmlformats.org/officeDocument/2006/relationships/hyperlink" Target="https://people.inf.ethz.ch/omutlu/pub/AcceleratingGenomeAnalysis_ieeemicro20.pdf" TargetMode="External"/><Relationship Id="rId5" Type="http://schemas.openxmlformats.org/officeDocument/2006/relationships/hyperlink" Target="https://www.youtube.com/watch?v=r7sn41lH-4A" TargetMode="External"/><Relationship Id="rId4" Type="http://schemas.openxmlformats.org/officeDocument/2006/relationships/hyperlink" Target="https://people.inf.ethz.ch/omutlu/pub/onur-Technion-AcceleratingGenomeAnalysis-Jan-26-2021-final.pdf" TargetMode="External"/></Relationships>
</file>

<file path=ppt/slides/_rels/slide81.xml.rels><?xml version="1.0" encoding="UTF-8" standalone="yes"?>
<Relationships xmlns="http://schemas.openxmlformats.org/package/2006/relationships"><Relationship Id="rId3" Type="http://schemas.openxmlformats.org/officeDocument/2006/relationships/hyperlink" Target="https://www.youtube.com/watch?v=ygmQpdDTL7o&amp;list=PL5Q2soXY2Zi9xidyIgBxUz7xRPS-wisBN&amp;index=14" TargetMode="External"/><Relationship Id="rId2" Type="http://schemas.openxmlformats.org/officeDocument/2006/relationships/hyperlink" Target="https://www.youtube.com/watch?v=CrRb32v7SJc&amp;list=PL5Q2soXY2Zi9xidyIgBxUz7xRPS-wisBN&amp;index=5" TargetMode="External"/><Relationship Id="rId1" Type="http://schemas.openxmlformats.org/officeDocument/2006/relationships/slideLayout" Target="../slideLayouts/slideLayout735.xml"/><Relationship Id="rId6" Type="http://schemas.openxmlformats.org/officeDocument/2006/relationships/hyperlink" Target="https://www.youtube.com/onurmutlulectures" TargetMode="External"/><Relationship Id="rId5" Type="http://schemas.openxmlformats.org/officeDocument/2006/relationships/hyperlink" Target="https://www.youtube.com/watch?v=rgjl8ZyLsAg&amp;list=PL5Q2soXY2Zi9E2bBVAgCqLgwiDRQDTyId" TargetMode="External"/><Relationship Id="rId4" Type="http://schemas.openxmlformats.org/officeDocument/2006/relationships/hyperlink" Target="https://www.youtube.com/watch?v=gR7XR-Eepcg&amp;list=PL5Q2soXY2Zi9xidyIgBxUz7xRPS-wisBN&amp;index=10" TargetMode="Externa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102.JP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hyperlink" Target="https://commons.wikimedia.org/w/index.php?curid=30550950" TargetMode="External"/><Relationship Id="rId2" Type="http://schemas.openxmlformats.org/officeDocument/2006/relationships/image" Target="../media/image103.png"/><Relationship Id="rId1" Type="http://schemas.openxmlformats.org/officeDocument/2006/relationships/slideLayout" Target="../slideLayouts/slideLayout248.xml"/></Relationships>
</file>

<file path=ppt/slides/_rels/slide85.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hyperlink" Target="https://arxiv.org/pdf/1711.08774.pdf" TargetMode="External"/><Relationship Id="rId1" Type="http://schemas.openxmlformats.org/officeDocument/2006/relationships/slideLayout" Target="../slideLayouts/slideLayout2.xml"/><Relationship Id="rId4" Type="http://schemas.openxmlformats.org/officeDocument/2006/relationships/image" Target="../media/image105.png"/></Relationships>
</file>

<file path=ppt/slides/_rels/slide86.xml.rels><?xml version="1.0" encoding="UTF-8" standalone="yes"?>
<Relationships xmlns="http://schemas.openxmlformats.org/package/2006/relationships"><Relationship Id="rId3" Type="http://schemas.openxmlformats.org/officeDocument/2006/relationships/hyperlink" Target="https://www.asme.org/topics-resources/content/five-personal-robots-coming-home-soon" TargetMode="External"/><Relationship Id="rId2" Type="http://schemas.openxmlformats.org/officeDocument/2006/relationships/image" Target="../media/image106.jpe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image" Target="../media/image107.jpeg"/><Relationship Id="rId1" Type="http://schemas.openxmlformats.org/officeDocument/2006/relationships/slideLayout" Target="../slideLayouts/slideLayout81.xml"/><Relationship Id="rId4" Type="http://schemas.openxmlformats.org/officeDocument/2006/relationships/image" Target="../media/image109.png"/></Relationships>
</file>

<file path=ppt/slides/_rels/slide93.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7.jpeg"/><Relationship Id="rId1" Type="http://schemas.openxmlformats.org/officeDocument/2006/relationships/slideLayout" Target="../slideLayouts/slideLayout81.xml"/><Relationship Id="rId4" Type="http://schemas.openxmlformats.org/officeDocument/2006/relationships/image" Target="../media/image110.png"/></Relationships>
</file>

<file path=ppt/slides/_rels/slide94.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7.jpeg"/><Relationship Id="rId1" Type="http://schemas.openxmlformats.org/officeDocument/2006/relationships/slideLayout" Target="../slideLayouts/slideLayout81.xml"/><Relationship Id="rId4" Type="http://schemas.openxmlformats.org/officeDocument/2006/relationships/image" Target="../media/image111.png"/></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67.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667.xml"/></Relationships>
</file>

<file path=ppt/slides/_rels/slide97.xml.rels><?xml version="1.0" encoding="UTF-8" standalone="yes"?>
<Relationships xmlns="http://schemas.openxmlformats.org/package/2006/relationships"><Relationship Id="rId3" Type="http://schemas.openxmlformats.org/officeDocument/2006/relationships/image" Target="../media/image112.jpeg"/><Relationship Id="rId2" Type="http://schemas.openxmlformats.org/officeDocument/2006/relationships/notesSlide" Target="../notesSlides/notesSlide11.xml"/><Relationship Id="rId1" Type="http://schemas.openxmlformats.org/officeDocument/2006/relationships/slideLayout" Target="../slideLayouts/slideLayout13.xml"/><Relationship Id="rId6" Type="http://schemas.openxmlformats.org/officeDocument/2006/relationships/image" Target="../media/image115.png"/><Relationship Id="rId5" Type="http://schemas.openxmlformats.org/officeDocument/2006/relationships/image" Target="../media/image114.png"/><Relationship Id="rId4" Type="http://schemas.openxmlformats.org/officeDocument/2006/relationships/image" Target="../media/image113.png"/></Relationships>
</file>

<file path=ppt/slides/_rels/slide98.xml.rels><?xml version="1.0" encoding="UTF-8" standalone="yes"?>
<Relationships xmlns="http://schemas.openxmlformats.org/package/2006/relationships"><Relationship Id="rId3" Type="http://schemas.openxmlformats.org/officeDocument/2006/relationships/image" Target="../media/image112.jpeg"/><Relationship Id="rId2" Type="http://schemas.openxmlformats.org/officeDocument/2006/relationships/notesSlide" Target="../notesSlides/notesSlide12.xml"/><Relationship Id="rId1" Type="http://schemas.openxmlformats.org/officeDocument/2006/relationships/slideLayout" Target="../slideLayouts/slideLayout13.xml"/><Relationship Id="rId6" Type="http://schemas.openxmlformats.org/officeDocument/2006/relationships/image" Target="../media/image115.png"/><Relationship Id="rId5" Type="http://schemas.openxmlformats.org/officeDocument/2006/relationships/image" Target="../media/image114.png"/><Relationship Id="rId4" Type="http://schemas.openxmlformats.org/officeDocument/2006/relationships/image" Target="../media/image113.png"/></Relationships>
</file>

<file path=ppt/slides/_rels/slide99.xml.rels><?xml version="1.0" encoding="UTF-8" standalone="yes"?>
<Relationships xmlns="http://schemas.openxmlformats.org/package/2006/relationships"><Relationship Id="rId8" Type="http://schemas.openxmlformats.org/officeDocument/2006/relationships/image" Target="../media/image120.png"/><Relationship Id="rId3" Type="http://schemas.openxmlformats.org/officeDocument/2006/relationships/image" Target="../media/image1.png"/><Relationship Id="rId7" Type="http://schemas.openxmlformats.org/officeDocument/2006/relationships/image" Target="../media/image119.png"/><Relationship Id="rId2" Type="http://schemas.openxmlformats.org/officeDocument/2006/relationships/notesSlide" Target="../notesSlides/notesSlide13.xml"/><Relationship Id="rId1" Type="http://schemas.openxmlformats.org/officeDocument/2006/relationships/slideLayout" Target="../slideLayouts/slideLayout643.xml"/><Relationship Id="rId6" Type="http://schemas.openxmlformats.org/officeDocument/2006/relationships/image" Target="../media/image118.png"/><Relationship Id="rId5" Type="http://schemas.openxmlformats.org/officeDocument/2006/relationships/image" Target="../media/image117.png"/><Relationship Id="rId4" Type="http://schemas.openxmlformats.org/officeDocument/2006/relationships/image" Target="../media/image116.png"/></Relationships>
</file>

<file path=ppt/slides/_rels/slide100.xml.rels><?xml version="1.0" encoding="UTF-8" standalone="yes"?>
<Relationships xmlns="http://schemas.openxmlformats.org/package/2006/relationships"><Relationship Id="rId8" Type="http://schemas.openxmlformats.org/officeDocument/2006/relationships/image" Target="../media/image120.png"/><Relationship Id="rId3" Type="http://schemas.openxmlformats.org/officeDocument/2006/relationships/image" Target="../media/image1.png"/><Relationship Id="rId7" Type="http://schemas.openxmlformats.org/officeDocument/2006/relationships/image" Target="../media/image119.png"/><Relationship Id="rId2" Type="http://schemas.openxmlformats.org/officeDocument/2006/relationships/notesSlide" Target="../notesSlides/notesSlide14.xml"/><Relationship Id="rId1" Type="http://schemas.openxmlformats.org/officeDocument/2006/relationships/slideLayout" Target="../slideLayouts/slideLayout643.xml"/><Relationship Id="rId6" Type="http://schemas.openxmlformats.org/officeDocument/2006/relationships/image" Target="../media/image118.png"/><Relationship Id="rId5" Type="http://schemas.openxmlformats.org/officeDocument/2006/relationships/image" Target="../media/image117.png"/><Relationship Id="rId4" Type="http://schemas.openxmlformats.org/officeDocument/2006/relationships/image" Target="../media/image116.png"/></Relationships>
</file>

<file path=ppt/slides/_rels/slide101.xml.rels><?xml version="1.0" encoding="UTF-8" standalone="yes"?>
<Relationships xmlns="http://schemas.openxmlformats.org/package/2006/relationships"><Relationship Id="rId8" Type="http://schemas.openxmlformats.org/officeDocument/2006/relationships/oleObject" Target="../embeddings/oleObject2.bin"/><Relationship Id="rId3" Type="http://schemas.openxmlformats.org/officeDocument/2006/relationships/notesSlide" Target="../notesSlides/notesSlide15.xml"/><Relationship Id="rId7" Type="http://schemas.openxmlformats.org/officeDocument/2006/relationships/image" Target="../media/image121.emf"/><Relationship Id="rId2" Type="http://schemas.openxmlformats.org/officeDocument/2006/relationships/slideLayout" Target="../slideLayouts/slideLayout463.xml"/><Relationship Id="rId1" Type="http://schemas.openxmlformats.org/officeDocument/2006/relationships/vmlDrawing" Target="../drawings/vmlDrawing1.vml"/><Relationship Id="rId6" Type="http://schemas.openxmlformats.org/officeDocument/2006/relationships/oleObject" Target="../embeddings/oleObject1.bin"/><Relationship Id="rId5" Type="http://schemas.openxmlformats.org/officeDocument/2006/relationships/image" Target="../media/image124.jpeg"/><Relationship Id="rId4" Type="http://schemas.openxmlformats.org/officeDocument/2006/relationships/image" Target="../media/image123.png"/><Relationship Id="rId9" Type="http://schemas.openxmlformats.org/officeDocument/2006/relationships/image" Target="../media/image122.emf"/></Relationships>
</file>

<file path=ppt/slides/_rels/slide102.xml.rels><?xml version="1.0" encoding="UTF-8" standalone="yes"?>
<Relationships xmlns="http://schemas.openxmlformats.org/package/2006/relationships"><Relationship Id="rId8" Type="http://schemas.openxmlformats.org/officeDocument/2006/relationships/oleObject" Target="../embeddings/oleObject2.bin"/><Relationship Id="rId3" Type="http://schemas.openxmlformats.org/officeDocument/2006/relationships/notesSlide" Target="../notesSlides/notesSlide16.xml"/><Relationship Id="rId7" Type="http://schemas.openxmlformats.org/officeDocument/2006/relationships/image" Target="../media/image121.emf"/><Relationship Id="rId2" Type="http://schemas.openxmlformats.org/officeDocument/2006/relationships/slideLayout" Target="../slideLayouts/slideLayout463.xml"/><Relationship Id="rId1" Type="http://schemas.openxmlformats.org/officeDocument/2006/relationships/vmlDrawing" Target="../drawings/vmlDrawing2.vml"/><Relationship Id="rId6" Type="http://schemas.openxmlformats.org/officeDocument/2006/relationships/oleObject" Target="../embeddings/oleObject1.bin"/><Relationship Id="rId5" Type="http://schemas.openxmlformats.org/officeDocument/2006/relationships/image" Target="../media/image124.jpeg"/><Relationship Id="rId4" Type="http://schemas.openxmlformats.org/officeDocument/2006/relationships/image" Target="../media/image123.png"/><Relationship Id="rId9" Type="http://schemas.openxmlformats.org/officeDocument/2006/relationships/image" Target="../media/image122.emf"/></Relationships>
</file>

<file path=ppt/slides/_rels/slide103.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hyperlink" Target="https://arxiv.org/pdf/1711.08774.pdf" TargetMode="External"/><Relationship Id="rId1" Type="http://schemas.openxmlformats.org/officeDocument/2006/relationships/slideLayout" Target="../slideLayouts/slideLayout667.xml"/><Relationship Id="rId4" Type="http://schemas.openxmlformats.org/officeDocument/2006/relationships/image" Target="../media/image125.jpeg"/></Relationships>
</file>

<file path=ppt/slides/_rels/slide104.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hyperlink" Target="https://arxiv.org/pdf/1711.08774.pdf" TargetMode="External"/><Relationship Id="rId1" Type="http://schemas.openxmlformats.org/officeDocument/2006/relationships/slideLayout" Target="../slideLayouts/slideLayout667.xml"/><Relationship Id="rId4" Type="http://schemas.openxmlformats.org/officeDocument/2006/relationships/image" Target="../media/image125.jpeg"/></Relationships>
</file>

<file path=ppt/slides/_rels/slide105.xml.rels><?xml version="1.0" encoding="UTF-8" standalone="yes"?>
<Relationships xmlns="http://schemas.openxmlformats.org/package/2006/relationships"><Relationship Id="rId3" Type="http://schemas.openxmlformats.org/officeDocument/2006/relationships/hyperlink" Target="https://www.asplos2018.org/" TargetMode="External"/><Relationship Id="rId2" Type="http://schemas.openxmlformats.org/officeDocument/2006/relationships/hyperlink" Target="https://people.inf.ethz.ch/omutlu/pub/Google-consumer-workloads-data-movement-and-PIM_asplos18.pdf" TargetMode="External"/><Relationship Id="rId1" Type="http://schemas.openxmlformats.org/officeDocument/2006/relationships/slideLayout" Target="../slideLayouts/slideLayout13.xml"/><Relationship Id="rId4" Type="http://schemas.openxmlformats.org/officeDocument/2006/relationships/image" Target="../media/image126.tiff"/></Relationships>
</file>

<file path=ppt/slides/_rels/slide106.xml.rels><?xml version="1.0" encoding="UTF-8" standalone="yes"?>
<Relationships xmlns="http://schemas.openxmlformats.org/package/2006/relationships"><Relationship Id="rId2" Type="http://schemas.openxmlformats.org/officeDocument/2006/relationships/image" Target="../media/image127.png"/><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3" Type="http://schemas.openxmlformats.org/officeDocument/2006/relationships/hyperlink" Target="http://2015.dsn.org/" TargetMode="External"/><Relationship Id="rId7" Type="http://schemas.openxmlformats.org/officeDocument/2006/relationships/image" Target="../media/image128.png"/><Relationship Id="rId2" Type="http://schemas.openxmlformats.org/officeDocument/2006/relationships/hyperlink" Target="http://users.ece.cmu.edu/~omutlu/pub/memory-errors-at-facebook_dsn15.pdf" TargetMode="External"/><Relationship Id="rId1" Type="http://schemas.openxmlformats.org/officeDocument/2006/relationships/slideLayout" Target="../slideLayouts/slideLayout272.xml"/><Relationship Id="rId6" Type="http://schemas.openxmlformats.org/officeDocument/2006/relationships/hyperlink" Target="https://www.ece.cmu.edu/~safari/tools/memerr/index.html" TargetMode="External"/><Relationship Id="rId5" Type="http://schemas.openxmlformats.org/officeDocument/2006/relationships/hyperlink" Target="http://users.ece.cmu.edu/~omutlu/pub/memory-errors-at-facebook_dsn15-talk.pdf" TargetMode="External"/><Relationship Id="rId4" Type="http://schemas.openxmlformats.org/officeDocument/2006/relationships/hyperlink" Target="http://users.ece.cmu.edu/~omutlu/pub/memory-errors-at-facebook_dsn15-talk.pptx" TargetMode="Externa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8" Type="http://schemas.openxmlformats.org/officeDocument/2006/relationships/hyperlink" Target="https://people.inf.ethz.ch/omutlu/pub/memory-scaling_memcon13.pdf" TargetMode="External"/><Relationship Id="rId3" Type="http://schemas.openxmlformats.org/officeDocument/2006/relationships/hyperlink" Target="http://www.ewh.ieee.org/soc/eds/imw/" TargetMode="External"/><Relationship Id="rId7" Type="http://schemas.openxmlformats.org/officeDocument/2006/relationships/image" Target="../media/image129.png"/><Relationship Id="rId2" Type="http://schemas.openxmlformats.org/officeDocument/2006/relationships/hyperlink" Target="https://people.inf.ethz.ch/omutlu/pub/memory-scaling_imw13.pdf" TargetMode="External"/><Relationship Id="rId1" Type="http://schemas.openxmlformats.org/officeDocument/2006/relationships/slideLayout" Target="../slideLayouts/slideLayout248.xml"/><Relationship Id="rId6" Type="http://schemas.openxmlformats.org/officeDocument/2006/relationships/hyperlink" Target="http://www.eetimes.com/document.asp?doc_id=1280950" TargetMode="External"/><Relationship Id="rId5" Type="http://schemas.openxmlformats.org/officeDocument/2006/relationships/hyperlink" Target="https://people.inf.ethz.ch/omutlu/pub/mutlu_memory-scaling_imw13_invited-talk.pdf" TargetMode="External"/><Relationship Id="rId4" Type="http://schemas.openxmlformats.org/officeDocument/2006/relationships/hyperlink" Target="https://people.inf.ethz.ch/omutlu/pub/mutlu_memory-scaling_imw13_invited-talk.pptx" TargetMode="Externa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678.xml"/></Relationships>
</file>

<file path=ppt/slides/_rels/slide111.xml.rels><?xml version="1.0" encoding="UTF-8" standalone="yes"?>
<Relationships xmlns="http://schemas.openxmlformats.org/package/2006/relationships"><Relationship Id="rId3" Type="http://schemas.openxmlformats.org/officeDocument/2006/relationships/image" Target="../media/image131.jpg"/><Relationship Id="rId2" Type="http://schemas.openxmlformats.org/officeDocument/2006/relationships/image" Target="../media/image130.jpg"/><Relationship Id="rId1" Type="http://schemas.openxmlformats.org/officeDocument/2006/relationships/slideLayout" Target="../slideLayouts/slideLayout137.xml"/></Relationships>
</file>

<file path=ppt/slides/_rels/slide112.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137.xml"/></Relationships>
</file>

<file path=ppt/slides/_rels/slide113.xml.rels><?xml version="1.0" encoding="UTF-8" standalone="yes"?>
<Relationships xmlns="http://schemas.openxmlformats.org/package/2006/relationships"><Relationship Id="rId2" Type="http://schemas.openxmlformats.org/officeDocument/2006/relationships/image" Target="../media/image87.jpg"/><Relationship Id="rId1" Type="http://schemas.openxmlformats.org/officeDocument/2006/relationships/slideLayout" Target="../slideLayouts/slideLayout137.xml"/></Relationships>
</file>

<file path=ppt/slides/_rels/slide114.xml.rels><?xml version="1.0" encoding="UTF-8" standalone="yes"?>
<Relationships xmlns="http://schemas.openxmlformats.org/package/2006/relationships"><Relationship Id="rId2" Type="http://schemas.openxmlformats.org/officeDocument/2006/relationships/image" Target="../media/image89.jpg"/><Relationship Id="rId1" Type="http://schemas.openxmlformats.org/officeDocument/2006/relationships/slideLayout" Target="../slideLayouts/slideLayout137.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2" Type="http://schemas.openxmlformats.org/officeDocument/2006/relationships/image" Target="../media/image127.png"/><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2" Type="http://schemas.openxmlformats.org/officeDocument/2006/relationships/image" Target="../media/image132.png"/><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8" Type="http://schemas.openxmlformats.org/officeDocument/2006/relationships/hyperlink" Target="http://users.ece.cmu.edu/~omutlu/pub/avatar-dram-refresh_dsn15.pdf" TargetMode="External"/><Relationship Id="rId3" Type="http://schemas.openxmlformats.org/officeDocument/2006/relationships/image" Target="../media/image134.png"/><Relationship Id="rId7" Type="http://schemas.openxmlformats.org/officeDocument/2006/relationships/hyperlink" Target="http://users.ece.cmu.edu/~omutlu/pub/adaptive-latency-dram_hpca15.pdf" TargetMode="External"/><Relationship Id="rId2" Type="http://schemas.openxmlformats.org/officeDocument/2006/relationships/image" Target="../media/image133.png"/><Relationship Id="rId1" Type="http://schemas.openxmlformats.org/officeDocument/2006/relationships/slideLayout" Target="../slideLayouts/slideLayout13.xml"/><Relationship Id="rId6" Type="http://schemas.openxmlformats.org/officeDocument/2006/relationships/hyperlink" Target="http://users.ece.cmu.edu/~omutlu/pub/dram-row-hammer_isca14.pdf" TargetMode="External"/><Relationship Id="rId5" Type="http://schemas.openxmlformats.org/officeDocument/2006/relationships/hyperlink" Target="http://users.ece.cmu.edu/~omutlu/pub/error-mitigation-for-intermittent-dram-failures_sigmetrics14.pdf" TargetMode="External"/><Relationship Id="rId4" Type="http://schemas.openxmlformats.org/officeDocument/2006/relationships/hyperlink" Target="http://users.ece.cmu.edu/~omutlu/pub/dram-retention-time-characterization_isca13.pdf" TargetMode="External"/></Relationships>
</file>

<file path=ppt/slides/_rels/slide119.xml.rels><?xml version="1.0" encoding="UTF-8" standalone="yes"?>
<Relationships xmlns="http://schemas.openxmlformats.org/package/2006/relationships"><Relationship Id="rId2" Type="http://schemas.openxmlformats.org/officeDocument/2006/relationships/image" Target="../media/image135.jpeg"/><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hyperlink" Target="https://people.inf.ethz.ch/omutlu/pub/softMC_hpca17.pdf" TargetMode="External"/><Relationship Id="rId1" Type="http://schemas.openxmlformats.org/officeDocument/2006/relationships/slideLayout" Target="../slideLayouts/slideLayout2.xml"/><Relationship Id="rId4" Type="http://schemas.openxmlformats.org/officeDocument/2006/relationships/image" Target="../media/image137.png"/></Relationships>
</file>

<file path=ppt/slides/_rels/slide121.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hyperlink" Target="https://github.com/CMU-SAFARI/SoftMC" TargetMode="External"/><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2" Type="http://schemas.openxmlformats.org/officeDocument/2006/relationships/image" Target="../media/image139.png"/><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3" Type="http://schemas.openxmlformats.org/officeDocument/2006/relationships/hyperlink" Target="http://users.ece.cmu.edu/~omutlu/pub/dram-row-hammer_isca14.pdf" TargetMode="External"/><Relationship Id="rId2" Type="http://schemas.openxmlformats.org/officeDocument/2006/relationships/notesSlide" Target="../notesSlides/notesSlide17.xml"/><Relationship Id="rId1" Type="http://schemas.openxmlformats.org/officeDocument/2006/relationships/slideLayout" Target="../slideLayouts/slideLayout413.xml"/></Relationships>
</file>

<file path=ppt/slides/_rels/slide125.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notesSlide" Target="../notesSlides/notesSlide18.xml"/><Relationship Id="rId1" Type="http://schemas.openxmlformats.org/officeDocument/2006/relationships/slideLayout" Target="../slideLayouts/slideLayout580.xml"/><Relationship Id="rId5" Type="http://schemas.openxmlformats.org/officeDocument/2006/relationships/hyperlink" Target="http://users.ece.cmu.edu/~omutlu/pub/dram-row-hammer_isca14.pdf" TargetMode="External"/><Relationship Id="rId4" Type="http://schemas.microsoft.com/office/2007/relationships/hdphoto" Target="../media/hdphoto3.wdp"/></Relationships>
</file>

<file path=ppt/slides/_rels/slide126.xml.rels><?xml version="1.0" encoding="UTF-8" standalone="yes"?>
<Relationships xmlns="http://schemas.openxmlformats.org/package/2006/relationships"><Relationship Id="rId3" Type="http://schemas.openxmlformats.org/officeDocument/2006/relationships/image" Target="../media/image141.jpg"/><Relationship Id="rId2" Type="http://schemas.openxmlformats.org/officeDocument/2006/relationships/notesSlide" Target="../notesSlides/notesSlide19.xml"/><Relationship Id="rId1" Type="http://schemas.openxmlformats.org/officeDocument/2006/relationships/slideLayout" Target="../slideLayouts/slideLayout424.xml"/><Relationship Id="rId4" Type="http://schemas.openxmlformats.org/officeDocument/2006/relationships/image" Target="../media/image142.jpg"/></Relationships>
</file>

<file path=ppt/slides/_rels/slide127.xml.rels><?xml version="1.0" encoding="UTF-8" standalone="yes"?>
<Relationships xmlns="http://schemas.openxmlformats.org/package/2006/relationships"><Relationship Id="rId3" Type="http://schemas.openxmlformats.org/officeDocument/2006/relationships/image" Target="../media/image141.jpg"/><Relationship Id="rId2" Type="http://schemas.openxmlformats.org/officeDocument/2006/relationships/notesSlide" Target="../notesSlides/notesSlide20.xml"/><Relationship Id="rId1" Type="http://schemas.openxmlformats.org/officeDocument/2006/relationships/slideLayout" Target="../slideLayouts/slideLayout424.xml"/><Relationship Id="rId4" Type="http://schemas.openxmlformats.org/officeDocument/2006/relationships/image" Target="../media/image142.jpg"/></Relationships>
</file>

<file path=ppt/slides/_rels/slide128.xml.rels><?xml version="1.0" encoding="UTF-8" standalone="yes"?>
<Relationships xmlns="http://schemas.openxmlformats.org/package/2006/relationships"><Relationship Id="rId3" Type="http://schemas.openxmlformats.org/officeDocument/2006/relationships/image" Target="../media/image141.jpg"/><Relationship Id="rId2" Type="http://schemas.openxmlformats.org/officeDocument/2006/relationships/notesSlide" Target="../notesSlides/notesSlide21.xml"/><Relationship Id="rId1" Type="http://schemas.openxmlformats.org/officeDocument/2006/relationships/slideLayout" Target="../slideLayouts/slideLayout424.xml"/><Relationship Id="rId4" Type="http://schemas.openxmlformats.org/officeDocument/2006/relationships/image" Target="../media/image142.jpg"/></Relationships>
</file>

<file path=ppt/slides/_rels/slide129.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notesSlide" Target="../notesSlides/notesSlide22.xml"/><Relationship Id="rId1" Type="http://schemas.openxmlformats.org/officeDocument/2006/relationships/slideLayout" Target="../slideLayouts/slideLayout654.xml"/><Relationship Id="rId6" Type="http://schemas.openxmlformats.org/officeDocument/2006/relationships/hyperlink" Target="https://github.com/CMU-SAFARI/rowhammer" TargetMode="External"/><Relationship Id="rId5" Type="http://schemas.openxmlformats.org/officeDocument/2006/relationships/image" Target="../media/image144.jpeg"/><Relationship Id="rId4" Type="http://schemas.microsoft.com/office/2007/relationships/hdphoto" Target="../media/hdphoto3.wdp"/></Relationships>
</file>

<file path=ppt/slides/_rels/slide130.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notesSlide" Target="../notesSlides/notesSlide23.xml"/><Relationship Id="rId1" Type="http://schemas.openxmlformats.org/officeDocument/2006/relationships/slideLayout" Target="../slideLayouts/slideLayout654.xml"/><Relationship Id="rId6" Type="http://schemas.openxmlformats.org/officeDocument/2006/relationships/hyperlink" Target="https://github.com/CMU-SAFARI/rowhammer" TargetMode="External"/><Relationship Id="rId5" Type="http://schemas.openxmlformats.org/officeDocument/2006/relationships/image" Target="../media/image144.jpeg"/><Relationship Id="rId4" Type="http://schemas.microsoft.com/office/2007/relationships/hdphoto" Target="../media/hdphoto3.wdp"/></Relationships>
</file>

<file path=ppt/slides/_rels/slide131.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notesSlide" Target="../notesSlides/notesSlide24.xml"/><Relationship Id="rId1" Type="http://schemas.openxmlformats.org/officeDocument/2006/relationships/slideLayout" Target="../slideLayouts/slideLayout654.xml"/><Relationship Id="rId6" Type="http://schemas.openxmlformats.org/officeDocument/2006/relationships/hyperlink" Target="https://github.com/CMU-SAFARI/rowhammer" TargetMode="External"/><Relationship Id="rId5" Type="http://schemas.openxmlformats.org/officeDocument/2006/relationships/image" Target="../media/image144.jpeg"/><Relationship Id="rId4" Type="http://schemas.microsoft.com/office/2007/relationships/hdphoto" Target="../media/hdphoto3.wdp"/></Relationships>
</file>

<file path=ppt/slides/_rels/slide132.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notesSlide" Target="../notesSlides/notesSlide25.xml"/><Relationship Id="rId1" Type="http://schemas.openxmlformats.org/officeDocument/2006/relationships/slideLayout" Target="../slideLayouts/slideLayout654.xml"/><Relationship Id="rId6" Type="http://schemas.openxmlformats.org/officeDocument/2006/relationships/hyperlink" Target="https://github.com/CMU-SAFARI/rowhammer" TargetMode="External"/><Relationship Id="rId5" Type="http://schemas.openxmlformats.org/officeDocument/2006/relationships/image" Target="../media/image144.jpeg"/><Relationship Id="rId4" Type="http://schemas.microsoft.com/office/2007/relationships/hdphoto" Target="../media/hdphoto3.wdp"/></Relationships>
</file>

<file path=ppt/slides/_rels/slide1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80.xml"/></Relationships>
</file>

<file path=ppt/slides/_rels/slide134.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image" Target="../media/image145.png"/><Relationship Id="rId1" Type="http://schemas.openxmlformats.org/officeDocument/2006/relationships/slideLayout" Target="../slideLayouts/slideLayout248.xml"/><Relationship Id="rId6" Type="http://schemas.openxmlformats.org/officeDocument/2006/relationships/hyperlink" Target="http://users.ece.cmu.edu/~omutlu/pub/dram-row-hammer_isca14.pdf" TargetMode="External"/><Relationship Id="rId5" Type="http://schemas.openxmlformats.org/officeDocument/2006/relationships/hyperlink" Target="http://googleprojectzero.blogspot.com/2015/03/exploiting-dram-rowhammer-bug-to-gain.html" TargetMode="External"/><Relationship Id="rId4" Type="http://schemas.openxmlformats.org/officeDocument/2006/relationships/image" Target="../media/image147.png"/></Relationships>
</file>

<file path=ppt/slides/_rels/slide135.xml.rels><?xml version="1.0" encoding="UTF-8" standalone="yes"?>
<Relationships xmlns="http://schemas.openxmlformats.org/package/2006/relationships"><Relationship Id="rId3" Type="http://schemas.openxmlformats.org/officeDocument/2006/relationships/hyperlink" Target="http://googleprojectzero.blogspot.com/2015/03/exploiting-dram-rowhammer-bug-to-gain.html" TargetMode="External"/><Relationship Id="rId2" Type="http://schemas.openxmlformats.org/officeDocument/2006/relationships/hyperlink" Target="http://users.ece.cmu.edu/~omutlu/pub/dram-row-hammer_isca14.pdf" TargetMode="External"/><Relationship Id="rId1" Type="http://schemas.openxmlformats.org/officeDocument/2006/relationships/slideLayout" Target="../slideLayouts/slideLayout248.xml"/></Relationships>
</file>

<file path=ppt/slides/_rels/slide136.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notesSlide" Target="../notesSlides/notesSlide27.xml"/><Relationship Id="rId1" Type="http://schemas.openxmlformats.org/officeDocument/2006/relationships/slideLayout" Target="../slideLayouts/slideLayout248.xml"/><Relationship Id="rId4" Type="http://schemas.openxmlformats.org/officeDocument/2006/relationships/image" Target="../media/image149.png"/></Relationships>
</file>

<file path=ppt/slides/_rels/slide137.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notesSlide" Target="../notesSlides/notesSlide28.xml"/><Relationship Id="rId1" Type="http://schemas.openxmlformats.org/officeDocument/2006/relationships/slideLayout" Target="../slideLayouts/slideLayout248.xml"/><Relationship Id="rId5" Type="http://schemas.openxmlformats.org/officeDocument/2006/relationships/image" Target="../media/image150.png"/><Relationship Id="rId4" Type="http://schemas.openxmlformats.org/officeDocument/2006/relationships/image" Target="../media/image149.png"/></Relationships>
</file>

<file path=ppt/slides/_rels/slide138.xml.rels><?xml version="1.0" encoding="UTF-8" standalone="yes"?>
<Relationships xmlns="http://schemas.openxmlformats.org/package/2006/relationships"><Relationship Id="rId3" Type="http://schemas.openxmlformats.org/officeDocument/2006/relationships/image" Target="../media/image151.jpeg"/><Relationship Id="rId2" Type="http://schemas.openxmlformats.org/officeDocument/2006/relationships/hyperlink" Target="https://lab.dsst.io/32c3-slides/7197.html" TargetMode="External"/><Relationship Id="rId1" Type="http://schemas.openxmlformats.org/officeDocument/2006/relationships/slideLayout" Target="../slideLayouts/slideLayout248.xml"/></Relationships>
</file>

<file path=ppt/slides/_rels/slide139.xml.rels><?xml version="1.0" encoding="UTF-8" standalone="yes"?>
<Relationships xmlns="http://schemas.openxmlformats.org/package/2006/relationships"><Relationship Id="rId2" Type="http://schemas.openxmlformats.org/officeDocument/2006/relationships/image" Target="../media/image152.jpeg"/><Relationship Id="rId1" Type="http://schemas.openxmlformats.org/officeDocument/2006/relationships/slideLayout" Target="../slideLayouts/slideLayout248.xml"/></Relationships>
</file>

<file path=ppt/slides/_rels/slide140.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image" Target="../media/image153.png"/><Relationship Id="rId1" Type="http://schemas.openxmlformats.org/officeDocument/2006/relationships/slideLayout" Target="../slideLayouts/slideLayout568.xml"/></Relationships>
</file>

<file path=ppt/slides/_rels/slide141.xml.rels><?xml version="1.0" encoding="UTF-8" standalone="yes"?>
<Relationships xmlns="http://schemas.openxmlformats.org/package/2006/relationships"><Relationship Id="rId3" Type="http://schemas.openxmlformats.org/officeDocument/2006/relationships/image" Target="../media/image156.png"/><Relationship Id="rId2" Type="http://schemas.openxmlformats.org/officeDocument/2006/relationships/image" Target="../media/image155.png"/><Relationship Id="rId1" Type="http://schemas.openxmlformats.org/officeDocument/2006/relationships/slideLayout" Target="../slideLayouts/slideLayout568.xml"/></Relationships>
</file>

<file path=ppt/slides/_rels/slide142.xml.rels><?xml version="1.0" encoding="UTF-8" standalone="yes"?>
<Relationships xmlns="http://schemas.openxmlformats.org/package/2006/relationships"><Relationship Id="rId3" Type="http://schemas.openxmlformats.org/officeDocument/2006/relationships/image" Target="../media/image158.png"/><Relationship Id="rId2" Type="http://schemas.openxmlformats.org/officeDocument/2006/relationships/image" Target="../media/image157.png"/><Relationship Id="rId1" Type="http://schemas.openxmlformats.org/officeDocument/2006/relationships/slideLayout" Target="../slideLayouts/slideLayout568.xml"/><Relationship Id="rId4" Type="http://schemas.openxmlformats.org/officeDocument/2006/relationships/image" Target="../media/image159.png"/></Relationships>
</file>

<file path=ppt/slides/_rels/slide143.xml.rels><?xml version="1.0" encoding="UTF-8" standalone="yes"?>
<Relationships xmlns="http://schemas.openxmlformats.org/package/2006/relationships"><Relationship Id="rId3" Type="http://schemas.openxmlformats.org/officeDocument/2006/relationships/image" Target="../media/image161.png"/><Relationship Id="rId2" Type="http://schemas.openxmlformats.org/officeDocument/2006/relationships/image" Target="../media/image160.png"/><Relationship Id="rId1" Type="http://schemas.openxmlformats.org/officeDocument/2006/relationships/slideLayout" Target="../slideLayouts/slideLayout747.xml"/></Relationships>
</file>

<file path=ppt/slides/_rels/slide144.xml.rels><?xml version="1.0" encoding="UTF-8" standalone="yes"?>
<Relationships xmlns="http://schemas.openxmlformats.org/package/2006/relationships"><Relationship Id="rId3" Type="http://schemas.openxmlformats.org/officeDocument/2006/relationships/image" Target="../media/image163.png"/><Relationship Id="rId2" Type="http://schemas.openxmlformats.org/officeDocument/2006/relationships/image" Target="../media/image162.png"/><Relationship Id="rId1" Type="http://schemas.openxmlformats.org/officeDocument/2006/relationships/slideLayout" Target="../slideLayouts/slideLayout747.xml"/></Relationships>
</file>

<file path=ppt/slides/_rels/slide145.xml.rels><?xml version="1.0" encoding="UTF-8" standalone="yes"?>
<Relationships xmlns="http://schemas.openxmlformats.org/package/2006/relationships"><Relationship Id="rId3" Type="http://schemas.openxmlformats.org/officeDocument/2006/relationships/image" Target="../media/image165.png"/><Relationship Id="rId2" Type="http://schemas.openxmlformats.org/officeDocument/2006/relationships/image" Target="../media/image164.png"/><Relationship Id="rId1" Type="http://schemas.openxmlformats.org/officeDocument/2006/relationships/slideLayout" Target="../slideLayouts/slideLayout747.xml"/></Relationships>
</file>

<file path=ppt/slides/_rels/slide146.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image" Target="../media/image166.png"/><Relationship Id="rId1" Type="http://schemas.openxmlformats.org/officeDocument/2006/relationships/slideLayout" Target="../slideLayouts/slideLayout248.xml"/><Relationship Id="rId4" Type="http://schemas.openxmlformats.org/officeDocument/2006/relationships/image" Target="../media/image168.png"/></Relationships>
</file>

<file path=ppt/slides/_rels/slide147.xml.rels><?xml version="1.0" encoding="UTF-8" standalone="yes"?>
<Relationships xmlns="http://schemas.openxmlformats.org/package/2006/relationships"><Relationship Id="rId2" Type="http://schemas.openxmlformats.org/officeDocument/2006/relationships/image" Target="../media/image169.jpeg"/><Relationship Id="rId1" Type="http://schemas.openxmlformats.org/officeDocument/2006/relationships/slideLayout" Target="../slideLayouts/slideLayout248.xml"/></Relationships>
</file>

<file path=ppt/slides/_rels/slide148.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hyperlink" Target="https://support.apple.com/en-gb/HT204934" TargetMode="External"/><Relationship Id="rId1" Type="http://schemas.openxmlformats.org/officeDocument/2006/relationships/slideLayout" Target="../slideLayouts/slideLayout248.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248.xml"/></Relationships>
</file>

<file path=ppt/slides/_rels/slide15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24.xml"/></Relationships>
</file>

<file path=ppt/slides/_rels/slide15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80.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580.xml"/></Relationships>
</file>

<file path=ppt/slides/_rels/slide153.xml.rels><?xml version="1.0" encoding="UTF-8" standalone="yes"?>
<Relationships xmlns="http://schemas.openxmlformats.org/package/2006/relationships"><Relationship Id="rId3" Type="http://schemas.openxmlformats.org/officeDocument/2006/relationships/image" Target="../media/image171.jpg"/><Relationship Id="rId2" Type="http://schemas.openxmlformats.org/officeDocument/2006/relationships/hyperlink" Target="https://twitter.com/isislovecruft/status/1021939922754723841" TargetMode="External"/><Relationship Id="rId1" Type="http://schemas.openxmlformats.org/officeDocument/2006/relationships/slideLayout" Target="../slideLayouts/slideLayout272.xml"/></Relationships>
</file>

<file path=ppt/slides/_rels/slide154.xml.rels><?xml version="1.0" encoding="UTF-8" standalone="yes"?>
<Relationships xmlns="http://schemas.openxmlformats.org/package/2006/relationships"><Relationship Id="rId3" Type="http://schemas.openxmlformats.org/officeDocument/2006/relationships/hyperlink" Target="https://twitter.com/isislovecruft/status/1021939922754723841" TargetMode="External"/><Relationship Id="rId2" Type="http://schemas.openxmlformats.org/officeDocument/2006/relationships/image" Target="../media/image172.jpg"/><Relationship Id="rId1" Type="http://schemas.openxmlformats.org/officeDocument/2006/relationships/slideLayout" Target="../slideLayouts/slideLayout272.xml"/></Relationships>
</file>

<file path=ppt/slides/_rels/slide155.xml.rels><?xml version="1.0" encoding="UTF-8" standalone="yes"?>
<Relationships xmlns="http://schemas.openxmlformats.org/package/2006/relationships"><Relationship Id="rId8" Type="http://schemas.openxmlformats.org/officeDocument/2006/relationships/hyperlink" Target="https://people.inf.ethz.ch/omutlu/pub/dram-row-hammer_kim_lightning-talk_isca14.pdf" TargetMode="External"/><Relationship Id="rId3" Type="http://schemas.openxmlformats.org/officeDocument/2006/relationships/hyperlink" Target="https://people.inf.ethz.ch/omutlu/pub/dram-row-hammer_isca14.pdf" TargetMode="External"/><Relationship Id="rId7" Type="http://schemas.openxmlformats.org/officeDocument/2006/relationships/hyperlink" Target="https://people.inf.ethz.ch/omutlu/pub/dram-row-hammer_kim_lightning-talk_isca14.pptx" TargetMode="External"/><Relationship Id="rId2" Type="http://schemas.openxmlformats.org/officeDocument/2006/relationships/image" Target="../media/image173.png"/><Relationship Id="rId1" Type="http://schemas.openxmlformats.org/officeDocument/2006/relationships/slideLayout" Target="../slideLayouts/slideLayout272.xml"/><Relationship Id="rId6" Type="http://schemas.openxmlformats.org/officeDocument/2006/relationships/hyperlink" Target="https://people.inf.ethz.ch/omutlu/pub/dram-row-hammer_kim_talk_isca14.pdf" TargetMode="External"/><Relationship Id="rId11" Type="http://schemas.openxmlformats.org/officeDocument/2006/relationships/hyperlink" Target="https://wp.nyu.edu/toppicksinhardwaresecurity/" TargetMode="External"/><Relationship Id="rId5" Type="http://schemas.openxmlformats.org/officeDocument/2006/relationships/hyperlink" Target="https://people.inf.ethz.ch/omutlu/pub/dram-row-hammer_kim_talk_isca14.pptx" TargetMode="External"/><Relationship Id="rId10" Type="http://schemas.openxmlformats.org/officeDocument/2006/relationships/hyperlink" Target="https://www.youtube.com/watch?v=KDy632z23UE" TargetMode="External"/><Relationship Id="rId4" Type="http://schemas.openxmlformats.org/officeDocument/2006/relationships/hyperlink" Target="http://cag.engr.uconn.edu/isca2014/" TargetMode="External"/><Relationship Id="rId9" Type="http://schemas.openxmlformats.org/officeDocument/2006/relationships/hyperlink" Target="https://github.com/CMU-SAFARI/rowhammer" TargetMode="External"/></Relationships>
</file>

<file path=ppt/slides/_rels/slide156.xml.rels><?xml version="1.0" encoding="UTF-8" standalone="yes"?>
<Relationships xmlns="http://schemas.openxmlformats.org/package/2006/relationships"><Relationship Id="rId3" Type="http://schemas.openxmlformats.org/officeDocument/2006/relationships/hyperlink" Target="https://people.inf.ethz.ch/omutlu/pub/rowhammer-and-other-memory-issues_date17.pdf" TargetMode="External"/><Relationship Id="rId2" Type="http://schemas.openxmlformats.org/officeDocument/2006/relationships/image" Target="../media/image174.png"/><Relationship Id="rId1" Type="http://schemas.openxmlformats.org/officeDocument/2006/relationships/slideLayout" Target="../slideLayouts/slideLayout272.xml"/><Relationship Id="rId6" Type="http://schemas.openxmlformats.org/officeDocument/2006/relationships/hyperlink" Target="https://people.inf.ethz.ch/omutlu/pub/onur-Rowhammer-Memory-Security_date17-invited-talk.pdf" TargetMode="External"/><Relationship Id="rId5" Type="http://schemas.openxmlformats.org/officeDocument/2006/relationships/hyperlink" Target="https://people.inf.ethz.ch/omutlu/pub/onur-Rowhammer-Memory-Security_date17-invited-talk.pptx" TargetMode="External"/><Relationship Id="rId4" Type="http://schemas.openxmlformats.org/officeDocument/2006/relationships/hyperlink" Target="http://www.date-conference.com/" TargetMode="External"/></Relationships>
</file>

<file path=ppt/slides/_rels/slide157.xml.rels><?xml version="1.0" encoding="UTF-8" standalone="yes"?>
<Relationships xmlns="http://schemas.openxmlformats.org/package/2006/relationships"><Relationship Id="rId8" Type="http://schemas.openxmlformats.org/officeDocument/2006/relationships/hyperlink" Target="https://www.youtube.com/watch?v=sgd7PHQQ1AI&amp;list=PL5Q2soXY2Zi8D_5MGV6EnXEJHnV2YFBJl&amp;index=39" TargetMode="External"/><Relationship Id="rId3" Type="http://schemas.openxmlformats.org/officeDocument/2006/relationships/hyperlink" Target="https://ieeexplore.ieee.org/xpl/RecentIssue.jsp?punumber=43" TargetMode="External"/><Relationship Id="rId7" Type="http://schemas.openxmlformats.org/officeDocument/2006/relationships/hyperlink" Target="https://people.inf.ethz.ch/omutlu/pub/onur-RowHammer-VLSI-SOC-October-9-2020.pdf" TargetMode="External"/><Relationship Id="rId2" Type="http://schemas.openxmlformats.org/officeDocument/2006/relationships/hyperlink" Target="https://people.inf.ethz.ch/omutlu/pub/RowHammer-Retrospective_ieee_tcad19.pdf" TargetMode="External"/><Relationship Id="rId1" Type="http://schemas.openxmlformats.org/officeDocument/2006/relationships/slideLayout" Target="../slideLayouts/slideLayout272.xml"/><Relationship Id="rId6" Type="http://schemas.openxmlformats.org/officeDocument/2006/relationships/hyperlink" Target="https://people.inf.ethz.ch/omutlu/pub/onur-RowHammer-VLSI-SOC-October-9-2020.pptx" TargetMode="External"/><Relationship Id="rId5" Type="http://schemas.openxmlformats.org/officeDocument/2006/relationships/hyperlink" Target="https://people.inf.ethz.ch/omutlu/pub/onur-RowHammer-COSADE-Keynote-April-4-2019.pptx" TargetMode="External"/><Relationship Id="rId4" Type="http://schemas.openxmlformats.org/officeDocument/2006/relationships/hyperlink" Target="https://arxiv.org/pdf/1904.09724.pdf" TargetMode="External"/><Relationship Id="rId9" Type="http://schemas.openxmlformats.org/officeDocument/2006/relationships/image" Target="../media/image175.png"/></Relationships>
</file>

<file path=ppt/slides/_rels/slide15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47.xml"/></Relationships>
</file>

<file path=ppt/slides/_rels/slide159.xml.rels><?xml version="1.0" encoding="UTF-8" standalone="yes"?>
<Relationships xmlns="http://schemas.openxmlformats.org/package/2006/relationships"><Relationship Id="rId8" Type="http://schemas.openxmlformats.org/officeDocument/2006/relationships/hyperlink" Target="https://youtu.be/Lqxc4_ToMUw" TargetMode="External"/><Relationship Id="rId3" Type="http://schemas.openxmlformats.org/officeDocument/2006/relationships/hyperlink" Target="http://iscaconf.org/isca2020/" TargetMode="External"/><Relationship Id="rId7" Type="http://schemas.openxmlformats.org/officeDocument/2006/relationships/hyperlink" Target="https://people.inf.ethz.ch/omutlu/pub/Revisiting-RowHammer_isca20-lightning-talk.pdf" TargetMode="External"/><Relationship Id="rId2" Type="http://schemas.openxmlformats.org/officeDocument/2006/relationships/hyperlink" Target="https://people.inf.ethz.ch/omutlu/pub/Revisiting-RowHammer_isca20.pdf" TargetMode="External"/><Relationship Id="rId1" Type="http://schemas.openxmlformats.org/officeDocument/2006/relationships/slideLayout" Target="../slideLayouts/slideLayout735.xml"/><Relationship Id="rId6" Type="http://schemas.openxmlformats.org/officeDocument/2006/relationships/hyperlink" Target="https://people.inf.ethz.ch/omutlu/pub/Revisiting-RowHammer_isca20-lightning-talk.pptx" TargetMode="External"/><Relationship Id="rId5" Type="http://schemas.openxmlformats.org/officeDocument/2006/relationships/hyperlink" Target="https://people.inf.ethz.ch/omutlu/pub/Revisiting-RowHammer_isca20-talk.pdf" TargetMode="External"/><Relationship Id="rId10" Type="http://schemas.openxmlformats.org/officeDocument/2006/relationships/image" Target="../media/image176.png"/><Relationship Id="rId4" Type="http://schemas.openxmlformats.org/officeDocument/2006/relationships/hyperlink" Target="https://people.inf.ethz.ch/omutlu/pub/Revisiting-RowHammer_isca20-talk.pptx" TargetMode="External"/><Relationship Id="rId9" Type="http://schemas.openxmlformats.org/officeDocument/2006/relationships/hyperlink" Target="https://youtu.be/wDhqi3f1a3Q" TargetMode="External"/></Relationships>
</file>

<file path=ppt/slides/_rels/slide160.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944.xml"/></Relationships>
</file>

<file path=ppt/slides/_rels/slide161.xml.rels><?xml version="1.0" encoding="UTF-8" standalone="yes"?>
<Relationships xmlns="http://schemas.openxmlformats.org/package/2006/relationships"><Relationship Id="rId8" Type="http://schemas.openxmlformats.org/officeDocument/2006/relationships/hyperlink" Target="https://www.youtube.com/watch?v=u2C0prK-w7Q" TargetMode="External"/><Relationship Id="rId13" Type="http://schemas.openxmlformats.org/officeDocument/2006/relationships/image" Target="../media/image177.png"/><Relationship Id="rId3" Type="http://schemas.openxmlformats.org/officeDocument/2006/relationships/hyperlink" Target="https://www.ieee-security.org/TC/SP2020/" TargetMode="External"/><Relationship Id="rId7" Type="http://schemas.openxmlformats.org/officeDocument/2006/relationships/hyperlink" Target="https://safari.ethz.ch/architecture/fall2020/lib/exe/fetch.php?media=onur-comparch-fall2020-lecture5a-rowhammerin2020-trrespass-afterlecture.pdf" TargetMode="External"/><Relationship Id="rId12" Type="http://schemas.openxmlformats.org/officeDocument/2006/relationships/hyperlink" Target="https://pwnies.com/winners/" TargetMode="External"/><Relationship Id="rId2" Type="http://schemas.openxmlformats.org/officeDocument/2006/relationships/hyperlink" Target="http://people.inf.ethz.ch/omutlu/pub/rowhammer-TRRespass_ieee_security_privacy20.pdf" TargetMode="External"/><Relationship Id="rId1" Type="http://schemas.openxmlformats.org/officeDocument/2006/relationships/slideLayout" Target="../slideLayouts/slideLayout735.xml"/><Relationship Id="rId6" Type="http://schemas.openxmlformats.org/officeDocument/2006/relationships/hyperlink" Target="https://safari.ethz.ch/architecture/fall2020/lib/exe/fetch.php?media=onur-comparch-fall2020-lecture5a-rowhammerin2020-trrespass-afterlecture.pptx" TargetMode="External"/><Relationship Id="rId11" Type="http://schemas.openxmlformats.org/officeDocument/2006/relationships/hyperlink" Target="https://www.vusec.net/projects/trrespass/" TargetMode="External"/><Relationship Id="rId5" Type="http://schemas.openxmlformats.org/officeDocument/2006/relationships/hyperlink" Target="http://people.inf.ethz.ch/omutlu/pub/rowhammer-TRRespass_ieee_security_privacy20-talk.pdf" TargetMode="External"/><Relationship Id="rId10" Type="http://schemas.openxmlformats.org/officeDocument/2006/relationships/hyperlink" Target="https://github.com/vusec/trrespass" TargetMode="External"/><Relationship Id="rId4" Type="http://schemas.openxmlformats.org/officeDocument/2006/relationships/hyperlink" Target="http://people.inf.ethz.ch/omutlu/pub/rowhammer-TRRespass_ieee_security_privacy20-talk.pptx" TargetMode="External"/><Relationship Id="rId9" Type="http://schemas.openxmlformats.org/officeDocument/2006/relationships/hyperlink" Target="https://www.youtube.com/watch?v=pwRw7QqK_qA" TargetMode="External"/></Relationships>
</file>

<file path=ppt/slides/_rels/slide162.xml.rels><?xml version="1.0" encoding="UTF-8" standalone="yes"?>
<Relationships xmlns="http://schemas.openxmlformats.org/package/2006/relationships"><Relationship Id="rId1" Type="http://schemas.openxmlformats.org/officeDocument/2006/relationships/slideLayout" Target="../slideLayouts/slideLayout735.xml"/></Relationships>
</file>

<file path=ppt/slides/_rels/slide163.xml.rels><?xml version="1.0" encoding="UTF-8" standalone="yes"?>
<Relationships xmlns="http://schemas.openxmlformats.org/package/2006/relationships"><Relationship Id="rId3" Type="http://schemas.openxmlformats.org/officeDocument/2006/relationships/hyperlink" Target="https://www.ieee-security.org/TC/SP2020/" TargetMode="External"/><Relationship Id="rId7" Type="http://schemas.openxmlformats.org/officeDocument/2006/relationships/image" Target="../media/image178.png"/><Relationship Id="rId2" Type="http://schemas.openxmlformats.org/officeDocument/2006/relationships/hyperlink" Target="https://people.inf.ethz.ch/omutlu/pub/rowhammer-vulnerability-testing-methodology-for-cloud_ieee_security_privacy20.pdf" TargetMode="External"/><Relationship Id="rId1" Type="http://schemas.openxmlformats.org/officeDocument/2006/relationships/slideLayout" Target="../slideLayouts/slideLayout735.xml"/><Relationship Id="rId6" Type="http://schemas.openxmlformats.org/officeDocument/2006/relationships/hyperlink" Target="https://www.youtube.com/watch?v=XP1SvxmJoHE" TargetMode="External"/><Relationship Id="rId5" Type="http://schemas.openxmlformats.org/officeDocument/2006/relationships/hyperlink" Target="https://people.inf.ethz.ch/omutlu/pub/rowhammer-vulnerability-testing-methodology-for-cloud_ieee_security_privacy20-talk.pdf" TargetMode="External"/><Relationship Id="rId4" Type="http://schemas.openxmlformats.org/officeDocument/2006/relationships/hyperlink" Target="https://people.inf.ethz.ch/omutlu/pub/rowhammer-vulnerability-testing-methodology-for-cloud_ieee_security_privacy20-talk.pptx" TargetMode="External"/></Relationships>
</file>

<file path=ppt/slides/_rels/slide164.xml.rels><?xml version="1.0" encoding="UTF-8" standalone="yes"?>
<Relationships xmlns="http://schemas.openxmlformats.org/package/2006/relationships"><Relationship Id="rId2" Type="http://schemas.openxmlformats.org/officeDocument/2006/relationships/image" Target="../media/image179.png"/><Relationship Id="rId1" Type="http://schemas.openxmlformats.org/officeDocument/2006/relationships/slideLayout" Target="../slideLayouts/slideLayout735.xml"/></Relationships>
</file>

<file path=ppt/slides/_rels/slide165.xml.rels><?xml version="1.0" encoding="UTF-8" standalone="yes"?>
<Relationships xmlns="http://schemas.openxmlformats.org/package/2006/relationships"><Relationship Id="rId2" Type="http://schemas.openxmlformats.org/officeDocument/2006/relationships/image" Target="../media/image180.png"/><Relationship Id="rId1" Type="http://schemas.openxmlformats.org/officeDocument/2006/relationships/slideLayout" Target="../slideLayouts/slideLayout735.xml"/></Relationships>
</file>

<file path=ppt/slides/_rels/slide166.xml.rels><?xml version="1.0" encoding="UTF-8" standalone="yes"?>
<Relationships xmlns="http://schemas.openxmlformats.org/package/2006/relationships"><Relationship Id="rId2" Type="http://schemas.openxmlformats.org/officeDocument/2006/relationships/image" Target="../media/image181.png"/><Relationship Id="rId1" Type="http://schemas.openxmlformats.org/officeDocument/2006/relationships/slideLayout" Target="../slideLayouts/slideLayout735.xml"/></Relationships>
</file>

<file path=ppt/slides/_rels/slide167.xml.rels><?xml version="1.0" encoding="UTF-8" standalone="yes"?>
<Relationships xmlns="http://schemas.openxmlformats.org/package/2006/relationships"><Relationship Id="rId8" Type="http://schemas.openxmlformats.org/officeDocument/2006/relationships/hyperlink" Target="https://www.youtube.com/watch?v=cWbW4qoDFds" TargetMode="External"/><Relationship Id="rId3" Type="http://schemas.openxmlformats.org/officeDocument/2006/relationships/hyperlink" Target="https://www.hpca-conf.org/2021/" TargetMode="External"/><Relationship Id="rId7" Type="http://schemas.openxmlformats.org/officeDocument/2006/relationships/hyperlink" Target="https://people.inf.ethz.ch/omutlu/pub/BlockHammer-preventing-rowhammer-at-low-cost-by-blacklisting-rapidly-accessed-dram-rows_hpca21-short-talk.pdf" TargetMode="External"/><Relationship Id="rId2" Type="http://schemas.openxmlformats.org/officeDocument/2006/relationships/hyperlink" Target="https://people.inf.ethz.ch/omutlu/pub/BlockHammer_preventing-DRAM-rowhammer-at-low-cost_hpca21.pdf" TargetMode="External"/><Relationship Id="rId1" Type="http://schemas.openxmlformats.org/officeDocument/2006/relationships/slideLayout" Target="../slideLayouts/slideLayout735.xml"/><Relationship Id="rId6" Type="http://schemas.openxmlformats.org/officeDocument/2006/relationships/hyperlink" Target="https://people.inf.ethz.ch/omutlu/pub/BlockHammer-preventing-rowhammer-at-low-cost-by-blacklisting-rapidly-accessed-dram-rows_hpca21-short-talk.pptx" TargetMode="External"/><Relationship Id="rId5" Type="http://schemas.openxmlformats.org/officeDocument/2006/relationships/hyperlink" Target="https://people.inf.ethz.ch/omutlu/pub/BlockHammer-preventing-rowhammer-at-low-cost-by-blacklisting-rapidly-accessed-dram-rows_hpca21-talk.pdf" TargetMode="External"/><Relationship Id="rId10" Type="http://schemas.openxmlformats.org/officeDocument/2006/relationships/image" Target="../media/image182.tiff"/><Relationship Id="rId4" Type="http://schemas.openxmlformats.org/officeDocument/2006/relationships/hyperlink" Target="https://people.inf.ethz.ch/omutlu/pub/BlockHammer-preventing-rowhammer-at-low-cost-by-blacklisting-rapidly-accessed-dram-rows_hpca21-talk.pptx" TargetMode="External"/><Relationship Id="rId9" Type="http://schemas.openxmlformats.org/officeDocument/2006/relationships/hyperlink" Target="https://www.youtube.com/watch?v=40SXSKXW5kY" TargetMode="External"/></Relationships>
</file>

<file path=ppt/slides/_rels/slide168.xml.rels><?xml version="1.0" encoding="UTF-8" standalone="yes"?>
<Relationships xmlns="http://schemas.openxmlformats.org/package/2006/relationships"><Relationship Id="rId8" Type="http://schemas.openxmlformats.org/officeDocument/2006/relationships/hyperlink" Target="https://people.inf.ethz.ch/omutlu/pub/ADeeperLookIntoRowhammer_micro21-lightning-talk.pptx" TargetMode="External"/><Relationship Id="rId13" Type="http://schemas.openxmlformats.org/officeDocument/2006/relationships/image" Target="../media/image183.png"/><Relationship Id="rId3" Type="http://schemas.openxmlformats.org/officeDocument/2006/relationships/hyperlink" Target="http://www.microarch.org/micro54/" TargetMode="External"/><Relationship Id="rId7" Type="http://schemas.openxmlformats.org/officeDocument/2006/relationships/hyperlink" Target="https://people.inf.ethz.ch/omutlu/pub/ADeeperLookIntoRowhammer_micro21-short-talk.pdf" TargetMode="External"/><Relationship Id="rId12" Type="http://schemas.openxmlformats.org/officeDocument/2006/relationships/hyperlink" Target="https://arxiv.org/abs/2110.10291" TargetMode="External"/><Relationship Id="rId2" Type="http://schemas.openxmlformats.org/officeDocument/2006/relationships/hyperlink" Target="https://people.inf.ethz.ch/omutlu/pub/ADeeperLookIntoRowhammer_micro21.pdf" TargetMode="External"/><Relationship Id="rId1" Type="http://schemas.openxmlformats.org/officeDocument/2006/relationships/slideLayout" Target="../slideLayouts/slideLayout930.xml"/><Relationship Id="rId6" Type="http://schemas.openxmlformats.org/officeDocument/2006/relationships/hyperlink" Target="https://people.inf.ethz.ch/omutlu/pub/ADeeperLookIntoRowhammer_micro21-short-talk.pptx" TargetMode="External"/><Relationship Id="rId11" Type="http://schemas.openxmlformats.org/officeDocument/2006/relationships/hyperlink" Target="https://www.youtube.com/watch?v=slFNdmPVD-Q&amp;list=PL5Q2soXY2Zi--0LrXSQ9sST3N0k0bXp51&amp;index=6" TargetMode="External"/><Relationship Id="rId5" Type="http://schemas.openxmlformats.org/officeDocument/2006/relationships/hyperlink" Target="https://people.inf.ethz.ch/omutlu/pub/ADeeperLookIntoRowhammer_micro21-talk.pdf" TargetMode="External"/><Relationship Id="rId10" Type="http://schemas.openxmlformats.org/officeDocument/2006/relationships/hyperlink" Target="https://www.youtube.com/watch?v=fkM32oA0u6U&amp;list=PL5Q2soXY2Zi--0LrXSQ9sST3N0k0bXp51&amp;index=12" TargetMode="External"/><Relationship Id="rId4" Type="http://schemas.openxmlformats.org/officeDocument/2006/relationships/hyperlink" Target="https://people.inf.ethz.ch/omutlu/pub/ADeeperLookIntoRowhammer_micro21-talk.pptx" TargetMode="External"/><Relationship Id="rId9" Type="http://schemas.openxmlformats.org/officeDocument/2006/relationships/hyperlink" Target="https://people.inf.ethz.ch/omutlu/pub/ADeeperLookIntoRowhammer_micro21-lightning-talk.pdf" TargetMode="External"/></Relationships>
</file>

<file path=ppt/slides/_rels/slide169.xml.rels><?xml version="1.0" encoding="UTF-8" standalone="yes"?>
<Relationships xmlns="http://schemas.openxmlformats.org/package/2006/relationships"><Relationship Id="rId8" Type="http://schemas.openxmlformats.org/officeDocument/2006/relationships/hyperlink" Target="https://people.inf.ethz.ch/omutlu/pub/U-TRR-uncovering-RowHammer-protection-mechanisms_micro21-lightning-talk.pptx" TargetMode="External"/><Relationship Id="rId13" Type="http://schemas.openxmlformats.org/officeDocument/2006/relationships/image" Target="../media/image184.png"/><Relationship Id="rId3" Type="http://schemas.openxmlformats.org/officeDocument/2006/relationships/hyperlink" Target="http://www.microarch.org/micro54/" TargetMode="External"/><Relationship Id="rId7" Type="http://schemas.openxmlformats.org/officeDocument/2006/relationships/hyperlink" Target="https://people.inf.ethz.ch/omutlu/pub/U-TRR-uncovering-RowHammer-protection-mechanisms_micro21-short-talk.pdf" TargetMode="External"/><Relationship Id="rId12" Type="http://schemas.openxmlformats.org/officeDocument/2006/relationships/hyperlink" Target="https://arxiv.org/abs/2110.10603" TargetMode="External"/><Relationship Id="rId2" Type="http://schemas.openxmlformats.org/officeDocument/2006/relationships/hyperlink" Target="https://people.inf.ethz.ch/omutlu/pub/U-TRR-uncovering-RowHammer-protection-mechanisms_micro21.pdf" TargetMode="External"/><Relationship Id="rId1" Type="http://schemas.openxmlformats.org/officeDocument/2006/relationships/slideLayout" Target="../slideLayouts/slideLayout930.xml"/><Relationship Id="rId6" Type="http://schemas.openxmlformats.org/officeDocument/2006/relationships/hyperlink" Target="https://people.inf.ethz.ch/omutlu/pub/U-TRR-uncovering-RowHammer-protection-mechanisms_micro21-short-talk.pptx" TargetMode="External"/><Relationship Id="rId11" Type="http://schemas.openxmlformats.org/officeDocument/2006/relationships/hyperlink" Target="https://www.youtube.com/watch?v=HHxeuWVqq8w&amp;list=PL5Q2soXY2Zi--0LrXSQ9sST3N0k0bXp51&amp;index=5" TargetMode="External"/><Relationship Id="rId5" Type="http://schemas.openxmlformats.org/officeDocument/2006/relationships/hyperlink" Target="https://people.inf.ethz.ch/omutlu/pub/U-TRR-uncovering-RowHammer-protection-mechanisms_micro21-talk.pdf" TargetMode="External"/><Relationship Id="rId10" Type="http://schemas.openxmlformats.org/officeDocument/2006/relationships/hyperlink" Target="https://www.youtube.com/watch?v=YkBR9yeLHRs&amp;list=PL5Q2soXY2Zi--0LrXSQ9sST3N0k0bXp51&amp;index=11" TargetMode="External"/><Relationship Id="rId4" Type="http://schemas.openxmlformats.org/officeDocument/2006/relationships/hyperlink" Target="https://people.inf.ethz.ch/omutlu/pub/U-TRR-uncovering-RowHammer-protection-mechanisms_micro21-talk.pptx" TargetMode="External"/><Relationship Id="rId9" Type="http://schemas.openxmlformats.org/officeDocument/2006/relationships/hyperlink" Target="https://people.inf.ethz.ch/omutlu/pub/U-TRR-uncovering-RowHammer-protection-mechanisms_micro21-lightning-talk.pdf" TargetMode="External"/></Relationships>
</file>

<file path=ppt/slides/_rels/slide17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47.xml"/></Relationships>
</file>

<file path=ppt/slides/_rels/slide171.xml.rels><?xml version="1.0" encoding="UTF-8" standalone="yes"?>
<Relationships xmlns="http://schemas.openxmlformats.org/package/2006/relationships"><Relationship Id="rId3" Type="http://schemas.openxmlformats.org/officeDocument/2006/relationships/hyperlink" Target="https://www.youtube.com/watch?v=pwRw7QqK_qA&amp;list=PL5Q2soXY2Zi9xidyIgBxUz7xRPS-wisBN&amp;index=9" TargetMode="External"/><Relationship Id="rId2" Type="http://schemas.openxmlformats.org/officeDocument/2006/relationships/hyperlink" Target="https://www.youtube.com/watch?v=KDy632z23UE&amp;list=PL5Q2soXY2Zi9xidyIgBxUz7xRPS-wisBN&amp;index=8" TargetMode="External"/><Relationship Id="rId1" Type="http://schemas.openxmlformats.org/officeDocument/2006/relationships/slideLayout" Target="../slideLayouts/slideLayout735.xml"/><Relationship Id="rId6" Type="http://schemas.openxmlformats.org/officeDocument/2006/relationships/hyperlink" Target="https://www.youtube.com/onurmutlulectures" TargetMode="External"/><Relationship Id="rId5" Type="http://schemas.openxmlformats.org/officeDocument/2006/relationships/hyperlink" Target="https://www.youtube.com/watch?v=HvswnsfG3oQ&amp;list=PL5Q2soXY2Zi9xidyIgBxUz7xRPS-wisBN&amp;index=11" TargetMode="External"/><Relationship Id="rId4" Type="http://schemas.openxmlformats.org/officeDocument/2006/relationships/hyperlink" Target="https://www.youtube.com/watch?v=gR7XR-Eepcg&amp;list=PL5Q2soXY2Zi9xidyIgBxUz7xRPS-wisBN&amp;index=10" TargetMode="External"/></Relationships>
</file>

<file path=ppt/slides/_rels/slide172.xml.rels><?xml version="1.0" encoding="UTF-8" standalone="yes"?>
<Relationships xmlns="http://schemas.openxmlformats.org/package/2006/relationships"><Relationship Id="rId3" Type="http://schemas.openxmlformats.org/officeDocument/2006/relationships/hyperlink" Target="https://www.youtube.com/watch?v=JV1uc1kOt04" TargetMode="External"/><Relationship Id="rId7" Type="http://schemas.openxmlformats.org/officeDocument/2006/relationships/image" Target="../media/image185.png"/><Relationship Id="rId2" Type="http://schemas.openxmlformats.org/officeDocument/2006/relationships/hyperlink" Target="https://people.inf.ethz.ch/omutlu/pub/onur-RowHammer-SEHAS-Keynote-HiPEAC-January-19-2021-final.pptx" TargetMode="External"/><Relationship Id="rId1" Type="http://schemas.openxmlformats.org/officeDocument/2006/relationships/slideLayout" Target="../slideLayouts/slideLayout2.xml"/><Relationship Id="rId6" Type="http://schemas.openxmlformats.org/officeDocument/2006/relationships/hyperlink" Target="https://www.youtube.com/watch?v=sgd7PHQQ1AI" TargetMode="External"/><Relationship Id="rId5" Type="http://schemas.openxmlformats.org/officeDocument/2006/relationships/hyperlink" Target="https://people.inf.ethz.ch/omutlu/pub/onur-RowHammer-SEHAS-Keynote-HiPEAC-January-19-2021-final.pdf" TargetMode="External"/><Relationship Id="rId4" Type="http://schemas.openxmlformats.org/officeDocument/2006/relationships/hyperlink" Target="https://www.hipeac.net/2021/budapest/#/" TargetMode="External"/></Relationships>
</file>

<file path=ppt/slides/_rels/slide173.xml.rels><?xml version="1.0" encoding="UTF-8" standalone="yes"?>
<Relationships xmlns="http://schemas.openxmlformats.org/package/2006/relationships"><Relationship Id="rId3" Type="http://schemas.openxmlformats.org/officeDocument/2006/relationships/hyperlink" Target="https://www.youtube.com/watch?v=7wVKnPj3NVw&amp;list=PL5Q2soXY2Zi-Mnk1PxjEIG32HAGILkTOF&amp;index=5" TargetMode="External"/><Relationship Id="rId2" Type="http://schemas.openxmlformats.org/officeDocument/2006/relationships/image" Target="../media/image186.png"/><Relationship Id="rId1" Type="http://schemas.openxmlformats.org/officeDocument/2006/relationships/slideLayout" Target="../slideLayouts/slideLayout2.xml"/></Relationships>
</file>

<file path=ppt/slides/_rels/slide174.xml.rels><?xml version="1.0" encoding="UTF-8" standalone="yes"?>
<Relationships xmlns="http://schemas.openxmlformats.org/package/2006/relationships"><Relationship Id="rId3" Type="http://schemas.openxmlformats.org/officeDocument/2006/relationships/image" Target="../media/image149.png"/><Relationship Id="rId2" Type="http://schemas.openxmlformats.org/officeDocument/2006/relationships/notesSlide" Target="../notesSlides/notesSlide34.xml"/><Relationship Id="rId1" Type="http://schemas.openxmlformats.org/officeDocument/2006/relationships/slideLayout" Target="../slideLayouts/slideLayout272.xml"/></Relationships>
</file>

<file path=ppt/slides/_rels/slide17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7.xml.rels><?xml version="1.0" encoding="UTF-8" standalone="yes"?>
<Relationships xmlns="http://schemas.openxmlformats.org/package/2006/relationships"><Relationship Id="rId1" Type="http://schemas.openxmlformats.org/officeDocument/2006/relationships/slideLayout" Target="../slideLayouts/slideLayout248.xml"/></Relationships>
</file>

<file path=ppt/slides/_rels/slide178.xml.rels><?xml version="1.0" encoding="UTF-8" standalone="yes"?>
<Relationships xmlns="http://schemas.openxmlformats.org/package/2006/relationships"><Relationship Id="rId2" Type="http://schemas.openxmlformats.org/officeDocument/2006/relationships/image" Target="../media/image135.jpeg"/><Relationship Id="rId1" Type="http://schemas.openxmlformats.org/officeDocument/2006/relationships/slideLayout" Target="../slideLayouts/slideLayout13.xml"/></Relationships>
</file>

<file path=ppt/slides/_rels/slide179.xml.rels><?xml version="1.0" encoding="UTF-8" standalone="yes"?>
<Relationships xmlns="http://schemas.openxmlformats.org/package/2006/relationships"><Relationship Id="rId2" Type="http://schemas.openxmlformats.org/officeDocument/2006/relationships/image" Target="../media/image187.png"/><Relationship Id="rId1" Type="http://schemas.openxmlformats.org/officeDocument/2006/relationships/slideLayout" Target="../slideLayouts/slideLayout248.xml"/></Relationships>
</file>

<file path=ppt/slides/_rels/slide180.xml.rels><?xml version="1.0" encoding="UTF-8" standalone="yes"?>
<Relationships xmlns="http://schemas.openxmlformats.org/package/2006/relationships"><Relationship Id="rId3" Type="http://schemas.openxmlformats.org/officeDocument/2006/relationships/image" Target="../media/image188.jpeg"/><Relationship Id="rId2" Type="http://schemas.openxmlformats.org/officeDocument/2006/relationships/hyperlink" Target="https://arxiv.org/pdf/1706.08642" TargetMode="External"/><Relationship Id="rId1" Type="http://schemas.openxmlformats.org/officeDocument/2006/relationships/slideLayout" Target="../slideLayouts/slideLayout13.xml"/></Relationships>
</file>

<file path=ppt/slides/_rels/slide181.xml.rels><?xml version="1.0" encoding="UTF-8" standalone="yes"?>
<Relationships xmlns="http://schemas.openxmlformats.org/package/2006/relationships"><Relationship Id="rId3" Type="http://schemas.openxmlformats.org/officeDocument/2006/relationships/image" Target="../media/image189.png"/><Relationship Id="rId2" Type="http://schemas.openxmlformats.org/officeDocument/2006/relationships/hyperlink" Target="https://www.youtube.com/watch?v=rninK6KWBeM&amp;list=PL5Q2soXY2Zi9xidyIgBxUz7xRPS-wisBN&amp;index=47" TargetMode="External"/><Relationship Id="rId1" Type="http://schemas.openxmlformats.org/officeDocument/2006/relationships/slideLayout" Target="../slideLayouts/slideLayout591.xml"/></Relationships>
</file>

<file path=ppt/slides/_rels/slide182.xml.rels><?xml version="1.0" encoding="UTF-8" standalone="yes"?>
<Relationships xmlns="http://schemas.openxmlformats.org/package/2006/relationships"><Relationship Id="rId3" Type="http://schemas.openxmlformats.org/officeDocument/2006/relationships/image" Target="../media/image190.png"/><Relationship Id="rId2" Type="http://schemas.openxmlformats.org/officeDocument/2006/relationships/hyperlink" Target="https://www.youtube.com/watch?v=dSsZA6JGcLE&amp;list=PL5Q2soXY2Zi_4tPsgX9m_D7AI_c1T86cO" TargetMode="External"/><Relationship Id="rId1" Type="http://schemas.openxmlformats.org/officeDocument/2006/relationships/slideLayout" Target="../slideLayouts/slideLayout591.xml"/></Relationships>
</file>

<file path=ppt/slides/_rels/slide183.xml.rels><?xml version="1.0" encoding="UTF-8" standalone="yes"?>
<Relationships xmlns="http://schemas.openxmlformats.org/package/2006/relationships"><Relationship Id="rId1" Type="http://schemas.openxmlformats.org/officeDocument/2006/relationships/slideLayout" Target="../slideLayouts/slideLayout248.xml"/></Relationships>
</file>

<file path=ppt/slides/_rels/slide184.xml.rels><?xml version="1.0" encoding="UTF-8" standalone="yes"?>
<Relationships xmlns="http://schemas.openxmlformats.org/package/2006/relationships"><Relationship Id="rId1" Type="http://schemas.openxmlformats.org/officeDocument/2006/relationships/slideLayout" Target="../slideLayouts/slideLayout272.xml"/></Relationships>
</file>

<file path=ppt/slides/_rels/slide185.xml.rels><?xml version="1.0" encoding="UTF-8" standalone="yes"?>
<Relationships xmlns="http://schemas.openxmlformats.org/package/2006/relationships"><Relationship Id="rId1" Type="http://schemas.openxmlformats.org/officeDocument/2006/relationships/slideLayout" Target="../slideLayouts/slideLayout678.xml"/></Relationships>
</file>

<file path=ppt/slides/_rels/slide186.xml.rels><?xml version="1.0" encoding="UTF-8" standalone="yes"?>
<Relationships xmlns="http://schemas.openxmlformats.org/package/2006/relationships"><Relationship Id="rId1" Type="http://schemas.openxmlformats.org/officeDocument/2006/relationships/slideLayout" Target="../slideLayouts/slideLayout678.xml"/></Relationships>
</file>

<file path=ppt/slides/_rels/slide187.xml.rels><?xml version="1.0" encoding="UTF-8" standalone="yes"?>
<Relationships xmlns="http://schemas.openxmlformats.org/package/2006/relationships"><Relationship Id="rId3" Type="http://schemas.openxmlformats.org/officeDocument/2006/relationships/image" Target="../media/image131.jpg"/><Relationship Id="rId2" Type="http://schemas.openxmlformats.org/officeDocument/2006/relationships/image" Target="../media/image130.jpg"/><Relationship Id="rId1" Type="http://schemas.openxmlformats.org/officeDocument/2006/relationships/slideLayout" Target="../slideLayouts/slideLayout2.xml"/></Relationships>
</file>

<file path=ppt/slides/_rels/slide188.xml.rels><?xml version="1.0" encoding="UTF-8" standalone="yes"?>
<Relationships xmlns="http://schemas.openxmlformats.org/package/2006/relationships"><Relationship Id="rId2" Type="http://schemas.openxmlformats.org/officeDocument/2006/relationships/image" Target="../media/image90.jpeg"/><Relationship Id="rId1" Type="http://schemas.openxmlformats.org/officeDocument/2006/relationships/slideLayout" Target="../slideLayouts/slideLayout2.xml"/></Relationships>
</file>

<file path=ppt/slides/_rels/slide189.xml.rels><?xml version="1.0" encoding="UTF-8" standalone="yes"?>
<Relationships xmlns="http://schemas.openxmlformats.org/package/2006/relationships"><Relationship Id="rId2" Type="http://schemas.openxmlformats.org/officeDocument/2006/relationships/image" Target="../media/image91.jpeg"/><Relationship Id="rId1" Type="http://schemas.openxmlformats.org/officeDocument/2006/relationships/slideLayout" Target="../slideLayouts/slideLayout2.xml"/></Relationships>
</file>

<file path=ppt/slides/_rels/slide1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3.xml.rels><?xml version="1.0" encoding="UTF-8" standalone="yes"?>
<Relationships xmlns="http://schemas.openxmlformats.org/package/2006/relationships"><Relationship Id="rId3" Type="http://schemas.openxmlformats.org/officeDocument/2006/relationships/image" Target="../media/image192.tiff"/><Relationship Id="rId2" Type="http://schemas.openxmlformats.org/officeDocument/2006/relationships/image" Target="../media/image191.png"/><Relationship Id="rId1" Type="http://schemas.openxmlformats.org/officeDocument/2006/relationships/slideLayout" Target="../slideLayouts/slideLayout248.xml"/></Relationships>
</file>

<file path=ppt/slides/_rels/slide194.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image" Target="../media/image191.png"/><Relationship Id="rId1" Type="http://schemas.openxmlformats.org/officeDocument/2006/relationships/slideLayout" Target="../slideLayouts/slideLayout248.xml"/><Relationship Id="rId6" Type="http://schemas.openxmlformats.org/officeDocument/2006/relationships/image" Target="../media/image192.tiff"/><Relationship Id="rId5" Type="http://schemas.openxmlformats.org/officeDocument/2006/relationships/image" Target="../media/image107.jpeg"/><Relationship Id="rId4" Type="http://schemas.openxmlformats.org/officeDocument/2006/relationships/image" Target="../media/image109.png"/></Relationships>
</file>

<file path=ppt/slides/_rels/slide195.xml.rels><?xml version="1.0" encoding="UTF-8" standalone="yes"?>
<Relationships xmlns="http://schemas.openxmlformats.org/package/2006/relationships"><Relationship Id="rId2" Type="http://schemas.openxmlformats.org/officeDocument/2006/relationships/image" Target="../media/image191.png"/><Relationship Id="rId1" Type="http://schemas.openxmlformats.org/officeDocument/2006/relationships/slideLayout" Target="../slideLayouts/slideLayout248.xml"/></Relationships>
</file>

<file path=ppt/slides/_rels/slide196.xml.rels><?xml version="1.0" encoding="UTF-8" standalone="yes"?>
<Relationships xmlns="http://schemas.openxmlformats.org/package/2006/relationships"><Relationship Id="rId3" Type="http://schemas.openxmlformats.org/officeDocument/2006/relationships/image" Target="../media/image194.png"/><Relationship Id="rId2" Type="http://schemas.openxmlformats.org/officeDocument/2006/relationships/image" Target="../media/image193.png"/><Relationship Id="rId1" Type="http://schemas.openxmlformats.org/officeDocument/2006/relationships/slideLayout" Target="../slideLayouts/slideLayout248.xml"/></Relationships>
</file>

<file path=ppt/slides/_rels/slide197.xml.rels><?xml version="1.0" encoding="UTF-8" standalone="yes"?>
<Relationships xmlns="http://schemas.openxmlformats.org/package/2006/relationships"><Relationship Id="rId3" Type="http://schemas.openxmlformats.org/officeDocument/2006/relationships/hyperlink" Target="http://www.cs.arizona.edu/hpca9/" TargetMode="External"/><Relationship Id="rId2" Type="http://schemas.openxmlformats.org/officeDocument/2006/relationships/hyperlink" Target="https://people.inf.ethz.ch/omutlu/pub/mutlu_hpca03.pdf" TargetMode="External"/><Relationship Id="rId1" Type="http://schemas.openxmlformats.org/officeDocument/2006/relationships/slideLayout" Target="../slideLayouts/slideLayout446.xml"/><Relationship Id="rId5" Type="http://schemas.openxmlformats.org/officeDocument/2006/relationships/image" Target="../media/image195.tiff"/><Relationship Id="rId4" Type="http://schemas.openxmlformats.org/officeDocument/2006/relationships/hyperlink" Target="https://people.inf.ethz.ch/omutlu/pub/mutlu_hpca03_talk.pdf" TargetMode="External"/></Relationships>
</file>

<file path=ppt/slides/_rels/slide198.xml.rels><?xml version="1.0" encoding="UTF-8" standalone="yes"?>
<Relationships xmlns="http://schemas.openxmlformats.org/package/2006/relationships"><Relationship Id="rId2" Type="http://schemas.openxmlformats.org/officeDocument/2006/relationships/image" Target="../media/image196.tiff"/><Relationship Id="rId1" Type="http://schemas.openxmlformats.org/officeDocument/2006/relationships/slideLayout" Target="../slideLayouts/slideLayout248.xml"/></Relationships>
</file>

<file path=ppt/slides/_rels/slide199.xml.rels><?xml version="1.0" encoding="UTF-8" standalone="yes"?>
<Relationships xmlns="http://schemas.openxmlformats.org/package/2006/relationships"><Relationship Id="rId2" Type="http://schemas.openxmlformats.org/officeDocument/2006/relationships/image" Target="../media/image197.tiff"/><Relationship Id="rId1" Type="http://schemas.openxmlformats.org/officeDocument/2006/relationships/slideLayout" Target="../slideLayouts/slideLayout248.xml"/></Relationships>
</file>

<file path=ppt/slides/_rels/slide200.xml.rels><?xml version="1.0" encoding="UTF-8" standalone="yes"?>
<Relationships xmlns="http://schemas.openxmlformats.org/package/2006/relationships"><Relationship Id="rId1" Type="http://schemas.openxmlformats.org/officeDocument/2006/relationships/slideLayout" Target="../slideLayouts/slideLayout248.xml"/></Relationships>
</file>

<file path=ppt/slides/_rels/slide201.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image" Target="../media/image198.png"/><Relationship Id="rId1" Type="http://schemas.openxmlformats.org/officeDocument/2006/relationships/slideLayout" Target="../slideLayouts/slideLayout248.xml"/></Relationships>
</file>

<file path=ppt/slides/_rels/slide2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3.xml.rels><?xml version="1.0" encoding="UTF-8" standalone="yes"?>
<Relationships xmlns="http://schemas.openxmlformats.org/package/2006/relationships"><Relationship Id="rId2" Type="http://schemas.openxmlformats.org/officeDocument/2006/relationships/image" Target="../media/image199.png"/><Relationship Id="rId1" Type="http://schemas.openxmlformats.org/officeDocument/2006/relationships/slideLayout" Target="../slideLayouts/slideLayout2.xml"/></Relationships>
</file>

<file path=ppt/slides/_rels/slide204.xml.rels><?xml version="1.0" encoding="UTF-8" standalone="yes"?>
<Relationships xmlns="http://schemas.openxmlformats.org/package/2006/relationships"><Relationship Id="rId2" Type="http://schemas.openxmlformats.org/officeDocument/2006/relationships/image" Target="../media/image199.png"/><Relationship Id="rId1" Type="http://schemas.openxmlformats.org/officeDocument/2006/relationships/slideLayout" Target="../slideLayouts/slideLayout667.xml"/></Relationships>
</file>

<file path=ppt/slides/_rels/slide205.xml.rels><?xml version="1.0" encoding="UTF-8" standalone="yes"?>
<Relationships xmlns="http://schemas.openxmlformats.org/package/2006/relationships"><Relationship Id="rId2" Type="http://schemas.openxmlformats.org/officeDocument/2006/relationships/image" Target="../media/image200.tiff"/><Relationship Id="rId1" Type="http://schemas.openxmlformats.org/officeDocument/2006/relationships/slideLayout" Target="../slideLayouts/slideLayout2.xml"/></Relationships>
</file>

<file path=ppt/slides/_rels/slide206.xml.rels><?xml version="1.0" encoding="UTF-8" standalone="yes"?>
<Relationships xmlns="http://schemas.openxmlformats.org/package/2006/relationships"><Relationship Id="rId3" Type="http://schemas.openxmlformats.org/officeDocument/2006/relationships/hyperlink" Target="https://www.asplos2018.org/" TargetMode="External"/><Relationship Id="rId2" Type="http://schemas.openxmlformats.org/officeDocument/2006/relationships/hyperlink" Target="https://people.inf.ethz.ch/omutlu/pub/Google-consumer-workloads-data-movement-and-PIM_asplos18.pdf" TargetMode="External"/><Relationship Id="rId1" Type="http://schemas.openxmlformats.org/officeDocument/2006/relationships/slideLayout" Target="../slideLayouts/slideLayout13.xml"/><Relationship Id="rId4" Type="http://schemas.openxmlformats.org/officeDocument/2006/relationships/image" Target="../media/image126.tiff"/></Relationships>
</file>

<file path=ppt/slides/_rels/slide207.xml.rels><?xml version="1.0" encoding="UTF-8" standalone="yes"?>
<Relationships xmlns="http://schemas.openxmlformats.org/package/2006/relationships"><Relationship Id="rId2" Type="http://schemas.openxmlformats.org/officeDocument/2006/relationships/image" Target="../media/image199.png"/><Relationship Id="rId1" Type="http://schemas.openxmlformats.org/officeDocument/2006/relationships/slideLayout" Target="../slideLayouts/slideLayout13.xml"/></Relationships>
</file>

<file path=ppt/slides/_rels/slide208.xml.rels><?xml version="1.0" encoding="UTF-8" standalone="yes"?>
<Relationships xmlns="http://schemas.openxmlformats.org/package/2006/relationships"><Relationship Id="rId1" Type="http://schemas.openxmlformats.org/officeDocument/2006/relationships/slideLayout" Target="../slideLayouts/slideLayout248.xml"/></Relationships>
</file>

<file path=ppt/slides/_rels/slide209.xml.rels><?xml version="1.0" encoding="UTF-8" standalone="yes"?>
<Relationships xmlns="http://schemas.openxmlformats.org/package/2006/relationships"><Relationship Id="rId1" Type="http://schemas.openxmlformats.org/officeDocument/2006/relationships/slideLayout" Target="../slideLayouts/slideLayout248.xml"/></Relationships>
</file>

<file path=ppt/slides/_rels/slide210.xml.rels><?xml version="1.0" encoding="UTF-8" standalone="yes"?>
<Relationships xmlns="http://schemas.openxmlformats.org/package/2006/relationships"><Relationship Id="rId3" Type="http://schemas.openxmlformats.org/officeDocument/2006/relationships/hyperlink" Target="https://people.inf.ethz.ch/omutlu/projects.htm" TargetMode="External"/><Relationship Id="rId2" Type="http://schemas.openxmlformats.org/officeDocument/2006/relationships/hyperlink" Target="https://people.inf.ethz.ch/omutlu/pub/ModernPrimerOnPIM_springer-emerging-computing-bookchapter21.pdf" TargetMode="External"/><Relationship Id="rId1" Type="http://schemas.openxmlformats.org/officeDocument/2006/relationships/slideLayout" Target="../slideLayouts/slideLayout759.xml"/><Relationship Id="rId5" Type="http://schemas.openxmlformats.org/officeDocument/2006/relationships/image" Target="../media/image201.png"/><Relationship Id="rId4" Type="http://schemas.openxmlformats.org/officeDocument/2006/relationships/hyperlink" Target="https://arxiv.org/pdf/1903.03988.pdf" TargetMode="External"/></Relationships>
</file>

<file path=ppt/slides/_rels/slide211.xml.rels><?xml version="1.0" encoding="UTF-8" standalone="yes"?>
<Relationships xmlns="http://schemas.openxmlformats.org/package/2006/relationships"><Relationship Id="rId2" Type="http://schemas.openxmlformats.org/officeDocument/2006/relationships/image" Target="../media/image202.png"/><Relationship Id="rId1" Type="http://schemas.openxmlformats.org/officeDocument/2006/relationships/slideLayout" Target="../slideLayouts/slideLayout759.xml"/></Relationships>
</file>

<file path=ppt/slides/_rels/slide212.xml.rels><?xml version="1.0" encoding="UTF-8" standalone="yes"?>
<Relationships xmlns="http://schemas.openxmlformats.org/package/2006/relationships"><Relationship Id="rId2" Type="http://schemas.openxmlformats.org/officeDocument/2006/relationships/image" Target="../media/image203.png"/><Relationship Id="rId1" Type="http://schemas.openxmlformats.org/officeDocument/2006/relationships/slideLayout" Target="../slideLayouts/slideLayout759.xml"/></Relationships>
</file>

<file path=ppt/slides/_rels/slide213.xml.rels><?xml version="1.0" encoding="UTF-8" standalone="yes"?>
<Relationships xmlns="http://schemas.openxmlformats.org/package/2006/relationships"><Relationship Id="rId1" Type="http://schemas.openxmlformats.org/officeDocument/2006/relationships/slideLayout" Target="../slideLayouts/slideLayout357.xml"/></Relationships>
</file>

<file path=ppt/slides/_rels/slide214.xml.rels><?xml version="1.0" encoding="UTF-8" standalone="yes"?>
<Relationships xmlns="http://schemas.openxmlformats.org/package/2006/relationships"><Relationship Id="rId1" Type="http://schemas.openxmlformats.org/officeDocument/2006/relationships/slideLayout" Target="../slideLayouts/slideLayout828.xml"/></Relationships>
</file>

<file path=ppt/slides/_rels/slide215.xml.rels><?xml version="1.0" encoding="UTF-8" standalone="yes"?>
<Relationships xmlns="http://schemas.openxmlformats.org/package/2006/relationships"><Relationship Id="rId3" Type="http://schemas.openxmlformats.org/officeDocument/2006/relationships/hyperlink" Target="https://people.inf.ethz.ch/omutlu/projects.htm" TargetMode="External"/><Relationship Id="rId2" Type="http://schemas.openxmlformats.org/officeDocument/2006/relationships/hyperlink" Target="https://people.inf.ethz.ch/omutlu/pub/ModernPrimerOnPIM_springer-emerging-computing-bookchapter21.pdf" TargetMode="External"/><Relationship Id="rId1" Type="http://schemas.openxmlformats.org/officeDocument/2006/relationships/slideLayout" Target="../slideLayouts/slideLayout358.xml"/><Relationship Id="rId5" Type="http://schemas.openxmlformats.org/officeDocument/2006/relationships/image" Target="../media/image204.png"/><Relationship Id="rId4" Type="http://schemas.openxmlformats.org/officeDocument/2006/relationships/hyperlink" Target="https://www.youtube.com/watch?v=H3sEaINPBOE" TargetMode="External"/></Relationships>
</file>

<file path=ppt/slides/_rels/slide216.xml.rels><?xml version="1.0" encoding="UTF-8" standalone="yes"?>
<Relationships xmlns="http://schemas.openxmlformats.org/package/2006/relationships"><Relationship Id="rId2" Type="http://schemas.openxmlformats.org/officeDocument/2006/relationships/image" Target="../media/image205.png"/><Relationship Id="rId1" Type="http://schemas.openxmlformats.org/officeDocument/2006/relationships/slideLayout" Target="../slideLayouts/slideLayout13.xml"/></Relationships>
</file>

<file path=ppt/slides/_rels/slide217.xml.rels><?xml version="1.0" encoding="UTF-8" standalone="yes"?>
<Relationships xmlns="http://schemas.openxmlformats.org/package/2006/relationships"><Relationship Id="rId1" Type="http://schemas.openxmlformats.org/officeDocument/2006/relationships/slideLayout" Target="../slideLayouts/slideLayout369.xml"/></Relationships>
</file>

<file path=ppt/slides/_rels/slide218.xml.rels><?xml version="1.0" encoding="UTF-8" standalone="yes"?>
<Relationships xmlns="http://schemas.openxmlformats.org/package/2006/relationships"><Relationship Id="rId1" Type="http://schemas.openxmlformats.org/officeDocument/2006/relationships/slideLayout" Target="../slideLayouts/slideLayout369.xml"/></Relationships>
</file>

<file path=ppt/slides/_rels/slide21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380.xml"/></Relationships>
</file>

<file path=ppt/slides/_rels/slide220.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369.xml"/></Relationships>
</file>

<file path=ppt/slides/_rels/slide221.xml.rels><?xml version="1.0" encoding="UTF-8" standalone="yes"?>
<Relationships xmlns="http://schemas.openxmlformats.org/package/2006/relationships"><Relationship Id="rId8" Type="http://schemas.openxmlformats.org/officeDocument/2006/relationships/hyperlink" Target="http://users.ece.cmu.edu/~omutlu/pub/rowclone_seshadri_micro13-poster.pptx" TargetMode="External"/><Relationship Id="rId3" Type="http://schemas.openxmlformats.org/officeDocument/2006/relationships/hyperlink" Target="http://www.microarch.org/micro46/" TargetMode="External"/><Relationship Id="rId7" Type="http://schemas.openxmlformats.org/officeDocument/2006/relationships/hyperlink" Target="http://users.ece.cmu.edu/~omutlu/pub/rowclone_seshadri_micro13_lightning-talk.pdf" TargetMode="External"/><Relationship Id="rId2" Type="http://schemas.openxmlformats.org/officeDocument/2006/relationships/hyperlink" Target="http://users.ece.cmu.edu/~omutlu/pub/rowclone_micro13.pdf" TargetMode="External"/><Relationship Id="rId1" Type="http://schemas.openxmlformats.org/officeDocument/2006/relationships/slideLayout" Target="../slideLayouts/slideLayout248.xml"/><Relationship Id="rId6" Type="http://schemas.openxmlformats.org/officeDocument/2006/relationships/hyperlink" Target="http://users.ece.cmu.edu/~omutlu/pub/rowclone_seshadri_micro13_lightning-talk.pptx" TargetMode="External"/><Relationship Id="rId5" Type="http://schemas.openxmlformats.org/officeDocument/2006/relationships/hyperlink" Target="http://users.ece.cmu.edu/~omutlu/pub/rowclone_seshadri_micro13-talk.pdf" TargetMode="External"/><Relationship Id="rId10" Type="http://schemas.openxmlformats.org/officeDocument/2006/relationships/image" Target="../media/image206.png"/><Relationship Id="rId4" Type="http://schemas.openxmlformats.org/officeDocument/2006/relationships/hyperlink" Target="http://users.ece.cmu.edu/~omutlu/pub/rowclone_seshadri_micro13-talk.pptx" TargetMode="External"/><Relationship Id="rId9" Type="http://schemas.openxmlformats.org/officeDocument/2006/relationships/hyperlink" Target="http://users.ece.cmu.edu/~omutlu/pub/rowclone_seshadri_micro13-poster.pdf" TargetMode="External"/></Relationships>
</file>

<file path=ppt/slides/_rels/slide222.xml.rels><?xml version="1.0" encoding="UTF-8" standalone="yes"?>
<Relationships xmlns="http://schemas.openxmlformats.org/package/2006/relationships"><Relationship Id="rId1" Type="http://schemas.openxmlformats.org/officeDocument/2006/relationships/slideLayout" Target="../slideLayouts/slideLayout892.xml"/></Relationships>
</file>

<file path=ppt/slides/_rels/slide223.xml.rels><?xml version="1.0" encoding="UTF-8" standalone="yes"?>
<Relationships xmlns="http://schemas.openxmlformats.org/package/2006/relationships"><Relationship Id="rId8" Type="http://schemas.openxmlformats.org/officeDocument/2006/relationships/image" Target="../media/image208.png"/><Relationship Id="rId3" Type="http://schemas.openxmlformats.org/officeDocument/2006/relationships/hyperlink" Target="http://hpca22.site.ac.upc.edu/" TargetMode="External"/><Relationship Id="rId7" Type="http://schemas.openxmlformats.org/officeDocument/2006/relationships/image" Target="../media/image207.png"/><Relationship Id="rId2" Type="http://schemas.openxmlformats.org/officeDocument/2006/relationships/hyperlink" Target="https://users.ece.cmu.edu/~omutlu/pub/lisa-dram_hpca16.pdf" TargetMode="External"/><Relationship Id="rId1" Type="http://schemas.openxmlformats.org/officeDocument/2006/relationships/slideLayout" Target="../slideLayouts/slideLayout81.xml"/><Relationship Id="rId6" Type="http://schemas.openxmlformats.org/officeDocument/2006/relationships/hyperlink" Target="https://github.com/CMU-SAFARI/RamulatorSharp" TargetMode="External"/><Relationship Id="rId5" Type="http://schemas.openxmlformats.org/officeDocument/2006/relationships/hyperlink" Target="https://users.ece.cmu.edu/~omutlu/pub/lisa-dram_kevinchang_hpca16-talk.pdf" TargetMode="External"/><Relationship Id="rId4" Type="http://schemas.openxmlformats.org/officeDocument/2006/relationships/hyperlink" Target="https://users.ece.cmu.edu/~omutlu/pub/lisa-dram_kevinchang_hpca16-talk.pptx" TargetMode="External"/></Relationships>
</file>

<file path=ppt/slides/_rels/slide224.xml.rels><?xml version="1.0" encoding="UTF-8" standalone="yes"?>
<Relationships xmlns="http://schemas.openxmlformats.org/package/2006/relationships"><Relationship Id="rId3" Type="http://schemas.openxmlformats.org/officeDocument/2006/relationships/hyperlink" Target="http://www.microarch.org/micro53/" TargetMode="External"/><Relationship Id="rId2" Type="http://schemas.openxmlformats.org/officeDocument/2006/relationships/hyperlink" Target="https://people.inf.ethz.ch/omutlu/pub/FIGARO-fine-grained-in-DRAM-data-relocation-and-caching_micro20.pdf" TargetMode="External"/><Relationship Id="rId1" Type="http://schemas.openxmlformats.org/officeDocument/2006/relationships/slideLayout" Target="../slideLayouts/slideLayout81.xml"/><Relationship Id="rId4" Type="http://schemas.openxmlformats.org/officeDocument/2006/relationships/image" Target="../media/image209.png"/></Relationships>
</file>

<file path=ppt/slides/_rels/slide225.xml.rels><?xml version="1.0" encoding="UTF-8" standalone="yes"?>
<Relationships xmlns="http://schemas.openxmlformats.org/package/2006/relationships"><Relationship Id="rId3" Type="http://schemas.openxmlformats.org/officeDocument/2006/relationships/hyperlink" Target="http://www.computer.org/web/cal" TargetMode="External"/><Relationship Id="rId2" Type="http://schemas.openxmlformats.org/officeDocument/2006/relationships/hyperlink" Target="https://people.inf.ethz.ch/omutlu/pub/network-on-memory-data-copy_ieee-cal20.pdf" TargetMode="External"/><Relationship Id="rId1" Type="http://schemas.openxmlformats.org/officeDocument/2006/relationships/slideLayout" Target="../slideLayouts/slideLayout81.xml"/><Relationship Id="rId4" Type="http://schemas.openxmlformats.org/officeDocument/2006/relationships/image" Target="../media/image210.png"/></Relationships>
</file>

<file path=ppt/slides/_rels/slide226.xml.rels><?xml version="1.0" encoding="UTF-8" standalone="yes"?>
<Relationships xmlns="http://schemas.openxmlformats.org/package/2006/relationships"><Relationship Id="rId1" Type="http://schemas.openxmlformats.org/officeDocument/2006/relationships/slideLayout" Target="../slideLayouts/slideLayout380.xml"/></Relationships>
</file>

<file path=ppt/slides/_rels/slide227.xml.rels><?xml version="1.0" encoding="UTF-8" standalone="yes"?>
<Relationships xmlns="http://schemas.openxmlformats.org/package/2006/relationships"><Relationship Id="rId1" Type="http://schemas.openxmlformats.org/officeDocument/2006/relationships/slideLayout" Target="../slideLayouts/slideLayout248.xml"/></Relationships>
</file>

<file path=ppt/slides/_rels/slide228.xml.rels><?xml version="1.0" encoding="UTF-8" standalone="yes"?>
<Relationships xmlns="http://schemas.openxmlformats.org/package/2006/relationships"><Relationship Id="rId1" Type="http://schemas.openxmlformats.org/officeDocument/2006/relationships/slideLayout" Target="../slideLayouts/slideLayout667.xml"/></Relationships>
</file>

<file path=ppt/slides/_rels/slide229.xml.rels><?xml version="1.0" encoding="UTF-8" standalone="yes"?>
<Relationships xmlns="http://schemas.openxmlformats.org/package/2006/relationships"><Relationship Id="rId3" Type="http://schemas.openxmlformats.org/officeDocument/2006/relationships/image" Target="../media/image212.tiff"/><Relationship Id="rId2" Type="http://schemas.openxmlformats.org/officeDocument/2006/relationships/image" Target="../media/image211.tiff"/><Relationship Id="rId1" Type="http://schemas.openxmlformats.org/officeDocument/2006/relationships/slideLayout" Target="../slideLayouts/slideLayout13.xml"/></Relationships>
</file>

<file path=ppt/slides/_rels/slide230.xml.rels><?xml version="1.0" encoding="UTF-8" standalone="yes"?>
<Relationships xmlns="http://schemas.openxmlformats.org/package/2006/relationships"><Relationship Id="rId3" Type="http://schemas.openxmlformats.org/officeDocument/2006/relationships/hyperlink" Target="http://www.computer.org/web/cal" TargetMode="External"/><Relationship Id="rId2" Type="http://schemas.openxmlformats.org/officeDocument/2006/relationships/hyperlink" Target="http://users.ece.cmu.edu/~omutlu/pub/in-DRAM-bulk-AND-OR-ieee_cal15.pdf" TargetMode="External"/><Relationship Id="rId1" Type="http://schemas.openxmlformats.org/officeDocument/2006/relationships/slideLayout" Target="../slideLayouts/slideLayout759.xml"/><Relationship Id="rId4" Type="http://schemas.openxmlformats.org/officeDocument/2006/relationships/image" Target="../media/image213.png"/></Relationships>
</file>

<file path=ppt/slides/_rels/slide231.xml.rels><?xml version="1.0" encoding="UTF-8" standalone="yes"?>
<Relationships xmlns="http://schemas.openxmlformats.org/package/2006/relationships"><Relationship Id="rId3" Type="http://schemas.openxmlformats.org/officeDocument/2006/relationships/image" Target="../media/image214.tiff"/><Relationship Id="rId2" Type="http://schemas.openxmlformats.org/officeDocument/2006/relationships/hyperlink" Target="https://people.inf.ethz.ch/omutlu/pub/ambit-bulk-bitwise-dram_micro17.pdf" TargetMode="External"/><Relationship Id="rId1" Type="http://schemas.openxmlformats.org/officeDocument/2006/relationships/slideLayout" Target="../slideLayouts/slideLayout759.xml"/></Relationships>
</file>

<file path=ppt/slides/_rels/slide232.xml.rels><?xml version="1.0" encoding="UTF-8" standalone="yes"?>
<Relationships xmlns="http://schemas.openxmlformats.org/package/2006/relationships"><Relationship Id="rId3" Type="http://schemas.openxmlformats.org/officeDocument/2006/relationships/image" Target="../media/image215.png"/><Relationship Id="rId2" Type="http://schemas.openxmlformats.org/officeDocument/2006/relationships/hyperlink" Target="https://arxiv.org/pdf/1905.09822.pdf" TargetMode="External"/><Relationship Id="rId1" Type="http://schemas.openxmlformats.org/officeDocument/2006/relationships/slideLayout" Target="../slideLayouts/slideLayout829.xml"/></Relationships>
</file>

<file path=ppt/slides/_rels/slide233.xml.rels><?xml version="1.0" encoding="UTF-8" standalone="yes"?>
<Relationships xmlns="http://schemas.openxmlformats.org/package/2006/relationships"><Relationship Id="rId8" Type="http://schemas.openxmlformats.org/officeDocument/2006/relationships/hyperlink" Target="https://people.inf.ethz.ch/omutlu/pub/SIMDRAM_asplos21-talk.pdf" TargetMode="External"/><Relationship Id="rId3" Type="http://schemas.openxmlformats.org/officeDocument/2006/relationships/hyperlink" Target="https://asplos-conference.org/" TargetMode="External"/><Relationship Id="rId7" Type="http://schemas.openxmlformats.org/officeDocument/2006/relationships/hyperlink" Target="https://people.inf.ethz.ch/omutlu/pub/SIMDRAM_asplos21-talk.pptx" TargetMode="External"/><Relationship Id="rId2" Type="http://schemas.openxmlformats.org/officeDocument/2006/relationships/hyperlink" Target="https://people.inf.ethz.ch/omutlu/pub/SIMDRAM_asplos21.pdf" TargetMode="External"/><Relationship Id="rId1" Type="http://schemas.openxmlformats.org/officeDocument/2006/relationships/slideLayout" Target="../slideLayouts/slideLayout829.xml"/><Relationship Id="rId6" Type="http://schemas.openxmlformats.org/officeDocument/2006/relationships/hyperlink" Target="https://people.inf.ethz.ch/omutlu/pub/SIMDRAM_asplos21-short-talk.pdf" TargetMode="External"/><Relationship Id="rId11" Type="http://schemas.openxmlformats.org/officeDocument/2006/relationships/image" Target="../media/image216.png"/><Relationship Id="rId5" Type="http://schemas.openxmlformats.org/officeDocument/2006/relationships/hyperlink" Target="https://people.inf.ethz.ch/omutlu/pub/SIMDRAM_asplos21-short-talk.pptx" TargetMode="External"/><Relationship Id="rId10" Type="http://schemas.openxmlformats.org/officeDocument/2006/relationships/hyperlink" Target="https://www.youtube.com/watch?v=bas9U7djW_8&amp;list=PL5Q2soXY2Zi8_VVChACnON4sfh2bJ5IrD&amp;index=116" TargetMode="External"/><Relationship Id="rId4" Type="http://schemas.openxmlformats.org/officeDocument/2006/relationships/hyperlink" Target="https://people.inf.ethz.ch/omutlu/pub/SIMDRAM_asplos21-extended-abstract.pdf" TargetMode="External"/><Relationship Id="rId9" Type="http://schemas.openxmlformats.org/officeDocument/2006/relationships/hyperlink" Target="https://www.youtube.com/watch?v=g0fE1c7w0xk&amp;list=PL5Q2soXY2Zi8_VVChACnON4sfh2bJ5IrD&amp;index=115" TargetMode="External"/></Relationships>
</file>

<file path=ppt/slides/_rels/slide234.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904.xml"/></Relationships>
</file>

<file path=ppt/slides/_rels/slide235.xml.rels><?xml version="1.0" encoding="UTF-8" standalone="yes"?>
<Relationships xmlns="http://schemas.openxmlformats.org/package/2006/relationships"><Relationship Id="rId3" Type="http://schemas.openxmlformats.org/officeDocument/2006/relationships/image" Target="../media/image900.png"/><Relationship Id="rId7" Type="http://schemas.openxmlformats.org/officeDocument/2006/relationships/image" Target="../media/image1510.png"/><Relationship Id="rId2" Type="http://schemas.openxmlformats.org/officeDocument/2006/relationships/notesSlide" Target="../notesSlides/notesSlide37.xml"/><Relationship Id="rId1" Type="http://schemas.openxmlformats.org/officeDocument/2006/relationships/slideLayout" Target="../slideLayouts/slideLayout904.xml"/><Relationship Id="rId6" Type="http://schemas.openxmlformats.org/officeDocument/2006/relationships/image" Target="../media/image1000.png"/><Relationship Id="rId5" Type="http://schemas.openxmlformats.org/officeDocument/2006/relationships/image" Target="../media/image14.png"/><Relationship Id="rId4" Type="http://schemas.openxmlformats.org/officeDocument/2006/relationships/image" Target="../media/image1360.png"/></Relationships>
</file>

<file path=ppt/slides/_rels/slide236.xml.rels><?xml version="1.0" encoding="UTF-8" standalone="yes"?>
<Relationships xmlns="http://schemas.openxmlformats.org/package/2006/relationships"><Relationship Id="rId8" Type="http://schemas.openxmlformats.org/officeDocument/2006/relationships/hyperlink" Target="https://people.inf.ethz.ch/omutlu/pub/SIMDRAM_asplos21-talk.pdf" TargetMode="External"/><Relationship Id="rId3" Type="http://schemas.openxmlformats.org/officeDocument/2006/relationships/hyperlink" Target="https://asplos-conference.org/" TargetMode="External"/><Relationship Id="rId7" Type="http://schemas.openxmlformats.org/officeDocument/2006/relationships/hyperlink" Target="https://people.inf.ethz.ch/omutlu/pub/SIMDRAM_asplos21-talk.pptx" TargetMode="External"/><Relationship Id="rId2" Type="http://schemas.openxmlformats.org/officeDocument/2006/relationships/hyperlink" Target="https://people.inf.ethz.ch/omutlu/pub/SIMDRAM_asplos21.pdf" TargetMode="External"/><Relationship Id="rId1" Type="http://schemas.openxmlformats.org/officeDocument/2006/relationships/slideLayout" Target="../slideLayouts/slideLayout829.xml"/><Relationship Id="rId6" Type="http://schemas.openxmlformats.org/officeDocument/2006/relationships/hyperlink" Target="https://people.inf.ethz.ch/omutlu/pub/SIMDRAM_asplos21-short-talk.pdf" TargetMode="External"/><Relationship Id="rId11" Type="http://schemas.openxmlformats.org/officeDocument/2006/relationships/image" Target="../media/image216.png"/><Relationship Id="rId5" Type="http://schemas.openxmlformats.org/officeDocument/2006/relationships/hyperlink" Target="https://people.inf.ethz.ch/omutlu/pub/SIMDRAM_asplos21-short-talk.pptx" TargetMode="External"/><Relationship Id="rId10" Type="http://schemas.openxmlformats.org/officeDocument/2006/relationships/hyperlink" Target="https://www.youtube.com/watch?v=bas9U7djW_8&amp;list=PL5Q2soXY2Zi8_VVChACnON4sfh2bJ5IrD&amp;index=116" TargetMode="External"/><Relationship Id="rId4" Type="http://schemas.openxmlformats.org/officeDocument/2006/relationships/hyperlink" Target="https://people.inf.ethz.ch/omutlu/pub/SIMDRAM_asplos21-extended-abstract.pdf" TargetMode="External"/><Relationship Id="rId9" Type="http://schemas.openxmlformats.org/officeDocument/2006/relationships/hyperlink" Target="https://www.youtube.com/watch?v=g0fE1c7w0xk&amp;list=PL5Q2soXY2Zi8_VVChACnON4sfh2bJ5IrD&amp;index=115" TargetMode="External"/></Relationships>
</file>

<file path=ppt/slides/_rels/slide237.xml.rels><?xml version="1.0" encoding="UTF-8" standalone="yes"?>
<Relationships xmlns="http://schemas.openxmlformats.org/package/2006/relationships"><Relationship Id="rId8" Type="http://schemas.openxmlformats.org/officeDocument/2006/relationships/hyperlink" Target="https://people.inf.ethz.ch/omutlu/pub/dram-latency-puf_hpca18_lightning-talk.pdf" TargetMode="External"/><Relationship Id="rId3" Type="http://schemas.openxmlformats.org/officeDocument/2006/relationships/hyperlink" Target="https://hpca2018.ece.ucsb.edu/" TargetMode="External"/><Relationship Id="rId7" Type="http://schemas.openxmlformats.org/officeDocument/2006/relationships/hyperlink" Target="https://people.inf.ethz.ch/omutlu/pub/dram-latency-puf_hpca18_lightning-talk.pptx" TargetMode="External"/><Relationship Id="rId2" Type="http://schemas.openxmlformats.org/officeDocument/2006/relationships/hyperlink" Target="https://people.inf.ethz.ch/omutlu/pub/dram-latency-puf_hpca18.pdf" TargetMode="External"/><Relationship Id="rId1" Type="http://schemas.openxmlformats.org/officeDocument/2006/relationships/slideLayout" Target="../slideLayouts/slideLayout667.xml"/><Relationship Id="rId6" Type="http://schemas.openxmlformats.org/officeDocument/2006/relationships/hyperlink" Target="https://people.inf.ethz.ch/omutlu/pub/dram-latency-puf_hpca18_talk.pdf" TargetMode="External"/><Relationship Id="rId5" Type="http://schemas.openxmlformats.org/officeDocument/2006/relationships/hyperlink" Target="https://people.inf.ethz.ch/omutlu/pub/dram-latency-puf_hpca18_talk.pptx" TargetMode="External"/><Relationship Id="rId10" Type="http://schemas.openxmlformats.org/officeDocument/2006/relationships/image" Target="../media/image217.png"/><Relationship Id="rId4" Type="http://schemas.openxmlformats.org/officeDocument/2006/relationships/hyperlink" Target="https://www.youtube.com/watch?v=Xw0laEEDmsM&amp;feature=youtu.be" TargetMode="External"/><Relationship Id="rId9" Type="http://schemas.openxmlformats.org/officeDocument/2006/relationships/hyperlink" Target="https://www.youtube.com/watch?v=7gqnrTZpjxE" TargetMode="External"/></Relationships>
</file>

<file path=ppt/slides/_rels/slide238.xml.rels><?xml version="1.0" encoding="UTF-8" standalone="yes"?>
<Relationships xmlns="http://schemas.openxmlformats.org/package/2006/relationships"><Relationship Id="rId8" Type="http://schemas.openxmlformats.org/officeDocument/2006/relationships/image" Target="../media/image218.png"/><Relationship Id="rId3" Type="http://schemas.openxmlformats.org/officeDocument/2006/relationships/hyperlink" Target="http://hpca2019.seas.gwu.edu/" TargetMode="External"/><Relationship Id="rId7" Type="http://schemas.openxmlformats.org/officeDocument/2006/relationships/hyperlink" Target="https://www.youtube.com/watch?v=Y3hPv1I5f8Y&amp;list=PL5Q2soXY2Zi-DyoI3HbqcdtUm9YWRR_z-&amp;index=16" TargetMode="External"/><Relationship Id="rId2" Type="http://schemas.openxmlformats.org/officeDocument/2006/relationships/hyperlink" Target="https://people.inf.ethz.ch/omutlu/pub/drange-dram-latency-based-true-random-number-generator_hpca19.pdf" TargetMode="External"/><Relationship Id="rId1" Type="http://schemas.openxmlformats.org/officeDocument/2006/relationships/slideLayout" Target="../slideLayouts/slideLayout735.xml"/><Relationship Id="rId6" Type="http://schemas.openxmlformats.org/officeDocument/2006/relationships/hyperlink" Target="https://www.youtube.com/watch?v=g_GtYdzIPK4&amp;list=PL5Q2soXY2Zi8_VVChACnON4sfh2bJ5IrD&amp;index=19" TargetMode="External"/><Relationship Id="rId5" Type="http://schemas.openxmlformats.org/officeDocument/2006/relationships/hyperlink" Target="https://people.inf.ethz.ch/omutlu/pub/drange-dram-latency-based-true-random-number-generator_hpca19-talk.pdf" TargetMode="External"/><Relationship Id="rId4" Type="http://schemas.openxmlformats.org/officeDocument/2006/relationships/hyperlink" Target="https://people.inf.ethz.ch/omutlu/pub/drange-dram-latency-based-true-random-number-generator_hpca19-talk.pptx" TargetMode="External"/></Relationships>
</file>

<file path=ppt/slides/_rels/slide239.xml.rels><?xml version="1.0" encoding="UTF-8" standalone="yes"?>
<Relationships xmlns="http://schemas.openxmlformats.org/package/2006/relationships"><Relationship Id="rId8" Type="http://schemas.openxmlformats.org/officeDocument/2006/relationships/hyperlink" Target="https://www.youtube.com/watch?v=QtBrq0WVOmQ&amp;list=PL5Q2soXY2Zi8_VVChACnON4sfh2bJ5IrD&amp;index=132" TargetMode="External"/><Relationship Id="rId3" Type="http://schemas.openxmlformats.org/officeDocument/2006/relationships/hyperlink" Target="http://iscaconf.org/isca2021/" TargetMode="External"/><Relationship Id="rId7" Type="http://schemas.openxmlformats.org/officeDocument/2006/relationships/hyperlink" Target="https://people.inf.ethz.ch/omutlu/pub/QUAC-TRNG-DRAM_isca21-short-talk.pdf" TargetMode="External"/><Relationship Id="rId2" Type="http://schemas.openxmlformats.org/officeDocument/2006/relationships/hyperlink" Target="https://people.inf.ethz.ch/omutlu/pub/QUAC-TRNG-DRAM_isca21.pdf" TargetMode="External"/><Relationship Id="rId1" Type="http://schemas.openxmlformats.org/officeDocument/2006/relationships/slideLayout" Target="../slideLayouts/slideLayout735.xml"/><Relationship Id="rId6" Type="http://schemas.openxmlformats.org/officeDocument/2006/relationships/hyperlink" Target="https://people.inf.ethz.ch/omutlu/pub/QUAC-TRNG-DRAM_isca21-short-talk.pptx" TargetMode="External"/><Relationship Id="rId5" Type="http://schemas.openxmlformats.org/officeDocument/2006/relationships/hyperlink" Target="https://people.inf.ethz.ch/omutlu/pub/QUAC-TRNG-DRAM_isca21-talk.pdf" TargetMode="External"/><Relationship Id="rId10" Type="http://schemas.openxmlformats.org/officeDocument/2006/relationships/image" Target="../media/image219.png"/><Relationship Id="rId4" Type="http://schemas.openxmlformats.org/officeDocument/2006/relationships/hyperlink" Target="https://people.inf.ethz.ch/omutlu/pub/QUAC-TRNG-DRAM_isca21-talk.pptx" TargetMode="External"/><Relationship Id="rId9" Type="http://schemas.openxmlformats.org/officeDocument/2006/relationships/hyperlink" Target="https://www.youtube.com/watch?v=snvF3g3GfkI&amp;list=PL5Q2soXY2Zi_tOTAYm--dYByNPL7JhwR9&amp;index=6" TargetMode="External"/></Relationships>
</file>

<file path=ppt/slides/_rels/slide240.xml.rels><?xml version="1.0" encoding="UTF-8" standalone="yes"?>
<Relationships xmlns="http://schemas.openxmlformats.org/package/2006/relationships"><Relationship Id="rId1" Type="http://schemas.openxmlformats.org/officeDocument/2006/relationships/slideLayout" Target="../slideLayouts/slideLayout828.xml"/></Relationships>
</file>

<file path=ppt/slides/_rels/slide241.xml.rels><?xml version="1.0" encoding="UTF-8" standalone="yes"?>
<Relationships xmlns="http://schemas.openxmlformats.org/package/2006/relationships"><Relationship Id="rId3" Type="http://schemas.openxmlformats.org/officeDocument/2006/relationships/image" Target="../media/image221.jpeg"/><Relationship Id="rId2" Type="http://schemas.openxmlformats.org/officeDocument/2006/relationships/image" Target="../media/image220.jpeg"/><Relationship Id="rId1" Type="http://schemas.openxmlformats.org/officeDocument/2006/relationships/slideLayout" Target="../slideLayouts/slideLayout248.xml"/><Relationship Id="rId6" Type="http://schemas.openxmlformats.org/officeDocument/2006/relationships/chart" Target="../charts/chart2.xml"/><Relationship Id="rId5" Type="http://schemas.openxmlformats.org/officeDocument/2006/relationships/image" Target="../media/image223.png"/><Relationship Id="rId4" Type="http://schemas.openxmlformats.org/officeDocument/2006/relationships/image" Target="../media/image222.jpeg"/></Relationships>
</file>

<file path=ppt/slides/_rels/slide242.xml.rels><?xml version="1.0" encoding="UTF-8" standalone="yes"?>
<Relationships xmlns="http://schemas.openxmlformats.org/package/2006/relationships"><Relationship Id="rId1" Type="http://schemas.openxmlformats.org/officeDocument/2006/relationships/slideLayout" Target="../slideLayouts/slideLayout759.xml"/></Relationships>
</file>

<file path=ppt/slides/_rels/slide243.xml.rels><?xml version="1.0" encoding="UTF-8" standalone="yes"?>
<Relationships xmlns="http://schemas.openxmlformats.org/package/2006/relationships"><Relationship Id="rId3" Type="http://schemas.openxmlformats.org/officeDocument/2006/relationships/image" Target="../media/image225.png"/><Relationship Id="rId2" Type="http://schemas.openxmlformats.org/officeDocument/2006/relationships/image" Target="../media/image224.png"/><Relationship Id="rId1" Type="http://schemas.openxmlformats.org/officeDocument/2006/relationships/slideLayout" Target="../slideLayouts/slideLayout667.xml"/></Relationships>
</file>

<file path=ppt/slides/_rels/slide244.xml.rels><?xml version="1.0" encoding="UTF-8" standalone="yes"?>
<Relationships xmlns="http://schemas.openxmlformats.org/package/2006/relationships"><Relationship Id="rId2" Type="http://schemas.openxmlformats.org/officeDocument/2006/relationships/image" Target="../media/image225.png"/><Relationship Id="rId1" Type="http://schemas.openxmlformats.org/officeDocument/2006/relationships/slideLayout" Target="../slideLayouts/slideLayout759.xml"/></Relationships>
</file>

<file path=ppt/slides/_rels/slide245.xml.rels><?xml version="1.0" encoding="UTF-8" standalone="yes"?>
<Relationships xmlns="http://schemas.openxmlformats.org/package/2006/relationships"><Relationship Id="rId2" Type="http://schemas.openxmlformats.org/officeDocument/2006/relationships/image" Target="../media/image225.png"/><Relationship Id="rId1" Type="http://schemas.openxmlformats.org/officeDocument/2006/relationships/slideLayout" Target="../slideLayouts/slideLayout759.xml"/></Relationships>
</file>

<file path=ppt/slides/_rels/slide246.xml.rels><?xml version="1.0" encoding="UTF-8" standalone="yes"?>
<Relationships xmlns="http://schemas.openxmlformats.org/package/2006/relationships"><Relationship Id="rId2" Type="http://schemas.openxmlformats.org/officeDocument/2006/relationships/image" Target="../media/image225.png"/><Relationship Id="rId1" Type="http://schemas.openxmlformats.org/officeDocument/2006/relationships/slideLayout" Target="../slideLayouts/slideLayout759.xml"/></Relationships>
</file>

<file path=ppt/slides/_rels/slide247.xml.rels><?xml version="1.0" encoding="UTF-8" standalone="yes"?>
<Relationships xmlns="http://schemas.openxmlformats.org/package/2006/relationships"><Relationship Id="rId1" Type="http://schemas.openxmlformats.org/officeDocument/2006/relationships/slideLayout" Target="../slideLayouts/slideLayout759.xml"/></Relationships>
</file>

<file path=ppt/slides/_rels/slide248.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759.xml"/></Relationships>
</file>

<file path=ppt/slides/_rels/slide249.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chart" Target="../charts/chart4.xml"/><Relationship Id="rId1" Type="http://schemas.openxmlformats.org/officeDocument/2006/relationships/slideLayout" Target="../slideLayouts/slideLayout759.xml"/></Relationships>
</file>

<file path=ppt/slides/_rels/slide250.xml.rels><?xml version="1.0" encoding="UTF-8" standalone="yes"?>
<Relationships xmlns="http://schemas.openxmlformats.org/package/2006/relationships"><Relationship Id="rId2" Type="http://schemas.openxmlformats.org/officeDocument/2006/relationships/chart" Target="../charts/chart6.xml"/><Relationship Id="rId1" Type="http://schemas.openxmlformats.org/officeDocument/2006/relationships/slideLayout" Target="../slideLayouts/slideLayout759.xml"/></Relationships>
</file>

<file path=ppt/slides/_rels/slide251.xml.rels><?xml version="1.0" encoding="UTF-8" standalone="yes"?>
<Relationships xmlns="http://schemas.openxmlformats.org/package/2006/relationships"><Relationship Id="rId3" Type="http://schemas.openxmlformats.org/officeDocument/2006/relationships/hyperlink" Target="http://www.ece.cmu.edu/calcm/isca2015/" TargetMode="External"/><Relationship Id="rId2" Type="http://schemas.openxmlformats.org/officeDocument/2006/relationships/hyperlink" Target="http://users.ece.cmu.edu/~omutlu/pub/tesseract-pim-architecture-for-graph-processing_isca15.pdf" TargetMode="External"/><Relationship Id="rId1" Type="http://schemas.openxmlformats.org/officeDocument/2006/relationships/slideLayout" Target="../slideLayouts/slideLayout759.xml"/><Relationship Id="rId6" Type="http://schemas.openxmlformats.org/officeDocument/2006/relationships/image" Target="../media/image226.png"/><Relationship Id="rId5" Type="http://schemas.openxmlformats.org/officeDocument/2006/relationships/hyperlink" Target="http://users.ece.cmu.edu/~omutlu/pub/tesseract-pim-architecture-for-graph-processing_isca15-lightning-talk.pdf" TargetMode="External"/><Relationship Id="rId4" Type="http://schemas.openxmlformats.org/officeDocument/2006/relationships/hyperlink" Target="http://users.ece.cmu.edu/~omutlu/pub/tesseract-pim-architecture-for-graph-processing_isca15-talk.pdf" TargetMode="External"/></Relationships>
</file>

<file path=ppt/slides/_rels/slide252.xml.rels><?xml version="1.0" encoding="UTF-8" standalone="yes"?>
<Relationships xmlns="http://schemas.openxmlformats.org/package/2006/relationships"><Relationship Id="rId3" Type="http://schemas.openxmlformats.org/officeDocument/2006/relationships/hyperlink" Target="https://www.asplos2018.org/" TargetMode="External"/><Relationship Id="rId2" Type="http://schemas.openxmlformats.org/officeDocument/2006/relationships/hyperlink" Target="https://people.inf.ethz.ch/omutlu/pub/Google-consumer-workloads-data-movement-and-PIM_asplos18.pdf" TargetMode="External"/><Relationship Id="rId1" Type="http://schemas.openxmlformats.org/officeDocument/2006/relationships/slideLayout" Target="../slideLayouts/slideLayout759.xml"/><Relationship Id="rId4" Type="http://schemas.openxmlformats.org/officeDocument/2006/relationships/image" Target="../media/image126.tiff"/></Relationships>
</file>

<file path=ppt/slides/_rels/slide253.xml.rels><?xml version="1.0" encoding="UTF-8" standalone="yes"?>
<Relationships xmlns="http://schemas.openxmlformats.org/package/2006/relationships"><Relationship Id="rId3" Type="http://schemas.openxmlformats.org/officeDocument/2006/relationships/image" Target="../media/image228.png"/><Relationship Id="rId7" Type="http://schemas.openxmlformats.org/officeDocument/2006/relationships/image" Target="../media/image231.jpg"/><Relationship Id="rId2" Type="http://schemas.openxmlformats.org/officeDocument/2006/relationships/image" Target="../media/image227.png"/><Relationship Id="rId1" Type="http://schemas.openxmlformats.org/officeDocument/2006/relationships/slideLayout" Target="../slideLayouts/slideLayout556.xml"/><Relationship Id="rId6" Type="http://schemas.openxmlformats.org/officeDocument/2006/relationships/image" Target="../media/image230.png"/><Relationship Id="rId5" Type="http://schemas.openxmlformats.org/officeDocument/2006/relationships/image" Target="../media/image1.png"/><Relationship Id="rId4" Type="http://schemas.openxmlformats.org/officeDocument/2006/relationships/image" Target="../media/image229.png"/></Relationships>
</file>

<file path=ppt/slides/_rels/slide254.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235.png"/><Relationship Id="rId2" Type="http://schemas.openxmlformats.org/officeDocument/2006/relationships/notesSlide" Target="../notesSlides/notesSlide38.xml"/><Relationship Id="rId1" Type="http://schemas.openxmlformats.org/officeDocument/2006/relationships/slideLayout" Target="../slideLayouts/slideLayout557.xml"/><Relationship Id="rId6" Type="http://schemas.openxmlformats.org/officeDocument/2006/relationships/image" Target="../media/image234.png"/><Relationship Id="rId5" Type="http://schemas.openxmlformats.org/officeDocument/2006/relationships/image" Target="../media/image233.png"/><Relationship Id="rId4" Type="http://schemas.openxmlformats.org/officeDocument/2006/relationships/image" Target="../media/image232.png"/></Relationships>
</file>

<file path=ppt/slides/_rels/slide255.xml.rels><?xml version="1.0" encoding="UTF-8" standalone="yes"?>
<Relationships xmlns="http://schemas.openxmlformats.org/package/2006/relationships"><Relationship Id="rId8" Type="http://schemas.openxmlformats.org/officeDocument/2006/relationships/image" Target="../media/image120.png"/><Relationship Id="rId3" Type="http://schemas.openxmlformats.org/officeDocument/2006/relationships/image" Target="../media/image1.png"/><Relationship Id="rId7" Type="http://schemas.openxmlformats.org/officeDocument/2006/relationships/image" Target="../media/image119.png"/><Relationship Id="rId2" Type="http://schemas.openxmlformats.org/officeDocument/2006/relationships/notesSlide" Target="../notesSlides/notesSlide39.xml"/><Relationship Id="rId1" Type="http://schemas.openxmlformats.org/officeDocument/2006/relationships/slideLayout" Target="../slideLayouts/slideLayout557.xml"/><Relationship Id="rId6" Type="http://schemas.openxmlformats.org/officeDocument/2006/relationships/image" Target="../media/image118.png"/><Relationship Id="rId5" Type="http://schemas.openxmlformats.org/officeDocument/2006/relationships/image" Target="../media/image117.png"/><Relationship Id="rId4" Type="http://schemas.openxmlformats.org/officeDocument/2006/relationships/image" Target="../media/image116.png"/></Relationships>
</file>

<file path=ppt/slides/_rels/slide25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0.xml"/><Relationship Id="rId1" Type="http://schemas.openxmlformats.org/officeDocument/2006/relationships/slideLayout" Target="../slideLayouts/slideLayout557.xml"/></Relationships>
</file>

<file path=ppt/slides/_rels/slide25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1.xml"/><Relationship Id="rId1" Type="http://schemas.openxmlformats.org/officeDocument/2006/relationships/slideLayout" Target="../slideLayouts/slideLayout557.xml"/></Relationships>
</file>

<file path=ppt/slides/_rels/slide258.xml.rels><?xml version="1.0" encoding="UTF-8" standalone="yes"?>
<Relationships xmlns="http://schemas.openxmlformats.org/package/2006/relationships"><Relationship Id="rId8" Type="http://schemas.openxmlformats.org/officeDocument/2006/relationships/image" Target="../media/image240.png"/><Relationship Id="rId3" Type="http://schemas.openxmlformats.org/officeDocument/2006/relationships/image" Target="../media/image1.png"/><Relationship Id="rId7" Type="http://schemas.openxmlformats.org/officeDocument/2006/relationships/image" Target="../media/image239.png"/><Relationship Id="rId2" Type="http://schemas.openxmlformats.org/officeDocument/2006/relationships/notesSlide" Target="../notesSlides/notesSlide42.xml"/><Relationship Id="rId1" Type="http://schemas.openxmlformats.org/officeDocument/2006/relationships/slideLayout" Target="../slideLayouts/slideLayout643.xml"/><Relationship Id="rId6" Type="http://schemas.openxmlformats.org/officeDocument/2006/relationships/image" Target="../media/image238.png"/><Relationship Id="rId11" Type="http://schemas.openxmlformats.org/officeDocument/2006/relationships/image" Target="../media/image243.png"/><Relationship Id="rId5" Type="http://schemas.openxmlformats.org/officeDocument/2006/relationships/image" Target="../media/image237.png"/><Relationship Id="rId10" Type="http://schemas.openxmlformats.org/officeDocument/2006/relationships/image" Target="../media/image242.png"/><Relationship Id="rId4" Type="http://schemas.openxmlformats.org/officeDocument/2006/relationships/image" Target="../media/image236.png"/><Relationship Id="rId9" Type="http://schemas.openxmlformats.org/officeDocument/2006/relationships/image" Target="../media/image241.png"/></Relationships>
</file>

<file path=ppt/slides/_rels/slide25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3.xml"/><Relationship Id="rId1" Type="http://schemas.openxmlformats.org/officeDocument/2006/relationships/slideLayout" Target="../slideLayouts/slideLayout643.xml"/><Relationship Id="rId5" Type="http://schemas.openxmlformats.org/officeDocument/2006/relationships/image" Target="../media/image245.png"/><Relationship Id="rId4" Type="http://schemas.openxmlformats.org/officeDocument/2006/relationships/image" Target="../media/image244.png"/></Relationships>
</file>

<file path=ppt/slides/_rels/slide260.xml.rels><?xml version="1.0" encoding="UTF-8" standalone="yes"?>
<Relationships xmlns="http://schemas.openxmlformats.org/package/2006/relationships"><Relationship Id="rId8" Type="http://schemas.openxmlformats.org/officeDocument/2006/relationships/hyperlink" Target="https://people.inf.ethz.ch/omutlu/pub/Google-consumer-workloads-data-movement-and-PIM_asplos18-poster.pptx" TargetMode="External"/><Relationship Id="rId3" Type="http://schemas.openxmlformats.org/officeDocument/2006/relationships/hyperlink" Target="https://www.asplos2018.org/" TargetMode="External"/><Relationship Id="rId7" Type="http://schemas.openxmlformats.org/officeDocument/2006/relationships/hyperlink" Target="https://people.inf.ethz.ch/omutlu/pub/Google-consumer-workloads-data-movement-and-PIM_asplos18-lightning-talk.pdf" TargetMode="External"/><Relationship Id="rId12" Type="http://schemas.openxmlformats.org/officeDocument/2006/relationships/image" Target="../media/image126.tiff"/><Relationship Id="rId2" Type="http://schemas.openxmlformats.org/officeDocument/2006/relationships/hyperlink" Target="https://people.inf.ethz.ch/omutlu/pub/Google-consumer-workloads-data-movement-and-PIM_asplos18.pdf" TargetMode="External"/><Relationship Id="rId1" Type="http://schemas.openxmlformats.org/officeDocument/2006/relationships/slideLayout" Target="../slideLayouts/slideLayout759.xml"/><Relationship Id="rId6" Type="http://schemas.openxmlformats.org/officeDocument/2006/relationships/hyperlink" Target="https://people.inf.ethz.ch/omutlu/pub/Google-consumer-workloads-data-movement-and-PIM_asplos18-lightning-talk.pptx" TargetMode="External"/><Relationship Id="rId11" Type="http://schemas.openxmlformats.org/officeDocument/2006/relationships/hyperlink" Target="https://www.youtube.com/watch?v=OTB_72HYIn0" TargetMode="External"/><Relationship Id="rId5" Type="http://schemas.openxmlformats.org/officeDocument/2006/relationships/hyperlink" Target="https://people.inf.ethz.ch/omutlu/pub/Google-consumer-workloads-data-movement-and-PIM_asplos18-talk.pdf" TargetMode="External"/><Relationship Id="rId10" Type="http://schemas.openxmlformats.org/officeDocument/2006/relationships/hyperlink" Target="https://www.youtube.com/watch?v=pklgnQ3ejZ4" TargetMode="External"/><Relationship Id="rId4" Type="http://schemas.openxmlformats.org/officeDocument/2006/relationships/hyperlink" Target="https://people.inf.ethz.ch/omutlu/pub/Google-consumer-workloads-data-movement-and-PIM_asplos18-talk.pptx" TargetMode="External"/><Relationship Id="rId9" Type="http://schemas.openxmlformats.org/officeDocument/2006/relationships/hyperlink" Target="https://people.inf.ethz.ch/omutlu/pub/Google-consumer-workloads-data-movement-and-PIM_asplos18-poster.pdf" TargetMode="External"/></Relationships>
</file>

<file path=ppt/slides/_rels/slide261.xml.rels><?xml version="1.0" encoding="UTF-8" standalone="yes"?>
<Relationships xmlns="http://schemas.openxmlformats.org/package/2006/relationships"><Relationship Id="rId2" Type="http://schemas.openxmlformats.org/officeDocument/2006/relationships/image" Target="../media/image246.jpeg"/><Relationship Id="rId1" Type="http://schemas.openxmlformats.org/officeDocument/2006/relationships/slideLayout" Target="../slideLayouts/slideLayout770.xml"/></Relationships>
</file>

<file path=ppt/slides/_rels/slide262.xml.rels><?xml version="1.0" encoding="UTF-8" standalone="yes"?>
<Relationships xmlns="http://schemas.openxmlformats.org/package/2006/relationships"><Relationship Id="rId8" Type="http://schemas.openxmlformats.org/officeDocument/2006/relationships/image" Target="../media/image247.png"/><Relationship Id="rId3" Type="http://schemas.openxmlformats.org/officeDocument/2006/relationships/hyperlink" Target="http://isca2016.eecs.umich.edu/" TargetMode="External"/><Relationship Id="rId7" Type="http://schemas.openxmlformats.org/officeDocument/2006/relationships/hyperlink" Target="https://users.ece.cmu.edu/~omutlu/pub/TOM-programmer-transparent-GPU-near-date-processing_kevinhsieh_isca16-lightning-talk.pdf" TargetMode="External"/><Relationship Id="rId2" Type="http://schemas.openxmlformats.org/officeDocument/2006/relationships/hyperlink" Target="https://users.ece.cmu.edu/~omutlu/pub/TOM-programmer-transparent-GPU-near-date-processing_isca16.pdf" TargetMode="External"/><Relationship Id="rId1" Type="http://schemas.openxmlformats.org/officeDocument/2006/relationships/slideLayout" Target="../slideLayouts/slideLayout759.xml"/><Relationship Id="rId6" Type="http://schemas.openxmlformats.org/officeDocument/2006/relationships/hyperlink" Target="https://users.ece.cmu.edu/~omutlu/pub/TOM-programmer-transparent-GPU-near-date-processing_kevinhsieh_isca16-lightning-talk.pptx" TargetMode="External"/><Relationship Id="rId5" Type="http://schemas.openxmlformats.org/officeDocument/2006/relationships/hyperlink" Target="https://users.ece.cmu.edu/~omutlu/pub/TOM-programmer-transparent-GPU-near-date-processing_kevinhsieh_isca16-talk.pdf" TargetMode="External"/><Relationship Id="rId4" Type="http://schemas.openxmlformats.org/officeDocument/2006/relationships/hyperlink" Target="https://users.ece.cmu.edu/~omutlu/pub/TOM-programmer-transparent-GPU-near-date-processing_kevinhsieh_isca16-talk.pptx" TargetMode="External"/></Relationships>
</file>

<file path=ppt/slides/_rels/slide263.xml.rels><?xml version="1.0" encoding="UTF-8" standalone="yes"?>
<Relationships xmlns="http://schemas.openxmlformats.org/package/2006/relationships"><Relationship Id="rId3" Type="http://schemas.openxmlformats.org/officeDocument/2006/relationships/hyperlink" Target="http://pactconf.org/" TargetMode="External"/><Relationship Id="rId2" Type="http://schemas.openxmlformats.org/officeDocument/2006/relationships/hyperlink" Target="https://users.ece.cmu.edu/~omutlu/pub/scheduling-for-GPU-processing-in-memory_pact16.pdf" TargetMode="External"/><Relationship Id="rId1" Type="http://schemas.openxmlformats.org/officeDocument/2006/relationships/slideLayout" Target="../slideLayouts/slideLayout759.xml"/><Relationship Id="rId4" Type="http://schemas.openxmlformats.org/officeDocument/2006/relationships/image" Target="../media/image248.png"/></Relationships>
</file>

<file path=ppt/slides/_rels/slide264.xml.rels><?xml version="1.0" encoding="UTF-8" standalone="yes"?>
<Relationships xmlns="http://schemas.openxmlformats.org/package/2006/relationships"><Relationship Id="rId3" Type="http://schemas.openxmlformats.org/officeDocument/2006/relationships/hyperlink" Target="http://www.iccd-conf.com/" TargetMode="External"/><Relationship Id="rId2" Type="http://schemas.openxmlformats.org/officeDocument/2006/relationships/hyperlink" Target="https://users.ece.cmu.edu/~omutlu/pub/in-memory-pointer-chasing-accelerator_iccd16.pdf" TargetMode="External"/><Relationship Id="rId1" Type="http://schemas.openxmlformats.org/officeDocument/2006/relationships/slideLayout" Target="../slideLayouts/slideLayout759.xml"/><Relationship Id="rId4" Type="http://schemas.openxmlformats.org/officeDocument/2006/relationships/image" Target="../media/image249.png"/></Relationships>
</file>

<file path=ppt/slides/_rels/slide265.xml.rels><?xml version="1.0" encoding="UTF-8" standalone="yes"?>
<Relationships xmlns="http://schemas.openxmlformats.org/package/2006/relationships"><Relationship Id="rId8" Type="http://schemas.openxmlformats.org/officeDocument/2006/relationships/image" Target="../media/image250.png"/><Relationship Id="rId3" Type="http://schemas.openxmlformats.org/officeDocument/2006/relationships/hyperlink" Target="http://isca2016.eecs.umich.edu/" TargetMode="External"/><Relationship Id="rId7" Type="http://schemas.openxmlformats.org/officeDocument/2006/relationships/hyperlink" Target="https://users.ece.cmu.edu/~omutlu/pub/enhanced-memory-controller-for-dependent-loads_milad_isca16-lightning-talk.pdf" TargetMode="External"/><Relationship Id="rId2" Type="http://schemas.openxmlformats.org/officeDocument/2006/relationships/hyperlink" Target="https://users.ece.cmu.edu/~omutlu/pub/enhanced-memory-controller-for-dependent-loads_isca16.pdf" TargetMode="External"/><Relationship Id="rId1" Type="http://schemas.openxmlformats.org/officeDocument/2006/relationships/slideLayout" Target="../slideLayouts/slideLayout759.xml"/><Relationship Id="rId6" Type="http://schemas.openxmlformats.org/officeDocument/2006/relationships/hyperlink" Target="https://users.ece.cmu.edu/~omutlu/pub/enhanced-memory-controller-for-dependent-loads_milad_isca16-lightning-talk.pptx" TargetMode="External"/><Relationship Id="rId5" Type="http://schemas.openxmlformats.org/officeDocument/2006/relationships/hyperlink" Target="https://users.ece.cmu.edu/~omutlu/pub/enhanced-memory-controller-for-dependent-loads_milad_isca16-talk.pdf" TargetMode="External"/><Relationship Id="rId4" Type="http://schemas.openxmlformats.org/officeDocument/2006/relationships/hyperlink" Target="https://users.ece.cmu.edu/~omutlu/pub/enhanced-memory-controller-for-dependent-loads_milad_isca16-talk.pptx" TargetMode="External"/><Relationship Id="rId9" Type="http://schemas.openxmlformats.org/officeDocument/2006/relationships/image" Target="../media/image251.png"/></Relationships>
</file>

<file path=ppt/slides/_rels/slide266.xml.rels><?xml version="1.0" encoding="UTF-8" standalone="yes"?>
<Relationships xmlns="http://schemas.openxmlformats.org/package/2006/relationships"><Relationship Id="rId8" Type="http://schemas.openxmlformats.org/officeDocument/2006/relationships/hyperlink" Target="https://people.inf.ethz.ch/omutlu/pub/continuous-runahead-engine_micro16-poster.pdf" TargetMode="External"/><Relationship Id="rId3" Type="http://schemas.openxmlformats.org/officeDocument/2006/relationships/hyperlink" Target="http://www.microarch.org/micro49/" TargetMode="External"/><Relationship Id="rId7" Type="http://schemas.openxmlformats.org/officeDocument/2006/relationships/hyperlink" Target="https://people.inf.ethz.ch/omutlu/pub/continuous-runahead-engine_micro16-poster.pptx" TargetMode="External"/><Relationship Id="rId2" Type="http://schemas.openxmlformats.org/officeDocument/2006/relationships/hyperlink" Target="https://people.inf.ethz.ch/omutlu/pub/continuous-runahead-engine_micro16.pdf" TargetMode="External"/><Relationship Id="rId1" Type="http://schemas.openxmlformats.org/officeDocument/2006/relationships/slideLayout" Target="../slideLayouts/slideLayout759.xml"/><Relationship Id="rId6" Type="http://schemas.openxmlformats.org/officeDocument/2006/relationships/hyperlink" Target="https://people.inf.ethz.ch/omutlu/pub/continuous-runahead-engine_micro16-lightning-session-talk.pdf" TargetMode="External"/><Relationship Id="rId5" Type="http://schemas.openxmlformats.org/officeDocument/2006/relationships/hyperlink" Target="https://people.inf.ethz.ch/omutlu/pub/continuous-runahead-engine_micro16-talk.pdf" TargetMode="External"/><Relationship Id="rId4" Type="http://schemas.openxmlformats.org/officeDocument/2006/relationships/hyperlink" Target="https://people.inf.ethz.ch/omutlu/pub/continuous-runahead-engine_micro16-talk.pptx" TargetMode="External"/><Relationship Id="rId9" Type="http://schemas.openxmlformats.org/officeDocument/2006/relationships/image" Target="../media/image252.png"/></Relationships>
</file>

<file path=ppt/slides/_rels/slide267.xml.rels><?xml version="1.0" encoding="UTF-8" standalone="yes"?>
<Relationships xmlns="http://schemas.openxmlformats.org/package/2006/relationships"><Relationship Id="rId8" Type="http://schemas.openxmlformats.org/officeDocument/2006/relationships/hyperlink" Target="https://www.youtube.com/watch?v=xMiuqUyjkk0" TargetMode="External"/><Relationship Id="rId3" Type="http://schemas.openxmlformats.org/officeDocument/2006/relationships/hyperlink" Target="https://www.fpl2020.org/" TargetMode="External"/><Relationship Id="rId7" Type="http://schemas.openxmlformats.org/officeDocument/2006/relationships/hyperlink" Target="https://people.inf.ethz.ch/omutlu/pub/NERO-near-memory-stencil-acceleration-for-weather_fpl20-lightning-talk.pdf" TargetMode="External"/><Relationship Id="rId2" Type="http://schemas.openxmlformats.org/officeDocument/2006/relationships/hyperlink" Target="https://people.inf.ethz.ch/omutlu/pub/NERO-near-memory-stencil-acceleration-for-weather_fpl20.pdf" TargetMode="External"/><Relationship Id="rId1" Type="http://schemas.openxmlformats.org/officeDocument/2006/relationships/slideLayout" Target="../slideLayouts/slideLayout759.xml"/><Relationship Id="rId6" Type="http://schemas.openxmlformats.org/officeDocument/2006/relationships/hyperlink" Target="https://people.inf.ethz.ch/omutlu/pub/NERO-near-memory-stencil-acceleration-for-weather_fpl20-lightning-talk.pptx" TargetMode="External"/><Relationship Id="rId5" Type="http://schemas.openxmlformats.org/officeDocument/2006/relationships/hyperlink" Target="https://people.inf.ethz.ch/omutlu/pub/NERO-near-memory-stencil-acceleration-for-weather_fpl20-talk.pdf" TargetMode="External"/><Relationship Id="rId4" Type="http://schemas.openxmlformats.org/officeDocument/2006/relationships/hyperlink" Target="https://people.inf.ethz.ch/omutlu/pub/NERO-near-memory-stencil-acceleration-for-weather_fpl20-talk.pptx" TargetMode="External"/><Relationship Id="rId9" Type="http://schemas.openxmlformats.org/officeDocument/2006/relationships/image" Target="../media/image253.png"/></Relationships>
</file>

<file path=ppt/slides/_rels/slide268.xml.rels><?xml version="1.0" encoding="UTF-8" standalone="yes"?>
<Relationships xmlns="http://schemas.openxmlformats.org/package/2006/relationships"><Relationship Id="rId8" Type="http://schemas.openxmlformats.org/officeDocument/2006/relationships/hyperlink" Target="https://people.inf.ethz.ch/omutlu/pub/GenASM-approximate-string-matching-framework-for-genome-analysis_micro20-talk.pptx" TargetMode="External"/><Relationship Id="rId3" Type="http://schemas.openxmlformats.org/officeDocument/2006/relationships/hyperlink" Target="http://www.microarch.org/micro53/" TargetMode="External"/><Relationship Id="rId7" Type="http://schemas.openxmlformats.org/officeDocument/2006/relationships/hyperlink" Target="https://www.youtube.com/watch?v=srQVqPJFqjo" TargetMode="External"/><Relationship Id="rId2" Type="http://schemas.openxmlformats.org/officeDocument/2006/relationships/hyperlink" Target="https://people.inf.ethz.ch/omutlu/pub/GenASM-approximate-string-matching-framework-for-genome-analysis_micro20.pdf" TargetMode="External"/><Relationship Id="rId1" Type="http://schemas.openxmlformats.org/officeDocument/2006/relationships/slideLayout" Target="../slideLayouts/slideLayout2.xml"/><Relationship Id="rId6" Type="http://schemas.openxmlformats.org/officeDocument/2006/relationships/hyperlink" Target="https://people.inf.ethz.ch/omutlu/pub/GenASM-approximate-string-matching-framework-for-genome-analysis_micro20-lightning-talk.pdf" TargetMode="External"/><Relationship Id="rId5" Type="http://schemas.openxmlformats.org/officeDocument/2006/relationships/hyperlink" Target="https://people.inf.ethz.ch/omutlu/pub/GenASM-approximate-string-matching-framework-for-genome-analysis_micro20-lightning-talk.pptx" TargetMode="External"/><Relationship Id="rId10" Type="http://schemas.openxmlformats.org/officeDocument/2006/relationships/image" Target="../media/image100.png"/><Relationship Id="rId4" Type="http://schemas.openxmlformats.org/officeDocument/2006/relationships/hyperlink" Target="https://www.youtube.com/watch?v=nJs3RRnvk_k" TargetMode="External"/><Relationship Id="rId9" Type="http://schemas.openxmlformats.org/officeDocument/2006/relationships/hyperlink" Target="https://people.inf.ethz.ch/omutlu/pub/GenASM-approximate-string-matching-framework-for-genome-analysis_micro20-talk.pdf" TargetMode="External"/></Relationships>
</file>

<file path=ppt/slides/_rels/slide269.xml.rels><?xml version="1.0" encoding="UTF-8" standalone="yes"?>
<Relationships xmlns="http://schemas.openxmlformats.org/package/2006/relationships"><Relationship Id="rId3" Type="http://schemas.openxmlformats.org/officeDocument/2006/relationships/hyperlink" Target="http://www.iccd-conf.com/" TargetMode="External"/><Relationship Id="rId7" Type="http://schemas.openxmlformats.org/officeDocument/2006/relationships/image" Target="../media/image254.png"/><Relationship Id="rId2" Type="http://schemas.openxmlformats.org/officeDocument/2006/relationships/hyperlink" Target="https://people.inf.ethz.ch/omutlu/pub/NATSA_time-series-analysis-near-data_iccd20.pdf" TargetMode="External"/><Relationship Id="rId1" Type="http://schemas.openxmlformats.org/officeDocument/2006/relationships/slideLayout" Target="../slideLayouts/slideLayout759.xml"/><Relationship Id="rId6" Type="http://schemas.openxmlformats.org/officeDocument/2006/relationships/hyperlink" Target="https://www.youtube.com/watch?v=PwhtSAVa_W4" TargetMode="External"/><Relationship Id="rId5" Type="http://schemas.openxmlformats.org/officeDocument/2006/relationships/hyperlink" Target="https://people.inf.ethz.ch/omutlu/pub/NATSA_time-series-analysis-near-data_iccd20-talk.pdf" TargetMode="External"/><Relationship Id="rId4" Type="http://schemas.openxmlformats.org/officeDocument/2006/relationships/hyperlink" Target="https://people.inf.ethz.ch/omutlu/pub/NATSA_time-series-analysis-near-data_iccd20-talk.pptx" TargetMode="External"/></Relationships>
</file>

<file path=ppt/slides/_rels/slide270.xml.rels><?xml version="1.0" encoding="UTF-8" standalone="yes"?>
<Relationships xmlns="http://schemas.openxmlformats.org/package/2006/relationships"><Relationship Id="rId3" Type="http://schemas.openxmlformats.org/officeDocument/2006/relationships/hyperlink" Target="https://arxiv.org/pdf/2105.03725.pdf" TargetMode="External"/><Relationship Id="rId2" Type="http://schemas.openxmlformats.org/officeDocument/2006/relationships/image" Target="../media/image255.png"/><Relationship Id="rId1" Type="http://schemas.openxmlformats.org/officeDocument/2006/relationships/slideLayout" Target="../slideLayouts/slideLayout667.xml"/></Relationships>
</file>

<file path=ppt/slides/_rels/slide271.xml.rels><?xml version="1.0" encoding="UTF-8" standalone="yes"?>
<Relationships xmlns="http://schemas.openxmlformats.org/package/2006/relationships"><Relationship Id="rId1" Type="http://schemas.openxmlformats.org/officeDocument/2006/relationships/slideLayout" Target="../slideLayouts/slideLayout667.xml"/></Relationships>
</file>

<file path=ppt/slides/_rels/slide272.xml.rels><?xml version="1.0" encoding="UTF-8" standalone="yes"?>
<Relationships xmlns="http://schemas.openxmlformats.org/package/2006/relationships"><Relationship Id="rId3" Type="http://schemas.openxmlformats.org/officeDocument/2006/relationships/hyperlink" Target="https://people.inf.ethz.ch/omutlu/projects.htm" TargetMode="External"/><Relationship Id="rId2" Type="http://schemas.openxmlformats.org/officeDocument/2006/relationships/hyperlink" Target="https://people.inf.ethz.ch/omutlu/pub/ModernPrimerOnPIM_springer-emerging-computing-bookchapter21.pdf" TargetMode="External"/><Relationship Id="rId1" Type="http://schemas.openxmlformats.org/officeDocument/2006/relationships/slideLayout" Target="../slideLayouts/slideLayout759.xml"/><Relationship Id="rId5" Type="http://schemas.openxmlformats.org/officeDocument/2006/relationships/image" Target="../media/image201.png"/><Relationship Id="rId4" Type="http://schemas.openxmlformats.org/officeDocument/2006/relationships/hyperlink" Target="https://arxiv.org/pdf/1903.03988.pdf" TargetMode="External"/></Relationships>
</file>

<file path=ppt/slides/_rels/slide273.xml.rels><?xml version="1.0" encoding="UTF-8" standalone="yes"?>
<Relationships xmlns="http://schemas.openxmlformats.org/package/2006/relationships"><Relationship Id="rId2" Type="http://schemas.openxmlformats.org/officeDocument/2006/relationships/image" Target="../media/image202.png"/><Relationship Id="rId1" Type="http://schemas.openxmlformats.org/officeDocument/2006/relationships/slideLayout" Target="../slideLayouts/slideLayout759.xml"/></Relationships>
</file>

<file path=ppt/slides/_rels/slide274.xml.rels><?xml version="1.0" encoding="UTF-8" standalone="yes"?>
<Relationships xmlns="http://schemas.openxmlformats.org/package/2006/relationships"><Relationship Id="rId2" Type="http://schemas.openxmlformats.org/officeDocument/2006/relationships/image" Target="../media/image203.png"/><Relationship Id="rId1" Type="http://schemas.openxmlformats.org/officeDocument/2006/relationships/slideLayout" Target="../slideLayouts/slideLayout759.xml"/></Relationships>
</file>

<file path=ppt/slides/_rels/slide275.xml.rels><?xml version="1.0" encoding="UTF-8" standalone="yes"?>
<Relationships xmlns="http://schemas.openxmlformats.org/package/2006/relationships"><Relationship Id="rId3" Type="http://schemas.openxmlformats.org/officeDocument/2006/relationships/hyperlink" Target="https://www.research.ibm.com/journal/" TargetMode="External"/><Relationship Id="rId2" Type="http://schemas.openxmlformats.org/officeDocument/2006/relationships/hyperlink" Target="https://arxiv.org/pdf/1907.12947.pdf" TargetMode="External"/><Relationship Id="rId1" Type="http://schemas.openxmlformats.org/officeDocument/2006/relationships/slideLayout" Target="../slideLayouts/slideLayout759.xml"/><Relationship Id="rId4" Type="http://schemas.openxmlformats.org/officeDocument/2006/relationships/image" Target="../media/image256.png"/></Relationships>
</file>

<file path=ppt/slides/_rels/slide276.xml.rels><?xml version="1.0" encoding="UTF-8" standalone="yes"?>
<Relationships xmlns="http://schemas.openxmlformats.org/package/2006/relationships"><Relationship Id="rId3" Type="http://schemas.openxmlformats.org/officeDocument/2006/relationships/hyperlink" Target="https://www.anandtech.com/show/14750/hot-chips-31-analysis-inmemory-processing-by-upmem" TargetMode="External"/><Relationship Id="rId2" Type="http://schemas.openxmlformats.org/officeDocument/2006/relationships/image" Target="../media/image257.tiff"/><Relationship Id="rId1" Type="http://schemas.openxmlformats.org/officeDocument/2006/relationships/slideLayout" Target="../slideLayouts/slideLayout723.xml"/><Relationship Id="rId5" Type="http://schemas.openxmlformats.org/officeDocument/2006/relationships/hyperlink" Target="https://www.upmem.com/video-upmem-presenting-its-true-processing-in-memory-solution-hot-chips-2019/" TargetMode="External"/><Relationship Id="rId4" Type="http://schemas.openxmlformats.org/officeDocument/2006/relationships/image" Target="../media/image258.tiff"/></Relationships>
</file>

<file path=ppt/slides/_rels/slide277.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44.xml"/><Relationship Id="rId1" Type="http://schemas.openxmlformats.org/officeDocument/2006/relationships/slideLayout" Target="../slideLayouts/slideLayout942.xml"/><Relationship Id="rId4" Type="http://schemas.openxmlformats.org/officeDocument/2006/relationships/hyperlink" Target="http://www.upmem.com/" TargetMode="External"/></Relationships>
</file>

<file path=ppt/slides/_rels/slide278.xml.rels><?xml version="1.0" encoding="UTF-8" standalone="yes"?>
<Relationships xmlns="http://schemas.openxmlformats.org/package/2006/relationships"><Relationship Id="rId8" Type="http://schemas.openxmlformats.org/officeDocument/2006/relationships/image" Target="../media/image74.emf"/><Relationship Id="rId13" Type="http://schemas.openxmlformats.org/officeDocument/2006/relationships/hyperlink" Target="https://arxiv.org/pdf/2105.03814.pdf" TargetMode="External"/><Relationship Id="rId3" Type="http://schemas.openxmlformats.org/officeDocument/2006/relationships/image" Target="../media/image69.emf"/><Relationship Id="rId7" Type="http://schemas.openxmlformats.org/officeDocument/2006/relationships/image" Target="../media/image73.emf"/><Relationship Id="rId12" Type="http://schemas.openxmlformats.org/officeDocument/2006/relationships/image" Target="../media/image78.emf"/><Relationship Id="rId2" Type="http://schemas.openxmlformats.org/officeDocument/2006/relationships/notesSlide" Target="../notesSlides/notesSlide45.xml"/><Relationship Id="rId1" Type="http://schemas.openxmlformats.org/officeDocument/2006/relationships/slideLayout" Target="../slideLayouts/slideLayout723.xml"/><Relationship Id="rId6" Type="http://schemas.openxmlformats.org/officeDocument/2006/relationships/image" Target="../media/image72.emf"/><Relationship Id="rId11" Type="http://schemas.openxmlformats.org/officeDocument/2006/relationships/image" Target="../media/image77.emf"/><Relationship Id="rId5" Type="http://schemas.openxmlformats.org/officeDocument/2006/relationships/image" Target="../media/image71.emf"/><Relationship Id="rId10" Type="http://schemas.openxmlformats.org/officeDocument/2006/relationships/image" Target="../media/image76.emf"/><Relationship Id="rId4" Type="http://schemas.openxmlformats.org/officeDocument/2006/relationships/image" Target="../media/image70.emf"/><Relationship Id="rId9" Type="http://schemas.openxmlformats.org/officeDocument/2006/relationships/image" Target="../media/image75.emf"/><Relationship Id="rId14" Type="http://schemas.openxmlformats.org/officeDocument/2006/relationships/image" Target="../media/image67.png"/></Relationships>
</file>

<file path=ppt/slides/_rels/slide279.xml.rels><?xml version="1.0" encoding="UTF-8" standalone="yes"?>
<Relationships xmlns="http://schemas.openxmlformats.org/package/2006/relationships"><Relationship Id="rId3" Type="http://schemas.openxmlformats.org/officeDocument/2006/relationships/image" Target="../media/image259.png"/><Relationship Id="rId2" Type="http://schemas.openxmlformats.org/officeDocument/2006/relationships/hyperlink" Target="https://www.youtube.com/watch?v=Sscy1Wrr22A&amp;list=PL5Q2soXY2Zi9xidyIgBxUz7xRPS-wisBN&amp;index=26" TargetMode="External"/><Relationship Id="rId1" Type="http://schemas.openxmlformats.org/officeDocument/2006/relationships/slideLayout" Target="../slideLayouts/slideLayout248.xml"/></Relationships>
</file>

<file path=ppt/slides/_rels/slide280.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hyperlink" Target="https://arxiv.org/pdf/2105.03814.pdf" TargetMode="External"/><Relationship Id="rId1" Type="http://schemas.openxmlformats.org/officeDocument/2006/relationships/slideLayout" Target="../slideLayouts/slideLayout723.xml"/></Relationships>
</file>

<file path=ppt/slides/_rels/slide281.xml.rels><?xml version="1.0" encoding="UTF-8" standalone="yes"?>
<Relationships xmlns="http://schemas.openxmlformats.org/package/2006/relationships"><Relationship Id="rId1" Type="http://schemas.openxmlformats.org/officeDocument/2006/relationships/slideLayout" Target="../slideLayouts/slideLayout946.xml"/></Relationships>
</file>

<file path=ppt/slides/_rels/slide282.xml.rels><?xml version="1.0" encoding="UTF-8" standalone="yes"?>
<Relationships xmlns="http://schemas.openxmlformats.org/package/2006/relationships"><Relationship Id="rId3" Type="http://schemas.openxmlformats.org/officeDocument/2006/relationships/hyperlink" Target="https://github.com/CMU-SAFARI/prim-benchmarks" TargetMode="External"/><Relationship Id="rId2" Type="http://schemas.openxmlformats.org/officeDocument/2006/relationships/notesSlide" Target="../notesSlides/notesSlide46.xml"/><Relationship Id="rId1" Type="http://schemas.openxmlformats.org/officeDocument/2006/relationships/slideLayout" Target="../slideLayouts/slideLayout946.xml"/><Relationship Id="rId4" Type="http://schemas.openxmlformats.org/officeDocument/2006/relationships/image" Target="../media/image260.png"/></Relationships>
</file>

<file path=ppt/slides/_rels/slide283.xml.rels><?xml version="1.0" encoding="UTF-8" standalone="yes"?>
<Relationships xmlns="http://schemas.openxmlformats.org/package/2006/relationships"><Relationship Id="rId3" Type="http://schemas.openxmlformats.org/officeDocument/2006/relationships/image" Target="../media/image261.png"/><Relationship Id="rId2" Type="http://schemas.openxmlformats.org/officeDocument/2006/relationships/notesSlide" Target="../notesSlides/notesSlide47.xml"/><Relationship Id="rId1" Type="http://schemas.openxmlformats.org/officeDocument/2006/relationships/slideLayout" Target="../slideLayouts/slideLayout946.xml"/><Relationship Id="rId5" Type="http://schemas.openxmlformats.org/officeDocument/2006/relationships/hyperlink" Target="https://github.com/CMU-SAFARI/prim-benchmarks" TargetMode="External"/><Relationship Id="rId4" Type="http://schemas.openxmlformats.org/officeDocument/2006/relationships/hyperlink" Target="https://arxiv.org/pdf/2105.03814.pdf" TargetMode="External"/></Relationships>
</file>

<file path=ppt/slides/_rels/slide284.xml.rels><?xml version="1.0" encoding="UTF-8" standalone="yes"?>
<Relationships xmlns="http://schemas.openxmlformats.org/package/2006/relationships"><Relationship Id="rId3" Type="http://schemas.openxmlformats.org/officeDocument/2006/relationships/hyperlink" Target="https://www.youtube.com/watch?v=D8Hjy2iU9l4&amp;list=PL5Q2soXY2Zi_tOTAYm--dYByNPL7JhwR9" TargetMode="External"/><Relationship Id="rId2" Type="http://schemas.openxmlformats.org/officeDocument/2006/relationships/image" Target="../media/image79.png"/><Relationship Id="rId1" Type="http://schemas.openxmlformats.org/officeDocument/2006/relationships/slideLayout" Target="../slideLayouts/slideLayout723.xml"/></Relationships>
</file>

<file path=ppt/slides/_rels/slide285.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hyperlink" Target="https://www.youtube.com/watch?v=D8Hjy2iU9l4&amp;list=PL5Q2soXY2Zi_tOTAYm--dYByNPL7JhwR9" TargetMode="External"/><Relationship Id="rId1" Type="http://schemas.openxmlformats.org/officeDocument/2006/relationships/slideLayout" Target="../slideLayouts/slideLayout248.xml"/></Relationships>
</file>

<file path=ppt/slides/_rels/slide286.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hyperlink" Target="https://www.youtube.com/watch?v=Pp9jSU2b9oM&amp;list=PL5Q2soXY2Zi8_VVChACnON4sfh2bJ5IrD&amp;index=159" TargetMode="External"/><Relationship Id="rId1" Type="http://schemas.openxmlformats.org/officeDocument/2006/relationships/slideLayout" Target="../slideLayouts/slideLayout248.xml"/></Relationships>
</file>

<file path=ppt/slides/_rels/slide287.xml.rels><?xml version="1.0" encoding="UTF-8" standalone="yes"?>
<Relationships xmlns="http://schemas.openxmlformats.org/package/2006/relationships"><Relationship Id="rId3" Type="http://schemas.openxmlformats.org/officeDocument/2006/relationships/hyperlink" Target="http://www.computer.org/micro/" TargetMode="External"/><Relationship Id="rId2" Type="http://schemas.openxmlformats.org/officeDocument/2006/relationships/hyperlink" Target="https://arxiv.org/pdf/2106.06433.pdf" TargetMode="External"/><Relationship Id="rId1" Type="http://schemas.openxmlformats.org/officeDocument/2006/relationships/slideLayout" Target="../slideLayouts/slideLayout667.xml"/><Relationship Id="rId4" Type="http://schemas.openxmlformats.org/officeDocument/2006/relationships/image" Target="../media/image82.png"/></Relationships>
</file>

<file path=ppt/slides/_rels/slide288.xml.rels><?xml version="1.0" encoding="UTF-8" standalone="yes"?>
<Relationships xmlns="http://schemas.openxmlformats.org/package/2006/relationships"><Relationship Id="rId3" Type="http://schemas.openxmlformats.org/officeDocument/2006/relationships/hyperlink" Target="https://arxiv.org/pdf/2105.03725.pdf" TargetMode="External"/><Relationship Id="rId2" Type="http://schemas.openxmlformats.org/officeDocument/2006/relationships/image" Target="../media/image255.png"/><Relationship Id="rId1" Type="http://schemas.openxmlformats.org/officeDocument/2006/relationships/slideLayout" Target="../slideLayouts/slideLayout667.xml"/></Relationships>
</file>

<file path=ppt/slides/_rels/slide289.xml.rels><?xml version="1.0" encoding="UTF-8" standalone="yes"?>
<Relationships xmlns="http://schemas.openxmlformats.org/package/2006/relationships"><Relationship Id="rId3" Type="http://schemas.openxmlformats.org/officeDocument/2006/relationships/image" Target="../media/image262.png"/><Relationship Id="rId2" Type="http://schemas.openxmlformats.org/officeDocument/2006/relationships/notesSlide" Target="../notesSlides/notesSlide48.xml"/><Relationship Id="rId1" Type="http://schemas.openxmlformats.org/officeDocument/2006/relationships/slideLayout" Target="../slideLayouts/slideLayout948.xml"/><Relationship Id="rId4" Type="http://schemas.microsoft.com/office/2007/relationships/hdphoto" Target="../media/hdphoto4.wdp"/></Relationships>
</file>

<file path=ppt/slides/_rels/slide290.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notesSlide" Target="../notesSlides/notesSlide49.xml"/><Relationship Id="rId1" Type="http://schemas.openxmlformats.org/officeDocument/2006/relationships/slideLayout" Target="../slideLayouts/slideLayout948.xml"/></Relationships>
</file>

<file path=ppt/slides/_rels/slide291.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notesSlide" Target="../notesSlides/notesSlide50.xml"/><Relationship Id="rId1" Type="http://schemas.openxmlformats.org/officeDocument/2006/relationships/slideLayout" Target="../slideLayouts/slideLayout948.xml"/><Relationship Id="rId4" Type="http://schemas.openxmlformats.org/officeDocument/2006/relationships/hyperlink" Target="https://github.com/CMU-SAFARI/DAMOV" TargetMode="External"/></Relationships>
</file>

<file path=ppt/slides/_rels/slide292.xml.rels><?xml version="1.0" encoding="UTF-8" standalone="yes"?>
<Relationships xmlns="http://schemas.openxmlformats.org/package/2006/relationships"><Relationship Id="rId3" Type="http://schemas.openxmlformats.org/officeDocument/2006/relationships/image" Target="../media/image264.png"/><Relationship Id="rId2" Type="http://schemas.openxmlformats.org/officeDocument/2006/relationships/hyperlink" Target="https://www.youtube.com/watch?v=GWideVyo0nM&amp;list=PL5Q2soXY2Zi_tOTAYm--dYByNPL7JhwR9&amp;index=3" TargetMode="External"/><Relationship Id="rId1" Type="http://schemas.openxmlformats.org/officeDocument/2006/relationships/slideLayout" Target="../slideLayouts/slideLayout248.xml"/></Relationships>
</file>

<file path=ppt/slides/_rels/slide293.xml.rels><?xml version="1.0" encoding="UTF-8" standalone="yes"?>
<Relationships xmlns="http://schemas.openxmlformats.org/package/2006/relationships"><Relationship Id="rId8" Type="http://schemas.openxmlformats.org/officeDocument/2006/relationships/image" Target="../media/image265.png"/><Relationship Id="rId3" Type="http://schemas.openxmlformats.org/officeDocument/2006/relationships/hyperlink" Target="https://arxiv.org/abs/2105.03725" TargetMode="External"/><Relationship Id="rId7" Type="http://schemas.openxmlformats.org/officeDocument/2006/relationships/hyperlink" Target="https://www.youtube.com/watch?v=HkMYuYMuZOg&amp;list=PL5Q2soXY2Zi8_VVChACnON4sfh2bJ5IrD&amp;index=161" TargetMode="External"/><Relationship Id="rId2" Type="http://schemas.openxmlformats.org/officeDocument/2006/relationships/hyperlink" Target="http://people.inf.ethz.ch/omutlu/pub/DAMOV-Bottleneck-Analysis-and-DataMovement-Benchmarks_arxiv21.pdf" TargetMode="External"/><Relationship Id="rId1" Type="http://schemas.openxmlformats.org/officeDocument/2006/relationships/slideLayout" Target="../slideLayouts/slideLayout667.xml"/><Relationship Id="rId6" Type="http://schemas.openxmlformats.org/officeDocument/2006/relationships/hyperlink" Target="https://www.youtube.com/watch?v=GWideVyo0nM&amp;list=PL5Q2soXY2Zi8_VVChACnON4sfh2bJ5IrD&amp;index=156" TargetMode="External"/><Relationship Id="rId5" Type="http://schemas.openxmlformats.org/officeDocument/2006/relationships/hyperlink" Target="https://github.com/CMU-SAFARI/DAMOV" TargetMode="External"/><Relationship Id="rId4" Type="http://schemas.openxmlformats.org/officeDocument/2006/relationships/hyperlink" Target="https://arxiv.org/pdf/2105.03725.pdf" TargetMode="External"/></Relationships>
</file>

<file path=ppt/slides/_rels/slide294.xml.rels><?xml version="1.0" encoding="UTF-8" standalone="yes"?>
<Relationships xmlns="http://schemas.openxmlformats.org/package/2006/relationships"><Relationship Id="rId3" Type="http://schemas.openxmlformats.org/officeDocument/2006/relationships/hyperlink" Target="https://news.samsung.com/global/samsung-develops-industrys-first-high-bandwidth-memory-with-ai-processing-power" TargetMode="External"/><Relationship Id="rId2" Type="http://schemas.openxmlformats.org/officeDocument/2006/relationships/image" Target="../media/image83.png"/><Relationship Id="rId1" Type="http://schemas.openxmlformats.org/officeDocument/2006/relationships/slideLayout" Target="../slideLayouts/slideLayout723.xml"/></Relationships>
</file>

<file path=ppt/slides/_rels/slide295.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Layout" Target="../slideLayouts/slideLayout723.xml"/></Relationships>
</file>

<file path=ppt/slides/_rels/slide296.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266.png"/><Relationship Id="rId1" Type="http://schemas.openxmlformats.org/officeDocument/2006/relationships/slideLayout" Target="../slideLayouts/slideLayout723.xml"/></Relationships>
</file>

<file path=ppt/slides/_rels/slide297.xml.rels><?xml version="1.0" encoding="UTF-8" standalone="yes"?>
<Relationships xmlns="http://schemas.openxmlformats.org/package/2006/relationships"><Relationship Id="rId3" Type="http://schemas.openxmlformats.org/officeDocument/2006/relationships/hyperlink" Target="https://www.youtube.com/watch?v=j2GIigqn1Qw&amp;list=PL5Q2soXY2Zi9xidyIgBxUz7xRPS-wisBN&amp;index=13" TargetMode="External"/><Relationship Id="rId2" Type="http://schemas.openxmlformats.org/officeDocument/2006/relationships/hyperlink" Target="https://www.youtube.com/watch?v=oGcZAGwfEUE&amp;list=PL5Q2soXY2Zi9xidyIgBxUz7xRPS-wisBN&amp;index=12" TargetMode="External"/><Relationship Id="rId1" Type="http://schemas.openxmlformats.org/officeDocument/2006/relationships/slideLayout" Target="../slideLayouts/slideLayout735.xml"/><Relationship Id="rId6" Type="http://schemas.openxmlformats.org/officeDocument/2006/relationships/hyperlink" Target="https://www.youtube.com/onurmutlulectures" TargetMode="External"/><Relationship Id="rId5" Type="http://schemas.openxmlformats.org/officeDocument/2006/relationships/hyperlink" Target="https://www.youtube.com/watch?v=Sscy1Wrr22A&amp;list=PL5Q2soXY2Zi9xidyIgBxUz7xRPS-wisBN&amp;index=25" TargetMode="External"/><Relationship Id="rId4" Type="http://schemas.openxmlformats.org/officeDocument/2006/relationships/hyperlink" Target="https://www.youtube.com/watch?v=gR7XR-Eepcg&amp;list=PL5Q2soXY2Zi9xidyIgBxUz7xRPS-wisBN&amp;index=10" TargetMode="External"/></Relationships>
</file>

<file path=ppt/slides/_rels/slide298.xml.rels><?xml version="1.0" encoding="UTF-8" standalone="yes"?>
<Relationships xmlns="http://schemas.openxmlformats.org/package/2006/relationships"><Relationship Id="rId3" Type="http://schemas.openxmlformats.org/officeDocument/2006/relationships/hyperlink" Target="https://www.youtube.com/watch?v=j2GIigqn1Qw&amp;list=PL5Q2soXY2Zi9xidyIgBxUz7xRPS-wisBN&amp;index=13" TargetMode="External"/><Relationship Id="rId2" Type="http://schemas.openxmlformats.org/officeDocument/2006/relationships/hyperlink" Target="https://www.youtube.com/watch?v=oGcZAGwfEUE&amp;list=PL5Q2soXY2Zi9xidyIgBxUz7xRPS-wisBN&amp;index=12" TargetMode="External"/><Relationship Id="rId1" Type="http://schemas.openxmlformats.org/officeDocument/2006/relationships/slideLayout" Target="../slideLayouts/slideLayout735.xml"/><Relationship Id="rId5" Type="http://schemas.openxmlformats.org/officeDocument/2006/relationships/hyperlink" Target="https://www.youtube.com/onurmutlulectures" TargetMode="External"/><Relationship Id="rId4" Type="http://schemas.openxmlformats.org/officeDocument/2006/relationships/hyperlink" Target="https://www.youtube.com/watch?v=gR7XR-Eepcg&amp;list=PL5Q2soXY2Zi9xidyIgBxUz7xRPS-wisBN&amp;index=10" TargetMode="External"/></Relationships>
</file>

<file path=ppt/slides/_rels/slide299.xml.rels><?xml version="1.0" encoding="UTF-8" standalone="yes"?>
<Relationships xmlns="http://schemas.openxmlformats.org/package/2006/relationships"><Relationship Id="rId8" Type="http://schemas.openxmlformats.org/officeDocument/2006/relationships/hyperlink" Target="https://www.youtube.com/watch?v=1S9P5-i4EuI" TargetMode="External"/><Relationship Id="rId3" Type="http://schemas.openxmlformats.org/officeDocument/2006/relationships/hyperlink" Target="https://ieee-iedm.org/program/tutorials/" TargetMode="External"/><Relationship Id="rId7" Type="http://schemas.openxmlformats.org/officeDocument/2006/relationships/hyperlink" Target="https://www.youtube.com/watch?v=H3sEaINPBOE" TargetMode="External"/><Relationship Id="rId12" Type="http://schemas.openxmlformats.org/officeDocument/2006/relationships/hyperlink" Target="https://www.youtube.com/onurmutlulectures" TargetMode="External"/><Relationship Id="rId2" Type="http://schemas.openxmlformats.org/officeDocument/2006/relationships/hyperlink" Target="https://people.inf.ethz.ch/omutlu/pub/onur-IEDM-Tutorial-MemoryCentricComputingSystems-December-12-2020-FINAL.pptx" TargetMode="External"/><Relationship Id="rId1" Type="http://schemas.openxmlformats.org/officeDocument/2006/relationships/slideLayout" Target="../slideLayouts/slideLayout248.xml"/><Relationship Id="rId6" Type="http://schemas.openxmlformats.org/officeDocument/2006/relationships/hyperlink" Target="https://people.inf.ethz.ch/omutlu/pub/onur-IEDM-Tutorial-ExecutiveSummary-MemoryCentricComputingSystems-December-12-2020-FINAL.pdf" TargetMode="External"/><Relationship Id="rId11" Type="http://schemas.openxmlformats.org/officeDocument/2006/relationships/hyperlink" Target="https://people.inf.ethz.ch/omutlu/pub/ModernPrimerOnPIM_springer-emerging-computing-bookchapter21.pdf" TargetMode="External"/><Relationship Id="rId5" Type="http://schemas.openxmlformats.org/officeDocument/2006/relationships/hyperlink" Target="https://people.inf.ethz.ch/omutlu/pub/onur-IEDM-Tutorial-ExecutiveSummary-MemoryCentricComputingSystems-December-12-2020-FINAL.pptx" TargetMode="External"/><Relationship Id="rId10" Type="http://schemas.openxmlformats.org/officeDocument/2006/relationships/hyperlink" Target="https://people.inf.ethz.ch/omutlu/pub/intelligent-architectures-for-intelligent-machines_keynote-paper_VLSI20.pdf" TargetMode="External"/><Relationship Id="rId4" Type="http://schemas.openxmlformats.org/officeDocument/2006/relationships/hyperlink" Target="https://people.inf.ethz.ch/omutlu/pub/onur-IEDM-Tutorial-MemoryCentricComputingSystems-December-12-2020-FINAL.pdf" TargetMode="External"/><Relationship Id="rId9" Type="http://schemas.openxmlformats.org/officeDocument/2006/relationships/hyperlink" Target="https://ieee-iedm.org/wp-content/uploads/2020/11/Mutlu.pdf" TargetMode="External"/></Relationships>
</file>

<file path=ppt/slides/_rels/slide300.xml.rels><?xml version="1.0" encoding="UTF-8" standalone="yes"?>
<Relationships xmlns="http://schemas.openxmlformats.org/package/2006/relationships"><Relationship Id="rId8" Type="http://schemas.openxmlformats.org/officeDocument/2006/relationships/hyperlink" Target="https://www.youtube.com/watch?v=1S9P5-i4EuI" TargetMode="External"/><Relationship Id="rId13" Type="http://schemas.openxmlformats.org/officeDocument/2006/relationships/image" Target="../media/image267.png"/><Relationship Id="rId3" Type="http://schemas.openxmlformats.org/officeDocument/2006/relationships/hyperlink" Target="https://ieee-iedm.org/program/tutorials/" TargetMode="External"/><Relationship Id="rId7" Type="http://schemas.openxmlformats.org/officeDocument/2006/relationships/hyperlink" Target="https://www.youtube.com/watch?v=H3sEaINPBOE" TargetMode="External"/><Relationship Id="rId12" Type="http://schemas.openxmlformats.org/officeDocument/2006/relationships/hyperlink" Target="https://www.youtube.com/onurmutlulectures" TargetMode="External"/><Relationship Id="rId2" Type="http://schemas.openxmlformats.org/officeDocument/2006/relationships/hyperlink" Target="https://people.inf.ethz.ch/omutlu/pub/onur-IEDM-Tutorial-MemoryCentricComputingSystems-December-12-2020-FINAL.pptx" TargetMode="External"/><Relationship Id="rId1" Type="http://schemas.openxmlformats.org/officeDocument/2006/relationships/slideLayout" Target="../slideLayouts/slideLayout248.xml"/><Relationship Id="rId6" Type="http://schemas.openxmlformats.org/officeDocument/2006/relationships/hyperlink" Target="https://people.inf.ethz.ch/omutlu/pub/onur-IEDM-Tutorial-ExecutiveSummary-MemoryCentricComputingSystems-December-12-2020-FINAL.pdf" TargetMode="External"/><Relationship Id="rId11" Type="http://schemas.openxmlformats.org/officeDocument/2006/relationships/hyperlink" Target="https://people.inf.ethz.ch/omutlu/pub/ModernPrimerOnPIM_springer-emerging-computing-bookchapter21.pdf" TargetMode="External"/><Relationship Id="rId5" Type="http://schemas.openxmlformats.org/officeDocument/2006/relationships/hyperlink" Target="https://people.inf.ethz.ch/omutlu/pub/onur-IEDM-Tutorial-ExecutiveSummary-MemoryCentricComputingSystems-December-12-2020-FINAL.pptx" TargetMode="External"/><Relationship Id="rId10" Type="http://schemas.openxmlformats.org/officeDocument/2006/relationships/hyperlink" Target="https://people.inf.ethz.ch/omutlu/pub/intelligent-architectures-for-intelligent-machines_keynote-paper_VLSI20.pdf" TargetMode="External"/><Relationship Id="rId4" Type="http://schemas.openxmlformats.org/officeDocument/2006/relationships/hyperlink" Target="https://people.inf.ethz.ch/omutlu/pub/onur-IEDM-Tutorial-MemoryCentricComputingSystems-December-12-2020-FINAL.pdf" TargetMode="External"/><Relationship Id="rId9" Type="http://schemas.openxmlformats.org/officeDocument/2006/relationships/hyperlink" Target="https://ieee-iedm.org/wp-content/uploads/2020/11/Mutlu.pdf" TargetMode="External"/></Relationships>
</file>

<file path=ppt/slides/_rels/slide301.xml.rels><?xml version="1.0" encoding="UTF-8" standalone="yes"?>
<Relationships xmlns="http://schemas.openxmlformats.org/package/2006/relationships"><Relationship Id="rId1" Type="http://schemas.openxmlformats.org/officeDocument/2006/relationships/slideLayout" Target="../slideLayouts/slideLayout759.xml"/></Relationships>
</file>

<file path=ppt/slides/_rels/slide302.xml.rels><?xml version="1.0" encoding="UTF-8" standalone="yes"?>
<Relationships xmlns="http://schemas.openxmlformats.org/package/2006/relationships"><Relationship Id="rId1" Type="http://schemas.openxmlformats.org/officeDocument/2006/relationships/slideLayout" Target="../slideLayouts/slideLayout248.xml"/></Relationships>
</file>

<file path=ppt/slides/_rels/slide303.xml.rels><?xml version="1.0" encoding="UTF-8" standalone="yes"?>
<Relationships xmlns="http://schemas.openxmlformats.org/package/2006/relationships"><Relationship Id="rId1" Type="http://schemas.openxmlformats.org/officeDocument/2006/relationships/slideLayout" Target="../slideLayouts/slideLayout248.xml"/></Relationships>
</file>

<file path=ppt/slides/_rels/slide304.xml.rels><?xml version="1.0" encoding="UTF-8" standalone="yes"?>
<Relationships xmlns="http://schemas.openxmlformats.org/package/2006/relationships"><Relationship Id="rId1" Type="http://schemas.openxmlformats.org/officeDocument/2006/relationships/slideLayout" Target="../slideLayouts/slideLayout678.xml"/></Relationships>
</file>

<file path=ppt/slides/_rels/slide305.xml.rels><?xml version="1.0" encoding="UTF-8" standalone="yes"?>
<Relationships xmlns="http://schemas.openxmlformats.org/package/2006/relationships"><Relationship Id="rId1" Type="http://schemas.openxmlformats.org/officeDocument/2006/relationships/slideLayout" Target="../slideLayouts/slideLayout247.xml"/></Relationships>
</file>

<file path=ppt/slides/_rels/slide306.xml.rels><?xml version="1.0" encoding="UTF-8" standalone="yes"?>
<Relationships xmlns="http://schemas.openxmlformats.org/package/2006/relationships"><Relationship Id="rId2" Type="http://schemas.openxmlformats.org/officeDocument/2006/relationships/image" Target="../media/image268.png"/><Relationship Id="rId1" Type="http://schemas.openxmlformats.org/officeDocument/2006/relationships/slideLayout" Target="../slideLayouts/slideLayout248.xml"/></Relationships>
</file>

<file path=ppt/slides/_rels/slide307.xml.rels><?xml version="1.0" encoding="UTF-8" standalone="yes"?>
<Relationships xmlns="http://schemas.openxmlformats.org/package/2006/relationships"><Relationship Id="rId3" Type="http://schemas.openxmlformats.org/officeDocument/2006/relationships/image" Target="../media/image269.png"/><Relationship Id="rId2" Type="http://schemas.openxmlformats.org/officeDocument/2006/relationships/image" Target="../media/image268.png"/><Relationship Id="rId1" Type="http://schemas.openxmlformats.org/officeDocument/2006/relationships/slideLayout" Target="../slideLayouts/slideLayout248.xml"/></Relationships>
</file>

<file path=ppt/slides/_rels/slide308.xml.rels><?xml version="1.0" encoding="UTF-8" standalone="yes"?>
<Relationships xmlns="http://schemas.openxmlformats.org/package/2006/relationships"><Relationship Id="rId3" Type="http://schemas.openxmlformats.org/officeDocument/2006/relationships/image" Target="../media/image269.png"/><Relationship Id="rId2" Type="http://schemas.openxmlformats.org/officeDocument/2006/relationships/image" Target="../media/image268.png"/><Relationship Id="rId1" Type="http://schemas.openxmlformats.org/officeDocument/2006/relationships/slideLayout" Target="../slideLayouts/slideLayout248.xml"/><Relationship Id="rId4" Type="http://schemas.openxmlformats.org/officeDocument/2006/relationships/image" Target="../media/image270.png"/></Relationships>
</file>

<file path=ppt/slides/_rels/slide309.xml.rels><?xml version="1.0" encoding="UTF-8" standalone="yes"?>
<Relationships xmlns="http://schemas.openxmlformats.org/package/2006/relationships"><Relationship Id="rId2" Type="http://schemas.openxmlformats.org/officeDocument/2006/relationships/image" Target="../media/image271.png"/><Relationship Id="rId1" Type="http://schemas.openxmlformats.org/officeDocument/2006/relationships/slideLayout" Target="../slideLayouts/slideLayout950.xml"/></Relationships>
</file>

<file path=ppt/slides/_rels/slide310.xml.rels><?xml version="1.0" encoding="UTF-8" standalone="yes"?>
<Relationships xmlns="http://schemas.openxmlformats.org/package/2006/relationships"><Relationship Id="rId2" Type="http://schemas.openxmlformats.org/officeDocument/2006/relationships/image" Target="../media/image272.jpeg"/><Relationship Id="rId1" Type="http://schemas.openxmlformats.org/officeDocument/2006/relationships/slideLayout" Target="../slideLayouts/slideLayout248.xml"/></Relationships>
</file>

<file path=ppt/slides/_rels/slide311.xml.rels><?xml version="1.0" encoding="UTF-8" standalone="yes"?>
<Relationships xmlns="http://schemas.openxmlformats.org/package/2006/relationships"><Relationship Id="rId2" Type="http://schemas.openxmlformats.org/officeDocument/2006/relationships/image" Target="../media/image273.jpeg"/><Relationship Id="rId1" Type="http://schemas.openxmlformats.org/officeDocument/2006/relationships/slideLayout" Target="../slideLayouts/slideLayout248.xml"/></Relationships>
</file>

<file path=ppt/slides/_rels/slide312.xml.rels><?xml version="1.0" encoding="UTF-8" standalone="yes"?>
<Relationships xmlns="http://schemas.openxmlformats.org/package/2006/relationships"><Relationship Id="rId3" Type="http://schemas.openxmlformats.org/officeDocument/2006/relationships/image" Target="../media/image275.jpeg"/><Relationship Id="rId2" Type="http://schemas.openxmlformats.org/officeDocument/2006/relationships/image" Target="../media/image274.jpeg"/><Relationship Id="rId1" Type="http://schemas.openxmlformats.org/officeDocument/2006/relationships/slideLayout" Target="../slideLayouts/slideLayout950.xml"/></Relationships>
</file>

<file path=ppt/slides/_rels/slide313.xml.rels><?xml version="1.0" encoding="UTF-8" standalone="yes"?>
<Relationships xmlns="http://schemas.openxmlformats.org/package/2006/relationships"><Relationship Id="rId2" Type="http://schemas.openxmlformats.org/officeDocument/2006/relationships/image" Target="../media/image276.jpeg"/><Relationship Id="rId1" Type="http://schemas.openxmlformats.org/officeDocument/2006/relationships/slideLayout" Target="../slideLayouts/slideLayout962.xml"/></Relationships>
</file>

<file path=ppt/slides/_rels/slide314.xml.rels><?xml version="1.0" encoding="UTF-8" standalone="yes"?>
<Relationships xmlns="http://schemas.openxmlformats.org/package/2006/relationships"><Relationship Id="rId3" Type="http://schemas.openxmlformats.org/officeDocument/2006/relationships/image" Target="../media/image278.jpeg"/><Relationship Id="rId2" Type="http://schemas.openxmlformats.org/officeDocument/2006/relationships/image" Target="../media/image277.jpeg"/><Relationship Id="rId1" Type="http://schemas.openxmlformats.org/officeDocument/2006/relationships/slideLayout" Target="../slideLayouts/slideLayout248.xml"/><Relationship Id="rId4" Type="http://schemas.openxmlformats.org/officeDocument/2006/relationships/hyperlink" Target="https://commons.wikimedia.org/w/index.php?curid=31493356" TargetMode="External"/></Relationships>
</file>

<file path=ppt/slides/_rels/slide315.xml.rels><?xml version="1.0" encoding="UTF-8" standalone="yes"?>
<Relationships xmlns="http://schemas.openxmlformats.org/package/2006/relationships"><Relationship Id="rId2" Type="http://schemas.openxmlformats.org/officeDocument/2006/relationships/image" Target="../media/image94.jpeg"/><Relationship Id="rId1" Type="http://schemas.openxmlformats.org/officeDocument/2006/relationships/slideLayout" Target="../slideLayouts/slideLayout950.xml"/></Relationships>
</file>

<file path=ppt/slides/_rels/slide3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7.xml.rels><?xml version="1.0" encoding="UTF-8" standalone="yes"?>
<Relationships xmlns="http://schemas.openxmlformats.org/package/2006/relationships"><Relationship Id="rId8" Type="http://schemas.openxmlformats.org/officeDocument/2006/relationships/hyperlink" Target="https://www.youtube.com/watch?v=eAZZGDlsDAY" TargetMode="External"/><Relationship Id="rId3" Type="http://schemas.openxmlformats.org/officeDocument/2006/relationships/hyperlink" Target="http://www.date-conference.com/" TargetMode="External"/><Relationship Id="rId7" Type="http://schemas.openxmlformats.org/officeDocument/2006/relationships/hyperlink" Target="https://people.inf.ethz.ch/omutlu/pub/onur-IEDM-Tutorial-MemoryCentricComputingSystems-December-12-2020-FINAL.pdf" TargetMode="External"/><Relationship Id="rId2" Type="http://schemas.openxmlformats.org/officeDocument/2006/relationships/hyperlink" Target="https://people.inf.ethz.ch/omutlu/pub/intelligent-architectures-for-intelligent-computingsystems-invited_paper_DATE21.pdf" TargetMode="External"/><Relationship Id="rId1" Type="http://schemas.openxmlformats.org/officeDocument/2006/relationships/slideLayout" Target="../slideLayouts/slideLayout2.xml"/><Relationship Id="rId6" Type="http://schemas.openxmlformats.org/officeDocument/2006/relationships/hyperlink" Target="https://people.inf.ethz.ch/omutlu/pub/onur-IEDM-Tutorial-MemoryCentricComputingSystems-December-12-2020-FINAL.pptx" TargetMode="External"/><Relationship Id="rId5" Type="http://schemas.openxmlformats.org/officeDocument/2006/relationships/hyperlink" Target="https://people.inf.ethz.ch/omutlu/pub/onur-DATE-InvitedTalk-IntelligentArchitecturesForIntelligentComputingSystems-January-22-2021.pdf" TargetMode="External"/><Relationship Id="rId10" Type="http://schemas.openxmlformats.org/officeDocument/2006/relationships/image" Target="../media/image279.png"/><Relationship Id="rId4" Type="http://schemas.openxmlformats.org/officeDocument/2006/relationships/hyperlink" Target="https://people.inf.ethz.ch/omutlu/pub/onur-DATE-InvitedTalk-IntelligentArchitecturesForIntelligentComputingSystems-January-22-2021.pptx" TargetMode="External"/><Relationship Id="rId9" Type="http://schemas.openxmlformats.org/officeDocument/2006/relationships/hyperlink" Target="https://www.youtube.com/watch?v=H3sEaINPBOE" TargetMode="External"/></Relationships>
</file>

<file path=ppt/slides/_rels/slide318.xml.rels><?xml version="1.0" encoding="UTF-8" standalone="yes"?>
<Relationships xmlns="http://schemas.openxmlformats.org/package/2006/relationships"><Relationship Id="rId1" Type="http://schemas.openxmlformats.org/officeDocument/2006/relationships/slideLayout" Target="../slideLayouts/slideLayout248.xml"/></Relationships>
</file>

<file path=ppt/slides/_rels/slide319.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48.xml"/></Relationships>
</file>

<file path=ppt/slides/_rels/slide320.xml.rels><?xml version="1.0" encoding="UTF-8" standalone="yes"?>
<Relationships xmlns="http://schemas.openxmlformats.org/package/2006/relationships"><Relationship Id="rId1" Type="http://schemas.openxmlformats.org/officeDocument/2006/relationships/slideLayout" Target="../slideLayouts/slideLayout248.xml"/></Relationships>
</file>

<file path=ppt/slides/_rels/slide321.xml.rels><?xml version="1.0" encoding="UTF-8" standalone="yes"?>
<Relationships xmlns="http://schemas.openxmlformats.org/package/2006/relationships"><Relationship Id="rId1" Type="http://schemas.openxmlformats.org/officeDocument/2006/relationships/slideLayout" Target="../slideLayouts/slideLayout667.xml"/></Relationships>
</file>

<file path=ppt/slides/_rels/slide322.xml.rels><?xml version="1.0" encoding="UTF-8" standalone="yes"?>
<Relationships xmlns="http://schemas.openxmlformats.org/package/2006/relationships"><Relationship Id="rId3" Type="http://schemas.openxmlformats.org/officeDocument/2006/relationships/hyperlink" Target="https://people.inf.ethz.ch/omutlu/projects.htm" TargetMode="External"/><Relationship Id="rId2" Type="http://schemas.openxmlformats.org/officeDocument/2006/relationships/hyperlink" Target="https://people.inf.ethz.ch/omutlu/pub/ModernPrimerOnPIM_springer-emerging-computing-bookchapter21.pdf" TargetMode="External"/><Relationship Id="rId1" Type="http://schemas.openxmlformats.org/officeDocument/2006/relationships/slideLayout" Target="../slideLayouts/slideLayout248.xml"/><Relationship Id="rId5" Type="http://schemas.openxmlformats.org/officeDocument/2006/relationships/image" Target="../media/image201.png"/><Relationship Id="rId4" Type="http://schemas.openxmlformats.org/officeDocument/2006/relationships/hyperlink" Target="https://arxiv.org/pdf/1903.03988.pdf" TargetMode="External"/></Relationships>
</file>

<file path=ppt/slides/_rels/slide323.xml.rels><?xml version="1.0" encoding="UTF-8" standalone="yes"?>
<Relationships xmlns="http://schemas.openxmlformats.org/package/2006/relationships"><Relationship Id="rId2" Type="http://schemas.openxmlformats.org/officeDocument/2006/relationships/image" Target="../media/image202.png"/><Relationship Id="rId1" Type="http://schemas.openxmlformats.org/officeDocument/2006/relationships/slideLayout" Target="../slideLayouts/slideLayout759.xml"/></Relationships>
</file>

<file path=ppt/slides/_rels/slide324.xml.rels><?xml version="1.0" encoding="UTF-8" standalone="yes"?>
<Relationships xmlns="http://schemas.openxmlformats.org/package/2006/relationships"><Relationship Id="rId2" Type="http://schemas.openxmlformats.org/officeDocument/2006/relationships/image" Target="../media/image203.png"/><Relationship Id="rId1" Type="http://schemas.openxmlformats.org/officeDocument/2006/relationships/slideLayout" Target="../slideLayouts/slideLayout759.xml"/></Relationships>
</file>

<file path=ppt/slides/_rels/slide325.xml.rels><?xml version="1.0" encoding="UTF-8" standalone="yes"?>
<Relationships xmlns="http://schemas.openxmlformats.org/package/2006/relationships"><Relationship Id="rId3" Type="http://schemas.openxmlformats.org/officeDocument/2006/relationships/hyperlink" Target="https://www.research.ibm.com/journal/" TargetMode="External"/><Relationship Id="rId2" Type="http://schemas.openxmlformats.org/officeDocument/2006/relationships/hyperlink" Target="https://arxiv.org/pdf/1907.12947.pdf" TargetMode="External"/><Relationship Id="rId1" Type="http://schemas.openxmlformats.org/officeDocument/2006/relationships/slideLayout" Target="../slideLayouts/slideLayout248.xml"/><Relationship Id="rId4" Type="http://schemas.openxmlformats.org/officeDocument/2006/relationships/image" Target="../media/image256.png"/></Relationships>
</file>

<file path=ppt/slides/_rels/slide326.xml.rels><?xml version="1.0" encoding="UTF-8" standalone="yes"?>
<Relationships xmlns="http://schemas.openxmlformats.org/package/2006/relationships"><Relationship Id="rId8" Type="http://schemas.openxmlformats.org/officeDocument/2006/relationships/hyperlink" Target="https://www.youtube.com/watch?v=1S9P5-i4EuI" TargetMode="External"/><Relationship Id="rId3" Type="http://schemas.openxmlformats.org/officeDocument/2006/relationships/hyperlink" Target="https://ieee-iedm.org/program/tutorials/" TargetMode="External"/><Relationship Id="rId7" Type="http://schemas.openxmlformats.org/officeDocument/2006/relationships/hyperlink" Target="https://www.youtube.com/watch?v=H3sEaINPBOE" TargetMode="External"/><Relationship Id="rId12" Type="http://schemas.openxmlformats.org/officeDocument/2006/relationships/hyperlink" Target="https://www.youtube.com/onurmutlulectures" TargetMode="External"/><Relationship Id="rId2" Type="http://schemas.openxmlformats.org/officeDocument/2006/relationships/hyperlink" Target="https://people.inf.ethz.ch/omutlu/pub/onur-IEDM-Tutorial-MemoryCentricComputingSystems-December-12-2020-FINAL.pptx" TargetMode="External"/><Relationship Id="rId1" Type="http://schemas.openxmlformats.org/officeDocument/2006/relationships/slideLayout" Target="../slideLayouts/slideLayout248.xml"/><Relationship Id="rId6" Type="http://schemas.openxmlformats.org/officeDocument/2006/relationships/hyperlink" Target="https://people.inf.ethz.ch/omutlu/pub/onur-IEDM-Tutorial-ExecutiveSummary-MemoryCentricComputingSystems-December-12-2020-FINAL.pdf" TargetMode="External"/><Relationship Id="rId11" Type="http://schemas.openxmlformats.org/officeDocument/2006/relationships/hyperlink" Target="https://people.inf.ethz.ch/omutlu/pub/ModernPrimerOnPIM_springer-emerging-computing-bookchapter21.pdf" TargetMode="External"/><Relationship Id="rId5" Type="http://schemas.openxmlformats.org/officeDocument/2006/relationships/hyperlink" Target="https://people.inf.ethz.ch/omutlu/pub/onur-IEDM-Tutorial-ExecutiveSummary-MemoryCentricComputingSystems-December-12-2020-FINAL.pptx" TargetMode="External"/><Relationship Id="rId10" Type="http://schemas.openxmlformats.org/officeDocument/2006/relationships/hyperlink" Target="https://people.inf.ethz.ch/omutlu/pub/intelligent-architectures-for-intelligent-machines_keynote-paper_VLSI20.pdf" TargetMode="External"/><Relationship Id="rId4" Type="http://schemas.openxmlformats.org/officeDocument/2006/relationships/hyperlink" Target="https://people.inf.ethz.ch/omutlu/pub/onur-IEDM-Tutorial-MemoryCentricComputingSystems-December-12-2020-FINAL.pdf" TargetMode="External"/><Relationship Id="rId9" Type="http://schemas.openxmlformats.org/officeDocument/2006/relationships/hyperlink" Target="https://ieee-iedm.org/wp-content/uploads/2020/11/Mutlu.pdf" TargetMode="External"/></Relationships>
</file>

<file path=ppt/slides/_rels/slide327.xml.rels><?xml version="1.0" encoding="UTF-8" standalone="yes"?>
<Relationships xmlns="http://schemas.openxmlformats.org/package/2006/relationships"><Relationship Id="rId2" Type="http://schemas.openxmlformats.org/officeDocument/2006/relationships/image" Target="../media/image280.png"/><Relationship Id="rId1" Type="http://schemas.openxmlformats.org/officeDocument/2006/relationships/slideLayout" Target="../slideLayouts/slideLayout248.xml"/></Relationships>
</file>

<file path=ppt/slides/_rels/slide328.xml.rels><?xml version="1.0" encoding="UTF-8" standalone="yes"?>
<Relationships xmlns="http://schemas.openxmlformats.org/package/2006/relationships"><Relationship Id="rId1" Type="http://schemas.openxmlformats.org/officeDocument/2006/relationships/slideLayout" Target="../slideLayouts/slideLayout248.xml"/></Relationships>
</file>

<file path=ppt/slides/_rels/slide329.xml.rels><?xml version="1.0" encoding="UTF-8" standalone="yes"?>
<Relationships xmlns="http://schemas.openxmlformats.org/package/2006/relationships"><Relationship Id="rId1" Type="http://schemas.openxmlformats.org/officeDocument/2006/relationships/slideLayout" Target="../slideLayouts/slideLayout248.xml"/></Relationships>
</file>

<file path=ppt/slides/_rels/slide330.xml.rels><?xml version="1.0" encoding="UTF-8" standalone="yes"?>
<Relationships xmlns="http://schemas.openxmlformats.org/package/2006/relationships"><Relationship Id="rId3" Type="http://schemas.openxmlformats.org/officeDocument/2006/relationships/image" Target="../media/image281.jpeg"/><Relationship Id="rId2" Type="http://schemas.openxmlformats.org/officeDocument/2006/relationships/hyperlink" Target="http://www.safari.ethz.ch/" TargetMode="External"/><Relationship Id="rId1" Type="http://schemas.openxmlformats.org/officeDocument/2006/relationships/slideLayout" Target="../slideLayouts/slideLayout248.xml"/></Relationships>
</file>

<file path=ppt/slides/_rels/slide331.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282.png"/><Relationship Id="rId1" Type="http://schemas.openxmlformats.org/officeDocument/2006/relationships/slideLayout" Target="../slideLayouts/slideLayout974.xml"/><Relationship Id="rId6" Type="http://schemas.openxmlformats.org/officeDocument/2006/relationships/hyperlink" Target="https://safari.ethz.ch/safari-newsletter-january-2021/" TargetMode="External"/><Relationship Id="rId5" Type="http://schemas.openxmlformats.org/officeDocument/2006/relationships/image" Target="../media/image283.jpeg"/><Relationship Id="rId4" Type="http://schemas.openxmlformats.org/officeDocument/2006/relationships/hyperlink" Target="http://www.safari.ethz.ch/" TargetMode="External"/></Relationships>
</file>

<file path=ppt/slides/_rels/slide332.xml.rels><?xml version="1.0" encoding="UTF-8" standalone="yes"?>
<Relationships xmlns="http://schemas.openxmlformats.org/package/2006/relationships"><Relationship Id="rId3" Type="http://schemas.openxmlformats.org/officeDocument/2006/relationships/image" Target="../media/image284.png"/><Relationship Id="rId2" Type="http://schemas.openxmlformats.org/officeDocument/2006/relationships/hyperlink" Target="https://safari.ethz.ch/safari-newsletter-april-2020/" TargetMode="External"/><Relationship Id="rId1" Type="http://schemas.openxmlformats.org/officeDocument/2006/relationships/slideLayout" Target="../slideLayouts/slideLayout689.xml"/></Relationships>
</file>

<file path=ppt/slides/_rels/slide33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safari.ethz.ch/safari-newsletter-january-2021/" TargetMode="External"/><Relationship Id="rId1" Type="http://schemas.openxmlformats.org/officeDocument/2006/relationships/slideLayout" Target="../slideLayouts/slideLayout689.xml"/></Relationships>
</file>

<file path=ppt/slides/_rels/slide334.xml.rels><?xml version="1.0" encoding="UTF-8" standalone="yes"?>
<Relationships xmlns="http://schemas.openxmlformats.org/package/2006/relationships"><Relationship Id="rId3" Type="http://schemas.openxmlformats.org/officeDocument/2006/relationships/hyperlink" Target="mailto:omutlu@gmail.com" TargetMode="External"/><Relationship Id="rId7" Type="http://schemas.openxmlformats.org/officeDocument/2006/relationships/image" Target="../media/image1.png"/><Relationship Id="rId2" Type="http://schemas.openxmlformats.org/officeDocument/2006/relationships/notesSlide" Target="../notesSlides/notesSlide52.xml"/><Relationship Id="rId1" Type="http://schemas.openxmlformats.org/officeDocument/2006/relationships/slideLayout" Target="../slideLayouts/slideLayout666.xml"/><Relationship Id="rId6" Type="http://schemas.openxmlformats.org/officeDocument/2006/relationships/image" Target="../media/image12.jpeg"/><Relationship Id="rId5" Type="http://schemas.openxmlformats.org/officeDocument/2006/relationships/image" Target="../media/image11.png"/><Relationship Id="rId4" Type="http://schemas.openxmlformats.org/officeDocument/2006/relationships/hyperlink" Target="https://people.inf.ethz.ch/omutlu" TargetMode="External"/></Relationships>
</file>

<file path=ppt/slides/_rels/slide335.xml.rels><?xml version="1.0" encoding="UTF-8" standalone="yes"?>
<Relationships xmlns="http://schemas.openxmlformats.org/package/2006/relationships"><Relationship Id="rId1" Type="http://schemas.openxmlformats.org/officeDocument/2006/relationships/slideLayout" Target="../slideLayouts/slideLayout678.xml"/></Relationships>
</file>

<file path=ppt/slides/_rels/slide336.xml.rels><?xml version="1.0" encoding="UTF-8" standalone="yes"?>
<Relationships xmlns="http://schemas.openxmlformats.org/package/2006/relationships"><Relationship Id="rId2" Type="http://schemas.openxmlformats.org/officeDocument/2006/relationships/image" Target="../media/image94.jpeg"/><Relationship Id="rId1" Type="http://schemas.openxmlformats.org/officeDocument/2006/relationships/slideLayout" Target="../slideLayouts/slideLayout13.xml"/></Relationships>
</file>

<file path=ppt/slides/_rels/slide337.xml.rels><?xml version="1.0" encoding="UTF-8" standalone="yes"?>
<Relationships xmlns="http://schemas.openxmlformats.org/package/2006/relationships"><Relationship Id="rId3" Type="http://schemas.openxmlformats.org/officeDocument/2006/relationships/image" Target="../media/image131.jpg"/><Relationship Id="rId2" Type="http://schemas.openxmlformats.org/officeDocument/2006/relationships/image" Target="../media/image130.jpg"/><Relationship Id="rId1" Type="http://schemas.openxmlformats.org/officeDocument/2006/relationships/slideLayout" Target="../slideLayouts/slideLayout13.xml"/></Relationships>
</file>

<file path=ppt/slides/_rels/slide338.xml.rels><?xml version="1.0" encoding="UTF-8" standalone="yes"?>
<Relationships xmlns="http://schemas.openxmlformats.org/package/2006/relationships"><Relationship Id="rId1" Type="http://schemas.openxmlformats.org/officeDocument/2006/relationships/slideLayout" Target="../slideLayouts/slideLayout358.xml"/></Relationships>
</file>

<file path=ppt/slides/_rels/slide339.xml.rels><?xml version="1.0" encoding="UTF-8" standalone="yes"?>
<Relationships xmlns="http://schemas.openxmlformats.org/package/2006/relationships"><Relationship Id="rId3" Type="http://schemas.openxmlformats.org/officeDocument/2006/relationships/chart" Target="../charts/chart7.xml"/><Relationship Id="rId2" Type="http://schemas.openxmlformats.org/officeDocument/2006/relationships/notesSlide" Target="../notesSlides/notesSlide53.xml"/><Relationship Id="rId1" Type="http://schemas.openxmlformats.org/officeDocument/2006/relationships/slideLayout" Target="../slideLayouts/slideLayout13.xml"/></Relationships>
</file>

<file path=ppt/slides/_rels/slide3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1.xml.rels><?xml version="1.0" encoding="UTF-8" standalone="yes"?>
<Relationships xmlns="http://schemas.openxmlformats.org/package/2006/relationships"><Relationship Id="rId1" Type="http://schemas.openxmlformats.org/officeDocument/2006/relationships/slideLayout" Target="../slideLayouts/slideLayout619.xml"/></Relationships>
</file>

<file path=ppt/slides/_rels/slide342.xml.rels><?xml version="1.0" encoding="UTF-8" standalone="yes"?>
<Relationships xmlns="http://schemas.openxmlformats.org/package/2006/relationships"><Relationship Id="rId1" Type="http://schemas.openxmlformats.org/officeDocument/2006/relationships/slideLayout" Target="../slideLayouts/slideLayout247.xml"/></Relationships>
</file>

<file path=ppt/slides/_rels/slide343.xml.rels><?xml version="1.0" encoding="UTF-8" standalone="yes"?>
<Relationships xmlns="http://schemas.openxmlformats.org/package/2006/relationships"><Relationship Id="rId1" Type="http://schemas.openxmlformats.org/officeDocument/2006/relationships/slideLayout" Target="../slideLayouts/slideLayout591.xml"/></Relationships>
</file>

<file path=ppt/slides/_rels/slide3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5.xml.rels><?xml version="1.0" encoding="UTF-8" standalone="yes"?>
<Relationships xmlns="http://schemas.openxmlformats.org/package/2006/relationships"><Relationship Id="rId2" Type="http://schemas.openxmlformats.org/officeDocument/2006/relationships/image" Target="../media/image285.png"/><Relationship Id="rId1" Type="http://schemas.openxmlformats.org/officeDocument/2006/relationships/slideLayout" Target="../slideLayouts/slideLayout2.xml"/></Relationships>
</file>

<file path=ppt/slides/_rels/slide346.xml.rels><?xml version="1.0" encoding="UTF-8" standalone="yes"?>
<Relationships xmlns="http://schemas.openxmlformats.org/package/2006/relationships"><Relationship Id="rId3" Type="http://schemas.openxmlformats.org/officeDocument/2006/relationships/image" Target="../media/image285.png"/><Relationship Id="rId2" Type="http://schemas.openxmlformats.org/officeDocument/2006/relationships/notesSlide" Target="../notesSlides/notesSlide54.xml"/><Relationship Id="rId1" Type="http://schemas.openxmlformats.org/officeDocument/2006/relationships/slideLayout" Target="../slideLayouts/slideLayout608.xml"/></Relationships>
</file>

<file path=ppt/slides/_rels/slide347.xml.rels><?xml version="1.0" encoding="UTF-8" standalone="yes"?>
<Relationships xmlns="http://schemas.openxmlformats.org/package/2006/relationships"><Relationship Id="rId1" Type="http://schemas.openxmlformats.org/officeDocument/2006/relationships/slideLayout" Target="../slideLayouts/slideLayout591.xml"/></Relationships>
</file>

<file path=ppt/slides/_rels/slide348.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590.xml"/></Relationships>
</file>

<file path=ppt/slides/_rels/slide349.xml.rels><?xml version="1.0" encoding="UTF-8" standalone="yes"?>
<Relationships xmlns="http://schemas.openxmlformats.org/package/2006/relationships"><Relationship Id="rId2" Type="http://schemas.openxmlformats.org/officeDocument/2006/relationships/image" Target="../media/image135.jpeg"/><Relationship Id="rId1" Type="http://schemas.openxmlformats.org/officeDocument/2006/relationships/slideLayout" Target="../slideLayouts/slideLayout2.xml"/></Relationships>
</file>

<file path=ppt/slides/_rels/slide350.xml.rels><?xml version="1.0" encoding="UTF-8" standalone="yes"?>
<Relationships xmlns="http://schemas.openxmlformats.org/package/2006/relationships"><Relationship Id="rId1" Type="http://schemas.openxmlformats.org/officeDocument/2006/relationships/slideLayout" Target="../slideLayouts/slideLayout602.xml"/></Relationships>
</file>

<file path=ppt/slides/_rels/slide351.xml.rels><?xml version="1.0" encoding="UTF-8" standalone="yes"?>
<Relationships xmlns="http://schemas.openxmlformats.org/package/2006/relationships"><Relationship Id="rId1" Type="http://schemas.openxmlformats.org/officeDocument/2006/relationships/slideLayout" Target="../slideLayouts/slideLayout602.xml"/></Relationships>
</file>

<file path=ppt/slides/_rels/slide352.xml.rels><?xml version="1.0" encoding="UTF-8" standalone="yes"?>
<Relationships xmlns="http://schemas.openxmlformats.org/package/2006/relationships"><Relationship Id="rId3" Type="http://schemas.openxmlformats.org/officeDocument/2006/relationships/image" Target="../media/image287.png"/><Relationship Id="rId2" Type="http://schemas.openxmlformats.org/officeDocument/2006/relationships/image" Target="../media/image286.png"/><Relationship Id="rId1" Type="http://schemas.openxmlformats.org/officeDocument/2006/relationships/slideLayout" Target="../slideLayouts/slideLayout602.xml"/></Relationships>
</file>

<file path=ppt/slides/_rels/slide353.xml.rels><?xml version="1.0" encoding="UTF-8" standalone="yes"?>
<Relationships xmlns="http://schemas.openxmlformats.org/package/2006/relationships"><Relationship Id="rId3" Type="http://schemas.openxmlformats.org/officeDocument/2006/relationships/chart" Target="../charts/chart9.xml"/><Relationship Id="rId2" Type="http://schemas.openxmlformats.org/officeDocument/2006/relationships/chart" Target="../charts/chart8.xml"/><Relationship Id="rId1" Type="http://schemas.openxmlformats.org/officeDocument/2006/relationships/slideLayout" Target="../slideLayouts/slideLayout602.xml"/><Relationship Id="rId4" Type="http://schemas.openxmlformats.org/officeDocument/2006/relationships/chart" Target="../charts/chart10.xml"/></Relationships>
</file>

<file path=ppt/slides/_rels/slide354.xml.rels><?xml version="1.0" encoding="UTF-8" standalone="yes"?>
<Relationships xmlns="http://schemas.openxmlformats.org/package/2006/relationships"><Relationship Id="rId3" Type="http://schemas.openxmlformats.org/officeDocument/2006/relationships/chart" Target="../charts/chart11.xml"/><Relationship Id="rId2" Type="http://schemas.openxmlformats.org/officeDocument/2006/relationships/notesSlide" Target="../notesSlides/notesSlide56.xml"/><Relationship Id="rId1" Type="http://schemas.openxmlformats.org/officeDocument/2006/relationships/slideLayout" Target="../slideLayouts/slideLayout602.xml"/><Relationship Id="rId6" Type="http://schemas.openxmlformats.org/officeDocument/2006/relationships/chart" Target="../charts/chart14.xml"/><Relationship Id="rId5" Type="http://schemas.openxmlformats.org/officeDocument/2006/relationships/chart" Target="../charts/chart13.xml"/><Relationship Id="rId4" Type="http://schemas.openxmlformats.org/officeDocument/2006/relationships/chart" Target="../charts/chart12.xml"/></Relationships>
</file>

<file path=ppt/slides/_rels/slide355.xml.rels><?xml version="1.0" encoding="UTF-8" standalone="yes"?>
<Relationships xmlns="http://schemas.openxmlformats.org/package/2006/relationships"><Relationship Id="rId1" Type="http://schemas.openxmlformats.org/officeDocument/2006/relationships/slideLayout" Target="../slideLayouts/slideLayout358.xml"/></Relationships>
</file>

<file path=ppt/slides/_rels/slide356.xml.rels><?xml version="1.0" encoding="UTF-8" standalone="yes"?>
<Relationships xmlns="http://schemas.openxmlformats.org/package/2006/relationships"><Relationship Id="rId3" Type="http://schemas.openxmlformats.org/officeDocument/2006/relationships/hyperlink" Target="http://darksilicon.org/hpca/" TargetMode="External"/><Relationship Id="rId7" Type="http://schemas.openxmlformats.org/officeDocument/2006/relationships/image" Target="../media/image288.png"/><Relationship Id="rId2" Type="http://schemas.openxmlformats.org/officeDocument/2006/relationships/hyperlink" Target="http://users.ece.cmu.edu/~omutlu/pub/adaptive-latency-dram_hpca15.pdf" TargetMode="External"/><Relationship Id="rId1" Type="http://schemas.openxmlformats.org/officeDocument/2006/relationships/slideLayout" Target="../slideLayouts/slideLayout906.xml"/><Relationship Id="rId6" Type="http://schemas.openxmlformats.org/officeDocument/2006/relationships/hyperlink" Target="http://www.ece.cmu.edu/~safari/tools/aldram-hpca2015-fulldata.html" TargetMode="External"/><Relationship Id="rId5" Type="http://schemas.openxmlformats.org/officeDocument/2006/relationships/hyperlink" Target="http://users.ece.cmu.edu/~omutlu/pub/adaptive-latency-dram_donghyuk_hpca15-talk.pdf" TargetMode="External"/><Relationship Id="rId4" Type="http://schemas.openxmlformats.org/officeDocument/2006/relationships/hyperlink" Target="http://users.ece.cmu.edu/~omutlu/pub/adaptive-latency-dram_donghyuk_hpca15-talk.pptx" TargetMode="External"/></Relationships>
</file>

<file path=ppt/slides/_rels/slide357.xml.rels><?xml version="1.0" encoding="UTF-8" standalone="yes"?>
<Relationships xmlns="http://schemas.openxmlformats.org/package/2006/relationships"><Relationship Id="rId8" Type="http://schemas.openxmlformats.org/officeDocument/2006/relationships/hyperlink" Target="https://www.youtube.com/watch?v=L3Y1eOF9C7U" TargetMode="External"/><Relationship Id="rId3" Type="http://schemas.openxmlformats.org/officeDocument/2006/relationships/hyperlink" Target="http://iscaconf.org/isca2020/" TargetMode="External"/><Relationship Id="rId7" Type="http://schemas.openxmlformats.org/officeDocument/2006/relationships/hyperlink" Target="https://people.inf.ethz.ch/omutlu/pub/CLR-DRAM_capacity-latency-reconfigurable-DRAM_isca20-lightning-talk.pdf" TargetMode="External"/><Relationship Id="rId2" Type="http://schemas.openxmlformats.org/officeDocument/2006/relationships/hyperlink" Target="https://people.inf.ethz.ch/omutlu/pub/CLR-DRAM_capacity-latency-reconfigurable-DRAM_isca20.pdf" TargetMode="External"/><Relationship Id="rId1" Type="http://schemas.openxmlformats.org/officeDocument/2006/relationships/slideLayout" Target="../slideLayouts/slideLayout918.xml"/><Relationship Id="rId6" Type="http://schemas.openxmlformats.org/officeDocument/2006/relationships/hyperlink" Target="https://people.inf.ethz.ch/omutlu/pub/CLR-DRAM_capacity-latency-reconfigurable-DRAM_isca20-lightning-talk.pptx" TargetMode="External"/><Relationship Id="rId5" Type="http://schemas.openxmlformats.org/officeDocument/2006/relationships/hyperlink" Target="https://people.inf.ethz.ch/omutlu/pub/CLR-DRAM_capacity-latency-reconfigurable-DRAM_isca20-talk.pdf" TargetMode="External"/><Relationship Id="rId10" Type="http://schemas.openxmlformats.org/officeDocument/2006/relationships/image" Target="../media/image289.png"/><Relationship Id="rId4" Type="http://schemas.openxmlformats.org/officeDocument/2006/relationships/hyperlink" Target="https://people.inf.ethz.ch/omutlu/pub/CLR-DRAM_capacity-latency-reconfigurable-DRAM_isca20-talk.pptx" TargetMode="External"/><Relationship Id="rId9" Type="http://schemas.openxmlformats.org/officeDocument/2006/relationships/hyperlink" Target="https://www.youtube.com/watch?v=zg1RO9uaymY" TargetMode="External"/></Relationships>
</file>

<file path=ppt/slides/_rels/slide358.xml.rels><?xml version="1.0" encoding="UTF-8" standalone="yes"?>
<Relationships xmlns="http://schemas.openxmlformats.org/package/2006/relationships"><Relationship Id="rId8" Type="http://schemas.openxmlformats.org/officeDocument/2006/relationships/image" Target="../media/image291.png"/><Relationship Id="rId3" Type="http://schemas.openxmlformats.org/officeDocument/2006/relationships/hyperlink" Target="http://www.sigmetrics.org/sigmetrics2016/" TargetMode="External"/><Relationship Id="rId7" Type="http://schemas.openxmlformats.org/officeDocument/2006/relationships/image" Target="../media/image290.png"/><Relationship Id="rId2" Type="http://schemas.openxmlformats.org/officeDocument/2006/relationships/hyperlink" Target="https://users.ece.cmu.edu/~omutlu/pub/understanding-latency-variation-in-DRAM-chips_sigmetrics16.pdf" TargetMode="External"/><Relationship Id="rId1" Type="http://schemas.openxmlformats.org/officeDocument/2006/relationships/slideLayout" Target="../slideLayouts/slideLayout591.xml"/><Relationship Id="rId6" Type="http://schemas.openxmlformats.org/officeDocument/2006/relationships/hyperlink" Target="https://github.com/CMU-SAFARI/DRAM-Latency-Variation-Study" TargetMode="External"/><Relationship Id="rId5" Type="http://schemas.openxmlformats.org/officeDocument/2006/relationships/hyperlink" Target="https://users.ece.cmu.edu/~omutlu/pub/understanding-latency-variation-in-DRAM-chips_kevinchang_sigmetrics16-talk.pdf" TargetMode="External"/><Relationship Id="rId4" Type="http://schemas.openxmlformats.org/officeDocument/2006/relationships/hyperlink" Target="https://users.ece.cmu.edu/~omutlu/pub/understanding-latency-variation-in-DRAM-chips_kevinchang_sigmetrics16-talk.pptx" TargetMode="External"/></Relationships>
</file>

<file path=ppt/slides/_rels/slide359.xml.rels><?xml version="1.0" encoding="UTF-8" standalone="yes"?>
<Relationships xmlns="http://schemas.openxmlformats.org/package/2006/relationships"><Relationship Id="rId3" Type="http://schemas.openxmlformats.org/officeDocument/2006/relationships/hyperlink" Target="http://www.sigmetrics.org/sigmetrics2017/" TargetMode="External"/><Relationship Id="rId2" Type="http://schemas.openxmlformats.org/officeDocument/2006/relationships/hyperlink" Target="https://people.inf.ethz.ch/omutlu/pub/DIVA-low-latency-DRAM_sigmetrics17-paper.pdf" TargetMode="External"/><Relationship Id="rId1" Type="http://schemas.openxmlformats.org/officeDocument/2006/relationships/slideLayout" Target="../slideLayouts/slideLayout591.xml"/><Relationship Id="rId4" Type="http://schemas.openxmlformats.org/officeDocument/2006/relationships/image" Target="../media/image292.png"/></Relationships>
</file>

<file path=ppt/slides/_rels/slide360.xml.rels><?xml version="1.0" encoding="UTF-8" standalone="yes"?>
<Relationships xmlns="http://schemas.openxmlformats.org/package/2006/relationships"><Relationship Id="rId3" Type="http://schemas.openxmlformats.org/officeDocument/2006/relationships/hyperlink" Target="http://www.iccd-conf.com/" TargetMode="External"/><Relationship Id="rId7" Type="http://schemas.openxmlformats.org/officeDocument/2006/relationships/image" Target="../media/image293.png"/><Relationship Id="rId2" Type="http://schemas.openxmlformats.org/officeDocument/2006/relationships/hyperlink" Target="https://people.inf.ethz.ch/omutlu/pub/solar-dram-for-reduced-latency-memory_iccd18.pdf" TargetMode="External"/><Relationship Id="rId1" Type="http://schemas.openxmlformats.org/officeDocument/2006/relationships/slideLayout" Target="../slideLayouts/slideLayout591.xml"/><Relationship Id="rId6" Type="http://schemas.openxmlformats.org/officeDocument/2006/relationships/hyperlink" Target="https://www.youtube.com/watch?v=WPmDIx1mKrU" TargetMode="External"/><Relationship Id="rId5" Type="http://schemas.openxmlformats.org/officeDocument/2006/relationships/hyperlink" Target="https://people.inf.ethz.ch/omutlu/pub/solar-dram-for-reduced-latency-memory_iccd18-talk.pdf" TargetMode="External"/><Relationship Id="rId4" Type="http://schemas.openxmlformats.org/officeDocument/2006/relationships/hyperlink" Target="https://people.inf.ethz.ch/omutlu/pub/solar-dram-for-reduced-latency-memory_iccd18-talk.pptx" TargetMode="External"/></Relationships>
</file>

<file path=ppt/slides/_rels/slide361.xml.rels><?xml version="1.0" encoding="UTF-8" standalone="yes"?>
<Relationships xmlns="http://schemas.openxmlformats.org/package/2006/relationships"><Relationship Id="rId1" Type="http://schemas.openxmlformats.org/officeDocument/2006/relationships/slideLayout" Target="../slideLayouts/slideLayout358.xml"/></Relationships>
</file>

<file path=ppt/slides/_rels/slide36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7.xml"/><Relationship Id="rId1" Type="http://schemas.openxmlformats.org/officeDocument/2006/relationships/slideLayout" Target="../slideLayouts/slideLayout664.xml"/><Relationship Id="rId5" Type="http://schemas.openxmlformats.org/officeDocument/2006/relationships/image" Target="../media/image295.png"/><Relationship Id="rId4" Type="http://schemas.openxmlformats.org/officeDocument/2006/relationships/image" Target="../media/image294.jpeg"/></Relationships>
</file>

<file path=ppt/slides/_rels/slide363.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665.xml"/></Relationships>
</file>

<file path=ppt/slides/_rels/slide364.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665.xml"/></Relationships>
</file>

<file path=ppt/slides/_rels/slide365.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665.xml"/></Relationships>
</file>

<file path=ppt/slides/_rels/slide366.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665.xml"/></Relationships>
</file>

<file path=ppt/slides/_rels/slide367.xml.rels><?xml version="1.0" encoding="UTF-8" standalone="yes"?>
<Relationships xmlns="http://schemas.openxmlformats.org/package/2006/relationships"><Relationship Id="rId8" Type="http://schemas.openxmlformats.org/officeDocument/2006/relationships/image" Target="../media/image218.png"/><Relationship Id="rId3" Type="http://schemas.openxmlformats.org/officeDocument/2006/relationships/hyperlink" Target="http://hpca2019.seas.gwu.edu/" TargetMode="External"/><Relationship Id="rId7" Type="http://schemas.openxmlformats.org/officeDocument/2006/relationships/hyperlink" Target="https://www.youtube.com/watch?v=Y3hPv1I5f8Y&amp;list=PL5Q2soXY2Zi-DyoI3HbqcdtUm9YWRR_z-&amp;index=16" TargetMode="External"/><Relationship Id="rId2" Type="http://schemas.openxmlformats.org/officeDocument/2006/relationships/hyperlink" Target="https://people.inf.ethz.ch/omutlu/pub/drange-dram-latency-based-true-random-number-generator_hpca19.pdf" TargetMode="External"/><Relationship Id="rId1" Type="http://schemas.openxmlformats.org/officeDocument/2006/relationships/slideLayout" Target="../slideLayouts/slideLayout272.xml"/><Relationship Id="rId6" Type="http://schemas.openxmlformats.org/officeDocument/2006/relationships/hyperlink" Target="https://www.youtube.com/watch?v=g_GtYdzIPK4&amp;list=PL5Q2soXY2Zi8_VVChACnON4sfh2bJ5IrD&amp;index=19" TargetMode="External"/><Relationship Id="rId5" Type="http://schemas.openxmlformats.org/officeDocument/2006/relationships/hyperlink" Target="https://people.inf.ethz.ch/omutlu/pub/drange-dram-latency-based-true-random-number-generator_hpca19-talk.pdf" TargetMode="External"/><Relationship Id="rId4" Type="http://schemas.openxmlformats.org/officeDocument/2006/relationships/hyperlink" Target="https://people.inf.ethz.ch/omutlu/pub/drange-dram-latency-based-true-random-number-generator_hpca19-talk.pptx" TargetMode="External"/></Relationships>
</file>

<file path=ppt/slides/_rels/slide368.xml.rels><?xml version="1.0" encoding="UTF-8" standalone="yes"?>
<Relationships xmlns="http://schemas.openxmlformats.org/package/2006/relationships"><Relationship Id="rId8" Type="http://schemas.openxmlformats.org/officeDocument/2006/relationships/hyperlink" Target="https://people.inf.ethz.ch/omutlu/pub/dram-latency-puf_hpca18_lightning-talk.pdf" TargetMode="External"/><Relationship Id="rId3" Type="http://schemas.openxmlformats.org/officeDocument/2006/relationships/hyperlink" Target="https://hpca2018.ece.ucsb.edu/" TargetMode="External"/><Relationship Id="rId7" Type="http://schemas.openxmlformats.org/officeDocument/2006/relationships/hyperlink" Target="https://people.inf.ethz.ch/omutlu/pub/dram-latency-puf_hpca18_lightning-talk.pptx" TargetMode="External"/><Relationship Id="rId2" Type="http://schemas.openxmlformats.org/officeDocument/2006/relationships/hyperlink" Target="https://people.inf.ethz.ch/omutlu/pub/dram-latency-puf_hpca18.pdf" TargetMode="External"/><Relationship Id="rId1" Type="http://schemas.openxmlformats.org/officeDocument/2006/relationships/slideLayout" Target="../slideLayouts/slideLayout667.xml"/><Relationship Id="rId6" Type="http://schemas.openxmlformats.org/officeDocument/2006/relationships/hyperlink" Target="https://people.inf.ethz.ch/omutlu/pub/dram-latency-puf_hpca18_talk.pdf" TargetMode="External"/><Relationship Id="rId5" Type="http://schemas.openxmlformats.org/officeDocument/2006/relationships/hyperlink" Target="https://people.inf.ethz.ch/omutlu/pub/dram-latency-puf_hpca18_talk.pptx" TargetMode="External"/><Relationship Id="rId10" Type="http://schemas.openxmlformats.org/officeDocument/2006/relationships/image" Target="../media/image217.png"/><Relationship Id="rId4" Type="http://schemas.openxmlformats.org/officeDocument/2006/relationships/hyperlink" Target="https://www.youtube.com/watch?v=Xw0laEEDmsM&amp;feature=youtu.be" TargetMode="External"/><Relationship Id="rId9" Type="http://schemas.openxmlformats.org/officeDocument/2006/relationships/hyperlink" Target="https://www.youtube.com/watch?v=7gqnrTZpjxE" TargetMode="External"/></Relationships>
</file>

<file path=ppt/slides/_rels/slide369.xml.rels><?xml version="1.0" encoding="UTF-8" standalone="yes"?>
<Relationships xmlns="http://schemas.openxmlformats.org/package/2006/relationships"><Relationship Id="rId3" Type="http://schemas.openxmlformats.org/officeDocument/2006/relationships/hyperlink" Target="https://www.youtube.com/watch?v=DUtPFW3jxq4&amp;list=PL5Q2soXY2Zi9xidyIgBxUz7xRPS-wisBN&amp;index=23" TargetMode="External"/><Relationship Id="rId2" Type="http://schemas.openxmlformats.org/officeDocument/2006/relationships/hyperlink" Target="https://www.youtube.com/watch?v=vQd1YgOH1Mw&amp;list=PL5Q2soXY2Zi9xidyIgBxUz7xRPS-wisBN&amp;index=19" TargetMode="External"/><Relationship Id="rId1" Type="http://schemas.openxmlformats.org/officeDocument/2006/relationships/slideLayout" Target="../slideLayouts/slideLayout735.xml"/><Relationship Id="rId6" Type="http://schemas.openxmlformats.org/officeDocument/2006/relationships/hyperlink" Target="https://www.youtube.com/onurmutlulectures" TargetMode="External"/><Relationship Id="rId5" Type="http://schemas.openxmlformats.org/officeDocument/2006/relationships/hyperlink" Target="https://www.youtube.com/watch?v=Y3hPv1I5f8Y&amp;list=PL5Q2soXY2Zi-DyoI3HbqcdtUm9YWRR_z-&amp;index=16" TargetMode="External"/><Relationship Id="rId4" Type="http://schemas.openxmlformats.org/officeDocument/2006/relationships/hyperlink" Target="https://www.youtube.com/watch?v=gR7XR-Eepcg&amp;list=PL5Q2soXY2Zi9xidyIgBxUz7xRPS-wisBN&amp;index=10" TargetMode="External"/></Relationships>
</file>

<file path=ppt/slides/_rels/slide370.xml.rels><?xml version="1.0" encoding="UTF-8" standalone="yes"?>
<Relationships xmlns="http://schemas.openxmlformats.org/package/2006/relationships"><Relationship Id="rId3" Type="http://schemas.openxmlformats.org/officeDocument/2006/relationships/image" Target="../media/image296.png"/><Relationship Id="rId2" Type="http://schemas.openxmlformats.org/officeDocument/2006/relationships/hyperlink" Target="https://www.youtube.com/onurmutlulectures" TargetMode="External"/><Relationship Id="rId1" Type="http://schemas.openxmlformats.org/officeDocument/2006/relationships/slideLayout" Target="../slideLayouts/slideLayout248.xml"/></Relationships>
</file>

<file path=ppt/slides/_rels/slide371.xml.rels><?xml version="1.0" encoding="UTF-8" standalone="yes"?>
<Relationships xmlns="http://schemas.openxmlformats.org/package/2006/relationships"><Relationship Id="rId1" Type="http://schemas.openxmlformats.org/officeDocument/2006/relationships/slideLayout" Target="../slideLayouts/slideLayout358.xml"/></Relationships>
</file>

<file path=ppt/slides/_rels/slide372.xml.rels><?xml version="1.0" encoding="UTF-8" standalone="yes"?>
<Relationships xmlns="http://schemas.openxmlformats.org/package/2006/relationships"><Relationship Id="rId1" Type="http://schemas.openxmlformats.org/officeDocument/2006/relationships/slideLayout" Target="../slideLayouts/slideLayout137.xml"/></Relationships>
</file>

<file path=ppt/slides/_rels/slide373.xml.rels><?xml version="1.0" encoding="UTF-8" standalone="yes"?>
<Relationships xmlns="http://schemas.openxmlformats.org/package/2006/relationships"><Relationship Id="rId3" Type="http://schemas.openxmlformats.org/officeDocument/2006/relationships/hyperlink" Target="https://www.storagereview.com/intel_optane_dc_persistent_memory_module_pmm" TargetMode="External"/><Relationship Id="rId2" Type="http://schemas.openxmlformats.org/officeDocument/2006/relationships/image" Target="../media/image297.tiff"/><Relationship Id="rId1" Type="http://schemas.openxmlformats.org/officeDocument/2006/relationships/slideLayout" Target="../slideLayouts/slideLayout2.xml"/></Relationships>
</file>

<file path=ppt/slides/_rels/slide374.xml.rels><?xml version="1.0" encoding="UTF-8" standalone="yes"?>
<Relationships xmlns="http://schemas.openxmlformats.org/package/2006/relationships"><Relationship Id="rId3" Type="http://schemas.openxmlformats.org/officeDocument/2006/relationships/hyperlink" Target="http://isca09.cs.columbia.edu/" TargetMode="External"/><Relationship Id="rId2" Type="http://schemas.openxmlformats.org/officeDocument/2006/relationships/hyperlink" Target="http://users.ece.cmu.edu/~omutlu/pub/pcm_isca09.pdf" TargetMode="External"/><Relationship Id="rId1" Type="http://schemas.openxmlformats.org/officeDocument/2006/relationships/slideLayout" Target="../slideLayouts/slideLayout793.xml"/><Relationship Id="rId5" Type="http://schemas.openxmlformats.org/officeDocument/2006/relationships/image" Target="../media/image298.png"/><Relationship Id="rId4" Type="http://schemas.openxmlformats.org/officeDocument/2006/relationships/hyperlink" Target="http://users.ece.cmu.edu/~omutlu/pub/lee_isca09_talk.pdf" TargetMode="External"/></Relationships>
</file>

<file path=ppt/slides/_rels/slide375.xml.rels><?xml version="1.0" encoding="UTF-8" standalone="yes"?>
<Relationships xmlns="http://schemas.openxmlformats.org/package/2006/relationships"><Relationship Id="rId3" Type="http://schemas.openxmlformats.org/officeDocument/2006/relationships/hyperlink" Target="http://www.computer.org/micro/" TargetMode="External"/><Relationship Id="rId2" Type="http://schemas.openxmlformats.org/officeDocument/2006/relationships/hyperlink" Target="https://users.ece.cmu.edu/~omutlu/pub/pcm_ieee_micro10.pdf" TargetMode="External"/><Relationship Id="rId1" Type="http://schemas.openxmlformats.org/officeDocument/2006/relationships/slideLayout" Target="../slideLayouts/slideLayout793.xml"/><Relationship Id="rId4" Type="http://schemas.openxmlformats.org/officeDocument/2006/relationships/image" Target="../media/image299.png"/></Relationships>
</file>

<file path=ppt/slides/_rels/slide376.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62.xml"/><Relationship Id="rId1" Type="http://schemas.openxmlformats.org/officeDocument/2006/relationships/slideLayout" Target="../slideLayouts/slideLayout723.xml"/><Relationship Id="rId5" Type="http://schemas.openxmlformats.org/officeDocument/2006/relationships/hyperlink" Target="https://www.cerebras.net/cerebras-wafer-scale-engine-why-we-need-big-chips-for-deep-learning/" TargetMode="External"/><Relationship Id="rId4" Type="http://schemas.openxmlformats.org/officeDocument/2006/relationships/hyperlink" Target="https://www.anandtech.com/show/14758/hot-chips-31-live-blogs-cerebras-wafer-scale-deep-learning" TargetMode="External"/></Relationships>
</file>

<file path=ppt/slides/_rels/slide377.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63.xml"/><Relationship Id="rId1" Type="http://schemas.openxmlformats.org/officeDocument/2006/relationships/slideLayout" Target="../slideLayouts/slideLayout781.xml"/><Relationship Id="rId6" Type="http://schemas.openxmlformats.org/officeDocument/2006/relationships/hyperlink" Target="https://www.cerebras.net/cerebras-wafer-scale-engine-why-we-need-big-chips-for-deep-learning/" TargetMode="External"/><Relationship Id="rId5" Type="http://schemas.openxmlformats.org/officeDocument/2006/relationships/hyperlink" Target="https://www.anandtech.com/show/14758/hot-chips-31-live-blogs-cerebras-wafer-scale-deep-learning" TargetMode="External"/><Relationship Id="rId4" Type="http://schemas.openxmlformats.org/officeDocument/2006/relationships/image" Target="../media/image62.png"/></Relationships>
</file>

<file path=ppt/slides/_rels/slide378.xml.rels><?xml version="1.0" encoding="UTF-8" standalone="yes"?>
<Relationships xmlns="http://schemas.openxmlformats.org/package/2006/relationships"><Relationship Id="rId3" Type="http://schemas.openxmlformats.org/officeDocument/2006/relationships/hyperlink" Target="https://www.anandtech.com/show/14750/hot-chips-31-analysis-inmemory-processing-by-upmem" TargetMode="External"/><Relationship Id="rId2" Type="http://schemas.openxmlformats.org/officeDocument/2006/relationships/image" Target="../media/image65.tiff"/><Relationship Id="rId1" Type="http://schemas.openxmlformats.org/officeDocument/2006/relationships/slideLayout" Target="../slideLayouts/slideLayout723.xml"/><Relationship Id="rId5" Type="http://schemas.openxmlformats.org/officeDocument/2006/relationships/hyperlink" Target="https://www.upmem.com/video-upmem-presenting-its-true-processing-in-memory-solution-hot-chips-2019/" TargetMode="External"/><Relationship Id="rId4" Type="http://schemas.openxmlformats.org/officeDocument/2006/relationships/image" Target="../media/image66.tiff"/></Relationships>
</file>

<file path=ppt/slides/_rels/slide379.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hyperlink" Target="https://arxiv.org/pdf/2105.03814.pdf" TargetMode="External"/><Relationship Id="rId1" Type="http://schemas.openxmlformats.org/officeDocument/2006/relationships/slideLayout" Target="../slideLayouts/slideLayout723.xml"/></Relationships>
</file>

<file path=ppt/slides/_rels/slide380.xml.rels><?xml version="1.0" encoding="UTF-8" standalone="yes"?>
<Relationships xmlns="http://schemas.openxmlformats.org/package/2006/relationships"><Relationship Id="rId3" Type="http://schemas.openxmlformats.org/officeDocument/2006/relationships/hyperlink" Target="https://news.samsung.com/global/samsung-develops-industrys-first-high-bandwidth-memory-with-ai-processing-power" TargetMode="External"/><Relationship Id="rId2" Type="http://schemas.openxmlformats.org/officeDocument/2006/relationships/image" Target="../media/image83.png"/><Relationship Id="rId1" Type="http://schemas.openxmlformats.org/officeDocument/2006/relationships/slideLayout" Target="../slideLayouts/slideLayout723.xml"/></Relationships>
</file>

<file path=ppt/slides/_rels/slide381.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Layout" Target="../slideLayouts/slideLayout723.xml"/></Relationships>
</file>

<file path=ppt/slides/_rels/slide382.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300.png"/><Relationship Id="rId1" Type="http://schemas.openxmlformats.org/officeDocument/2006/relationships/slideLayout" Target="../slideLayouts/slideLayout723.xml"/></Relationships>
</file>

<file path=ppt/slides/_rels/slide383.xml.rels><?xml version="1.0" encoding="UTF-8" standalone="yes"?>
<Relationships xmlns="http://schemas.openxmlformats.org/package/2006/relationships"><Relationship Id="rId3" Type="http://schemas.openxmlformats.org/officeDocument/2006/relationships/image" Target="../media/image301.png"/><Relationship Id="rId2" Type="http://schemas.openxmlformats.org/officeDocument/2006/relationships/image" Target="../media/image85.png"/><Relationship Id="rId1" Type="http://schemas.openxmlformats.org/officeDocument/2006/relationships/slideLayout" Target="../slideLayouts/slideLayout723.xml"/></Relationships>
</file>

<file path=ppt/slides/_rels/slide384.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266.png"/><Relationship Id="rId1" Type="http://schemas.openxmlformats.org/officeDocument/2006/relationships/slideLayout" Target="../slideLayouts/slideLayout723.xml"/></Relationships>
</file>

<file path=ppt/slides/_rels/slide385.xml.rels><?xml version="1.0" encoding="UTF-8" standalone="yes"?>
<Relationships xmlns="http://schemas.openxmlformats.org/package/2006/relationships"><Relationship Id="rId3" Type="http://schemas.openxmlformats.org/officeDocument/2006/relationships/image" Target="../media/image214.tiff"/><Relationship Id="rId2" Type="http://schemas.openxmlformats.org/officeDocument/2006/relationships/hyperlink" Target="https://people.inf.ethz.ch/omutlu/pub/ambit-bulk-bitwise-dram_micro17.pdf" TargetMode="External"/><Relationship Id="rId1" Type="http://schemas.openxmlformats.org/officeDocument/2006/relationships/slideLayout" Target="../slideLayouts/slideLayout759.xml"/></Relationships>
</file>

<file path=ppt/slides/_rels/slide386.xml.rels><?xml version="1.0" encoding="UTF-8" standalone="yes"?>
<Relationships xmlns="http://schemas.openxmlformats.org/package/2006/relationships"><Relationship Id="rId3" Type="http://schemas.openxmlformats.org/officeDocument/2006/relationships/image" Target="../media/image215.png"/><Relationship Id="rId2" Type="http://schemas.openxmlformats.org/officeDocument/2006/relationships/hyperlink" Target="https://arxiv.org/pdf/1905.09822.pdf" TargetMode="External"/><Relationship Id="rId1" Type="http://schemas.openxmlformats.org/officeDocument/2006/relationships/slideLayout" Target="../slideLayouts/slideLayout358.xml"/></Relationships>
</file>

<file path=ppt/slides/_rels/slide387.xml.rels><?xml version="1.0" encoding="UTF-8" standalone="yes"?>
<Relationships xmlns="http://schemas.openxmlformats.org/package/2006/relationships"><Relationship Id="rId8" Type="http://schemas.openxmlformats.org/officeDocument/2006/relationships/hyperlink" Target="https://people.inf.ethz.ch/omutlu/pub/SIMDRAM_asplos21-talk.pdf" TargetMode="External"/><Relationship Id="rId3" Type="http://schemas.openxmlformats.org/officeDocument/2006/relationships/hyperlink" Target="https://asplos-conference.org/" TargetMode="External"/><Relationship Id="rId7" Type="http://schemas.openxmlformats.org/officeDocument/2006/relationships/hyperlink" Target="https://people.inf.ethz.ch/omutlu/pub/SIMDRAM_asplos21-talk.pptx" TargetMode="External"/><Relationship Id="rId2" Type="http://schemas.openxmlformats.org/officeDocument/2006/relationships/hyperlink" Target="https://people.inf.ethz.ch/omutlu/pub/SIMDRAM_asplos21.pdf" TargetMode="External"/><Relationship Id="rId1" Type="http://schemas.openxmlformats.org/officeDocument/2006/relationships/slideLayout" Target="../slideLayouts/slideLayout829.xml"/><Relationship Id="rId6" Type="http://schemas.openxmlformats.org/officeDocument/2006/relationships/hyperlink" Target="https://people.inf.ethz.ch/omutlu/pub/SIMDRAM_asplos21-short-talk.pdf" TargetMode="External"/><Relationship Id="rId11" Type="http://schemas.openxmlformats.org/officeDocument/2006/relationships/image" Target="../media/image216.png"/><Relationship Id="rId5" Type="http://schemas.openxmlformats.org/officeDocument/2006/relationships/hyperlink" Target="https://people.inf.ethz.ch/omutlu/pub/SIMDRAM_asplos21-short-talk.pptx" TargetMode="External"/><Relationship Id="rId10" Type="http://schemas.openxmlformats.org/officeDocument/2006/relationships/hyperlink" Target="https://www.youtube.com/watch?v=bas9U7djW_8&amp;list=PL5Q2soXY2Zi8_VVChACnON4sfh2bJ5IrD&amp;index=116" TargetMode="External"/><Relationship Id="rId4" Type="http://schemas.openxmlformats.org/officeDocument/2006/relationships/hyperlink" Target="https://people.inf.ethz.ch/omutlu/pub/SIMDRAM_asplos21-extended-abstract.pdf" TargetMode="External"/><Relationship Id="rId9" Type="http://schemas.openxmlformats.org/officeDocument/2006/relationships/hyperlink" Target="https://www.youtube.com/watch?v=g0fE1c7w0xk&amp;list=PL5Q2soXY2Zi8_VVChACnON4sfh2bJ5IrD&amp;index=115" TargetMode="External"/></Relationships>
</file>

<file path=ppt/slides/_rels/slide388.xml.rels><?xml version="1.0" encoding="UTF-8" standalone="yes"?>
<Relationships xmlns="http://schemas.openxmlformats.org/package/2006/relationships"><Relationship Id="rId3" Type="http://schemas.openxmlformats.org/officeDocument/2006/relationships/hyperlink" Target="http://www.ece.cmu.edu/calcm/isca2015/" TargetMode="External"/><Relationship Id="rId2" Type="http://schemas.openxmlformats.org/officeDocument/2006/relationships/hyperlink" Target="http://users.ece.cmu.edu/~omutlu/pub/tesseract-pim-architecture-for-graph-processing_isca15.pdf" TargetMode="External"/><Relationship Id="rId1" Type="http://schemas.openxmlformats.org/officeDocument/2006/relationships/slideLayout" Target="../slideLayouts/slideLayout13.xml"/><Relationship Id="rId6" Type="http://schemas.openxmlformats.org/officeDocument/2006/relationships/image" Target="../media/image226.png"/><Relationship Id="rId5" Type="http://schemas.openxmlformats.org/officeDocument/2006/relationships/hyperlink" Target="http://users.ece.cmu.edu/~omutlu/pub/tesseract-pim-architecture-for-graph-processing_isca15-lightning-talk.pdf" TargetMode="External"/><Relationship Id="rId4" Type="http://schemas.openxmlformats.org/officeDocument/2006/relationships/hyperlink" Target="http://users.ece.cmu.edu/~omutlu/pub/tesseract-pim-architecture-for-graph-processing_isca15-talk.pdf" TargetMode="External"/></Relationships>
</file>

<file path=ppt/slides/_rels/slide389.xml.rels><?xml version="1.0" encoding="UTF-8" standalone="yes"?>
<Relationships xmlns="http://schemas.openxmlformats.org/package/2006/relationships"><Relationship Id="rId3" Type="http://schemas.openxmlformats.org/officeDocument/2006/relationships/hyperlink" Target="https://www.asplos2018.org/" TargetMode="External"/><Relationship Id="rId2" Type="http://schemas.openxmlformats.org/officeDocument/2006/relationships/hyperlink" Target="https://people.inf.ethz.ch/omutlu/pub/Google-consumer-workloads-data-movement-and-PIM_asplos18.pdf" TargetMode="External"/><Relationship Id="rId1" Type="http://schemas.openxmlformats.org/officeDocument/2006/relationships/slideLayout" Target="../slideLayouts/slideLayout13.xml"/><Relationship Id="rId4" Type="http://schemas.openxmlformats.org/officeDocument/2006/relationships/image" Target="../media/image126.tiff"/></Relationships>
</file>

<file path=ppt/slides/_rels/slide390.xml.rels><?xml version="1.0" encoding="UTF-8" standalone="yes"?>
<Relationships xmlns="http://schemas.openxmlformats.org/package/2006/relationships"><Relationship Id="rId3" Type="http://schemas.openxmlformats.org/officeDocument/2006/relationships/hyperlink" Target="http://www.ece.cmu.edu/calcm/isca2015/" TargetMode="External"/><Relationship Id="rId2" Type="http://schemas.openxmlformats.org/officeDocument/2006/relationships/hyperlink" Target="http://users.ece.cmu.edu/~omutlu/pub/pim-enabled-instructons-for-low-overhead-pim_isca15.pdf" TargetMode="External"/><Relationship Id="rId1" Type="http://schemas.openxmlformats.org/officeDocument/2006/relationships/slideLayout" Target="../slideLayouts/slideLayout358.xml"/><Relationship Id="rId6" Type="http://schemas.openxmlformats.org/officeDocument/2006/relationships/image" Target="../media/image302.png"/><Relationship Id="rId5" Type="http://schemas.openxmlformats.org/officeDocument/2006/relationships/hyperlink" Target="http://users.ece.cmu.edu/~omutlu/pub/pim-enabled-instructons-for-low-overhead-pim_isca15-lightning-talk.pdf" TargetMode="External"/><Relationship Id="rId4" Type="http://schemas.openxmlformats.org/officeDocument/2006/relationships/hyperlink" Target="http://users.ece.cmu.edu/~omutlu/pub/pim-enabled-instructons-for-low-overhead-pim_isca15-talk.pdf" TargetMode="External"/></Relationships>
</file>

<file path=ppt/slides/_rels/slide391.xml.rels><?xml version="1.0" encoding="UTF-8" standalone="yes"?>
<Relationships xmlns="http://schemas.openxmlformats.org/package/2006/relationships"><Relationship Id="rId3" Type="http://schemas.openxmlformats.org/officeDocument/2006/relationships/hyperlink" Target="https://youtu.be/Ucp0TTmvqOE?t=4236" TargetMode="External"/><Relationship Id="rId2" Type="http://schemas.openxmlformats.org/officeDocument/2006/relationships/image" Target="../media/image59.png"/><Relationship Id="rId1" Type="http://schemas.openxmlformats.org/officeDocument/2006/relationships/slideLayout" Target="../slideLayouts/slideLayout723.xml"/><Relationship Id="rId4" Type="http://schemas.openxmlformats.org/officeDocument/2006/relationships/image" Target="../media/image60.tiff"/></Relationships>
</file>

<file path=ppt/slides/_rels/slide392.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781.xml"/></Relationships>
</file>

<file path=ppt/slides/_rels/slide393.xml.rels><?xml version="1.0" encoding="UTF-8" standalone="yes"?>
<Relationships xmlns="http://schemas.openxmlformats.org/package/2006/relationships"><Relationship Id="rId2" Type="http://schemas.openxmlformats.org/officeDocument/2006/relationships/image" Target="../media/image303.tiff"/><Relationship Id="rId1" Type="http://schemas.openxmlformats.org/officeDocument/2006/relationships/slideLayout" Target="../slideLayouts/slideLayout781.xml"/></Relationships>
</file>

<file path=ppt/slides/_rels/slide394.xml.rels><?xml version="1.0" encoding="UTF-8" standalone="yes"?>
<Relationships xmlns="http://schemas.openxmlformats.org/package/2006/relationships"><Relationship Id="rId2" Type="http://schemas.openxmlformats.org/officeDocument/2006/relationships/image" Target="../media/image304.png"/><Relationship Id="rId1" Type="http://schemas.openxmlformats.org/officeDocument/2006/relationships/slideLayout" Target="../slideLayouts/slideLayout781.xml"/></Relationships>
</file>

<file path=ppt/slides/_rels/slide395.xml.rels><?xml version="1.0" encoding="UTF-8" standalone="yes"?>
<Relationships xmlns="http://schemas.openxmlformats.org/package/2006/relationships"><Relationship Id="rId3" Type="http://schemas.openxmlformats.org/officeDocument/2006/relationships/image" Target="../media/image306.png"/><Relationship Id="rId2" Type="http://schemas.openxmlformats.org/officeDocument/2006/relationships/image" Target="../media/image305.png"/><Relationship Id="rId1" Type="http://schemas.openxmlformats.org/officeDocument/2006/relationships/slideLayout" Target="../slideLayouts/slideLayout781.xml"/></Relationships>
</file>

<file path=ppt/slides/_rels/slide396.xml.rels><?xml version="1.0" encoding="UTF-8" standalone="yes"?>
<Relationships xmlns="http://schemas.openxmlformats.org/package/2006/relationships"><Relationship Id="rId2" Type="http://schemas.openxmlformats.org/officeDocument/2006/relationships/image" Target="../media/image307.png"/><Relationship Id="rId1" Type="http://schemas.openxmlformats.org/officeDocument/2006/relationships/slideLayout" Target="../slideLayouts/slideLayout781.xml"/></Relationships>
</file>

<file path=ppt/slides/_rels/slide3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8.xml.rels><?xml version="1.0" encoding="UTF-8" standalone="yes"?>
<Relationships xmlns="http://schemas.openxmlformats.org/package/2006/relationships"><Relationship Id="rId3" Type="http://schemas.openxmlformats.org/officeDocument/2006/relationships/hyperlink" Target="https://basicmi.github.io/AI-Chip/" TargetMode="External"/><Relationship Id="rId2" Type="http://schemas.openxmlformats.org/officeDocument/2006/relationships/image" Target="../media/image63.tiff"/><Relationship Id="rId1" Type="http://schemas.openxmlformats.org/officeDocument/2006/relationships/slideLayout" Target="../slideLayouts/slideLayout2.xml"/></Relationships>
</file>

<file path=ppt/slides/_rels/slide399.xml.rels><?xml version="1.0" encoding="UTF-8" standalone="yes"?>
<Relationships xmlns="http://schemas.openxmlformats.org/package/2006/relationships"><Relationship Id="rId3" Type="http://schemas.openxmlformats.org/officeDocument/2006/relationships/hyperlink" Target="https://www.youtube.com/watch?v=HmB32OXMKMY&amp;list=PL5Q2soXY2Zi9xidyIgBxUz7xRPS-wisBN&amp;index=16" TargetMode="External"/><Relationship Id="rId2" Type="http://schemas.openxmlformats.org/officeDocument/2006/relationships/hyperlink" Target="https://www.youtube.com/watch?v=UtLy4Yagdys&amp;list=PL5Q2soXY2Zi_uej3aY39YB5pfW4SJ7LlN&amp;index=21" TargetMode="External"/><Relationship Id="rId1" Type="http://schemas.openxmlformats.org/officeDocument/2006/relationships/slideLayout" Target="../slideLayouts/slideLayout735.xml"/><Relationship Id="rId5" Type="http://schemas.openxmlformats.org/officeDocument/2006/relationships/hyperlink" Target="https://www.youtube.com/onurmutlulectures" TargetMode="External"/><Relationship Id="rId4" Type="http://schemas.openxmlformats.org/officeDocument/2006/relationships/hyperlink" Target="https://www.youtube.com/watch?v=78aikMbxkGc&amp;list=PL5Q2soXY2Zi9xidyIgBxUz7xRPS-wisBN&amp;index=17" TargetMode="External"/></Relationships>
</file>

<file path=ppt/slides/_rels/slide400.xml.rels><?xml version="1.0" encoding="UTF-8" standalone="yes"?>
<Relationships xmlns="http://schemas.openxmlformats.org/package/2006/relationships"><Relationship Id="rId3" Type="http://schemas.openxmlformats.org/officeDocument/2006/relationships/image" Target="../media/image308.png"/><Relationship Id="rId2" Type="http://schemas.openxmlformats.org/officeDocument/2006/relationships/hyperlink" Target="https://www.youtube.com/onurmutlulectures" TargetMode="External"/><Relationship Id="rId1" Type="http://schemas.openxmlformats.org/officeDocument/2006/relationships/slideLayout" Target="../slideLayouts/slideLayout248.xml"/></Relationships>
</file>

<file path=ppt/slides/_rels/slide401.xml.rels><?xml version="1.0" encoding="UTF-8" standalone="yes"?>
<Relationships xmlns="http://schemas.openxmlformats.org/package/2006/relationships"><Relationship Id="rId1" Type="http://schemas.openxmlformats.org/officeDocument/2006/relationships/slideLayout" Target="../slideLayouts/slideLayout758.xml"/></Relationships>
</file>

<file path=ppt/slides/_rels/slide4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3.xml.rels><?xml version="1.0" encoding="UTF-8" standalone="yes"?>
<Relationships xmlns="http://schemas.openxmlformats.org/package/2006/relationships"><Relationship Id="rId3" Type="http://schemas.openxmlformats.org/officeDocument/2006/relationships/image" Target="../media/image309.jpeg"/><Relationship Id="rId2" Type="http://schemas.openxmlformats.org/officeDocument/2006/relationships/notesSlide" Target="../notesSlides/notesSlide64.xml"/><Relationship Id="rId1" Type="http://schemas.openxmlformats.org/officeDocument/2006/relationships/slideLayout" Target="../slideLayouts/slideLayout6.xml"/><Relationship Id="rId4" Type="http://schemas.openxmlformats.org/officeDocument/2006/relationships/image" Target="../media/image310.png"/></Relationships>
</file>

<file path=ppt/slides/_rels/slide404.xml.rels><?xml version="1.0" encoding="UTF-8" standalone="yes"?>
<Relationships xmlns="http://schemas.openxmlformats.org/package/2006/relationships"><Relationship Id="rId3" Type="http://schemas.openxmlformats.org/officeDocument/2006/relationships/image" Target="../media/image311.jpeg"/><Relationship Id="rId2" Type="http://schemas.openxmlformats.org/officeDocument/2006/relationships/notesSlide" Target="../notesSlides/notesSlide65.xml"/><Relationship Id="rId1" Type="http://schemas.openxmlformats.org/officeDocument/2006/relationships/slideLayout" Target="../slideLayouts/slideLayout6.xml"/><Relationship Id="rId4" Type="http://schemas.openxmlformats.org/officeDocument/2006/relationships/image" Target="../media/image312.jpeg"/></Relationships>
</file>

<file path=ppt/slides/_rels/slide4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6.xml.rels><?xml version="1.0" encoding="UTF-8" standalone="yes"?>
<Relationships xmlns="http://schemas.openxmlformats.org/package/2006/relationships"><Relationship Id="rId3" Type="http://schemas.openxmlformats.org/officeDocument/2006/relationships/image" Target="../media/image313.jpeg"/><Relationship Id="rId2" Type="http://schemas.openxmlformats.org/officeDocument/2006/relationships/notesSlide" Target="../notesSlides/notesSlide66.xml"/><Relationship Id="rId1" Type="http://schemas.openxmlformats.org/officeDocument/2006/relationships/slideLayout" Target="../slideLayouts/slideLayout6.xml"/></Relationships>
</file>

<file path=ppt/slides/_rels/slide407.xml.rels><?xml version="1.0" encoding="UTF-8" standalone="yes"?>
<Relationships xmlns="http://schemas.openxmlformats.org/package/2006/relationships"><Relationship Id="rId8" Type="http://schemas.openxmlformats.org/officeDocument/2006/relationships/image" Target="../media/image319.jpeg"/><Relationship Id="rId13" Type="http://schemas.openxmlformats.org/officeDocument/2006/relationships/image" Target="../media/image323.tiff"/><Relationship Id="rId3" Type="http://schemas.openxmlformats.org/officeDocument/2006/relationships/image" Target="../media/image314.jpeg"/><Relationship Id="rId7" Type="http://schemas.openxmlformats.org/officeDocument/2006/relationships/image" Target="../media/image318.jpeg"/><Relationship Id="rId12" Type="http://schemas.openxmlformats.org/officeDocument/2006/relationships/image" Target="../media/image322.png"/><Relationship Id="rId2" Type="http://schemas.openxmlformats.org/officeDocument/2006/relationships/notesSlide" Target="../notesSlides/notesSlide67.xml"/><Relationship Id="rId1" Type="http://schemas.openxmlformats.org/officeDocument/2006/relationships/slideLayout" Target="../slideLayouts/slideLayout7.xml"/><Relationship Id="rId6" Type="http://schemas.openxmlformats.org/officeDocument/2006/relationships/image" Target="../media/image317.jpeg"/><Relationship Id="rId11" Type="http://schemas.openxmlformats.org/officeDocument/2006/relationships/image" Target="../media/image321.png"/><Relationship Id="rId5" Type="http://schemas.openxmlformats.org/officeDocument/2006/relationships/image" Target="../media/image316.png"/><Relationship Id="rId10" Type="http://schemas.openxmlformats.org/officeDocument/2006/relationships/image" Target="../media/image320.png"/><Relationship Id="rId4" Type="http://schemas.openxmlformats.org/officeDocument/2006/relationships/image" Target="../media/image315.png"/><Relationship Id="rId9" Type="http://schemas.openxmlformats.org/officeDocument/2006/relationships/image" Target="../media/image105.png"/></Relationships>
</file>

<file path=ppt/slides/_rels/slide408.xml.rels><?xml version="1.0" encoding="UTF-8" standalone="yes"?>
<Relationships xmlns="http://schemas.openxmlformats.org/package/2006/relationships"><Relationship Id="rId8" Type="http://schemas.openxmlformats.org/officeDocument/2006/relationships/oleObject" Target="../embeddings/oleObject4.bin"/><Relationship Id="rId3" Type="http://schemas.openxmlformats.org/officeDocument/2006/relationships/notesSlide" Target="../notesSlides/notesSlide68.xml"/><Relationship Id="rId7" Type="http://schemas.openxmlformats.org/officeDocument/2006/relationships/image" Target="../media/image121.emf"/><Relationship Id="rId2" Type="http://schemas.openxmlformats.org/officeDocument/2006/relationships/slideLayout" Target="../slideLayouts/slideLayout463.xml"/><Relationship Id="rId1" Type="http://schemas.openxmlformats.org/officeDocument/2006/relationships/vmlDrawing" Target="../drawings/vmlDrawing3.vml"/><Relationship Id="rId6" Type="http://schemas.openxmlformats.org/officeDocument/2006/relationships/oleObject" Target="../embeddings/oleObject3.bin"/><Relationship Id="rId5" Type="http://schemas.openxmlformats.org/officeDocument/2006/relationships/image" Target="../media/image325.jpeg"/><Relationship Id="rId4" Type="http://schemas.openxmlformats.org/officeDocument/2006/relationships/image" Target="../media/image324.png"/><Relationship Id="rId9" Type="http://schemas.openxmlformats.org/officeDocument/2006/relationships/image" Target="../media/image122.emf"/></Relationships>
</file>

<file path=ppt/slides/_rels/slide409.xml.rels><?xml version="1.0" encoding="UTF-8" standalone="yes"?>
<Relationships xmlns="http://schemas.openxmlformats.org/package/2006/relationships"><Relationship Id="rId3" Type="http://schemas.openxmlformats.org/officeDocument/2006/relationships/hyperlink" Target="https://commons.wikimedia.org/w/index.php?curid=30550950" TargetMode="External"/><Relationship Id="rId2" Type="http://schemas.openxmlformats.org/officeDocument/2006/relationships/image" Target="../media/image103.png"/><Relationship Id="rId1" Type="http://schemas.openxmlformats.org/officeDocument/2006/relationships/slideLayout" Target="../slideLayouts/slideLayout248.xml"/></Relationships>
</file>

<file path=ppt/slides/_rels/slide410.xml.rels><?xml version="1.0" encoding="UTF-8" standalone="yes"?>
<Relationships xmlns="http://schemas.openxmlformats.org/package/2006/relationships"><Relationship Id="rId8" Type="http://schemas.openxmlformats.org/officeDocument/2006/relationships/oleObject" Target="../embeddings/oleObject4.bin"/><Relationship Id="rId3" Type="http://schemas.openxmlformats.org/officeDocument/2006/relationships/notesSlide" Target="../notesSlides/notesSlide69.xml"/><Relationship Id="rId7" Type="http://schemas.openxmlformats.org/officeDocument/2006/relationships/image" Target="../media/image121.emf"/><Relationship Id="rId2" Type="http://schemas.openxmlformats.org/officeDocument/2006/relationships/slideLayout" Target="../slideLayouts/slideLayout463.xml"/><Relationship Id="rId1" Type="http://schemas.openxmlformats.org/officeDocument/2006/relationships/vmlDrawing" Target="../drawings/vmlDrawing4.vml"/><Relationship Id="rId6" Type="http://schemas.openxmlformats.org/officeDocument/2006/relationships/oleObject" Target="../embeddings/oleObject3.bin"/><Relationship Id="rId5" Type="http://schemas.openxmlformats.org/officeDocument/2006/relationships/image" Target="../media/image325.jpeg"/><Relationship Id="rId10" Type="http://schemas.openxmlformats.org/officeDocument/2006/relationships/image" Target="../media/image326.jpeg"/><Relationship Id="rId4" Type="http://schemas.openxmlformats.org/officeDocument/2006/relationships/image" Target="../media/image324.png"/><Relationship Id="rId9" Type="http://schemas.openxmlformats.org/officeDocument/2006/relationships/image" Target="../media/image122.emf"/></Relationships>
</file>

<file path=ppt/slides/_rels/slide411.xml.rels><?xml version="1.0" encoding="UTF-8" standalone="yes"?>
<Relationships xmlns="http://schemas.openxmlformats.org/package/2006/relationships"><Relationship Id="rId3" Type="http://schemas.openxmlformats.org/officeDocument/2006/relationships/image" Target="../media/image327.tiff"/><Relationship Id="rId2" Type="http://schemas.openxmlformats.org/officeDocument/2006/relationships/notesSlide" Target="../notesSlides/notesSlide70.xml"/><Relationship Id="rId1" Type="http://schemas.openxmlformats.org/officeDocument/2006/relationships/slideLayout" Target="../slideLayouts/slideLayout480.xml"/><Relationship Id="rId5" Type="http://schemas.openxmlformats.org/officeDocument/2006/relationships/hyperlink" Target="http://mrfast.sourceforge.net/" TargetMode="External"/><Relationship Id="rId4" Type="http://schemas.openxmlformats.org/officeDocument/2006/relationships/image" Target="../media/image328.tiff"/></Relationships>
</file>

<file path=ppt/slides/_rels/slide412.xml.rels><?xml version="1.0" encoding="UTF-8" standalone="yes"?>
<Relationships xmlns="http://schemas.openxmlformats.org/package/2006/relationships"><Relationship Id="rId3" Type="http://schemas.openxmlformats.org/officeDocument/2006/relationships/chart" Target="../charts/chart15.xml"/><Relationship Id="rId2" Type="http://schemas.openxmlformats.org/officeDocument/2006/relationships/notesSlide" Target="../notesSlides/notesSlide71.xml"/><Relationship Id="rId1" Type="http://schemas.openxmlformats.org/officeDocument/2006/relationships/slideLayout" Target="../slideLayouts/slideLayout2.xml"/></Relationships>
</file>

<file path=ppt/slides/_rels/slide413.xml.rels><?xml version="1.0" encoding="UTF-8" standalone="yes"?>
<Relationships xmlns="http://schemas.openxmlformats.org/package/2006/relationships"><Relationship Id="rId1" Type="http://schemas.openxmlformats.org/officeDocument/2006/relationships/slideLayout" Target="../slideLayouts/slideLayout248.xml"/></Relationships>
</file>

<file path=ppt/slides/_rels/slide414.xml.rels><?xml version="1.0" encoding="UTF-8" standalone="yes"?>
<Relationships xmlns="http://schemas.openxmlformats.org/package/2006/relationships"><Relationship Id="rId3" Type="http://schemas.openxmlformats.org/officeDocument/2006/relationships/image" Target="../media/image329.tiff"/><Relationship Id="rId2" Type="http://schemas.openxmlformats.org/officeDocument/2006/relationships/hyperlink" Target="http://mrfast.sourceforge.net/" TargetMode="External"/><Relationship Id="rId1" Type="http://schemas.openxmlformats.org/officeDocument/2006/relationships/slideLayout" Target="../slideLayouts/slideLayout480.xml"/></Relationships>
</file>

<file path=ppt/slides/_rels/slide415.xml.rels><?xml version="1.0" encoding="UTF-8" standalone="yes"?>
<Relationships xmlns="http://schemas.openxmlformats.org/package/2006/relationships"><Relationship Id="rId3" Type="http://schemas.openxmlformats.org/officeDocument/2006/relationships/hyperlink" Target="https://github.com/CMU-SAFARI/Shifted-Hamming-Distance" TargetMode="External"/><Relationship Id="rId2" Type="http://schemas.openxmlformats.org/officeDocument/2006/relationships/image" Target="../media/image330.tiff"/><Relationship Id="rId1" Type="http://schemas.openxmlformats.org/officeDocument/2006/relationships/slideLayout" Target="../slideLayouts/slideLayout480.xml"/></Relationships>
</file>

<file path=ppt/slides/_rels/slide416.xml.rels><?xml version="1.0" encoding="UTF-8" standalone="yes"?>
<Relationships xmlns="http://schemas.openxmlformats.org/package/2006/relationships"><Relationship Id="rId3" Type="http://schemas.openxmlformats.org/officeDocument/2006/relationships/notesSlide" Target="../notesSlides/notesSlide72.xml"/><Relationship Id="rId2" Type="http://schemas.openxmlformats.org/officeDocument/2006/relationships/slideLayout" Target="../slideLayouts/slideLayout463.xml"/><Relationship Id="rId1" Type="http://schemas.openxmlformats.org/officeDocument/2006/relationships/vmlDrawing" Target="../drawings/vmlDrawing5.vml"/><Relationship Id="rId6" Type="http://schemas.openxmlformats.org/officeDocument/2006/relationships/image" Target="../media/image332.jpeg"/><Relationship Id="rId5" Type="http://schemas.openxmlformats.org/officeDocument/2006/relationships/image" Target="../media/image331.emf"/><Relationship Id="rId4" Type="http://schemas.openxmlformats.org/officeDocument/2006/relationships/oleObject" Target="../embeddings/oleObject5.bin"/></Relationships>
</file>

<file path=ppt/slides/_rels/slide417.xml.rels><?xml version="1.0" encoding="UTF-8" standalone="yes"?>
<Relationships xmlns="http://schemas.openxmlformats.org/package/2006/relationships"><Relationship Id="rId3" Type="http://schemas.openxmlformats.org/officeDocument/2006/relationships/hyperlink" Target="http://bioinformatics.oxfordjournals.org/" TargetMode="External"/><Relationship Id="rId2" Type="http://schemas.openxmlformats.org/officeDocument/2006/relationships/hyperlink" Target="https://people.inf.ethz.ch/omutlu/pub/gatekeeper_FPGA-genome-prealignment-accelerator_bionformatics17.pdf" TargetMode="External"/><Relationship Id="rId1" Type="http://schemas.openxmlformats.org/officeDocument/2006/relationships/slideLayout" Target="../slideLayouts/slideLayout2.xml"/><Relationship Id="rId6" Type="http://schemas.openxmlformats.org/officeDocument/2006/relationships/image" Target="../media/image333.tiff"/><Relationship Id="rId5" Type="http://schemas.openxmlformats.org/officeDocument/2006/relationships/hyperlink" Target="https://academic.oup.com/bioinformatics/article-lookup/doi/10.1093/bioinformatics/btx342" TargetMode="External"/><Relationship Id="rId4" Type="http://schemas.openxmlformats.org/officeDocument/2006/relationships/hyperlink" Target="https://github.com/BilkentCompGen/GateKeeper" TargetMode="External"/></Relationships>
</file>

<file path=ppt/slides/_rels/slide4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9.xml.rels><?xml version="1.0" encoding="UTF-8" standalone="yes"?>
<Relationships xmlns="http://schemas.openxmlformats.org/package/2006/relationships"><Relationship Id="rId8" Type="http://schemas.openxmlformats.org/officeDocument/2006/relationships/hyperlink" Target="https://www.youtube.com/watch?v=j5-I84iNVd8" TargetMode="External"/><Relationship Id="rId3" Type="http://schemas.openxmlformats.org/officeDocument/2006/relationships/hyperlink" Target="http://www.biomedcentral.com/bmcgenomics/" TargetMode="External"/><Relationship Id="rId7" Type="http://schemas.openxmlformats.org/officeDocument/2006/relationships/hyperlink" Target="https://github.com/CMU-SAFARI/GRIM" TargetMode="External"/><Relationship Id="rId2" Type="http://schemas.openxmlformats.org/officeDocument/2006/relationships/hyperlink" Target="https://arxiv.org/pdf/1711.01177.pdf" TargetMode="External"/><Relationship Id="rId1" Type="http://schemas.openxmlformats.org/officeDocument/2006/relationships/slideLayout" Target="../slideLayouts/slideLayout2.xml"/><Relationship Id="rId6" Type="http://schemas.openxmlformats.org/officeDocument/2006/relationships/hyperlink" Target="https://people.inf.ethz.ch/omutlu/pub/GRIM-filter-DNA-pre-alignment-in-memory_apbc18-talk.pdf" TargetMode="External"/><Relationship Id="rId5" Type="http://schemas.openxmlformats.org/officeDocument/2006/relationships/hyperlink" Target="https://people.inf.ethz.ch/omutlu/pub/GRIM-filter-DNA-pre-alignment-in-memory_apbc18-talk.pptx" TargetMode="External"/><Relationship Id="rId4" Type="http://schemas.openxmlformats.org/officeDocument/2006/relationships/hyperlink" Target="http://apbc2018.bio.keio.ac.jp/" TargetMode="External"/><Relationship Id="rId9" Type="http://schemas.openxmlformats.org/officeDocument/2006/relationships/image" Target="../media/image334.png"/></Relationships>
</file>

<file path=ppt/slides/_rels/slide420.xml.rels><?xml version="1.0" encoding="UTF-8" standalone="yes"?>
<Relationships xmlns="http://schemas.openxmlformats.org/package/2006/relationships"><Relationship Id="rId3" Type="http://schemas.openxmlformats.org/officeDocument/2006/relationships/hyperlink" Target="https://people.inf.ethz.ch/omutlu/pub/shouji-genome-prealignment-filter_bionformatics19.pdf" TargetMode="External"/><Relationship Id="rId2" Type="http://schemas.openxmlformats.org/officeDocument/2006/relationships/image" Target="../media/image335.png"/><Relationship Id="rId1" Type="http://schemas.openxmlformats.org/officeDocument/2006/relationships/slideLayout" Target="../slideLayouts/slideLayout2.xml"/><Relationship Id="rId6" Type="http://schemas.openxmlformats.org/officeDocument/2006/relationships/hyperlink" Target="https://doi.org/10.1093/bioinformatics/btz234" TargetMode="External"/><Relationship Id="rId5" Type="http://schemas.openxmlformats.org/officeDocument/2006/relationships/hyperlink" Target="https://github.com/CMU-SAFARI/Shouji" TargetMode="External"/><Relationship Id="rId4" Type="http://schemas.openxmlformats.org/officeDocument/2006/relationships/hyperlink" Target="http://bioinformatics.oxfordjournals.org/" TargetMode="External"/></Relationships>
</file>

<file path=ppt/slides/_rels/slide421.xml.rels><?xml version="1.0" encoding="UTF-8" standalone="yes"?>
<Relationships xmlns="http://schemas.openxmlformats.org/package/2006/relationships"><Relationship Id="rId3" Type="http://schemas.openxmlformats.org/officeDocument/2006/relationships/hyperlink" Target="https://people.inf.ethz.ch/omutlu/pub/SneakySnake_UniversalGenomePrealignmentFilter_bioinformatics20.pdf" TargetMode="External"/><Relationship Id="rId2" Type="http://schemas.openxmlformats.org/officeDocument/2006/relationships/image" Target="../media/image336.png"/><Relationship Id="rId1" Type="http://schemas.openxmlformats.org/officeDocument/2006/relationships/slideLayout" Target="../slideLayouts/slideLayout2.xml"/><Relationship Id="rId6" Type="http://schemas.openxmlformats.org/officeDocument/2006/relationships/hyperlink" Target="https://doi.org/10.1093/bioinformatics/btaa1015" TargetMode="External"/><Relationship Id="rId5" Type="http://schemas.openxmlformats.org/officeDocument/2006/relationships/hyperlink" Target="https://github.com/CMU-SAFARI/SneakySnake" TargetMode="External"/><Relationship Id="rId4" Type="http://schemas.openxmlformats.org/officeDocument/2006/relationships/hyperlink" Target="http://bioinformatics.oxfordjournals.org/" TargetMode="External"/></Relationships>
</file>

<file path=ppt/slides/_rels/slide422.xml.rels><?xml version="1.0" encoding="UTF-8" standalone="yes"?>
<Relationships xmlns="http://schemas.openxmlformats.org/package/2006/relationships"><Relationship Id="rId8" Type="http://schemas.openxmlformats.org/officeDocument/2006/relationships/hyperlink" Target="https://people.inf.ethz.ch/omutlu/pub/GenASM-approximate-string-matching-framework-for-genome-analysis_micro20-talk.pptx" TargetMode="External"/><Relationship Id="rId3" Type="http://schemas.openxmlformats.org/officeDocument/2006/relationships/hyperlink" Target="http://www.microarch.org/micro53/" TargetMode="External"/><Relationship Id="rId7" Type="http://schemas.openxmlformats.org/officeDocument/2006/relationships/hyperlink" Target="https://www.youtube.com/watch?v=srQVqPJFqjo" TargetMode="External"/><Relationship Id="rId2" Type="http://schemas.openxmlformats.org/officeDocument/2006/relationships/hyperlink" Target="https://people.inf.ethz.ch/omutlu/pub/GenASM-approximate-string-matching-framework-for-genome-analysis_micro20.pdf" TargetMode="External"/><Relationship Id="rId1" Type="http://schemas.openxmlformats.org/officeDocument/2006/relationships/slideLayout" Target="../slideLayouts/slideLayout2.xml"/><Relationship Id="rId6" Type="http://schemas.openxmlformats.org/officeDocument/2006/relationships/hyperlink" Target="https://people.inf.ethz.ch/omutlu/pub/GenASM-approximate-string-matching-framework-for-genome-analysis_micro20-lightning-talk.pdf" TargetMode="External"/><Relationship Id="rId5" Type="http://schemas.openxmlformats.org/officeDocument/2006/relationships/hyperlink" Target="https://people.inf.ethz.ch/omutlu/pub/GenASM-approximate-string-matching-framework-for-genome-analysis_micro20-lightning-talk.pptx" TargetMode="External"/><Relationship Id="rId10" Type="http://schemas.openxmlformats.org/officeDocument/2006/relationships/image" Target="../media/image100.png"/><Relationship Id="rId4" Type="http://schemas.openxmlformats.org/officeDocument/2006/relationships/hyperlink" Target="https://www.youtube.com/watch?v=nJs3RRnvk_k" TargetMode="External"/><Relationship Id="rId9" Type="http://schemas.openxmlformats.org/officeDocument/2006/relationships/hyperlink" Target="https://people.inf.ethz.ch/omutlu/pub/GenASM-approximate-string-matching-framework-for-genome-analysis_micro20-talk.pdf" TargetMode="External"/></Relationships>
</file>

<file path=ppt/slides/_rels/slide423.xml.rels><?xml version="1.0" encoding="UTF-8" standalone="yes"?>
<Relationships xmlns="http://schemas.openxmlformats.org/package/2006/relationships"><Relationship Id="rId1" Type="http://schemas.openxmlformats.org/officeDocument/2006/relationships/slideLayout" Target="../slideLayouts/slideLayout248.xml"/></Relationships>
</file>

<file path=ppt/slides/_rels/slide424.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hyperlink" Target="https://arxiv.org/pdf/1711.08774.pdf" TargetMode="External"/><Relationship Id="rId1" Type="http://schemas.openxmlformats.org/officeDocument/2006/relationships/slideLayout" Target="../slideLayouts/slideLayout2.xml"/><Relationship Id="rId4" Type="http://schemas.openxmlformats.org/officeDocument/2006/relationships/image" Target="../media/image105.png"/></Relationships>
</file>

<file path=ppt/slides/_rels/slide425.xml.rels><?xml version="1.0" encoding="UTF-8" standalone="yes"?>
<Relationships xmlns="http://schemas.openxmlformats.org/package/2006/relationships"><Relationship Id="rId2" Type="http://schemas.openxmlformats.org/officeDocument/2006/relationships/image" Target="../media/image337.tiff"/><Relationship Id="rId1" Type="http://schemas.openxmlformats.org/officeDocument/2006/relationships/slideLayout" Target="../slideLayouts/slideLayout2.xml"/></Relationships>
</file>

<file path=ppt/slides/_rels/slide4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7.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428.xml.rels><?xml version="1.0" encoding="UTF-8" standalone="yes"?>
<Relationships xmlns="http://schemas.openxmlformats.org/package/2006/relationships"><Relationship Id="rId3" Type="http://schemas.openxmlformats.org/officeDocument/2006/relationships/image" Target="../media/image339.png"/><Relationship Id="rId2" Type="http://schemas.openxmlformats.org/officeDocument/2006/relationships/image" Target="../media/image338.png"/><Relationship Id="rId1" Type="http://schemas.openxmlformats.org/officeDocument/2006/relationships/slideLayout" Target="../slideLayouts/slideLayout2.xml"/><Relationship Id="rId4" Type="http://schemas.openxmlformats.org/officeDocument/2006/relationships/hyperlink" Target="https://nanoporetech.com/about-us/news/200-oxford-nanopore-sequencers-have-left-uk-china-support-rapid-near-sample" TargetMode="External"/></Relationships>
</file>

<file path=ppt/slides/_rels/slide4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0.xml.rels><?xml version="1.0" encoding="UTF-8" standalone="yes"?>
<Relationships xmlns="http://schemas.openxmlformats.org/package/2006/relationships"><Relationship Id="rId3" Type="http://schemas.openxmlformats.org/officeDocument/2006/relationships/image" Target="../media/image340.png"/><Relationship Id="rId2" Type="http://schemas.openxmlformats.org/officeDocument/2006/relationships/hyperlink" Target="https://nanoporetech.com/covid-19/overview" TargetMode="External"/><Relationship Id="rId1" Type="http://schemas.openxmlformats.org/officeDocument/2006/relationships/slideLayout" Target="../slideLayouts/slideLayout2.xml"/></Relationships>
</file>

<file path=ppt/slides/_rels/slide431.xml.rels><?xml version="1.0" encoding="UTF-8" standalone="yes"?>
<Relationships xmlns="http://schemas.openxmlformats.org/package/2006/relationships"><Relationship Id="rId3" Type="http://schemas.openxmlformats.org/officeDocument/2006/relationships/image" Target="../media/image341.png"/><Relationship Id="rId2" Type="http://schemas.openxmlformats.org/officeDocument/2006/relationships/hyperlink" Target="https://nanoporetech.com/covid-19/overview" TargetMode="External"/><Relationship Id="rId1" Type="http://schemas.openxmlformats.org/officeDocument/2006/relationships/slideLayout" Target="../slideLayouts/slideLayout2.xml"/></Relationships>
</file>

<file path=ppt/slides/_rels/slide432.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433.xml.rels><?xml version="1.0" encoding="UTF-8" standalone="yes"?>
<Relationships xmlns="http://schemas.openxmlformats.org/package/2006/relationships"><Relationship Id="rId3" Type="http://schemas.openxmlformats.org/officeDocument/2006/relationships/hyperlink" Target="http://www.computer.org/micro/" TargetMode="External"/><Relationship Id="rId7" Type="http://schemas.openxmlformats.org/officeDocument/2006/relationships/image" Target="../media/image99.png"/><Relationship Id="rId2" Type="http://schemas.openxmlformats.org/officeDocument/2006/relationships/hyperlink" Target="https://people.inf.ethz.ch/omutlu/pub/AcceleratingGenomeAnalysis_ieeemicro20.pdf" TargetMode="External"/><Relationship Id="rId1" Type="http://schemas.openxmlformats.org/officeDocument/2006/relationships/slideLayout" Target="../slideLayouts/slideLayout248.xml"/><Relationship Id="rId6" Type="http://schemas.openxmlformats.org/officeDocument/2006/relationships/hyperlink" Target="https://www.youtube.com/watch?v=hPnSmfwu2-A" TargetMode="External"/><Relationship Id="rId5" Type="http://schemas.openxmlformats.org/officeDocument/2006/relationships/hyperlink" Target="https://people.inf.ethz.ch/omutlu/pub/onur-AcceleratingGenomeAnalysis-AACBB-Keynote-Feb-16-2019-FINAL.pdf" TargetMode="External"/><Relationship Id="rId4" Type="http://schemas.openxmlformats.org/officeDocument/2006/relationships/hyperlink" Target="https://people.inf.ethz.ch/omutlu/pub/onur-AcceleratingGenomeAnalysis-AACBB-Keynote-Feb-16-2019-FINAL.pptx" TargetMode="External"/></Relationships>
</file>

<file path=ppt/slides/_rels/slide434.xml.rels><?xml version="1.0" encoding="UTF-8" standalone="yes"?>
<Relationships xmlns="http://schemas.openxmlformats.org/package/2006/relationships"><Relationship Id="rId8" Type="http://schemas.openxmlformats.org/officeDocument/2006/relationships/image" Target="../media/image101.png"/><Relationship Id="rId3" Type="http://schemas.openxmlformats.org/officeDocument/2006/relationships/hyperlink" Target="https://www.technion.ac.il/en/" TargetMode="External"/><Relationship Id="rId7" Type="http://schemas.openxmlformats.org/officeDocument/2006/relationships/hyperlink" Target="https://www.youtube.com/watch?v=r7sn41lH-4A&amp;list=PL5Q2soXY2Zi8D_5MGV6EnXEJHnV2YFBJl&amp;index=41" TargetMode="External"/><Relationship Id="rId2" Type="http://schemas.openxmlformats.org/officeDocument/2006/relationships/hyperlink" Target="https://people.inf.ethz.ch/omutlu/pub/onur-Technion-AcceleratingGenomeAnalysis-Jan-26-2021-final.pptx" TargetMode="External"/><Relationship Id="rId1" Type="http://schemas.openxmlformats.org/officeDocument/2006/relationships/slideLayout" Target="../slideLayouts/slideLayout2.xml"/><Relationship Id="rId6" Type="http://schemas.openxmlformats.org/officeDocument/2006/relationships/hyperlink" Target="https://people.inf.ethz.ch/omutlu/pub/AcceleratingGenomeAnalysis_ieeemicro20.pdf" TargetMode="External"/><Relationship Id="rId5" Type="http://schemas.openxmlformats.org/officeDocument/2006/relationships/hyperlink" Target="https://www.youtube.com/watch?v=r7sn41lH-4A" TargetMode="External"/><Relationship Id="rId4" Type="http://schemas.openxmlformats.org/officeDocument/2006/relationships/hyperlink" Target="https://people.inf.ethz.ch/omutlu/pub/onur-Technion-AcceleratingGenomeAnalysis-Jan-26-2021-final.pdf" TargetMode="External"/></Relationships>
</file>

<file path=ppt/slides/_rels/slide435.xml.rels><?xml version="1.0" encoding="UTF-8" standalone="yes"?>
<Relationships xmlns="http://schemas.openxmlformats.org/package/2006/relationships"><Relationship Id="rId3" Type="http://schemas.openxmlformats.org/officeDocument/2006/relationships/hyperlink" Target="https://www.youtube.com/watch?v=ygmQpdDTL7o&amp;list=PL5Q2soXY2Zi9xidyIgBxUz7xRPS-wisBN&amp;index=14" TargetMode="External"/><Relationship Id="rId2" Type="http://schemas.openxmlformats.org/officeDocument/2006/relationships/hyperlink" Target="https://www.youtube.com/watch?v=CrRb32v7SJc&amp;list=PL5Q2soXY2Zi9xidyIgBxUz7xRPS-wisBN&amp;index=5" TargetMode="External"/><Relationship Id="rId1" Type="http://schemas.openxmlformats.org/officeDocument/2006/relationships/slideLayout" Target="../slideLayouts/slideLayout735.xml"/><Relationship Id="rId6" Type="http://schemas.openxmlformats.org/officeDocument/2006/relationships/hyperlink" Target="https://www.youtube.com/onurmutlulectures" TargetMode="External"/><Relationship Id="rId5" Type="http://schemas.openxmlformats.org/officeDocument/2006/relationships/hyperlink" Target="https://www.youtube.com/watch?v=rgjl8ZyLsAg&amp;list=PL5Q2soXY2Zi9E2bBVAgCqLgwiDRQDTyId" TargetMode="External"/><Relationship Id="rId4" Type="http://schemas.openxmlformats.org/officeDocument/2006/relationships/hyperlink" Target="https://www.youtube.com/watch?v=gR7XR-Eepcg&amp;list=PL5Q2soXY2Zi9xidyIgBxUz7xRPS-wisBN&amp;index=10" TargetMode="External"/></Relationships>
</file>

<file path=ppt/slides/_rels/slide4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8.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136.xml"/></Relationships>
</file>

<file path=ppt/slides/_rels/slide439.xml.rels><?xml version="1.0" encoding="UTF-8" standalone="yes"?>
<Relationships xmlns="http://schemas.openxmlformats.org/package/2006/relationships"><Relationship Id="rId3" Type="http://schemas.openxmlformats.org/officeDocument/2006/relationships/hyperlink" Target="mailto:omutlu@gmail.com" TargetMode="External"/><Relationship Id="rId2" Type="http://schemas.openxmlformats.org/officeDocument/2006/relationships/hyperlink" Target="https://people.inf.ethz.ch/omutlu/" TargetMode="External"/><Relationship Id="rId1" Type="http://schemas.openxmlformats.org/officeDocument/2006/relationships/slideLayout" Target="../slideLayouts/slideLayout864.xml"/><Relationship Id="rId5" Type="http://schemas.openxmlformats.org/officeDocument/2006/relationships/image" Target="../media/image342.png"/><Relationship Id="rId4" Type="http://schemas.openxmlformats.org/officeDocument/2006/relationships/hyperlink" Target="https://people.inf.ethz.ch/omutlu/projects.htm" TargetMode="External"/></Relationships>
</file>

<file path=ppt/slides/_rels/slide440.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13.png"/><Relationship Id="rId7" Type="http://schemas.openxmlformats.org/officeDocument/2006/relationships/image" Target="../media/image16.jpeg"/><Relationship Id="rId2" Type="http://schemas.openxmlformats.org/officeDocument/2006/relationships/notesSlide" Target="../notesSlides/notesSlide74.xml"/><Relationship Id="rId1" Type="http://schemas.openxmlformats.org/officeDocument/2006/relationships/slideLayout" Target="../slideLayouts/slideLayout671.xml"/><Relationship Id="rId6" Type="http://schemas.openxmlformats.org/officeDocument/2006/relationships/image" Target="../media/image15.png"/><Relationship Id="rId5" Type="http://schemas.openxmlformats.org/officeDocument/2006/relationships/image" Target="../media/image14.jpeg"/><Relationship Id="rId10" Type="http://schemas.openxmlformats.org/officeDocument/2006/relationships/image" Target="../media/image19.png"/><Relationship Id="rId4" Type="http://schemas.microsoft.com/office/2007/relationships/hdphoto" Target="../media/hdphoto1.wdp"/><Relationship Id="rId9" Type="http://schemas.openxmlformats.org/officeDocument/2006/relationships/image" Target="../media/image18.png"/></Relationships>
</file>

<file path=ppt/slides/_rels/slide441.xml.rels><?xml version="1.0" encoding="UTF-8" standalone="yes"?>
<Relationships xmlns="http://schemas.openxmlformats.org/package/2006/relationships"><Relationship Id="rId1" Type="http://schemas.openxmlformats.org/officeDocument/2006/relationships/slideLayout" Target="../slideLayouts/slideLayout678.xml"/></Relationships>
</file>

<file path=ppt/slides/_rels/slide442.xml.rels><?xml version="1.0" encoding="UTF-8" standalone="yes"?>
<Relationships xmlns="http://schemas.openxmlformats.org/package/2006/relationships"><Relationship Id="rId1" Type="http://schemas.openxmlformats.org/officeDocument/2006/relationships/slideLayout" Target="../slideLayouts/slideLayout667.xml"/></Relationships>
</file>

<file path=ppt/slides/_rels/slide443.xml.rels><?xml version="1.0" encoding="UTF-8" standalone="yes"?>
<Relationships xmlns="http://schemas.openxmlformats.org/package/2006/relationships"><Relationship Id="rId1" Type="http://schemas.openxmlformats.org/officeDocument/2006/relationships/slideLayout" Target="../slideLayouts/slideLayout667.xml"/></Relationships>
</file>

<file path=ppt/slides/_rels/slide444.xml.rels><?xml version="1.0" encoding="UTF-8" standalone="yes"?>
<Relationships xmlns="http://schemas.openxmlformats.org/package/2006/relationships"><Relationship Id="rId1" Type="http://schemas.openxmlformats.org/officeDocument/2006/relationships/slideLayout" Target="../slideLayouts/slideLayout667.xml"/></Relationships>
</file>

<file path=ppt/slides/_rels/slide44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0.png"/><Relationship Id="rId1" Type="http://schemas.openxmlformats.org/officeDocument/2006/relationships/slideLayout" Target="../slideLayouts/slideLayout876.xml"/><Relationship Id="rId6" Type="http://schemas.openxmlformats.org/officeDocument/2006/relationships/hyperlink" Target="https://safari.ethz.ch/safari-newsletter-april-2020/" TargetMode="External"/><Relationship Id="rId5" Type="http://schemas.openxmlformats.org/officeDocument/2006/relationships/image" Target="../media/image21.jpeg"/><Relationship Id="rId4" Type="http://schemas.openxmlformats.org/officeDocument/2006/relationships/hyperlink" Target="http://www.safari.ethz.ch/" TargetMode="External"/></Relationships>
</file>

<file path=ppt/slides/_rels/slide44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safari.ethz.ch/safari-newsletter-january-2021/" TargetMode="External"/><Relationship Id="rId1" Type="http://schemas.openxmlformats.org/officeDocument/2006/relationships/slideLayout" Target="../slideLayouts/slideLayout689.xml"/></Relationships>
</file>

<file path=ppt/slides/_rels/slide447.xml.rels><?xml version="1.0" encoding="UTF-8" standalone="yes"?>
<Relationships xmlns="http://schemas.openxmlformats.org/package/2006/relationships"><Relationship Id="rId1" Type="http://schemas.openxmlformats.org/officeDocument/2006/relationships/slideLayout" Target="../slideLayouts/slideLayout880.xml"/></Relationships>
</file>

<file path=ppt/slides/_rels/slide448.xml.rels><?xml version="1.0" encoding="UTF-8" standalone="yes"?>
<Relationships xmlns="http://schemas.openxmlformats.org/package/2006/relationships"><Relationship Id="rId1" Type="http://schemas.openxmlformats.org/officeDocument/2006/relationships/slideLayout" Target="../slideLayouts/slideLayout880.xml"/></Relationships>
</file>

<file path=ppt/slides/_rels/slide449.xml.rels><?xml version="1.0" encoding="UTF-8" standalone="yes"?>
<Relationships xmlns="http://schemas.openxmlformats.org/package/2006/relationships"><Relationship Id="rId8" Type="http://schemas.openxmlformats.org/officeDocument/2006/relationships/hyperlink" Target="https://www.youtube.com/watch?v=sgd7PHQQ1AI&amp;list=PL5Q2soXY2Zi8D_5MGV6EnXEJHnV2YFBJl&amp;index=39" TargetMode="External"/><Relationship Id="rId3" Type="http://schemas.openxmlformats.org/officeDocument/2006/relationships/hyperlink" Target="https://www.youtube.com/watch?v=kgiZlSOcGFM&amp;list=PL5Q2soXY2Zi8D_5MGV6EnXEJHnV2YFBJl&amp;index=1" TargetMode="External"/><Relationship Id="rId7" Type="http://schemas.openxmlformats.org/officeDocument/2006/relationships/hyperlink" Target="https://www.youtube.com/watch?v=c6_LgzuNdkw&amp;list=PL5Q2soXY2Zi8D_5MGV6EnXEJHnV2YFBJl&amp;index=25" TargetMode="External"/><Relationship Id="rId2" Type="http://schemas.openxmlformats.org/officeDocument/2006/relationships/hyperlink" Target="https://www.youtube.com/onurmutlulectures" TargetMode="External"/><Relationship Id="rId1" Type="http://schemas.openxmlformats.org/officeDocument/2006/relationships/slideLayout" Target="../slideLayouts/slideLayout701.xml"/><Relationship Id="rId6" Type="http://schemas.openxmlformats.org/officeDocument/2006/relationships/hyperlink" Target="https://www.youtube.com/watch?v=F7xZLNMIY1E&amp;list=PL5Q2soXY2Zi8D_5MGV6EnXEJHnV2YFBJl&amp;index=3" TargetMode="External"/><Relationship Id="rId5" Type="http://schemas.openxmlformats.org/officeDocument/2006/relationships/hyperlink" Target="https://www.youtube.com/watch?v=r7sn41lH-4A&amp;list=PL5Q2soXY2Zi8D_5MGV6EnXEJHnV2YFBJl&amp;index=41" TargetMode="External"/><Relationship Id="rId4" Type="http://schemas.openxmlformats.org/officeDocument/2006/relationships/hyperlink" Target="https://www.youtube.com/watch?v=njX_14584Jw&amp;list=PL5Q2soXY2Zi8D_5MGV6EnXEJHnV2YFBJl&amp;index=16" TargetMode="External"/></Relationships>
</file>

<file path=ppt/slides/_rels/slide450.xml.rels><?xml version="1.0" encoding="UTF-8" standalone="yes"?>
<Relationships xmlns="http://schemas.openxmlformats.org/package/2006/relationships"><Relationship Id="rId3" Type="http://schemas.openxmlformats.org/officeDocument/2006/relationships/hyperlink" Target="https://www.youtube.com/watch?v=tcQ3zZ3JpuA&amp;list=PL5Q2soXY2Zi8D_5MGV6EnXEJHnV2YFBJl&amp;index=15" TargetMode="External"/><Relationship Id="rId2" Type="http://schemas.openxmlformats.org/officeDocument/2006/relationships/hyperlink" Target="https://www.youtube.com/watch?v=8ffSEKZhmvo&amp;list=PL5Q2soXY2Zi_4oP9LdL3cc8G6NIjD2Ydz" TargetMode="External"/><Relationship Id="rId1" Type="http://schemas.openxmlformats.org/officeDocument/2006/relationships/slideLayout" Target="../slideLayouts/slideLayout678.xml"/></Relationships>
</file>

<file path=ppt/slides/_rels/slide451.xml.rels><?xml version="1.0" encoding="UTF-8" standalone="yes"?>
<Relationships xmlns="http://schemas.openxmlformats.org/package/2006/relationships"><Relationship Id="rId8" Type="http://schemas.openxmlformats.org/officeDocument/2006/relationships/hyperlink" Target="https://v.youku.com/v_show/id_XNDI3MjU3MTM0OA" TargetMode="External"/><Relationship Id="rId3" Type="http://schemas.openxmlformats.org/officeDocument/2006/relationships/hyperlink" Target="https://www.sigarch.org/benefit/awards/acm-sigarch-maurice-wilkes-award/" TargetMode="External"/><Relationship Id="rId7" Type="http://schemas.openxmlformats.org/officeDocument/2006/relationships/hyperlink" Target="https://www.youtube.com/watch?v=8ffSEKZhmvo" TargetMode="External"/><Relationship Id="rId12" Type="http://schemas.openxmlformats.org/officeDocument/2006/relationships/hyperlink" Target="https://people.inf.ethz.ch/omutlu/pub/onur-DAC-EarlyCareerWorkshopPanel-ImpactfulResearch-July-19-2020-withbackup-FINAL.pdf" TargetMode="External"/><Relationship Id="rId2" Type="http://schemas.openxmlformats.org/officeDocument/2006/relationships/hyperlink" Target="https://people.inf.ethz.ch/omutlu/pub/onur-MauriceWilkesAward-June-25-2019-FINAL-public.pptx" TargetMode="External"/><Relationship Id="rId1" Type="http://schemas.openxmlformats.org/officeDocument/2006/relationships/slideLayout" Target="../slideLayouts/slideLayout712.xml"/><Relationship Id="rId6" Type="http://schemas.openxmlformats.org/officeDocument/2006/relationships/hyperlink" Target="https://v.youku.com/v_show/id_XNDI3MjU2ODIwNA" TargetMode="External"/><Relationship Id="rId11" Type="http://schemas.openxmlformats.org/officeDocument/2006/relationships/hyperlink" Target="https://sites.google.com/gapp.nthu.edu.tw/dac-ecw20/" TargetMode="External"/><Relationship Id="rId5" Type="http://schemas.openxmlformats.org/officeDocument/2006/relationships/hyperlink" Target="https://www.youtube.com/watch?v=tcQ3zZ3JpuA" TargetMode="External"/><Relationship Id="rId10" Type="http://schemas.openxmlformats.org/officeDocument/2006/relationships/hyperlink" Target="https://people.inf.ethz.ch/omutlu/pub/onur-DAC-EarlyCareerWorkshopPanel-ImpactfulResearch-July-19-2020-withbackup-FINAL.pptx" TargetMode="External"/><Relationship Id="rId4" Type="http://schemas.openxmlformats.org/officeDocument/2006/relationships/hyperlink" Target="https://people.inf.ethz.ch/omutlu/pub/onur-MauriceWilkesAward-June-25-2019-FINAL-public.pdf" TargetMode="External"/><Relationship Id="rId9" Type="http://schemas.openxmlformats.org/officeDocument/2006/relationships/hyperlink" Target="https://inf.ethz.ch/news-and-events/spotlights/2019/06/mutlu-ACM-SIGARCH-award.html" TargetMode="External"/></Relationships>
</file>

<file path=ppt/slides/_rels/slide452.xml.rels><?xml version="1.0" encoding="UTF-8" standalone="yes"?>
<Relationships xmlns="http://schemas.openxmlformats.org/package/2006/relationships"><Relationship Id="rId3" Type="http://schemas.openxmlformats.org/officeDocument/2006/relationships/hyperlink" Target="http://scholar.google.com/citations?user=7XyGUGkAAAAJ&amp;hl=en" TargetMode="External"/><Relationship Id="rId2" Type="http://schemas.openxmlformats.org/officeDocument/2006/relationships/hyperlink" Target="https://people.inf.ethz.ch/omutlu/projects.htm" TargetMode="External"/><Relationship Id="rId1" Type="http://schemas.openxmlformats.org/officeDocument/2006/relationships/slideLayout" Target="../slideLayouts/slideLayout805.xml"/><Relationship Id="rId4" Type="http://schemas.openxmlformats.org/officeDocument/2006/relationships/hyperlink" Target="https://www.youtube.com/onurmutlulectures" TargetMode="External"/></Relationships>
</file>

<file path=ppt/slides/_rels/slide453.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136.xml"/></Relationships>
</file>

<file path=ppt/slides/_rels/slide454.xml.rels><?xml version="1.0" encoding="UTF-8" standalone="yes"?>
<Relationships xmlns="http://schemas.openxmlformats.org/package/2006/relationships"><Relationship Id="rId8" Type="http://schemas.openxmlformats.org/officeDocument/2006/relationships/hyperlink" Target="https://www.youtube.com/watch?v=sgd7PHQQ1AI&amp;list=PL5Q2soXY2Zi8D_5MGV6EnXEJHnV2YFBJl&amp;index=39" TargetMode="External"/><Relationship Id="rId3" Type="http://schemas.openxmlformats.org/officeDocument/2006/relationships/hyperlink" Target="https://www.youtube.com/watch?v=kgiZlSOcGFM&amp;list=PL5Q2soXY2Zi8D_5MGV6EnXEJHnV2YFBJl&amp;index=1" TargetMode="External"/><Relationship Id="rId7" Type="http://schemas.openxmlformats.org/officeDocument/2006/relationships/hyperlink" Target="https://www.youtube.com/watch?v=c6_LgzuNdkw&amp;list=PL5Q2soXY2Zi8D_5MGV6EnXEJHnV2YFBJl&amp;index=25" TargetMode="External"/><Relationship Id="rId2" Type="http://schemas.openxmlformats.org/officeDocument/2006/relationships/hyperlink" Target="https://www.youtube.com/onurmutlulectures" TargetMode="External"/><Relationship Id="rId1" Type="http://schemas.openxmlformats.org/officeDocument/2006/relationships/slideLayout" Target="../slideLayouts/slideLayout701.xml"/><Relationship Id="rId6" Type="http://schemas.openxmlformats.org/officeDocument/2006/relationships/hyperlink" Target="https://www.youtube.com/watch?v=F7xZLNMIY1E&amp;list=PL5Q2soXY2Zi8D_5MGV6EnXEJHnV2YFBJl&amp;index=3" TargetMode="External"/><Relationship Id="rId5" Type="http://schemas.openxmlformats.org/officeDocument/2006/relationships/hyperlink" Target="https://www.youtube.com/watch?v=r7sn41lH-4A&amp;list=PL5Q2soXY2Zi8D_5MGV6EnXEJHnV2YFBJl&amp;index=41" TargetMode="External"/><Relationship Id="rId4" Type="http://schemas.openxmlformats.org/officeDocument/2006/relationships/hyperlink" Target="https://www.youtube.com/watch?v=njX_14584Jw&amp;list=PL5Q2soXY2Zi8D_5MGV6EnXEJHnV2YFBJl&amp;index=16" TargetMode="External"/></Relationships>
</file>

<file path=ppt/slides/_rels/slide455.xml.rels><?xml version="1.0" encoding="UTF-8" standalone="yes"?>
<Relationships xmlns="http://schemas.openxmlformats.org/package/2006/relationships"><Relationship Id="rId3" Type="http://schemas.openxmlformats.org/officeDocument/2006/relationships/hyperlink" Target="https://www.youtube.com/playlist?list=PL5Q2soXY2Zi-HXxomthrpDpMJm05P6J9x" TargetMode="External"/><Relationship Id="rId2" Type="http://schemas.openxmlformats.org/officeDocument/2006/relationships/hyperlink" Target="https://people.inf.ethz.ch/omutlu/acaces2018.html" TargetMode="External"/><Relationship Id="rId1" Type="http://schemas.openxmlformats.org/officeDocument/2006/relationships/slideLayout" Target="../slideLayouts/slideLayout678.xml"/><Relationship Id="rId4" Type="http://schemas.openxmlformats.org/officeDocument/2006/relationships/hyperlink" Target="https://people.inf.ethz.ch/omutlu/projects.htm" TargetMode="External"/></Relationships>
</file>

<file path=ppt/slides/_rels/slide456.xml.rels><?xml version="1.0" encoding="UTF-8" standalone="yes"?>
<Relationships xmlns="http://schemas.openxmlformats.org/package/2006/relationships"><Relationship Id="rId3" Type="http://schemas.openxmlformats.org/officeDocument/2006/relationships/hyperlink" Target="https://www.youtube.com/playlist?list=PL5Q2soXY2Zi_gntM55VoMlKlw7YrXOhbl" TargetMode="External"/><Relationship Id="rId2" Type="http://schemas.openxmlformats.org/officeDocument/2006/relationships/hyperlink" Target="https://safari.ethz.ch/memory_systems/TUWien2019" TargetMode="External"/><Relationship Id="rId1" Type="http://schemas.openxmlformats.org/officeDocument/2006/relationships/slideLayout" Target="../slideLayouts/slideLayout678.xml"/><Relationship Id="rId4" Type="http://schemas.openxmlformats.org/officeDocument/2006/relationships/hyperlink" Target="https://people.inf.ethz.ch/omutlu/projects.htm" TargetMode="External"/></Relationships>
</file>

<file path=ppt/slides/_rels/slide457.xml.rels><?xml version="1.0" encoding="UTF-8" standalone="yes"?>
<Relationships xmlns="http://schemas.openxmlformats.org/package/2006/relationships"><Relationship Id="rId3" Type="http://schemas.openxmlformats.org/officeDocument/2006/relationships/hyperlink" Target="https://www.youtube.com/watch?v=tcQ3zZ3JpuA&amp;list=PL5Q2soXY2Zi8D_5MGV6EnXEJHnV2YFBJl&amp;index=15" TargetMode="External"/><Relationship Id="rId2" Type="http://schemas.openxmlformats.org/officeDocument/2006/relationships/hyperlink" Target="https://www.youtube.com/watch?v=8ffSEKZhmvo&amp;list=PL5Q2soXY2Zi_4oP9LdL3cc8G6NIjD2Ydz" TargetMode="External"/><Relationship Id="rId1" Type="http://schemas.openxmlformats.org/officeDocument/2006/relationships/slideLayout" Target="../slideLayouts/slideLayout678.xml"/></Relationships>
</file>

<file path=ppt/slides/_rels/slide458.xml.rels><?xml version="1.0" encoding="UTF-8" standalone="yes"?>
<Relationships xmlns="http://schemas.openxmlformats.org/package/2006/relationships"><Relationship Id="rId8" Type="http://schemas.openxmlformats.org/officeDocument/2006/relationships/hyperlink" Target="https://v.youku.com/v_show/id_XNDI3MjU3MTM0OA" TargetMode="External"/><Relationship Id="rId3" Type="http://schemas.openxmlformats.org/officeDocument/2006/relationships/hyperlink" Target="https://www.sigarch.org/benefit/awards/acm-sigarch-maurice-wilkes-award/" TargetMode="External"/><Relationship Id="rId7" Type="http://schemas.openxmlformats.org/officeDocument/2006/relationships/hyperlink" Target="https://www.youtube.com/watch?v=8ffSEKZhmvo" TargetMode="External"/><Relationship Id="rId12" Type="http://schemas.openxmlformats.org/officeDocument/2006/relationships/hyperlink" Target="https://people.inf.ethz.ch/omutlu/pub/onur-DAC-EarlyCareerWorkshopPanel-ImpactfulResearch-July-19-2020-withbackup-FINAL.pdf" TargetMode="External"/><Relationship Id="rId2" Type="http://schemas.openxmlformats.org/officeDocument/2006/relationships/hyperlink" Target="https://people.inf.ethz.ch/omutlu/pub/onur-MauriceWilkesAward-June-25-2019-FINAL-public.pptx" TargetMode="External"/><Relationship Id="rId1" Type="http://schemas.openxmlformats.org/officeDocument/2006/relationships/slideLayout" Target="../slideLayouts/slideLayout712.xml"/><Relationship Id="rId6" Type="http://schemas.openxmlformats.org/officeDocument/2006/relationships/hyperlink" Target="https://v.youku.com/v_show/id_XNDI3MjU2ODIwNA" TargetMode="External"/><Relationship Id="rId11" Type="http://schemas.openxmlformats.org/officeDocument/2006/relationships/hyperlink" Target="https://sites.google.com/gapp.nthu.edu.tw/dac-ecw20/" TargetMode="External"/><Relationship Id="rId5" Type="http://schemas.openxmlformats.org/officeDocument/2006/relationships/hyperlink" Target="https://www.youtube.com/watch?v=tcQ3zZ3JpuA" TargetMode="External"/><Relationship Id="rId10" Type="http://schemas.openxmlformats.org/officeDocument/2006/relationships/hyperlink" Target="https://people.inf.ethz.ch/omutlu/pub/onur-DAC-EarlyCareerWorkshopPanel-ImpactfulResearch-July-19-2020-withbackup-FINAL.pptx" TargetMode="External"/><Relationship Id="rId4" Type="http://schemas.openxmlformats.org/officeDocument/2006/relationships/hyperlink" Target="https://people.inf.ethz.ch/omutlu/pub/onur-MauriceWilkesAward-June-25-2019-FINAL-public.pdf" TargetMode="External"/><Relationship Id="rId9" Type="http://schemas.openxmlformats.org/officeDocument/2006/relationships/hyperlink" Target="https://inf.ethz.ch/news-and-events/spotlights/2019/06/mutlu-ACM-SIGARCH-award.html" TargetMode="External"/></Relationships>
</file>

<file path=ppt/slides/_rels/slide459.xml.rels><?xml version="1.0" encoding="UTF-8" standalone="yes"?>
<Relationships xmlns="http://schemas.openxmlformats.org/package/2006/relationships"><Relationship Id="rId3" Type="http://schemas.openxmlformats.org/officeDocument/2006/relationships/hyperlink" Target="https://people.inf.ethz.ch/omutlu/projects.htm" TargetMode="External"/><Relationship Id="rId2" Type="http://schemas.openxmlformats.org/officeDocument/2006/relationships/hyperlink" Target="https://people.inf.ethz.ch/omutlu/pub/ModernPrimerOnPIM_springer-emerging-computing-bookchapter21.pdf" TargetMode="External"/><Relationship Id="rId1" Type="http://schemas.openxmlformats.org/officeDocument/2006/relationships/slideLayout" Target="../slideLayouts/slideLayout248.xml"/><Relationship Id="rId5" Type="http://schemas.openxmlformats.org/officeDocument/2006/relationships/image" Target="../media/image201.png"/><Relationship Id="rId4" Type="http://schemas.openxmlformats.org/officeDocument/2006/relationships/hyperlink" Target="https://arxiv.org/pdf/1903.03988.pdf" TargetMode="External"/></Relationships>
</file>

<file path=ppt/slides/_rels/slide460.xml.rels><?xml version="1.0" encoding="UTF-8" standalone="yes"?>
<Relationships xmlns="http://schemas.openxmlformats.org/package/2006/relationships"><Relationship Id="rId3" Type="http://schemas.openxmlformats.org/officeDocument/2006/relationships/hyperlink" Target="https://people.inf.ethz.ch/omutlu/pub/ProcessingDataWhereItMakesSense_micpro19-invited.pdf" TargetMode="External"/><Relationship Id="rId2" Type="http://schemas.openxmlformats.org/officeDocument/2006/relationships/image" Target="../media/image343.png"/><Relationship Id="rId1" Type="http://schemas.openxmlformats.org/officeDocument/2006/relationships/slideLayout" Target="../slideLayouts/slideLayout759.xml"/><Relationship Id="rId5" Type="http://schemas.openxmlformats.org/officeDocument/2006/relationships/hyperlink" Target="https://arxiv.org/pdf/1903.03988.pdf" TargetMode="External"/><Relationship Id="rId4" Type="http://schemas.openxmlformats.org/officeDocument/2006/relationships/hyperlink" Target="https://doi.org/10.1016/j.micpro.2019.01.009" TargetMode="External"/></Relationships>
</file>

<file path=ppt/slides/_rels/slide461.xml.rels><?xml version="1.0" encoding="UTF-8" standalone="yes"?>
<Relationships xmlns="http://schemas.openxmlformats.org/package/2006/relationships"><Relationship Id="rId3" Type="http://schemas.openxmlformats.org/officeDocument/2006/relationships/hyperlink" Target="https://www.research.ibm.com/journal/" TargetMode="External"/><Relationship Id="rId2" Type="http://schemas.openxmlformats.org/officeDocument/2006/relationships/hyperlink" Target="https://arxiv.org/pdf/1907.12947.pdf" TargetMode="External"/><Relationship Id="rId1" Type="http://schemas.openxmlformats.org/officeDocument/2006/relationships/slideLayout" Target="../slideLayouts/slideLayout248.xml"/><Relationship Id="rId4" Type="http://schemas.openxmlformats.org/officeDocument/2006/relationships/image" Target="../media/image256.png"/></Relationships>
</file>

<file path=ppt/slides/_rels/slide462.xml.rels><?xml version="1.0" encoding="UTF-8" standalone="yes"?>
<Relationships xmlns="http://schemas.openxmlformats.org/package/2006/relationships"><Relationship Id="rId3" Type="http://schemas.openxmlformats.org/officeDocument/2006/relationships/hyperlink" Target="https://arxiv.org/pdf/1802.00320.pdf" TargetMode="External"/><Relationship Id="rId2" Type="http://schemas.openxmlformats.org/officeDocument/2006/relationships/hyperlink" Target="https://people.inf.ethz.ch/omutlu/acaces2018.html" TargetMode="External"/><Relationship Id="rId1" Type="http://schemas.openxmlformats.org/officeDocument/2006/relationships/slideLayout" Target="../slideLayouts/slideLayout759.xml"/><Relationship Id="rId4" Type="http://schemas.openxmlformats.org/officeDocument/2006/relationships/image" Target="../media/image344.png"/></Relationships>
</file>

<file path=ppt/slides/_rels/slide463.xml.rels><?xml version="1.0" encoding="UTF-8" standalone="yes"?>
<Relationships xmlns="http://schemas.openxmlformats.org/package/2006/relationships"><Relationship Id="rId3" Type="http://schemas.openxmlformats.org/officeDocument/2006/relationships/hyperlink" Target="http://superfri.org/superfri" TargetMode="External"/><Relationship Id="rId2" Type="http://schemas.openxmlformats.org/officeDocument/2006/relationships/hyperlink" Target="https://people.inf.ethz.ch/omutlu/pub/memory-systems-research_superfri14.pdf" TargetMode="External"/><Relationship Id="rId1" Type="http://schemas.openxmlformats.org/officeDocument/2006/relationships/slideLayout" Target="../slideLayouts/slideLayout248.xml"/><Relationship Id="rId4" Type="http://schemas.openxmlformats.org/officeDocument/2006/relationships/image" Target="../media/image345.png"/></Relationships>
</file>

<file path=ppt/slides/_rels/slide464.xml.rels><?xml version="1.0" encoding="UTF-8" standalone="yes"?>
<Relationships xmlns="http://schemas.openxmlformats.org/package/2006/relationships"><Relationship Id="rId3" Type="http://schemas.openxmlformats.org/officeDocument/2006/relationships/hyperlink" Target="https://people.inf.ethz.ch/omutlu/pub/rowhammer-and-other-memory-issues_date17.pdf" TargetMode="External"/><Relationship Id="rId2" Type="http://schemas.openxmlformats.org/officeDocument/2006/relationships/image" Target="../media/image174.png"/><Relationship Id="rId1" Type="http://schemas.openxmlformats.org/officeDocument/2006/relationships/slideLayout" Target="../slideLayouts/slideLayout248.xml"/><Relationship Id="rId6" Type="http://schemas.openxmlformats.org/officeDocument/2006/relationships/hyperlink" Target="https://people.inf.ethz.ch/omutlu/pub/onur-Rowhammer-Memory-Security_date17-invited-talk.pdf" TargetMode="External"/><Relationship Id="rId5" Type="http://schemas.openxmlformats.org/officeDocument/2006/relationships/hyperlink" Target="https://people.inf.ethz.ch/omutlu/pub/onur-Rowhammer-Memory-Security_date17-invited-talk.pptx" TargetMode="External"/><Relationship Id="rId4" Type="http://schemas.openxmlformats.org/officeDocument/2006/relationships/hyperlink" Target="http://www.date-conference.com/" TargetMode="External"/></Relationships>
</file>

<file path=ppt/slides/_rels/slide465.xml.rels><?xml version="1.0" encoding="UTF-8" standalone="yes"?>
<Relationships xmlns="http://schemas.openxmlformats.org/package/2006/relationships"><Relationship Id="rId8" Type="http://schemas.openxmlformats.org/officeDocument/2006/relationships/image" Target="../media/image129.png"/><Relationship Id="rId3" Type="http://schemas.openxmlformats.org/officeDocument/2006/relationships/hyperlink" Target="http://www.memcon.com/" TargetMode="External"/><Relationship Id="rId7" Type="http://schemas.openxmlformats.org/officeDocument/2006/relationships/hyperlink" Target="http://www.storagesearch.com/ram-new-thinking.html" TargetMode="External"/><Relationship Id="rId2" Type="http://schemas.openxmlformats.org/officeDocument/2006/relationships/hyperlink" Target="https://people.inf.ethz.ch/omutlu/pub/memory-scaling_memcon13.pdf" TargetMode="External"/><Relationship Id="rId1" Type="http://schemas.openxmlformats.org/officeDocument/2006/relationships/slideLayout" Target="../slideLayouts/slideLayout248.xml"/><Relationship Id="rId6" Type="http://schemas.openxmlformats.org/officeDocument/2006/relationships/hyperlink" Target="http://www.memcon.com/video1.aspx?vfile=2708052590001&amp;federated_f9=61773537001&amp;videoPlayer=999&amp;playerID=61773537001&amp;w=520&amp;h=442&amp;oheight=550" TargetMode="External"/><Relationship Id="rId5" Type="http://schemas.openxmlformats.org/officeDocument/2006/relationships/hyperlink" Target="https://people.inf.ethz.ch/omutlu/pub/mutlu_memory-scaling_memcon13_talk.pdf" TargetMode="External"/><Relationship Id="rId4" Type="http://schemas.openxmlformats.org/officeDocument/2006/relationships/hyperlink" Target="https://people.inf.ethz.ch/omutlu/pub/mutlu_memory-scaling_memcon13_talk.pptx" TargetMode="External"/></Relationships>
</file>

<file path=ppt/slides/_rels/slide466.xml.rels><?xml version="1.0" encoding="UTF-8" standalone="yes"?>
<Relationships xmlns="http://schemas.openxmlformats.org/package/2006/relationships"><Relationship Id="rId3" Type="http://schemas.openxmlformats.org/officeDocument/2006/relationships/image" Target="../media/image188.jpeg"/><Relationship Id="rId2" Type="http://schemas.openxmlformats.org/officeDocument/2006/relationships/hyperlink" Target="https://arxiv.org/pdf/1706.08642" TargetMode="External"/><Relationship Id="rId1" Type="http://schemas.openxmlformats.org/officeDocument/2006/relationships/slideLayout" Target="../slideLayouts/slideLayout759.xml"/></Relationships>
</file>

<file path=ppt/slides/_rels/slide467.xml.rels><?xml version="1.0" encoding="UTF-8" standalone="yes"?>
<Relationships xmlns="http://schemas.openxmlformats.org/package/2006/relationships"><Relationship Id="rId8" Type="http://schemas.openxmlformats.org/officeDocument/2006/relationships/hyperlink" Target="https://www.youtube.com/watch?v=B58YT9hZM4g" TargetMode="External"/><Relationship Id="rId3" Type="http://schemas.openxmlformats.org/officeDocument/2006/relationships/hyperlink" Target="https://ieeexplore.ieee.org/xpl/RecentIssue.jsp?punumber=43" TargetMode="External"/><Relationship Id="rId7" Type="http://schemas.openxmlformats.org/officeDocument/2006/relationships/hyperlink" Target="http://people.inf.ethz.ch/omutlu/pub/onur-RowHammer-VLSI-SOC-October-9-2020.pdf" TargetMode="External"/><Relationship Id="rId2" Type="http://schemas.openxmlformats.org/officeDocument/2006/relationships/hyperlink" Target="http://people.inf.ethz.ch/omutlu/pub/RowHammer-Retrospective_ieee_tcad19.pdf" TargetMode="External"/><Relationship Id="rId1" Type="http://schemas.openxmlformats.org/officeDocument/2006/relationships/slideLayout" Target="../slideLayouts/slideLayout272.xml"/><Relationship Id="rId6" Type="http://schemas.openxmlformats.org/officeDocument/2006/relationships/hyperlink" Target="http://people.inf.ethz.ch/omutlu/pub/onur-RowHammer-VLSI-SOC-October-9-2020.pptx" TargetMode="External"/><Relationship Id="rId5" Type="http://schemas.openxmlformats.org/officeDocument/2006/relationships/hyperlink" Target="http://people.inf.ethz.ch/omutlu/pub/onur-RowHammer-COSADE-Keynote-April-4-2019.pptx" TargetMode="External"/><Relationship Id="rId4" Type="http://schemas.openxmlformats.org/officeDocument/2006/relationships/hyperlink" Target="https://arxiv.org/pdf/1904.09724.pdf" TargetMode="External"/><Relationship Id="rId9" Type="http://schemas.openxmlformats.org/officeDocument/2006/relationships/image" Target="../media/image175.png"/></Relationships>
</file>

<file path=ppt/slides/_rels/slide468.xml.rels><?xml version="1.0" encoding="UTF-8" standalone="yes"?>
<Relationships xmlns="http://schemas.openxmlformats.org/package/2006/relationships"><Relationship Id="rId8" Type="http://schemas.openxmlformats.org/officeDocument/2006/relationships/hyperlink" Target="https://www.youtube.com/watch?v=BJ87rZCGWU0&amp;list=PL5PHm2jkkXmidJOd59REog9jDnPDTG6IJ" TargetMode="External"/><Relationship Id="rId13" Type="http://schemas.openxmlformats.org/officeDocument/2006/relationships/hyperlink" Target="http://www.archive.ece.cmu.edu/~ece447/s14/doku.php?id=schedule" TargetMode="External"/><Relationship Id="rId18" Type="http://schemas.openxmlformats.org/officeDocument/2006/relationships/hyperlink" Target="https://www.youtube.com/playlist?list=PL5PHm2jkkXmgVhh8CHAu9N76TShJqfYDt" TargetMode="External"/><Relationship Id="rId26" Type="http://schemas.openxmlformats.org/officeDocument/2006/relationships/hyperlink" Target="https://www.youtube.com/playlist?feature=edit_ok&amp;list=PLSEZzvupP7hNjq3Tuv2hiE5VvR-WRYoW4" TargetMode="External"/><Relationship Id="rId3" Type="http://schemas.openxmlformats.org/officeDocument/2006/relationships/hyperlink" Target="https://www.youtube.com/watch?v=AJBmIaUneB0&amp;list=PL5Q2soXY2Zi_FRrloMa2fUYWPGiZUBQo2" TargetMode="External"/><Relationship Id="rId21" Type="http://schemas.openxmlformats.org/officeDocument/2006/relationships/hyperlink" Target="https://safari.ethz.ch/architecture/fall2018/doku.php?id=schedule" TargetMode="External"/><Relationship Id="rId7" Type="http://schemas.openxmlformats.org/officeDocument/2006/relationships/hyperlink" Target="https://www.youtube.com/playlist?list=PL5PHm2jkkXmgFdD9x7RsjQC4a8KQjmUkQ" TargetMode="External"/><Relationship Id="rId12" Type="http://schemas.openxmlformats.org/officeDocument/2006/relationships/hyperlink" Target="http://www.archive.ece.cmu.edu/~ece447/s15/doku.php?id=schedule" TargetMode="External"/><Relationship Id="rId17" Type="http://schemas.openxmlformats.org/officeDocument/2006/relationships/hyperlink" Target="https://www.youtube.com/playlist?list=PL5Q2soXY2Zi9OhoVQBXYFIZywZXCPl4M_" TargetMode="External"/><Relationship Id="rId25" Type="http://schemas.openxmlformats.org/officeDocument/2006/relationships/hyperlink" Target="http://www.ece.cmu.edu/~ece742/f12/doku.php?id=lectures" TargetMode="External"/><Relationship Id="rId2" Type="http://schemas.openxmlformats.org/officeDocument/2006/relationships/hyperlink" Target="https://www.youtube.com/watch?v=nA4T8sCPWtg&amp;list=PL5Q2soXY2Zi8J58xLKBNFQFHRO3GrXxA9" TargetMode="External"/><Relationship Id="rId16" Type="http://schemas.openxmlformats.org/officeDocument/2006/relationships/hyperlink" Target="https://www.youtube.com/watch?v=g3yH68hAaSk&amp;list=PL5Q2soXY2Zi9JXe3ywQMhylk_d5dI-TM7" TargetMode="External"/><Relationship Id="rId20" Type="http://schemas.openxmlformats.org/officeDocument/2006/relationships/hyperlink" Target="https://safari.ethz.ch/architecture/fall2019/doku.php?id=schedule" TargetMode="External"/><Relationship Id="rId1" Type="http://schemas.openxmlformats.org/officeDocument/2006/relationships/slideLayout" Target="../slideLayouts/slideLayout805.xml"/><Relationship Id="rId6" Type="http://schemas.openxmlformats.org/officeDocument/2006/relationships/hyperlink" Target="https://www.youtube.com/watch?v=zLP_X4wyHbY&amp;list=PL5PHm2jkkXmi5CxxI7b3JCL1TWybTDtKq" TargetMode="External"/><Relationship Id="rId11" Type="http://schemas.openxmlformats.org/officeDocument/2006/relationships/hyperlink" Target="https://safari.ethz.ch/digitaltechnik/spring2018/doku.php?id=schedule" TargetMode="External"/><Relationship Id="rId24" Type="http://schemas.openxmlformats.org/officeDocument/2006/relationships/hyperlink" Target="http://www.archive.ece.cmu.edu/~ece740/f13/doku.php?id=schedule" TargetMode="External"/><Relationship Id="rId5" Type="http://schemas.openxmlformats.org/officeDocument/2006/relationships/hyperlink" Target="https://www.youtube.com/watch?v=g7r16VYd544&amp;list=PL5Q2soXY2Zi-IXWTT7xoNYpst5-zdZQ6y" TargetMode="External"/><Relationship Id="rId15" Type="http://schemas.openxmlformats.org/officeDocument/2006/relationships/hyperlink" Target="https://www.youtube.com/watch?list=PL5Q2soXY2Zi-DyoI3HbqcdtUm9YWRR_z-&amp;v=UC_ROevjIuM" TargetMode="External"/><Relationship Id="rId23" Type="http://schemas.openxmlformats.org/officeDocument/2006/relationships/hyperlink" Target="http://www.archive.ece.cmu.edu/~ece740/f15/doku.php?id=schedule" TargetMode="External"/><Relationship Id="rId10" Type="http://schemas.openxmlformats.org/officeDocument/2006/relationships/hyperlink" Target="https://safari.ethz.ch/digitaltechnik/spring2020/doku.php?id=schedule" TargetMode="External"/><Relationship Id="rId19" Type="http://schemas.openxmlformats.org/officeDocument/2006/relationships/hyperlink" Target="https://www.youtube.com/playlist?list=PL5PHm2jkkXmgDN1PLwOY_tGtUlynnyV6D" TargetMode="External"/><Relationship Id="rId4" Type="http://schemas.openxmlformats.org/officeDocument/2006/relationships/hyperlink" Target="https://www.youtube.com/watch?v=PMJxcArLU1E&amp;list=PL5Q2soXY2Zi_QedyPWtRmFUJ2F8DdYP7l" TargetMode="External"/><Relationship Id="rId9" Type="http://schemas.openxmlformats.org/officeDocument/2006/relationships/hyperlink" Target="https://safari.ethz.ch/digitaltechnik/spring2019/doku.php?id=schedule" TargetMode="External"/><Relationship Id="rId14" Type="http://schemas.openxmlformats.org/officeDocument/2006/relationships/hyperlink" Target="http://www.archive.ece.cmu.edu/~ece447/s13/doku.php?id=schedule" TargetMode="External"/><Relationship Id="rId22" Type="http://schemas.openxmlformats.org/officeDocument/2006/relationships/hyperlink" Target="https://safari.ethz.ch/architecture/fall2017/doku.php?id=schedule" TargetMode="External"/><Relationship Id="rId27" Type="http://schemas.openxmlformats.org/officeDocument/2006/relationships/hyperlink" Target="http://users.ece.cmu.edu/~omutlu/acaces2013-memory.html" TargetMode="External"/></Relationships>
</file>

<file path=ppt/slides/_rels/slide469.xml.rels><?xml version="1.0" encoding="UTF-8" standalone="yes"?>
<Relationships xmlns="http://schemas.openxmlformats.org/package/2006/relationships"><Relationship Id="rId8" Type="http://schemas.openxmlformats.org/officeDocument/2006/relationships/hyperlink" Target="https://safari.ethz.ch/architecture_seminar/fall2019/doku.php?id=schedule" TargetMode="External"/><Relationship Id="rId13" Type="http://schemas.openxmlformats.org/officeDocument/2006/relationships/hyperlink" Target="https://www.youtube.com/watch?v=-Yg1Ll9K30o&amp;list=PL5Q2soXY2Zi-hwiVCgcTgmnV3HH65QZnK" TargetMode="External"/><Relationship Id="rId18" Type="http://schemas.openxmlformats.org/officeDocument/2006/relationships/hyperlink" Target="https://www.youtube.com/watch?v=LD0ncRtXtDo&amp;list=PL5Q2soXY2Zi-HXxomthrpDpMJm05P6J9x" TargetMode="External"/><Relationship Id="rId3" Type="http://schemas.openxmlformats.org/officeDocument/2006/relationships/hyperlink" Target="https://www.youtube.com/watch?v=wB8iHMIeuaw&amp;list=PL5Q2soXY2Zi-RdBwDEIsq0pmsrHWEttz6" TargetMode="External"/><Relationship Id="rId21" Type="http://schemas.openxmlformats.org/officeDocument/2006/relationships/hyperlink" Target="https://www.youtube.com/playlist?list=PL5Q2soXY2Zi-IXWTT7xoNYpst5-zdZQ6y" TargetMode="External"/><Relationship Id="rId7" Type="http://schemas.openxmlformats.org/officeDocument/2006/relationships/hyperlink" Target="https://safari.ethz.ch/architecture_seminar/spring2020/doku.php?id=schedule" TargetMode="External"/><Relationship Id="rId12" Type="http://schemas.openxmlformats.org/officeDocument/2006/relationships/hyperlink" Target="https://www.youtube.com/watch?v=1RE5bkK4A-g&amp;list=PL5Q2soXY2Zi_aTU-FOVVc6SdYm2IF-ysX" TargetMode="External"/><Relationship Id="rId17" Type="http://schemas.openxmlformats.org/officeDocument/2006/relationships/hyperlink" Target="https://safari.ethz.ch/memory_systems/2018/doku.php?id=schedule" TargetMode="External"/><Relationship Id="rId2" Type="http://schemas.openxmlformats.org/officeDocument/2006/relationships/hyperlink" Target="http://users.ece.cmu.edu/~omutlu/acaces2013-memory.html" TargetMode="External"/><Relationship Id="rId16" Type="http://schemas.openxmlformats.org/officeDocument/2006/relationships/hyperlink" Target="https://safari.ethz.ch/memory_systems/TUWien2019/doku.php?id=schedule/" TargetMode="External"/><Relationship Id="rId20" Type="http://schemas.openxmlformats.org/officeDocument/2006/relationships/hyperlink" Target="https://safari.ethz.ch/memory_systems/ACACES2018/doku.php" TargetMode="External"/><Relationship Id="rId1" Type="http://schemas.openxmlformats.org/officeDocument/2006/relationships/slideLayout" Target="../slideLayouts/slideLayout805.xml"/><Relationship Id="rId6" Type="http://schemas.openxmlformats.org/officeDocument/2006/relationships/hyperlink" Target="https://www.youtube.com/watch?v=Vhydn-RLYXk&amp;list=PL5Q2soXY2Zi-R5gIzmy3SO7keDNnQ0b8v" TargetMode="External"/><Relationship Id="rId11" Type="http://schemas.openxmlformats.org/officeDocument/2006/relationships/hyperlink" Target="https://www.youtube.com/watch?v=K8F8pKYaQcc&amp;list=PL5Q2soXY2Zi-IymxXpH_9vlZCOeA7Yfn9" TargetMode="External"/><Relationship Id="rId5" Type="http://schemas.openxmlformats.org/officeDocument/2006/relationships/hyperlink" Target="https://www.youtube.com/playlist?list=PL5Q2soXY2Zi8OJwH_bn9UQqSF4wWYSzkp" TargetMode="External"/><Relationship Id="rId15" Type="http://schemas.openxmlformats.org/officeDocument/2006/relationships/hyperlink" Target="https://safari.ethz.ch/memory_systems/Perugia2019/doku.php?id=schedule" TargetMode="External"/><Relationship Id="rId10" Type="http://schemas.openxmlformats.org/officeDocument/2006/relationships/hyperlink" Target="https://safari.ethz.ch/architecture_seminar/fall2018/doku.php?id=schedule" TargetMode="External"/><Relationship Id="rId19" Type="http://schemas.openxmlformats.org/officeDocument/2006/relationships/hyperlink" Target="https://people.inf.ethz.ch/omutlu/acaces2013-memory.html" TargetMode="External"/><Relationship Id="rId4" Type="http://schemas.openxmlformats.org/officeDocument/2006/relationships/hyperlink" Target="https://www.youtube.com/watch?v=Rh5XynlJrSM&amp;list=PL5Q2soXY2Zi_22a-Br3hXr55hy7s3ZDwH" TargetMode="External"/><Relationship Id="rId9" Type="http://schemas.openxmlformats.org/officeDocument/2006/relationships/hyperlink" Target="https://safari.ethz.ch/architecture_seminar/spring2019/doku.php?id=schedule" TargetMode="External"/><Relationship Id="rId14" Type="http://schemas.openxmlformats.org/officeDocument/2006/relationships/hyperlink" Target="https://www.youtube.com/watch?v=bAcY6Lcp1Gs&amp;list=PL5Q2soXY2Zi_gntM55VoMlKlw7YrXOhbl" TargetMode="External"/></Relationships>
</file>

<file path=ppt/slides/_rels/slide470.xml.rels><?xml version="1.0" encoding="UTF-8" standalone="yes"?>
<Relationships xmlns="http://schemas.openxmlformats.org/package/2006/relationships"><Relationship Id="rId8" Type="http://schemas.openxmlformats.org/officeDocument/2006/relationships/hyperlink" Target="http://www.ece.cmu.edu/~safari/tools.html" TargetMode="External"/><Relationship Id="rId3" Type="http://schemas.openxmlformats.org/officeDocument/2006/relationships/hyperlink" Target="https://github.com/CMU-SAFARI/ramulator" TargetMode="External"/><Relationship Id="rId7" Type="http://schemas.openxmlformats.org/officeDocument/2006/relationships/hyperlink" Target="https://github.com/CMU-SAFARI/" TargetMode="External"/><Relationship Id="rId2" Type="http://schemas.openxmlformats.org/officeDocument/2006/relationships/hyperlink" Target="https://github.com/CMU-SAFARI/rowhammer" TargetMode="External"/><Relationship Id="rId1" Type="http://schemas.openxmlformats.org/officeDocument/2006/relationships/slideLayout" Target="../slideLayouts/slideLayout817.xml"/><Relationship Id="rId6" Type="http://schemas.openxmlformats.org/officeDocument/2006/relationships/hyperlink" Target="https://github.com/CMU-SAFARI/SoftMC" TargetMode="External"/><Relationship Id="rId5" Type="http://schemas.openxmlformats.org/officeDocument/2006/relationships/hyperlink" Target="https://github.com/CMU-SAFARI/NOCulator" TargetMode="External"/><Relationship Id="rId4" Type="http://schemas.openxmlformats.org/officeDocument/2006/relationships/hyperlink" Target="https://github.com/CMU-SAFARI/memsim" TargetMode="External"/></Relationships>
</file>

<file path=ppt/slides/_rels/slide471.xml.rels><?xml version="1.0" encoding="UTF-8" standalone="yes"?>
<Relationships xmlns="http://schemas.openxmlformats.org/package/2006/relationships"><Relationship Id="rId8" Type="http://schemas.openxmlformats.org/officeDocument/2006/relationships/hyperlink" Target="http://www.ece.cmu.edu/~safari/tools.html" TargetMode="External"/><Relationship Id="rId3" Type="http://schemas.openxmlformats.org/officeDocument/2006/relationships/hyperlink" Target="https://github.com/CMU-SAFARI/Mosaic" TargetMode="External"/><Relationship Id="rId7" Type="http://schemas.openxmlformats.org/officeDocument/2006/relationships/hyperlink" Target="https://github.com/CMU-SAFARI/" TargetMode="External"/><Relationship Id="rId2" Type="http://schemas.openxmlformats.org/officeDocument/2006/relationships/hyperlink" Target="https://github.com/CMU-SAFARI/MQSim" TargetMode="External"/><Relationship Id="rId1" Type="http://schemas.openxmlformats.org/officeDocument/2006/relationships/slideLayout" Target="../slideLayouts/slideLayout817.xml"/><Relationship Id="rId6" Type="http://schemas.openxmlformats.org/officeDocument/2006/relationships/hyperlink" Target="https://github.com/CMU-SAFARI/HWASim" TargetMode="External"/><Relationship Id="rId5" Type="http://schemas.openxmlformats.org/officeDocument/2006/relationships/hyperlink" Target="https://github.com/CMU-SAFARI/SMLA" TargetMode="External"/><Relationship Id="rId4" Type="http://schemas.openxmlformats.org/officeDocument/2006/relationships/hyperlink" Target="https://github.com/CMU-SAFARI/IMPICA" TargetMode="External"/></Relationships>
</file>

<file path=ppt/slides/_rels/slide472.xml.rels><?xml version="1.0" encoding="UTF-8" standalone="yes"?>
<Relationships xmlns="http://schemas.openxmlformats.org/package/2006/relationships"><Relationship Id="rId3" Type="http://schemas.openxmlformats.org/officeDocument/2006/relationships/hyperlink" Target="http://www.ece.cmu.edu/~safari/tools.html" TargetMode="External"/><Relationship Id="rId2" Type="http://schemas.openxmlformats.org/officeDocument/2006/relationships/hyperlink" Target="https://github.com/CMU-SAFARI/" TargetMode="External"/><Relationship Id="rId1" Type="http://schemas.openxmlformats.org/officeDocument/2006/relationships/slideLayout" Target="../slideLayouts/slideLayout817.xml"/><Relationship Id="rId4" Type="http://schemas.openxmlformats.org/officeDocument/2006/relationships/image" Target="../media/image346.png"/></Relationships>
</file>

<file path=ppt/slides/_rels/slide473.xml.rels><?xml version="1.0" encoding="UTF-8" standalone="yes"?>
<Relationships xmlns="http://schemas.openxmlformats.org/package/2006/relationships"><Relationship Id="rId3" Type="http://schemas.openxmlformats.org/officeDocument/2006/relationships/image" Target="../media/image348.png"/><Relationship Id="rId2" Type="http://schemas.openxmlformats.org/officeDocument/2006/relationships/image" Target="../media/image347.png"/><Relationship Id="rId1" Type="http://schemas.openxmlformats.org/officeDocument/2006/relationships/slideLayout" Target="../slideLayouts/slideLayout817.xml"/></Relationships>
</file>

<file path=ppt/slides/_rels/slide474.xml.rels><?xml version="1.0" encoding="UTF-8" standalone="yes"?>
<Relationships xmlns="http://schemas.openxmlformats.org/package/2006/relationships"><Relationship Id="rId3" Type="http://schemas.openxmlformats.org/officeDocument/2006/relationships/hyperlink" Target="http://scholar.google.com/citations?user=7XyGUGkAAAAJ&amp;hl=en" TargetMode="External"/><Relationship Id="rId2" Type="http://schemas.openxmlformats.org/officeDocument/2006/relationships/hyperlink" Target="https://people.inf.ethz.ch/omutlu/projects.htm" TargetMode="External"/><Relationship Id="rId1" Type="http://schemas.openxmlformats.org/officeDocument/2006/relationships/slideLayout" Target="../slideLayouts/slideLayout805.xml"/><Relationship Id="rId4" Type="http://schemas.openxmlformats.org/officeDocument/2006/relationships/hyperlink" Target="https://www.youtube.com/onurmutlulectures" TargetMode="External"/></Relationships>
</file>

<file path=ppt/slides/_rels/slide475.xml.rels><?xml version="1.0" encoding="UTF-8" standalone="yes"?>
<Relationships xmlns="http://schemas.openxmlformats.org/package/2006/relationships"><Relationship Id="rId3" Type="http://schemas.openxmlformats.org/officeDocument/2006/relationships/hyperlink" Target="https://www.youtube.com/watch?v=tcQ3zZ3JpuA&amp;list=PL5Q2soXY2Zi8D_5MGV6EnXEJHnV2YFBJl&amp;index=15" TargetMode="External"/><Relationship Id="rId2" Type="http://schemas.openxmlformats.org/officeDocument/2006/relationships/hyperlink" Target="https://www.youtube.com/watch?v=8ffSEKZhmvo&amp;list=PL5Q2soXY2Zi_4oP9LdL3cc8G6NIjD2Ydz" TargetMode="External"/><Relationship Id="rId1" Type="http://schemas.openxmlformats.org/officeDocument/2006/relationships/slideLayout" Target="../slideLayouts/slideLayout678.xml"/></Relationships>
</file>

<file path=ppt/slides/_rels/slide476.xml.rels><?xml version="1.0" encoding="UTF-8" standalone="yes"?>
<Relationships xmlns="http://schemas.openxmlformats.org/package/2006/relationships"><Relationship Id="rId8" Type="http://schemas.openxmlformats.org/officeDocument/2006/relationships/hyperlink" Target="https://v.youku.com/v_show/id_XNDI3MjU3MTM0OA" TargetMode="External"/><Relationship Id="rId3" Type="http://schemas.openxmlformats.org/officeDocument/2006/relationships/hyperlink" Target="https://www.sigarch.org/benefit/awards/acm-sigarch-maurice-wilkes-award/" TargetMode="External"/><Relationship Id="rId7" Type="http://schemas.openxmlformats.org/officeDocument/2006/relationships/hyperlink" Target="https://www.youtube.com/watch?v=8ffSEKZhmvo" TargetMode="External"/><Relationship Id="rId12" Type="http://schemas.openxmlformats.org/officeDocument/2006/relationships/hyperlink" Target="https://people.inf.ethz.ch/omutlu/pub/onur-DAC-EarlyCareerWorkshopPanel-ImpactfulResearch-July-19-2020-withbackup-FINAL.pdf" TargetMode="External"/><Relationship Id="rId2" Type="http://schemas.openxmlformats.org/officeDocument/2006/relationships/hyperlink" Target="https://people.inf.ethz.ch/omutlu/pub/onur-MauriceWilkesAward-June-25-2019-FINAL-public.pptx" TargetMode="External"/><Relationship Id="rId1" Type="http://schemas.openxmlformats.org/officeDocument/2006/relationships/slideLayout" Target="../slideLayouts/slideLayout712.xml"/><Relationship Id="rId6" Type="http://schemas.openxmlformats.org/officeDocument/2006/relationships/hyperlink" Target="https://v.youku.com/v_show/id_XNDI3MjU2ODIwNA" TargetMode="External"/><Relationship Id="rId11" Type="http://schemas.openxmlformats.org/officeDocument/2006/relationships/hyperlink" Target="https://sites.google.com/gapp.nthu.edu.tw/dac-ecw20/" TargetMode="External"/><Relationship Id="rId5" Type="http://schemas.openxmlformats.org/officeDocument/2006/relationships/hyperlink" Target="https://www.youtube.com/watch?v=tcQ3zZ3JpuA" TargetMode="External"/><Relationship Id="rId10" Type="http://schemas.openxmlformats.org/officeDocument/2006/relationships/hyperlink" Target="https://people.inf.ethz.ch/omutlu/pub/onur-DAC-EarlyCareerWorkshopPanel-ImpactfulResearch-July-19-2020-withbackup-FINAL.pptx" TargetMode="External"/><Relationship Id="rId4" Type="http://schemas.openxmlformats.org/officeDocument/2006/relationships/hyperlink" Target="https://people.inf.ethz.ch/omutlu/pub/onur-MauriceWilkesAward-June-25-2019-FINAL-public.pdf" TargetMode="External"/><Relationship Id="rId9" Type="http://schemas.openxmlformats.org/officeDocument/2006/relationships/hyperlink" Target="https://inf.ethz.ch/news-and-events/spotlights/2019/06/mutlu-ACM-SIGARCH-award.html" TargetMode="External"/></Relationships>
</file>

<file path=ppt/slides/_rels/slide47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3645024"/>
            <a:ext cx="9144000" cy="614362"/>
          </a:xfrm>
        </p:spPr>
        <p:txBody>
          <a:bodyPr>
            <a:noAutofit/>
          </a:bodyPr>
          <a:lstStyle/>
          <a:p>
            <a:r>
              <a:rPr lang="en-US" sz="2200" dirty="0"/>
              <a:t>Onur Mutlu</a:t>
            </a:r>
          </a:p>
          <a:p>
            <a:r>
              <a:rPr lang="en-US" sz="2200" dirty="0">
                <a:hlinkClick r:id="rId3"/>
              </a:rPr>
              <a:t>omutlu@gmail.com</a:t>
            </a:r>
            <a:r>
              <a:rPr lang="en-US" sz="2200" dirty="0"/>
              <a:t> </a:t>
            </a:r>
          </a:p>
          <a:p>
            <a:r>
              <a:rPr lang="en-US" sz="2200" dirty="0">
                <a:hlinkClick r:id="rId4"/>
              </a:rPr>
              <a:t>https://people.inf.ethz.ch/omutlu</a:t>
            </a:r>
            <a:endParaRPr lang="en-US" sz="2200" dirty="0"/>
          </a:p>
          <a:p>
            <a:r>
              <a:rPr lang="en-US" sz="2200" dirty="0"/>
              <a:t>1 December 2021</a:t>
            </a:r>
          </a:p>
          <a:p>
            <a:r>
              <a:rPr lang="en-US" dirty="0"/>
              <a:t>IEEE Data &amp; Storage Symposium (IEEE Bangalore)</a:t>
            </a:r>
          </a:p>
          <a:p>
            <a:endParaRPr lang="en-US" sz="2200" dirty="0"/>
          </a:p>
          <a:p>
            <a:pPr algn="l"/>
            <a:endParaRPr lang="en-US" sz="2200" dirty="0"/>
          </a:p>
        </p:txBody>
      </p:sp>
      <p:pic>
        <p:nvPicPr>
          <p:cNvPr id="10" name="Picture 2" descr="ETH Zurich short logo, black"/>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l="6982" t="19970" r="7940" b="18111"/>
          <a:stretch/>
        </p:blipFill>
        <p:spPr bwMode="auto">
          <a:xfrm>
            <a:off x="3261625" y="5805264"/>
            <a:ext cx="2750535" cy="783754"/>
          </a:xfrm>
          <a:prstGeom prst="rect">
            <a:avLst/>
          </a:prstGeom>
          <a:noFill/>
          <a:extLst>
            <a:ext uri="{909E8E84-426E-40dd-AFC4-6F175D3DCCD1}">
              <a14:hiddenFill xmlns="" xmlns:a14="http://schemas.microsoft.com/office/drawing/2010/main">
                <a:solidFill>
                  <a:srgbClr val="FFFFFF"/>
                </a:solidFill>
              </a14:hiddenFill>
            </a:ext>
          </a:extLst>
        </p:spPr>
      </p:pic>
      <p:pic>
        <p:nvPicPr>
          <p:cNvPr id="8" name="Picture 7" descr="Burgundy_CMU_JPG_Logo.jpg">
            <a:extLst>
              <a:ext uri="{FF2B5EF4-FFF2-40B4-BE49-F238E27FC236}">
                <a16:creationId xmlns:a16="http://schemas.microsoft.com/office/drawing/2014/main" id="{FDEF4BF8-4C42-2C48-ACA7-CAA3C1B63ED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478027" y="5805264"/>
            <a:ext cx="2532185" cy="914400"/>
          </a:xfrm>
          <a:prstGeom prst="rect">
            <a:avLst/>
          </a:prstGeom>
        </p:spPr>
      </p:pic>
      <p:pic>
        <p:nvPicPr>
          <p:cNvPr id="9" name="Picture 8" descr="safari.png">
            <a:extLst>
              <a:ext uri="{FF2B5EF4-FFF2-40B4-BE49-F238E27FC236}">
                <a16:creationId xmlns:a16="http://schemas.microsoft.com/office/drawing/2014/main" id="{979E4862-636A-E34E-B52B-A7AB09A48069}"/>
              </a:ext>
            </a:extLst>
          </p:cNvPr>
          <p:cNvPicPr>
            <a:picLocks noChangeAspect="1"/>
          </p:cNvPicPr>
          <p:nvPr/>
        </p:nvPicPr>
        <p:blipFill>
          <a:blip r:embed="rId7" cstate="print"/>
          <a:stretch>
            <a:fillRect/>
          </a:stretch>
        </p:blipFill>
        <p:spPr>
          <a:xfrm>
            <a:off x="216024" y="5949280"/>
            <a:ext cx="1745138" cy="504938"/>
          </a:xfrm>
          <a:prstGeom prst="rect">
            <a:avLst/>
          </a:prstGeom>
        </p:spPr>
      </p:pic>
      <p:sp>
        <p:nvSpPr>
          <p:cNvPr id="12" name="Title 1">
            <a:extLst>
              <a:ext uri="{FF2B5EF4-FFF2-40B4-BE49-F238E27FC236}">
                <a16:creationId xmlns:a16="http://schemas.microsoft.com/office/drawing/2014/main" id="{93DF90B4-9AA1-0247-9894-BE34945D5732}"/>
              </a:ext>
            </a:extLst>
          </p:cNvPr>
          <p:cNvSpPr>
            <a:spLocks noGrp="1"/>
          </p:cNvSpPr>
          <p:nvPr>
            <p:ph type="ctrTitle"/>
          </p:nvPr>
        </p:nvSpPr>
        <p:spPr>
          <a:xfrm>
            <a:off x="395536" y="1371600"/>
            <a:ext cx="8382000" cy="2201416"/>
          </a:xfrm>
        </p:spPr>
        <p:txBody>
          <a:bodyPr>
            <a:normAutofit fontScale="90000"/>
          </a:bodyPr>
          <a:lstStyle/>
          <a:p>
            <a:pPr algn="ctr"/>
            <a:r>
              <a:rPr lang="en-US" sz="6000" dirty="0"/>
              <a:t>Future Computing Platforms</a:t>
            </a:r>
            <a:br>
              <a:rPr lang="en-US" sz="4400" b="1" dirty="0"/>
            </a:br>
            <a:br>
              <a:rPr lang="en-US" sz="400" dirty="0"/>
            </a:br>
            <a:r>
              <a:rPr lang="en-US" sz="4900" dirty="0">
                <a:solidFill>
                  <a:srgbClr val="C00000"/>
                </a:solidFill>
              </a:rPr>
              <a:t>Challenges and Opportunities</a:t>
            </a:r>
            <a:br>
              <a:rPr lang="en-US" sz="4400" dirty="0"/>
            </a:br>
            <a:endParaRPr lang="en-US" sz="3800" dirty="0">
              <a:solidFill>
                <a:srgbClr val="FF0000"/>
              </a:solidFill>
            </a:endParaRPr>
          </a:p>
        </p:txBody>
      </p:sp>
    </p:spTree>
    <p:extLst>
      <p:ext uri="{BB962C8B-B14F-4D97-AF65-F5344CB8AC3E}">
        <p14:creationId xmlns:p14="http://schemas.microsoft.com/office/powerpoint/2010/main" val="10031389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25"/>
          <p:cNvSpPr>
            <a:spLocks noChangeArrowheads="1"/>
          </p:cNvSpPr>
          <p:nvPr/>
        </p:nvSpPr>
        <p:spPr bwMode="auto">
          <a:xfrm>
            <a:off x="-52900" y="1051478"/>
            <a:ext cx="914400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1440" tIns="45720" rIns="91440" bIns="4572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1" u="none" strike="noStrike" kern="1200" cap="none" spc="0" normalizeH="0" baseline="0" noProof="0" dirty="0">
                <a:ln>
                  <a:noFill/>
                </a:ln>
                <a:solidFill>
                  <a:srgbClr val="0000FF"/>
                </a:solidFill>
                <a:effectLst/>
                <a:uLnTx/>
                <a:uFillTx/>
                <a:latin typeface="Arial Narrow" charset="0"/>
                <a:ea typeface="ＭＳ Ｐゴシック" charset="0"/>
                <a:cs typeface="Arial" charset="0"/>
              </a:rPr>
              <a:t>Computer architecture, HW/SW, systems, bioinformatics, security</a:t>
            </a:r>
          </a:p>
        </p:txBody>
      </p:sp>
      <p:pic>
        <p:nvPicPr>
          <p:cNvPr id="40" name="Picture 39"/>
          <p:cNvPicPr>
            <a:picLocks noChangeAspect="1"/>
          </p:cNvPicPr>
          <p:nvPr/>
        </p:nvPicPr>
        <p:blipFill>
          <a:blip r:embed="rId3" cstate="screen">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a:ext>
            </a:extLst>
          </a:blip>
          <a:stretch>
            <a:fillRect/>
          </a:stretch>
        </p:blipFill>
        <p:spPr>
          <a:xfrm>
            <a:off x="3025458" y="2705198"/>
            <a:ext cx="1524000" cy="1029876"/>
          </a:xfrm>
          <a:prstGeom prst="rect">
            <a:avLst/>
          </a:prstGeom>
          <a:noFill/>
          <a:ln>
            <a:noFill/>
          </a:ln>
        </p:spPr>
      </p:pic>
      <p:pic>
        <p:nvPicPr>
          <p:cNvPr id="39" name="Picture 23" descr="http://i.ehow.com/images/a04/ac/qb/format-hard-drive-xp-800X800.jpg"/>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rot="20433856">
            <a:off x="7165083" y="1912953"/>
            <a:ext cx="1276125" cy="12761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6630" name="Text Box 147"/>
          <p:cNvSpPr txBox="1">
            <a:spLocks noChangeArrowheads="1"/>
          </p:cNvSpPr>
          <p:nvPr/>
        </p:nvSpPr>
        <p:spPr bwMode="auto">
          <a:xfrm>
            <a:off x="6498591" y="4977878"/>
            <a:ext cx="2292350" cy="4302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440" tIns="45720" rIns="91440" bIns="45720">
            <a:spAutoFit/>
          </a:bodyPr>
          <a:lstStyle>
            <a:lvl1pPr eaLnBrk="0" hangingPunct="0">
              <a:defRPr sz="2400">
                <a:solidFill>
                  <a:schemeClr val="tx1"/>
                </a:solidFill>
                <a:latin typeface="Arial" charset="0"/>
                <a:ea typeface="ＭＳ Ｐゴシック" charset="0"/>
                <a:cs typeface="Arial" charset="0"/>
              </a:defRPr>
            </a:lvl1pPr>
            <a:lvl2pPr marL="37931725" indent="-37474525"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200" eaLnBrk="0" fontAlgn="base" hangingPunct="0">
              <a:spcBef>
                <a:spcPct val="0"/>
              </a:spcBef>
              <a:spcAft>
                <a:spcPct val="0"/>
              </a:spcAft>
              <a:defRPr sz="2400">
                <a:solidFill>
                  <a:schemeClr val="tx1"/>
                </a:solidFill>
                <a:latin typeface="Arial" charset="0"/>
                <a:ea typeface="Arial" charset="0"/>
                <a:cs typeface="Arial" charset="0"/>
              </a:defRPr>
            </a:lvl6pPr>
            <a:lvl7pPr marL="914400" eaLnBrk="0" fontAlgn="base" hangingPunct="0">
              <a:spcBef>
                <a:spcPct val="0"/>
              </a:spcBef>
              <a:spcAft>
                <a:spcPct val="0"/>
              </a:spcAft>
              <a:defRPr sz="2400">
                <a:solidFill>
                  <a:schemeClr val="tx1"/>
                </a:solidFill>
                <a:latin typeface="Arial" charset="0"/>
                <a:ea typeface="Arial" charset="0"/>
                <a:cs typeface="Arial" charset="0"/>
              </a:defRPr>
            </a:lvl7pPr>
            <a:lvl8pPr marL="1371600" eaLnBrk="0" fontAlgn="base" hangingPunct="0">
              <a:spcBef>
                <a:spcPct val="0"/>
              </a:spcBef>
              <a:spcAft>
                <a:spcPct val="0"/>
              </a:spcAft>
              <a:defRPr sz="2400">
                <a:solidFill>
                  <a:schemeClr val="tx1"/>
                </a:solidFill>
                <a:latin typeface="Arial" charset="0"/>
                <a:ea typeface="Arial" charset="0"/>
                <a:cs typeface="Arial" charset="0"/>
              </a:defRPr>
            </a:lvl8pPr>
            <a:lvl9pPr marL="1828800" eaLnBrk="0" fontAlgn="base" hangingPunct="0">
              <a:spcBef>
                <a:spcPct val="0"/>
              </a:spcBef>
              <a:spcAft>
                <a:spcPct val="0"/>
              </a:spcAft>
              <a:defRPr sz="2400">
                <a:solidFill>
                  <a:schemeClr val="tx1"/>
                </a:solidFill>
                <a:latin typeface="Arial" charset="0"/>
                <a:ea typeface="Arial" charset="0"/>
                <a:cs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endParaRPr kumimoji="0" lang="en-US" sz="2200" b="1" i="1" u="none" strike="noStrike" kern="1200" cap="none" spc="0" normalizeH="0" baseline="0" noProof="0">
              <a:ln>
                <a:noFill/>
              </a:ln>
              <a:solidFill>
                <a:srgbClr val="3333CC"/>
              </a:solidFill>
              <a:effectLst/>
              <a:uLnTx/>
              <a:uFillTx/>
              <a:latin typeface="Arial Narrow" charset="0"/>
              <a:ea typeface="ＭＳ Ｐゴシック" charset="0"/>
              <a:cs typeface="Arial" charset="0"/>
            </a:endParaRPr>
          </a:p>
        </p:txBody>
      </p:sp>
      <p:pic>
        <p:nvPicPr>
          <p:cNvPr id="26645" name="Picture 30" descr="3177_01.png"/>
          <p:cNvPicPr>
            <a:picLocks noChangeAspect="1"/>
          </p:cNvPicPr>
          <p:nvPr/>
        </p:nvPicPr>
        <p:blipFill>
          <a:blip r:embed="rId6" cstate="screen">
            <a:extLst>
              <a:ext uri="{28A0092B-C50C-407E-A947-70E740481C1C}">
                <a14:useLocalDpi xmlns:a14="http://schemas.microsoft.com/office/drawing/2010/main"/>
              </a:ext>
            </a:extLst>
          </a:blip>
          <a:srcRect/>
          <a:stretch>
            <a:fillRect/>
          </a:stretch>
        </p:blipFill>
        <p:spPr bwMode="auto">
          <a:xfrm>
            <a:off x="256665" y="4191392"/>
            <a:ext cx="2325687" cy="909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nvGrpSpPr>
          <p:cNvPr id="26633" name="Group 47"/>
          <p:cNvGrpSpPr>
            <a:grpSpLocks/>
          </p:cNvGrpSpPr>
          <p:nvPr/>
        </p:nvGrpSpPr>
        <p:grpSpPr bwMode="auto">
          <a:xfrm>
            <a:off x="3304126" y="3812751"/>
            <a:ext cx="3077766" cy="1554083"/>
            <a:chOff x="5252245" y="4774407"/>
            <a:chExt cx="3076909" cy="1554282"/>
          </a:xfrm>
        </p:grpSpPr>
        <p:sp>
          <p:nvSpPr>
            <p:cNvPr id="26642" name="TextBox 8"/>
            <p:cNvSpPr txBox="1">
              <a:spLocks noChangeArrowheads="1"/>
            </p:cNvSpPr>
            <p:nvPr/>
          </p:nvSpPr>
          <p:spPr bwMode="auto">
            <a:xfrm>
              <a:off x="5252245" y="5959310"/>
              <a:ext cx="3076909" cy="36937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Arial" charset="0"/>
                </a:defRPr>
              </a:lvl1pPr>
              <a:lvl2pPr marL="37931725" indent="-37474525"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200" eaLnBrk="0" fontAlgn="base" hangingPunct="0">
                <a:spcBef>
                  <a:spcPct val="0"/>
                </a:spcBef>
                <a:spcAft>
                  <a:spcPct val="0"/>
                </a:spcAft>
                <a:defRPr sz="2400">
                  <a:solidFill>
                    <a:schemeClr val="tx1"/>
                  </a:solidFill>
                  <a:latin typeface="Arial" charset="0"/>
                  <a:ea typeface="Arial" charset="0"/>
                  <a:cs typeface="Arial" charset="0"/>
                </a:defRPr>
              </a:lvl6pPr>
              <a:lvl7pPr marL="914400" eaLnBrk="0" fontAlgn="base" hangingPunct="0">
                <a:spcBef>
                  <a:spcPct val="0"/>
                </a:spcBef>
                <a:spcAft>
                  <a:spcPct val="0"/>
                </a:spcAft>
                <a:defRPr sz="2400">
                  <a:solidFill>
                    <a:schemeClr val="tx1"/>
                  </a:solidFill>
                  <a:latin typeface="Arial" charset="0"/>
                  <a:ea typeface="Arial" charset="0"/>
                  <a:cs typeface="Arial" charset="0"/>
                </a:defRPr>
              </a:lvl7pPr>
              <a:lvl8pPr marL="1371600" eaLnBrk="0" fontAlgn="base" hangingPunct="0">
                <a:spcBef>
                  <a:spcPct val="0"/>
                </a:spcBef>
                <a:spcAft>
                  <a:spcPct val="0"/>
                </a:spcAft>
                <a:defRPr sz="2400">
                  <a:solidFill>
                    <a:schemeClr val="tx1"/>
                  </a:solidFill>
                  <a:latin typeface="Arial" charset="0"/>
                  <a:ea typeface="Arial" charset="0"/>
                  <a:cs typeface="Arial" charset="0"/>
                </a:defRPr>
              </a:lvl8pPr>
              <a:lvl9pPr marL="1828800" eaLnBrk="0" fontAlgn="base" hangingPunct="0">
                <a:spcBef>
                  <a:spcPct val="0"/>
                </a:spcBef>
                <a:spcAft>
                  <a:spcPct val="0"/>
                </a:spcAft>
                <a:defRPr sz="2400">
                  <a:solidFill>
                    <a:schemeClr val="tx1"/>
                  </a:solidFill>
                  <a:latin typeface="Arial" charset="0"/>
                  <a:ea typeface="Arial" charset="0"/>
                  <a:cs typeface="Arial"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a:ln>
                    <a:noFill/>
                  </a:ln>
                  <a:solidFill>
                    <a:srgbClr val="000000"/>
                  </a:solidFill>
                  <a:effectLst/>
                  <a:uLnTx/>
                  <a:uFillTx/>
                  <a:latin typeface="Calibri" charset="0"/>
                  <a:ea typeface="ＭＳ Ｐゴシック" charset="0"/>
                  <a:cs typeface="Arial" charset="0"/>
                </a:rPr>
                <a:t>Graphics and Vision Processing</a:t>
              </a:r>
              <a:endParaRPr kumimoji="0" lang="en-US" altLang="zh-CN" sz="1600" b="0" i="0" u="none" strike="noStrike" kern="1200" cap="none" spc="0" normalizeH="0" baseline="0" noProof="0" dirty="0">
                <a:ln>
                  <a:noFill/>
                </a:ln>
                <a:solidFill>
                  <a:srgbClr val="000000"/>
                </a:solidFill>
                <a:effectLst/>
                <a:uLnTx/>
                <a:uFillTx/>
                <a:latin typeface="Calibri" charset="0"/>
                <a:ea typeface="ＭＳ Ｐゴシック" charset="0"/>
                <a:cs typeface="Arial" charset="0"/>
              </a:endParaRPr>
            </a:p>
          </p:txBody>
        </p:sp>
        <p:pic>
          <p:nvPicPr>
            <p:cNvPr id="26643" name="Picture 6" descr="C:\Daten\talks\invited\ferc2010\material\Fermi_Die_FINAL.png"/>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5264944" y="4774407"/>
              <a:ext cx="1201936" cy="118872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sp>
        <p:nvSpPr>
          <p:cNvPr id="27" name="Text Box 13" descr="90%"/>
          <p:cNvSpPr txBox="1">
            <a:spLocks noChangeArrowheads="1"/>
          </p:cNvSpPr>
          <p:nvPr/>
        </p:nvSpPr>
        <p:spPr bwMode="auto">
          <a:xfrm>
            <a:off x="376771" y="3295761"/>
            <a:ext cx="1733033" cy="895630"/>
          </a:xfrm>
          <a:prstGeom prst="rect">
            <a:avLst/>
          </a:prstGeom>
          <a:noFill/>
          <a:ln w="12700">
            <a:noFill/>
            <a:miter lim="800000"/>
            <a:headEnd/>
            <a:tailEnd/>
          </a:ln>
          <a:effectLst/>
        </p:spPr>
        <p:txBody>
          <a:bodyPr wrap="non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Heterogeneous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Processors and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Accelerators</a:t>
            </a:r>
          </a:p>
        </p:txBody>
      </p:sp>
      <p:sp>
        <p:nvSpPr>
          <p:cNvPr id="28" name="Text Box 20" descr="90%"/>
          <p:cNvSpPr txBox="1">
            <a:spLocks noChangeArrowheads="1"/>
          </p:cNvSpPr>
          <p:nvPr/>
        </p:nvSpPr>
        <p:spPr bwMode="auto">
          <a:xfrm>
            <a:off x="2600780" y="2453452"/>
            <a:ext cx="2258492" cy="341632"/>
          </a:xfrm>
          <a:prstGeom prst="rect">
            <a:avLst/>
          </a:prstGeom>
          <a:noFill/>
          <a:ln w="12700">
            <a:noFill/>
            <a:miter lim="800000"/>
            <a:headEnd/>
            <a:tailEnd/>
          </a:ln>
          <a:effectLst/>
        </p:spPr>
        <p:txBody>
          <a:bodyPr wrap="non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Hybrid Main Memory</a:t>
            </a:r>
          </a:p>
        </p:txBody>
      </p:sp>
      <p:sp>
        <p:nvSpPr>
          <p:cNvPr id="29" name="Line 15"/>
          <p:cNvSpPr>
            <a:spLocks noChangeShapeType="1"/>
          </p:cNvSpPr>
          <p:nvPr/>
        </p:nvSpPr>
        <p:spPr bwMode="auto">
          <a:xfrm flipV="1">
            <a:off x="1885168" y="2550397"/>
            <a:ext cx="697185" cy="620"/>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0" name="Text Box 24" descr="90%"/>
          <p:cNvSpPr txBox="1">
            <a:spLocks noChangeArrowheads="1"/>
          </p:cNvSpPr>
          <p:nvPr/>
        </p:nvSpPr>
        <p:spPr bwMode="auto">
          <a:xfrm>
            <a:off x="5510960" y="3220136"/>
            <a:ext cx="2925968" cy="3416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64008" tIns="32004" rIns="64008" bIns="32004">
            <a:spAutoFit/>
          </a:bodyPr>
          <a:lstStyle>
            <a:lvl1pPr eaLnBrk="0" hangingPunct="0">
              <a:defRPr sz="2400">
                <a:solidFill>
                  <a:schemeClr val="tx1"/>
                </a:solidFill>
                <a:latin typeface="Arial" charset="0"/>
                <a:ea typeface="ＭＳ Ｐゴシック" charset="0"/>
                <a:cs typeface="Arial" charset="0"/>
              </a:defRPr>
            </a:lvl1pPr>
            <a:lvl2pPr marL="37931725" indent="-37474525"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200" eaLnBrk="0" fontAlgn="base" hangingPunct="0">
              <a:spcBef>
                <a:spcPct val="0"/>
              </a:spcBef>
              <a:spcAft>
                <a:spcPct val="0"/>
              </a:spcAft>
              <a:defRPr sz="2400">
                <a:solidFill>
                  <a:schemeClr val="tx1"/>
                </a:solidFill>
                <a:latin typeface="Arial" charset="0"/>
                <a:ea typeface="Arial" charset="0"/>
                <a:cs typeface="Arial" charset="0"/>
              </a:defRPr>
            </a:lvl6pPr>
            <a:lvl7pPr marL="914400" eaLnBrk="0" fontAlgn="base" hangingPunct="0">
              <a:spcBef>
                <a:spcPct val="0"/>
              </a:spcBef>
              <a:spcAft>
                <a:spcPct val="0"/>
              </a:spcAft>
              <a:defRPr sz="2400">
                <a:solidFill>
                  <a:schemeClr val="tx1"/>
                </a:solidFill>
                <a:latin typeface="Arial" charset="0"/>
                <a:ea typeface="Arial" charset="0"/>
                <a:cs typeface="Arial" charset="0"/>
              </a:defRPr>
            </a:lvl7pPr>
            <a:lvl8pPr marL="1371600" eaLnBrk="0" fontAlgn="base" hangingPunct="0">
              <a:spcBef>
                <a:spcPct val="0"/>
              </a:spcBef>
              <a:spcAft>
                <a:spcPct val="0"/>
              </a:spcAft>
              <a:defRPr sz="2400">
                <a:solidFill>
                  <a:schemeClr val="tx1"/>
                </a:solidFill>
                <a:latin typeface="Arial" charset="0"/>
                <a:ea typeface="Arial" charset="0"/>
                <a:cs typeface="Arial" charset="0"/>
              </a:defRPr>
            </a:lvl8pPr>
            <a:lvl9pPr marL="1828800" eaLnBrk="0" fontAlgn="base" hangingPunct="0">
              <a:spcBef>
                <a:spcPct val="0"/>
              </a:spcBef>
              <a:spcAft>
                <a:spcPct val="0"/>
              </a:spcAft>
              <a:defRPr sz="2400">
                <a:solidFill>
                  <a:schemeClr val="tx1"/>
                </a:solidFill>
                <a:latin typeface="Arial" charset="0"/>
                <a:ea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charset="0"/>
                <a:ea typeface="ＭＳ Ｐゴシック" charset="0"/>
                <a:cs typeface="Arial" charset="0"/>
              </a:rPr>
              <a:t>Persistent Memory/Storage</a:t>
            </a:r>
          </a:p>
        </p:txBody>
      </p:sp>
      <p:pic>
        <p:nvPicPr>
          <p:cNvPr id="31" name="Content Placeholder 6" descr="barcelona-die-photo-color.jpg"/>
          <p:cNvPicPr>
            <a:picLocks noChangeAspect="1"/>
          </p:cNvPicPr>
          <p:nvPr/>
        </p:nvPicPr>
        <p:blipFill>
          <a:blip r:embed="rId8" cstate="screen">
            <a:extLst>
              <a:ext uri="{28A0092B-C50C-407E-A947-70E740481C1C}">
                <a14:useLocalDpi xmlns:a14="http://schemas.microsoft.com/office/drawing/2010/main"/>
              </a:ext>
            </a:extLst>
          </a:blip>
          <a:srcRect/>
          <a:stretch>
            <a:fillRect/>
          </a:stretch>
        </p:blipFill>
        <p:spPr bwMode="auto">
          <a:xfrm>
            <a:off x="588328" y="1979091"/>
            <a:ext cx="1312168" cy="12799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3" name="Picture 32" descr="dimm.png"/>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rot="10800000" flipV="1">
            <a:off x="2582353" y="1923945"/>
            <a:ext cx="2304256" cy="549297"/>
          </a:xfrm>
          <a:prstGeom prst="rect">
            <a:avLst/>
          </a:prstGeom>
        </p:spPr>
      </p:pic>
      <p:pic>
        <p:nvPicPr>
          <p:cNvPr id="35" name="Picture 34"/>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5583794" y="2093914"/>
            <a:ext cx="1554690" cy="1003885"/>
          </a:xfrm>
          <a:prstGeom prst="rect">
            <a:avLst/>
          </a:prstGeom>
        </p:spPr>
      </p:pic>
      <p:sp>
        <p:nvSpPr>
          <p:cNvPr id="36" name="Line 15"/>
          <p:cNvSpPr>
            <a:spLocks noChangeShapeType="1"/>
          </p:cNvSpPr>
          <p:nvPr/>
        </p:nvSpPr>
        <p:spPr bwMode="auto">
          <a:xfrm flipV="1">
            <a:off x="4886609" y="2566532"/>
            <a:ext cx="697185" cy="620"/>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7" name="Line 15"/>
          <p:cNvSpPr>
            <a:spLocks noChangeShapeType="1"/>
          </p:cNvSpPr>
          <p:nvPr/>
        </p:nvSpPr>
        <p:spPr bwMode="auto">
          <a:xfrm flipV="1">
            <a:off x="2233759" y="2969690"/>
            <a:ext cx="640569" cy="1221699"/>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8" name="Line 15"/>
          <p:cNvSpPr>
            <a:spLocks noChangeShapeType="1"/>
          </p:cNvSpPr>
          <p:nvPr/>
        </p:nvSpPr>
        <p:spPr bwMode="auto">
          <a:xfrm flipV="1">
            <a:off x="3864928" y="3372447"/>
            <a:ext cx="0" cy="440303"/>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2" name="TextBox 1"/>
          <p:cNvSpPr txBox="1"/>
          <p:nvPr/>
        </p:nvSpPr>
        <p:spPr>
          <a:xfrm>
            <a:off x="284385" y="5570018"/>
            <a:ext cx="8563563"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Build fundamentally better architectures</a:t>
            </a:r>
          </a:p>
        </p:txBody>
      </p:sp>
      <p:sp>
        <p:nvSpPr>
          <p:cNvPr id="26" name="Title 1"/>
          <p:cNvSpPr>
            <a:spLocks noGrp="1"/>
          </p:cNvSpPr>
          <p:nvPr>
            <p:ph type="title"/>
          </p:nvPr>
        </p:nvSpPr>
        <p:spPr>
          <a:xfrm>
            <a:off x="228600" y="152400"/>
            <a:ext cx="8610600" cy="1066800"/>
          </a:xfrm>
        </p:spPr>
        <p:txBody>
          <a:bodyPr/>
          <a:lstStyle/>
          <a:p>
            <a:r>
              <a:rPr lang="en-US" dirty="0"/>
              <a:t>Current Research Mission</a:t>
            </a:r>
          </a:p>
        </p:txBody>
      </p:sp>
    </p:spTree>
    <p:extLst>
      <p:ext uri="{BB962C8B-B14F-4D97-AF65-F5344CB8AC3E}">
        <p14:creationId xmlns:p14="http://schemas.microsoft.com/office/powerpoint/2010/main" val="3405652727"/>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Four Key Current Directions</a:t>
            </a:r>
          </a:p>
        </p:txBody>
      </p:sp>
      <p:sp>
        <p:nvSpPr>
          <p:cNvPr id="3" name="Content Placeholder 2"/>
          <p:cNvSpPr>
            <a:spLocks noGrp="1"/>
          </p:cNvSpPr>
          <p:nvPr>
            <p:ph idx="1"/>
          </p:nvPr>
        </p:nvSpPr>
        <p:spPr>
          <a:xfrm>
            <a:off x="228600" y="1268760"/>
            <a:ext cx="8610600" cy="4876800"/>
          </a:xfrm>
        </p:spPr>
        <p:txBody>
          <a:bodyPr/>
          <a:lstStyle/>
          <a:p>
            <a:r>
              <a:rPr lang="en-US" dirty="0"/>
              <a:t>Fundamentally </a:t>
            </a:r>
            <a:r>
              <a:rPr lang="en-US" dirty="0">
                <a:solidFill>
                  <a:srgbClr val="0000FF"/>
                </a:solidFill>
              </a:rPr>
              <a:t>Secure/Reliable/Safe </a:t>
            </a:r>
            <a:r>
              <a:rPr lang="en-US" dirty="0"/>
              <a:t>Architectures</a:t>
            </a:r>
          </a:p>
          <a:p>
            <a:endParaRPr lang="en-US" dirty="0"/>
          </a:p>
          <a:p>
            <a:endParaRPr lang="en-US" dirty="0"/>
          </a:p>
          <a:p>
            <a:r>
              <a:rPr lang="en-US" dirty="0"/>
              <a:t>Fundamentally </a:t>
            </a:r>
            <a:r>
              <a:rPr lang="en-US" dirty="0">
                <a:solidFill>
                  <a:srgbClr val="0000FF"/>
                </a:solidFill>
              </a:rPr>
              <a:t>Energy-Efficient </a:t>
            </a:r>
            <a:r>
              <a:rPr lang="en-US" dirty="0"/>
              <a:t>Architectures</a:t>
            </a:r>
          </a:p>
          <a:p>
            <a:pPr lvl="1"/>
            <a:r>
              <a:rPr lang="en-US" dirty="0">
                <a:solidFill>
                  <a:srgbClr val="0000FF"/>
                </a:solidFill>
              </a:rPr>
              <a:t>Memory-centric </a:t>
            </a:r>
            <a:r>
              <a:rPr lang="en-US" dirty="0"/>
              <a:t>(Data-centric) Architectures</a:t>
            </a:r>
          </a:p>
          <a:p>
            <a:endParaRPr lang="en-US" dirty="0"/>
          </a:p>
          <a:p>
            <a:endParaRPr lang="en-US" dirty="0"/>
          </a:p>
          <a:p>
            <a:r>
              <a:rPr lang="en-US" dirty="0"/>
              <a:t>Fundamentally </a:t>
            </a:r>
            <a:r>
              <a:rPr lang="en-US" dirty="0">
                <a:solidFill>
                  <a:srgbClr val="0000FF"/>
                </a:solidFill>
              </a:rPr>
              <a:t>Low-Latency and Predictable </a:t>
            </a:r>
            <a:r>
              <a:rPr lang="en-US" dirty="0"/>
              <a:t>Architectures</a:t>
            </a:r>
          </a:p>
          <a:p>
            <a:endParaRPr lang="en-US" dirty="0"/>
          </a:p>
          <a:p>
            <a:endParaRPr lang="en-US" dirty="0"/>
          </a:p>
          <a:p>
            <a:r>
              <a:rPr lang="en-US" dirty="0"/>
              <a:t>Architectures for </a:t>
            </a:r>
            <a:r>
              <a:rPr lang="en-US" dirty="0">
                <a:solidFill>
                  <a:srgbClr val="0000FF"/>
                </a:solidFill>
              </a:rPr>
              <a:t>AI/ML, Genomics, Medicine, Health</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Rectangle 4">
            <a:extLst>
              <a:ext uri="{FF2B5EF4-FFF2-40B4-BE49-F238E27FC236}">
                <a16:creationId xmlns:a16="http://schemas.microsoft.com/office/drawing/2014/main" id="{61711E1C-C945-574A-964E-E50AC552A851}"/>
              </a:ext>
            </a:extLst>
          </p:cNvPr>
          <p:cNvSpPr/>
          <p:nvPr/>
        </p:nvSpPr>
        <p:spPr>
          <a:xfrm>
            <a:off x="568094" y="1052736"/>
            <a:ext cx="6884226" cy="2520280"/>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Tree>
    <p:extLst>
      <p:ext uri="{BB962C8B-B14F-4D97-AF65-F5344CB8AC3E}">
        <p14:creationId xmlns:p14="http://schemas.microsoft.com/office/powerpoint/2010/main" val="258500422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Transformation Hierarchy</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Text Box 17"/>
          <p:cNvSpPr txBox="1">
            <a:spLocks noChangeArrowheads="1"/>
          </p:cNvSpPr>
          <p:nvPr/>
        </p:nvSpPr>
        <p:spPr bwMode="auto">
          <a:xfrm>
            <a:off x="3248223" y="3690814"/>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248223" y="3319339"/>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245048" y="2655020"/>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245048" y="2283545"/>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245048" y="1916832"/>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248223" y="4063876"/>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endParaRPr>
          </a:p>
        </p:txBody>
      </p:sp>
      <p:sp>
        <p:nvSpPr>
          <p:cNvPr id="11" name="Text Box 23"/>
          <p:cNvSpPr txBox="1">
            <a:spLocks noChangeAspect="1" noChangeArrowheads="1"/>
          </p:cNvSpPr>
          <p:nvPr/>
        </p:nvSpPr>
        <p:spPr bwMode="auto">
          <a:xfrm>
            <a:off x="3248223" y="4435351"/>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248223" y="2996952"/>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Rounded Rectangle 12"/>
          <p:cNvSpPr>
            <a:spLocks noChangeArrowheads="1"/>
          </p:cNvSpPr>
          <p:nvPr/>
        </p:nvSpPr>
        <p:spPr bwMode="auto">
          <a:xfrm rot="5400000">
            <a:off x="3865004" y="2538028"/>
            <a:ext cx="792088" cy="2286000"/>
          </a:xfrm>
          <a:prstGeom prst="roundRect">
            <a:avLst>
              <a:gd name="adj" fmla="val 16667"/>
            </a:avLst>
          </a:prstGeom>
          <a:noFill/>
          <a:ln w="44450">
            <a:solidFill>
              <a:srgbClr val="FF6600"/>
            </a:solidFill>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6600"/>
              </a:solidFill>
              <a:effectLst/>
              <a:uLnTx/>
              <a:uFillTx/>
              <a:latin typeface="Tahoma"/>
              <a:ea typeface="ＭＳ Ｐゴシック" panose="020B0600070205080204" pitchFamily="34" charset="-128"/>
              <a:cs typeface="+mn-cs"/>
            </a:endParaRPr>
          </a:p>
        </p:txBody>
      </p:sp>
      <p:sp>
        <p:nvSpPr>
          <p:cNvPr id="14" name="Text Box 23"/>
          <p:cNvSpPr txBox="1">
            <a:spLocks noChangeAspect="1" noChangeArrowheads="1"/>
          </p:cNvSpPr>
          <p:nvPr/>
        </p:nvSpPr>
        <p:spPr bwMode="auto">
          <a:xfrm>
            <a:off x="3249811" y="4790951"/>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5" name="TextBox 14"/>
          <p:cNvSpPr txBox="1">
            <a:spLocks noChangeArrowheads="1"/>
          </p:cNvSpPr>
          <p:nvPr/>
        </p:nvSpPr>
        <p:spPr bwMode="auto">
          <a:xfrm>
            <a:off x="5508104" y="3356992"/>
            <a:ext cx="3124200"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6600"/>
                </a:solidFill>
                <a:effectLst/>
                <a:uLnTx/>
                <a:uFillTx/>
                <a:latin typeface="Arial" charset="0"/>
                <a:ea typeface="ＭＳ Ｐゴシック" charset="0"/>
              </a:rPr>
              <a:t>Computer Architecture (narrow view)</a:t>
            </a:r>
          </a:p>
        </p:txBody>
      </p:sp>
      <p:sp>
        <p:nvSpPr>
          <p:cNvPr id="16" name="Rounded Rectangle 15"/>
          <p:cNvSpPr>
            <a:spLocks noChangeArrowheads="1"/>
          </p:cNvSpPr>
          <p:nvPr/>
        </p:nvSpPr>
        <p:spPr bwMode="auto">
          <a:xfrm rot="5400000">
            <a:off x="3139619" y="2394012"/>
            <a:ext cx="2232248" cy="2286000"/>
          </a:xfrm>
          <a:prstGeom prst="roundRect">
            <a:avLst>
              <a:gd name="adj" fmla="val 16667"/>
            </a:avLst>
          </a:prstGeom>
          <a:noFill/>
          <a:ln w="44450">
            <a:solidFill>
              <a:srgbClr val="0000FF"/>
            </a:solidFill>
            <a:round/>
            <a:headEnd/>
            <a:tailEnd/>
          </a:ln>
          <a:extLst>
            <a:ext uri="{909E8E84-426E-40dd-AFC4-6F175D3DCCD1}">
              <a14:hiddenFill xmlns:a14="http://schemas.microsoft.com/office/drawing/2010/main" xmlns="">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ＭＳ Ｐゴシック" panose="020B0600070205080204" pitchFamily="34" charset="-128"/>
              <a:cs typeface="+mn-cs"/>
            </a:endParaRPr>
          </a:p>
        </p:txBody>
      </p:sp>
      <p:sp>
        <p:nvSpPr>
          <p:cNvPr id="17" name="TextBox 16"/>
          <p:cNvSpPr txBox="1">
            <a:spLocks noChangeArrowheads="1"/>
          </p:cNvSpPr>
          <p:nvPr/>
        </p:nvSpPr>
        <p:spPr bwMode="auto">
          <a:xfrm>
            <a:off x="-32025" y="3284984"/>
            <a:ext cx="3124200"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Arial" charset="0"/>
                <a:ea typeface="ＭＳ Ｐゴシック" charset="0"/>
              </a:rPr>
              <a:t>Computer Architecture (expanded view)</a:t>
            </a:r>
            <a:endParaRPr kumimoji="0" lang="en-US" sz="1800" b="1" i="0" u="none" strike="noStrike" kern="1200" cap="none" spc="0" normalizeH="0" baseline="0" noProof="0" dirty="0">
              <a:ln>
                <a:noFill/>
              </a:ln>
              <a:solidFill>
                <a:srgbClr val="000000"/>
              </a:solidFill>
              <a:effectLst/>
              <a:uLnTx/>
              <a:uFillTx/>
              <a:latin typeface="Arial" charset="0"/>
              <a:ea typeface="ＭＳ Ｐゴシック" charset="0"/>
            </a:endParaRPr>
          </a:p>
        </p:txBody>
      </p:sp>
    </p:spTree>
    <p:extLst>
      <p:ext uri="{BB962C8B-B14F-4D97-AF65-F5344CB8AC3E}">
        <p14:creationId xmlns:p14="http://schemas.microsoft.com/office/powerpoint/2010/main" val="312707721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3" presetClass="entr" presetSubtype="1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animEffect transition="in" filter="blinds(horizontal)">
                                      <p:cBhvr>
                                        <p:cTn id="9" dur="500"/>
                                        <p:tgtEl>
                                          <p:spTgt spid="15"/>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xit" presetSubtype="0" fill="hold" grpId="1" nodeType="clickEffect">
                                  <p:stCondLst>
                                    <p:cond delay="0"/>
                                  </p:stCondLst>
                                  <p:childTnLst>
                                    <p:set>
                                      <p:cBhvr>
                                        <p:cTn id="13" dur="1" fill="hold">
                                          <p:stCondLst>
                                            <p:cond delay="0"/>
                                          </p:stCondLst>
                                        </p:cTn>
                                        <p:tgtEl>
                                          <p:spTgt spid="15"/>
                                        </p:tgtEl>
                                        <p:attrNameLst>
                                          <p:attrName>style.visibility</p:attrName>
                                        </p:attrNameLst>
                                      </p:cBhvr>
                                      <p:to>
                                        <p:strVal val="hidden"/>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16"/>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blinds(horizontal)">
                                      <p:cBhvr>
                                        <p:cTn id="2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5" grpId="0"/>
      <p:bldP spid="15" grpId="1"/>
      <p:bldP spid="16" grpId="0" animBg="1"/>
      <p:bldP spid="1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Axiom</a:t>
            </a:r>
          </a:p>
        </p:txBody>
      </p:sp>
      <p:sp>
        <p:nvSpPr>
          <p:cNvPr id="3" name="Content Placeholder 2"/>
          <p:cNvSpPr>
            <a:spLocks noGrp="1"/>
          </p:cNvSpPr>
          <p:nvPr>
            <p:ph idx="1"/>
          </p:nvPr>
        </p:nvSpPr>
        <p:spPr>
          <a:xfrm>
            <a:off x="107504" y="908720"/>
            <a:ext cx="9036496" cy="4876800"/>
          </a:xfrm>
        </p:spPr>
        <p:txBody>
          <a:bodyPr/>
          <a:lstStyle/>
          <a:p>
            <a:pPr marL="0" indent="0" algn="ctr">
              <a:buNone/>
            </a:pPr>
            <a:r>
              <a:rPr lang="en-US" dirty="0"/>
              <a:t>To achieve the highest </a:t>
            </a:r>
            <a:r>
              <a:rPr lang="en-US" dirty="0">
                <a:solidFill>
                  <a:srgbClr val="FF0000"/>
                </a:solidFill>
              </a:rPr>
              <a:t>energy efficiency </a:t>
            </a:r>
            <a:r>
              <a:rPr lang="en-US" dirty="0"/>
              <a:t>and </a:t>
            </a:r>
            <a:r>
              <a:rPr lang="en-US" dirty="0">
                <a:solidFill>
                  <a:srgbClr val="FF0000"/>
                </a:solidFill>
              </a:rPr>
              <a:t>performance</a:t>
            </a:r>
            <a:r>
              <a:rPr lang="en-US" dirty="0"/>
              <a:t>:</a:t>
            </a:r>
          </a:p>
          <a:p>
            <a:pPr marL="0" indent="0" algn="ctr">
              <a:buNone/>
            </a:pPr>
            <a:endParaRPr lang="en-US" sz="1200" dirty="0"/>
          </a:p>
          <a:p>
            <a:pPr marL="0" indent="0" algn="ctr">
              <a:buNone/>
            </a:pPr>
            <a:r>
              <a:rPr lang="en-US" sz="3200" b="1" dirty="0">
                <a:solidFill>
                  <a:srgbClr val="0000FF"/>
                </a:solidFill>
              </a:rPr>
              <a:t>we must take the expanded view</a:t>
            </a:r>
          </a:p>
          <a:p>
            <a:pPr marL="0" indent="0" algn="ctr">
              <a:buNone/>
            </a:pPr>
            <a:r>
              <a:rPr lang="en-US" dirty="0">
                <a:solidFill>
                  <a:srgbClr val="0000FF"/>
                </a:solidFill>
              </a:rPr>
              <a:t>of computer architecture</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Text Box 17"/>
          <p:cNvSpPr txBox="1">
            <a:spLocks noChangeArrowheads="1"/>
          </p:cNvSpPr>
          <p:nvPr/>
        </p:nvSpPr>
        <p:spPr bwMode="auto">
          <a:xfrm>
            <a:off x="2259208" y="4842942"/>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2259208" y="4471467"/>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2256033" y="3807148"/>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2256033" y="3435673"/>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2256033" y="3068960"/>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2259208" y="5216004"/>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endParaRPr>
          </a:p>
        </p:txBody>
      </p:sp>
      <p:sp>
        <p:nvSpPr>
          <p:cNvPr id="11" name="Text Box 23"/>
          <p:cNvSpPr txBox="1">
            <a:spLocks noChangeAspect="1" noChangeArrowheads="1"/>
          </p:cNvSpPr>
          <p:nvPr/>
        </p:nvSpPr>
        <p:spPr bwMode="auto">
          <a:xfrm>
            <a:off x="2259208" y="5587479"/>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2259208" y="4149080"/>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4" name="Text Box 23"/>
          <p:cNvSpPr txBox="1">
            <a:spLocks noChangeAspect="1" noChangeArrowheads="1"/>
          </p:cNvSpPr>
          <p:nvPr/>
        </p:nvSpPr>
        <p:spPr bwMode="auto">
          <a:xfrm>
            <a:off x="2260796" y="5943079"/>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5" name="Rounded Rectangle 14"/>
          <p:cNvSpPr>
            <a:spLocks noChangeArrowheads="1"/>
          </p:cNvSpPr>
          <p:nvPr/>
        </p:nvSpPr>
        <p:spPr bwMode="auto">
          <a:xfrm rot="5400000">
            <a:off x="2150604" y="3546140"/>
            <a:ext cx="2232248" cy="2286000"/>
          </a:xfrm>
          <a:prstGeom prst="roundRect">
            <a:avLst>
              <a:gd name="adj" fmla="val 16667"/>
            </a:avLst>
          </a:prstGeom>
          <a:noFill/>
          <a:ln w="44450">
            <a:solidFill>
              <a:srgbClr val="0000FF"/>
            </a:solidFill>
            <a:round/>
            <a:headEnd/>
            <a:tailEnd/>
          </a:ln>
          <a:extLst>
            <a:ext uri="{909E8E84-426E-40dd-AFC4-6F175D3DCCD1}">
              <a14:hiddenFill xmlns:a14="http://schemas.microsoft.com/office/drawing/2010/main" xmlns="">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ＭＳ Ｐゴシック" panose="020B0600070205080204" pitchFamily="34" charset="-128"/>
              <a:cs typeface="+mn-cs"/>
            </a:endParaRPr>
          </a:p>
        </p:txBody>
      </p:sp>
      <p:sp>
        <p:nvSpPr>
          <p:cNvPr id="17" name="TextBox 16"/>
          <p:cNvSpPr txBox="1"/>
          <p:nvPr/>
        </p:nvSpPr>
        <p:spPr>
          <a:xfrm>
            <a:off x="4447252" y="4077072"/>
            <a:ext cx="4661252" cy="76944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Co-design across the hierarchy: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Algorithms to devices</a:t>
            </a:r>
          </a:p>
        </p:txBody>
      </p:sp>
      <p:sp>
        <p:nvSpPr>
          <p:cNvPr id="18" name="TextBox 17"/>
          <p:cNvSpPr txBox="1"/>
          <p:nvPr/>
        </p:nvSpPr>
        <p:spPr>
          <a:xfrm>
            <a:off x="4471163" y="5157192"/>
            <a:ext cx="4493325" cy="76944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Specialize as much as possible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within the design goals</a:t>
            </a:r>
          </a:p>
        </p:txBody>
      </p:sp>
    </p:spTree>
    <p:extLst>
      <p:ext uri="{BB962C8B-B14F-4D97-AF65-F5344CB8AC3E}">
        <p14:creationId xmlns:p14="http://schemas.microsoft.com/office/powerpoint/2010/main" val="87059223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5"/>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0"/>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4" grpId="0" animBg="1"/>
      <p:bldP spid="15" grpId="0" animBg="1"/>
      <p:bldP spid="17" grpId="0"/>
      <p:bldP spid="1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Current Research Mission &amp; Major Topics</a:t>
            </a:r>
          </a:p>
        </p:txBody>
      </p:sp>
      <p:sp>
        <p:nvSpPr>
          <p:cNvPr id="3" name="Content Placeholder 2"/>
          <p:cNvSpPr>
            <a:spLocks noGrp="1"/>
          </p:cNvSpPr>
          <p:nvPr>
            <p:ph idx="1"/>
          </p:nvPr>
        </p:nvSpPr>
        <p:spPr>
          <a:xfrm>
            <a:off x="2965876" y="1554517"/>
            <a:ext cx="6228184" cy="4619600"/>
          </a:xfrm>
        </p:spPr>
        <p:txBody>
          <a:bodyPr/>
          <a:lstStyle/>
          <a:p>
            <a:r>
              <a:rPr lang="en-US" sz="2200" dirty="0">
                <a:solidFill>
                  <a:srgbClr val="0432FF"/>
                </a:solidFill>
              </a:rPr>
              <a:t>Data-centric arch. for low energy &amp; high perf.</a:t>
            </a:r>
          </a:p>
          <a:p>
            <a:pPr lvl="1"/>
            <a:r>
              <a:rPr lang="en-US" sz="1900" dirty="0">
                <a:solidFill>
                  <a:srgbClr val="7030A0"/>
                </a:solidFill>
              </a:rPr>
              <a:t>Proc. in Mem/DRAM</a:t>
            </a:r>
            <a:r>
              <a:rPr lang="en-US" sz="1900" dirty="0"/>
              <a:t>, NVM, unified mem/storage </a:t>
            </a:r>
          </a:p>
          <a:p>
            <a:pPr marL="0" indent="0">
              <a:buNone/>
            </a:pPr>
            <a:endParaRPr lang="en-US" sz="400" dirty="0"/>
          </a:p>
          <a:p>
            <a:r>
              <a:rPr lang="en-US" sz="2200" dirty="0">
                <a:solidFill>
                  <a:srgbClr val="0432FF"/>
                </a:solidFill>
              </a:rPr>
              <a:t>Low-latency &amp; predictable architectures</a:t>
            </a:r>
          </a:p>
          <a:p>
            <a:pPr lvl="1"/>
            <a:r>
              <a:rPr lang="en-US" sz="1900" dirty="0">
                <a:solidFill>
                  <a:srgbClr val="7030A0"/>
                </a:solidFill>
              </a:rPr>
              <a:t>Low-latency, low-energy yet low-cost memory</a:t>
            </a:r>
          </a:p>
          <a:p>
            <a:pPr lvl="1"/>
            <a:r>
              <a:rPr lang="en-US" sz="1900" dirty="0"/>
              <a:t>QoS-aware and predictable memory systems </a:t>
            </a:r>
          </a:p>
          <a:p>
            <a:pPr lvl="1"/>
            <a:endParaRPr lang="en-US" sz="400" dirty="0"/>
          </a:p>
          <a:p>
            <a:r>
              <a:rPr lang="en-US" sz="2200" dirty="0">
                <a:solidFill>
                  <a:srgbClr val="0432FF"/>
                </a:solidFill>
              </a:rPr>
              <a:t>Fundamentally secure/reliable/safe arch.</a:t>
            </a:r>
          </a:p>
          <a:p>
            <a:pPr lvl="1"/>
            <a:r>
              <a:rPr lang="en-US" sz="1900" dirty="0">
                <a:solidFill>
                  <a:srgbClr val="7030A0"/>
                </a:solidFill>
              </a:rPr>
              <a:t>Tolerating all bit flips; patchable HW; secure mem </a:t>
            </a:r>
          </a:p>
          <a:p>
            <a:endParaRPr lang="en-US" sz="400" dirty="0"/>
          </a:p>
          <a:p>
            <a:r>
              <a:rPr lang="en-US" sz="2200" dirty="0">
                <a:solidFill>
                  <a:srgbClr val="0432FF"/>
                </a:solidFill>
              </a:rPr>
              <a:t>Architectures for ML/AI/Genomics/Health/Med </a:t>
            </a:r>
          </a:p>
          <a:p>
            <a:pPr lvl="1"/>
            <a:r>
              <a:rPr lang="en-US" sz="1900" dirty="0"/>
              <a:t>Algorithm/arch./logic co-design; full heterogeneity</a:t>
            </a:r>
          </a:p>
          <a:p>
            <a:pPr lvl="1"/>
            <a:endParaRPr lang="en-US" sz="400" dirty="0"/>
          </a:p>
          <a:p>
            <a:r>
              <a:rPr lang="en-US" sz="2200" dirty="0">
                <a:solidFill>
                  <a:srgbClr val="0432FF"/>
                </a:solidFill>
              </a:rPr>
              <a:t>Data-driven and </a:t>
            </a:r>
            <a:r>
              <a:rPr lang="en-US" sz="2200" dirty="0">
                <a:solidFill>
                  <a:srgbClr val="7030A0"/>
                </a:solidFill>
              </a:rPr>
              <a:t>data-aware architectures</a:t>
            </a:r>
          </a:p>
          <a:p>
            <a:pPr lvl="1">
              <a:buClr>
                <a:srgbClr val="3B812F"/>
              </a:buClr>
            </a:pPr>
            <a:r>
              <a:rPr lang="en-US" sz="1900" dirty="0">
                <a:solidFill>
                  <a:srgbClr val="000000"/>
                </a:solidFill>
              </a:rPr>
              <a:t>ML/AI-driven architectural controllers and design</a:t>
            </a:r>
          </a:p>
          <a:p>
            <a:pPr lvl="1">
              <a:buClr>
                <a:srgbClr val="3B812F"/>
              </a:buClr>
            </a:pPr>
            <a:r>
              <a:rPr lang="en-US" sz="1900" dirty="0">
                <a:solidFill>
                  <a:srgbClr val="000000"/>
                </a:solidFill>
              </a:rPr>
              <a:t>Expressive memory and expressive systems</a:t>
            </a:r>
          </a:p>
          <a:p>
            <a:pPr lvl="1"/>
            <a:endParaRPr lang="en-US" sz="2000" dirty="0">
              <a:solidFill>
                <a:srgbClr val="0432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Text Box 17"/>
          <p:cNvSpPr txBox="1">
            <a:spLocks noChangeArrowheads="1"/>
          </p:cNvSpPr>
          <p:nvPr/>
        </p:nvSpPr>
        <p:spPr bwMode="auto">
          <a:xfrm>
            <a:off x="451813" y="3731647"/>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451813" y="3360172"/>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448638" y="2695853"/>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448638" y="2324378"/>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448638" y="1957665"/>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451813" y="4104709"/>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endParaRPr>
          </a:p>
        </p:txBody>
      </p:sp>
      <p:sp>
        <p:nvSpPr>
          <p:cNvPr id="11" name="Text Box 23"/>
          <p:cNvSpPr txBox="1">
            <a:spLocks noChangeAspect="1" noChangeArrowheads="1"/>
          </p:cNvSpPr>
          <p:nvPr/>
        </p:nvSpPr>
        <p:spPr bwMode="auto">
          <a:xfrm>
            <a:off x="451813" y="4476184"/>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451813" y="3037785"/>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4" name="Text Box 23"/>
          <p:cNvSpPr txBox="1">
            <a:spLocks noChangeAspect="1" noChangeArrowheads="1"/>
          </p:cNvSpPr>
          <p:nvPr/>
        </p:nvSpPr>
        <p:spPr bwMode="auto">
          <a:xfrm>
            <a:off x="453401" y="4831784"/>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6" name="Rounded Rectangle 15"/>
          <p:cNvSpPr>
            <a:spLocks noChangeArrowheads="1"/>
          </p:cNvSpPr>
          <p:nvPr/>
        </p:nvSpPr>
        <p:spPr bwMode="auto">
          <a:xfrm rot="5400000">
            <a:off x="343209" y="2434845"/>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ＭＳ Ｐゴシック" panose="020B0600070205080204" pitchFamily="34" charset="-128"/>
              <a:cs typeface="+mn-cs"/>
            </a:endParaRPr>
          </a:p>
        </p:txBody>
      </p:sp>
      <p:sp>
        <p:nvSpPr>
          <p:cNvPr id="18" name="TextBox 17">
            <a:extLst>
              <a:ext uri="{FF2B5EF4-FFF2-40B4-BE49-F238E27FC236}">
                <a16:creationId xmlns:a16="http://schemas.microsoft.com/office/drawing/2014/main" id="{7C062A41-3105-574A-A93A-80C76A4AB0E5}"/>
              </a:ext>
            </a:extLst>
          </p:cNvPr>
          <p:cNvSpPr txBox="1"/>
          <p:nvPr/>
        </p:nvSpPr>
        <p:spPr>
          <a:xfrm>
            <a:off x="196668" y="900222"/>
            <a:ext cx="8563563"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Build fundamentally better architectures</a:t>
            </a:r>
          </a:p>
        </p:txBody>
      </p:sp>
      <p:sp>
        <p:nvSpPr>
          <p:cNvPr id="17" name="TextBox 16">
            <a:extLst>
              <a:ext uri="{FF2B5EF4-FFF2-40B4-BE49-F238E27FC236}">
                <a16:creationId xmlns:a16="http://schemas.microsoft.com/office/drawing/2014/main" id="{DC2F057F-2C07-F047-BF1C-E9AD5B942280}"/>
              </a:ext>
            </a:extLst>
          </p:cNvPr>
          <p:cNvSpPr txBox="1"/>
          <p:nvPr/>
        </p:nvSpPr>
        <p:spPr>
          <a:xfrm>
            <a:off x="0" y="5285285"/>
            <a:ext cx="2965876" cy="73866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Broad research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spanning apps, systems, logic</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with architecture at the center</a:t>
            </a:r>
          </a:p>
        </p:txBody>
      </p:sp>
    </p:spTree>
    <p:extLst>
      <p:ext uri="{BB962C8B-B14F-4D97-AF65-F5344CB8AC3E}">
        <p14:creationId xmlns:p14="http://schemas.microsoft.com/office/powerpoint/2010/main" val="4126252144"/>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Slide Number Placeholder 3"/>
          <p:cNvSpPr>
            <a:spLocks noGrp="1"/>
          </p:cNvSpPr>
          <p:nvPr>
            <p:ph type="sldNum" sz="quarter" idx="11"/>
          </p:nvPr>
        </p:nvSpPr>
        <p:spPr bwMode="auto">
          <a:xfrm>
            <a:off x="8737600" y="8324851"/>
            <a:ext cx="2844800" cy="609600"/>
          </a:xfrm>
          <a:prstGeom prst="rect">
            <a:avLst/>
          </a:prstGeom>
          <a:noFill/>
          <a:ln w="9525">
            <a:noFill/>
            <a:miter lim="800000"/>
            <a:headEnd/>
            <a:tailEnd/>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121920" tIns="60960" rIns="121920" bIns="60960" numCol="1" anchor="b" anchorCtr="0" compatLnSpc="1">
            <a:prstTxWarp prst="textNoShape">
              <a:avLst/>
            </a:prstTxWarp>
          </a:bodyPr>
          <a:lstStyle>
            <a:defPPr>
              <a:defRPr lang="en-US"/>
            </a:defPPr>
            <a:lvl1pPr marL="0" algn="r" defTabSz="1219170" rtl="0" eaLnBrk="1" latinLnBrk="0" hangingPunct="1">
              <a:defRPr sz="2133" kern="1200">
                <a:solidFill>
                  <a:schemeClr val="tx1"/>
                </a:solidFill>
                <a:latin typeface="Garamond" pitchFamily="18" charset="0"/>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323594FA-E141-4234-AE05-360401972BE7}" type="slidenum">
              <a:rPr kumimoji="0" lang="en-US" altLang="en-US" sz="2133" b="0" i="0" u="none" strike="noStrike" kern="1200" cap="none" spc="0" normalizeH="0" baseline="0" noProof="0">
                <a:ln>
                  <a:noFill/>
                </a:ln>
                <a:solidFill>
                  <a:prstClr val="black"/>
                </a:solidFill>
                <a:effectLst/>
                <a:uLnTx/>
                <a:uFillTx/>
                <a:latin typeface="Garamond" pitchFamily="18" charset="0"/>
                <a:ea typeface="+mn-ea"/>
                <a:cs typeface="+mn-cs"/>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7</a:t>
            </a:fld>
            <a:endParaRPr kumimoji="0" lang="en-US" sz="1600" b="0" i="0" u="none" strike="noStrike" kern="1200" cap="none" spc="0" normalizeH="0" baseline="0" noProof="0">
              <a:ln>
                <a:noFill/>
              </a:ln>
              <a:solidFill>
                <a:srgbClr val="000000"/>
              </a:solidFill>
              <a:effectLst/>
              <a:uLnTx/>
              <a:uFillTx/>
              <a:latin typeface="Garamond" charset="0"/>
              <a:ea typeface="+mn-ea"/>
              <a:cs typeface="+mn-cs"/>
              <a:sym typeface="Arial"/>
            </a:endParaRPr>
          </a:p>
        </p:txBody>
      </p:sp>
      <p:pic>
        <p:nvPicPr>
          <p:cNvPr id="10" name="Picture 9">
            <a:extLst>
              <a:ext uri="{FF2B5EF4-FFF2-40B4-BE49-F238E27FC236}">
                <a16:creationId xmlns:a16="http://schemas.microsoft.com/office/drawing/2014/main" id="{B7135684-0FF0-F248-9E0B-F2E232609CB4}"/>
              </a:ext>
            </a:extLst>
          </p:cNvPr>
          <p:cNvPicPr>
            <a:picLocks noChangeAspect="1"/>
          </p:cNvPicPr>
          <p:nvPr/>
        </p:nvPicPr>
        <p:blipFill rotWithShape="1">
          <a:blip r:embed="rId2" cstate="screen">
            <a:extLst>
              <a:ext uri="{BEBA8EAE-BF5A-486C-A8C5-ECC9F3942E4B}">
                <a14:imgProps xmlns:a14="http://schemas.microsoft.com/office/drawing/2010/main">
                  <a14:imgLayer r:embed="rId3">
                    <a14:imgEffect>
                      <a14:sharpenSoften amount="39000"/>
                    </a14:imgEffect>
                    <a14:imgEffect>
                      <a14:colorTemperature colorTemp="5739"/>
                    </a14:imgEffect>
                    <a14:imgEffect>
                      <a14:saturation sat="153000"/>
                    </a14:imgEffect>
                    <a14:imgEffect>
                      <a14:brightnessContrast bright="45000" contrast="26000"/>
                    </a14:imgEffect>
                  </a14:imgLayer>
                </a14:imgProps>
              </a:ext>
              <a:ext uri="{28A0092B-C50C-407E-A947-70E740481C1C}">
                <a14:useLocalDpi xmlns:a14="http://schemas.microsoft.com/office/drawing/2010/main"/>
              </a:ext>
            </a:extLst>
          </a:blip>
          <a:srcRect/>
          <a:stretch/>
        </p:blipFill>
        <p:spPr>
          <a:xfrm>
            <a:off x="0" y="1644707"/>
            <a:ext cx="9144000" cy="3981683"/>
          </a:xfrm>
          <a:prstGeom prst="rect">
            <a:avLst/>
          </a:prstGeom>
        </p:spPr>
      </p:pic>
      <p:sp>
        <p:nvSpPr>
          <p:cNvPr id="35" name="TextBox 34">
            <a:extLst>
              <a:ext uri="{FF2B5EF4-FFF2-40B4-BE49-F238E27FC236}">
                <a16:creationId xmlns:a16="http://schemas.microsoft.com/office/drawing/2014/main" id="{432295A3-5F7B-5F43-9181-1BEE72DB19A3}"/>
              </a:ext>
            </a:extLst>
          </p:cNvPr>
          <p:cNvSpPr txBox="1"/>
          <p:nvPr/>
        </p:nvSpPr>
        <p:spPr>
          <a:xfrm>
            <a:off x="827584" y="1988234"/>
            <a:ext cx="8173380" cy="307777"/>
          </a:xfrm>
          <a:prstGeom prst="rect">
            <a:avLst/>
          </a:prstGeom>
          <a:noFill/>
        </p:spPr>
        <p:txBody>
          <a:bodyPr wrap="square" rtlCol="0">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lang="en-US" sz="1400" kern="0" dirty="0">
                <a:solidFill>
                  <a:srgbClr val="0000FF"/>
                </a:solidFill>
                <a:latin typeface="Arial"/>
                <a:ea typeface="ＭＳ Ｐゴシック" panose="020B0600070205080204" pitchFamily="34" charset="-128"/>
                <a:cs typeface="Arial"/>
                <a:sym typeface="Arial"/>
              </a:rPr>
              <a:t>40</a:t>
            </a:r>
            <a:r>
              <a:rPr kumimoji="0" lang="en-US" sz="1400" b="0" i="0" u="none" strike="noStrike" kern="0" cap="none" spc="0" normalizeH="0" baseline="0" noProof="0" dirty="0">
                <a:ln>
                  <a:noFill/>
                </a:ln>
                <a:solidFill>
                  <a:srgbClr val="0000FF"/>
                </a:solidFill>
                <a:effectLst/>
                <a:uLnTx/>
                <a:uFillTx/>
                <a:latin typeface="Arial"/>
                <a:ea typeface="ＭＳ Ｐゴシック" panose="020B0600070205080204" pitchFamily="34" charset="-128"/>
                <a:cs typeface="Arial"/>
                <a:sym typeface="Arial"/>
              </a:rPr>
              <a:t>+ Researchers</a:t>
            </a:r>
          </a:p>
        </p:txBody>
      </p:sp>
      <p:sp>
        <p:nvSpPr>
          <p:cNvPr id="62" name="TextBox 61">
            <a:extLst>
              <a:ext uri="{FF2B5EF4-FFF2-40B4-BE49-F238E27FC236}">
                <a16:creationId xmlns:a16="http://schemas.microsoft.com/office/drawing/2014/main" id="{DF919E19-D41C-ED45-9955-893D0E136C12}"/>
              </a:ext>
            </a:extLst>
          </p:cNvPr>
          <p:cNvSpPr txBox="1"/>
          <p:nvPr/>
        </p:nvSpPr>
        <p:spPr>
          <a:xfrm>
            <a:off x="567029" y="5622340"/>
            <a:ext cx="8272171" cy="830997"/>
          </a:xfrm>
          <a:prstGeom prst="rect">
            <a:avLst/>
          </a:prstGeom>
          <a:noFill/>
        </p:spPr>
        <p:txBody>
          <a:bodyPr wrap="square" rtlCol="0">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4800" b="1" i="0" u="none" strike="noStrike" kern="0" cap="none" spc="0" normalizeH="0" baseline="0" noProof="0" dirty="0">
                <a:ln w="22225">
                  <a:solidFill>
                    <a:srgbClr val="35742A">
                      <a:lumMod val="50000"/>
                    </a:srgbClr>
                  </a:solidFill>
                  <a:prstDash val="solid"/>
                </a:ln>
                <a:solidFill>
                  <a:srgbClr val="3B812F">
                    <a:lumMod val="40000"/>
                    <a:lumOff val="60000"/>
                  </a:srgbClr>
                </a:solidFill>
                <a:effectLst/>
                <a:uLnTx/>
                <a:uFillTx/>
                <a:latin typeface="Chalkduster" panose="03050602040202020205" pitchFamily="66" charset="77"/>
                <a:ea typeface="ＭＳ Ｐゴシック" panose="020B0600070205080204" pitchFamily="34" charset="-128"/>
                <a:cs typeface="Apple Chancery" panose="03020702040506060504" pitchFamily="66" charset="-79"/>
                <a:sym typeface="Arial"/>
              </a:rPr>
              <a:t>Think BIG, Aim HIGH!</a:t>
            </a:r>
          </a:p>
        </p:txBody>
      </p:sp>
      <p:sp>
        <p:nvSpPr>
          <p:cNvPr id="11" name="Rectangle 10">
            <a:extLst>
              <a:ext uri="{FF2B5EF4-FFF2-40B4-BE49-F238E27FC236}">
                <a16:creationId xmlns:a16="http://schemas.microsoft.com/office/drawing/2014/main" id="{ACDC32EF-6916-C042-B579-9A528D144145}"/>
              </a:ext>
            </a:extLst>
          </p:cNvPr>
          <p:cNvSpPr/>
          <p:nvPr/>
        </p:nvSpPr>
        <p:spPr>
          <a:xfrm>
            <a:off x="3192109" y="6375455"/>
            <a:ext cx="2759782" cy="40011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hlinkClick r:id="rId4">
                  <a:extLst>
                    <a:ext uri="{A12FA001-AC4F-418D-AE19-62706E023703}">
                      <ahyp:hlinkClr xmlns:ahyp="http://schemas.microsoft.com/office/drawing/2018/hyperlinkcolor" val="tx"/>
                    </a:ext>
                  </a:extLst>
                </a:hlinkClick>
              </a:rPr>
              <a:t>https://safari.ethz.ch</a:t>
            </a:r>
            <a:endParaRPr kumimoji="0" lang="en-US" sz="2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endParaRPr>
          </a:p>
        </p:txBody>
      </p:sp>
      <p:pic>
        <p:nvPicPr>
          <p:cNvPr id="63" name="Picture 62">
            <a:extLst>
              <a:ext uri="{FF2B5EF4-FFF2-40B4-BE49-F238E27FC236}">
                <a16:creationId xmlns:a16="http://schemas.microsoft.com/office/drawing/2014/main" id="{24DD5283-F5C7-B94B-B7ED-8F1609BDF9AE}"/>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7781941" y="5229201"/>
            <a:ext cx="1329363" cy="471668"/>
          </a:xfrm>
          <a:prstGeom prst="rect">
            <a:avLst/>
          </a:prstGeom>
        </p:spPr>
      </p:pic>
      <p:sp>
        <p:nvSpPr>
          <p:cNvPr id="13" name="Title 1">
            <a:extLst>
              <a:ext uri="{FF2B5EF4-FFF2-40B4-BE49-F238E27FC236}">
                <a16:creationId xmlns:a16="http://schemas.microsoft.com/office/drawing/2014/main" id="{8C808981-2A78-D64E-A0DF-A6572C6FB0AB}"/>
              </a:ext>
            </a:extLst>
          </p:cNvPr>
          <p:cNvSpPr txBox="1">
            <a:spLocks/>
          </p:cNvSpPr>
          <p:nvPr/>
        </p:nvSpPr>
        <p:spPr bwMode="auto">
          <a:xfrm>
            <a:off x="228600" y="0"/>
            <a:ext cx="8610600" cy="908719"/>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4000" b="0" i="0" u="none" strike="noStrike" kern="0" cap="none" spc="0" normalizeH="0" baseline="0" noProof="0" dirty="0">
                <a:ln>
                  <a:noFill/>
                </a:ln>
                <a:solidFill>
                  <a:srgbClr val="70AD47">
                    <a:lumMod val="50000"/>
                  </a:srgbClr>
                </a:solidFill>
                <a:effectLst/>
                <a:uLnTx/>
                <a:uFillTx/>
                <a:latin typeface="Garamond" charset="0"/>
                <a:ea typeface="ＭＳ Ｐゴシック" charset="0"/>
              </a:rPr>
              <a:t>Onur </a:t>
            </a:r>
            <a:r>
              <a:rPr kumimoji="0" lang="en-US" sz="4000" b="0" i="0" u="none" strike="noStrike" kern="0" cap="none" spc="0" normalizeH="0" baseline="0" noProof="0" dirty="0" err="1">
                <a:ln>
                  <a:noFill/>
                </a:ln>
                <a:solidFill>
                  <a:srgbClr val="70AD47">
                    <a:lumMod val="50000"/>
                  </a:srgbClr>
                </a:solidFill>
                <a:effectLst/>
                <a:uLnTx/>
                <a:uFillTx/>
                <a:latin typeface="Garamond" charset="0"/>
                <a:ea typeface="ＭＳ Ｐゴシック" charset="0"/>
              </a:rPr>
              <a:t>Mutlu’s</a:t>
            </a:r>
            <a:r>
              <a:rPr kumimoji="0" lang="en-US" sz="4000" b="0" i="0" u="none" strike="noStrike" kern="0" cap="none" spc="0" normalizeH="0" baseline="0" noProof="0" dirty="0">
                <a:ln>
                  <a:noFill/>
                </a:ln>
                <a:solidFill>
                  <a:srgbClr val="70AD47">
                    <a:lumMod val="50000"/>
                  </a:srgbClr>
                </a:solidFill>
                <a:effectLst/>
                <a:uLnTx/>
                <a:uFillTx/>
                <a:latin typeface="Garamond" charset="0"/>
                <a:ea typeface="ＭＳ Ｐゴシック" charset="0"/>
              </a:rPr>
              <a:t> SAFARI Research Group</a:t>
            </a:r>
          </a:p>
        </p:txBody>
      </p:sp>
      <p:sp>
        <p:nvSpPr>
          <p:cNvPr id="12" name="Rectangle 25">
            <a:extLst>
              <a:ext uri="{FF2B5EF4-FFF2-40B4-BE49-F238E27FC236}">
                <a16:creationId xmlns:a16="http://schemas.microsoft.com/office/drawing/2014/main" id="{BC5DB1A9-C9CF-E447-9055-3E8366E5C79E}"/>
              </a:ext>
            </a:extLst>
          </p:cNvPr>
          <p:cNvSpPr>
            <a:spLocks noChangeArrowheads="1"/>
          </p:cNvSpPr>
          <p:nvPr/>
        </p:nvSpPr>
        <p:spPr bwMode="auto">
          <a:xfrm>
            <a:off x="-38101" y="824924"/>
            <a:ext cx="914400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1440" tIns="45720" rIns="91440" bIns="4572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1" u="none" strike="noStrike" kern="1200" cap="none" spc="0" normalizeH="0" baseline="0" noProof="0" dirty="0">
                <a:ln>
                  <a:noFill/>
                </a:ln>
                <a:solidFill>
                  <a:srgbClr val="0000FF"/>
                </a:solidFill>
                <a:effectLst/>
                <a:uLnTx/>
                <a:uFillTx/>
                <a:latin typeface="Arial Narrow" charset="0"/>
                <a:ea typeface="ＭＳ Ｐゴシック" charset="0"/>
                <a:cs typeface="Arial" charset="0"/>
              </a:rPr>
              <a:t>Computer architecture, HW/SW, systems, bioinformatics, security, memory</a:t>
            </a:r>
          </a:p>
        </p:txBody>
      </p:sp>
      <p:sp>
        <p:nvSpPr>
          <p:cNvPr id="2" name="TextBox 1">
            <a:extLst>
              <a:ext uri="{FF2B5EF4-FFF2-40B4-BE49-F238E27FC236}">
                <a16:creationId xmlns:a16="http://schemas.microsoft.com/office/drawing/2014/main" id="{8D0BE4A6-A2E2-5245-9CEB-9E430FB09439}"/>
              </a:ext>
            </a:extLst>
          </p:cNvPr>
          <p:cNvSpPr txBox="1"/>
          <p:nvPr/>
        </p:nvSpPr>
        <p:spPr>
          <a:xfrm>
            <a:off x="2108985" y="1271883"/>
            <a:ext cx="4926029"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7030A0"/>
                </a:solidFill>
                <a:effectLst/>
                <a:uLnTx/>
                <a:uFillTx/>
                <a:latin typeface="Calibri" panose="020F0502020204030204"/>
                <a:ea typeface="ＭＳ Ｐゴシック" panose="020B0600070205080204" pitchFamily="34" charset="-128"/>
                <a:cs typeface="+mn-cs"/>
                <a:hlinkClick r:id="rId6">
                  <a:extLst>
                    <a:ext uri="{A12FA001-AC4F-418D-AE19-62706E023703}">
                      <ahyp:hlinkClr xmlns:ahyp="http://schemas.microsoft.com/office/drawing/2018/hyperlinkcolor" val="tx"/>
                    </a:ext>
                  </a:extLst>
                </a:hlinkClick>
              </a:rPr>
              <a:t>https://safari.ethz.ch/safari-newsletter-april-2020/</a:t>
            </a:r>
            <a:endParaRPr kumimoji="0" lang="en-US" sz="1800" b="0" i="0" u="none" strike="noStrike" kern="1200" cap="none" spc="0" normalizeH="0" baseline="0" noProof="0" dirty="0">
              <a:ln>
                <a:noFill/>
              </a:ln>
              <a:solidFill>
                <a:srgbClr val="7030A0"/>
              </a:solidFill>
              <a:effectLst/>
              <a:uLnTx/>
              <a:uFillTx/>
              <a:latin typeface="Calibri" panose="020F0502020204030204"/>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p:txBody>
      </p:sp>
    </p:spTree>
    <p:extLst>
      <p:ext uri="{BB962C8B-B14F-4D97-AF65-F5344CB8AC3E}">
        <p14:creationId xmlns:p14="http://schemas.microsoft.com/office/powerpoint/2010/main" val="268997460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p:txBody>
          <a:bodyPr/>
          <a:lstStyle/>
          <a:p>
            <a:r>
              <a:rPr lang="en-US" dirty="0"/>
              <a:t>SAFARI Newsletter January 2021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p:txBody>
          <a:bodyPr/>
          <a:lstStyle/>
          <a:p>
            <a:r>
              <a:rPr lang="en-US" dirty="0">
                <a:solidFill>
                  <a:srgbClr val="0000FF"/>
                </a:solidFill>
                <a:hlinkClick r:id="rId2">
                  <a:extLst>
                    <a:ext uri="{A12FA001-AC4F-418D-AE19-62706E023703}">
                      <ahyp:hlinkClr xmlns:ahyp="http://schemas.microsoft.com/office/drawing/2018/hyperlinkcolor" val="tx"/>
                    </a:ext>
                  </a:extLst>
                </a:hlinkClick>
              </a:rPr>
              <a:t>https://safari.ethz.ch/safari-newsletter-january-2021/</a:t>
            </a:r>
            <a:r>
              <a:rPr lang="en-US" dirty="0">
                <a:solidFill>
                  <a:srgbClr val="0000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6" name="Picture 5">
            <a:extLst>
              <a:ext uri="{FF2B5EF4-FFF2-40B4-BE49-F238E27FC236}">
                <a16:creationId xmlns:a16="http://schemas.microsoft.com/office/drawing/2014/main" id="{904A22B3-8AF7-AF4E-A7B5-355DA91454CD}"/>
              </a:ext>
            </a:extLst>
          </p:cNvPr>
          <p:cNvPicPr>
            <a:picLocks noChangeAspect="1"/>
          </p:cNvPicPr>
          <p:nvPr/>
        </p:nvPicPr>
        <p:blipFill>
          <a:blip r:embed="rId3"/>
          <a:stretch>
            <a:fillRect/>
          </a:stretch>
        </p:blipFill>
        <p:spPr>
          <a:xfrm>
            <a:off x="1835696" y="1587726"/>
            <a:ext cx="5172394" cy="5259524"/>
          </a:xfrm>
          <a:prstGeom prst="rect">
            <a:avLst/>
          </a:prstGeom>
        </p:spPr>
      </p:pic>
    </p:spTree>
    <p:extLst>
      <p:ext uri="{BB962C8B-B14F-4D97-AF65-F5344CB8AC3E}">
        <p14:creationId xmlns:p14="http://schemas.microsoft.com/office/powerpoint/2010/main" val="264980299"/>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Principle: Teaching and Research</a:t>
            </a:r>
          </a:p>
        </p:txBody>
      </p:sp>
      <p:sp>
        <p:nvSpPr>
          <p:cNvPr id="3" name="Content Placeholder 2"/>
          <p:cNvSpPr>
            <a:spLocks noGrp="1"/>
          </p:cNvSpPr>
          <p:nvPr>
            <p:ph idx="1"/>
          </p:nvPr>
        </p:nvSpPr>
        <p:spPr>
          <a:xfrm>
            <a:off x="0" y="1340768"/>
            <a:ext cx="9144000" cy="2088232"/>
          </a:xfrm>
        </p:spPr>
        <p:txBody>
          <a:bodyPr/>
          <a:lstStyle/>
          <a:p>
            <a:pPr marL="0" indent="0" algn="ctr">
              <a:buNone/>
            </a:pPr>
            <a:r>
              <a:rPr lang="en-US" sz="6400" dirty="0">
                <a:solidFill>
                  <a:srgbClr val="FF0000"/>
                </a:solidFill>
              </a:rPr>
              <a:t>…</a:t>
            </a:r>
          </a:p>
          <a:p>
            <a:pPr marL="0" indent="0" algn="ctr">
              <a:buNone/>
            </a:pPr>
            <a:r>
              <a:rPr lang="en-US" sz="6000" dirty="0">
                <a:solidFill>
                  <a:srgbClr val="0000FF"/>
                </a:solidFill>
              </a:rPr>
              <a:t>Teaching drives Research</a:t>
            </a:r>
          </a:p>
          <a:p>
            <a:pPr marL="0" indent="0" algn="ctr">
              <a:buNone/>
            </a:pPr>
            <a:r>
              <a:rPr lang="en-US" sz="6000" dirty="0">
                <a:solidFill>
                  <a:srgbClr val="FF0000"/>
                </a:solidFill>
              </a:rPr>
              <a:t>Research drives Teaching</a:t>
            </a:r>
          </a:p>
          <a:p>
            <a:pPr marL="0" indent="0" algn="ctr">
              <a:buNone/>
            </a:pPr>
            <a:r>
              <a:rPr lang="en-US" sz="6000" dirty="0">
                <a:solidFill>
                  <a:srgbClr val="0432FF"/>
                </a:solidFill>
              </a:rPr>
              <a:t>… </a:t>
            </a:r>
          </a:p>
          <a:p>
            <a:pPr marL="0" indent="0" algn="ctr">
              <a:buNone/>
            </a:pPr>
            <a:r>
              <a:rPr lang="en-US" sz="6000" dirty="0">
                <a:solidFill>
                  <a:srgbClr val="FF0000"/>
                </a:solidFill>
              </a:rPr>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28923129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F83A0-CBB7-2C49-A54F-7D0B38517961}"/>
              </a:ext>
            </a:extLst>
          </p:cNvPr>
          <p:cNvSpPr>
            <a:spLocks noGrp="1"/>
          </p:cNvSpPr>
          <p:nvPr>
            <p:ph type="title"/>
          </p:nvPr>
        </p:nvSpPr>
        <p:spPr>
          <a:xfrm>
            <a:off x="228600" y="152400"/>
            <a:ext cx="8915400" cy="1066800"/>
          </a:xfrm>
        </p:spPr>
        <p:txBody>
          <a:bodyPr/>
          <a:lstStyle/>
          <a:p>
            <a:r>
              <a:rPr lang="en-US" sz="3800" dirty="0"/>
              <a:t>Research &amp; Teaching: Some Overview Talks</a:t>
            </a:r>
          </a:p>
        </p:txBody>
      </p:sp>
      <p:sp>
        <p:nvSpPr>
          <p:cNvPr id="3" name="Content Placeholder 2">
            <a:extLst>
              <a:ext uri="{FF2B5EF4-FFF2-40B4-BE49-F238E27FC236}">
                <a16:creationId xmlns:a16="http://schemas.microsoft.com/office/drawing/2014/main" id="{EC4D894C-D45D-7449-8FC5-648E1A973741}"/>
              </a:ext>
            </a:extLst>
          </p:cNvPr>
          <p:cNvSpPr>
            <a:spLocks noGrp="1"/>
          </p:cNvSpPr>
          <p:nvPr>
            <p:ph idx="1"/>
          </p:nvPr>
        </p:nvSpPr>
        <p:spPr>
          <a:xfrm>
            <a:off x="228600" y="908720"/>
            <a:ext cx="8915400" cy="5456535"/>
          </a:xfrm>
        </p:spPr>
        <p:txBody>
          <a:bodyPr/>
          <a:lstStyle/>
          <a:p>
            <a:pPr marL="0" indent="0" algn="ctr">
              <a:buNone/>
            </a:pPr>
            <a:r>
              <a:rPr lang="en-US" sz="1600" b="1" dirty="0">
                <a:solidFill>
                  <a:srgbClr val="0432FF"/>
                </a:solidFill>
                <a:hlinkClick r:id="rId2">
                  <a:extLst>
                    <a:ext uri="{A12FA001-AC4F-418D-AE19-62706E023703}">
                      <ahyp:hlinkClr xmlns:ahyp="http://schemas.microsoft.com/office/drawing/2018/hyperlinkcolor" val="tx"/>
                    </a:ext>
                  </a:extLst>
                </a:hlinkClick>
              </a:rPr>
              <a:t>https://www.youtube.com/onurmutlulectures</a:t>
            </a:r>
            <a:endParaRPr lang="en-US" sz="1600" b="1" dirty="0">
              <a:solidFill>
                <a:srgbClr val="0432FF"/>
              </a:solidFill>
            </a:endParaRPr>
          </a:p>
          <a:p>
            <a:pPr marL="0" indent="0" algn="ctr">
              <a:buNone/>
            </a:pPr>
            <a:endParaRPr lang="en-US" sz="1100" dirty="0"/>
          </a:p>
          <a:p>
            <a:pPr marL="0" indent="0" algn="ctr">
              <a:buNone/>
            </a:pPr>
            <a:endParaRPr lang="en-US" sz="200" dirty="0"/>
          </a:p>
          <a:p>
            <a:r>
              <a:rPr lang="en-US" dirty="0"/>
              <a:t>Future Computing Architectures</a:t>
            </a:r>
          </a:p>
          <a:p>
            <a:pPr lvl="1"/>
            <a:r>
              <a:rPr lang="en-US" sz="1300" dirty="0">
                <a:solidFill>
                  <a:srgbClr val="0432FF"/>
                </a:solidFill>
                <a:hlinkClick r:id="rId3">
                  <a:extLst>
                    <a:ext uri="{A12FA001-AC4F-418D-AE19-62706E023703}">
                      <ahyp:hlinkClr xmlns:ahyp="http://schemas.microsoft.com/office/drawing/2018/hyperlinkcolor" val="tx"/>
                    </a:ext>
                  </a:extLst>
                </a:hlinkClick>
              </a:rPr>
              <a:t>https://www.youtube.com/watch?v=kgiZlSOcGFM&amp;list=PL5Q2soXY2Zi8D_5MGV6EnXEJHnV2YFBJl&amp;index=1</a:t>
            </a:r>
            <a:endParaRPr lang="en-US" sz="1300" dirty="0">
              <a:solidFill>
                <a:srgbClr val="0432FF"/>
              </a:solidFill>
            </a:endParaRPr>
          </a:p>
          <a:p>
            <a:pPr lvl="1"/>
            <a:endParaRPr lang="en-US" sz="800" dirty="0"/>
          </a:p>
          <a:p>
            <a:r>
              <a:rPr lang="en-US" dirty="0"/>
              <a:t>Enabling In-Memory Computation</a:t>
            </a:r>
          </a:p>
          <a:p>
            <a:pPr lvl="1"/>
            <a:r>
              <a:rPr lang="en-US" sz="1300" dirty="0">
                <a:solidFill>
                  <a:srgbClr val="0432FF"/>
                </a:solidFill>
                <a:hlinkClick r:id="rId4">
                  <a:extLst>
                    <a:ext uri="{A12FA001-AC4F-418D-AE19-62706E023703}">
                      <ahyp:hlinkClr xmlns:ahyp="http://schemas.microsoft.com/office/drawing/2018/hyperlinkcolor" val="tx"/>
                    </a:ext>
                  </a:extLst>
                </a:hlinkClick>
              </a:rPr>
              <a:t>https://www.youtube.com/watch?v=njX_14584Jw&amp;list=PL5Q2soXY2Zi8D_5MGV6EnXEJHnV2YFBJl&amp;index=16</a:t>
            </a:r>
            <a:r>
              <a:rPr lang="en-US" sz="1300" dirty="0">
                <a:solidFill>
                  <a:srgbClr val="0432FF"/>
                </a:solidFill>
              </a:rPr>
              <a:t> </a:t>
            </a:r>
          </a:p>
          <a:p>
            <a:pPr lvl="1"/>
            <a:endParaRPr lang="en-US" sz="800" dirty="0"/>
          </a:p>
          <a:p>
            <a:r>
              <a:rPr lang="en-US" dirty="0"/>
              <a:t>Accelerating Genome Analysis</a:t>
            </a:r>
          </a:p>
          <a:p>
            <a:pPr lvl="1"/>
            <a:r>
              <a:rPr lang="en-US" sz="1300" dirty="0">
                <a:solidFill>
                  <a:srgbClr val="0432FF"/>
                </a:solidFill>
                <a:hlinkClick r:id="rId5">
                  <a:extLst>
                    <a:ext uri="{A12FA001-AC4F-418D-AE19-62706E023703}">
                      <ahyp:hlinkClr xmlns:ahyp="http://schemas.microsoft.com/office/drawing/2018/hyperlinkcolor" val="tx"/>
                    </a:ext>
                  </a:extLst>
                </a:hlinkClick>
              </a:rPr>
              <a:t>https://www.youtube.com/watch?v=r7sn41lH-4A&amp;list=PL5Q2soXY2Zi8D_5MGV6EnXEJHnV2YFBJl&amp;index=41</a:t>
            </a:r>
            <a:r>
              <a:rPr lang="en-US" sz="1300" dirty="0">
                <a:solidFill>
                  <a:srgbClr val="0432FF"/>
                </a:solidFill>
              </a:rPr>
              <a:t> </a:t>
            </a:r>
          </a:p>
          <a:p>
            <a:pPr lvl="1"/>
            <a:endParaRPr lang="en-US" sz="800" dirty="0"/>
          </a:p>
          <a:p>
            <a:r>
              <a:rPr lang="en-US" dirty="0"/>
              <a:t>Rethinking Memory System Design</a:t>
            </a:r>
          </a:p>
          <a:p>
            <a:pPr lvl="1"/>
            <a:r>
              <a:rPr lang="en-US" sz="1300" dirty="0">
                <a:solidFill>
                  <a:srgbClr val="0432FF"/>
                </a:solidFill>
                <a:hlinkClick r:id="rId6">
                  <a:extLst>
                    <a:ext uri="{A12FA001-AC4F-418D-AE19-62706E023703}">
                      <ahyp:hlinkClr xmlns:ahyp="http://schemas.microsoft.com/office/drawing/2018/hyperlinkcolor" val="tx"/>
                    </a:ext>
                  </a:extLst>
                </a:hlinkClick>
              </a:rPr>
              <a:t>https://www.youtube.com/watch?v=F7xZLNMIY1E&amp;list=PL5Q2soXY2Zi8D_5MGV6EnXEJHnV2YFBJl&amp;index=3</a:t>
            </a:r>
            <a:endParaRPr lang="en-US" sz="1300" dirty="0">
              <a:solidFill>
                <a:srgbClr val="0432FF"/>
              </a:solidFill>
            </a:endParaRPr>
          </a:p>
          <a:p>
            <a:pPr lvl="1"/>
            <a:endParaRPr lang="en-US" sz="800" dirty="0"/>
          </a:p>
          <a:p>
            <a:r>
              <a:rPr lang="en-US" dirty="0"/>
              <a:t>Intelligent Architectures for Intelligent Machines</a:t>
            </a:r>
          </a:p>
          <a:p>
            <a:pPr lvl="1"/>
            <a:r>
              <a:rPr lang="en-US" sz="1300" dirty="0">
                <a:solidFill>
                  <a:srgbClr val="0432FF"/>
                </a:solidFill>
                <a:hlinkClick r:id="rId7">
                  <a:extLst>
                    <a:ext uri="{A12FA001-AC4F-418D-AE19-62706E023703}">
                      <ahyp:hlinkClr xmlns:ahyp="http://schemas.microsoft.com/office/drawing/2018/hyperlinkcolor" val="tx"/>
                    </a:ext>
                  </a:extLst>
                </a:hlinkClick>
              </a:rPr>
              <a:t>https://www.youtube.com/watch?v=c6_LgzuNdkw&amp;list=PL5Q2soXY2Zi8D_5MGV6EnXEJHnV2YFBJl&amp;index=25</a:t>
            </a:r>
            <a:r>
              <a:rPr lang="en-US" sz="1300" dirty="0">
                <a:solidFill>
                  <a:srgbClr val="0432FF"/>
                </a:solidFill>
              </a:rPr>
              <a:t> </a:t>
            </a:r>
          </a:p>
          <a:p>
            <a:pPr lvl="1"/>
            <a:endParaRPr lang="en-US" sz="800" dirty="0"/>
          </a:p>
          <a:p>
            <a:r>
              <a:rPr lang="en-US" dirty="0"/>
              <a:t>The Story of RowHammer</a:t>
            </a:r>
          </a:p>
          <a:p>
            <a:pPr lvl="1"/>
            <a:r>
              <a:rPr lang="en-US" sz="1300" dirty="0">
                <a:solidFill>
                  <a:srgbClr val="0432FF"/>
                </a:solidFill>
                <a:hlinkClick r:id="rId8">
                  <a:extLst>
                    <a:ext uri="{A12FA001-AC4F-418D-AE19-62706E023703}">
                      <ahyp:hlinkClr xmlns:ahyp="http://schemas.microsoft.com/office/drawing/2018/hyperlinkcolor" val="tx"/>
                    </a:ext>
                  </a:extLst>
                </a:hlinkClick>
              </a:rPr>
              <a:t>https://www.youtube.com/watch?v=sgd7PHQQ1AI&amp;list=PL5Q2soXY2Zi8D_5MGV6EnXEJHnV2YFBJl&amp;index=39</a:t>
            </a:r>
            <a:r>
              <a:rPr lang="en-US" sz="1300" dirty="0">
                <a:solidFill>
                  <a:srgbClr val="0432FF"/>
                </a:solidFill>
              </a:rPr>
              <a:t> </a:t>
            </a:r>
          </a:p>
        </p:txBody>
      </p:sp>
      <p:sp>
        <p:nvSpPr>
          <p:cNvPr id="4" name="Slide Number Placeholder 3">
            <a:extLst>
              <a:ext uri="{FF2B5EF4-FFF2-40B4-BE49-F238E27FC236}">
                <a16:creationId xmlns:a16="http://schemas.microsoft.com/office/drawing/2014/main" id="{311C77FB-9ABB-7441-88CE-6327AE3144E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448384894"/>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DC03F-D161-E245-931A-AD7F4A463876}"/>
              </a:ext>
            </a:extLst>
          </p:cNvPr>
          <p:cNvSpPr>
            <a:spLocks noGrp="1"/>
          </p:cNvSpPr>
          <p:nvPr>
            <p:ph type="title"/>
          </p:nvPr>
        </p:nvSpPr>
        <p:spPr/>
        <p:txBody>
          <a:bodyPr/>
          <a:lstStyle/>
          <a:p>
            <a:r>
              <a:rPr lang="en-US" dirty="0"/>
              <a:t>Online Courses &amp; Lectures</a:t>
            </a:r>
          </a:p>
        </p:txBody>
      </p:sp>
      <p:sp>
        <p:nvSpPr>
          <p:cNvPr id="3" name="Content Placeholder 2">
            <a:extLst>
              <a:ext uri="{FF2B5EF4-FFF2-40B4-BE49-F238E27FC236}">
                <a16:creationId xmlns:a16="http://schemas.microsoft.com/office/drawing/2014/main" id="{477AA677-0510-9649-A9AF-28360FF80377}"/>
              </a:ext>
            </a:extLst>
          </p:cNvPr>
          <p:cNvSpPr>
            <a:spLocks noGrp="1"/>
          </p:cNvSpPr>
          <p:nvPr>
            <p:ph idx="1"/>
          </p:nvPr>
        </p:nvSpPr>
        <p:spPr>
          <a:xfrm>
            <a:off x="228600" y="908720"/>
            <a:ext cx="8610600" cy="5267672"/>
          </a:xfrm>
        </p:spPr>
        <p:txBody>
          <a:bodyPr/>
          <a:lstStyle/>
          <a:p>
            <a:r>
              <a:rPr lang="en-US" b="1" dirty="0">
                <a:solidFill>
                  <a:srgbClr val="FF0000"/>
                </a:solidFill>
              </a:rPr>
              <a:t>First Computer Architecture &amp; Digital Design Course</a:t>
            </a:r>
          </a:p>
          <a:p>
            <a:pPr lvl="1"/>
            <a:r>
              <a:rPr lang="en-US" dirty="0"/>
              <a:t>Digital Design and Computer Architecture </a:t>
            </a:r>
          </a:p>
          <a:p>
            <a:pPr lvl="1"/>
            <a:r>
              <a:rPr lang="en-US" b="1" dirty="0"/>
              <a:t>Spring 2021 Livestream</a:t>
            </a:r>
            <a:r>
              <a:rPr lang="en-US" dirty="0"/>
              <a:t> Edition: </a:t>
            </a:r>
            <a:r>
              <a:rPr lang="en-US" dirty="0">
                <a:solidFill>
                  <a:srgbClr val="0432FF"/>
                </a:solidFill>
                <a:hlinkClick r:id="rId2">
                  <a:extLst>
                    <a:ext uri="{A12FA001-AC4F-418D-AE19-62706E023703}">
                      <ahyp:hlinkClr xmlns:ahyp="http://schemas.microsoft.com/office/drawing/2018/hyperlinkcolor" val="tx"/>
                    </a:ext>
                  </a:extLst>
                </a:hlinkClick>
              </a:rPr>
              <a:t>https://www.youtube.com/watch?v=LbC0EZY8yw4&amp;list=PL5Q2soXY2Zi_uej3aY39YB5pfW4SJ7LlN</a:t>
            </a:r>
            <a:r>
              <a:rPr lang="en-US" dirty="0">
                <a:solidFill>
                  <a:srgbClr val="0432FF"/>
                </a:solidFill>
              </a:rPr>
              <a:t> </a:t>
            </a:r>
          </a:p>
          <a:p>
            <a:pPr lvl="1"/>
            <a:endParaRPr lang="en-US" dirty="0">
              <a:solidFill>
                <a:srgbClr val="0432FF"/>
              </a:solidFill>
            </a:endParaRPr>
          </a:p>
          <a:p>
            <a:r>
              <a:rPr lang="en-US" b="1" dirty="0">
                <a:solidFill>
                  <a:srgbClr val="FF0000"/>
                </a:solidFill>
              </a:rPr>
              <a:t>Advanced Computer Architecture Course</a:t>
            </a:r>
          </a:p>
          <a:p>
            <a:pPr lvl="1"/>
            <a:r>
              <a:rPr lang="en-US" dirty="0"/>
              <a:t>Computer Architecture</a:t>
            </a:r>
          </a:p>
          <a:p>
            <a:pPr lvl="1"/>
            <a:r>
              <a:rPr lang="en-US" b="1" dirty="0"/>
              <a:t>Fall 2021 Livestream</a:t>
            </a:r>
            <a:r>
              <a:rPr lang="en-US" dirty="0"/>
              <a:t> Edition: </a:t>
            </a:r>
            <a:r>
              <a:rPr lang="en-US" dirty="0">
                <a:solidFill>
                  <a:srgbClr val="0432FF"/>
                </a:solidFill>
                <a:hlinkClick r:id="rId3">
                  <a:extLst>
                    <a:ext uri="{A12FA001-AC4F-418D-AE19-62706E023703}">
                      <ahyp:hlinkClr xmlns:ahyp="http://schemas.microsoft.com/office/drawing/2018/hyperlinkcolor" val="tx"/>
                    </a:ext>
                  </a:extLst>
                </a:hlinkClick>
              </a:rPr>
              <a:t>https://www.youtube.com/watch?v=c3mPdZA-Fmc&amp;list=PL5Q2soXY2Zi9xidyIgBxUz7xRPS-wisBN</a:t>
            </a:r>
            <a:r>
              <a:rPr lang="en-US" dirty="0">
                <a:solidFill>
                  <a:srgbClr val="0432FF"/>
                </a:solidFill>
              </a:rPr>
              <a:t> </a:t>
            </a:r>
          </a:p>
          <a:p>
            <a:pPr lvl="1"/>
            <a:r>
              <a:rPr lang="en-US" b="1" dirty="0"/>
              <a:t>Fall 2020 </a:t>
            </a:r>
            <a:r>
              <a:rPr lang="en-US" dirty="0"/>
              <a:t>Edition: </a:t>
            </a:r>
            <a:r>
              <a:rPr lang="en-US" dirty="0">
                <a:solidFill>
                  <a:srgbClr val="0432FF"/>
                </a:solidFill>
                <a:hlinkClick r:id="rId4">
                  <a:extLst>
                    <a:ext uri="{A12FA001-AC4F-418D-AE19-62706E023703}">
                      <ahyp:hlinkClr xmlns:ahyp="http://schemas.microsoft.com/office/drawing/2018/hyperlinkcolor" val="tx"/>
                    </a:ext>
                  </a:extLst>
                </a:hlinkClick>
              </a:rPr>
              <a:t>https://www.youtube.com/watch?v=4yfkM_5EFgo&amp;list=PL5Q2soXY2Zi-Mnk1PxjEIG32HAGILkTOF</a:t>
            </a:r>
            <a:r>
              <a:rPr lang="en-US" dirty="0">
                <a:solidFill>
                  <a:srgbClr val="0432FF"/>
                </a:solidFill>
              </a:rPr>
              <a:t> </a:t>
            </a:r>
          </a:p>
        </p:txBody>
      </p:sp>
      <p:sp>
        <p:nvSpPr>
          <p:cNvPr id="4" name="Slide Number Placeholder 3">
            <a:extLst>
              <a:ext uri="{FF2B5EF4-FFF2-40B4-BE49-F238E27FC236}">
                <a16:creationId xmlns:a16="http://schemas.microsoft.com/office/drawing/2014/main" id="{7A3A7E02-2643-AE47-9E89-F1453DDD1EA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6B85FA6F-504C-B945-91C4-019393BC2F64}"/>
              </a:ext>
            </a:extLst>
          </p:cNvPr>
          <p:cNvSpPr txBox="1"/>
          <p:nvPr/>
        </p:nvSpPr>
        <p:spPr>
          <a:xfrm>
            <a:off x="1835696" y="6400800"/>
            <a:ext cx="5610831"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rPr>
              <a:t>https://www.youtube.com/onurmutlulectures</a:t>
            </a:r>
            <a:endParaRPr kumimoji="0" lang="en-US" sz="1800" b="1" i="0" u="none" strike="noStrike" kern="1200" cap="none" spc="0" normalizeH="0" baseline="0" noProof="0" dirty="0">
              <a:ln>
                <a:noFill/>
              </a:ln>
              <a:solidFill>
                <a:srgbClr val="0432FF"/>
              </a:solidFill>
              <a:effectLst/>
              <a:uLnTx/>
              <a:uFillTx/>
              <a:latin typeface="Tahom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101019019"/>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148D39F-6516-0B4D-8586-9DC3102EB4B5}"/>
              </a:ext>
            </a:extLst>
          </p:cNvPr>
          <p:cNvPicPr>
            <a:picLocks noChangeAspect="1"/>
          </p:cNvPicPr>
          <p:nvPr/>
        </p:nvPicPr>
        <p:blipFill>
          <a:blip r:embed="rId2"/>
          <a:stretch>
            <a:fillRect/>
          </a:stretch>
        </p:blipFill>
        <p:spPr>
          <a:xfrm>
            <a:off x="1307915" y="0"/>
            <a:ext cx="6528169" cy="6858000"/>
          </a:xfrm>
          <a:prstGeom prst="rect">
            <a:avLst/>
          </a:prstGeom>
        </p:spPr>
      </p:pic>
      <p:sp>
        <p:nvSpPr>
          <p:cNvPr id="4" name="Slide Number Placeholder 3">
            <a:extLst>
              <a:ext uri="{FF2B5EF4-FFF2-40B4-BE49-F238E27FC236}">
                <a16:creationId xmlns:a16="http://schemas.microsoft.com/office/drawing/2014/main" id="{7A3A7E02-2643-AE47-9E89-F1453DDD1EA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6B85FA6F-504C-B945-91C4-019393BC2F64}"/>
              </a:ext>
            </a:extLst>
          </p:cNvPr>
          <p:cNvSpPr txBox="1"/>
          <p:nvPr/>
        </p:nvSpPr>
        <p:spPr>
          <a:xfrm>
            <a:off x="1835696" y="6527085"/>
            <a:ext cx="5610831"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https://www.youtube.com/onurmutlulectures</a:t>
            </a:r>
            <a:endParaRPr kumimoji="0" lang="en-US" sz="1800" b="1" i="0" u="none" strike="noStrike" kern="1200" cap="none" spc="0" normalizeH="0" baseline="0" noProof="0" dirty="0">
              <a:ln>
                <a:noFill/>
              </a:ln>
              <a:solidFill>
                <a:srgbClr val="0432FF"/>
              </a:solidFill>
              <a:effectLst/>
              <a:uLnTx/>
              <a:uFillTx/>
              <a:latin typeface="Tahom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877926088"/>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600" dirty="0"/>
              <a:t>DDCA (Spring 2021)</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3767336" cy="4876800"/>
          </a:xfrm>
        </p:spPr>
        <p:txBody>
          <a:bodyPr/>
          <a:lstStyle/>
          <a:p>
            <a:r>
              <a:rPr lang="en-US" sz="1600" dirty="0">
                <a:solidFill>
                  <a:srgbClr val="0432FF"/>
                </a:solidFill>
                <a:hlinkClick r:id="rId2">
                  <a:extLst>
                    <a:ext uri="{A12FA001-AC4F-418D-AE19-62706E023703}">
                      <ahyp:hlinkClr xmlns:ahyp="http://schemas.microsoft.com/office/drawing/2018/hyperlinkcolor" val="tx"/>
                    </a:ext>
                  </a:extLst>
                </a:hlinkClick>
              </a:rPr>
              <a:t>https://safari.ethz.ch/digitaltechnik/spring2021/doku.php?id=schedule</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solidFill>
                  <a:srgbClr val="0432FF"/>
                </a:solidFill>
                <a:hlinkClick r:id="rId3">
                  <a:extLst>
                    <a:ext uri="{A12FA001-AC4F-418D-AE19-62706E023703}">
                      <ahyp:hlinkClr xmlns:ahyp="http://schemas.microsoft.com/office/drawing/2018/hyperlinkcolor" val="tx"/>
                    </a:ext>
                  </a:extLst>
                </a:hlinkClick>
              </a:rPr>
              <a:t>https://www.youtube.com/watch?v=LbC0EZY8yw4&amp;list=PL5Q2soXY2Zi_uej3aY39YB5pfW4SJ7LlN</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t>Bachelor’s course</a:t>
            </a:r>
          </a:p>
          <a:p>
            <a:pPr lvl="1"/>
            <a:r>
              <a:rPr lang="en-US" sz="1400" dirty="0"/>
              <a:t>2</a:t>
            </a:r>
            <a:r>
              <a:rPr lang="en-US" sz="1400" baseline="30000" dirty="0"/>
              <a:t>nd</a:t>
            </a:r>
            <a:r>
              <a:rPr lang="en-US" sz="1400" dirty="0"/>
              <a:t> semester at ETH Zurich</a:t>
            </a:r>
          </a:p>
          <a:p>
            <a:pPr lvl="1"/>
            <a:r>
              <a:rPr lang="en-US" sz="1400" dirty="0"/>
              <a:t>Rigorous introduction into “How Computers Work”</a:t>
            </a:r>
          </a:p>
          <a:p>
            <a:pPr lvl="1"/>
            <a:r>
              <a:rPr lang="en-US" sz="1400" dirty="0"/>
              <a:t>Digital Design/Logic</a:t>
            </a:r>
          </a:p>
          <a:p>
            <a:pPr lvl="1"/>
            <a:r>
              <a:rPr lang="en-US" sz="1400" dirty="0"/>
              <a:t>Computer Architecture</a:t>
            </a:r>
          </a:p>
          <a:p>
            <a:pPr lvl="1"/>
            <a:r>
              <a:rPr lang="en-US" sz="1400" dirty="0"/>
              <a:t>10 FPGA Lab Assignments</a:t>
            </a:r>
          </a:p>
          <a:p>
            <a:pPr marL="344487" lvl="1" indent="0">
              <a:buNone/>
            </a:pPr>
            <a:endParaRPr lang="en-US" sz="1400" dirty="0"/>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23677CC6-D719-7241-A215-F041FDC91C31}"/>
              </a:ext>
            </a:extLst>
          </p:cNvPr>
          <p:cNvPicPr>
            <a:picLocks noChangeAspect="1"/>
          </p:cNvPicPr>
          <p:nvPr/>
        </p:nvPicPr>
        <p:blipFill>
          <a:blip r:embed="rId4"/>
          <a:stretch>
            <a:fillRect/>
          </a:stretch>
        </p:blipFill>
        <p:spPr>
          <a:xfrm>
            <a:off x="4355976" y="0"/>
            <a:ext cx="4841293" cy="6858000"/>
          </a:xfrm>
          <a:prstGeom prst="rect">
            <a:avLst/>
          </a:prstGeom>
        </p:spPr>
      </p:pic>
    </p:spTree>
    <p:extLst>
      <p:ext uri="{BB962C8B-B14F-4D97-AF65-F5344CB8AC3E}">
        <p14:creationId xmlns:p14="http://schemas.microsoft.com/office/powerpoint/2010/main" val="3116191413"/>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dirty="0"/>
              <a:t>Comp Arch (Fall 2020)</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dirty="0">
                <a:solidFill>
                  <a:srgbClr val="0432FF"/>
                </a:solidFill>
                <a:hlinkClick r:id="rId2">
                  <a:extLst>
                    <a:ext uri="{A12FA001-AC4F-418D-AE19-62706E023703}">
                      <ahyp:hlinkClr xmlns:ahyp="http://schemas.microsoft.com/office/drawing/2018/hyperlinkcolor" val="tx"/>
                    </a:ext>
                  </a:extLst>
                </a:hlinkClick>
              </a:rPr>
              <a:t>https://safari.ethz.ch/architecture/fall2020/doku.php?id=schedule</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solidFill>
                  <a:srgbClr val="0432FF"/>
                </a:solidFill>
                <a:hlinkClick r:id="rId3">
                  <a:extLst>
                    <a:ext uri="{A12FA001-AC4F-418D-AE19-62706E023703}">
                      <ahyp:hlinkClr xmlns:ahyp="http://schemas.microsoft.com/office/drawing/2018/hyperlinkcolor" val="tx"/>
                    </a:ext>
                  </a:extLst>
                </a:hlinkClick>
              </a:rPr>
              <a:t>https://www.youtube.com/watch?v=c3mPdZA-Fmc&amp;list=PL5Q2soXY2Zi9xidyIgBxUz7xRPS-wisBN</a:t>
            </a:r>
            <a:endParaRPr lang="en-US" sz="1600" dirty="0">
              <a:solidFill>
                <a:srgbClr val="0432FF"/>
              </a:solidFill>
            </a:endParaRPr>
          </a:p>
          <a:p>
            <a:endParaRPr lang="en-US" sz="1600" dirty="0">
              <a:solidFill>
                <a:srgbClr val="0432FF"/>
              </a:solidFill>
            </a:endParaRPr>
          </a:p>
          <a:p>
            <a:endParaRPr lang="en-US" sz="1600" dirty="0">
              <a:solidFill>
                <a:srgbClr val="0432FF"/>
              </a:solidFill>
            </a:endParaRPr>
          </a:p>
          <a:p>
            <a:r>
              <a:rPr lang="en-US" sz="1600" dirty="0"/>
              <a:t>Master’s level course</a:t>
            </a:r>
          </a:p>
          <a:p>
            <a:pPr lvl="1"/>
            <a:r>
              <a:rPr lang="en-US" sz="1400" dirty="0"/>
              <a:t>Taken by Bachelor’s/Masters/PhD students</a:t>
            </a:r>
          </a:p>
          <a:p>
            <a:pPr lvl="1"/>
            <a:r>
              <a:rPr lang="en-US" sz="1400" dirty="0"/>
              <a:t>Cutting-edge research topics + fundamentals in Computer Architecture</a:t>
            </a:r>
          </a:p>
          <a:p>
            <a:pPr lvl="1"/>
            <a:r>
              <a:rPr lang="en-US" sz="1400" dirty="0"/>
              <a:t>5 Simulator-based Lab Assignments</a:t>
            </a:r>
          </a:p>
          <a:p>
            <a:pPr lvl="1"/>
            <a:r>
              <a:rPr lang="en-US" sz="1400" dirty="0"/>
              <a:t>Potential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6D47789A-BBAC-2448-B054-F1A7DF0E8C97}"/>
              </a:ext>
            </a:extLst>
          </p:cNvPr>
          <p:cNvPicPr>
            <a:picLocks noChangeAspect="1"/>
          </p:cNvPicPr>
          <p:nvPr/>
        </p:nvPicPr>
        <p:blipFill>
          <a:blip r:embed="rId4"/>
          <a:stretch>
            <a:fillRect/>
          </a:stretch>
        </p:blipFill>
        <p:spPr>
          <a:xfrm>
            <a:off x="4339219" y="0"/>
            <a:ext cx="4841293" cy="6858000"/>
          </a:xfrm>
          <a:prstGeom prst="rect">
            <a:avLst/>
          </a:prstGeom>
        </p:spPr>
      </p:pic>
    </p:spTree>
    <p:extLst>
      <p:ext uri="{BB962C8B-B14F-4D97-AF65-F5344CB8AC3E}">
        <p14:creationId xmlns:p14="http://schemas.microsoft.com/office/powerpoint/2010/main" val="1253835465"/>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Comp Arch (Current)</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dirty="0">
                <a:solidFill>
                  <a:srgbClr val="0432FF"/>
                </a:solidFill>
                <a:hlinkClick r:id="rId2">
                  <a:extLst>
                    <a:ext uri="{A12FA001-AC4F-418D-AE19-62706E023703}">
                      <ahyp:hlinkClr xmlns:ahyp="http://schemas.microsoft.com/office/drawing/2018/hyperlinkcolor" val="tx"/>
                    </a:ext>
                  </a:extLst>
                </a:hlinkClick>
              </a:rPr>
              <a:t>https://safari.ethz.ch/architecture/fall2021/doku.php?id=schedule</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b="1" dirty="0">
                <a:solidFill>
                  <a:srgbClr val="0432FF"/>
                </a:solidFill>
                <a:hlinkClick r:id="rId3">
                  <a:extLst>
                    <a:ext uri="{A12FA001-AC4F-418D-AE19-62706E023703}">
                      <ahyp:hlinkClr xmlns:ahyp="http://schemas.microsoft.com/office/drawing/2018/hyperlinkcolor" val="tx"/>
                    </a:ext>
                  </a:extLst>
                </a:hlinkClick>
              </a:rPr>
              <a:t>Youtube Livestream:</a:t>
            </a:r>
          </a:p>
          <a:p>
            <a:pPr lvl="1"/>
            <a:r>
              <a:rPr lang="en-US" sz="1400" dirty="0">
                <a:solidFill>
                  <a:srgbClr val="0432FF"/>
                </a:solidFill>
                <a:hlinkClick r:id="rId3">
                  <a:extLst>
                    <a:ext uri="{A12FA001-AC4F-418D-AE19-62706E023703}">
                      <ahyp:hlinkClr xmlns:ahyp="http://schemas.microsoft.com/office/drawing/2018/hyperlinkcolor" val="tx"/>
                    </a:ext>
                  </a:extLst>
                </a:hlinkClick>
              </a:rPr>
              <a:t>https://www.youtube.com/watch?v=4yfkM_5EFgo&amp;list=PL5Q2soXY2Zi-Mnk1PxjEIG32HAGILkTOF</a:t>
            </a:r>
            <a:r>
              <a:rPr lang="en-US" sz="14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t>Master’s level course</a:t>
            </a:r>
          </a:p>
          <a:p>
            <a:pPr lvl="1"/>
            <a:r>
              <a:rPr lang="en-US" sz="1400" dirty="0"/>
              <a:t>Taken by Bachelor’s/Masters/PhD students</a:t>
            </a:r>
          </a:p>
          <a:p>
            <a:pPr lvl="1"/>
            <a:r>
              <a:rPr lang="en-US" sz="1400" dirty="0"/>
              <a:t>Cutting-edge research topics + fundamentals in Computer Architecture</a:t>
            </a:r>
          </a:p>
          <a:p>
            <a:pPr lvl="1"/>
            <a:r>
              <a:rPr lang="en-US" sz="1400" dirty="0"/>
              <a:t>5 Simulator-based Lab Assignments</a:t>
            </a:r>
          </a:p>
          <a:p>
            <a:pPr lvl="1"/>
            <a:r>
              <a:rPr lang="en-US" sz="1400" dirty="0"/>
              <a:t>Potential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2002B39F-F9F6-0D45-86BF-3F9C84862418}"/>
              </a:ext>
            </a:extLst>
          </p:cNvPr>
          <p:cNvPicPr>
            <a:picLocks noChangeAspect="1"/>
          </p:cNvPicPr>
          <p:nvPr/>
        </p:nvPicPr>
        <p:blipFill>
          <a:blip r:embed="rId4"/>
          <a:stretch>
            <a:fillRect/>
          </a:stretch>
        </p:blipFill>
        <p:spPr>
          <a:xfrm>
            <a:off x="4932040" y="0"/>
            <a:ext cx="4074863" cy="6858000"/>
          </a:xfrm>
          <a:prstGeom prst="rect">
            <a:avLst/>
          </a:prstGeom>
        </p:spPr>
      </p:pic>
    </p:spTree>
    <p:extLst>
      <p:ext uri="{BB962C8B-B14F-4D97-AF65-F5344CB8AC3E}">
        <p14:creationId xmlns:p14="http://schemas.microsoft.com/office/powerpoint/2010/main" val="3536579708"/>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24DBD-7386-E548-9311-2557F3BAE9E3}"/>
              </a:ext>
            </a:extLst>
          </p:cNvPr>
          <p:cNvSpPr>
            <a:spLocks noGrp="1"/>
          </p:cNvSpPr>
          <p:nvPr>
            <p:ph type="title"/>
          </p:nvPr>
        </p:nvSpPr>
        <p:spPr/>
        <p:txBody>
          <a:bodyPr/>
          <a:lstStyle/>
          <a:p>
            <a:r>
              <a:rPr lang="en-US" dirty="0"/>
              <a:t>Seminar (Spring’21)</a:t>
            </a:r>
          </a:p>
        </p:txBody>
      </p:sp>
      <p:sp>
        <p:nvSpPr>
          <p:cNvPr id="3" name="Content Placeholder 2">
            <a:extLst>
              <a:ext uri="{FF2B5EF4-FFF2-40B4-BE49-F238E27FC236}">
                <a16:creationId xmlns:a16="http://schemas.microsoft.com/office/drawing/2014/main" id="{E0BA17E6-9C4E-9E40-AEFE-0119F6C9C0CE}"/>
              </a:ext>
            </a:extLst>
          </p:cNvPr>
          <p:cNvSpPr>
            <a:spLocks noGrp="1"/>
          </p:cNvSpPr>
          <p:nvPr>
            <p:ph idx="1"/>
          </p:nvPr>
        </p:nvSpPr>
        <p:spPr>
          <a:xfrm>
            <a:off x="228600" y="1371600"/>
            <a:ext cx="4193300" cy="4876800"/>
          </a:xfrm>
        </p:spPr>
        <p:txBody>
          <a:bodyPr/>
          <a:lstStyle/>
          <a:p>
            <a:r>
              <a:rPr lang="en-US" sz="1600" dirty="0">
                <a:solidFill>
                  <a:srgbClr val="0432FF"/>
                </a:solidFill>
                <a:hlinkClick r:id="rId2">
                  <a:extLst>
                    <a:ext uri="{A12FA001-AC4F-418D-AE19-62706E023703}">
                      <ahyp:hlinkClr xmlns:ahyp="http://schemas.microsoft.com/office/drawing/2018/hyperlinkcolor" val="tx"/>
                    </a:ext>
                  </a:extLst>
                </a:hlinkClick>
              </a:rPr>
              <a:t>https://safari.ethz.ch/architecture_seminar/spring2021/doku.php?id=schedule</a:t>
            </a:r>
            <a:r>
              <a:rPr lang="en-US" sz="1600" dirty="0">
                <a:solidFill>
                  <a:srgbClr val="0432FF"/>
                </a:solidFill>
              </a:rPr>
              <a:t> </a:t>
            </a:r>
          </a:p>
          <a:p>
            <a:endParaRPr lang="en-US" sz="1600" dirty="0">
              <a:solidFill>
                <a:srgbClr val="0432FF"/>
              </a:solidFill>
            </a:endParaRPr>
          </a:p>
          <a:p>
            <a:r>
              <a:rPr lang="en-US" sz="1600" dirty="0">
                <a:solidFill>
                  <a:srgbClr val="0432FF"/>
                </a:solidFill>
                <a:hlinkClick r:id="rId3">
                  <a:extLst>
                    <a:ext uri="{A12FA001-AC4F-418D-AE19-62706E023703}">
                      <ahyp:hlinkClr xmlns:ahyp="http://schemas.microsoft.com/office/drawing/2018/hyperlinkcolor" val="tx"/>
                    </a:ext>
                  </a:extLst>
                </a:hlinkClick>
              </a:rPr>
              <a:t>https://www.youtube.com/watch?v=t3m93ZpLOyw&amp;list=PL5Q2soXY2Zi_awYdjmWVIUegsbY7TPGW4</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t>Critical analysis course</a:t>
            </a:r>
          </a:p>
          <a:p>
            <a:pPr lvl="1"/>
            <a:r>
              <a:rPr lang="en-US" sz="1400" dirty="0"/>
              <a:t>Taken by Bachelor’s/Masters/PhD students</a:t>
            </a:r>
          </a:p>
          <a:p>
            <a:pPr lvl="1"/>
            <a:r>
              <a:rPr lang="en-US" sz="1400" dirty="0"/>
              <a:t>Cutting-edge research topics + fundamentals in Computer Architecture</a:t>
            </a:r>
          </a:p>
          <a:p>
            <a:pPr lvl="1"/>
            <a:r>
              <a:rPr lang="en-US" sz="1400" dirty="0"/>
              <a:t>20+ research papers, presentations, analyses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76E944DD-6FE4-684A-91BA-12699182CBA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12456FBE-004E-7A41-8602-1B82C654EC5B}"/>
              </a:ext>
            </a:extLst>
          </p:cNvPr>
          <p:cNvPicPr>
            <a:picLocks noChangeAspect="1"/>
          </p:cNvPicPr>
          <p:nvPr/>
        </p:nvPicPr>
        <p:blipFill>
          <a:blip r:embed="rId4"/>
          <a:stretch>
            <a:fillRect/>
          </a:stretch>
        </p:blipFill>
        <p:spPr>
          <a:xfrm>
            <a:off x="4421900" y="0"/>
            <a:ext cx="4758612" cy="6858000"/>
          </a:xfrm>
          <a:prstGeom prst="rect">
            <a:avLst/>
          </a:prstGeom>
        </p:spPr>
      </p:pic>
    </p:spTree>
    <p:extLst>
      <p:ext uri="{BB962C8B-B14F-4D97-AF65-F5344CB8AC3E}">
        <p14:creationId xmlns:p14="http://schemas.microsoft.com/office/powerpoint/2010/main" val="1536441722"/>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24DBD-7386-E548-9311-2557F3BAE9E3}"/>
              </a:ext>
            </a:extLst>
          </p:cNvPr>
          <p:cNvSpPr>
            <a:spLocks noGrp="1"/>
          </p:cNvSpPr>
          <p:nvPr>
            <p:ph type="title"/>
          </p:nvPr>
        </p:nvSpPr>
        <p:spPr/>
        <p:txBody>
          <a:bodyPr/>
          <a:lstStyle/>
          <a:p>
            <a:r>
              <a:rPr lang="en-US" b="1" dirty="0"/>
              <a:t>Seminar (Current)</a:t>
            </a:r>
          </a:p>
        </p:txBody>
      </p:sp>
      <p:sp>
        <p:nvSpPr>
          <p:cNvPr id="3" name="Content Placeholder 2">
            <a:extLst>
              <a:ext uri="{FF2B5EF4-FFF2-40B4-BE49-F238E27FC236}">
                <a16:creationId xmlns:a16="http://schemas.microsoft.com/office/drawing/2014/main" id="{E0BA17E6-9C4E-9E40-AEFE-0119F6C9C0CE}"/>
              </a:ext>
            </a:extLst>
          </p:cNvPr>
          <p:cNvSpPr>
            <a:spLocks noGrp="1"/>
          </p:cNvSpPr>
          <p:nvPr>
            <p:ph idx="1"/>
          </p:nvPr>
        </p:nvSpPr>
        <p:spPr>
          <a:xfrm>
            <a:off x="228600" y="1371600"/>
            <a:ext cx="4193300" cy="4876800"/>
          </a:xfrm>
        </p:spPr>
        <p:txBody>
          <a:bodyPr/>
          <a:lstStyle/>
          <a:p>
            <a:r>
              <a:rPr lang="en-US" sz="1600" dirty="0">
                <a:solidFill>
                  <a:srgbClr val="0432FF"/>
                </a:solidFill>
                <a:hlinkClick r:id="rId2">
                  <a:extLst>
                    <a:ext uri="{A12FA001-AC4F-418D-AE19-62706E023703}">
                      <ahyp:hlinkClr xmlns:ahyp="http://schemas.microsoft.com/office/drawing/2018/hyperlinkcolor" val="tx"/>
                    </a:ext>
                  </a:extLst>
                </a:hlinkClick>
              </a:rPr>
              <a:t>https://safari.ethz.ch/architecture_seminar/fall2021/doku.php?id=schedule</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b="1" dirty="0">
                <a:solidFill>
                  <a:srgbClr val="0432FF"/>
                </a:solidFill>
                <a:hlinkClick r:id="rId3">
                  <a:extLst>
                    <a:ext uri="{A12FA001-AC4F-418D-AE19-62706E023703}">
                      <ahyp:hlinkClr xmlns:ahyp="http://schemas.microsoft.com/office/drawing/2018/hyperlinkcolor" val="tx"/>
                    </a:ext>
                  </a:extLst>
                </a:hlinkClick>
              </a:rPr>
              <a:t>Youtube Livestream:</a:t>
            </a:r>
          </a:p>
          <a:p>
            <a:pPr lvl="1"/>
            <a:r>
              <a:rPr lang="en-US" sz="1400" dirty="0">
                <a:solidFill>
                  <a:srgbClr val="0432FF"/>
                </a:solidFill>
                <a:hlinkClick r:id="rId3">
                  <a:extLst>
                    <a:ext uri="{A12FA001-AC4F-418D-AE19-62706E023703}">
                      <ahyp:hlinkClr xmlns:ahyp="http://schemas.microsoft.com/office/drawing/2018/hyperlinkcolor" val="tx"/>
                    </a:ext>
                  </a:extLst>
                </a:hlinkClick>
              </a:rPr>
              <a:t>https://www.youtube.com/watch?v=4TcP297mdsI&amp;list=PL5Q2soXY2Zi_7UBNmC9B8Yr5JSwTG9yH4</a:t>
            </a:r>
            <a:r>
              <a:rPr lang="en-US" sz="14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t>Critical analysis course</a:t>
            </a:r>
          </a:p>
          <a:p>
            <a:pPr lvl="1"/>
            <a:r>
              <a:rPr lang="en-US" sz="1400" dirty="0"/>
              <a:t>Taken by Bachelor’s/Masters/PhD students</a:t>
            </a:r>
          </a:p>
          <a:p>
            <a:pPr lvl="1"/>
            <a:r>
              <a:rPr lang="en-US" sz="1400" dirty="0"/>
              <a:t>Cutting-edge research topics + fundamentals in Computer Architecture</a:t>
            </a:r>
          </a:p>
          <a:p>
            <a:pPr lvl="1"/>
            <a:r>
              <a:rPr lang="en-US" sz="1400" dirty="0"/>
              <a:t>20+ research papers, presentations, analyses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76E944DD-6FE4-684A-91BA-12699182CBA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DDD6533C-6454-F341-BC2C-62C956DFF2E7}"/>
              </a:ext>
            </a:extLst>
          </p:cNvPr>
          <p:cNvPicPr>
            <a:picLocks noChangeAspect="1"/>
          </p:cNvPicPr>
          <p:nvPr/>
        </p:nvPicPr>
        <p:blipFill>
          <a:blip r:embed="rId4"/>
          <a:stretch>
            <a:fillRect/>
          </a:stretch>
        </p:blipFill>
        <p:spPr>
          <a:xfrm>
            <a:off x="4479728" y="980728"/>
            <a:ext cx="4670638" cy="4876800"/>
          </a:xfrm>
          <a:prstGeom prst="rect">
            <a:avLst/>
          </a:prstGeom>
        </p:spPr>
      </p:pic>
    </p:spTree>
    <p:extLst>
      <p:ext uri="{BB962C8B-B14F-4D97-AF65-F5344CB8AC3E}">
        <p14:creationId xmlns:p14="http://schemas.microsoft.com/office/powerpoint/2010/main" val="1278261343"/>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E52C7-0D4A-6D4D-8783-055FF57B72F3}"/>
              </a:ext>
            </a:extLst>
          </p:cNvPr>
          <p:cNvSpPr>
            <a:spLocks noGrp="1"/>
          </p:cNvSpPr>
          <p:nvPr>
            <p:ph type="title"/>
          </p:nvPr>
        </p:nvSpPr>
        <p:spPr/>
        <p:txBody>
          <a:bodyPr/>
          <a:lstStyle/>
          <a:p>
            <a:r>
              <a:rPr lang="en-US" dirty="0"/>
              <a:t>Hands-On Projects &amp; Seminars Courses </a:t>
            </a:r>
          </a:p>
        </p:txBody>
      </p:sp>
      <p:sp>
        <p:nvSpPr>
          <p:cNvPr id="3" name="Content Placeholder 2">
            <a:extLst>
              <a:ext uri="{FF2B5EF4-FFF2-40B4-BE49-F238E27FC236}">
                <a16:creationId xmlns:a16="http://schemas.microsoft.com/office/drawing/2014/main" id="{F5D57137-7AAB-7F45-991A-E0428972B14F}"/>
              </a:ext>
            </a:extLst>
          </p:cNvPr>
          <p:cNvSpPr>
            <a:spLocks noGrp="1"/>
          </p:cNvSpPr>
          <p:nvPr>
            <p:ph idx="1"/>
          </p:nvPr>
        </p:nvSpPr>
        <p:spPr>
          <a:xfrm>
            <a:off x="228600" y="1219200"/>
            <a:ext cx="8610600" cy="5029200"/>
          </a:xfrm>
        </p:spPr>
        <p:txBody>
          <a:bodyPr/>
          <a:lstStyle/>
          <a:p>
            <a:r>
              <a:rPr lang="en-US" dirty="0">
                <a:solidFill>
                  <a:srgbClr val="0432FF"/>
                </a:solidFill>
                <a:hlinkClick r:id="rId2">
                  <a:extLst>
                    <a:ext uri="{A12FA001-AC4F-418D-AE19-62706E023703}">
                      <ahyp:hlinkClr xmlns:ahyp="http://schemas.microsoft.com/office/drawing/2018/hyperlinkcolor" val="tx"/>
                    </a:ext>
                  </a:extLst>
                </a:hlinkClick>
              </a:rPr>
              <a:t>https://safari.ethz.ch/projects_and_seminars/doku.php</a:t>
            </a:r>
            <a:r>
              <a:rPr lang="en-US" dirty="0">
                <a:solidFill>
                  <a:srgbClr val="0432FF"/>
                </a:solidFill>
              </a:rPr>
              <a:t> </a:t>
            </a:r>
          </a:p>
        </p:txBody>
      </p:sp>
      <p:sp>
        <p:nvSpPr>
          <p:cNvPr id="4" name="Slide Number Placeholder 3">
            <a:extLst>
              <a:ext uri="{FF2B5EF4-FFF2-40B4-BE49-F238E27FC236}">
                <a16:creationId xmlns:a16="http://schemas.microsoft.com/office/drawing/2014/main" id="{4A07976A-3AD7-364A-8088-891DED496DA9}"/>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856511B-C5C5-2142-9A91-F472C67743D8}"/>
              </a:ext>
            </a:extLst>
          </p:cNvPr>
          <p:cNvPicPr>
            <a:picLocks noChangeAspect="1"/>
          </p:cNvPicPr>
          <p:nvPr/>
        </p:nvPicPr>
        <p:blipFill>
          <a:blip r:embed="rId3"/>
          <a:stretch>
            <a:fillRect/>
          </a:stretch>
        </p:blipFill>
        <p:spPr>
          <a:xfrm>
            <a:off x="0" y="1871332"/>
            <a:ext cx="9144000" cy="4437988"/>
          </a:xfrm>
          <a:prstGeom prst="rect">
            <a:avLst/>
          </a:prstGeom>
        </p:spPr>
      </p:pic>
    </p:spTree>
    <p:extLst>
      <p:ext uri="{BB962C8B-B14F-4D97-AF65-F5344CB8AC3E}">
        <p14:creationId xmlns:p14="http://schemas.microsoft.com/office/powerpoint/2010/main" val="461057892"/>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C991E-8D5D-6A42-868B-F019E75D709D}"/>
              </a:ext>
            </a:extLst>
          </p:cNvPr>
          <p:cNvSpPr>
            <a:spLocks noGrp="1"/>
          </p:cNvSpPr>
          <p:nvPr>
            <p:ph type="title"/>
          </p:nvPr>
        </p:nvSpPr>
        <p:spPr/>
        <p:txBody>
          <a:bodyPr>
            <a:noAutofit/>
          </a:bodyPr>
          <a:lstStyle/>
          <a:p>
            <a:r>
              <a:rPr lang="en-US" sz="3800" dirty="0">
                <a:latin typeface="Garamond" panose="02020404030301010803" pitchFamily="18" charset="0"/>
              </a:rPr>
              <a:t>SAFARI Live Seminars (I)</a:t>
            </a:r>
            <a:endParaRPr lang="en-US" sz="3800" dirty="0"/>
          </a:p>
        </p:txBody>
      </p:sp>
      <p:pic>
        <p:nvPicPr>
          <p:cNvPr id="3" name="Picture 2">
            <a:extLst>
              <a:ext uri="{FF2B5EF4-FFF2-40B4-BE49-F238E27FC236}">
                <a16:creationId xmlns:a16="http://schemas.microsoft.com/office/drawing/2014/main" id="{C7FF465F-35B8-3D4E-8DA5-38E24AECB7F0}"/>
              </a:ext>
            </a:extLst>
          </p:cNvPr>
          <p:cNvPicPr>
            <a:picLocks noChangeAspect="1"/>
          </p:cNvPicPr>
          <p:nvPr/>
        </p:nvPicPr>
        <p:blipFill>
          <a:blip r:embed="rId2"/>
          <a:stretch>
            <a:fillRect/>
          </a:stretch>
        </p:blipFill>
        <p:spPr>
          <a:xfrm>
            <a:off x="0" y="1020270"/>
            <a:ext cx="3039099" cy="1710000"/>
          </a:xfrm>
          <a:prstGeom prst="rect">
            <a:avLst/>
          </a:prstGeom>
        </p:spPr>
      </p:pic>
      <p:pic>
        <p:nvPicPr>
          <p:cNvPr id="5" name="Picture 4">
            <a:extLst>
              <a:ext uri="{FF2B5EF4-FFF2-40B4-BE49-F238E27FC236}">
                <a16:creationId xmlns:a16="http://schemas.microsoft.com/office/drawing/2014/main" id="{1954DC66-ED14-844E-8686-B69F576079F6}"/>
              </a:ext>
            </a:extLst>
          </p:cNvPr>
          <p:cNvPicPr>
            <a:picLocks noChangeAspect="1"/>
          </p:cNvPicPr>
          <p:nvPr/>
        </p:nvPicPr>
        <p:blipFill>
          <a:blip r:embed="rId3"/>
          <a:stretch>
            <a:fillRect/>
          </a:stretch>
        </p:blipFill>
        <p:spPr>
          <a:xfrm>
            <a:off x="3061558" y="1020270"/>
            <a:ext cx="3039098" cy="1710000"/>
          </a:xfrm>
          <a:prstGeom prst="rect">
            <a:avLst/>
          </a:prstGeom>
        </p:spPr>
      </p:pic>
      <p:pic>
        <p:nvPicPr>
          <p:cNvPr id="6" name="Picture 5">
            <a:extLst>
              <a:ext uri="{FF2B5EF4-FFF2-40B4-BE49-F238E27FC236}">
                <a16:creationId xmlns:a16="http://schemas.microsoft.com/office/drawing/2014/main" id="{7CF330DA-3E78-7E48-AC12-54161AE29117}"/>
              </a:ext>
            </a:extLst>
          </p:cNvPr>
          <p:cNvPicPr>
            <a:picLocks noChangeAspect="1"/>
          </p:cNvPicPr>
          <p:nvPr/>
        </p:nvPicPr>
        <p:blipFill>
          <a:blip r:embed="rId4"/>
          <a:stretch>
            <a:fillRect/>
          </a:stretch>
        </p:blipFill>
        <p:spPr>
          <a:xfrm>
            <a:off x="6123116" y="1020270"/>
            <a:ext cx="3039099" cy="1710000"/>
          </a:xfrm>
          <a:prstGeom prst="rect">
            <a:avLst/>
          </a:prstGeom>
        </p:spPr>
      </p:pic>
      <p:pic>
        <p:nvPicPr>
          <p:cNvPr id="7" name="Picture 6">
            <a:extLst>
              <a:ext uri="{FF2B5EF4-FFF2-40B4-BE49-F238E27FC236}">
                <a16:creationId xmlns:a16="http://schemas.microsoft.com/office/drawing/2014/main" id="{C016D881-8FB2-A140-9F8C-D3F584507CE0}"/>
              </a:ext>
            </a:extLst>
          </p:cNvPr>
          <p:cNvPicPr>
            <a:picLocks noChangeAspect="1"/>
          </p:cNvPicPr>
          <p:nvPr/>
        </p:nvPicPr>
        <p:blipFill>
          <a:blip r:embed="rId5"/>
          <a:stretch>
            <a:fillRect/>
          </a:stretch>
        </p:blipFill>
        <p:spPr>
          <a:xfrm>
            <a:off x="7108" y="2776218"/>
            <a:ext cx="3039099" cy="1710000"/>
          </a:xfrm>
          <a:prstGeom prst="rect">
            <a:avLst/>
          </a:prstGeom>
        </p:spPr>
      </p:pic>
      <p:pic>
        <p:nvPicPr>
          <p:cNvPr id="8" name="Picture 7">
            <a:extLst>
              <a:ext uri="{FF2B5EF4-FFF2-40B4-BE49-F238E27FC236}">
                <a16:creationId xmlns:a16="http://schemas.microsoft.com/office/drawing/2014/main" id="{2C86B28A-F786-A44D-ABCB-2ACBE8BFD1FA}"/>
              </a:ext>
            </a:extLst>
          </p:cNvPr>
          <p:cNvPicPr>
            <a:picLocks noChangeAspect="1"/>
          </p:cNvPicPr>
          <p:nvPr/>
        </p:nvPicPr>
        <p:blipFill>
          <a:blip r:embed="rId6"/>
          <a:stretch>
            <a:fillRect/>
          </a:stretch>
        </p:blipFill>
        <p:spPr>
          <a:xfrm>
            <a:off x="3058696" y="2776218"/>
            <a:ext cx="3039099" cy="1710000"/>
          </a:xfrm>
          <a:prstGeom prst="rect">
            <a:avLst/>
          </a:prstGeom>
        </p:spPr>
      </p:pic>
      <p:sp>
        <p:nvSpPr>
          <p:cNvPr id="10" name="Rectangle 9">
            <a:extLst>
              <a:ext uri="{FF2B5EF4-FFF2-40B4-BE49-F238E27FC236}">
                <a16:creationId xmlns:a16="http://schemas.microsoft.com/office/drawing/2014/main" id="{19082E93-FD98-EF49-ADB5-A2C10837F371}"/>
              </a:ext>
            </a:extLst>
          </p:cNvPr>
          <p:cNvSpPr/>
          <p:nvPr/>
        </p:nvSpPr>
        <p:spPr>
          <a:xfrm>
            <a:off x="1590700" y="6475391"/>
            <a:ext cx="588640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7">
                  <a:extLst>
                    <a:ext uri="{A12FA001-AC4F-418D-AE19-62706E023703}">
                      <ahyp:hlinkClr xmlns:ahyp="http://schemas.microsoft.com/office/drawing/2018/hyperlinkcolor" val="tx"/>
                    </a:ext>
                  </a:extLst>
                </a:hlinkClick>
              </a:rPr>
              <a:t>https://</a:t>
            </a:r>
            <a:r>
              <a:rPr kumimoji="0" lang="en-US" sz="1800" b="1" i="0" u="none" strike="noStrike" kern="1200" cap="none" spc="0" normalizeH="0" baseline="0" noProof="0" dirty="0" err="1">
                <a:ln>
                  <a:noFill/>
                </a:ln>
                <a:solidFill>
                  <a:srgbClr val="0432FF"/>
                </a:solidFill>
                <a:effectLst/>
                <a:uLnTx/>
                <a:uFillTx/>
                <a:latin typeface="Tahoma"/>
                <a:ea typeface="ＭＳ Ｐゴシック" panose="020B0600070205080204" pitchFamily="34" charset="-128"/>
                <a:cs typeface="+mn-cs"/>
                <a:hlinkClick r:id="rId7">
                  <a:extLst>
                    <a:ext uri="{A12FA001-AC4F-418D-AE19-62706E023703}">
                      <ahyp:hlinkClr xmlns:ahyp="http://schemas.microsoft.com/office/drawing/2018/hyperlinkcolor" val="tx"/>
                    </a:ext>
                  </a:extLst>
                </a:hlinkClick>
              </a:rPr>
              <a:t>safari.ethz.ch</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7">
                  <a:extLst>
                    <a:ext uri="{A12FA001-AC4F-418D-AE19-62706E023703}">
                      <ahyp:hlinkClr xmlns:ahyp="http://schemas.microsoft.com/office/drawing/2018/hyperlinkcolor" val="tx"/>
                    </a:ext>
                  </a:extLst>
                </a:hlinkClick>
              </a:rPr>
              <a:t>/safari-seminar-series/</a:t>
            </a:r>
            <a:endPar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endParaRPr>
          </a:p>
        </p:txBody>
      </p:sp>
      <p:pic>
        <p:nvPicPr>
          <p:cNvPr id="11" name="Picture 10">
            <a:extLst>
              <a:ext uri="{FF2B5EF4-FFF2-40B4-BE49-F238E27FC236}">
                <a16:creationId xmlns:a16="http://schemas.microsoft.com/office/drawing/2014/main" id="{279B7153-B3C1-9347-A817-5DE9E1ACEEAD}"/>
              </a:ext>
            </a:extLst>
          </p:cNvPr>
          <p:cNvPicPr>
            <a:picLocks noChangeAspect="1"/>
          </p:cNvPicPr>
          <p:nvPr/>
        </p:nvPicPr>
        <p:blipFill>
          <a:blip r:embed="rId8"/>
          <a:stretch>
            <a:fillRect/>
          </a:stretch>
        </p:blipFill>
        <p:spPr>
          <a:xfrm>
            <a:off x="6120457" y="2778583"/>
            <a:ext cx="3044415" cy="1712991"/>
          </a:xfrm>
          <a:prstGeom prst="rect">
            <a:avLst/>
          </a:prstGeom>
        </p:spPr>
      </p:pic>
      <p:pic>
        <p:nvPicPr>
          <p:cNvPr id="12" name="Picture 11">
            <a:extLst>
              <a:ext uri="{FF2B5EF4-FFF2-40B4-BE49-F238E27FC236}">
                <a16:creationId xmlns:a16="http://schemas.microsoft.com/office/drawing/2014/main" id="{C1F1308B-5778-FA4C-B9E4-0EAB1DD7CFE1}"/>
              </a:ext>
            </a:extLst>
          </p:cNvPr>
          <p:cNvPicPr>
            <a:picLocks noChangeAspect="1"/>
          </p:cNvPicPr>
          <p:nvPr/>
        </p:nvPicPr>
        <p:blipFill>
          <a:blip r:embed="rId9"/>
          <a:stretch>
            <a:fillRect/>
          </a:stretch>
        </p:blipFill>
        <p:spPr>
          <a:xfrm>
            <a:off x="0" y="4584281"/>
            <a:ext cx="3044415" cy="1712991"/>
          </a:xfrm>
          <a:prstGeom prst="rect">
            <a:avLst/>
          </a:prstGeom>
        </p:spPr>
      </p:pic>
      <p:pic>
        <p:nvPicPr>
          <p:cNvPr id="13" name="Picture 12">
            <a:extLst>
              <a:ext uri="{FF2B5EF4-FFF2-40B4-BE49-F238E27FC236}">
                <a16:creationId xmlns:a16="http://schemas.microsoft.com/office/drawing/2014/main" id="{15B181AB-1E41-A649-86DE-C317E98B208D}"/>
              </a:ext>
            </a:extLst>
          </p:cNvPr>
          <p:cNvPicPr>
            <a:picLocks noChangeAspect="1"/>
          </p:cNvPicPr>
          <p:nvPr/>
        </p:nvPicPr>
        <p:blipFill>
          <a:blip r:embed="rId10"/>
          <a:stretch>
            <a:fillRect/>
          </a:stretch>
        </p:blipFill>
        <p:spPr>
          <a:xfrm>
            <a:off x="3048000" y="4576919"/>
            <a:ext cx="3057500" cy="1720353"/>
          </a:xfrm>
          <a:prstGeom prst="rect">
            <a:avLst/>
          </a:prstGeom>
        </p:spPr>
      </p:pic>
      <p:pic>
        <p:nvPicPr>
          <p:cNvPr id="4" name="Picture 3">
            <a:extLst>
              <a:ext uri="{FF2B5EF4-FFF2-40B4-BE49-F238E27FC236}">
                <a16:creationId xmlns:a16="http://schemas.microsoft.com/office/drawing/2014/main" id="{38A91E93-ADBE-F741-88D4-DCF10BB72FA5}"/>
              </a:ext>
            </a:extLst>
          </p:cNvPr>
          <p:cNvPicPr>
            <a:picLocks noChangeAspect="1"/>
          </p:cNvPicPr>
          <p:nvPr/>
        </p:nvPicPr>
        <p:blipFill>
          <a:blip r:embed="rId11"/>
          <a:stretch>
            <a:fillRect/>
          </a:stretch>
        </p:blipFill>
        <p:spPr>
          <a:xfrm>
            <a:off x="6121872" y="4605272"/>
            <a:ext cx="3022128" cy="1692000"/>
          </a:xfrm>
          <a:prstGeom prst="rect">
            <a:avLst/>
          </a:prstGeom>
        </p:spPr>
      </p:pic>
    </p:spTree>
    <p:extLst>
      <p:ext uri="{BB962C8B-B14F-4D97-AF65-F5344CB8AC3E}">
        <p14:creationId xmlns:p14="http://schemas.microsoft.com/office/powerpoint/2010/main" val="46522562"/>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C991E-8D5D-6A42-868B-F019E75D709D}"/>
              </a:ext>
            </a:extLst>
          </p:cNvPr>
          <p:cNvSpPr>
            <a:spLocks noGrp="1"/>
          </p:cNvSpPr>
          <p:nvPr>
            <p:ph type="title"/>
          </p:nvPr>
        </p:nvSpPr>
        <p:spPr/>
        <p:txBody>
          <a:bodyPr>
            <a:noAutofit/>
          </a:bodyPr>
          <a:lstStyle/>
          <a:p>
            <a:r>
              <a:rPr lang="en-US" sz="3800" dirty="0">
                <a:latin typeface="Garamond" panose="02020404030301010803" pitchFamily="18" charset="0"/>
              </a:rPr>
              <a:t>SAFARI Live Seminars (II)</a:t>
            </a:r>
            <a:endParaRPr lang="en-US" sz="3800" dirty="0"/>
          </a:p>
        </p:txBody>
      </p:sp>
      <p:sp>
        <p:nvSpPr>
          <p:cNvPr id="10" name="Rectangle 9">
            <a:extLst>
              <a:ext uri="{FF2B5EF4-FFF2-40B4-BE49-F238E27FC236}">
                <a16:creationId xmlns:a16="http://schemas.microsoft.com/office/drawing/2014/main" id="{19082E93-FD98-EF49-ADB5-A2C10837F371}"/>
              </a:ext>
            </a:extLst>
          </p:cNvPr>
          <p:cNvSpPr/>
          <p:nvPr/>
        </p:nvSpPr>
        <p:spPr>
          <a:xfrm>
            <a:off x="243501" y="6536377"/>
            <a:ext cx="8610600" cy="276999"/>
          </a:xfrm>
          <a:prstGeom prst="rect">
            <a:avLst/>
          </a:prstGeom>
        </p:spPr>
        <p:txBody>
          <a:bodyPr wrap="square">
            <a:spAutoFit/>
          </a:bodyPr>
          <a:lstStyle/>
          <a:p>
            <a:pPr lvl="0" algn="ctr">
              <a:defRPr/>
            </a:pPr>
            <a:r>
              <a:rPr lang="en-US" sz="1200" b="1" dirty="0">
                <a:solidFill>
                  <a:srgbClr val="0432FF"/>
                </a:solidFill>
                <a:ea typeface="ＭＳ Ｐゴシック" panose="020B0600070205080204" pitchFamily="34" charset="-128"/>
                <a:hlinkClick r:id="rId2">
                  <a:extLst>
                    <a:ext uri="{A12FA001-AC4F-418D-AE19-62706E023703}">
                      <ahyp:hlinkClr xmlns:ahyp="http://schemas.microsoft.com/office/drawing/2018/hyperlinkcolor" val="tx"/>
                    </a:ext>
                  </a:extLst>
                </a:hlinkClick>
              </a:rPr>
              <a:t>https://www.youtube.com/watch?v=D8Hjy2iU9l4&amp;list=PL5Q2soXY2Zi_tOTAYm--dYByNPL7JhwR9&amp;index=1</a:t>
            </a:r>
            <a:r>
              <a:rPr lang="en-US" sz="1200" b="1" dirty="0">
                <a:solidFill>
                  <a:srgbClr val="0432FF"/>
                </a:solidFill>
                <a:ea typeface="ＭＳ Ｐゴシック" panose="020B0600070205080204" pitchFamily="34" charset="-128"/>
              </a:rPr>
              <a:t> </a:t>
            </a:r>
            <a:endParaRPr kumimoji="0" lang="en-US" sz="12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endParaRPr>
          </a:p>
        </p:txBody>
      </p:sp>
      <p:pic>
        <p:nvPicPr>
          <p:cNvPr id="14" name="Picture 13">
            <a:extLst>
              <a:ext uri="{FF2B5EF4-FFF2-40B4-BE49-F238E27FC236}">
                <a16:creationId xmlns:a16="http://schemas.microsoft.com/office/drawing/2014/main" id="{6AE929E4-E5BE-3E4B-A6C7-F18EBBBACD96}"/>
              </a:ext>
            </a:extLst>
          </p:cNvPr>
          <p:cNvPicPr>
            <a:picLocks noChangeAspect="1"/>
          </p:cNvPicPr>
          <p:nvPr/>
        </p:nvPicPr>
        <p:blipFill>
          <a:blip r:embed="rId3"/>
          <a:stretch>
            <a:fillRect/>
          </a:stretch>
        </p:blipFill>
        <p:spPr>
          <a:xfrm>
            <a:off x="351967" y="980728"/>
            <a:ext cx="3499953" cy="2548159"/>
          </a:xfrm>
          <a:prstGeom prst="rect">
            <a:avLst/>
          </a:prstGeom>
        </p:spPr>
      </p:pic>
      <p:pic>
        <p:nvPicPr>
          <p:cNvPr id="15" name="Picture 14">
            <a:extLst>
              <a:ext uri="{FF2B5EF4-FFF2-40B4-BE49-F238E27FC236}">
                <a16:creationId xmlns:a16="http://schemas.microsoft.com/office/drawing/2014/main" id="{253159A2-5E57-C647-B505-B6F781DBF5D2}"/>
              </a:ext>
            </a:extLst>
          </p:cNvPr>
          <p:cNvPicPr>
            <a:picLocks noChangeAspect="1"/>
          </p:cNvPicPr>
          <p:nvPr/>
        </p:nvPicPr>
        <p:blipFill>
          <a:blip r:embed="rId4"/>
          <a:stretch>
            <a:fillRect/>
          </a:stretch>
        </p:blipFill>
        <p:spPr>
          <a:xfrm>
            <a:off x="4860033" y="980728"/>
            <a:ext cx="3384376" cy="2464012"/>
          </a:xfrm>
          <a:prstGeom prst="rect">
            <a:avLst/>
          </a:prstGeom>
        </p:spPr>
      </p:pic>
      <p:pic>
        <p:nvPicPr>
          <p:cNvPr id="9" name="Picture 8">
            <a:extLst>
              <a:ext uri="{FF2B5EF4-FFF2-40B4-BE49-F238E27FC236}">
                <a16:creationId xmlns:a16="http://schemas.microsoft.com/office/drawing/2014/main" id="{FC1D5ABC-29F4-4440-89FB-454D1CC95B0F}"/>
              </a:ext>
            </a:extLst>
          </p:cNvPr>
          <p:cNvPicPr>
            <a:picLocks noChangeAspect="1"/>
          </p:cNvPicPr>
          <p:nvPr/>
        </p:nvPicPr>
        <p:blipFill>
          <a:blip r:embed="rId5"/>
          <a:stretch>
            <a:fillRect/>
          </a:stretch>
        </p:blipFill>
        <p:spPr>
          <a:xfrm>
            <a:off x="356059" y="3789040"/>
            <a:ext cx="3495861" cy="2548158"/>
          </a:xfrm>
          <a:prstGeom prst="rect">
            <a:avLst/>
          </a:prstGeom>
        </p:spPr>
      </p:pic>
      <p:pic>
        <p:nvPicPr>
          <p:cNvPr id="16" name="Picture 15">
            <a:extLst>
              <a:ext uri="{FF2B5EF4-FFF2-40B4-BE49-F238E27FC236}">
                <a16:creationId xmlns:a16="http://schemas.microsoft.com/office/drawing/2014/main" id="{91D8E958-BA87-1A48-A7AC-A103B9656D8B}"/>
              </a:ext>
            </a:extLst>
          </p:cNvPr>
          <p:cNvPicPr>
            <a:picLocks noChangeAspect="1"/>
          </p:cNvPicPr>
          <p:nvPr/>
        </p:nvPicPr>
        <p:blipFill>
          <a:blip r:embed="rId6"/>
          <a:stretch>
            <a:fillRect/>
          </a:stretch>
        </p:blipFill>
        <p:spPr>
          <a:xfrm>
            <a:off x="4880745" y="3785840"/>
            <a:ext cx="3384376" cy="2465163"/>
          </a:xfrm>
          <a:prstGeom prst="rect">
            <a:avLst/>
          </a:prstGeom>
        </p:spPr>
      </p:pic>
    </p:spTree>
    <p:extLst>
      <p:ext uri="{BB962C8B-B14F-4D97-AF65-F5344CB8AC3E}">
        <p14:creationId xmlns:p14="http://schemas.microsoft.com/office/powerpoint/2010/main" val="1880398832"/>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Open Source Tools: SAFARI GitHub</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Arial" charset="0"/>
            </a:endParaRPr>
          </a:p>
        </p:txBody>
      </p:sp>
      <p:sp>
        <p:nvSpPr>
          <p:cNvPr id="9" name="TextBox 8">
            <a:extLst>
              <a:ext uri="{FF2B5EF4-FFF2-40B4-BE49-F238E27FC236}">
                <a16:creationId xmlns:a16="http://schemas.microsoft.com/office/drawing/2014/main" id="{A0AA7D28-7410-C24A-A6ED-5E77A789D28D}"/>
              </a:ext>
            </a:extLst>
          </p:cNvPr>
          <p:cNvSpPr txBox="1"/>
          <p:nvPr/>
        </p:nvSpPr>
        <p:spPr>
          <a:xfrm>
            <a:off x="2461487" y="6488668"/>
            <a:ext cx="422102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a:t>
            </a:r>
            <a:r>
              <a:rPr kumimoji="0" lang="en-US" sz="1800" b="1" i="0" u="none" strike="noStrike" kern="1200" cap="none" spc="0" normalizeH="0" baseline="0" noProof="0" dirty="0" err="1">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github.com</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/CMU-SAFARI/</a:t>
            </a:r>
            <a:endParaRPr kumimoji="0" lang="en-US" sz="18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endParaRPr>
          </a:p>
        </p:txBody>
      </p:sp>
      <p:pic>
        <p:nvPicPr>
          <p:cNvPr id="10" name="Picture 9">
            <a:extLst>
              <a:ext uri="{FF2B5EF4-FFF2-40B4-BE49-F238E27FC236}">
                <a16:creationId xmlns:a16="http://schemas.microsoft.com/office/drawing/2014/main" id="{7A33925B-5EFF-634A-B5E3-0801A7BBAF06}"/>
              </a:ext>
            </a:extLst>
          </p:cNvPr>
          <p:cNvPicPr>
            <a:picLocks noChangeAspect="1"/>
          </p:cNvPicPr>
          <p:nvPr/>
        </p:nvPicPr>
        <p:blipFill>
          <a:blip r:embed="rId3"/>
          <a:stretch>
            <a:fillRect/>
          </a:stretch>
        </p:blipFill>
        <p:spPr>
          <a:xfrm>
            <a:off x="1066800" y="998982"/>
            <a:ext cx="6934200" cy="5478018"/>
          </a:xfrm>
          <a:prstGeom prst="rect">
            <a:avLst/>
          </a:prstGeom>
        </p:spPr>
      </p:pic>
    </p:spTree>
    <p:extLst>
      <p:ext uri="{BB962C8B-B14F-4D97-AF65-F5344CB8AC3E}">
        <p14:creationId xmlns:p14="http://schemas.microsoft.com/office/powerpoint/2010/main" val="3401183664"/>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51EAB-761A-E348-B335-E0E410C63CDB}"/>
              </a:ext>
            </a:extLst>
          </p:cNvPr>
          <p:cNvSpPr>
            <a:spLocks noGrp="1"/>
          </p:cNvSpPr>
          <p:nvPr>
            <p:ph type="title"/>
          </p:nvPr>
        </p:nvSpPr>
        <p:spPr/>
        <p:txBody>
          <a:bodyPr/>
          <a:lstStyle/>
          <a:p>
            <a:r>
              <a:rPr lang="en-US" dirty="0"/>
              <a:t>A Talk on Impactful Research &amp; Teaching</a:t>
            </a:r>
          </a:p>
        </p:txBody>
      </p:sp>
      <p:sp>
        <p:nvSpPr>
          <p:cNvPr id="3" name="Content Placeholder 2">
            <a:extLst>
              <a:ext uri="{FF2B5EF4-FFF2-40B4-BE49-F238E27FC236}">
                <a16:creationId xmlns:a16="http://schemas.microsoft.com/office/drawing/2014/main" id="{3D3726AD-987B-2848-AD67-E881431FE6A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52B96CCF-B819-EB4D-B48C-D0F7B7B86F17}"/>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22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Rectangle 4">
            <a:extLst>
              <a:ext uri="{FF2B5EF4-FFF2-40B4-BE49-F238E27FC236}">
                <a16:creationId xmlns:a16="http://schemas.microsoft.com/office/drawing/2014/main" id="{CAAE4B76-6AAF-1041-9885-AAD0BFDFEA4C}"/>
              </a:ext>
            </a:extLst>
          </p:cNvPr>
          <p:cNvSpPr/>
          <p:nvPr/>
        </p:nvSpPr>
        <p:spPr>
          <a:xfrm>
            <a:off x="179512" y="6535579"/>
            <a:ext cx="9153500" cy="246221"/>
          </a:xfrm>
          <a:prstGeom prst="rect">
            <a:avLst/>
          </a:prstGeom>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https://www.youtube.com/watch?v=83tlorht7Mc&amp;list=PL5Q2soXY2Zi8D_5MGV6EnXEJHnV2YFBJl&amp;index=54</a:t>
            </a:r>
            <a:r>
              <a:rPr kumimoji="0" lang="en-US" sz="10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rPr>
              <a:t> </a:t>
            </a:r>
            <a:endParaRPr kumimoji="0" lang="en-US" sz="10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518B1DC4-854D-CC48-8A53-63A089706779}"/>
              </a:ext>
            </a:extLst>
          </p:cNvPr>
          <p:cNvPicPr>
            <a:picLocks noChangeAspect="1"/>
          </p:cNvPicPr>
          <p:nvPr/>
        </p:nvPicPr>
        <p:blipFill>
          <a:blip r:embed="rId3"/>
          <a:stretch>
            <a:fillRect/>
          </a:stretch>
        </p:blipFill>
        <p:spPr>
          <a:xfrm>
            <a:off x="830739" y="908720"/>
            <a:ext cx="7413669" cy="5396058"/>
          </a:xfrm>
          <a:prstGeom prst="rect">
            <a:avLst/>
          </a:prstGeom>
        </p:spPr>
      </p:pic>
    </p:spTree>
    <p:extLst>
      <p:ext uri="{BB962C8B-B14F-4D97-AF65-F5344CB8AC3E}">
        <p14:creationId xmlns:p14="http://schemas.microsoft.com/office/powerpoint/2010/main" val="2755448107"/>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9F071-BBB5-FD48-BECD-3A44EDB8FDCB}"/>
              </a:ext>
            </a:extLst>
          </p:cNvPr>
          <p:cNvSpPr>
            <a:spLocks noGrp="1"/>
          </p:cNvSpPr>
          <p:nvPr>
            <p:ph type="title"/>
          </p:nvPr>
        </p:nvSpPr>
        <p:spPr/>
        <p:txBody>
          <a:bodyPr/>
          <a:lstStyle/>
          <a:p>
            <a:r>
              <a:rPr lang="en-US" dirty="0"/>
              <a:t>An Interview on Computing Futures</a:t>
            </a:r>
          </a:p>
        </p:txBody>
      </p:sp>
      <p:sp>
        <p:nvSpPr>
          <p:cNvPr id="3" name="Content Placeholder 2">
            <a:extLst>
              <a:ext uri="{FF2B5EF4-FFF2-40B4-BE49-F238E27FC236}">
                <a16:creationId xmlns:a16="http://schemas.microsoft.com/office/drawing/2014/main" id="{5B89755D-F311-BA46-AA27-B1455A763371}"/>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EFFC39DF-E5CC-E84A-85AF-1D2F96E1B97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101B6BE-CE67-AE47-923A-931EF97E7FFD}"/>
              </a:ext>
            </a:extLst>
          </p:cNvPr>
          <p:cNvPicPr>
            <a:picLocks noChangeAspect="1"/>
          </p:cNvPicPr>
          <p:nvPr/>
        </p:nvPicPr>
        <p:blipFill>
          <a:blip r:embed="rId2"/>
          <a:stretch>
            <a:fillRect/>
          </a:stretch>
        </p:blipFill>
        <p:spPr>
          <a:xfrm>
            <a:off x="683568" y="960218"/>
            <a:ext cx="7704856" cy="5373124"/>
          </a:xfrm>
          <a:prstGeom prst="rect">
            <a:avLst/>
          </a:prstGeom>
        </p:spPr>
      </p:pic>
      <p:sp>
        <p:nvSpPr>
          <p:cNvPr id="6" name="TextBox 5">
            <a:extLst>
              <a:ext uri="{FF2B5EF4-FFF2-40B4-BE49-F238E27FC236}">
                <a16:creationId xmlns:a16="http://schemas.microsoft.com/office/drawing/2014/main" id="{23396EAC-88A2-0D43-A668-0F9AAC4E09B6}"/>
              </a:ext>
            </a:extLst>
          </p:cNvPr>
          <p:cNvSpPr txBox="1"/>
          <p:nvPr/>
        </p:nvSpPr>
        <p:spPr>
          <a:xfrm>
            <a:off x="1691680" y="6381328"/>
            <a:ext cx="625523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https://www.youtube.com/watch?v=8ffSEKZhmvo</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p:txBody>
      </p:sp>
    </p:spTree>
    <p:extLst>
      <p:ext uri="{BB962C8B-B14F-4D97-AF65-F5344CB8AC3E}">
        <p14:creationId xmlns:p14="http://schemas.microsoft.com/office/powerpoint/2010/main" val="2870769476"/>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Referenced Papers, Talks, Artifacts</a:t>
            </a:r>
          </a:p>
        </p:txBody>
      </p:sp>
      <p:sp>
        <p:nvSpPr>
          <p:cNvPr id="3" name="Content Placeholder 2"/>
          <p:cNvSpPr>
            <a:spLocks noGrp="1"/>
          </p:cNvSpPr>
          <p:nvPr>
            <p:ph idx="1"/>
          </p:nvPr>
        </p:nvSpPr>
        <p:spPr/>
        <p:txBody>
          <a:bodyPr/>
          <a:lstStyle/>
          <a:p>
            <a:endParaRPr lang="en-US" dirty="0"/>
          </a:p>
          <a:p>
            <a:r>
              <a:rPr lang="en-US" dirty="0"/>
              <a:t>All are available at</a:t>
            </a:r>
          </a:p>
          <a:p>
            <a:pPr marL="0" indent="0">
              <a:buNone/>
            </a:pPr>
            <a:endParaRPr lang="en-US" dirty="0"/>
          </a:p>
          <a:p>
            <a:pPr marL="344487" lvl="1" indent="0">
              <a:buNone/>
            </a:pPr>
            <a:r>
              <a:rPr lang="en-US" b="1" dirty="0">
                <a:solidFill>
                  <a:srgbClr val="0432FF"/>
                </a:solidFill>
                <a:hlinkClick r:id="rId2">
                  <a:extLst>
                    <a:ext uri="{A12FA001-AC4F-418D-AE19-62706E023703}">
                      <ahyp:hlinkClr xmlns:ahyp="http://schemas.microsoft.com/office/drawing/2018/hyperlinkcolor" val="tx"/>
                    </a:ext>
                  </a:extLst>
                </a:hlinkClick>
              </a:rPr>
              <a:t>https://people.inf.ethz.ch/omutlu/projects.htm</a:t>
            </a:r>
            <a:r>
              <a:rPr lang="en-US" b="1" dirty="0">
                <a:solidFill>
                  <a:srgbClr val="0432FF"/>
                </a:solidFill>
              </a:rPr>
              <a:t> </a:t>
            </a:r>
          </a:p>
          <a:p>
            <a:pPr marL="344487" lvl="1" indent="0">
              <a:buNone/>
            </a:pPr>
            <a:endParaRPr lang="en-US" dirty="0">
              <a:solidFill>
                <a:srgbClr val="0432FF"/>
              </a:solidFill>
            </a:endParaRPr>
          </a:p>
          <a:p>
            <a:pPr marL="344487" lvl="1" indent="0">
              <a:buNone/>
            </a:pPr>
            <a:r>
              <a:rPr lang="en-US" b="1" dirty="0">
                <a:solidFill>
                  <a:srgbClr val="0432FF"/>
                </a:solidFill>
                <a:hlinkClick r:id="rId3">
                  <a:extLst>
                    <a:ext uri="{A12FA001-AC4F-418D-AE19-62706E023703}">
                      <ahyp:hlinkClr xmlns:ahyp="http://schemas.microsoft.com/office/drawing/2018/hyperlinkcolor" val="tx"/>
                    </a:ext>
                  </a:extLst>
                </a:hlinkClick>
              </a:rPr>
              <a:t>https://www.youtube.com/onurmutlulectures</a:t>
            </a:r>
            <a:r>
              <a:rPr lang="en-US" b="1" dirty="0">
                <a:solidFill>
                  <a:srgbClr val="0432FF"/>
                </a:solidFill>
              </a:rPr>
              <a:t> </a:t>
            </a:r>
          </a:p>
          <a:p>
            <a:pPr marL="344487" lvl="1" indent="0">
              <a:buNone/>
            </a:pPr>
            <a:endParaRPr lang="en-US" b="1" dirty="0">
              <a:solidFill>
                <a:srgbClr val="0432FF"/>
              </a:solidFill>
            </a:endParaRPr>
          </a:p>
          <a:p>
            <a:pPr marL="344487" lvl="1" indent="0">
              <a:buNone/>
            </a:pPr>
            <a:r>
              <a:rPr lang="en-US" b="1" u="sng" dirty="0">
                <a:solidFill>
                  <a:srgbClr val="0432FF"/>
                </a:solidFill>
              </a:rPr>
              <a:t>https://</a:t>
            </a:r>
            <a:r>
              <a:rPr lang="en-US" b="1" u="sng" dirty="0" err="1">
                <a:solidFill>
                  <a:srgbClr val="0432FF"/>
                </a:solidFill>
              </a:rPr>
              <a:t>github.com</a:t>
            </a:r>
            <a:r>
              <a:rPr lang="en-US" b="1" u="sng" dirty="0">
                <a:solidFill>
                  <a:srgbClr val="0432FF"/>
                </a:solidFill>
              </a:rPr>
              <a:t>/CMU-SAFARI/ </a:t>
            </a:r>
          </a:p>
          <a:p>
            <a:pPr marL="344487" lvl="1" indent="0">
              <a:buNone/>
            </a:pPr>
            <a:endParaRPr lang="en-US" b="1" dirty="0">
              <a:solidFill>
                <a:srgbClr val="0432FF"/>
              </a:solidFill>
            </a:endParaRPr>
          </a:p>
          <a:p>
            <a:pPr marL="344487" lvl="1" indent="0">
              <a:buNone/>
            </a:pPr>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1134585569"/>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93DF90B4-9AA1-0247-9894-BE34945D5732}"/>
              </a:ext>
            </a:extLst>
          </p:cNvPr>
          <p:cNvSpPr>
            <a:spLocks noGrp="1"/>
          </p:cNvSpPr>
          <p:nvPr>
            <p:ph type="ctrTitle"/>
          </p:nvPr>
        </p:nvSpPr>
        <p:spPr>
          <a:xfrm>
            <a:off x="395536" y="1412776"/>
            <a:ext cx="8382000" cy="2201416"/>
          </a:xfrm>
        </p:spPr>
        <p:txBody>
          <a:bodyPr>
            <a:normAutofit fontScale="90000"/>
          </a:bodyPr>
          <a:lstStyle/>
          <a:p>
            <a:pPr algn="ctr"/>
            <a:r>
              <a:rPr lang="en-US" sz="6000" dirty="0">
                <a:solidFill>
                  <a:srgbClr val="006633"/>
                </a:solidFill>
              </a:rPr>
              <a:t>Future Computing Platforms</a:t>
            </a:r>
            <a:br>
              <a:rPr lang="en-US" sz="4400" b="1" dirty="0">
                <a:solidFill>
                  <a:srgbClr val="006633"/>
                </a:solidFill>
              </a:rPr>
            </a:br>
            <a:br>
              <a:rPr lang="en-US" sz="400" dirty="0">
                <a:solidFill>
                  <a:srgbClr val="006633"/>
                </a:solidFill>
              </a:rPr>
            </a:br>
            <a:r>
              <a:rPr lang="en-US" sz="4900" dirty="0">
                <a:solidFill>
                  <a:srgbClr val="C00000"/>
                </a:solidFill>
              </a:rPr>
              <a:t>Challenges and Opportunities</a:t>
            </a:r>
            <a:endParaRPr lang="en-US" sz="3800" dirty="0">
              <a:solidFill>
                <a:srgbClr val="FF0000"/>
              </a:solidFill>
            </a:endParaRPr>
          </a:p>
        </p:txBody>
      </p:sp>
    </p:spTree>
    <p:extLst>
      <p:ext uri="{BB962C8B-B14F-4D97-AF65-F5344CB8AC3E}">
        <p14:creationId xmlns:p14="http://schemas.microsoft.com/office/powerpoint/2010/main" val="29463888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29" name="Title 1"/>
          <p:cNvSpPr>
            <a:spLocks noGrp="1"/>
          </p:cNvSpPr>
          <p:nvPr>
            <p:ph type="ctrTitle"/>
          </p:nvPr>
        </p:nvSpPr>
        <p:spPr>
          <a:xfrm>
            <a:off x="685800" y="1676400"/>
            <a:ext cx="7924800" cy="1752600"/>
          </a:xfrm>
        </p:spPr>
        <p:txBody>
          <a:bodyPr/>
          <a:lstStyle/>
          <a:p>
            <a:r>
              <a:rPr lang="en-US" dirty="0">
                <a:latin typeface="Garamond" charset="0"/>
              </a:rPr>
              <a:t>Why Do We Do Computing?</a:t>
            </a:r>
          </a:p>
        </p:txBody>
      </p:sp>
      <p:sp>
        <p:nvSpPr>
          <p:cNvPr id="150530" name="Subtitle 2"/>
          <p:cNvSpPr>
            <a:spLocks noGrp="1"/>
          </p:cNvSpPr>
          <p:nvPr>
            <p:ph type="subTitle" idx="1"/>
          </p:nvPr>
        </p:nvSpPr>
        <p:spPr/>
        <p:txBody>
          <a:bodyPr/>
          <a:lstStyle/>
          <a:p>
            <a:pPr>
              <a:buFont typeface="Wingdings" charset="0"/>
              <a:buNone/>
            </a:pPr>
            <a:endParaRPr lang="en-US">
              <a:latin typeface="Tahoma" charset="0"/>
            </a:endParaRPr>
          </a:p>
        </p:txBody>
      </p:sp>
      <p:sp>
        <p:nvSpPr>
          <p:cNvPr id="150531" name="Slide Number Placeholder 3"/>
          <p:cNvSpPr>
            <a:spLocks noGrp="1"/>
          </p:cNvSpPr>
          <p:nvPr>
            <p:ph type="sldNum" sz="quarter" idx="12"/>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64E342A0-F66A-8349-9DE5-CDF9A06A5894}" type="slidenum">
              <a:rPr kumimoji="0" lang="en-US" sz="12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Tree>
    <p:extLst>
      <p:ext uri="{BB962C8B-B14F-4D97-AF65-F5344CB8AC3E}">
        <p14:creationId xmlns:p14="http://schemas.microsoft.com/office/powerpoint/2010/main" val="2261810682"/>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3" name="Title 1"/>
          <p:cNvSpPr>
            <a:spLocks noGrp="1"/>
          </p:cNvSpPr>
          <p:nvPr>
            <p:ph type="title"/>
          </p:nvPr>
        </p:nvSpPr>
        <p:spPr/>
        <p:txBody>
          <a:bodyPr/>
          <a:lstStyle/>
          <a:p>
            <a:r>
              <a:rPr lang="en-US" dirty="0">
                <a:latin typeface="Garamond" charset="0"/>
              </a:rPr>
              <a:t>Answer</a:t>
            </a:r>
          </a:p>
        </p:txBody>
      </p:sp>
      <p:sp>
        <p:nvSpPr>
          <p:cNvPr id="3" name="Content Placeholder 2"/>
          <p:cNvSpPr>
            <a:spLocks noGrp="1"/>
          </p:cNvSpPr>
          <p:nvPr>
            <p:ph idx="1"/>
          </p:nvPr>
        </p:nvSpPr>
        <p:spPr>
          <a:xfrm>
            <a:off x="228600" y="996950"/>
            <a:ext cx="8610600" cy="5194300"/>
          </a:xfrm>
        </p:spPr>
        <p:txBody>
          <a:bodyPr/>
          <a:lstStyle/>
          <a:p>
            <a:pPr>
              <a:defRPr/>
            </a:pPr>
            <a:endParaRPr lang="en-US" dirty="0"/>
          </a:p>
          <a:p>
            <a:pPr>
              <a:defRPr/>
            </a:pPr>
            <a:endParaRPr lang="en-US" dirty="0"/>
          </a:p>
          <a:p>
            <a:pPr>
              <a:defRPr/>
            </a:pPr>
            <a:endParaRPr lang="en-US" dirty="0"/>
          </a:p>
          <a:p>
            <a:pPr>
              <a:defRPr/>
            </a:pPr>
            <a:endParaRPr lang="en-US" dirty="0"/>
          </a:p>
          <a:p>
            <a:pPr marL="0" indent="0" algn="ctr">
              <a:buFont typeface="Wingdings" charset="0"/>
              <a:buNone/>
              <a:defRPr/>
            </a:pPr>
            <a:r>
              <a:rPr lang="en-US" sz="6400" dirty="0"/>
              <a:t>To Solve Problems</a:t>
            </a:r>
          </a:p>
        </p:txBody>
      </p:sp>
      <p:sp>
        <p:nvSpPr>
          <p:cNvPr id="151555"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48384186-B8EA-3342-ADA9-D4327C6D7AD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Tree>
    <p:extLst>
      <p:ext uri="{BB962C8B-B14F-4D97-AF65-F5344CB8AC3E}">
        <p14:creationId xmlns:p14="http://schemas.microsoft.com/office/powerpoint/2010/main" val="2220019302"/>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3" name="Title 1"/>
          <p:cNvSpPr>
            <a:spLocks noGrp="1"/>
          </p:cNvSpPr>
          <p:nvPr>
            <p:ph type="title"/>
          </p:nvPr>
        </p:nvSpPr>
        <p:spPr/>
        <p:txBody>
          <a:bodyPr/>
          <a:lstStyle/>
          <a:p>
            <a:r>
              <a:rPr lang="en-US" dirty="0">
                <a:latin typeface="Garamond" charset="0"/>
              </a:rPr>
              <a:t>Answer Reworded</a:t>
            </a:r>
          </a:p>
        </p:txBody>
      </p:sp>
      <p:sp>
        <p:nvSpPr>
          <p:cNvPr id="3" name="Content Placeholder 2"/>
          <p:cNvSpPr>
            <a:spLocks noGrp="1"/>
          </p:cNvSpPr>
          <p:nvPr>
            <p:ph idx="1"/>
          </p:nvPr>
        </p:nvSpPr>
        <p:spPr>
          <a:xfrm>
            <a:off x="228600" y="996950"/>
            <a:ext cx="8610600" cy="5194300"/>
          </a:xfrm>
        </p:spPr>
        <p:txBody>
          <a:bodyPr/>
          <a:lstStyle/>
          <a:p>
            <a:pPr>
              <a:defRPr/>
            </a:pPr>
            <a:endParaRPr lang="en-US" dirty="0"/>
          </a:p>
          <a:p>
            <a:pPr>
              <a:defRPr/>
            </a:pPr>
            <a:endParaRPr lang="en-US" dirty="0"/>
          </a:p>
          <a:p>
            <a:pPr>
              <a:defRPr/>
            </a:pPr>
            <a:endParaRPr lang="en-US" dirty="0"/>
          </a:p>
          <a:p>
            <a:pPr>
              <a:defRPr/>
            </a:pPr>
            <a:endParaRPr lang="en-US" dirty="0"/>
          </a:p>
          <a:p>
            <a:pPr marL="0" indent="0" algn="ctr">
              <a:buFont typeface="Wingdings" charset="0"/>
              <a:buNone/>
              <a:defRPr/>
            </a:pPr>
            <a:r>
              <a:rPr lang="en-US" sz="6400" dirty="0"/>
              <a:t>To Gain Insight</a:t>
            </a:r>
          </a:p>
        </p:txBody>
      </p:sp>
      <p:sp>
        <p:nvSpPr>
          <p:cNvPr id="151555"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48384186-B8EA-3342-ADA9-D4327C6D7AD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
        <p:nvSpPr>
          <p:cNvPr id="2" name="TextBox 1"/>
          <p:cNvSpPr txBox="1"/>
          <p:nvPr/>
        </p:nvSpPr>
        <p:spPr>
          <a:xfrm>
            <a:off x="1475656" y="6431592"/>
            <a:ext cx="6955750"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Hamming, “</a:t>
            </a:r>
            <a:r>
              <a:rPr kumimoji="0" lang="en-US" sz="1800" b="0" i="0" u="none" strike="noStrike" kern="1200" cap="none" spc="0" normalizeH="0" baseline="0" noProof="0" dirty="0">
                <a:ln>
                  <a:noFill/>
                </a:ln>
                <a:solidFill>
                  <a:srgbClr val="0000FF"/>
                </a:solidFill>
                <a:effectLst/>
                <a:uLnTx/>
                <a:uFillTx/>
                <a:latin typeface="Tahoma"/>
                <a:ea typeface="+mn-ea"/>
                <a:cs typeface="+mn-cs"/>
              </a:rPr>
              <a:t>Numerical Methods for Scientists and Engineers</a:t>
            </a:r>
            <a:r>
              <a:rPr kumimoji="0" lang="en-US" sz="1800" b="0" i="0" u="none" strike="noStrike" kern="1200" cap="none" spc="0" normalizeH="0" baseline="0" noProof="0" dirty="0">
                <a:ln>
                  <a:noFill/>
                </a:ln>
                <a:solidFill>
                  <a:srgbClr val="000000"/>
                </a:solidFill>
                <a:effectLst/>
                <a:uLnTx/>
                <a:uFillTx/>
                <a:latin typeface="Tahoma"/>
                <a:ea typeface="+mn-ea"/>
                <a:cs typeface="+mn-cs"/>
              </a:rPr>
              <a:t>,” 1962.</a:t>
            </a:r>
          </a:p>
        </p:txBody>
      </p:sp>
    </p:spTree>
    <p:extLst>
      <p:ext uri="{BB962C8B-B14F-4D97-AF65-F5344CB8AC3E}">
        <p14:creationId xmlns:p14="http://schemas.microsoft.com/office/powerpoint/2010/main" val="2937027496"/>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3" name="Title 1"/>
          <p:cNvSpPr>
            <a:spLocks noGrp="1"/>
          </p:cNvSpPr>
          <p:nvPr>
            <p:ph type="title"/>
          </p:nvPr>
        </p:nvSpPr>
        <p:spPr/>
        <p:txBody>
          <a:bodyPr/>
          <a:lstStyle/>
          <a:p>
            <a:r>
              <a:rPr lang="en-US" dirty="0">
                <a:latin typeface="Garamond" charset="0"/>
              </a:rPr>
              <a:t>Answer Extended</a:t>
            </a:r>
          </a:p>
        </p:txBody>
      </p:sp>
      <p:sp>
        <p:nvSpPr>
          <p:cNvPr id="3" name="Content Placeholder 2"/>
          <p:cNvSpPr>
            <a:spLocks noGrp="1"/>
          </p:cNvSpPr>
          <p:nvPr>
            <p:ph idx="1"/>
          </p:nvPr>
        </p:nvSpPr>
        <p:spPr>
          <a:xfrm>
            <a:off x="0" y="996950"/>
            <a:ext cx="9144000" cy="5194300"/>
          </a:xfrm>
        </p:spPr>
        <p:txBody>
          <a:bodyPr/>
          <a:lstStyle/>
          <a:p>
            <a:pPr>
              <a:defRPr/>
            </a:pPr>
            <a:endParaRPr lang="en-US" dirty="0"/>
          </a:p>
          <a:p>
            <a:pPr>
              <a:defRPr/>
            </a:pPr>
            <a:endParaRPr lang="en-US" dirty="0"/>
          </a:p>
          <a:p>
            <a:pPr marL="0" indent="0">
              <a:buNone/>
              <a:defRPr/>
            </a:pPr>
            <a:endParaRPr lang="en-US" dirty="0"/>
          </a:p>
          <a:p>
            <a:pPr marL="0" indent="0" algn="ctr">
              <a:buFont typeface="Wingdings" charset="0"/>
              <a:buNone/>
              <a:defRPr/>
            </a:pPr>
            <a:r>
              <a:rPr lang="en-US" sz="6400" dirty="0"/>
              <a:t>To Enable </a:t>
            </a:r>
          </a:p>
          <a:p>
            <a:pPr marL="0" indent="0" algn="ctr">
              <a:buFont typeface="Wingdings" charset="0"/>
              <a:buNone/>
              <a:defRPr/>
            </a:pPr>
            <a:r>
              <a:rPr lang="en-US" sz="6400" dirty="0"/>
              <a:t>a Better Life &amp; Future</a:t>
            </a:r>
          </a:p>
        </p:txBody>
      </p:sp>
      <p:sp>
        <p:nvSpPr>
          <p:cNvPr id="151555"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48384186-B8EA-3342-ADA9-D4327C6D7AD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Tree>
    <p:extLst>
      <p:ext uri="{BB962C8B-B14F-4D97-AF65-F5344CB8AC3E}">
        <p14:creationId xmlns:p14="http://schemas.microsoft.com/office/powerpoint/2010/main" val="2819637512"/>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7" name="Title 1"/>
          <p:cNvSpPr>
            <a:spLocks noGrp="1"/>
          </p:cNvSpPr>
          <p:nvPr>
            <p:ph type="ctrTitle"/>
          </p:nvPr>
        </p:nvSpPr>
        <p:spPr>
          <a:xfrm>
            <a:off x="685800" y="1412776"/>
            <a:ext cx="7924800" cy="1752600"/>
          </a:xfrm>
        </p:spPr>
        <p:txBody>
          <a:bodyPr/>
          <a:lstStyle/>
          <a:p>
            <a:r>
              <a:rPr lang="en-US" dirty="0">
                <a:latin typeface="Garamond" charset="0"/>
              </a:rPr>
              <a:t>How Does a Computer </a:t>
            </a:r>
            <a:br>
              <a:rPr lang="en-US" dirty="0">
                <a:latin typeface="Garamond" charset="0"/>
              </a:rPr>
            </a:br>
            <a:r>
              <a:rPr lang="en-US" dirty="0">
                <a:latin typeface="Garamond" charset="0"/>
              </a:rPr>
              <a:t>Solve Problems?</a:t>
            </a:r>
          </a:p>
        </p:txBody>
      </p:sp>
      <p:sp>
        <p:nvSpPr>
          <p:cNvPr id="152578" name="Subtitle 2"/>
          <p:cNvSpPr>
            <a:spLocks noGrp="1"/>
          </p:cNvSpPr>
          <p:nvPr>
            <p:ph type="subTitle" idx="1"/>
          </p:nvPr>
        </p:nvSpPr>
        <p:spPr/>
        <p:txBody>
          <a:bodyPr/>
          <a:lstStyle/>
          <a:p>
            <a:pPr>
              <a:buFont typeface="Wingdings" charset="0"/>
              <a:buNone/>
            </a:pPr>
            <a:endParaRPr lang="en-US">
              <a:latin typeface="Tahoma" charset="0"/>
            </a:endParaRPr>
          </a:p>
        </p:txBody>
      </p:sp>
      <p:sp>
        <p:nvSpPr>
          <p:cNvPr id="152579" name="Slide Number Placeholder 3"/>
          <p:cNvSpPr>
            <a:spLocks noGrp="1"/>
          </p:cNvSpPr>
          <p:nvPr>
            <p:ph type="sldNum" sz="quarter" idx="12"/>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D936D63-A621-0F4C-902E-B2AF9F3FF999}" type="slidenum">
              <a:rPr kumimoji="0" lang="en-US" sz="12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Tree>
    <p:extLst>
      <p:ext uri="{BB962C8B-B14F-4D97-AF65-F5344CB8AC3E}">
        <p14:creationId xmlns:p14="http://schemas.microsoft.com/office/powerpoint/2010/main" val="3789916341"/>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1" name="Title 1"/>
          <p:cNvSpPr>
            <a:spLocks noGrp="1"/>
          </p:cNvSpPr>
          <p:nvPr>
            <p:ph type="title"/>
          </p:nvPr>
        </p:nvSpPr>
        <p:spPr/>
        <p:txBody>
          <a:bodyPr/>
          <a:lstStyle/>
          <a:p>
            <a:r>
              <a:rPr lang="en-US">
                <a:latin typeface="Garamond" charset="0"/>
              </a:rPr>
              <a:t>Answer</a:t>
            </a:r>
          </a:p>
        </p:txBody>
      </p:sp>
      <p:sp>
        <p:nvSpPr>
          <p:cNvPr id="3" name="Content Placeholder 2"/>
          <p:cNvSpPr>
            <a:spLocks noGrp="1"/>
          </p:cNvSpPr>
          <p:nvPr>
            <p:ph idx="1"/>
          </p:nvPr>
        </p:nvSpPr>
        <p:spPr>
          <a:xfrm>
            <a:off x="228600" y="996950"/>
            <a:ext cx="8915400" cy="5194300"/>
          </a:xfrm>
        </p:spPr>
        <p:txBody>
          <a:bodyPr/>
          <a:lstStyle/>
          <a:p>
            <a:pPr>
              <a:defRPr/>
            </a:pPr>
            <a:endParaRPr lang="en-US" dirty="0"/>
          </a:p>
          <a:p>
            <a:pPr>
              <a:defRPr/>
            </a:pPr>
            <a:endParaRPr lang="en-US" dirty="0"/>
          </a:p>
          <a:p>
            <a:pPr>
              <a:defRPr/>
            </a:pPr>
            <a:endParaRPr lang="en-US" dirty="0"/>
          </a:p>
          <a:p>
            <a:pPr>
              <a:defRPr/>
            </a:pPr>
            <a:endParaRPr lang="en-US" dirty="0"/>
          </a:p>
          <a:p>
            <a:pPr marL="0" indent="0" algn="ctr">
              <a:buFont typeface="Wingdings" charset="0"/>
              <a:buNone/>
              <a:defRPr/>
            </a:pPr>
            <a:r>
              <a:rPr lang="en-US" sz="6400" dirty="0"/>
              <a:t>Orchestrating Electrons</a:t>
            </a:r>
          </a:p>
        </p:txBody>
      </p:sp>
      <p:sp>
        <p:nvSpPr>
          <p:cNvPr id="153603"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D07150B-E94D-724A-920A-81E947F03D59}"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
        <p:nvSpPr>
          <p:cNvPr id="2" name="TextBox 1"/>
          <p:cNvSpPr txBox="1"/>
          <p:nvPr/>
        </p:nvSpPr>
        <p:spPr>
          <a:xfrm>
            <a:off x="5486400" y="6019800"/>
            <a:ext cx="354255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In today’s dominant technologies</a:t>
            </a:r>
          </a:p>
        </p:txBody>
      </p:sp>
    </p:spTree>
    <p:extLst>
      <p:ext uri="{BB962C8B-B14F-4D97-AF65-F5344CB8AC3E}">
        <p14:creationId xmlns:p14="http://schemas.microsoft.com/office/powerpoint/2010/main" val="650966406"/>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7" name="Title 1"/>
          <p:cNvSpPr>
            <a:spLocks noGrp="1"/>
          </p:cNvSpPr>
          <p:nvPr>
            <p:ph type="ctrTitle"/>
          </p:nvPr>
        </p:nvSpPr>
        <p:spPr>
          <a:xfrm>
            <a:off x="685800" y="1412776"/>
            <a:ext cx="7924800" cy="1752600"/>
          </a:xfrm>
        </p:spPr>
        <p:txBody>
          <a:bodyPr/>
          <a:lstStyle/>
          <a:p>
            <a:r>
              <a:rPr lang="en-US" dirty="0">
                <a:latin typeface="Garamond" charset="0"/>
              </a:rPr>
              <a:t>How Do Problems </a:t>
            </a:r>
            <a:br>
              <a:rPr lang="en-US" dirty="0">
                <a:latin typeface="Garamond" charset="0"/>
              </a:rPr>
            </a:br>
            <a:r>
              <a:rPr lang="en-US" dirty="0">
                <a:latin typeface="Garamond" charset="0"/>
              </a:rPr>
              <a:t>	Get Solved by Electrons?</a:t>
            </a:r>
          </a:p>
        </p:txBody>
      </p:sp>
      <p:sp>
        <p:nvSpPr>
          <p:cNvPr id="152578" name="Subtitle 2"/>
          <p:cNvSpPr>
            <a:spLocks noGrp="1"/>
          </p:cNvSpPr>
          <p:nvPr>
            <p:ph type="subTitle" idx="1"/>
          </p:nvPr>
        </p:nvSpPr>
        <p:spPr/>
        <p:txBody>
          <a:bodyPr/>
          <a:lstStyle/>
          <a:p>
            <a:pPr>
              <a:buFont typeface="Wingdings" charset="0"/>
              <a:buNone/>
            </a:pPr>
            <a:endParaRPr lang="en-US">
              <a:latin typeface="Tahoma" charset="0"/>
            </a:endParaRPr>
          </a:p>
        </p:txBody>
      </p:sp>
      <p:sp>
        <p:nvSpPr>
          <p:cNvPr id="152579" name="Slide Number Placeholder 3"/>
          <p:cNvSpPr>
            <a:spLocks noGrp="1"/>
          </p:cNvSpPr>
          <p:nvPr>
            <p:ph type="sldNum" sz="quarter" idx="12"/>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D936D63-A621-0F4C-902E-B2AF9F3FF999}" type="slidenum">
              <a:rPr kumimoji="0" lang="en-US" sz="12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Tree>
    <p:extLst>
      <p:ext uri="{BB962C8B-B14F-4D97-AF65-F5344CB8AC3E}">
        <p14:creationId xmlns:p14="http://schemas.microsoft.com/office/powerpoint/2010/main" val="1105512168"/>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Transformation Hierarchy</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 Box 17"/>
          <p:cNvSpPr txBox="1">
            <a:spLocks noChangeArrowheads="1"/>
          </p:cNvSpPr>
          <p:nvPr/>
        </p:nvSpPr>
        <p:spPr bwMode="auto">
          <a:xfrm>
            <a:off x="3248223" y="3690814"/>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248223" y="3319339"/>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245048" y="2655020"/>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245048" y="2283545"/>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245048" y="1916832"/>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248223" y="4063876"/>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3248223" y="4435351"/>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248223" y="2996952"/>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Rounded Rectangle 12"/>
          <p:cNvSpPr>
            <a:spLocks noChangeArrowheads="1"/>
          </p:cNvSpPr>
          <p:nvPr/>
        </p:nvSpPr>
        <p:spPr bwMode="auto">
          <a:xfrm rot="5400000">
            <a:off x="3865004" y="2538028"/>
            <a:ext cx="792088" cy="2286000"/>
          </a:xfrm>
          <a:prstGeom prst="roundRect">
            <a:avLst>
              <a:gd name="adj" fmla="val 16667"/>
            </a:avLst>
          </a:prstGeom>
          <a:noFill/>
          <a:ln w="44450">
            <a:solidFill>
              <a:srgbClr val="FF6600"/>
            </a:solidFill>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6600"/>
              </a:solidFill>
              <a:effectLst/>
              <a:uLnTx/>
              <a:uFillTx/>
              <a:latin typeface="Tahoma"/>
              <a:ea typeface="+mn-ea"/>
              <a:cs typeface="+mn-cs"/>
            </a:endParaRPr>
          </a:p>
        </p:txBody>
      </p:sp>
      <p:sp>
        <p:nvSpPr>
          <p:cNvPr id="14" name="Text Box 23"/>
          <p:cNvSpPr txBox="1">
            <a:spLocks noChangeAspect="1" noChangeArrowheads="1"/>
          </p:cNvSpPr>
          <p:nvPr/>
        </p:nvSpPr>
        <p:spPr bwMode="auto">
          <a:xfrm>
            <a:off x="3249811" y="4790951"/>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5" name="TextBox 14"/>
          <p:cNvSpPr txBox="1">
            <a:spLocks noChangeArrowheads="1"/>
          </p:cNvSpPr>
          <p:nvPr/>
        </p:nvSpPr>
        <p:spPr bwMode="auto">
          <a:xfrm>
            <a:off x="5508104" y="3356992"/>
            <a:ext cx="3124200"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6600"/>
                </a:solidFill>
                <a:effectLst/>
                <a:uLnTx/>
                <a:uFillTx/>
                <a:latin typeface="Arial" charset="0"/>
                <a:ea typeface="ＭＳ Ｐゴシック" charset="0"/>
              </a:rPr>
              <a:t>Computer Architecture (narrow view)</a:t>
            </a:r>
          </a:p>
        </p:txBody>
      </p:sp>
      <p:sp>
        <p:nvSpPr>
          <p:cNvPr id="16" name="Rounded Rectangle 15"/>
          <p:cNvSpPr>
            <a:spLocks noChangeArrowheads="1"/>
          </p:cNvSpPr>
          <p:nvPr/>
        </p:nvSpPr>
        <p:spPr bwMode="auto">
          <a:xfrm rot="5400000">
            <a:off x="3139619" y="2394012"/>
            <a:ext cx="2232248" cy="2286000"/>
          </a:xfrm>
          <a:prstGeom prst="roundRect">
            <a:avLst>
              <a:gd name="adj" fmla="val 16667"/>
            </a:avLst>
          </a:prstGeom>
          <a:noFill/>
          <a:ln w="44450">
            <a:solidFill>
              <a:srgbClr val="0000FF"/>
            </a:solidFill>
            <a:round/>
            <a:headEnd/>
            <a:tailEnd/>
          </a:ln>
          <a:extLst>
            <a:ext uri="{909E8E84-426E-40dd-AFC4-6F175D3DCCD1}">
              <a14:hiddenFill xmlns:a14="http://schemas.microsoft.com/office/drawing/2010/main" xmlns="">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17" name="TextBox 16"/>
          <p:cNvSpPr txBox="1">
            <a:spLocks noChangeArrowheads="1"/>
          </p:cNvSpPr>
          <p:nvPr/>
        </p:nvSpPr>
        <p:spPr bwMode="auto">
          <a:xfrm>
            <a:off x="-32025" y="3284984"/>
            <a:ext cx="3124200"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Arial" charset="0"/>
                <a:ea typeface="ＭＳ Ｐゴシック" charset="0"/>
              </a:rPr>
              <a:t>Computer Architecture (expanded view)</a:t>
            </a:r>
            <a:endParaRPr kumimoji="0" lang="en-US" sz="1800" b="1" i="0" u="none" strike="noStrike" kern="1200" cap="none" spc="0" normalizeH="0" baseline="0" noProof="0" dirty="0">
              <a:ln>
                <a:noFill/>
              </a:ln>
              <a:solidFill>
                <a:srgbClr val="000000"/>
              </a:solidFill>
              <a:effectLst/>
              <a:uLnTx/>
              <a:uFillTx/>
              <a:latin typeface="Arial" charset="0"/>
              <a:ea typeface="ＭＳ Ｐゴシック" charset="0"/>
            </a:endParaRPr>
          </a:p>
        </p:txBody>
      </p:sp>
    </p:spTree>
    <p:extLst>
      <p:ext uri="{BB962C8B-B14F-4D97-AF65-F5344CB8AC3E}">
        <p14:creationId xmlns:p14="http://schemas.microsoft.com/office/powerpoint/2010/main" val="182201161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par>
                                <p:cTn id="43" presetID="3" presetClass="entr" presetSubtype="10" fill="hold" grpId="0" nodeType="withEffect">
                                  <p:stCondLst>
                                    <p:cond delay="0"/>
                                  </p:stCondLst>
                                  <p:childTnLst>
                                    <p:set>
                                      <p:cBhvr>
                                        <p:cTn id="44" dur="1" fill="hold">
                                          <p:stCondLst>
                                            <p:cond delay="0"/>
                                          </p:stCondLst>
                                        </p:cTn>
                                        <p:tgtEl>
                                          <p:spTgt spid="15"/>
                                        </p:tgtEl>
                                        <p:attrNameLst>
                                          <p:attrName>style.visibility</p:attrName>
                                        </p:attrNameLst>
                                      </p:cBhvr>
                                      <p:to>
                                        <p:strVal val="visible"/>
                                      </p:to>
                                    </p:set>
                                    <p:animEffect transition="in" filter="blinds(horizontal)">
                                      <p:cBhvr>
                                        <p:cTn id="45" dur="500"/>
                                        <p:tgtEl>
                                          <p:spTgt spid="15"/>
                                        </p:tgtEl>
                                      </p:cBhvr>
                                    </p:animEffect>
                                  </p:childTnLst>
                                </p:cTn>
                              </p:par>
                            </p:childTnLst>
                          </p:cTn>
                        </p:par>
                      </p:childTnLst>
                    </p:cTn>
                  </p:par>
                  <p:par>
                    <p:cTn id="46" fill="hold">
                      <p:stCondLst>
                        <p:cond delay="indefinite"/>
                      </p:stCondLst>
                      <p:childTnLst>
                        <p:par>
                          <p:cTn id="47" fill="hold">
                            <p:stCondLst>
                              <p:cond delay="0"/>
                            </p:stCondLst>
                            <p:childTnLst>
                              <p:par>
                                <p:cTn id="48" presetID="1" presetClass="exit" presetSubtype="0" fill="hold" grpId="1" nodeType="clickEffect">
                                  <p:stCondLst>
                                    <p:cond delay="0"/>
                                  </p:stCondLst>
                                  <p:childTnLst>
                                    <p:set>
                                      <p:cBhvr>
                                        <p:cTn id="49" dur="1" fill="hold">
                                          <p:stCondLst>
                                            <p:cond delay="0"/>
                                          </p:stCondLst>
                                        </p:cTn>
                                        <p:tgtEl>
                                          <p:spTgt spid="15"/>
                                        </p:tgtEl>
                                        <p:attrNameLst>
                                          <p:attrName>style.visibility</p:attrName>
                                        </p:attrNameLst>
                                      </p:cBhvr>
                                      <p:to>
                                        <p:strVal val="hidden"/>
                                      </p:to>
                                    </p:set>
                                  </p:childTnLst>
                                </p:cTn>
                              </p:par>
                            </p:childTnLst>
                          </p:cTn>
                        </p:par>
                      </p:childTnLst>
                    </p:cTn>
                  </p:par>
                  <p:par>
                    <p:cTn id="50" fill="hold">
                      <p:stCondLst>
                        <p:cond delay="indefinite"/>
                      </p:stCondLst>
                      <p:childTnLst>
                        <p:par>
                          <p:cTn id="51" fill="hold">
                            <p:stCondLst>
                              <p:cond delay="0"/>
                            </p:stCondLst>
                            <p:childTnLst>
                              <p:par>
                                <p:cTn id="52" presetID="1" presetClass="entr" presetSubtype="0" fill="hold" grpId="0" nodeType="clickEffect">
                                  <p:stCondLst>
                                    <p:cond delay="0"/>
                                  </p:stCondLst>
                                  <p:childTnLst>
                                    <p:set>
                                      <p:cBhvr>
                                        <p:cTn id="53" dur="1" fill="hold">
                                          <p:stCondLst>
                                            <p:cond delay="0"/>
                                          </p:stCondLst>
                                        </p:cTn>
                                        <p:tgtEl>
                                          <p:spTgt spid="16"/>
                                        </p:tgtEl>
                                        <p:attrNameLst>
                                          <p:attrName>style.visibility</p:attrName>
                                        </p:attrNameLst>
                                      </p:cBhvr>
                                      <p:to>
                                        <p:strVal val="visible"/>
                                      </p:to>
                                    </p:set>
                                  </p:childTnLst>
                                </p:cTn>
                              </p:par>
                            </p:childTnLst>
                          </p:cTn>
                        </p:par>
                      </p:childTnLst>
                    </p:cTn>
                  </p:par>
                  <p:par>
                    <p:cTn id="54" fill="hold">
                      <p:stCondLst>
                        <p:cond delay="indefinite"/>
                      </p:stCondLst>
                      <p:childTnLst>
                        <p:par>
                          <p:cTn id="55" fill="hold">
                            <p:stCondLst>
                              <p:cond delay="0"/>
                            </p:stCondLst>
                            <p:childTnLst>
                              <p:par>
                                <p:cTn id="56" presetID="3" presetClass="entr" presetSubtype="10" fill="hold" grpId="0" nodeType="clickEffect">
                                  <p:stCondLst>
                                    <p:cond delay="0"/>
                                  </p:stCondLst>
                                  <p:childTnLst>
                                    <p:set>
                                      <p:cBhvr>
                                        <p:cTn id="57" dur="1" fill="hold">
                                          <p:stCondLst>
                                            <p:cond delay="0"/>
                                          </p:stCondLst>
                                        </p:cTn>
                                        <p:tgtEl>
                                          <p:spTgt spid="17"/>
                                        </p:tgtEl>
                                        <p:attrNameLst>
                                          <p:attrName>style.visibility</p:attrName>
                                        </p:attrNameLst>
                                      </p:cBhvr>
                                      <p:to>
                                        <p:strVal val="visible"/>
                                      </p:to>
                                    </p:set>
                                    <p:animEffect transition="in" filter="blinds(horizontal)">
                                      <p:cBhvr>
                                        <p:cTn id="58"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p:bldP spid="15" grpId="1"/>
      <p:bldP spid="16" grpId="0" animBg="1"/>
      <p:bldP spid="17"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Computer Architecture</a:t>
            </a:r>
          </a:p>
        </p:txBody>
      </p:sp>
      <p:sp>
        <p:nvSpPr>
          <p:cNvPr id="3" name="Content Placeholder 2"/>
          <p:cNvSpPr>
            <a:spLocks noGrp="1"/>
          </p:cNvSpPr>
          <p:nvPr>
            <p:ph idx="1"/>
          </p:nvPr>
        </p:nvSpPr>
        <p:spPr>
          <a:xfrm>
            <a:off x="228600" y="1124744"/>
            <a:ext cx="8610600" cy="5123656"/>
          </a:xfrm>
        </p:spPr>
        <p:txBody>
          <a:bodyPr/>
          <a:lstStyle/>
          <a:p>
            <a:r>
              <a:rPr lang="en-US" dirty="0"/>
              <a:t>is the </a:t>
            </a:r>
            <a:r>
              <a:rPr lang="en-US" dirty="0">
                <a:solidFill>
                  <a:srgbClr val="0000FF"/>
                </a:solidFill>
              </a:rPr>
              <a:t>science</a:t>
            </a:r>
            <a:r>
              <a:rPr lang="en-US" dirty="0"/>
              <a:t> and </a:t>
            </a:r>
            <a:r>
              <a:rPr lang="en-US" dirty="0">
                <a:solidFill>
                  <a:srgbClr val="0000FF"/>
                </a:solidFill>
              </a:rPr>
              <a:t>art</a:t>
            </a:r>
            <a:r>
              <a:rPr lang="en-US" dirty="0"/>
              <a:t> of designing </a:t>
            </a:r>
            <a:r>
              <a:rPr lang="en-US" dirty="0">
                <a:solidFill>
                  <a:srgbClr val="0000FF"/>
                </a:solidFill>
              </a:rPr>
              <a:t>computing platforms </a:t>
            </a:r>
            <a:r>
              <a:rPr lang="en-US" dirty="0"/>
              <a:t>(hardware, interface, system SW, and programming model)</a:t>
            </a:r>
          </a:p>
          <a:p>
            <a:endParaRPr lang="en-US" dirty="0"/>
          </a:p>
          <a:p>
            <a:r>
              <a:rPr lang="en-US" dirty="0"/>
              <a:t>to achieve a set of </a:t>
            </a:r>
            <a:r>
              <a:rPr lang="en-US" dirty="0">
                <a:solidFill>
                  <a:srgbClr val="0000FF"/>
                </a:solidFill>
              </a:rPr>
              <a:t>design goals</a:t>
            </a:r>
          </a:p>
          <a:p>
            <a:pPr lvl="1"/>
            <a:r>
              <a:rPr lang="en-US" dirty="0"/>
              <a:t>E.g., highest performance on earth on workloads X, Y, Z</a:t>
            </a:r>
          </a:p>
          <a:p>
            <a:pPr lvl="1"/>
            <a:r>
              <a:rPr lang="en-US" dirty="0"/>
              <a:t>E.g., longest battery life at a form factor that fits in your pocket with cost &lt; $$$ CHF</a:t>
            </a:r>
          </a:p>
          <a:p>
            <a:pPr lvl="1"/>
            <a:r>
              <a:rPr lang="en-US" dirty="0"/>
              <a:t>E.g., best average performance across all known workloads at the best performance/cost ratio</a:t>
            </a:r>
          </a:p>
          <a:p>
            <a:pPr lvl="1"/>
            <a:r>
              <a:rPr lang="is-IS" dirty="0"/>
              <a:t>…</a:t>
            </a:r>
            <a:endParaRPr lang="en-US" dirty="0"/>
          </a:p>
          <a:p>
            <a:pPr lvl="1"/>
            <a:endParaRPr lang="en-US" dirty="0"/>
          </a:p>
          <a:p>
            <a:pPr lvl="1"/>
            <a:r>
              <a:rPr lang="en-US" dirty="0"/>
              <a:t>Designing a supercomputer is different from designing a smartphone </a:t>
            </a:r>
            <a:r>
              <a:rPr lang="en-US" dirty="0">
                <a:sym typeface="Wingdings"/>
              </a:rPr>
              <a:t> But, many fundamental principles are similar</a:t>
            </a:r>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657040023"/>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5" name="Title 1"/>
          <p:cNvSpPr>
            <a:spLocks noGrp="1"/>
          </p:cNvSpPr>
          <p:nvPr>
            <p:ph type="title"/>
          </p:nvPr>
        </p:nvSpPr>
        <p:spPr/>
        <p:txBody>
          <a:bodyPr/>
          <a:lstStyle/>
          <a:p>
            <a:r>
              <a:rPr lang="en-US" dirty="0">
                <a:latin typeface="Garamond" charset="0"/>
              </a:rPr>
              <a:t>Different Platforms, Different Goals</a:t>
            </a:r>
          </a:p>
        </p:txBody>
      </p:sp>
      <p:sp>
        <p:nvSpPr>
          <p:cNvPr id="144387"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909B7B7-4DC2-754A-AA3D-9471935B0E01}"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
        <p:nvSpPr>
          <p:cNvPr id="5" name="TextBox 4"/>
          <p:cNvSpPr txBox="1"/>
          <p:nvPr/>
        </p:nvSpPr>
        <p:spPr>
          <a:xfrm>
            <a:off x="-812304" y="6553200"/>
            <a:ext cx="6248400" cy="246221"/>
          </a:xfrm>
          <a:prstGeom prst="rect">
            <a:avLst/>
          </a:prstGeom>
          <a:noFill/>
        </p:spPr>
        <p:txBody>
          <a:bodyP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de-CH" sz="1000" b="0" i="0" u="none" strike="noStrike" kern="1200" cap="none" spc="0" normalizeH="0" baseline="0" noProof="0" dirty="0">
                <a:ln>
                  <a:noFill/>
                </a:ln>
                <a:solidFill>
                  <a:srgbClr val="000000"/>
                </a:solidFill>
                <a:effectLst/>
                <a:uLnTx/>
                <a:uFillTx/>
                <a:latin typeface="Calibri" pitchFamily="34" charset="0"/>
                <a:ea typeface="+mn-ea"/>
                <a:cs typeface="+mn-cs"/>
              </a:rPr>
              <a:t>Source: http://www.sia-online.org (</a:t>
            </a:r>
            <a:r>
              <a:rPr kumimoji="0" lang="de-CH" sz="1000" b="0" i="0" u="none" strike="noStrike" kern="1200" cap="none" spc="0" normalizeH="0" baseline="0" noProof="0" dirty="0" err="1">
                <a:ln>
                  <a:noFill/>
                </a:ln>
                <a:solidFill>
                  <a:srgbClr val="000000"/>
                </a:solidFill>
                <a:effectLst/>
                <a:uLnTx/>
                <a:uFillTx/>
                <a:latin typeface="Calibri" pitchFamily="34" charset="0"/>
                <a:ea typeface="+mn-ea"/>
                <a:cs typeface="+mn-cs"/>
              </a:rPr>
              <a:t>semiconductor</a:t>
            </a:r>
            <a:r>
              <a:rPr kumimoji="0" lang="de-CH" sz="1000" b="0" i="0" u="none" strike="noStrike" kern="1200" cap="none" spc="0" normalizeH="0" baseline="0" noProof="0" dirty="0">
                <a:ln>
                  <a:noFill/>
                </a:ln>
                <a:solidFill>
                  <a:srgbClr val="000000"/>
                </a:solidFill>
                <a:effectLst/>
                <a:uLnTx/>
                <a:uFillTx/>
                <a:latin typeface="Calibri" pitchFamily="34" charset="0"/>
                <a:ea typeface="+mn-ea"/>
                <a:cs typeface="+mn-cs"/>
              </a:rPr>
              <a:t> </a:t>
            </a:r>
            <a:r>
              <a:rPr kumimoji="0" lang="de-CH" sz="1000" b="0" i="0" u="none" strike="noStrike" kern="1200" cap="none" spc="0" normalizeH="0" baseline="0" noProof="0" dirty="0" err="1">
                <a:ln>
                  <a:noFill/>
                </a:ln>
                <a:solidFill>
                  <a:srgbClr val="000000"/>
                </a:solidFill>
                <a:effectLst/>
                <a:uLnTx/>
                <a:uFillTx/>
                <a:latin typeface="Calibri" pitchFamily="34" charset="0"/>
                <a:ea typeface="+mn-ea"/>
                <a:cs typeface="+mn-cs"/>
              </a:rPr>
              <a:t>industry</a:t>
            </a:r>
            <a:r>
              <a:rPr kumimoji="0" lang="de-CH" sz="1000" b="0" i="0" u="none" strike="noStrike" kern="1200" cap="none" spc="0" normalizeH="0" baseline="0" noProof="0" dirty="0">
                <a:ln>
                  <a:noFill/>
                </a:ln>
                <a:solidFill>
                  <a:srgbClr val="000000"/>
                </a:solidFill>
                <a:effectLst/>
                <a:uLnTx/>
                <a:uFillTx/>
                <a:latin typeface="Calibri" pitchFamily="34" charset="0"/>
                <a:ea typeface="+mn-ea"/>
                <a:cs typeface="+mn-cs"/>
              </a:rPr>
              <a:t> </a:t>
            </a:r>
            <a:r>
              <a:rPr kumimoji="0" lang="de-CH" sz="1000" b="0" i="0" u="none" strike="noStrike" kern="1200" cap="none" spc="0" normalizeH="0" baseline="0" noProof="0" dirty="0" err="1">
                <a:ln>
                  <a:noFill/>
                </a:ln>
                <a:solidFill>
                  <a:srgbClr val="000000"/>
                </a:solidFill>
                <a:effectLst/>
                <a:uLnTx/>
                <a:uFillTx/>
                <a:latin typeface="Calibri" pitchFamily="34" charset="0"/>
                <a:ea typeface="+mn-ea"/>
                <a:cs typeface="+mn-cs"/>
              </a:rPr>
              <a:t>association</a:t>
            </a:r>
            <a:r>
              <a:rPr kumimoji="0" lang="de-CH" sz="1000" b="0" i="0" u="none" strike="noStrike" kern="1200" cap="none" spc="0" normalizeH="0" baseline="0" noProof="0" dirty="0">
                <a:ln>
                  <a:noFill/>
                </a:ln>
                <a:solidFill>
                  <a:srgbClr val="000000"/>
                </a:solidFill>
                <a:effectLst/>
                <a:uLnTx/>
                <a:uFillTx/>
                <a:latin typeface="Calibri" pitchFamily="34" charset="0"/>
                <a:ea typeface="+mn-ea"/>
                <a:cs typeface="+mn-cs"/>
              </a:rPr>
              <a:t>)</a:t>
            </a:r>
          </a:p>
        </p:txBody>
      </p:sp>
      <p:pic>
        <p:nvPicPr>
          <p:cNvPr id="144389"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76900" y="2895600"/>
            <a:ext cx="3133725" cy="260508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144390" name="Content Placeholder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8600" y="1905000"/>
            <a:ext cx="5181600" cy="3886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pic>
      <p:sp>
        <p:nvSpPr>
          <p:cNvPr id="2" name="Content Placeholder 1"/>
          <p:cNvSpPr>
            <a:spLocks noGrp="1"/>
          </p:cNvSpPr>
          <p:nvPr>
            <p:ph idx="1"/>
          </p:nvPr>
        </p:nvSpPr>
        <p:spPr/>
        <p:txBody>
          <a:bodyPr/>
          <a:lstStyle/>
          <a:p>
            <a:endParaRPr lang="en-US"/>
          </a:p>
        </p:txBody>
      </p:sp>
    </p:spTree>
    <p:extLst>
      <p:ext uri="{BB962C8B-B14F-4D97-AF65-F5344CB8AC3E}">
        <p14:creationId xmlns:p14="http://schemas.microsoft.com/office/powerpoint/2010/main" val="1798553961"/>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5" name="Title 1"/>
          <p:cNvSpPr>
            <a:spLocks noGrp="1"/>
          </p:cNvSpPr>
          <p:nvPr>
            <p:ph type="title"/>
          </p:nvPr>
        </p:nvSpPr>
        <p:spPr/>
        <p:txBody>
          <a:bodyPr/>
          <a:lstStyle/>
          <a:p>
            <a:r>
              <a:rPr lang="en-US" dirty="0">
                <a:latin typeface="Garamond" charset="0"/>
              </a:rPr>
              <a:t>Different Platforms, Different Goals</a:t>
            </a:r>
          </a:p>
        </p:txBody>
      </p:sp>
      <p:sp>
        <p:nvSpPr>
          <p:cNvPr id="144387"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909B7B7-4DC2-754A-AA3D-9471935B0E01}"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3" name="Picture 2" descr="drone-technology_1-1024x683.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7544" y="921172"/>
            <a:ext cx="8136904" cy="5427252"/>
          </a:xfrm>
          <a:prstGeom prst="rect">
            <a:avLst/>
          </a:prstGeom>
        </p:spPr>
      </p:pic>
      <p:sp>
        <p:nvSpPr>
          <p:cNvPr id="4" name="TextBox 3"/>
          <p:cNvSpPr txBox="1"/>
          <p:nvPr/>
        </p:nvSpPr>
        <p:spPr>
          <a:xfrm>
            <a:off x="1547664" y="6525344"/>
            <a:ext cx="3762568"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https://</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iq.intel.com</a:t>
            </a:r>
            <a:r>
              <a:rPr kumimoji="0" lang="en-US" sz="1000" b="0" i="0" u="none" strike="noStrike" kern="1200" cap="none" spc="0" normalizeH="0" baseline="0" noProof="0" dirty="0">
                <a:ln>
                  <a:noFill/>
                </a:ln>
                <a:solidFill>
                  <a:srgbClr val="000000"/>
                </a:solidFill>
                <a:effectLst/>
                <a:uLnTx/>
                <a:uFillTx/>
                <a:latin typeface="Calibri"/>
                <a:ea typeface="+mn-ea"/>
                <a:cs typeface="Calibri"/>
              </a:rPr>
              <a:t>/5-awesome-uses-for-drone-technology/</a:t>
            </a:r>
          </a:p>
        </p:txBody>
      </p:sp>
    </p:spTree>
    <p:extLst>
      <p:ext uri="{BB962C8B-B14F-4D97-AF65-F5344CB8AC3E}">
        <p14:creationId xmlns:p14="http://schemas.microsoft.com/office/powerpoint/2010/main" val="2326753270"/>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Garamond" charset="0"/>
              </a:rPr>
              <a:t>Different Platforms, Different Goals</a:t>
            </a:r>
            <a:endParaRPr lang="en-US" dirty="0"/>
          </a:p>
        </p:txBody>
      </p:sp>
      <p:pic>
        <p:nvPicPr>
          <p:cNvPr id="5" name="Content Placeholder 4" descr="UK-Self-Driving-Cars.jpg"/>
          <p:cNvPicPr>
            <a:picLocks noGrp="1" noChangeAspect="1"/>
          </p:cNvPicPr>
          <p:nvPr>
            <p:ph idx="1"/>
          </p:nvPr>
        </p:nvPicPr>
        <p:blipFill>
          <a:blip r:embed="rId2">
            <a:extLst>
              <a:ext uri="{28A0092B-C50C-407E-A947-70E740481C1C}">
                <a14:useLocalDpi xmlns:a14="http://schemas.microsoft.com/office/drawing/2010/main" val="0"/>
              </a:ext>
            </a:extLst>
          </a:blip>
          <a:srcRect l="3873" r="3873"/>
          <a:stretch>
            <a:fillRect/>
          </a:stretch>
        </p:blipFill>
        <p:spPr/>
      </p:pic>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6" name="TextBox 5"/>
          <p:cNvSpPr txBox="1"/>
          <p:nvPr/>
        </p:nvSpPr>
        <p:spPr>
          <a:xfrm>
            <a:off x="1475656" y="6495147"/>
            <a:ext cx="4721853"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https://</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taxistartup.com</a:t>
            </a:r>
            <a:r>
              <a:rPr kumimoji="0" lang="en-US" sz="1000" b="0" i="0" u="none" strike="noStrike" kern="1200" cap="none" spc="0" normalizeH="0" baseline="0" noProof="0" dirty="0">
                <a:ln>
                  <a:noFill/>
                </a:ln>
                <a:solidFill>
                  <a:srgbClr val="000000"/>
                </a:solidFill>
                <a:effectLst/>
                <a:uLnTx/>
                <a:uFillTx/>
                <a:latin typeface="Calibri"/>
                <a:ea typeface="+mn-ea"/>
                <a:cs typeface="Calibri"/>
              </a:rPr>
              <a:t>/</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wp</a:t>
            </a:r>
            <a:r>
              <a:rPr kumimoji="0" lang="en-US" sz="1000" b="0" i="0" u="none" strike="noStrike" kern="1200" cap="none" spc="0" normalizeH="0" baseline="0" noProof="0" dirty="0">
                <a:ln>
                  <a:noFill/>
                </a:ln>
                <a:solidFill>
                  <a:srgbClr val="000000"/>
                </a:solidFill>
                <a:effectLst/>
                <a:uLnTx/>
                <a:uFillTx/>
                <a:latin typeface="Calibri"/>
                <a:ea typeface="+mn-ea"/>
                <a:cs typeface="Calibri"/>
              </a:rPr>
              <a:t>-content/uploads/2015/03/UK-Self-Driving-</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Cars.jpg</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42590990"/>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Garamond" charset="0"/>
              </a:rPr>
              <a:t>Different Platforms, Different Goals</a:t>
            </a:r>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6" name="TextBox 5"/>
          <p:cNvSpPr txBox="1"/>
          <p:nvPr/>
        </p:nvSpPr>
        <p:spPr>
          <a:xfrm>
            <a:off x="1475656" y="6495147"/>
            <a:ext cx="6712206"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http://</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sm.pcmag.com</a:t>
            </a:r>
            <a:r>
              <a:rPr kumimoji="0" lang="en-US" sz="1000" b="0" i="0" u="none" strike="noStrike" kern="1200" cap="none" spc="0" normalizeH="0" baseline="0" noProof="0" dirty="0">
                <a:ln>
                  <a:noFill/>
                </a:ln>
                <a:solidFill>
                  <a:srgbClr val="000000"/>
                </a:solidFill>
                <a:effectLst/>
                <a:uLnTx/>
                <a:uFillTx/>
                <a:latin typeface="Calibri"/>
                <a:ea typeface="+mn-ea"/>
                <a:cs typeface="Calibri"/>
              </a:rPr>
              <a:t>/</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pcmag_uk</a:t>
            </a:r>
            <a:r>
              <a:rPr kumimoji="0" lang="en-US" sz="1000" b="0" i="0" u="none" strike="noStrike" kern="1200" cap="none" spc="0" normalizeH="0" baseline="0" noProof="0" dirty="0">
                <a:ln>
                  <a:noFill/>
                </a:ln>
                <a:solidFill>
                  <a:srgbClr val="000000"/>
                </a:solidFill>
                <a:effectLst/>
                <a:uLnTx/>
                <a:uFillTx/>
                <a:latin typeface="Calibri"/>
                <a:ea typeface="+mn-ea"/>
                <a:cs typeface="Calibri"/>
              </a:rPr>
              <a:t>/photo/g/</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google</a:t>
            </a:r>
            <a:r>
              <a:rPr kumimoji="0" lang="en-US" sz="1000" b="0" i="0" u="none" strike="noStrike" kern="1200" cap="none" spc="0" normalizeH="0" baseline="0" noProof="0" dirty="0">
                <a:ln>
                  <a:noFill/>
                </a:ln>
                <a:solidFill>
                  <a:srgbClr val="000000"/>
                </a:solidFill>
                <a:effectLst/>
                <a:uLnTx/>
                <a:uFillTx/>
                <a:latin typeface="Calibri"/>
                <a:ea typeface="+mn-ea"/>
                <a:cs typeface="Calibri"/>
              </a:rPr>
              <a:t>-self-driving-car-the-guts/google-self-driving-car-the-guts_dwx8.jpg</a:t>
            </a:r>
          </a:p>
        </p:txBody>
      </p:sp>
      <p:pic>
        <p:nvPicPr>
          <p:cNvPr id="7" name="Picture 6" descr="google-self-driving-car-the-guts_dwx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9500" y="1268760"/>
            <a:ext cx="6985000" cy="4660900"/>
          </a:xfrm>
          <a:prstGeom prst="rect">
            <a:avLst/>
          </a:prstGeom>
        </p:spPr>
      </p:pic>
    </p:spTree>
    <p:extLst>
      <p:ext uri="{BB962C8B-B14F-4D97-AF65-F5344CB8AC3E}">
        <p14:creationId xmlns:p14="http://schemas.microsoft.com/office/powerpoint/2010/main" val="3815036951"/>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3955F-E593-C94F-8AC7-1810F08980FA}"/>
              </a:ext>
            </a:extLst>
          </p:cNvPr>
          <p:cNvSpPr>
            <a:spLocks noGrp="1"/>
          </p:cNvSpPr>
          <p:nvPr>
            <p:ph type="title"/>
          </p:nvPr>
        </p:nvSpPr>
        <p:spPr/>
        <p:txBody>
          <a:bodyPr>
            <a:normAutofit/>
          </a:bodyPr>
          <a:lstStyle/>
          <a:p>
            <a:r>
              <a:rPr lang="en-US" dirty="0">
                <a:solidFill>
                  <a:srgbClr val="006633"/>
                </a:solidFill>
                <a:latin typeface="Garamond" charset="0"/>
              </a:rPr>
              <a:t>Different Platforms, Different Goals</a:t>
            </a:r>
            <a:endParaRPr lang="en-US" dirty="0"/>
          </a:p>
        </p:txBody>
      </p:sp>
      <p:sp>
        <p:nvSpPr>
          <p:cNvPr id="4" name="Slide Number Placeholder 3">
            <a:extLst>
              <a:ext uri="{FF2B5EF4-FFF2-40B4-BE49-F238E27FC236}">
                <a16:creationId xmlns:a16="http://schemas.microsoft.com/office/drawing/2014/main" id="{945DD420-3CB6-7A41-8020-2C87CA87ABA7}"/>
              </a:ext>
            </a:extLst>
          </p:cNvPr>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E67019E-6B59-9444-A8F8-0CFAB6B6981D}" type="slidenum">
              <a:rPr kumimoji="0" lang="en-US" sz="1600" b="1" i="0" u="none" strike="noStrike" kern="1200" cap="none" spc="0" normalizeH="0" baseline="0" noProof="0" smtClean="0">
                <a:ln>
                  <a:noFill/>
                </a:ln>
                <a:solidFill>
                  <a:prstClr val="white"/>
                </a:solidFill>
                <a:effectLst/>
                <a:uLnTx/>
                <a:uFillTx/>
                <a:latin typeface="Corbel" panose="020B0503020204020204" pitchFamily="34" charset="0"/>
                <a:ea typeface="ＭＳ Ｐゴシック" panose="020B0600070205080204" pitchFamily="34" charset="-128"/>
                <a:cs typeface="Calibri" panose="020F050202020403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39</a:t>
            </a:fld>
            <a:endParaRPr kumimoji="0" lang="en-US" sz="1600" b="1" i="0" u="none" strike="noStrike" kern="1200" cap="none" spc="0" normalizeH="0" baseline="0" noProof="0" dirty="0">
              <a:ln>
                <a:noFill/>
              </a:ln>
              <a:solidFill>
                <a:prstClr val="white"/>
              </a:solidFill>
              <a:effectLst/>
              <a:uLnTx/>
              <a:uFillTx/>
              <a:latin typeface="Corbel" panose="020B0503020204020204" pitchFamily="34" charset="0"/>
              <a:ea typeface="ＭＳ Ｐゴシック" panose="020B0600070205080204" pitchFamily="34" charset="-128"/>
              <a:cs typeface="Calibri" panose="020F0502020204030204" pitchFamily="34" charset="0"/>
            </a:endParaRPr>
          </a:p>
        </p:txBody>
      </p:sp>
      <p:pic>
        <p:nvPicPr>
          <p:cNvPr id="5122" name="Picture 2">
            <a:extLst>
              <a:ext uri="{FF2B5EF4-FFF2-40B4-BE49-F238E27FC236}">
                <a16:creationId xmlns:a16="http://schemas.microsoft.com/office/drawing/2014/main" id="{5C405E63-629C-CD4C-A407-9B4A7134B8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09143" y="3969960"/>
            <a:ext cx="4934857" cy="281184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CFD409C-4506-9941-8552-EF2195C4FB00}"/>
              </a:ext>
            </a:extLst>
          </p:cNvPr>
          <p:cNvSpPr txBox="1"/>
          <p:nvPr/>
        </p:nvSpPr>
        <p:spPr>
          <a:xfrm>
            <a:off x="6487885" y="6150579"/>
            <a:ext cx="2423885"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black"/>
                </a:solidFill>
                <a:effectLst/>
                <a:uLnTx/>
                <a:uFillTx/>
                <a:latin typeface="Corbel" panose="020B0503020204020204"/>
                <a:ea typeface="ＭＳ Ｐゴシック" panose="020B0600070205080204" pitchFamily="34" charset="-128"/>
                <a:cs typeface="+mn-cs"/>
              </a:rPr>
              <a:t>SmidgION</a:t>
            </a:r>
            <a:r>
              <a:rPr kumimoji="0" lang="en-US" sz="1800" b="0" i="0" u="none" strike="noStrike" kern="1200" cap="none" spc="0" normalizeH="0" baseline="0" noProof="0" dirty="0">
                <a:ln>
                  <a:noFill/>
                </a:ln>
                <a:solidFill>
                  <a:prstClr val="black"/>
                </a:solidFill>
                <a:effectLst/>
                <a:uLnTx/>
                <a:uFillTx/>
                <a:latin typeface="Corbel" panose="020B0503020204020204"/>
                <a:ea typeface="ＭＳ Ｐゴシック" panose="020B0600070205080204" pitchFamily="34" charset="-128"/>
                <a:cs typeface="+mn-cs"/>
              </a:rPr>
              <a:t> from ONT</a:t>
            </a:r>
          </a:p>
        </p:txBody>
      </p:sp>
      <p:pic>
        <p:nvPicPr>
          <p:cNvPr id="5124" name="Picture 4" descr="First Nanopore Sequencing of Human Genome">
            <a:extLst>
              <a:ext uri="{FF2B5EF4-FFF2-40B4-BE49-F238E27FC236}">
                <a16:creationId xmlns:a16="http://schemas.microsoft.com/office/drawing/2014/main" id="{CD6415EF-163D-B542-B3D4-F9AA1F93D9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142" y="1775512"/>
            <a:ext cx="4378883" cy="294115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384B99A9-CA22-114E-A3BA-CE16FDD156D7}"/>
              </a:ext>
            </a:extLst>
          </p:cNvPr>
          <p:cNvSpPr/>
          <p:nvPr/>
        </p:nvSpPr>
        <p:spPr>
          <a:xfrm>
            <a:off x="399142" y="1784391"/>
            <a:ext cx="4378883" cy="2941150"/>
          </a:xfrm>
          <a:prstGeom prst="rect">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sp>
        <p:nvSpPr>
          <p:cNvPr id="7" name="Right Arrow 6">
            <a:extLst>
              <a:ext uri="{FF2B5EF4-FFF2-40B4-BE49-F238E27FC236}">
                <a16:creationId xmlns:a16="http://schemas.microsoft.com/office/drawing/2014/main" id="{CDDC3997-C7CB-584B-BDBF-AE5464A11F6D}"/>
              </a:ext>
            </a:extLst>
          </p:cNvPr>
          <p:cNvSpPr/>
          <p:nvPr/>
        </p:nvSpPr>
        <p:spPr>
          <a:xfrm rot="2626864">
            <a:off x="4168426" y="4039373"/>
            <a:ext cx="1219200" cy="725715"/>
          </a:xfrm>
          <a:prstGeom prst="rightArrow">
            <a:avLst/>
          </a:prstGeom>
          <a:solidFill>
            <a:schemeClr val="accent2">
              <a:lumMod val="60000"/>
              <a:lumOff val="40000"/>
            </a:schemeClr>
          </a:solid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sp>
        <p:nvSpPr>
          <p:cNvPr id="8" name="TextBox 7">
            <a:extLst>
              <a:ext uri="{FF2B5EF4-FFF2-40B4-BE49-F238E27FC236}">
                <a16:creationId xmlns:a16="http://schemas.microsoft.com/office/drawing/2014/main" id="{894684CC-0CFA-074F-9F5D-8C754E1811D1}"/>
              </a:ext>
            </a:extLst>
          </p:cNvPr>
          <p:cNvSpPr txBox="1"/>
          <p:nvPr/>
        </p:nvSpPr>
        <p:spPr>
          <a:xfrm>
            <a:off x="366963" y="4540875"/>
            <a:ext cx="2423885" cy="369332"/>
          </a:xfrm>
          <a:prstGeom prst="rect">
            <a:avLst/>
          </a:prstGeom>
          <a:solidFill>
            <a:schemeClr val="bg1"/>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panose="020B0503020204020204"/>
                <a:ea typeface="ＭＳ Ｐゴシック" panose="020B0600070205080204" pitchFamily="34" charset="-128"/>
                <a:cs typeface="+mn-cs"/>
              </a:rPr>
              <a:t>MinION from ONT</a:t>
            </a:r>
          </a:p>
        </p:txBody>
      </p:sp>
      <p:sp>
        <p:nvSpPr>
          <p:cNvPr id="10" name="Slide Number Placeholder 2">
            <a:extLst>
              <a:ext uri="{FF2B5EF4-FFF2-40B4-BE49-F238E27FC236}">
                <a16:creationId xmlns:a16="http://schemas.microsoft.com/office/drawing/2014/main" id="{6C9A6BE0-035D-4D45-AA88-9C10BDC56A6E}"/>
              </a:ext>
            </a:extLst>
          </p:cNvPr>
          <p:cNvSpPr>
            <a:spLocks noGrp="1"/>
          </p:cNvSpPr>
          <p:nvPr>
            <p:ph type="sldNum" sz="quarter" idx="11"/>
          </p:nvPr>
        </p:nvSpPr>
        <p:spPr>
          <a:xfrm>
            <a:off x="6946900" y="6373813"/>
            <a:ext cx="2133600" cy="457200"/>
          </a:xfrm>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018A7077-2B78-4FB5-8F56-24239751AEF0}"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39</a:t>
            </a:fld>
            <a:endParaRPr kumimoji="0" lang="en-US" altLang="en-US" sz="1600" b="0" i="0" u="none" strike="noStrike" kern="1200" cap="none" spc="0" normalizeH="0" baseline="0" noProof="0" dirty="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endParaRPr>
          </a:p>
        </p:txBody>
      </p:sp>
      <p:sp>
        <p:nvSpPr>
          <p:cNvPr id="11" name="Rectangle 10">
            <a:extLst>
              <a:ext uri="{FF2B5EF4-FFF2-40B4-BE49-F238E27FC236}">
                <a16:creationId xmlns:a16="http://schemas.microsoft.com/office/drawing/2014/main" id="{2976BE83-CBB8-5848-A3B9-9F433A948BCE}"/>
              </a:ext>
            </a:extLst>
          </p:cNvPr>
          <p:cNvSpPr/>
          <p:nvPr/>
        </p:nvSpPr>
        <p:spPr>
          <a:xfrm>
            <a:off x="76200" y="910043"/>
            <a:ext cx="8943782" cy="523220"/>
          </a:xfrm>
          <a:prstGeom prst="rect">
            <a:avLst/>
          </a:prstGeom>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Mohammed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Alser</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Zülal</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Bingöl</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Damla</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Senol</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Cali,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Jeremie</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Kim,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Saugata</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Ghose, Can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Alkan</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Onur Mutlu</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 sz="14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sym typeface="Calibri"/>
                <a:hlinkClick r:id="rId4">
                  <a:extLst>
                    <a:ext uri="{A12FA001-AC4F-418D-AE19-62706E023703}">
                      <ahyp:hlinkClr xmlns:ahyp="http://schemas.microsoft.com/office/drawing/2018/hyperlinkcolor" val="tx"/>
                    </a:ext>
                  </a:extLst>
                </a:hlinkClick>
              </a:rPr>
              <a:t>“Accelerating Genome Analysis: A Primer on an Ongoing Journey” </a:t>
            </a:r>
            <a:r>
              <a:rPr kumimoji="0" lang="en" sz="14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sym typeface="Calibri"/>
              </a:rPr>
              <a:t> </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IEEE Micro, August 2020.</a:t>
            </a:r>
          </a:p>
        </p:txBody>
      </p:sp>
      <p:pic>
        <p:nvPicPr>
          <p:cNvPr id="3" name="Picture 2">
            <a:extLst>
              <a:ext uri="{FF2B5EF4-FFF2-40B4-BE49-F238E27FC236}">
                <a16:creationId xmlns:a16="http://schemas.microsoft.com/office/drawing/2014/main" id="{4D51AC44-75A3-4349-9946-96683AA9B4E8}"/>
              </a:ext>
            </a:extLst>
          </p:cNvPr>
          <p:cNvPicPr>
            <a:picLocks noChangeAspect="1"/>
          </p:cNvPicPr>
          <p:nvPr/>
        </p:nvPicPr>
        <p:blipFill>
          <a:blip r:embed="rId5"/>
          <a:stretch>
            <a:fillRect/>
          </a:stretch>
        </p:blipFill>
        <p:spPr>
          <a:xfrm>
            <a:off x="4810204" y="1702419"/>
            <a:ext cx="3577446" cy="633799"/>
          </a:xfrm>
          <a:prstGeom prst="rect">
            <a:avLst/>
          </a:prstGeom>
        </p:spPr>
      </p:pic>
      <p:pic>
        <p:nvPicPr>
          <p:cNvPr id="6" name="Picture 5">
            <a:extLst>
              <a:ext uri="{FF2B5EF4-FFF2-40B4-BE49-F238E27FC236}">
                <a16:creationId xmlns:a16="http://schemas.microsoft.com/office/drawing/2014/main" id="{869A8184-11C2-4146-99A6-DC2DD45B8BBF}"/>
              </a:ext>
            </a:extLst>
          </p:cNvPr>
          <p:cNvPicPr>
            <a:picLocks noChangeAspect="1"/>
          </p:cNvPicPr>
          <p:nvPr/>
        </p:nvPicPr>
        <p:blipFill>
          <a:blip r:embed="rId6"/>
          <a:stretch>
            <a:fillRect/>
          </a:stretch>
        </p:blipFill>
        <p:spPr>
          <a:xfrm>
            <a:off x="4803425" y="2638622"/>
            <a:ext cx="3584225" cy="635000"/>
          </a:xfrm>
          <a:prstGeom prst="rect">
            <a:avLst/>
          </a:prstGeom>
        </p:spPr>
      </p:pic>
    </p:spTree>
    <p:extLst>
      <p:ext uri="{BB962C8B-B14F-4D97-AF65-F5344CB8AC3E}">
        <p14:creationId xmlns:p14="http://schemas.microsoft.com/office/powerpoint/2010/main" val="132472166"/>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09" name="Title 1"/>
          <p:cNvSpPr>
            <a:spLocks noGrp="1"/>
          </p:cNvSpPr>
          <p:nvPr>
            <p:ph type="title"/>
          </p:nvPr>
        </p:nvSpPr>
        <p:spPr/>
        <p:txBody>
          <a:bodyPr/>
          <a:lstStyle/>
          <a:p>
            <a:r>
              <a:rPr lang="en-US" dirty="0">
                <a:latin typeface="Garamond" charset="0"/>
              </a:rPr>
              <a:t>Different Platforms, Different Goals</a:t>
            </a:r>
          </a:p>
        </p:txBody>
      </p:sp>
      <p:sp>
        <p:nvSpPr>
          <p:cNvPr id="145411"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017A1A1-9740-624C-9AC8-09C54EEEF760}"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
        <p:nvSpPr>
          <p:cNvPr id="145412" name="TextBox 4"/>
          <p:cNvSpPr txBox="1">
            <a:spLocks noChangeArrowheads="1"/>
          </p:cNvSpPr>
          <p:nvPr/>
        </p:nvSpPr>
        <p:spPr bwMode="auto">
          <a:xfrm>
            <a:off x="1651992" y="6535738"/>
            <a:ext cx="4648200" cy="246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de-CH" sz="1000" b="0" i="0" u="none" strike="noStrike" kern="1200" cap="none" spc="0" normalizeH="0" baseline="0" noProof="0">
                <a:ln>
                  <a:noFill/>
                </a:ln>
                <a:solidFill>
                  <a:srgbClr val="000000"/>
                </a:solidFill>
                <a:effectLst/>
                <a:uLnTx/>
                <a:uFillTx/>
                <a:latin typeface="Calibri" charset="0"/>
                <a:ea typeface="ＭＳ Ｐゴシック" charset="0"/>
              </a:rPr>
              <a:t>Source: http://datacentervoice.com/wp-content/uploads/2015/10/data-center.jpg</a:t>
            </a:r>
          </a:p>
        </p:txBody>
      </p:sp>
      <p:pic>
        <p:nvPicPr>
          <p:cNvPr id="145413" name="Picture 7" descr="data-center.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39551" y="1007994"/>
            <a:ext cx="7849487" cy="522931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903376774"/>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09" name="Title 1"/>
          <p:cNvSpPr>
            <a:spLocks noGrp="1"/>
          </p:cNvSpPr>
          <p:nvPr>
            <p:ph type="title"/>
          </p:nvPr>
        </p:nvSpPr>
        <p:spPr/>
        <p:txBody>
          <a:bodyPr/>
          <a:lstStyle/>
          <a:p>
            <a:r>
              <a:rPr lang="en-US" dirty="0">
                <a:latin typeface="Garamond" charset="0"/>
              </a:rPr>
              <a:t>Different Platforms, Different Goals</a:t>
            </a:r>
          </a:p>
        </p:txBody>
      </p:sp>
      <p:sp>
        <p:nvSpPr>
          <p:cNvPr id="145411"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017A1A1-9740-624C-9AC8-09C54EEEF760}"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
        <p:nvSpPr>
          <p:cNvPr id="145412" name="TextBox 4"/>
          <p:cNvSpPr txBox="1">
            <a:spLocks noChangeArrowheads="1"/>
          </p:cNvSpPr>
          <p:nvPr/>
        </p:nvSpPr>
        <p:spPr bwMode="auto">
          <a:xfrm>
            <a:off x="936104" y="6495147"/>
            <a:ext cx="5940152" cy="2462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de-CH" sz="1000" b="0" i="0" u="none" strike="noStrike" kern="1200" cap="none" spc="0" normalizeH="0" baseline="0" noProof="0" dirty="0">
                <a:ln>
                  <a:noFill/>
                </a:ln>
                <a:solidFill>
                  <a:srgbClr val="000000"/>
                </a:solidFill>
                <a:effectLst/>
                <a:uLnTx/>
                <a:uFillTx/>
                <a:latin typeface="Calibri" charset="0"/>
                <a:ea typeface="ＭＳ Ｐゴシック" charset="0"/>
              </a:rPr>
              <a:t>Source: https://</a:t>
            </a:r>
            <a:r>
              <a:rPr kumimoji="0" lang="de-CH" sz="1000" b="0" i="0" u="none" strike="noStrike" kern="1200" cap="none" spc="0" normalizeH="0" baseline="0" noProof="0" dirty="0" err="1">
                <a:ln>
                  <a:noFill/>
                </a:ln>
                <a:solidFill>
                  <a:srgbClr val="000000"/>
                </a:solidFill>
                <a:effectLst/>
                <a:uLnTx/>
                <a:uFillTx/>
                <a:latin typeface="Calibri" charset="0"/>
                <a:ea typeface="ＭＳ Ｐゴシック" charset="0"/>
              </a:rPr>
              <a:t>fossbytes.com</a:t>
            </a:r>
            <a:r>
              <a:rPr kumimoji="0" lang="de-CH" sz="1000" b="0" i="0" u="none" strike="noStrike" kern="1200" cap="none" spc="0" normalizeH="0" baseline="0" noProof="0" dirty="0">
                <a:ln>
                  <a:noFill/>
                </a:ln>
                <a:solidFill>
                  <a:srgbClr val="000000"/>
                </a:solidFill>
                <a:effectLst/>
                <a:uLnTx/>
                <a:uFillTx/>
                <a:latin typeface="Calibri" charset="0"/>
                <a:ea typeface="ＭＳ Ｐゴシック" charset="0"/>
              </a:rPr>
              <a:t>/</a:t>
            </a:r>
            <a:r>
              <a:rPr kumimoji="0" lang="de-CH" sz="1000" b="0" i="0" u="none" strike="noStrike" kern="1200" cap="none" spc="0" normalizeH="0" baseline="0" noProof="0" dirty="0" err="1">
                <a:ln>
                  <a:noFill/>
                </a:ln>
                <a:solidFill>
                  <a:srgbClr val="000000"/>
                </a:solidFill>
                <a:effectLst/>
                <a:uLnTx/>
                <a:uFillTx/>
                <a:latin typeface="Calibri" charset="0"/>
                <a:ea typeface="ＭＳ Ｐゴシック" charset="0"/>
              </a:rPr>
              <a:t>wp</a:t>
            </a:r>
            <a:r>
              <a:rPr kumimoji="0" lang="de-CH" sz="1000" b="0" i="0" u="none" strike="noStrike" kern="1200" cap="none" spc="0" normalizeH="0" baseline="0" noProof="0" dirty="0">
                <a:ln>
                  <a:noFill/>
                </a:ln>
                <a:solidFill>
                  <a:srgbClr val="000000"/>
                </a:solidFill>
                <a:effectLst/>
                <a:uLnTx/>
                <a:uFillTx/>
                <a:latin typeface="Calibri" charset="0"/>
                <a:ea typeface="ＭＳ Ｐゴシック" charset="0"/>
              </a:rPr>
              <a:t>-content/</a:t>
            </a:r>
            <a:r>
              <a:rPr kumimoji="0" lang="de-CH" sz="1000" b="0" i="0" u="none" strike="noStrike" kern="1200" cap="none" spc="0" normalizeH="0" baseline="0" noProof="0" dirty="0" err="1">
                <a:ln>
                  <a:noFill/>
                </a:ln>
                <a:solidFill>
                  <a:srgbClr val="000000"/>
                </a:solidFill>
                <a:effectLst/>
                <a:uLnTx/>
                <a:uFillTx/>
                <a:latin typeface="Calibri" charset="0"/>
                <a:ea typeface="ＭＳ Ｐゴシック" charset="0"/>
              </a:rPr>
              <a:t>uploads</a:t>
            </a:r>
            <a:r>
              <a:rPr kumimoji="0" lang="de-CH" sz="1000" b="0" i="0" u="none" strike="noStrike" kern="1200" cap="none" spc="0" normalizeH="0" baseline="0" noProof="0" dirty="0">
                <a:ln>
                  <a:noFill/>
                </a:ln>
                <a:solidFill>
                  <a:srgbClr val="000000"/>
                </a:solidFill>
                <a:effectLst/>
                <a:uLnTx/>
                <a:uFillTx/>
                <a:latin typeface="Calibri" charset="0"/>
                <a:ea typeface="ＭＳ Ｐゴシック" charset="0"/>
              </a:rPr>
              <a:t>/2015/06/Supercomputer-TIANHE2-china.jpg</a:t>
            </a:r>
          </a:p>
        </p:txBody>
      </p:sp>
      <p:pic>
        <p:nvPicPr>
          <p:cNvPr id="2" name="Picture 1" descr="Supercomputer-TIANHE2-chin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116483"/>
            <a:ext cx="9144000" cy="4976813"/>
          </a:xfrm>
          <a:prstGeom prst="rect">
            <a:avLst/>
          </a:prstGeom>
        </p:spPr>
      </p:pic>
    </p:spTree>
    <p:extLst>
      <p:ext uri="{BB962C8B-B14F-4D97-AF65-F5344CB8AC3E}">
        <p14:creationId xmlns:p14="http://schemas.microsoft.com/office/powerpoint/2010/main" val="2004683095"/>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Garamond" charset="0"/>
              </a:rPr>
              <a:t>Different Platforms, Different Goals</a:t>
            </a:r>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2"/>
          <a:stretch>
            <a:fillRect/>
          </a:stretch>
        </p:blipFill>
        <p:spPr>
          <a:xfrm>
            <a:off x="0" y="1320800"/>
            <a:ext cx="9144000" cy="4209861"/>
          </a:xfrm>
          <a:prstGeom prst="rect">
            <a:avLst/>
          </a:prstGeom>
        </p:spPr>
      </p:pic>
      <p:sp>
        <p:nvSpPr>
          <p:cNvPr id="6" name="TextBox 5"/>
          <p:cNvSpPr txBox="1"/>
          <p:nvPr/>
        </p:nvSpPr>
        <p:spPr>
          <a:xfrm>
            <a:off x="251520" y="5805264"/>
            <a:ext cx="8443237"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err="1">
                <a:ln>
                  <a:noFill/>
                </a:ln>
                <a:solidFill>
                  <a:srgbClr val="000000"/>
                </a:solidFill>
                <a:effectLst/>
                <a:uLnTx/>
                <a:uFillTx/>
                <a:latin typeface="Tahoma"/>
                <a:ea typeface="+mn-ea"/>
                <a:cs typeface="+mn-cs"/>
              </a:rPr>
              <a:t>Jouppi</a:t>
            </a:r>
            <a:r>
              <a:rPr kumimoji="0" lang="en-US" sz="1600" b="0" i="0" u="none" strike="noStrike" kern="1200" cap="none" spc="0" normalizeH="0" baseline="0" noProof="0" dirty="0">
                <a:ln>
                  <a:noFill/>
                </a:ln>
                <a:solidFill>
                  <a:srgbClr val="000000"/>
                </a:solidFill>
                <a:effectLst/>
                <a:uLnTx/>
                <a:uFillTx/>
                <a:latin typeface="Tahoma"/>
                <a:ea typeface="+mn-ea"/>
                <a:cs typeface="+mn-cs"/>
              </a:rPr>
              <a:t> et al., “</a:t>
            </a:r>
            <a:r>
              <a:rPr kumimoji="0" lang="en-US" sz="1600" b="0" i="0" u="none" strike="noStrike" kern="1200" cap="none" spc="0" normalizeH="0" baseline="0" noProof="0" dirty="0">
                <a:ln>
                  <a:noFill/>
                </a:ln>
                <a:solidFill>
                  <a:srgbClr val="0000FF"/>
                </a:solidFill>
                <a:effectLst/>
                <a:uLnTx/>
                <a:uFillTx/>
                <a:latin typeface="Tahoma"/>
                <a:ea typeface="+mn-ea"/>
                <a:cs typeface="+mn-cs"/>
              </a:rPr>
              <a:t>In-Datacenter Performance Analysis of a Tensor Processing Unit</a:t>
            </a:r>
            <a:r>
              <a:rPr kumimoji="0" lang="en-US" sz="1600" b="0" i="0" u="none" strike="noStrike" kern="1200" cap="none" spc="0" normalizeH="0" baseline="0" noProof="0" dirty="0">
                <a:ln>
                  <a:noFill/>
                </a:ln>
                <a:solidFill>
                  <a:srgbClr val="000000"/>
                </a:solidFill>
                <a:effectLst/>
                <a:uLnTx/>
                <a:uFillTx/>
                <a:latin typeface="Tahoma"/>
                <a:ea typeface="+mn-ea"/>
                <a:cs typeface="+mn-cs"/>
              </a:rPr>
              <a:t>”, ISCA 2017.</a:t>
            </a:r>
          </a:p>
        </p:txBody>
      </p:sp>
    </p:spTree>
    <p:extLst>
      <p:ext uri="{BB962C8B-B14F-4D97-AF65-F5344CB8AC3E}">
        <p14:creationId xmlns:p14="http://schemas.microsoft.com/office/powerpoint/2010/main" val="3383296547"/>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latin typeface="Garamond" charset="0"/>
              </a:rPr>
              <a:t>Different Platforms, Different Goals</a:t>
            </a:r>
            <a:endParaRPr lang="en-US" sz="3600" dirty="0"/>
          </a:p>
        </p:txBody>
      </p:sp>
      <p:sp>
        <p:nvSpPr>
          <p:cNvPr id="3" name="Content Placeholder 2"/>
          <p:cNvSpPr>
            <a:spLocks noGrp="1"/>
          </p:cNvSpPr>
          <p:nvPr>
            <p:ph idx="1"/>
          </p:nvPr>
        </p:nvSpPr>
        <p:spPr/>
        <p:txBody>
          <a:bodyPr/>
          <a:lstStyle/>
          <a:p>
            <a:endParaRPr lang="en-US"/>
          </a:p>
        </p:txBody>
      </p:sp>
      <p:sp>
        <p:nvSpPr>
          <p:cNvPr id="4" name="Slide Number Placeholder 3"/>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9DD7B3E-F146-D549-8F86-317FE8F8EAF3}"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43</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endParaRPr>
          </a:p>
        </p:txBody>
      </p:sp>
      <p:pic>
        <p:nvPicPr>
          <p:cNvPr id="1026" name="Picture 2" descr="Google CEO Sundar Pichai presenting about the company’s latest AI chip the TPU V4 (Tensor Processing Unit version 4)."/>
          <p:cNvPicPr>
            <a:picLocks noChangeAspect="1" noChangeArrowheads="1"/>
          </p:cNvPicPr>
          <p:nvPr/>
        </p:nvPicPr>
        <p:blipFill rotWithShape="1">
          <a:blip r:embed="rId3">
            <a:extLst>
              <a:ext uri="{28A0092B-C50C-407E-A947-70E740481C1C}">
                <a14:useLocalDpi xmlns:a14="http://schemas.microsoft.com/office/drawing/2010/main" val="0"/>
              </a:ext>
            </a:extLst>
          </a:blip>
          <a:srcRect l="24305" b="42968"/>
          <a:stretch/>
        </p:blipFill>
        <p:spPr bwMode="auto">
          <a:xfrm>
            <a:off x="990600" y="1121459"/>
            <a:ext cx="6419686" cy="32766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F4B86DB9-840D-0F4D-89D7-A122942658B2}"/>
              </a:ext>
            </a:extLst>
          </p:cNvPr>
          <p:cNvSpPr txBox="1"/>
          <p:nvPr/>
        </p:nvSpPr>
        <p:spPr>
          <a:xfrm>
            <a:off x="5730661" y="4521991"/>
            <a:ext cx="3232616" cy="646331"/>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432FF"/>
                </a:solidFill>
                <a:effectLst/>
                <a:uLnTx/>
                <a:uFillTx/>
                <a:latin typeface="Arial" panose="020B0604020202020204" pitchFamily="34" charset="0"/>
                <a:ea typeface="ＭＳ Ｐゴシック" panose="020B0600070205080204" pitchFamily="34" charset="-128"/>
                <a:cs typeface="+mn-cs"/>
              </a:rPr>
              <a:t>250 TFLOPS per chip in 2021</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vs 90 TFLOPS in </a:t>
            </a: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TPU3</a:t>
            </a:r>
            <a:endPar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9" name="TextBox 8">
            <a:extLst>
              <a:ext uri="{FF2B5EF4-FFF2-40B4-BE49-F238E27FC236}">
                <a16:creationId xmlns:a16="http://schemas.microsoft.com/office/drawing/2014/main" id="{F4B86DB9-840D-0F4D-89D7-A122942658B2}"/>
              </a:ext>
            </a:extLst>
          </p:cNvPr>
          <p:cNvSpPr txBox="1"/>
          <p:nvPr/>
        </p:nvSpPr>
        <p:spPr>
          <a:xfrm>
            <a:off x="5715000" y="5802868"/>
            <a:ext cx="2582758" cy="369332"/>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432FF"/>
                </a:solidFill>
                <a:effectLst/>
                <a:uLnTx/>
                <a:uFillTx/>
                <a:latin typeface="Arial" panose="020B0604020202020204" pitchFamily="34" charset="0"/>
                <a:ea typeface="ＭＳ Ｐゴシック" panose="020B0600070205080204" pitchFamily="34" charset="-128"/>
                <a:cs typeface="+mn-cs"/>
              </a:rPr>
              <a:t>1 </a:t>
            </a:r>
            <a:r>
              <a:rPr kumimoji="0" lang="en-US" sz="1800" b="0" i="0" u="none" strike="noStrike" kern="1200" cap="none" spc="0" normalizeH="0" baseline="0" noProof="0" dirty="0" err="1">
                <a:ln>
                  <a:noFill/>
                </a:ln>
                <a:solidFill>
                  <a:srgbClr val="0432FF"/>
                </a:solidFill>
                <a:effectLst/>
                <a:uLnTx/>
                <a:uFillTx/>
                <a:latin typeface="Arial" panose="020B0604020202020204" pitchFamily="34" charset="0"/>
                <a:ea typeface="ＭＳ Ｐゴシック" panose="020B0600070205080204" pitchFamily="34" charset="-128"/>
                <a:cs typeface="+mn-cs"/>
              </a:rPr>
              <a:t>ExaFLOPS</a:t>
            </a:r>
            <a:r>
              <a:rPr kumimoji="0" lang="en-US" sz="1800" b="0" i="0" u="none" strike="noStrike" kern="1200" cap="none" spc="0" normalizeH="0" baseline="0" noProof="0" dirty="0">
                <a:ln>
                  <a:noFill/>
                </a:ln>
                <a:solidFill>
                  <a:srgbClr val="0432FF"/>
                </a:solidFill>
                <a:effectLst/>
                <a:uLnTx/>
                <a:uFillTx/>
                <a:latin typeface="Arial" panose="020B0604020202020204" pitchFamily="34" charset="0"/>
                <a:ea typeface="ＭＳ Ｐゴシック" panose="020B0600070205080204" pitchFamily="34" charset="-128"/>
                <a:cs typeface="+mn-cs"/>
              </a:rPr>
              <a:t> per board</a:t>
            </a:r>
          </a:p>
        </p:txBody>
      </p:sp>
      <p:sp>
        <p:nvSpPr>
          <p:cNvPr id="5" name="Down Arrow 4"/>
          <p:cNvSpPr/>
          <p:nvPr/>
        </p:nvSpPr>
        <p:spPr bwMode="auto">
          <a:xfrm>
            <a:off x="6712335" y="5226156"/>
            <a:ext cx="381000" cy="565044"/>
          </a:xfrm>
          <a:prstGeom prst="downArrow">
            <a:avLst/>
          </a:prstGeom>
          <a:solidFill>
            <a:srgbClr val="C0C0C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ＭＳ Ｐゴシック" panose="020B0600070205080204" pitchFamily="34" charset="-128"/>
              <a:cs typeface="+mn-cs"/>
            </a:endParaRPr>
          </a:p>
        </p:txBody>
      </p:sp>
      <p:sp>
        <p:nvSpPr>
          <p:cNvPr id="11" name="TextBox 10">
            <a:extLst>
              <a:ext uri="{FF2B5EF4-FFF2-40B4-BE49-F238E27FC236}">
                <a16:creationId xmlns:a16="http://schemas.microsoft.com/office/drawing/2014/main" id="{18770AE6-4855-5C4F-851F-F9C8729DD9BF}"/>
              </a:ext>
            </a:extLst>
          </p:cNvPr>
          <p:cNvSpPr txBox="1"/>
          <p:nvPr/>
        </p:nvSpPr>
        <p:spPr>
          <a:xfrm>
            <a:off x="990600" y="4694490"/>
            <a:ext cx="4281941" cy="1477328"/>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432FF"/>
                </a:solidFill>
                <a:effectLst/>
                <a:uLnTx/>
                <a:uFillTx/>
                <a:latin typeface="Arial" panose="020B0604020202020204" pitchFamily="34" charset="0"/>
                <a:ea typeface="ＭＳ Ｐゴシック" panose="020B0600070205080204" pitchFamily="34" charset="-128"/>
                <a:cs typeface="+mn-cs"/>
              </a:rPr>
              <a:t>New ML applications (vs. </a:t>
            </a:r>
            <a:r>
              <a:rPr kumimoji="0" lang="en-US" sz="1800" b="0" i="0" u="none" strike="noStrike" kern="1200" cap="none" spc="0" normalizeH="0" baseline="0" noProof="0" dirty="0" err="1">
                <a:ln>
                  <a:noFill/>
                </a:ln>
                <a:solidFill>
                  <a:srgbClr val="0432FF"/>
                </a:solidFill>
                <a:effectLst/>
                <a:uLnTx/>
                <a:uFillTx/>
                <a:latin typeface="Arial" panose="020B0604020202020204" pitchFamily="34" charset="0"/>
                <a:ea typeface="ＭＳ Ｐゴシック" panose="020B0600070205080204" pitchFamily="34" charset="-128"/>
                <a:cs typeface="+mn-cs"/>
              </a:rPr>
              <a:t>TPU3</a:t>
            </a:r>
            <a:r>
              <a:rPr kumimoji="0" lang="en-US" sz="1800" b="0" i="0" u="none" strike="noStrike" kern="1200" cap="none" spc="0" normalizeH="0" baseline="0" noProof="0" dirty="0">
                <a:ln>
                  <a:noFill/>
                </a:ln>
                <a:solidFill>
                  <a:srgbClr val="0432FF"/>
                </a:solidFill>
                <a:effectLst/>
                <a:uLnTx/>
                <a:uFillTx/>
                <a:latin typeface="Arial" panose="020B0604020202020204" pitchFamily="34" charset="0"/>
                <a:ea typeface="ＭＳ Ｐゴシック" panose="020B0600070205080204" pitchFamily="34" charset="-128"/>
                <a:cs typeface="+mn-cs"/>
              </a:rPr>
              <a:t>):</a:t>
            </a:r>
          </a:p>
          <a:p>
            <a:pPr marL="285750" marR="0" lvl="0" indent="-28575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Computer vision</a:t>
            </a:r>
          </a:p>
          <a:p>
            <a:pPr marL="285750" marR="0" lvl="0" indent="-28575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Natural Language Processing (NLP)</a:t>
            </a:r>
          </a:p>
          <a:p>
            <a:pPr marL="285750" marR="0" lvl="0" indent="-28575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Recommender system</a:t>
            </a:r>
          </a:p>
          <a:p>
            <a:pPr marL="285750" marR="0" lvl="0" indent="-28575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Reinforcement learning that plays Go</a:t>
            </a:r>
          </a:p>
        </p:txBody>
      </p:sp>
      <p:sp>
        <p:nvSpPr>
          <p:cNvPr id="10" name="TextBox 9"/>
          <p:cNvSpPr txBox="1"/>
          <p:nvPr/>
        </p:nvSpPr>
        <p:spPr>
          <a:xfrm>
            <a:off x="94594" y="6182710"/>
            <a:ext cx="9067799" cy="292388"/>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0" i="0" u="sng" strike="noStrike" kern="1200" cap="none" spc="0" normalizeH="0" baseline="0" noProof="0" dirty="0">
                <a:ln>
                  <a:noFill/>
                </a:ln>
                <a:solidFill>
                  <a:srgbClr val="E2CAAA">
                    <a:lumMod val="50000"/>
                  </a:srgbClr>
                </a:solidFill>
                <a:effectLst/>
                <a:uLnTx/>
                <a:uFillTx/>
                <a:latin typeface="Arial" panose="020B0604020202020204" pitchFamily="34" charset="0"/>
                <a:ea typeface="ＭＳ Ｐゴシック" panose="020B0600070205080204" pitchFamily="34" charset="-128"/>
                <a:cs typeface="+mn-cs"/>
              </a:rPr>
              <a:t>https://spectrum.ieee.org/tech-talk/computing/hardware/heres-how-googles-tpu-v4-ai-chip-stacked-up-in-training-tests</a:t>
            </a:r>
          </a:p>
        </p:txBody>
      </p:sp>
    </p:spTree>
    <p:extLst>
      <p:ext uri="{BB962C8B-B14F-4D97-AF65-F5344CB8AC3E}">
        <p14:creationId xmlns:p14="http://schemas.microsoft.com/office/powerpoint/2010/main" val="1957360303"/>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C89D18C-8BFF-7442-B951-E83EB12351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 y="2305861"/>
            <a:ext cx="8589818" cy="4088880"/>
          </a:xfrm>
          <a:prstGeom prst="rect">
            <a:avLst/>
          </a:prstGeom>
        </p:spPr>
      </p:pic>
      <p:sp>
        <p:nvSpPr>
          <p:cNvPr id="2" name="Title 1">
            <a:extLst>
              <a:ext uri="{FF2B5EF4-FFF2-40B4-BE49-F238E27FC236}">
                <a16:creationId xmlns:a16="http://schemas.microsoft.com/office/drawing/2014/main" id="{F6FE9F38-30B4-7746-AF4E-4E5F1C8AC803}"/>
              </a:ext>
            </a:extLst>
          </p:cNvPr>
          <p:cNvSpPr>
            <a:spLocks noGrp="1"/>
          </p:cNvSpPr>
          <p:nvPr>
            <p:ph type="title"/>
          </p:nvPr>
        </p:nvSpPr>
        <p:spPr>
          <a:xfrm>
            <a:off x="228600" y="152400"/>
            <a:ext cx="8915400" cy="1066800"/>
          </a:xfrm>
        </p:spPr>
        <p:txBody>
          <a:bodyPr/>
          <a:lstStyle/>
          <a:p>
            <a:r>
              <a:rPr lang="en-US" dirty="0">
                <a:latin typeface="Garamond" charset="0"/>
              </a:rPr>
              <a:t>Different Platforms, Different Goals</a:t>
            </a:r>
            <a:endParaRPr lang="en-US" dirty="0"/>
          </a:p>
        </p:txBody>
      </p:sp>
      <p:sp>
        <p:nvSpPr>
          <p:cNvPr id="4" name="Slide Number Placeholder 3">
            <a:extLst>
              <a:ext uri="{FF2B5EF4-FFF2-40B4-BE49-F238E27FC236}">
                <a16:creationId xmlns:a16="http://schemas.microsoft.com/office/drawing/2014/main" id="{42F14326-2558-9A48-A1D3-9C64D6BEB223}"/>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1AB0E41-6335-3B40-AB06-F5B4D651A9D6}"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44</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
        <p:nvSpPr>
          <p:cNvPr id="8" name="Rectangle 7">
            <a:extLst>
              <a:ext uri="{FF2B5EF4-FFF2-40B4-BE49-F238E27FC236}">
                <a16:creationId xmlns:a16="http://schemas.microsoft.com/office/drawing/2014/main" id="{D8989FC3-73BF-3446-A984-86AD0F7D675C}"/>
              </a:ext>
            </a:extLst>
          </p:cNvPr>
          <p:cNvSpPr/>
          <p:nvPr/>
        </p:nvSpPr>
        <p:spPr bwMode="auto">
          <a:xfrm>
            <a:off x="3124200" y="3810000"/>
            <a:ext cx="1066800" cy="1066800"/>
          </a:xfrm>
          <a:prstGeom prst="rect">
            <a:avLst/>
          </a:prstGeom>
          <a:noFill/>
          <a:ln w="7620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ＭＳ Ｐゴシック" panose="020B0600070205080204" pitchFamily="34" charset="-128"/>
              <a:cs typeface="+mn-cs"/>
            </a:endParaRPr>
          </a:p>
        </p:txBody>
      </p:sp>
      <p:sp>
        <p:nvSpPr>
          <p:cNvPr id="9" name="Rectangle 8">
            <a:extLst>
              <a:ext uri="{FF2B5EF4-FFF2-40B4-BE49-F238E27FC236}">
                <a16:creationId xmlns:a16="http://schemas.microsoft.com/office/drawing/2014/main" id="{DD60B25E-1302-034F-AB6E-ABC287907FCF}"/>
              </a:ext>
            </a:extLst>
          </p:cNvPr>
          <p:cNvSpPr/>
          <p:nvPr/>
        </p:nvSpPr>
        <p:spPr bwMode="auto">
          <a:xfrm>
            <a:off x="5943600" y="3775650"/>
            <a:ext cx="1066800" cy="1066800"/>
          </a:xfrm>
          <a:prstGeom prst="rect">
            <a:avLst/>
          </a:prstGeom>
          <a:noFill/>
          <a:ln w="7620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ＭＳ Ｐゴシック" panose="020B0600070205080204" pitchFamily="34" charset="-128"/>
              <a:cs typeface="+mn-cs"/>
            </a:endParaRPr>
          </a:p>
        </p:txBody>
      </p:sp>
      <p:sp>
        <p:nvSpPr>
          <p:cNvPr id="10" name="Rectangle 9">
            <a:extLst>
              <a:ext uri="{FF2B5EF4-FFF2-40B4-BE49-F238E27FC236}">
                <a16:creationId xmlns:a16="http://schemas.microsoft.com/office/drawing/2014/main" id="{42546AFA-DE99-4742-94F8-CF21D3CCCA2A}"/>
              </a:ext>
            </a:extLst>
          </p:cNvPr>
          <p:cNvSpPr/>
          <p:nvPr/>
        </p:nvSpPr>
        <p:spPr>
          <a:xfrm>
            <a:off x="263236" y="871919"/>
            <a:ext cx="6989618" cy="2603790"/>
          </a:xfrm>
          <a:prstGeom prst="rect">
            <a:avLst/>
          </a:prstGeom>
        </p:spPr>
        <p:txBody>
          <a:bodyPr wrap="square">
            <a:spAutoFit/>
          </a:body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altLang="en-US" sz="2400" b="0" i="0" u="none" strike="noStrike" kern="0" cap="none" spc="0" normalizeH="0" baseline="0" noProof="0" dirty="0">
                <a:ln>
                  <a:noFill/>
                </a:ln>
                <a:solidFill>
                  <a:srgbClr val="0000FF"/>
                </a:solidFill>
                <a:effectLst/>
                <a:uLnTx/>
                <a:uFillTx/>
                <a:latin typeface="Tahoma"/>
                <a:ea typeface="ＭＳ Ｐゴシック" panose="020B0600070205080204" pitchFamily="34" charset="-128"/>
                <a:cs typeface="+mn-cs"/>
              </a:rPr>
              <a:t>ML accelerator: 260 mm</a:t>
            </a:r>
            <a:r>
              <a:rPr kumimoji="0" lang="en-US" altLang="en-US" sz="2400" b="0" i="0" u="none" strike="noStrike" kern="0" cap="none" spc="0" normalizeH="0" baseline="30000" noProof="0" dirty="0">
                <a:ln>
                  <a:noFill/>
                </a:ln>
                <a:solidFill>
                  <a:srgbClr val="0000FF"/>
                </a:solidFill>
                <a:effectLst/>
                <a:uLnTx/>
                <a:uFillTx/>
                <a:latin typeface="Tahoma"/>
                <a:ea typeface="ＭＳ Ｐゴシック" panose="020B0600070205080204" pitchFamily="34" charset="-128"/>
                <a:cs typeface="+mn-cs"/>
              </a:rPr>
              <a:t>2</a:t>
            </a:r>
            <a:r>
              <a:rPr kumimoji="0" lang="en-US" altLang="en-US" sz="2400" b="0" i="0" u="none" strike="noStrike" kern="0" cap="none" spc="0" normalizeH="0" baseline="0" noProof="0" dirty="0">
                <a:ln>
                  <a:noFill/>
                </a:ln>
                <a:solidFill>
                  <a:srgbClr val="0000FF"/>
                </a:solidFill>
                <a:effectLst/>
                <a:uLnTx/>
                <a:uFillTx/>
                <a:latin typeface="Tahoma"/>
                <a:ea typeface="ＭＳ Ｐゴシック" panose="020B0600070205080204" pitchFamily="34" charset="-128"/>
                <a:cs typeface="+mn-cs"/>
              </a:rPr>
              <a:t>, 6 billion transistors, 600 GFLOPS GPU, 12 ARM 2.2 GHz CPUs.</a:t>
            </a: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2400" b="0" i="0" u="none" strike="noStrike" kern="1200" cap="none" spc="0" normalizeH="0" baseline="0" noProof="0" dirty="0">
                <a:ln>
                  <a:noFill/>
                </a:ln>
                <a:solidFill>
                  <a:srgbClr val="FF0000"/>
                </a:solidFill>
                <a:effectLst/>
                <a:uLnTx/>
                <a:uFillTx/>
                <a:latin typeface="Proxima Nova"/>
                <a:ea typeface="ＭＳ Ｐゴシック" panose="020B0600070205080204" pitchFamily="34" charset="-128"/>
                <a:cs typeface="+mn-cs"/>
              </a:rPr>
              <a:t>Two redundant chips for better safety.</a:t>
            </a:r>
            <a:endParaRPr kumimoji="0" lang="en-US" sz="24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altLang="en-US" sz="2400" b="0" i="0" u="none" strike="noStrike" kern="0" cap="none" spc="0" normalizeH="0" baseline="0" noProof="0" dirty="0">
              <a:ln>
                <a:noFill/>
              </a:ln>
              <a:solidFill>
                <a:srgbClr val="0000FF"/>
              </a:solidFill>
              <a:effectLst/>
              <a:uLnTx/>
              <a:uFillTx/>
              <a:latin typeface="Tahoma"/>
              <a:ea typeface="ＭＳ Ｐゴシック" panose="020B0600070205080204" pitchFamily="34" charset="-128"/>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altLang="en-US" sz="2400" b="0" i="0" u="none" strike="noStrike" kern="0" cap="none" spc="0" normalizeH="0" baseline="0" noProof="0" dirty="0">
              <a:ln>
                <a:noFill/>
              </a:ln>
              <a:solidFill>
                <a:srgbClr val="0000FF"/>
              </a:solidFill>
              <a:effectLst/>
              <a:uLnTx/>
              <a:uFillTx/>
              <a:latin typeface="Tahoma"/>
              <a:ea typeface="ＭＳ Ｐゴシック" panose="020B0600070205080204" pitchFamily="34" charset="-128"/>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altLang="en-US" sz="2400" b="0" i="0" u="none" strike="noStrike" kern="0" cap="none" spc="0" normalizeH="0" baseline="0" noProof="0" dirty="0">
              <a:ln>
                <a:noFill/>
              </a:ln>
              <a:solidFill>
                <a:srgbClr val="0000FF"/>
              </a:solidFill>
              <a:effectLst/>
              <a:uLnTx/>
              <a:uFillTx/>
              <a:latin typeface="Tahoma"/>
              <a:ea typeface="ＭＳ Ｐゴシック" panose="020B0600070205080204" pitchFamily="34" charset="-128"/>
              <a:cs typeface="+mn-cs"/>
            </a:endParaRPr>
          </a:p>
        </p:txBody>
      </p:sp>
      <p:sp>
        <p:nvSpPr>
          <p:cNvPr id="3" name="Rectangle 2">
            <a:extLst>
              <a:ext uri="{FF2B5EF4-FFF2-40B4-BE49-F238E27FC236}">
                <a16:creationId xmlns:a16="http://schemas.microsoft.com/office/drawing/2014/main" id="{9C9B3F99-A5D2-B94A-875E-E94E821029DD}"/>
              </a:ext>
            </a:extLst>
          </p:cNvPr>
          <p:cNvSpPr/>
          <p:nvPr/>
        </p:nvSpPr>
        <p:spPr>
          <a:xfrm>
            <a:off x="228600" y="6476314"/>
            <a:ext cx="4256293" cy="369332"/>
          </a:xfrm>
          <a:prstGeom prst="rect">
            <a:avLst/>
          </a:prstGeom>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1155CC"/>
                </a:solidFill>
                <a:effectLst/>
                <a:uLnTx/>
                <a:uFillTx/>
                <a:latin typeface="Arial" panose="020B0604020202020204" pitchFamily="34" charset="0"/>
                <a:ea typeface="ＭＳ Ｐゴシック" panose="020B0600070205080204" pitchFamily="34" charset="-128"/>
                <a:cs typeface="+mn-cs"/>
                <a:hlinkClick r:id="rId3"/>
              </a:rPr>
              <a:t>https://youtu.be/Ucp0TTmvqOE?t=4236</a:t>
            </a:r>
            <a:endPar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12" name="Picture 11">
            <a:extLst>
              <a:ext uri="{FF2B5EF4-FFF2-40B4-BE49-F238E27FC236}">
                <a16:creationId xmlns:a16="http://schemas.microsoft.com/office/drawing/2014/main" id="{660EE7E8-8FFA-5745-80FF-54086B4891BD}"/>
              </a:ext>
            </a:extLst>
          </p:cNvPr>
          <p:cNvPicPr>
            <a:picLocks noChangeAspect="1"/>
          </p:cNvPicPr>
          <p:nvPr/>
        </p:nvPicPr>
        <p:blipFill>
          <a:blip r:embed="rId4"/>
          <a:stretch>
            <a:fillRect/>
          </a:stretch>
        </p:blipFill>
        <p:spPr>
          <a:xfrm>
            <a:off x="8068377" y="1026359"/>
            <a:ext cx="750041" cy="1083809"/>
          </a:xfrm>
          <a:prstGeom prst="rect">
            <a:avLst/>
          </a:prstGeom>
        </p:spPr>
      </p:pic>
    </p:spTree>
    <p:extLst>
      <p:ext uri="{BB962C8B-B14F-4D97-AF65-F5344CB8AC3E}">
        <p14:creationId xmlns:p14="http://schemas.microsoft.com/office/powerpoint/2010/main" val="2354730159"/>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7BD4C-42D6-944C-AB93-1F2E7C88172D}"/>
              </a:ext>
            </a:extLst>
          </p:cNvPr>
          <p:cNvSpPr>
            <a:spLocks noGrp="1"/>
          </p:cNvSpPr>
          <p:nvPr>
            <p:ph type="title"/>
          </p:nvPr>
        </p:nvSpPr>
        <p:spPr/>
        <p:txBody>
          <a:bodyPr/>
          <a:lstStyle/>
          <a:p>
            <a:r>
              <a:rPr lang="en-US" dirty="0" err="1"/>
              <a:t>Cerebras’s</a:t>
            </a:r>
            <a:r>
              <a:rPr lang="en-US" dirty="0"/>
              <a:t> Wafer Scale Engine (2019)</a:t>
            </a:r>
          </a:p>
        </p:txBody>
      </p:sp>
      <p:sp>
        <p:nvSpPr>
          <p:cNvPr id="3" name="Content Placeholder 2">
            <a:extLst>
              <a:ext uri="{FF2B5EF4-FFF2-40B4-BE49-F238E27FC236}">
                <a16:creationId xmlns:a16="http://schemas.microsoft.com/office/drawing/2014/main" id="{6B24BE51-ACF8-CE44-AA89-9ADF4B62117C}"/>
              </a:ext>
            </a:extLst>
          </p:cNvPr>
          <p:cNvSpPr>
            <a:spLocks noGrp="1"/>
          </p:cNvSpPr>
          <p:nvPr>
            <p:ph idx="1"/>
          </p:nvPr>
        </p:nvSpPr>
        <p:spPr/>
        <p:txBody>
          <a:bodyPr/>
          <a:lstStyle/>
          <a:p>
            <a:endParaRPr lang="en-US" dirty="0"/>
          </a:p>
          <a:p>
            <a:endParaRPr lang="en-US" dirty="0"/>
          </a:p>
        </p:txBody>
      </p:sp>
      <p:sp>
        <p:nvSpPr>
          <p:cNvPr id="4" name="Slide Number Placeholder 3">
            <a:extLst>
              <a:ext uri="{FF2B5EF4-FFF2-40B4-BE49-F238E27FC236}">
                <a16:creationId xmlns:a16="http://schemas.microsoft.com/office/drawing/2014/main" id="{224E0D01-23CA-4248-B1F9-623D1F5F6DD7}"/>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1AB0E41-6335-3B40-AB06-F5B4D651A9D6}"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45</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7" name="Picture 6">
            <a:extLst>
              <a:ext uri="{FF2B5EF4-FFF2-40B4-BE49-F238E27FC236}">
                <a16:creationId xmlns:a16="http://schemas.microsoft.com/office/drawing/2014/main" id="{A686A470-8AEA-6545-A8E5-31C906F90F14}"/>
              </a:ext>
            </a:extLst>
          </p:cNvPr>
          <p:cNvPicPr>
            <a:picLocks noChangeAspect="1"/>
          </p:cNvPicPr>
          <p:nvPr/>
        </p:nvPicPr>
        <p:blipFill rotWithShape="1">
          <a:blip r:embed="rId3"/>
          <a:srcRect r="13333"/>
          <a:stretch/>
        </p:blipFill>
        <p:spPr>
          <a:xfrm>
            <a:off x="1143000" y="1170709"/>
            <a:ext cx="3962400" cy="3954779"/>
          </a:xfrm>
          <a:prstGeom prst="rect">
            <a:avLst/>
          </a:prstGeom>
        </p:spPr>
      </p:pic>
      <p:pic>
        <p:nvPicPr>
          <p:cNvPr id="8" name="Picture 7">
            <a:extLst>
              <a:ext uri="{FF2B5EF4-FFF2-40B4-BE49-F238E27FC236}">
                <a16:creationId xmlns:a16="http://schemas.microsoft.com/office/drawing/2014/main" id="{0278018D-EB18-9A46-B233-A318B649D48C}"/>
              </a:ext>
            </a:extLst>
          </p:cNvPr>
          <p:cNvPicPr>
            <a:picLocks noChangeAspect="1"/>
          </p:cNvPicPr>
          <p:nvPr/>
        </p:nvPicPr>
        <p:blipFill rotWithShape="1">
          <a:blip r:embed="rId3"/>
          <a:srcRect l="88333" t="82151"/>
          <a:stretch/>
        </p:blipFill>
        <p:spPr>
          <a:xfrm>
            <a:off x="6324600" y="4323311"/>
            <a:ext cx="533400" cy="705889"/>
          </a:xfrm>
          <a:prstGeom prst="rect">
            <a:avLst/>
          </a:prstGeom>
        </p:spPr>
      </p:pic>
      <p:sp>
        <p:nvSpPr>
          <p:cNvPr id="9" name="TextBox 8">
            <a:extLst>
              <a:ext uri="{FF2B5EF4-FFF2-40B4-BE49-F238E27FC236}">
                <a16:creationId xmlns:a16="http://schemas.microsoft.com/office/drawing/2014/main" id="{79D62E1C-752D-EC42-93F7-CE6899ADF6F0}"/>
              </a:ext>
            </a:extLst>
          </p:cNvPr>
          <p:cNvSpPr txBox="1"/>
          <p:nvPr/>
        </p:nvSpPr>
        <p:spPr>
          <a:xfrm>
            <a:off x="1828800" y="5196704"/>
            <a:ext cx="2590800" cy="923330"/>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err="1">
                <a:ln>
                  <a:noFill/>
                </a:ln>
                <a:solidFill>
                  <a:srgbClr val="FF0000"/>
                </a:solidFill>
                <a:effectLst/>
                <a:uLnTx/>
                <a:uFillTx/>
                <a:latin typeface="Arial" panose="020B0604020202020204" pitchFamily="34" charset="0"/>
                <a:ea typeface="ＭＳ Ｐゴシック" panose="020B0600070205080204" pitchFamily="34" charset="-128"/>
                <a:cs typeface="+mn-cs"/>
              </a:rPr>
              <a:t>Cerebras</a:t>
            </a:r>
            <a:r>
              <a:rPr kumimoji="0" lang="en-US" sz="1800" b="1"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 WSE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1.2 Trillion transistors</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46,225 mm</a:t>
            </a:r>
            <a:r>
              <a:rPr kumimoji="0" lang="en-US" sz="1800" b="0" i="0" u="none" strike="noStrike" kern="1200" cap="none" spc="0" normalizeH="0" baseline="3000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2</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p>
        </p:txBody>
      </p:sp>
      <p:sp>
        <p:nvSpPr>
          <p:cNvPr id="10" name="TextBox 9">
            <a:extLst>
              <a:ext uri="{FF2B5EF4-FFF2-40B4-BE49-F238E27FC236}">
                <a16:creationId xmlns:a16="http://schemas.microsoft.com/office/drawing/2014/main" id="{1641D3ED-D597-EE40-A81A-14BD50D95420}"/>
              </a:ext>
            </a:extLst>
          </p:cNvPr>
          <p:cNvSpPr txBox="1"/>
          <p:nvPr/>
        </p:nvSpPr>
        <p:spPr>
          <a:xfrm>
            <a:off x="5334000" y="5183079"/>
            <a:ext cx="2590800" cy="923330"/>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Largest GPU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21.1 Billion transistors</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815 mm</a:t>
            </a:r>
            <a:r>
              <a:rPr kumimoji="0" lang="en-US" sz="1800" b="0" i="0" u="none" strike="noStrike" kern="1200" cap="none" spc="0" normalizeH="0" baseline="3000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2</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p>
        </p:txBody>
      </p:sp>
      <p:sp>
        <p:nvSpPr>
          <p:cNvPr id="12" name="Rectangle 11">
            <a:extLst>
              <a:ext uri="{FF2B5EF4-FFF2-40B4-BE49-F238E27FC236}">
                <a16:creationId xmlns:a16="http://schemas.microsoft.com/office/drawing/2014/main" id="{4D573CC6-2246-7C4D-A251-8A3F0E6EDB4F}"/>
              </a:ext>
            </a:extLst>
          </p:cNvPr>
          <p:cNvSpPr/>
          <p:nvPr/>
        </p:nvSpPr>
        <p:spPr>
          <a:xfrm>
            <a:off x="5557838" y="1378155"/>
            <a:ext cx="4572000" cy="2234458"/>
          </a:xfrm>
          <a:prstGeom prst="rect">
            <a:avLst/>
          </a:prstGeom>
        </p:spPr>
        <p:txBody>
          <a:bodyPr>
            <a:spAutoFit/>
          </a:body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altLang="en-US" sz="2400" b="0" i="0" u="none" strike="noStrike" kern="0" cap="none" spc="0" normalizeH="0" baseline="0" noProof="0" dirty="0">
                <a:ln>
                  <a:noFill/>
                </a:ln>
                <a:solidFill>
                  <a:srgbClr val="0000FF"/>
                </a:solidFill>
                <a:effectLst/>
                <a:uLnTx/>
                <a:uFillTx/>
                <a:latin typeface="Tahoma"/>
                <a:ea typeface="ＭＳ Ｐゴシック" panose="020B0600070205080204" pitchFamily="34" charset="-128"/>
                <a:cs typeface="+mn-cs"/>
              </a:rPr>
              <a:t>The largest ML </a:t>
            </a:r>
          </a:p>
          <a:p>
            <a:pPr marL="0" marR="0" lvl="0" indent="0" algn="l" defTabSz="914400" rtl="0" eaLnBrk="0" fontAlgn="base" latinLnBrk="0" hangingPunct="0">
              <a:lnSpc>
                <a:spcPct val="100000"/>
              </a:lnSpc>
              <a:spcBef>
                <a:spcPct val="20000"/>
              </a:spcBef>
              <a:spcAft>
                <a:spcPct val="0"/>
              </a:spcAft>
              <a:buClr>
                <a:srgbClr val="CC9900"/>
              </a:buClr>
              <a:buSzPct val="65000"/>
              <a:buFontTx/>
              <a:buNone/>
              <a:tabLst/>
              <a:defRPr/>
            </a:pPr>
            <a:r>
              <a:rPr kumimoji="0" lang="en-US" altLang="en-US" sz="2400" b="0" i="0" u="none" strike="noStrike" kern="0" cap="none" spc="0" normalizeH="0" baseline="0" noProof="0" dirty="0">
                <a:ln>
                  <a:noFill/>
                </a:ln>
                <a:solidFill>
                  <a:srgbClr val="0000FF"/>
                </a:solidFill>
                <a:effectLst/>
                <a:uLnTx/>
                <a:uFillTx/>
                <a:latin typeface="Tahoma"/>
                <a:ea typeface="ＭＳ Ｐゴシック" panose="020B0600070205080204" pitchFamily="34" charset="-128"/>
                <a:cs typeface="+mn-cs"/>
              </a:rPr>
              <a:t>    accelerator chip</a:t>
            </a:r>
          </a:p>
          <a:p>
            <a:pPr marL="0" marR="0" lvl="0" indent="0" algn="l" defTabSz="914400" rtl="0" eaLnBrk="0" fontAlgn="base" latinLnBrk="0" hangingPunct="0">
              <a:lnSpc>
                <a:spcPct val="100000"/>
              </a:lnSpc>
              <a:spcBef>
                <a:spcPct val="20000"/>
              </a:spcBef>
              <a:spcAft>
                <a:spcPct val="0"/>
              </a:spcAft>
              <a:buClr>
                <a:srgbClr val="CC9900"/>
              </a:buClr>
              <a:buSzPct val="65000"/>
              <a:buFontTx/>
              <a:buNone/>
              <a:tabLst/>
              <a:defRPr/>
            </a:pPr>
            <a:endParaRPr kumimoji="0" lang="en-US" altLang="en-US" sz="2400" b="0" i="0" u="none" strike="noStrike" kern="0" cap="none" spc="0" normalizeH="0" baseline="0" noProof="0" dirty="0">
              <a:ln>
                <a:noFill/>
              </a:ln>
              <a:solidFill>
                <a:srgbClr val="0000FF"/>
              </a:solidFill>
              <a:effectLst/>
              <a:uLnTx/>
              <a:uFillTx/>
              <a:latin typeface="Tahoma"/>
              <a:ea typeface="ＭＳ Ｐゴシック" panose="020B0600070205080204" pitchFamily="34" charset="-128"/>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altLang="en-US" sz="2400" b="0" i="0" u="none" strike="noStrike" kern="0" cap="none" spc="0" normalizeH="0" baseline="0" noProof="0" dirty="0">
                <a:ln>
                  <a:noFill/>
                </a:ln>
                <a:solidFill>
                  <a:srgbClr val="0000FF"/>
                </a:solidFill>
                <a:effectLst/>
                <a:uLnTx/>
                <a:uFillTx/>
                <a:latin typeface="Tahoma"/>
                <a:ea typeface="ＭＳ Ｐゴシック" panose="020B0600070205080204" pitchFamily="34" charset="-128"/>
                <a:cs typeface="+mn-cs"/>
              </a:rPr>
              <a:t>400,000 cores </a:t>
            </a: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altLang="en-US" sz="2400" b="0" i="0" u="none" strike="noStrike" kern="0" cap="none" spc="0" normalizeH="0" baseline="0" noProof="0" dirty="0">
              <a:ln>
                <a:noFill/>
              </a:ln>
              <a:solidFill>
                <a:srgbClr val="0000FF"/>
              </a:solidFill>
              <a:effectLst/>
              <a:uLnTx/>
              <a:uFillTx/>
              <a:latin typeface="Tahoma"/>
              <a:ea typeface="ＭＳ Ｐゴシック" panose="020B0600070205080204" pitchFamily="34" charset="-128"/>
              <a:cs typeface="+mn-cs"/>
            </a:endParaRPr>
          </a:p>
        </p:txBody>
      </p:sp>
      <p:sp>
        <p:nvSpPr>
          <p:cNvPr id="13" name="Rectangle 12">
            <a:extLst>
              <a:ext uri="{FF2B5EF4-FFF2-40B4-BE49-F238E27FC236}">
                <a16:creationId xmlns:a16="http://schemas.microsoft.com/office/drawing/2014/main" id="{311E9328-67B6-D84E-8CAF-16C2D14F4F24}"/>
              </a:ext>
            </a:extLst>
          </p:cNvPr>
          <p:cNvSpPr/>
          <p:nvPr/>
        </p:nvSpPr>
        <p:spPr>
          <a:xfrm>
            <a:off x="6058869" y="6049005"/>
            <a:ext cx="1180131" cy="246221"/>
          </a:xfrm>
          <a:prstGeom prst="rect">
            <a:avLst/>
          </a:prstGeom>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222222"/>
                </a:solidFill>
                <a:effectLst/>
                <a:uLnTx/>
                <a:uFillTx/>
                <a:latin typeface="arial" panose="020B0604020202020204" pitchFamily="34" charset="0"/>
                <a:ea typeface="ＭＳ Ｐゴシック" panose="020B0600070205080204" pitchFamily="34" charset="-128"/>
                <a:cs typeface="+mn-cs"/>
              </a:rPr>
              <a:t>NVIDIA</a:t>
            </a:r>
            <a:r>
              <a:rPr kumimoji="0" lang="en-US" sz="1000" b="0" i="0" u="none" strike="noStrike" kern="1200" cap="none" spc="0" normalizeH="0" baseline="0" noProof="0" dirty="0">
                <a:ln>
                  <a:noFill/>
                </a:ln>
                <a:solidFill>
                  <a:srgbClr val="222222"/>
                </a:solidFill>
                <a:effectLst/>
                <a:uLnTx/>
                <a:uFillTx/>
                <a:latin typeface="arial" panose="020B0604020202020204" pitchFamily="34" charset="0"/>
                <a:ea typeface="ＭＳ Ｐゴシック" panose="020B0600070205080204" pitchFamily="34" charset="-128"/>
                <a:cs typeface="+mn-cs"/>
              </a:rPr>
              <a:t> TITAN V </a:t>
            </a:r>
            <a:endPar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5" name="TextBox 4">
            <a:extLst>
              <a:ext uri="{FF2B5EF4-FFF2-40B4-BE49-F238E27FC236}">
                <a16:creationId xmlns:a16="http://schemas.microsoft.com/office/drawing/2014/main" id="{59C9DCE1-9387-224F-B474-2091B2AD1D02}"/>
              </a:ext>
            </a:extLst>
          </p:cNvPr>
          <p:cNvSpPr txBox="1"/>
          <p:nvPr/>
        </p:nvSpPr>
        <p:spPr>
          <a:xfrm>
            <a:off x="103539" y="6133643"/>
            <a:ext cx="8735661" cy="323165"/>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4"/>
              </a:rPr>
              <a:t>https://www.anandtech.com/show/14758/hot-chips-31-live-blogs-cerebras-wafer-scale-deep-learning</a:t>
            </a:r>
            <a:endParaRPr kumimoji="0" lang="en-US" sz="15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4" name="Rectangle 13">
            <a:extLst>
              <a:ext uri="{FF2B5EF4-FFF2-40B4-BE49-F238E27FC236}">
                <a16:creationId xmlns:a16="http://schemas.microsoft.com/office/drawing/2014/main" id="{87628116-A674-6B47-B5A5-66C8134061BF}"/>
              </a:ext>
            </a:extLst>
          </p:cNvPr>
          <p:cNvSpPr/>
          <p:nvPr/>
        </p:nvSpPr>
        <p:spPr>
          <a:xfrm>
            <a:off x="0" y="6474022"/>
            <a:ext cx="8910637" cy="338554"/>
          </a:xfrm>
          <a:prstGeom prst="rect">
            <a:avLst/>
          </a:prstGeom>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5"/>
              </a:rPr>
              <a:t>https://www.cerebras.net/cerebras-wafer-scale-engine-why-we-need-big-chips-for-deep-learning/</a:t>
            </a:r>
            <a:endParaRPr kumimoji="0" lang="en-US" sz="16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003588486"/>
      </p:ext>
    </p:ext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7BD4C-42D6-944C-AB93-1F2E7C88172D}"/>
              </a:ext>
            </a:extLst>
          </p:cNvPr>
          <p:cNvSpPr>
            <a:spLocks noGrp="1"/>
          </p:cNvSpPr>
          <p:nvPr>
            <p:ph type="title"/>
          </p:nvPr>
        </p:nvSpPr>
        <p:spPr/>
        <p:txBody>
          <a:bodyPr/>
          <a:lstStyle/>
          <a:p>
            <a:r>
              <a:rPr lang="en-US" dirty="0" err="1"/>
              <a:t>Cerebras’s</a:t>
            </a:r>
            <a:r>
              <a:rPr lang="en-US" dirty="0"/>
              <a:t> Wafer Scale Engine-2 (2021)</a:t>
            </a:r>
          </a:p>
        </p:txBody>
      </p:sp>
      <p:sp>
        <p:nvSpPr>
          <p:cNvPr id="3" name="Content Placeholder 2">
            <a:extLst>
              <a:ext uri="{FF2B5EF4-FFF2-40B4-BE49-F238E27FC236}">
                <a16:creationId xmlns:a16="http://schemas.microsoft.com/office/drawing/2014/main" id="{6B24BE51-ACF8-CE44-AA89-9ADF4B62117C}"/>
              </a:ext>
            </a:extLst>
          </p:cNvPr>
          <p:cNvSpPr>
            <a:spLocks noGrp="1"/>
          </p:cNvSpPr>
          <p:nvPr>
            <p:ph idx="1"/>
          </p:nvPr>
        </p:nvSpPr>
        <p:spPr/>
        <p:txBody>
          <a:bodyPr/>
          <a:lstStyle/>
          <a:p>
            <a:endParaRPr lang="en-US" dirty="0"/>
          </a:p>
          <a:p>
            <a:endParaRPr lang="en-US" dirty="0"/>
          </a:p>
        </p:txBody>
      </p:sp>
      <p:sp>
        <p:nvSpPr>
          <p:cNvPr id="4" name="Slide Number Placeholder 3">
            <a:extLst>
              <a:ext uri="{FF2B5EF4-FFF2-40B4-BE49-F238E27FC236}">
                <a16:creationId xmlns:a16="http://schemas.microsoft.com/office/drawing/2014/main" id="{224E0D01-23CA-4248-B1F9-623D1F5F6DD7}"/>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1AB0E41-6335-3B40-AB06-F5B4D651A9D6}"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46</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Arial" panose="020B0604020202020204" pitchFamily="34" charset="0"/>
            </a:endParaRPr>
          </a:p>
        </p:txBody>
      </p:sp>
      <p:pic>
        <p:nvPicPr>
          <p:cNvPr id="8" name="Picture 7">
            <a:extLst>
              <a:ext uri="{FF2B5EF4-FFF2-40B4-BE49-F238E27FC236}">
                <a16:creationId xmlns:a16="http://schemas.microsoft.com/office/drawing/2014/main" id="{0278018D-EB18-9A46-B233-A318B649D48C}"/>
              </a:ext>
            </a:extLst>
          </p:cNvPr>
          <p:cNvPicPr>
            <a:picLocks noChangeAspect="1"/>
          </p:cNvPicPr>
          <p:nvPr/>
        </p:nvPicPr>
        <p:blipFill rotWithShape="1">
          <a:blip r:embed="rId3"/>
          <a:srcRect l="88333" t="82151"/>
          <a:stretch/>
        </p:blipFill>
        <p:spPr>
          <a:xfrm>
            <a:off x="6324600" y="4323311"/>
            <a:ext cx="533400" cy="705889"/>
          </a:xfrm>
          <a:prstGeom prst="rect">
            <a:avLst/>
          </a:prstGeom>
        </p:spPr>
      </p:pic>
      <p:sp>
        <p:nvSpPr>
          <p:cNvPr id="9" name="TextBox 8">
            <a:extLst>
              <a:ext uri="{FF2B5EF4-FFF2-40B4-BE49-F238E27FC236}">
                <a16:creationId xmlns:a16="http://schemas.microsoft.com/office/drawing/2014/main" id="{79D62E1C-752D-EC42-93F7-CE6899ADF6F0}"/>
              </a:ext>
            </a:extLst>
          </p:cNvPr>
          <p:cNvSpPr txBox="1"/>
          <p:nvPr/>
        </p:nvSpPr>
        <p:spPr>
          <a:xfrm>
            <a:off x="1828800" y="5196704"/>
            <a:ext cx="2590800" cy="923330"/>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err="1">
                <a:ln>
                  <a:noFill/>
                </a:ln>
                <a:solidFill>
                  <a:srgbClr val="FF0000"/>
                </a:solidFill>
                <a:effectLst/>
                <a:uLnTx/>
                <a:uFillTx/>
                <a:latin typeface="Arial" panose="020B0604020202020204" pitchFamily="34" charset="0"/>
                <a:ea typeface="ＭＳ Ｐゴシック" panose="020B0600070205080204" pitchFamily="34" charset="-128"/>
                <a:cs typeface="+mn-cs"/>
              </a:rPr>
              <a:t>Cerebras</a:t>
            </a:r>
            <a:r>
              <a:rPr kumimoji="0" lang="en-US" sz="1800" b="1"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 </a:t>
            </a:r>
            <a:r>
              <a:rPr kumimoji="0" lang="en-US" sz="1800" b="1" i="0" u="none" strike="noStrike" kern="1200" cap="none" spc="0" normalizeH="0" baseline="0" noProof="0" dirty="0" err="1">
                <a:ln>
                  <a:noFill/>
                </a:ln>
                <a:solidFill>
                  <a:srgbClr val="FF0000"/>
                </a:solidFill>
                <a:effectLst/>
                <a:uLnTx/>
                <a:uFillTx/>
                <a:latin typeface="Arial" panose="020B0604020202020204" pitchFamily="34" charset="0"/>
                <a:ea typeface="ＭＳ Ｐゴシック" panose="020B0600070205080204" pitchFamily="34" charset="-128"/>
                <a:cs typeface="+mn-cs"/>
              </a:rPr>
              <a:t>WSE</a:t>
            </a:r>
            <a:r>
              <a:rPr kumimoji="0" lang="en-US" sz="1800" b="1"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-2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2.6 Trillion transistors</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46,225 mm</a:t>
            </a:r>
            <a:r>
              <a:rPr kumimoji="0" lang="en-US" sz="1800" b="0" i="0" u="none" strike="noStrike" kern="1200" cap="none" spc="0" normalizeH="0" baseline="3000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2</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p>
        </p:txBody>
      </p:sp>
      <p:sp>
        <p:nvSpPr>
          <p:cNvPr id="10" name="TextBox 9">
            <a:extLst>
              <a:ext uri="{FF2B5EF4-FFF2-40B4-BE49-F238E27FC236}">
                <a16:creationId xmlns:a16="http://schemas.microsoft.com/office/drawing/2014/main" id="{1641D3ED-D597-EE40-A81A-14BD50D95420}"/>
              </a:ext>
            </a:extLst>
          </p:cNvPr>
          <p:cNvSpPr txBox="1"/>
          <p:nvPr/>
        </p:nvSpPr>
        <p:spPr>
          <a:xfrm>
            <a:off x="5334000" y="5183079"/>
            <a:ext cx="2590800" cy="923330"/>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Largest GPU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54.2 Billion transistors</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826 mm</a:t>
            </a:r>
            <a:r>
              <a:rPr kumimoji="0" lang="en-US" sz="1800" b="0" i="0" u="none" strike="noStrike" kern="1200" cap="none" spc="0" normalizeH="0" baseline="3000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2</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p>
        </p:txBody>
      </p:sp>
      <p:sp>
        <p:nvSpPr>
          <p:cNvPr id="12" name="Rectangle 11">
            <a:extLst>
              <a:ext uri="{FF2B5EF4-FFF2-40B4-BE49-F238E27FC236}">
                <a16:creationId xmlns:a16="http://schemas.microsoft.com/office/drawing/2014/main" id="{4D573CC6-2246-7C4D-A251-8A3F0E6EDB4F}"/>
              </a:ext>
            </a:extLst>
          </p:cNvPr>
          <p:cNvSpPr/>
          <p:nvPr/>
        </p:nvSpPr>
        <p:spPr>
          <a:xfrm>
            <a:off x="5410200" y="1378155"/>
            <a:ext cx="4572000" cy="2234458"/>
          </a:xfrm>
          <a:prstGeom prst="rect">
            <a:avLst/>
          </a:prstGeom>
        </p:spPr>
        <p:txBody>
          <a:bodyPr>
            <a:spAutoFit/>
          </a:body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altLang="en-US" sz="2400" b="0" i="0" u="none" strike="noStrike" kern="0" cap="none" spc="0" normalizeH="0" baseline="0" noProof="0" dirty="0">
                <a:ln>
                  <a:noFill/>
                </a:ln>
                <a:solidFill>
                  <a:srgbClr val="0000FF"/>
                </a:solidFill>
                <a:effectLst/>
                <a:uLnTx/>
                <a:uFillTx/>
                <a:latin typeface="Tahoma"/>
                <a:ea typeface="ＭＳ Ｐゴシック" panose="020B0600070205080204" pitchFamily="34" charset="-128"/>
                <a:cs typeface="+mn-cs"/>
              </a:rPr>
              <a:t>The largest ML </a:t>
            </a:r>
          </a:p>
          <a:p>
            <a:pPr marL="0" marR="0" lvl="0" indent="0" algn="l" defTabSz="914400" rtl="0" eaLnBrk="0" fontAlgn="base" latinLnBrk="0" hangingPunct="0">
              <a:lnSpc>
                <a:spcPct val="100000"/>
              </a:lnSpc>
              <a:spcBef>
                <a:spcPct val="20000"/>
              </a:spcBef>
              <a:spcAft>
                <a:spcPct val="0"/>
              </a:spcAft>
              <a:buClr>
                <a:srgbClr val="CC9900"/>
              </a:buClr>
              <a:buSzPct val="65000"/>
              <a:buFontTx/>
              <a:buNone/>
              <a:tabLst/>
              <a:defRPr/>
            </a:pPr>
            <a:r>
              <a:rPr kumimoji="0" lang="en-US" altLang="en-US" sz="2400" b="0" i="0" u="none" strike="noStrike" kern="0" cap="none" spc="0" normalizeH="0" baseline="0" noProof="0" dirty="0">
                <a:ln>
                  <a:noFill/>
                </a:ln>
                <a:solidFill>
                  <a:srgbClr val="0000FF"/>
                </a:solidFill>
                <a:effectLst/>
                <a:uLnTx/>
                <a:uFillTx/>
                <a:latin typeface="Tahoma"/>
                <a:ea typeface="ＭＳ Ｐゴシック" panose="020B0600070205080204" pitchFamily="34" charset="-128"/>
                <a:cs typeface="+mn-cs"/>
              </a:rPr>
              <a:t>    accelerator chip (2021)</a:t>
            </a:r>
          </a:p>
          <a:p>
            <a:pPr marL="0" marR="0" lvl="0" indent="0" algn="l" defTabSz="914400" rtl="0" eaLnBrk="0" fontAlgn="base" latinLnBrk="0" hangingPunct="0">
              <a:lnSpc>
                <a:spcPct val="100000"/>
              </a:lnSpc>
              <a:spcBef>
                <a:spcPct val="20000"/>
              </a:spcBef>
              <a:spcAft>
                <a:spcPct val="0"/>
              </a:spcAft>
              <a:buClr>
                <a:srgbClr val="CC9900"/>
              </a:buClr>
              <a:buSzPct val="65000"/>
              <a:buFontTx/>
              <a:buNone/>
              <a:tabLst/>
              <a:defRPr/>
            </a:pPr>
            <a:endParaRPr kumimoji="0" lang="en-US" altLang="en-US" sz="2400" b="0" i="0" u="none" strike="noStrike" kern="0" cap="none" spc="0" normalizeH="0" baseline="0" noProof="0" dirty="0">
              <a:ln>
                <a:noFill/>
              </a:ln>
              <a:solidFill>
                <a:srgbClr val="0000FF"/>
              </a:solidFill>
              <a:effectLst/>
              <a:uLnTx/>
              <a:uFillTx/>
              <a:latin typeface="Tahoma"/>
              <a:ea typeface="ＭＳ Ｐゴシック" panose="020B0600070205080204" pitchFamily="34" charset="-128"/>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altLang="en-US" sz="2400" b="0" i="0" u="none" strike="noStrike" kern="0" cap="none" spc="0" normalizeH="0" baseline="0" noProof="0" dirty="0">
                <a:ln>
                  <a:noFill/>
                </a:ln>
                <a:solidFill>
                  <a:srgbClr val="0000FF"/>
                </a:solidFill>
                <a:effectLst/>
                <a:uLnTx/>
                <a:uFillTx/>
                <a:latin typeface="Tahoma"/>
                <a:ea typeface="ＭＳ Ｐゴシック" panose="020B0600070205080204" pitchFamily="34" charset="-128"/>
                <a:cs typeface="+mn-cs"/>
              </a:rPr>
              <a:t>850,000 cores </a:t>
            </a: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altLang="en-US" sz="2400" b="0" i="0" u="none" strike="noStrike" kern="0" cap="none" spc="0" normalizeH="0" baseline="0" noProof="0" dirty="0">
              <a:ln>
                <a:noFill/>
              </a:ln>
              <a:solidFill>
                <a:srgbClr val="0000FF"/>
              </a:solidFill>
              <a:effectLst/>
              <a:uLnTx/>
              <a:uFillTx/>
              <a:latin typeface="Tahoma"/>
              <a:ea typeface="ＭＳ Ｐゴシック" panose="020B0600070205080204" pitchFamily="34" charset="-128"/>
              <a:cs typeface="+mn-cs"/>
            </a:endParaRPr>
          </a:p>
        </p:txBody>
      </p:sp>
      <p:sp>
        <p:nvSpPr>
          <p:cNvPr id="13" name="Rectangle 12">
            <a:extLst>
              <a:ext uri="{FF2B5EF4-FFF2-40B4-BE49-F238E27FC236}">
                <a16:creationId xmlns:a16="http://schemas.microsoft.com/office/drawing/2014/main" id="{311E9328-67B6-D84E-8CAF-16C2D14F4F24}"/>
              </a:ext>
            </a:extLst>
          </p:cNvPr>
          <p:cNvSpPr/>
          <p:nvPr/>
        </p:nvSpPr>
        <p:spPr>
          <a:xfrm>
            <a:off x="6058869" y="6049005"/>
            <a:ext cx="1568058" cy="246221"/>
          </a:xfrm>
          <a:prstGeom prst="rect">
            <a:avLst/>
          </a:prstGeom>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222222"/>
                </a:solidFill>
                <a:effectLst/>
                <a:uLnTx/>
                <a:uFillTx/>
                <a:latin typeface="arial" panose="020B0604020202020204" pitchFamily="34" charset="0"/>
                <a:ea typeface="ＭＳ Ｐゴシック" panose="020B0600070205080204" pitchFamily="34" charset="-128"/>
                <a:cs typeface="+mn-cs"/>
              </a:rPr>
              <a:t>NVIDIA</a:t>
            </a:r>
            <a:r>
              <a:rPr kumimoji="0" lang="en-US" sz="1000" b="0" i="0" u="none" strike="noStrike" kern="1200" cap="none" spc="0" normalizeH="0" baseline="0" noProof="0" dirty="0">
                <a:ln>
                  <a:noFill/>
                </a:ln>
                <a:solidFill>
                  <a:srgbClr val="222222"/>
                </a:solidFill>
                <a:effectLst/>
                <a:uLnTx/>
                <a:uFillTx/>
                <a:latin typeface="arial" panose="020B0604020202020204" pitchFamily="34" charset="0"/>
                <a:ea typeface="ＭＳ Ｐゴシック" panose="020B0600070205080204" pitchFamily="34" charset="-128"/>
                <a:cs typeface="+mn-cs"/>
              </a:rPr>
              <a:t> Ampere </a:t>
            </a:r>
            <a:r>
              <a:rPr kumimoji="0" lang="en-US" sz="1000" b="0" i="0" u="none" strike="noStrike" kern="1200" cap="none" spc="0" normalizeH="0" baseline="0" noProof="0" dirty="0" err="1">
                <a:ln>
                  <a:noFill/>
                </a:ln>
                <a:solidFill>
                  <a:srgbClr val="222222"/>
                </a:solidFill>
                <a:effectLst/>
                <a:uLnTx/>
                <a:uFillTx/>
                <a:latin typeface="arial" panose="020B0604020202020204" pitchFamily="34" charset="0"/>
                <a:ea typeface="ＭＳ Ｐゴシック" panose="020B0600070205080204" pitchFamily="34" charset="-128"/>
                <a:cs typeface="+mn-cs"/>
              </a:rPr>
              <a:t>GA100</a:t>
            </a:r>
            <a:r>
              <a:rPr kumimoji="0" lang="en-US" sz="1000" b="0" i="0" u="none" strike="noStrike" kern="1200" cap="none" spc="0" normalizeH="0" baseline="0" noProof="0" dirty="0">
                <a:ln>
                  <a:noFill/>
                </a:ln>
                <a:solidFill>
                  <a:srgbClr val="222222"/>
                </a:solidFill>
                <a:effectLst/>
                <a:uLnTx/>
                <a:uFillTx/>
                <a:latin typeface="arial" panose="020B0604020202020204" pitchFamily="34" charset="0"/>
                <a:ea typeface="ＭＳ Ｐゴシック" panose="020B0600070205080204" pitchFamily="34" charset="-128"/>
                <a:cs typeface="+mn-cs"/>
              </a:rPr>
              <a:t> </a:t>
            </a:r>
            <a:endPar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1026" name="Picture 2" descr="https://cerebras.net/wp-content/uploads/2021/03/img-chip-section-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2369" y="1083392"/>
            <a:ext cx="4035425" cy="4035426"/>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59C9DCE1-9387-224F-B474-2091B2AD1D02}"/>
              </a:ext>
            </a:extLst>
          </p:cNvPr>
          <p:cNvSpPr txBox="1"/>
          <p:nvPr/>
        </p:nvSpPr>
        <p:spPr>
          <a:xfrm>
            <a:off x="103539" y="6209844"/>
            <a:ext cx="8120877" cy="307777"/>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5"/>
              </a:rPr>
              <a:t>https://www.anandtech.com/show/14758/hot-chips-31-live-blogs-cerebras-wafer-scale-deep-learning</a:t>
            </a: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6" name="Rectangle 15">
            <a:extLst>
              <a:ext uri="{FF2B5EF4-FFF2-40B4-BE49-F238E27FC236}">
                <a16:creationId xmlns:a16="http://schemas.microsoft.com/office/drawing/2014/main" id="{87628116-A674-6B47-B5A5-66C8134061BF}"/>
              </a:ext>
            </a:extLst>
          </p:cNvPr>
          <p:cNvSpPr/>
          <p:nvPr/>
        </p:nvSpPr>
        <p:spPr>
          <a:xfrm>
            <a:off x="80963" y="6550223"/>
            <a:ext cx="8910637" cy="307777"/>
          </a:xfrm>
          <a:prstGeom prst="rect">
            <a:avLst/>
          </a:prstGeom>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6"/>
              </a:rPr>
              <a:t>https://www.cerebras.net/cerebras-wafer-scale-engine-why-we-need-big-chips-for-deep-learning/</a:t>
            </a: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261304226"/>
      </p:ext>
    </p:extLst>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49238-1052-C14D-8579-F00216DA3B2B}"/>
              </a:ext>
            </a:extLst>
          </p:cNvPr>
          <p:cNvSpPr>
            <a:spLocks noGrp="1"/>
          </p:cNvSpPr>
          <p:nvPr>
            <p:ph type="title"/>
          </p:nvPr>
        </p:nvSpPr>
        <p:spPr/>
        <p:txBody>
          <a:bodyPr/>
          <a:lstStyle/>
          <a:p>
            <a:r>
              <a:rPr lang="en-US" dirty="0"/>
              <a:t>Many (Other) AI/ML Chips</a:t>
            </a:r>
          </a:p>
        </p:txBody>
      </p:sp>
      <p:sp>
        <p:nvSpPr>
          <p:cNvPr id="3" name="Content Placeholder 2">
            <a:extLst>
              <a:ext uri="{FF2B5EF4-FFF2-40B4-BE49-F238E27FC236}">
                <a16:creationId xmlns:a16="http://schemas.microsoft.com/office/drawing/2014/main" id="{BF99EAEA-7208-AD42-9621-83F9352A91C0}"/>
              </a:ext>
            </a:extLst>
          </p:cNvPr>
          <p:cNvSpPr>
            <a:spLocks noGrp="1"/>
          </p:cNvSpPr>
          <p:nvPr>
            <p:ph idx="1"/>
          </p:nvPr>
        </p:nvSpPr>
        <p:spPr>
          <a:xfrm>
            <a:off x="228600" y="1124744"/>
            <a:ext cx="8807896" cy="4876800"/>
          </a:xfrm>
        </p:spPr>
        <p:txBody>
          <a:bodyPr/>
          <a:lstStyle/>
          <a:p>
            <a:r>
              <a:rPr lang="en-US" dirty="0"/>
              <a:t>Alibaba</a:t>
            </a:r>
          </a:p>
          <a:p>
            <a:r>
              <a:rPr lang="en-US" dirty="0"/>
              <a:t>Amazon</a:t>
            </a:r>
          </a:p>
          <a:p>
            <a:r>
              <a:rPr lang="en-US" dirty="0"/>
              <a:t>Facebook</a:t>
            </a:r>
          </a:p>
          <a:p>
            <a:r>
              <a:rPr lang="en-US" dirty="0"/>
              <a:t>Google</a:t>
            </a:r>
          </a:p>
          <a:p>
            <a:r>
              <a:rPr lang="en-US" dirty="0"/>
              <a:t>Huawei</a:t>
            </a:r>
          </a:p>
          <a:p>
            <a:r>
              <a:rPr lang="en-US" dirty="0"/>
              <a:t>Intel</a:t>
            </a:r>
          </a:p>
          <a:p>
            <a:r>
              <a:rPr lang="en-US" dirty="0"/>
              <a:t>Microsoft</a:t>
            </a:r>
          </a:p>
          <a:p>
            <a:r>
              <a:rPr lang="en-US" dirty="0"/>
              <a:t>NVIDIA</a:t>
            </a:r>
          </a:p>
          <a:p>
            <a:r>
              <a:rPr lang="en-US" dirty="0"/>
              <a:t>Tesla</a:t>
            </a:r>
          </a:p>
          <a:p>
            <a:r>
              <a:rPr lang="en-US" sz="2200" dirty="0">
                <a:solidFill>
                  <a:srgbClr val="0000FF"/>
                </a:solidFill>
              </a:rPr>
              <a:t>Many Others and Many Startups are Building Their Own Chips…</a:t>
            </a:r>
          </a:p>
          <a:p>
            <a:endParaRPr lang="en-US" dirty="0"/>
          </a:p>
          <a:p>
            <a:r>
              <a:rPr lang="en-US" b="1" dirty="0">
                <a:solidFill>
                  <a:srgbClr val="FF0000"/>
                </a:solidFill>
              </a:rPr>
              <a:t>Many More to Come…</a:t>
            </a:r>
          </a:p>
          <a:p>
            <a:endParaRPr lang="en-US" dirty="0"/>
          </a:p>
          <a:p>
            <a:endParaRPr lang="en-US" dirty="0"/>
          </a:p>
        </p:txBody>
      </p:sp>
      <p:sp>
        <p:nvSpPr>
          <p:cNvPr id="4" name="Slide Number Placeholder 3">
            <a:extLst>
              <a:ext uri="{FF2B5EF4-FFF2-40B4-BE49-F238E27FC236}">
                <a16:creationId xmlns:a16="http://schemas.microsoft.com/office/drawing/2014/main" id="{4A542244-F01F-2D42-B965-CD84957DD0D8}"/>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47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689606004"/>
      </p:ext>
    </p:extLst>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49238-1052-C14D-8579-F00216DA3B2B}"/>
              </a:ext>
            </a:extLst>
          </p:cNvPr>
          <p:cNvSpPr>
            <a:spLocks noGrp="1"/>
          </p:cNvSpPr>
          <p:nvPr>
            <p:ph type="title"/>
          </p:nvPr>
        </p:nvSpPr>
        <p:spPr/>
        <p:txBody>
          <a:bodyPr/>
          <a:lstStyle/>
          <a:p>
            <a:r>
              <a:rPr lang="en-US" dirty="0"/>
              <a:t>Many (Other) AI/ML Chips (2019)</a:t>
            </a:r>
          </a:p>
        </p:txBody>
      </p:sp>
      <p:sp>
        <p:nvSpPr>
          <p:cNvPr id="3" name="Content Placeholder 2">
            <a:extLst>
              <a:ext uri="{FF2B5EF4-FFF2-40B4-BE49-F238E27FC236}">
                <a16:creationId xmlns:a16="http://schemas.microsoft.com/office/drawing/2014/main" id="{BF99EAEA-7208-AD42-9621-83F9352A91C0}"/>
              </a:ext>
            </a:extLst>
          </p:cNvPr>
          <p:cNvSpPr>
            <a:spLocks noGrp="1"/>
          </p:cNvSpPr>
          <p:nvPr>
            <p:ph idx="1"/>
          </p:nvPr>
        </p:nvSpPr>
        <p:spPr>
          <a:xfrm>
            <a:off x="228600" y="1124744"/>
            <a:ext cx="8610600" cy="4876800"/>
          </a:xfrm>
        </p:spPr>
        <p:txBody>
          <a:bodyPr/>
          <a:lstStyle/>
          <a:p>
            <a:r>
              <a:rPr lang="en-US" dirty="0"/>
              <a:t>Alibaba</a:t>
            </a:r>
          </a:p>
          <a:p>
            <a:r>
              <a:rPr lang="en-US" dirty="0"/>
              <a:t>Amazon</a:t>
            </a:r>
          </a:p>
          <a:p>
            <a:r>
              <a:rPr lang="en-US" dirty="0"/>
              <a:t>Facebook</a:t>
            </a:r>
          </a:p>
          <a:p>
            <a:r>
              <a:rPr lang="en-US" dirty="0"/>
              <a:t>Google</a:t>
            </a:r>
          </a:p>
          <a:p>
            <a:r>
              <a:rPr lang="en-US" dirty="0"/>
              <a:t>Huawei</a:t>
            </a:r>
          </a:p>
          <a:p>
            <a:r>
              <a:rPr lang="en-US" dirty="0"/>
              <a:t>Microsoft</a:t>
            </a:r>
          </a:p>
          <a:p>
            <a:r>
              <a:rPr lang="en-US" dirty="0"/>
              <a:t>NVIDIA</a:t>
            </a:r>
          </a:p>
          <a:p>
            <a:r>
              <a:rPr lang="en-US" dirty="0"/>
              <a:t>Tesla</a:t>
            </a:r>
          </a:p>
          <a:p>
            <a:r>
              <a:rPr lang="en-US" dirty="0"/>
              <a:t>Many Startups…</a:t>
            </a:r>
          </a:p>
          <a:p>
            <a:endParaRPr lang="en-US" dirty="0"/>
          </a:p>
          <a:p>
            <a:r>
              <a:rPr lang="en-US" b="1" dirty="0">
                <a:solidFill>
                  <a:srgbClr val="FF0000"/>
                </a:solidFill>
              </a:rPr>
              <a:t>Many More to Come…</a:t>
            </a:r>
          </a:p>
          <a:p>
            <a:endParaRPr lang="en-US" dirty="0"/>
          </a:p>
        </p:txBody>
      </p:sp>
      <p:sp>
        <p:nvSpPr>
          <p:cNvPr id="4" name="Slide Number Placeholder 3">
            <a:extLst>
              <a:ext uri="{FF2B5EF4-FFF2-40B4-BE49-F238E27FC236}">
                <a16:creationId xmlns:a16="http://schemas.microsoft.com/office/drawing/2014/main" id="{4A542244-F01F-2D42-B965-CD84957DD0D8}"/>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48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1522E56E-0566-C442-8D34-C481D9F84BC2}"/>
              </a:ext>
            </a:extLst>
          </p:cNvPr>
          <p:cNvPicPr>
            <a:picLocks noChangeAspect="1"/>
          </p:cNvPicPr>
          <p:nvPr/>
        </p:nvPicPr>
        <p:blipFill>
          <a:blip r:embed="rId2"/>
          <a:stretch>
            <a:fillRect/>
          </a:stretch>
        </p:blipFill>
        <p:spPr>
          <a:xfrm>
            <a:off x="241029" y="945864"/>
            <a:ext cx="7971091" cy="5404401"/>
          </a:xfrm>
          <a:prstGeom prst="rect">
            <a:avLst/>
          </a:prstGeom>
        </p:spPr>
      </p:pic>
      <p:sp>
        <p:nvSpPr>
          <p:cNvPr id="6" name="TextBox 5">
            <a:extLst>
              <a:ext uri="{FF2B5EF4-FFF2-40B4-BE49-F238E27FC236}">
                <a16:creationId xmlns:a16="http://schemas.microsoft.com/office/drawing/2014/main" id="{3F9B39CE-6E41-C345-AEF1-277796969AE9}"/>
              </a:ext>
            </a:extLst>
          </p:cNvPr>
          <p:cNvSpPr txBox="1"/>
          <p:nvPr/>
        </p:nvSpPr>
        <p:spPr>
          <a:xfrm>
            <a:off x="2733695" y="6458383"/>
            <a:ext cx="360040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hlinkClick r:id="rId3"/>
              </a:rPr>
              <a:t>https://basicmi.github.io/AI-Chip/</a:t>
            </a:r>
            <a:endParaRPr kumimoji="0" lang="en-US" sz="18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endParaRPr>
          </a:p>
        </p:txBody>
      </p:sp>
    </p:spTree>
    <p:extLst>
      <p:ext uri="{BB962C8B-B14F-4D97-AF65-F5344CB8AC3E}">
        <p14:creationId xmlns:p14="http://schemas.microsoft.com/office/powerpoint/2010/main" val="1367168052"/>
      </p:ext>
    </p:extLst>
  </p:cSld>
  <p:clrMapOvr>
    <a:masterClrMapping/>
  </p:clrMapOv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49238-1052-C14D-8579-F00216DA3B2B}"/>
              </a:ext>
            </a:extLst>
          </p:cNvPr>
          <p:cNvSpPr>
            <a:spLocks noGrp="1"/>
          </p:cNvSpPr>
          <p:nvPr>
            <p:ph type="title"/>
          </p:nvPr>
        </p:nvSpPr>
        <p:spPr/>
        <p:txBody>
          <a:bodyPr/>
          <a:lstStyle/>
          <a:p>
            <a:r>
              <a:rPr lang="en-US" dirty="0"/>
              <a:t>Many (Other) AI/ML Chips (2021)</a:t>
            </a:r>
          </a:p>
        </p:txBody>
      </p:sp>
      <p:sp>
        <p:nvSpPr>
          <p:cNvPr id="3" name="Content Placeholder 2">
            <a:extLst>
              <a:ext uri="{FF2B5EF4-FFF2-40B4-BE49-F238E27FC236}">
                <a16:creationId xmlns:a16="http://schemas.microsoft.com/office/drawing/2014/main" id="{BF99EAEA-7208-AD42-9621-83F9352A91C0}"/>
              </a:ext>
            </a:extLst>
          </p:cNvPr>
          <p:cNvSpPr>
            <a:spLocks noGrp="1"/>
          </p:cNvSpPr>
          <p:nvPr>
            <p:ph idx="1"/>
          </p:nvPr>
        </p:nvSpPr>
        <p:spPr>
          <a:xfrm>
            <a:off x="228600" y="1124744"/>
            <a:ext cx="8610600" cy="4876800"/>
          </a:xfrm>
        </p:spPr>
        <p:txBody>
          <a:bodyPr/>
          <a:lstStyle/>
          <a:p>
            <a:r>
              <a:rPr lang="en-US" dirty="0"/>
              <a:t>Alibaba</a:t>
            </a:r>
          </a:p>
          <a:p>
            <a:r>
              <a:rPr lang="en-US" dirty="0"/>
              <a:t>Amazon</a:t>
            </a:r>
          </a:p>
          <a:p>
            <a:r>
              <a:rPr lang="en-US" dirty="0"/>
              <a:t>Facebook</a:t>
            </a:r>
          </a:p>
          <a:p>
            <a:r>
              <a:rPr lang="en-US" dirty="0"/>
              <a:t>Google</a:t>
            </a:r>
          </a:p>
          <a:p>
            <a:r>
              <a:rPr lang="en-US" dirty="0"/>
              <a:t>Huawei</a:t>
            </a:r>
          </a:p>
          <a:p>
            <a:r>
              <a:rPr lang="en-US" dirty="0"/>
              <a:t>Microsoft</a:t>
            </a:r>
          </a:p>
          <a:p>
            <a:r>
              <a:rPr lang="en-US" dirty="0"/>
              <a:t>NVIDIA</a:t>
            </a:r>
          </a:p>
          <a:p>
            <a:r>
              <a:rPr lang="en-US" dirty="0"/>
              <a:t>Tesla</a:t>
            </a:r>
          </a:p>
          <a:p>
            <a:r>
              <a:rPr lang="en-US" dirty="0"/>
              <a:t>Many Startups…</a:t>
            </a:r>
          </a:p>
          <a:p>
            <a:endParaRPr lang="en-US" dirty="0"/>
          </a:p>
          <a:p>
            <a:r>
              <a:rPr lang="en-US" b="1" dirty="0">
                <a:solidFill>
                  <a:srgbClr val="FF0000"/>
                </a:solidFill>
              </a:rPr>
              <a:t>Many More to Come…</a:t>
            </a:r>
          </a:p>
          <a:p>
            <a:endParaRPr lang="en-US" dirty="0"/>
          </a:p>
        </p:txBody>
      </p:sp>
      <p:sp>
        <p:nvSpPr>
          <p:cNvPr id="4" name="Slide Number Placeholder 3">
            <a:extLst>
              <a:ext uri="{FF2B5EF4-FFF2-40B4-BE49-F238E27FC236}">
                <a16:creationId xmlns:a16="http://schemas.microsoft.com/office/drawing/2014/main" id="{4A542244-F01F-2D42-B965-CD84957DD0D8}"/>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49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6" name="TextBox 5">
            <a:extLst>
              <a:ext uri="{FF2B5EF4-FFF2-40B4-BE49-F238E27FC236}">
                <a16:creationId xmlns:a16="http://schemas.microsoft.com/office/drawing/2014/main" id="{3F9B39CE-6E41-C345-AEF1-277796969AE9}"/>
              </a:ext>
            </a:extLst>
          </p:cNvPr>
          <p:cNvSpPr txBox="1"/>
          <p:nvPr/>
        </p:nvSpPr>
        <p:spPr>
          <a:xfrm>
            <a:off x="2733695" y="6458383"/>
            <a:ext cx="360040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hlinkClick r:id="rId2"/>
              </a:rPr>
              <a:t>https://basicmi.github.io/AI-Chip/</a:t>
            </a:r>
            <a:endParaRPr kumimoji="0" lang="en-US" sz="18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endParaRPr>
          </a:p>
        </p:txBody>
      </p:sp>
      <p:pic>
        <p:nvPicPr>
          <p:cNvPr id="245762" name="Picture 2">
            <a:extLst>
              <a:ext uri="{FF2B5EF4-FFF2-40B4-BE49-F238E27FC236}">
                <a16:creationId xmlns:a16="http://schemas.microsoft.com/office/drawing/2014/main" id="{F5657144-08BB-EF42-B7FB-80DE5EE1EC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066800"/>
            <a:ext cx="9144000" cy="51641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1198235"/>
      </p:ext>
    </p:extLst>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83505-2DAA-ED43-A184-C4D419F9BE48}"/>
              </a:ext>
            </a:extLst>
          </p:cNvPr>
          <p:cNvSpPr>
            <a:spLocks noGrp="1"/>
          </p:cNvSpPr>
          <p:nvPr>
            <p:ph type="title"/>
          </p:nvPr>
        </p:nvSpPr>
        <p:spPr>
          <a:xfrm>
            <a:off x="228600" y="152400"/>
            <a:ext cx="8915400" cy="1066800"/>
          </a:xfrm>
        </p:spPr>
        <p:txBody>
          <a:bodyPr/>
          <a:lstStyle/>
          <a:p>
            <a:r>
              <a:rPr lang="en-US" sz="3800" dirty="0"/>
              <a:t>UPMEM Processing-in-DRAM Engine (2019)</a:t>
            </a:r>
          </a:p>
        </p:txBody>
      </p:sp>
      <p:sp>
        <p:nvSpPr>
          <p:cNvPr id="4" name="Slide Number Placeholder 3">
            <a:extLst>
              <a:ext uri="{FF2B5EF4-FFF2-40B4-BE49-F238E27FC236}">
                <a16:creationId xmlns:a16="http://schemas.microsoft.com/office/drawing/2014/main" id="{1BC247EB-0F00-D348-A874-BCF1EE2FA570}"/>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1AB0E41-6335-3B40-AB06-F5B4D651A9D6}"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50</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
        <p:nvSpPr>
          <p:cNvPr id="11" name="Content Placeholder 10">
            <a:extLst>
              <a:ext uri="{FF2B5EF4-FFF2-40B4-BE49-F238E27FC236}">
                <a16:creationId xmlns:a16="http://schemas.microsoft.com/office/drawing/2014/main" id="{75EB2FE4-BC58-E94C-8039-4CDE8EEBB0EA}"/>
              </a:ext>
            </a:extLst>
          </p:cNvPr>
          <p:cNvSpPr>
            <a:spLocks noGrp="1"/>
          </p:cNvSpPr>
          <p:nvPr>
            <p:ph idx="1"/>
          </p:nvPr>
        </p:nvSpPr>
        <p:spPr>
          <a:xfrm>
            <a:off x="136251" y="964045"/>
            <a:ext cx="8610600" cy="5193723"/>
          </a:xfrm>
        </p:spPr>
        <p:txBody>
          <a:bodyPr/>
          <a:lstStyle/>
          <a:p>
            <a:r>
              <a:rPr lang="en-US" dirty="0">
                <a:solidFill>
                  <a:srgbClr val="FF0000"/>
                </a:solidFill>
              </a:rPr>
              <a:t>Processing in DRAM Engine </a:t>
            </a:r>
          </a:p>
          <a:p>
            <a:r>
              <a:rPr lang="en-US" dirty="0"/>
              <a:t>Includes </a:t>
            </a:r>
            <a:r>
              <a:rPr lang="en-US" b="1" dirty="0"/>
              <a:t>standard DIMM modules</a:t>
            </a:r>
            <a:r>
              <a:rPr lang="en-US" dirty="0"/>
              <a:t>, with a </a:t>
            </a:r>
            <a:r>
              <a:rPr lang="en-US" b="1" dirty="0"/>
              <a:t>large number of DPU processors </a:t>
            </a:r>
            <a:r>
              <a:rPr lang="en-US" dirty="0"/>
              <a:t>combined with DRAM chips.</a:t>
            </a:r>
          </a:p>
          <a:p>
            <a:pPr marL="0" indent="0">
              <a:buNone/>
            </a:pPr>
            <a:endParaRPr lang="en-US" dirty="0"/>
          </a:p>
          <a:p>
            <a:r>
              <a:rPr lang="en-US" dirty="0"/>
              <a:t>Replaces </a:t>
            </a:r>
            <a:r>
              <a:rPr lang="en-US" b="1" dirty="0"/>
              <a:t>standard</a:t>
            </a:r>
            <a:r>
              <a:rPr lang="en-US" dirty="0"/>
              <a:t> DIMMs</a:t>
            </a:r>
          </a:p>
          <a:p>
            <a:pPr lvl="1"/>
            <a:r>
              <a:rPr lang="en-US" dirty="0"/>
              <a:t>DDR4 R-DIMM modules</a:t>
            </a:r>
          </a:p>
          <a:p>
            <a:pPr lvl="2"/>
            <a:r>
              <a:rPr lang="en-US" dirty="0"/>
              <a:t>8GB+128 DPUs (16 PIM chips)</a:t>
            </a:r>
          </a:p>
          <a:p>
            <a:pPr lvl="2"/>
            <a:r>
              <a:rPr lang="en-US" dirty="0"/>
              <a:t>Standard 2x-nm DRAM process</a:t>
            </a:r>
          </a:p>
          <a:p>
            <a:pPr lvl="1"/>
            <a:r>
              <a:rPr lang="en-US" b="1" dirty="0"/>
              <a:t>Large amounts of</a:t>
            </a:r>
            <a:r>
              <a:rPr lang="en-US" dirty="0"/>
              <a:t> compute &amp; memory bandwidth</a:t>
            </a:r>
          </a:p>
        </p:txBody>
      </p:sp>
      <p:pic>
        <p:nvPicPr>
          <p:cNvPr id="8" name="Picture 7">
            <a:extLst>
              <a:ext uri="{FF2B5EF4-FFF2-40B4-BE49-F238E27FC236}">
                <a16:creationId xmlns:a16="http://schemas.microsoft.com/office/drawing/2014/main" id="{D52C3A3A-02C6-5F46-8278-4883459024F9}"/>
              </a:ext>
            </a:extLst>
          </p:cNvPr>
          <p:cNvPicPr>
            <a:picLocks noChangeAspect="1"/>
          </p:cNvPicPr>
          <p:nvPr/>
        </p:nvPicPr>
        <p:blipFill rotWithShape="1">
          <a:blip r:embed="rId2"/>
          <a:srcRect r="42545"/>
          <a:stretch/>
        </p:blipFill>
        <p:spPr>
          <a:xfrm>
            <a:off x="6079331" y="2362200"/>
            <a:ext cx="3064669" cy="1809469"/>
          </a:xfrm>
          <a:prstGeom prst="rect">
            <a:avLst/>
          </a:prstGeom>
        </p:spPr>
      </p:pic>
      <p:sp>
        <p:nvSpPr>
          <p:cNvPr id="3" name="TextBox 2">
            <a:extLst>
              <a:ext uri="{FF2B5EF4-FFF2-40B4-BE49-F238E27FC236}">
                <a16:creationId xmlns:a16="http://schemas.microsoft.com/office/drawing/2014/main" id="{33094D00-96B4-E74E-917B-BA57463AF2F6}"/>
              </a:ext>
            </a:extLst>
          </p:cNvPr>
          <p:cNvSpPr txBox="1"/>
          <p:nvPr/>
        </p:nvSpPr>
        <p:spPr>
          <a:xfrm>
            <a:off x="19665" y="6392637"/>
            <a:ext cx="6714852" cy="276999"/>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https://www.anandtech.com/show/14750/hot-chips-31-analysis-inmemory-processing-by-upmem</a:t>
            </a:r>
            <a:endPar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10" name="Picture 9">
            <a:extLst>
              <a:ext uri="{FF2B5EF4-FFF2-40B4-BE49-F238E27FC236}">
                <a16:creationId xmlns:a16="http://schemas.microsoft.com/office/drawing/2014/main" id="{69DF79F1-207B-C34F-AF17-579F237B3EF1}"/>
              </a:ext>
            </a:extLst>
          </p:cNvPr>
          <p:cNvPicPr>
            <a:picLocks noChangeAspect="1"/>
          </p:cNvPicPr>
          <p:nvPr/>
        </p:nvPicPr>
        <p:blipFill rotWithShape="1">
          <a:blip r:embed="rId4"/>
          <a:srcRect l="47479" t="23963" r="2821" b="58766"/>
          <a:stretch/>
        </p:blipFill>
        <p:spPr>
          <a:xfrm>
            <a:off x="228600" y="4724400"/>
            <a:ext cx="8754585" cy="1709697"/>
          </a:xfrm>
          <a:prstGeom prst="rect">
            <a:avLst/>
          </a:prstGeom>
        </p:spPr>
      </p:pic>
      <p:sp>
        <p:nvSpPr>
          <p:cNvPr id="13" name="Rectangle 12">
            <a:extLst>
              <a:ext uri="{FF2B5EF4-FFF2-40B4-BE49-F238E27FC236}">
                <a16:creationId xmlns:a16="http://schemas.microsoft.com/office/drawing/2014/main" id="{194B1677-FAD4-8147-AAAE-CAD39B29F335}"/>
              </a:ext>
            </a:extLst>
          </p:cNvPr>
          <p:cNvSpPr/>
          <p:nvPr/>
        </p:nvSpPr>
        <p:spPr>
          <a:xfrm>
            <a:off x="-17231" y="6594579"/>
            <a:ext cx="9175979" cy="276999"/>
          </a:xfrm>
          <a:prstGeom prst="rect">
            <a:avLst/>
          </a:prstGeom>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5"/>
              </a:rPr>
              <a:t>https://www.upmem.com/video-upmem-presenting-its-true-processing-in-memory-solution-hot-chips-2019/</a:t>
            </a:r>
            <a:endPar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1006598593"/>
      </p:ext>
    </p:extLst>
  </p:cSld>
  <p:clrMapOvr>
    <a:masterClrMapping/>
  </p:clrMapOv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BC16C-9759-FC44-89ED-791187DE959D}"/>
              </a:ext>
            </a:extLst>
          </p:cNvPr>
          <p:cNvSpPr>
            <a:spLocks noGrp="1"/>
          </p:cNvSpPr>
          <p:nvPr>
            <p:ph type="title"/>
          </p:nvPr>
        </p:nvSpPr>
        <p:spPr>
          <a:xfrm>
            <a:off x="228600" y="152400"/>
            <a:ext cx="9023920" cy="1066800"/>
          </a:xfrm>
        </p:spPr>
        <p:txBody>
          <a:bodyPr/>
          <a:lstStyle/>
          <a:p>
            <a:r>
              <a:rPr lang="en-US" sz="3200" dirty="0"/>
              <a:t>Experimental Analysis of the UPMEM PIM Engine</a:t>
            </a:r>
            <a:endParaRPr lang="en-US" sz="2400" dirty="0"/>
          </a:p>
        </p:txBody>
      </p:sp>
      <p:sp>
        <p:nvSpPr>
          <p:cNvPr id="3" name="Content Placeholder 2">
            <a:extLst>
              <a:ext uri="{FF2B5EF4-FFF2-40B4-BE49-F238E27FC236}">
                <a16:creationId xmlns:a16="http://schemas.microsoft.com/office/drawing/2014/main" id="{61439010-5FA7-AA42-A731-A388AD812771}"/>
              </a:ext>
            </a:extLst>
          </p:cNvPr>
          <p:cNvSpPr>
            <a:spLocks noGrp="1"/>
          </p:cNvSpPr>
          <p:nvPr>
            <p:ph idx="1"/>
          </p:nvPr>
        </p:nvSpPr>
        <p:spPr/>
        <p:txBody>
          <a:bodyPr/>
          <a:lstStyle/>
          <a:p>
            <a:endParaRPr lang="en-US" dirty="0"/>
          </a:p>
        </p:txBody>
      </p:sp>
      <p:sp>
        <p:nvSpPr>
          <p:cNvPr id="6" name="TextBox 5">
            <a:extLst>
              <a:ext uri="{FF2B5EF4-FFF2-40B4-BE49-F238E27FC236}">
                <a16:creationId xmlns:a16="http://schemas.microsoft.com/office/drawing/2014/main" id="{104A979B-A23E-4F49-9F1F-3DE77918710A}"/>
              </a:ext>
            </a:extLst>
          </p:cNvPr>
          <p:cNvSpPr txBox="1"/>
          <p:nvPr/>
        </p:nvSpPr>
        <p:spPr>
          <a:xfrm>
            <a:off x="4355976" y="6502956"/>
            <a:ext cx="4248279"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https://arxiv.org/pdf/2105.03814.pdf</a:t>
            </a:r>
            <a:r>
              <a:rPr kumimoji="0" lang="en-US" sz="1600" b="1" i="0" u="none" strike="noStrike" kern="1200" cap="none" spc="0" normalizeH="0" baseline="0" noProof="0" dirty="0">
                <a:ln>
                  <a:noFill/>
                </a:ln>
                <a:solidFill>
                  <a:srgbClr val="0432FF"/>
                </a:solidFill>
                <a:effectLst/>
                <a:uLnTx/>
                <a:uFillTx/>
                <a:latin typeface="Tahoma"/>
                <a:ea typeface="+mn-ea"/>
                <a:cs typeface="+mn-cs"/>
              </a:rPr>
              <a:t> </a:t>
            </a:r>
          </a:p>
        </p:txBody>
      </p:sp>
      <p:pic>
        <p:nvPicPr>
          <p:cNvPr id="4" name="Picture 3">
            <a:extLst>
              <a:ext uri="{FF2B5EF4-FFF2-40B4-BE49-F238E27FC236}">
                <a16:creationId xmlns:a16="http://schemas.microsoft.com/office/drawing/2014/main" id="{17AE92A9-1CB3-0F44-AB44-B64795F93A90}"/>
              </a:ext>
            </a:extLst>
          </p:cNvPr>
          <p:cNvPicPr>
            <a:picLocks noChangeAspect="1"/>
          </p:cNvPicPr>
          <p:nvPr/>
        </p:nvPicPr>
        <p:blipFill>
          <a:blip r:embed="rId3"/>
          <a:stretch>
            <a:fillRect/>
          </a:stretch>
        </p:blipFill>
        <p:spPr>
          <a:xfrm>
            <a:off x="1541793" y="905635"/>
            <a:ext cx="5628366" cy="5663281"/>
          </a:xfrm>
          <a:prstGeom prst="rect">
            <a:avLst/>
          </a:prstGeom>
        </p:spPr>
      </p:pic>
    </p:spTree>
    <p:extLst>
      <p:ext uri="{BB962C8B-B14F-4D97-AF65-F5344CB8AC3E}">
        <p14:creationId xmlns:p14="http://schemas.microsoft.com/office/powerpoint/2010/main" val="547286296"/>
      </p:ext>
    </p:extLst>
  </p:cSld>
  <p:clrMapOvr>
    <a:masterClrMapping/>
  </p:clrMapOv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6BF00-CBE8-814D-B088-82A94D9E6251}"/>
              </a:ext>
            </a:extLst>
          </p:cNvPr>
          <p:cNvSpPr>
            <a:spLocks noGrp="1"/>
          </p:cNvSpPr>
          <p:nvPr>
            <p:ph type="title"/>
          </p:nvPr>
        </p:nvSpPr>
        <p:spPr/>
        <p:txBody>
          <a:bodyPr>
            <a:normAutofit fontScale="90000"/>
          </a:bodyPr>
          <a:lstStyle/>
          <a:p>
            <a:r>
              <a:rPr lang="en-US" dirty="0"/>
              <a:t>UPMEM Memory Modules</a:t>
            </a:r>
          </a:p>
        </p:txBody>
      </p:sp>
      <p:sp>
        <p:nvSpPr>
          <p:cNvPr id="3" name="Content Placeholder 2">
            <a:extLst>
              <a:ext uri="{FF2B5EF4-FFF2-40B4-BE49-F238E27FC236}">
                <a16:creationId xmlns:a16="http://schemas.microsoft.com/office/drawing/2014/main" id="{85F3EBD4-3CCC-C145-B4CE-E1E9E7261360}"/>
              </a:ext>
            </a:extLst>
          </p:cNvPr>
          <p:cNvSpPr>
            <a:spLocks noGrp="1"/>
          </p:cNvSpPr>
          <p:nvPr>
            <p:ph idx="1"/>
          </p:nvPr>
        </p:nvSpPr>
        <p:spPr/>
        <p:txBody>
          <a:bodyPr/>
          <a:lstStyle/>
          <a:p>
            <a:r>
              <a:rPr lang="en-US" sz="2600" dirty="0"/>
              <a:t>E19: 8 chips DIMM (1 rank). DPUs @ 267 MHz</a:t>
            </a:r>
          </a:p>
          <a:p>
            <a:r>
              <a:rPr lang="en-US" sz="2600" dirty="0"/>
              <a:t>P21: 16 chips DIMM (2 ranks). DPUs @ 350 MHz</a:t>
            </a:r>
          </a:p>
        </p:txBody>
      </p:sp>
      <p:pic>
        <p:nvPicPr>
          <p:cNvPr id="6" name="Picture 5">
            <a:extLst>
              <a:ext uri="{FF2B5EF4-FFF2-40B4-BE49-F238E27FC236}">
                <a16:creationId xmlns:a16="http://schemas.microsoft.com/office/drawing/2014/main" id="{515C2AE4-3B3A-DE4A-A3A4-2A8ADB7D2F47}"/>
              </a:ext>
            </a:extLst>
          </p:cNvPr>
          <p:cNvPicPr>
            <a:picLocks noChangeAspect="1"/>
          </p:cNvPicPr>
          <p:nvPr/>
        </p:nvPicPr>
        <p:blipFill>
          <a:blip r:embed="rId3"/>
          <a:stretch>
            <a:fillRect/>
          </a:stretch>
        </p:blipFill>
        <p:spPr>
          <a:xfrm>
            <a:off x="1724637" y="2058625"/>
            <a:ext cx="5694726" cy="4141619"/>
          </a:xfrm>
          <a:prstGeom prst="rect">
            <a:avLst/>
          </a:prstGeom>
        </p:spPr>
      </p:pic>
      <p:sp>
        <p:nvSpPr>
          <p:cNvPr id="5" name="TextBox 4">
            <a:extLst>
              <a:ext uri="{FF2B5EF4-FFF2-40B4-BE49-F238E27FC236}">
                <a16:creationId xmlns:a16="http://schemas.microsoft.com/office/drawing/2014/main" id="{9FFAC973-70A2-804A-B666-069E89D6CF82}"/>
              </a:ext>
            </a:extLst>
          </p:cNvPr>
          <p:cNvSpPr txBox="1"/>
          <p:nvPr/>
        </p:nvSpPr>
        <p:spPr>
          <a:xfrm>
            <a:off x="3996362" y="6479300"/>
            <a:ext cx="1151277" cy="246221"/>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hlinkClick r:id="rId4"/>
              </a:rPr>
              <a:t>www.upmem.com</a:t>
            </a:r>
            <a:endParaRPr kumimoji="0" lang="en-US" sz="10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p:txBody>
      </p:sp>
    </p:spTree>
    <p:extLst>
      <p:ext uri="{BB962C8B-B14F-4D97-AF65-F5344CB8AC3E}">
        <p14:creationId xmlns:p14="http://schemas.microsoft.com/office/powerpoint/2010/main" val="57427224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6BF00-CBE8-814D-B088-82A94D9E6251}"/>
              </a:ext>
            </a:extLst>
          </p:cNvPr>
          <p:cNvSpPr>
            <a:spLocks noGrp="1"/>
          </p:cNvSpPr>
          <p:nvPr>
            <p:ph type="title"/>
          </p:nvPr>
        </p:nvSpPr>
        <p:spPr/>
        <p:txBody>
          <a:bodyPr>
            <a:normAutofit/>
          </a:bodyPr>
          <a:lstStyle/>
          <a:p>
            <a:r>
              <a:rPr lang="en-US" dirty="0"/>
              <a:t>2,560-DPU Processing-in-Memory System</a:t>
            </a:r>
          </a:p>
        </p:txBody>
      </p:sp>
      <p:pic>
        <p:nvPicPr>
          <p:cNvPr id="4" name="Picture 3">
            <a:extLst>
              <a:ext uri="{FF2B5EF4-FFF2-40B4-BE49-F238E27FC236}">
                <a16:creationId xmlns:a16="http://schemas.microsoft.com/office/drawing/2014/main" id="{36E8E657-497E-D34D-9E02-328862033C12}"/>
              </a:ext>
            </a:extLst>
          </p:cNvPr>
          <p:cNvPicPr>
            <a:picLocks noChangeAspect="1"/>
          </p:cNvPicPr>
          <p:nvPr/>
        </p:nvPicPr>
        <p:blipFill>
          <a:blip r:embed="rId3"/>
          <a:stretch>
            <a:fillRect/>
          </a:stretch>
        </p:blipFill>
        <p:spPr>
          <a:xfrm>
            <a:off x="2979309" y="903296"/>
            <a:ext cx="5851473" cy="5573704"/>
          </a:xfrm>
          <a:prstGeom prst="rect">
            <a:avLst/>
          </a:prstGeom>
        </p:spPr>
      </p:pic>
      <p:pic>
        <p:nvPicPr>
          <p:cNvPr id="12" name="Picture 11">
            <a:extLst>
              <a:ext uri="{FF2B5EF4-FFF2-40B4-BE49-F238E27FC236}">
                <a16:creationId xmlns:a16="http://schemas.microsoft.com/office/drawing/2014/main" id="{D3106EDF-1A4E-6145-9E03-9FF99CE57DC6}"/>
              </a:ext>
            </a:extLst>
          </p:cNvPr>
          <p:cNvPicPr>
            <a:picLocks noChangeAspect="1"/>
          </p:cNvPicPr>
          <p:nvPr/>
        </p:nvPicPr>
        <p:blipFill>
          <a:blip r:embed="rId4"/>
          <a:stretch>
            <a:fillRect/>
          </a:stretch>
        </p:blipFill>
        <p:spPr>
          <a:xfrm>
            <a:off x="3920245" y="2904293"/>
            <a:ext cx="3012711" cy="2118984"/>
          </a:xfrm>
          <a:prstGeom prst="rect">
            <a:avLst/>
          </a:prstGeom>
        </p:spPr>
      </p:pic>
      <p:pic>
        <p:nvPicPr>
          <p:cNvPr id="14" name="Picture 13">
            <a:extLst>
              <a:ext uri="{FF2B5EF4-FFF2-40B4-BE49-F238E27FC236}">
                <a16:creationId xmlns:a16="http://schemas.microsoft.com/office/drawing/2014/main" id="{BE0F6870-38D1-E447-9353-7D4BF29084F6}"/>
              </a:ext>
            </a:extLst>
          </p:cNvPr>
          <p:cNvPicPr>
            <a:picLocks noChangeAspect="1"/>
          </p:cNvPicPr>
          <p:nvPr/>
        </p:nvPicPr>
        <p:blipFill>
          <a:blip r:embed="rId5"/>
          <a:stretch>
            <a:fillRect/>
          </a:stretch>
        </p:blipFill>
        <p:spPr>
          <a:xfrm>
            <a:off x="6549230" y="1674985"/>
            <a:ext cx="2066388" cy="919299"/>
          </a:xfrm>
          <a:prstGeom prst="rect">
            <a:avLst/>
          </a:prstGeom>
        </p:spPr>
      </p:pic>
      <p:pic>
        <p:nvPicPr>
          <p:cNvPr id="16" name="Picture 15">
            <a:extLst>
              <a:ext uri="{FF2B5EF4-FFF2-40B4-BE49-F238E27FC236}">
                <a16:creationId xmlns:a16="http://schemas.microsoft.com/office/drawing/2014/main" id="{CB32921E-5AA3-B844-8F27-9D5D6227F59C}"/>
              </a:ext>
            </a:extLst>
          </p:cNvPr>
          <p:cNvPicPr>
            <a:picLocks noChangeAspect="1"/>
          </p:cNvPicPr>
          <p:nvPr/>
        </p:nvPicPr>
        <p:blipFill>
          <a:blip r:embed="rId6"/>
          <a:stretch>
            <a:fillRect/>
          </a:stretch>
        </p:blipFill>
        <p:spPr>
          <a:xfrm>
            <a:off x="3138623" y="3439859"/>
            <a:ext cx="2592924" cy="2001694"/>
          </a:xfrm>
          <a:prstGeom prst="rect">
            <a:avLst/>
          </a:prstGeom>
        </p:spPr>
      </p:pic>
      <p:pic>
        <p:nvPicPr>
          <p:cNvPr id="18" name="Picture 17">
            <a:extLst>
              <a:ext uri="{FF2B5EF4-FFF2-40B4-BE49-F238E27FC236}">
                <a16:creationId xmlns:a16="http://schemas.microsoft.com/office/drawing/2014/main" id="{56C4920E-CFD7-B344-BBAC-B77FDC25C719}"/>
              </a:ext>
            </a:extLst>
          </p:cNvPr>
          <p:cNvPicPr>
            <a:picLocks noChangeAspect="1"/>
          </p:cNvPicPr>
          <p:nvPr/>
        </p:nvPicPr>
        <p:blipFill>
          <a:blip r:embed="rId7"/>
          <a:stretch>
            <a:fillRect/>
          </a:stretch>
        </p:blipFill>
        <p:spPr>
          <a:xfrm>
            <a:off x="5987595" y="1887464"/>
            <a:ext cx="2070100" cy="868519"/>
          </a:xfrm>
          <a:prstGeom prst="rect">
            <a:avLst/>
          </a:prstGeom>
        </p:spPr>
      </p:pic>
      <p:pic>
        <p:nvPicPr>
          <p:cNvPr id="23" name="Picture 22">
            <a:extLst>
              <a:ext uri="{FF2B5EF4-FFF2-40B4-BE49-F238E27FC236}">
                <a16:creationId xmlns:a16="http://schemas.microsoft.com/office/drawing/2014/main" id="{4EEC4595-5C2B-D74E-A7AB-93038825B54C}"/>
              </a:ext>
            </a:extLst>
          </p:cNvPr>
          <p:cNvPicPr>
            <a:picLocks noChangeAspect="1"/>
          </p:cNvPicPr>
          <p:nvPr/>
        </p:nvPicPr>
        <p:blipFill>
          <a:blip r:embed="rId8"/>
          <a:stretch>
            <a:fillRect/>
          </a:stretch>
        </p:blipFill>
        <p:spPr>
          <a:xfrm>
            <a:off x="4721083" y="2294202"/>
            <a:ext cx="2809502" cy="1458000"/>
          </a:xfrm>
          <a:prstGeom prst="rect">
            <a:avLst/>
          </a:prstGeom>
        </p:spPr>
      </p:pic>
      <p:pic>
        <p:nvPicPr>
          <p:cNvPr id="25" name="Picture 24">
            <a:extLst>
              <a:ext uri="{FF2B5EF4-FFF2-40B4-BE49-F238E27FC236}">
                <a16:creationId xmlns:a16="http://schemas.microsoft.com/office/drawing/2014/main" id="{5F31B5F0-E7C8-A94D-A239-6162094D42FE}"/>
              </a:ext>
            </a:extLst>
          </p:cNvPr>
          <p:cNvPicPr>
            <a:picLocks noChangeAspect="1"/>
          </p:cNvPicPr>
          <p:nvPr/>
        </p:nvPicPr>
        <p:blipFill>
          <a:blip r:embed="rId9"/>
          <a:stretch>
            <a:fillRect/>
          </a:stretch>
        </p:blipFill>
        <p:spPr>
          <a:xfrm>
            <a:off x="5552690" y="2066443"/>
            <a:ext cx="2320496" cy="1008022"/>
          </a:xfrm>
          <a:prstGeom prst="rect">
            <a:avLst/>
          </a:prstGeom>
        </p:spPr>
      </p:pic>
      <p:grpSp>
        <p:nvGrpSpPr>
          <p:cNvPr id="31" name="Group 30">
            <a:extLst>
              <a:ext uri="{FF2B5EF4-FFF2-40B4-BE49-F238E27FC236}">
                <a16:creationId xmlns:a16="http://schemas.microsoft.com/office/drawing/2014/main" id="{705FFEEB-275A-6D48-A0BA-4952CDBF4E51}"/>
              </a:ext>
            </a:extLst>
          </p:cNvPr>
          <p:cNvGrpSpPr/>
          <p:nvPr/>
        </p:nvGrpSpPr>
        <p:grpSpPr>
          <a:xfrm>
            <a:off x="6813095" y="975827"/>
            <a:ext cx="2281552" cy="1398315"/>
            <a:chOff x="5480050" y="921748"/>
            <a:chExt cx="2281552" cy="1398315"/>
          </a:xfrm>
        </p:grpSpPr>
        <p:pic>
          <p:nvPicPr>
            <p:cNvPr id="27" name="Picture 26">
              <a:extLst>
                <a:ext uri="{FF2B5EF4-FFF2-40B4-BE49-F238E27FC236}">
                  <a16:creationId xmlns:a16="http://schemas.microsoft.com/office/drawing/2014/main" id="{C6CE7DF7-C4B4-D04D-8FF2-ED61BC62C0A6}"/>
                </a:ext>
              </a:extLst>
            </p:cNvPr>
            <p:cNvPicPr>
              <a:picLocks noChangeAspect="1"/>
            </p:cNvPicPr>
            <p:nvPr/>
          </p:nvPicPr>
          <p:blipFill>
            <a:blip r:embed="rId10"/>
            <a:stretch>
              <a:fillRect/>
            </a:stretch>
          </p:blipFill>
          <p:spPr>
            <a:xfrm>
              <a:off x="5480050" y="1249462"/>
              <a:ext cx="2120900" cy="750472"/>
            </a:xfrm>
            <a:prstGeom prst="rect">
              <a:avLst/>
            </a:prstGeom>
          </p:spPr>
        </p:pic>
        <p:sp>
          <p:nvSpPr>
            <p:cNvPr id="29" name="Rectangle 28">
              <a:extLst>
                <a:ext uri="{FF2B5EF4-FFF2-40B4-BE49-F238E27FC236}">
                  <a16:creationId xmlns:a16="http://schemas.microsoft.com/office/drawing/2014/main" id="{14550289-053A-BA48-9FBD-B9F4A7CC5957}"/>
                </a:ext>
              </a:extLst>
            </p:cNvPr>
            <p:cNvSpPr/>
            <p:nvPr/>
          </p:nvSpPr>
          <p:spPr>
            <a:xfrm>
              <a:off x="7506375" y="921748"/>
              <a:ext cx="255227" cy="139831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grpSp>
      <p:grpSp>
        <p:nvGrpSpPr>
          <p:cNvPr id="36" name="Group 35">
            <a:extLst>
              <a:ext uri="{FF2B5EF4-FFF2-40B4-BE49-F238E27FC236}">
                <a16:creationId xmlns:a16="http://schemas.microsoft.com/office/drawing/2014/main" id="{E61AF7B0-9D5C-3D46-B511-5F0408593525}"/>
              </a:ext>
            </a:extLst>
          </p:cNvPr>
          <p:cNvGrpSpPr/>
          <p:nvPr/>
        </p:nvGrpSpPr>
        <p:grpSpPr>
          <a:xfrm>
            <a:off x="2111632" y="3614951"/>
            <a:ext cx="3211780" cy="2660400"/>
            <a:chOff x="778587" y="3625968"/>
            <a:chExt cx="3211780" cy="2660400"/>
          </a:xfrm>
        </p:grpSpPr>
        <p:pic>
          <p:nvPicPr>
            <p:cNvPr id="35" name="Picture 34">
              <a:extLst>
                <a:ext uri="{FF2B5EF4-FFF2-40B4-BE49-F238E27FC236}">
                  <a16:creationId xmlns:a16="http://schemas.microsoft.com/office/drawing/2014/main" id="{70E57DCB-2F0D-BD41-A724-67B83D67B578}"/>
                </a:ext>
              </a:extLst>
            </p:cNvPr>
            <p:cNvPicPr>
              <a:picLocks noChangeAspect="1"/>
            </p:cNvPicPr>
            <p:nvPr/>
          </p:nvPicPr>
          <p:blipFill>
            <a:blip r:embed="rId11"/>
            <a:stretch>
              <a:fillRect/>
            </a:stretch>
          </p:blipFill>
          <p:spPr>
            <a:xfrm>
              <a:off x="922110" y="3625968"/>
              <a:ext cx="3068257" cy="2660400"/>
            </a:xfrm>
            <a:prstGeom prst="rect">
              <a:avLst/>
            </a:prstGeom>
          </p:spPr>
        </p:pic>
        <p:sp>
          <p:nvSpPr>
            <p:cNvPr id="28" name="Rectangle 27">
              <a:extLst>
                <a:ext uri="{FF2B5EF4-FFF2-40B4-BE49-F238E27FC236}">
                  <a16:creationId xmlns:a16="http://schemas.microsoft.com/office/drawing/2014/main" id="{89138301-4BD6-DD49-9B22-015A6C780208}"/>
                </a:ext>
              </a:extLst>
            </p:cNvPr>
            <p:cNvSpPr/>
            <p:nvPr/>
          </p:nvSpPr>
          <p:spPr>
            <a:xfrm>
              <a:off x="778587" y="3625968"/>
              <a:ext cx="853178" cy="139831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grpSp>
      <p:pic>
        <p:nvPicPr>
          <p:cNvPr id="17" name="Picture 16">
            <a:extLst>
              <a:ext uri="{FF2B5EF4-FFF2-40B4-BE49-F238E27FC236}">
                <a16:creationId xmlns:a16="http://schemas.microsoft.com/office/drawing/2014/main" id="{50ADAA6C-C5FB-CB44-A9E6-6E964C8200AA}"/>
              </a:ext>
            </a:extLst>
          </p:cNvPr>
          <p:cNvPicPr>
            <a:picLocks noChangeAspect="1"/>
          </p:cNvPicPr>
          <p:nvPr/>
        </p:nvPicPr>
        <p:blipFill>
          <a:blip r:embed="rId12"/>
          <a:stretch>
            <a:fillRect/>
          </a:stretch>
        </p:blipFill>
        <p:spPr>
          <a:xfrm>
            <a:off x="166062" y="990600"/>
            <a:ext cx="2729538" cy="3213445"/>
          </a:xfrm>
          <a:prstGeom prst="rect">
            <a:avLst/>
          </a:prstGeom>
        </p:spPr>
      </p:pic>
      <p:sp>
        <p:nvSpPr>
          <p:cNvPr id="19" name="Slide Number Placeholder 3">
            <a:extLst>
              <a:ext uri="{FF2B5EF4-FFF2-40B4-BE49-F238E27FC236}">
                <a16:creationId xmlns:a16="http://schemas.microsoft.com/office/drawing/2014/main" id="{DD0B0116-900A-2E42-B946-6D64B4AF6111}"/>
              </a:ext>
            </a:extLst>
          </p:cNvPr>
          <p:cNvSpPr>
            <a:spLocks noGrp="1"/>
          </p:cNvSpPr>
          <p:nvPr>
            <p:ph type="sldNum" sz="quarter" idx="11"/>
          </p:nvPr>
        </p:nvSpPr>
        <p:spPr>
          <a:xfrm>
            <a:off x="6777038" y="6318250"/>
            <a:ext cx="2133600" cy="457200"/>
          </a:xfrm>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1AB0E41-6335-3B40-AB06-F5B4D651A9D6}"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53</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
        <p:nvSpPr>
          <p:cNvPr id="3" name="TextBox 2">
            <a:extLst>
              <a:ext uri="{FF2B5EF4-FFF2-40B4-BE49-F238E27FC236}">
                <a16:creationId xmlns:a16="http://schemas.microsoft.com/office/drawing/2014/main" id="{4A498B5C-ED8C-5E45-ADFE-D336315F8238}"/>
              </a:ext>
            </a:extLst>
          </p:cNvPr>
          <p:cNvSpPr txBox="1"/>
          <p:nvPr/>
        </p:nvSpPr>
        <p:spPr>
          <a:xfrm>
            <a:off x="2514600" y="6516469"/>
            <a:ext cx="4742004" cy="646331"/>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13">
                  <a:extLst>
                    <a:ext uri="{A12FA001-AC4F-418D-AE19-62706E023703}">
                      <ahyp:hlinkClr xmlns:ahyp="http://schemas.microsoft.com/office/drawing/2018/hyperlinkcolor" val="tx"/>
                    </a:ext>
                  </a:extLst>
                </a:hlinkClick>
              </a:rPr>
              <a:t>https://arxiv.org/pdf/2105.03814.pdf</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20" name="Picture 19">
            <a:extLst>
              <a:ext uri="{FF2B5EF4-FFF2-40B4-BE49-F238E27FC236}">
                <a16:creationId xmlns:a16="http://schemas.microsoft.com/office/drawing/2014/main" id="{D1C71662-8A7A-2045-B226-D20EE146E943}"/>
              </a:ext>
            </a:extLst>
          </p:cNvPr>
          <p:cNvPicPr>
            <a:picLocks noChangeAspect="1"/>
          </p:cNvPicPr>
          <p:nvPr/>
        </p:nvPicPr>
        <p:blipFill>
          <a:blip r:embed="rId14"/>
          <a:stretch>
            <a:fillRect/>
          </a:stretch>
        </p:blipFill>
        <p:spPr>
          <a:xfrm>
            <a:off x="166062" y="4367231"/>
            <a:ext cx="2405112" cy="2420032"/>
          </a:xfrm>
          <a:prstGeom prst="rect">
            <a:avLst/>
          </a:prstGeom>
        </p:spPr>
      </p:pic>
    </p:spTree>
    <p:extLst>
      <p:ext uri="{BB962C8B-B14F-4D97-AF65-F5344CB8AC3E}">
        <p14:creationId xmlns:p14="http://schemas.microsoft.com/office/powerpoint/2010/main" val="297110597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6"/>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3"/>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5"/>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sz="3800" dirty="0"/>
              <a:t>Understanding a Modern PIM Architecture</a:t>
            </a:r>
          </a:p>
        </p:txBody>
      </p:sp>
      <p:sp>
        <p:nvSpPr>
          <p:cNvPr id="4" name="Slide Number Placeholder 3">
            <a:extLst>
              <a:ext uri="{FF2B5EF4-FFF2-40B4-BE49-F238E27FC236}">
                <a16:creationId xmlns:a16="http://schemas.microsoft.com/office/drawing/2014/main" id="{668D3D00-D671-7A49-9903-3A6903D905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9" name="Picture 8">
            <a:extLst>
              <a:ext uri="{FF2B5EF4-FFF2-40B4-BE49-F238E27FC236}">
                <a16:creationId xmlns:a16="http://schemas.microsoft.com/office/drawing/2014/main" id="{54381580-1F1F-5944-AEC7-1891060AC193}"/>
              </a:ext>
            </a:extLst>
          </p:cNvPr>
          <p:cNvPicPr>
            <a:picLocks noChangeAspect="1"/>
          </p:cNvPicPr>
          <p:nvPr/>
        </p:nvPicPr>
        <p:blipFill>
          <a:blip r:embed="rId2"/>
          <a:stretch>
            <a:fillRect/>
          </a:stretch>
        </p:blipFill>
        <p:spPr>
          <a:xfrm>
            <a:off x="849015" y="914400"/>
            <a:ext cx="7369769" cy="5506901"/>
          </a:xfrm>
          <a:prstGeom prst="rect">
            <a:avLst/>
          </a:prstGeom>
        </p:spPr>
      </p:pic>
      <p:sp>
        <p:nvSpPr>
          <p:cNvPr id="6" name="Rectangle 5">
            <a:extLst>
              <a:ext uri="{FF2B5EF4-FFF2-40B4-BE49-F238E27FC236}">
                <a16:creationId xmlns:a16="http://schemas.microsoft.com/office/drawing/2014/main" id="{5465C192-4893-AD4D-A97C-499395E42DF0}"/>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https://www.youtube.com/watch?v=D8Hjy2iU9l4&amp;list=PL5Q2soXY2Zi_tOTAYm--dYByNPL7JhwR9</a:t>
            </a: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spTree>
    <p:extLst>
      <p:ext uri="{BB962C8B-B14F-4D97-AF65-F5344CB8AC3E}">
        <p14:creationId xmlns:p14="http://schemas.microsoft.com/office/powerpoint/2010/main" val="1345048692"/>
      </p:ext>
    </p:extLst>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a:xfrm>
            <a:off x="228600" y="152400"/>
            <a:ext cx="8915400" cy="1066800"/>
          </a:xfrm>
        </p:spPr>
        <p:txBody>
          <a:bodyPr/>
          <a:lstStyle/>
          <a:p>
            <a:r>
              <a:rPr lang="en-US" sz="3600" dirty="0">
                <a:solidFill>
                  <a:srgbClr val="006633"/>
                </a:solidFill>
                <a:ea typeface="ＭＳ Ｐゴシック" charset="0"/>
              </a:rPr>
              <a:t>More on Analysis of the UPMEM PIM Engine</a:t>
            </a:r>
            <a:endParaRPr lang="en-US" sz="3600" dirty="0"/>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p:txBody>
          <a:bodyPr/>
          <a:lstStyle/>
          <a:p>
            <a:endParaRPr lang="en-US" dirty="0">
              <a:solidFill>
                <a:srgbClr val="0000FF"/>
              </a:solidFill>
            </a:endParaRPr>
          </a:p>
        </p:txBody>
      </p:sp>
      <p:sp>
        <p:nvSpPr>
          <p:cNvPr id="5" name="Rectangle 4">
            <a:extLst>
              <a:ext uri="{FF2B5EF4-FFF2-40B4-BE49-F238E27FC236}">
                <a16:creationId xmlns:a16="http://schemas.microsoft.com/office/drawing/2014/main" id="{5DFA3366-29E6-914D-98EA-E6458972951E}"/>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https://www.youtube.com/watch?v=D8Hjy2iU9l4&amp;list=PL5Q2soXY2Zi_tOTAYm--dYByNPL7JhwR9</a:t>
            </a: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pic>
        <p:nvPicPr>
          <p:cNvPr id="6" name="Picture 5">
            <a:extLst>
              <a:ext uri="{FF2B5EF4-FFF2-40B4-BE49-F238E27FC236}">
                <a16:creationId xmlns:a16="http://schemas.microsoft.com/office/drawing/2014/main" id="{B7D3EBD6-4727-A94F-9498-A2F5AD447FD3}"/>
              </a:ext>
            </a:extLst>
          </p:cNvPr>
          <p:cNvPicPr>
            <a:picLocks noChangeAspect="1"/>
          </p:cNvPicPr>
          <p:nvPr/>
        </p:nvPicPr>
        <p:blipFill>
          <a:blip r:embed="rId3"/>
          <a:stretch>
            <a:fillRect/>
          </a:stretch>
        </p:blipFill>
        <p:spPr>
          <a:xfrm>
            <a:off x="573837" y="936128"/>
            <a:ext cx="7454547" cy="5517207"/>
          </a:xfrm>
          <a:prstGeom prst="rect">
            <a:avLst/>
          </a:prstGeom>
        </p:spPr>
      </p:pic>
    </p:spTree>
    <p:extLst>
      <p:ext uri="{BB962C8B-B14F-4D97-AF65-F5344CB8AC3E}">
        <p14:creationId xmlns:p14="http://schemas.microsoft.com/office/powerpoint/2010/main" val="2099651550"/>
      </p:ext>
    </p:extLst>
  </p:cSld>
  <p:clrMapOvr>
    <a:masterClrMapping/>
  </p:clrMapOv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a:xfrm>
            <a:off x="228600" y="152400"/>
            <a:ext cx="8915400" cy="1066800"/>
          </a:xfrm>
        </p:spPr>
        <p:txBody>
          <a:bodyPr/>
          <a:lstStyle/>
          <a:p>
            <a:r>
              <a:rPr lang="en-US" sz="3600" dirty="0">
                <a:solidFill>
                  <a:srgbClr val="006633"/>
                </a:solidFill>
                <a:ea typeface="ＭＳ Ｐゴシック" charset="0"/>
              </a:rPr>
              <a:t>More on Analysis of the UPMEM PIM Engine</a:t>
            </a:r>
            <a:endParaRPr lang="en-US" sz="3600" dirty="0"/>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p:txBody>
          <a:bodyPr/>
          <a:lstStyle/>
          <a:p>
            <a:endParaRPr lang="en-US" dirty="0">
              <a:solidFill>
                <a:srgbClr val="0000FF"/>
              </a:solidFill>
            </a:endParaRPr>
          </a:p>
        </p:txBody>
      </p:sp>
      <p:sp>
        <p:nvSpPr>
          <p:cNvPr id="5" name="Rectangle 4">
            <a:extLst>
              <a:ext uri="{FF2B5EF4-FFF2-40B4-BE49-F238E27FC236}">
                <a16:creationId xmlns:a16="http://schemas.microsoft.com/office/drawing/2014/main" id="{5DFA3366-29E6-914D-98EA-E6458972951E}"/>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https://www.youtube.com/watch?v=Pp9jSU2b9oM&amp;list=PL5Q2soXY2Zi8_VVChACnON4sfh2bJ5IrD&amp;index=159</a:t>
            </a:r>
            <a:r>
              <a:rPr kumimoji="0" lang="en-US" sz="100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p:txBody>
      </p:sp>
      <p:pic>
        <p:nvPicPr>
          <p:cNvPr id="4" name="Picture 3">
            <a:extLst>
              <a:ext uri="{FF2B5EF4-FFF2-40B4-BE49-F238E27FC236}">
                <a16:creationId xmlns:a16="http://schemas.microsoft.com/office/drawing/2014/main" id="{05908769-F1A3-3149-BEAD-28F09753D549}"/>
              </a:ext>
            </a:extLst>
          </p:cNvPr>
          <p:cNvPicPr>
            <a:picLocks noChangeAspect="1"/>
          </p:cNvPicPr>
          <p:nvPr/>
        </p:nvPicPr>
        <p:blipFill>
          <a:blip r:embed="rId3"/>
          <a:stretch>
            <a:fillRect/>
          </a:stretch>
        </p:blipFill>
        <p:spPr>
          <a:xfrm>
            <a:off x="629193" y="894920"/>
            <a:ext cx="7809413" cy="5558416"/>
          </a:xfrm>
          <a:prstGeom prst="rect">
            <a:avLst/>
          </a:prstGeom>
        </p:spPr>
      </p:pic>
    </p:spTree>
    <p:extLst>
      <p:ext uri="{BB962C8B-B14F-4D97-AF65-F5344CB8AC3E}">
        <p14:creationId xmlns:p14="http://schemas.microsoft.com/office/powerpoint/2010/main" val="2693423104"/>
      </p:ext>
    </p:extLst>
  </p:cSld>
  <p:clrMapOvr>
    <a:masterClrMapping/>
  </p:clrMapOv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FPGA-based Processing Near Memory</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800" dirty="0"/>
              <a:t>Gagandeep Singh, Mohammed </a:t>
            </a:r>
            <a:r>
              <a:rPr lang="en-US" sz="1800" dirty="0" err="1"/>
              <a:t>Alser</a:t>
            </a:r>
            <a:r>
              <a:rPr lang="en-US" sz="1800" dirty="0"/>
              <a:t>, </a:t>
            </a:r>
            <a:r>
              <a:rPr lang="en-US" sz="1800" dirty="0" err="1"/>
              <a:t>Damla</a:t>
            </a:r>
            <a:r>
              <a:rPr lang="en-US" sz="1800" dirty="0"/>
              <a:t> </a:t>
            </a:r>
            <a:r>
              <a:rPr lang="en-US" sz="1800" dirty="0" err="1"/>
              <a:t>Senol</a:t>
            </a:r>
            <a:r>
              <a:rPr lang="en-US" sz="1800" dirty="0"/>
              <a:t> Cali, </a:t>
            </a:r>
            <a:r>
              <a:rPr lang="en-US" sz="1800" dirty="0" err="1"/>
              <a:t>Dionysios</a:t>
            </a:r>
            <a:r>
              <a:rPr lang="en-US" sz="1800" dirty="0"/>
              <a:t> Diamantopoulos, Juan Gómez-Luna, Henk </a:t>
            </a:r>
            <a:r>
              <a:rPr lang="en-US" sz="1800" dirty="0" err="1"/>
              <a:t>Corporaal</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"FPGA-based Near-Memory Acceleration of Modern Data-Intensive Applications"</a:t>
            </a:r>
            <a:br>
              <a:rPr lang="en-US" sz="1800" dirty="0">
                <a:solidFill>
                  <a:srgbClr val="0000FF"/>
                </a:solidFill>
              </a:rPr>
            </a:br>
            <a:r>
              <a:rPr lang="en-US" sz="1800" i="1" dirty="0">
                <a:hlinkClick r:id="rId3"/>
              </a:rPr>
              <a:t>IEEE Micro</a:t>
            </a:r>
            <a:r>
              <a:rPr lang="en-US" sz="1800" i="1" dirty="0"/>
              <a:t> (</a:t>
            </a:r>
            <a:r>
              <a:rPr lang="en-US" sz="1800" b="1" i="1" dirty="0"/>
              <a:t>IEEE MICRO</a:t>
            </a:r>
            <a:r>
              <a:rPr lang="en-US" sz="1800" i="1" dirty="0"/>
              <a:t>)</a:t>
            </a:r>
            <a:r>
              <a:rPr lang="en-US" sz="1800" dirty="0"/>
              <a:t>, to appear, 2021.</a:t>
            </a:r>
          </a:p>
          <a:p>
            <a:pPr marL="0" indent="0">
              <a:buNone/>
            </a:pPr>
            <a:endParaRPr lang="en-US" sz="1800" dirty="0"/>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976632BB-F849-E647-8BF3-F204B162FC6D}"/>
              </a:ext>
            </a:extLst>
          </p:cNvPr>
          <p:cNvPicPr>
            <a:picLocks noChangeAspect="1"/>
          </p:cNvPicPr>
          <p:nvPr/>
        </p:nvPicPr>
        <p:blipFill>
          <a:blip r:embed="rId4"/>
          <a:stretch>
            <a:fillRect/>
          </a:stretch>
        </p:blipFill>
        <p:spPr>
          <a:xfrm>
            <a:off x="0" y="2836915"/>
            <a:ext cx="9144000" cy="3472405"/>
          </a:xfrm>
          <a:prstGeom prst="rect">
            <a:avLst/>
          </a:prstGeom>
        </p:spPr>
      </p:pic>
    </p:spTree>
    <p:extLst>
      <p:ext uri="{BB962C8B-B14F-4D97-AF65-F5344CB8AC3E}">
        <p14:creationId xmlns:p14="http://schemas.microsoft.com/office/powerpoint/2010/main" val="1885492434"/>
      </p:ext>
    </p:extLst>
  </p:cSld>
  <p:clrMapOvr>
    <a:masterClrMapping/>
  </p:clrMapOvr>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83629AC1-76BA-0047-A84D-823522F2F5C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58</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5B0B81DD-E1C2-B742-9E26-9880117A5BD5}"/>
              </a:ext>
            </a:extLst>
          </p:cNvPr>
          <p:cNvPicPr>
            <a:picLocks noChangeAspect="1"/>
          </p:cNvPicPr>
          <p:nvPr/>
        </p:nvPicPr>
        <p:blipFill>
          <a:blip r:embed="rId2"/>
          <a:stretch>
            <a:fillRect/>
          </a:stretch>
        </p:blipFill>
        <p:spPr>
          <a:xfrm>
            <a:off x="304800" y="928815"/>
            <a:ext cx="8229600" cy="5552821"/>
          </a:xfrm>
          <a:prstGeom prst="rect">
            <a:avLst/>
          </a:prstGeom>
        </p:spPr>
      </p:pic>
      <p:sp>
        <p:nvSpPr>
          <p:cNvPr id="6" name="TextBox 5">
            <a:extLst>
              <a:ext uri="{FF2B5EF4-FFF2-40B4-BE49-F238E27FC236}">
                <a16:creationId xmlns:a16="http://schemas.microsoft.com/office/drawing/2014/main" id="{E2E504B7-DA66-5B4F-B558-31F93F8EC635}"/>
              </a:ext>
            </a:extLst>
          </p:cNvPr>
          <p:cNvSpPr txBox="1"/>
          <p:nvPr/>
        </p:nvSpPr>
        <p:spPr>
          <a:xfrm>
            <a:off x="533400" y="6528003"/>
            <a:ext cx="7548861" cy="47705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https://news.samsung.com/global/samsung-develops-industrys-first-high-bandwidth-memory-with-ai-processing-power</a:t>
            </a:r>
            <a:endPar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7" name="Rounded Rectangle 6">
            <a:extLst>
              <a:ext uri="{FF2B5EF4-FFF2-40B4-BE49-F238E27FC236}">
                <a16:creationId xmlns:a16="http://schemas.microsoft.com/office/drawing/2014/main" id="{2B661DE0-45C9-7F44-A759-0061E543B4F5}"/>
              </a:ext>
            </a:extLst>
          </p:cNvPr>
          <p:cNvSpPr>
            <a:spLocks noChangeArrowheads="1"/>
          </p:cNvSpPr>
          <p:nvPr/>
        </p:nvSpPr>
        <p:spPr bwMode="auto">
          <a:xfrm rot="5400000">
            <a:off x="4762500" y="2019299"/>
            <a:ext cx="228600" cy="6096000"/>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99513092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83629AC1-76BA-0047-A84D-823522F2F5C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59</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6" name="Picture 5">
            <a:extLst>
              <a:ext uri="{FF2B5EF4-FFF2-40B4-BE49-F238E27FC236}">
                <a16:creationId xmlns:a16="http://schemas.microsoft.com/office/drawing/2014/main" id="{3D60E39F-21C1-5448-816C-90F49DCB38F1}"/>
              </a:ext>
            </a:extLst>
          </p:cNvPr>
          <p:cNvPicPr>
            <a:picLocks noChangeAspect="1"/>
          </p:cNvPicPr>
          <p:nvPr/>
        </p:nvPicPr>
        <p:blipFill>
          <a:blip r:embed="rId2"/>
          <a:stretch>
            <a:fillRect/>
          </a:stretch>
        </p:blipFill>
        <p:spPr>
          <a:xfrm>
            <a:off x="26894" y="1037868"/>
            <a:ext cx="9144000" cy="3959071"/>
          </a:xfrm>
          <a:prstGeom prst="rect">
            <a:avLst/>
          </a:prstGeom>
        </p:spPr>
      </p:pic>
      <p:pic>
        <p:nvPicPr>
          <p:cNvPr id="7" name="Picture 6">
            <a:extLst>
              <a:ext uri="{FF2B5EF4-FFF2-40B4-BE49-F238E27FC236}">
                <a16:creationId xmlns:a16="http://schemas.microsoft.com/office/drawing/2014/main" id="{4CE8C0CB-6C34-F34A-9020-7FC8E1A932ED}"/>
              </a:ext>
            </a:extLst>
          </p:cNvPr>
          <p:cNvPicPr>
            <a:picLocks noChangeAspect="1"/>
          </p:cNvPicPr>
          <p:nvPr/>
        </p:nvPicPr>
        <p:blipFill>
          <a:blip r:embed="rId3"/>
          <a:stretch>
            <a:fillRect/>
          </a:stretch>
        </p:blipFill>
        <p:spPr>
          <a:xfrm>
            <a:off x="6096000" y="4771635"/>
            <a:ext cx="2438400" cy="1680777"/>
          </a:xfrm>
          <a:prstGeom prst="rect">
            <a:avLst/>
          </a:prstGeom>
        </p:spPr>
      </p:pic>
    </p:spTree>
    <p:extLst>
      <p:ext uri="{BB962C8B-B14F-4D97-AF65-F5344CB8AC3E}">
        <p14:creationId xmlns:p14="http://schemas.microsoft.com/office/powerpoint/2010/main" val="3592378305"/>
      </p:ext>
    </p:extLst>
  </p:cSld>
  <p:clrMapOvr>
    <a:masterClrMapping/>
  </p:clrMapOv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3955F-E593-C94F-8AC7-1810F08980FA}"/>
              </a:ext>
            </a:extLst>
          </p:cNvPr>
          <p:cNvSpPr>
            <a:spLocks noGrp="1"/>
          </p:cNvSpPr>
          <p:nvPr>
            <p:ph type="title"/>
          </p:nvPr>
        </p:nvSpPr>
        <p:spPr/>
        <p:txBody>
          <a:bodyPr>
            <a:normAutofit/>
          </a:bodyPr>
          <a:lstStyle/>
          <a:p>
            <a:r>
              <a:rPr lang="en-US" dirty="0"/>
              <a:t>Future of Genome Sequencing &amp; Analysis</a:t>
            </a:r>
          </a:p>
        </p:txBody>
      </p:sp>
      <p:sp>
        <p:nvSpPr>
          <p:cNvPr id="4" name="Slide Number Placeholder 3">
            <a:extLst>
              <a:ext uri="{FF2B5EF4-FFF2-40B4-BE49-F238E27FC236}">
                <a16:creationId xmlns:a16="http://schemas.microsoft.com/office/drawing/2014/main" id="{945DD420-3CB6-7A41-8020-2C87CA87ABA7}"/>
              </a:ext>
            </a:extLst>
          </p:cNvPr>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E67019E-6B59-9444-A8F8-0CFAB6B6981D}" type="slidenum">
              <a:rPr kumimoji="0" lang="en-US" sz="1600" b="1" i="0" u="none" strike="noStrike" kern="1200" cap="none" spc="0" normalizeH="0" baseline="0" noProof="0" smtClean="0">
                <a:ln>
                  <a:noFill/>
                </a:ln>
                <a:solidFill>
                  <a:prstClr val="white"/>
                </a:solidFill>
                <a:effectLst/>
                <a:uLnTx/>
                <a:uFillTx/>
                <a:latin typeface="Corbel" panose="020B0503020204020204" pitchFamily="34" charset="0"/>
                <a:ea typeface="ＭＳ Ｐゴシック" panose="020B0600070205080204" pitchFamily="34" charset="-128"/>
                <a:cs typeface="Calibri" panose="020F050202020403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60</a:t>
            </a:fld>
            <a:endParaRPr kumimoji="0" lang="en-US" sz="1600" b="1" i="0" u="none" strike="noStrike" kern="1200" cap="none" spc="0" normalizeH="0" baseline="0" noProof="0" dirty="0">
              <a:ln>
                <a:noFill/>
              </a:ln>
              <a:solidFill>
                <a:prstClr val="white"/>
              </a:solidFill>
              <a:effectLst/>
              <a:uLnTx/>
              <a:uFillTx/>
              <a:latin typeface="Corbel" panose="020B0503020204020204" pitchFamily="34" charset="0"/>
              <a:ea typeface="ＭＳ Ｐゴシック" panose="020B0600070205080204" pitchFamily="34" charset="-128"/>
              <a:cs typeface="Calibri" panose="020F0502020204030204" pitchFamily="34" charset="0"/>
            </a:endParaRPr>
          </a:p>
        </p:txBody>
      </p:sp>
      <p:pic>
        <p:nvPicPr>
          <p:cNvPr id="5122" name="Picture 2">
            <a:extLst>
              <a:ext uri="{FF2B5EF4-FFF2-40B4-BE49-F238E27FC236}">
                <a16:creationId xmlns:a16="http://schemas.microsoft.com/office/drawing/2014/main" id="{5C405E63-629C-CD4C-A407-9B4A7134B8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09143" y="3969960"/>
            <a:ext cx="4934857" cy="281184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CFD409C-4506-9941-8552-EF2195C4FB00}"/>
              </a:ext>
            </a:extLst>
          </p:cNvPr>
          <p:cNvSpPr txBox="1"/>
          <p:nvPr/>
        </p:nvSpPr>
        <p:spPr>
          <a:xfrm>
            <a:off x="6487885" y="6150579"/>
            <a:ext cx="2423885"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black"/>
                </a:solidFill>
                <a:effectLst/>
                <a:uLnTx/>
                <a:uFillTx/>
                <a:latin typeface="Corbel" panose="020B0503020204020204"/>
                <a:ea typeface="ＭＳ Ｐゴシック" panose="020B0600070205080204" pitchFamily="34" charset="-128"/>
                <a:cs typeface="+mn-cs"/>
              </a:rPr>
              <a:t>SmidgION</a:t>
            </a:r>
            <a:r>
              <a:rPr kumimoji="0" lang="en-US" sz="1800" b="0" i="0" u="none" strike="noStrike" kern="1200" cap="none" spc="0" normalizeH="0" baseline="0" noProof="0" dirty="0">
                <a:ln>
                  <a:noFill/>
                </a:ln>
                <a:solidFill>
                  <a:prstClr val="black"/>
                </a:solidFill>
                <a:effectLst/>
                <a:uLnTx/>
                <a:uFillTx/>
                <a:latin typeface="Corbel" panose="020B0503020204020204"/>
                <a:ea typeface="ＭＳ Ｐゴシック" panose="020B0600070205080204" pitchFamily="34" charset="-128"/>
                <a:cs typeface="+mn-cs"/>
              </a:rPr>
              <a:t> from ONT</a:t>
            </a:r>
          </a:p>
        </p:txBody>
      </p:sp>
      <p:pic>
        <p:nvPicPr>
          <p:cNvPr id="5124" name="Picture 4" descr="First Nanopore Sequencing of Human Genome">
            <a:extLst>
              <a:ext uri="{FF2B5EF4-FFF2-40B4-BE49-F238E27FC236}">
                <a16:creationId xmlns:a16="http://schemas.microsoft.com/office/drawing/2014/main" id="{CD6415EF-163D-B542-B3D4-F9AA1F93D9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142" y="1775512"/>
            <a:ext cx="4378883" cy="294115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384B99A9-CA22-114E-A3BA-CE16FDD156D7}"/>
              </a:ext>
            </a:extLst>
          </p:cNvPr>
          <p:cNvSpPr/>
          <p:nvPr/>
        </p:nvSpPr>
        <p:spPr>
          <a:xfrm>
            <a:off x="399142" y="1784391"/>
            <a:ext cx="4378883" cy="2941150"/>
          </a:xfrm>
          <a:prstGeom prst="rect">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sp>
        <p:nvSpPr>
          <p:cNvPr id="7" name="Right Arrow 6">
            <a:extLst>
              <a:ext uri="{FF2B5EF4-FFF2-40B4-BE49-F238E27FC236}">
                <a16:creationId xmlns:a16="http://schemas.microsoft.com/office/drawing/2014/main" id="{CDDC3997-C7CB-584B-BDBF-AE5464A11F6D}"/>
              </a:ext>
            </a:extLst>
          </p:cNvPr>
          <p:cNvSpPr/>
          <p:nvPr/>
        </p:nvSpPr>
        <p:spPr>
          <a:xfrm rot="2626864">
            <a:off x="4168426" y="4039373"/>
            <a:ext cx="1219200" cy="725715"/>
          </a:xfrm>
          <a:prstGeom prst="rightArrow">
            <a:avLst/>
          </a:prstGeom>
          <a:solidFill>
            <a:schemeClr val="accent2">
              <a:lumMod val="60000"/>
              <a:lumOff val="40000"/>
            </a:schemeClr>
          </a:solid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sp>
        <p:nvSpPr>
          <p:cNvPr id="8" name="TextBox 7">
            <a:extLst>
              <a:ext uri="{FF2B5EF4-FFF2-40B4-BE49-F238E27FC236}">
                <a16:creationId xmlns:a16="http://schemas.microsoft.com/office/drawing/2014/main" id="{894684CC-0CFA-074F-9F5D-8C754E1811D1}"/>
              </a:ext>
            </a:extLst>
          </p:cNvPr>
          <p:cNvSpPr txBox="1"/>
          <p:nvPr/>
        </p:nvSpPr>
        <p:spPr>
          <a:xfrm>
            <a:off x="366963" y="4540875"/>
            <a:ext cx="2423885" cy="369332"/>
          </a:xfrm>
          <a:prstGeom prst="rect">
            <a:avLst/>
          </a:prstGeom>
          <a:solidFill>
            <a:schemeClr val="bg1"/>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panose="020B0503020204020204"/>
                <a:ea typeface="ＭＳ Ｐゴシック" panose="020B0600070205080204" pitchFamily="34" charset="-128"/>
                <a:cs typeface="+mn-cs"/>
              </a:rPr>
              <a:t>MinION from ONT</a:t>
            </a:r>
          </a:p>
        </p:txBody>
      </p:sp>
      <p:sp>
        <p:nvSpPr>
          <p:cNvPr id="10" name="Slide Number Placeholder 2">
            <a:extLst>
              <a:ext uri="{FF2B5EF4-FFF2-40B4-BE49-F238E27FC236}">
                <a16:creationId xmlns:a16="http://schemas.microsoft.com/office/drawing/2014/main" id="{6C9A6BE0-035D-4D45-AA88-9C10BDC56A6E}"/>
              </a:ext>
            </a:extLst>
          </p:cNvPr>
          <p:cNvSpPr>
            <a:spLocks noGrp="1"/>
          </p:cNvSpPr>
          <p:nvPr>
            <p:ph type="sldNum" sz="quarter" idx="11"/>
          </p:nvPr>
        </p:nvSpPr>
        <p:spPr>
          <a:xfrm>
            <a:off x="6946900" y="6373813"/>
            <a:ext cx="2133600" cy="457200"/>
          </a:xfrm>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018A7077-2B78-4FB5-8F56-24239751AEF0}"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60</a:t>
            </a:fld>
            <a:endParaRPr kumimoji="0" lang="en-US" altLang="en-US" sz="1600" b="0" i="0" u="none" strike="noStrike" kern="1200" cap="none" spc="0" normalizeH="0" baseline="0" noProof="0" dirty="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endParaRPr>
          </a:p>
        </p:txBody>
      </p:sp>
      <p:sp>
        <p:nvSpPr>
          <p:cNvPr id="11" name="Rectangle 10">
            <a:extLst>
              <a:ext uri="{FF2B5EF4-FFF2-40B4-BE49-F238E27FC236}">
                <a16:creationId xmlns:a16="http://schemas.microsoft.com/office/drawing/2014/main" id="{2976BE83-CBB8-5848-A3B9-9F433A948BCE}"/>
              </a:ext>
            </a:extLst>
          </p:cNvPr>
          <p:cNvSpPr/>
          <p:nvPr/>
        </p:nvSpPr>
        <p:spPr>
          <a:xfrm>
            <a:off x="76200" y="910043"/>
            <a:ext cx="8943782" cy="523220"/>
          </a:xfrm>
          <a:prstGeom prst="rect">
            <a:avLst/>
          </a:prstGeom>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Mohammed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Alser</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Zülal</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Bingöl</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Damla</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Senol</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Cali,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Jeremie</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Kim,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Saugata</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Ghose, Can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Alkan</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Onur Mutlu</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 sz="14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sym typeface="Calibri"/>
                <a:hlinkClick r:id="rId4">
                  <a:extLst>
                    <a:ext uri="{A12FA001-AC4F-418D-AE19-62706E023703}">
                      <ahyp:hlinkClr xmlns:ahyp="http://schemas.microsoft.com/office/drawing/2018/hyperlinkcolor" val="tx"/>
                    </a:ext>
                  </a:extLst>
                </a:hlinkClick>
              </a:rPr>
              <a:t>“Accelerating Genome Analysis: A Primer on an Ongoing Journey” </a:t>
            </a:r>
            <a:r>
              <a:rPr kumimoji="0" lang="en" sz="14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sym typeface="Calibri"/>
              </a:rPr>
              <a:t> </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IEEE Micro, August 2020.</a:t>
            </a:r>
          </a:p>
        </p:txBody>
      </p:sp>
      <p:pic>
        <p:nvPicPr>
          <p:cNvPr id="3" name="Picture 2">
            <a:extLst>
              <a:ext uri="{FF2B5EF4-FFF2-40B4-BE49-F238E27FC236}">
                <a16:creationId xmlns:a16="http://schemas.microsoft.com/office/drawing/2014/main" id="{4D51AC44-75A3-4349-9946-96683AA9B4E8}"/>
              </a:ext>
            </a:extLst>
          </p:cNvPr>
          <p:cNvPicPr>
            <a:picLocks noChangeAspect="1"/>
          </p:cNvPicPr>
          <p:nvPr/>
        </p:nvPicPr>
        <p:blipFill>
          <a:blip r:embed="rId5"/>
          <a:stretch>
            <a:fillRect/>
          </a:stretch>
        </p:blipFill>
        <p:spPr>
          <a:xfrm>
            <a:off x="4810204" y="1702419"/>
            <a:ext cx="3577446" cy="633799"/>
          </a:xfrm>
          <a:prstGeom prst="rect">
            <a:avLst/>
          </a:prstGeom>
        </p:spPr>
      </p:pic>
      <p:pic>
        <p:nvPicPr>
          <p:cNvPr id="6" name="Picture 5">
            <a:extLst>
              <a:ext uri="{FF2B5EF4-FFF2-40B4-BE49-F238E27FC236}">
                <a16:creationId xmlns:a16="http://schemas.microsoft.com/office/drawing/2014/main" id="{869A8184-11C2-4146-99A6-DC2DD45B8BBF}"/>
              </a:ext>
            </a:extLst>
          </p:cNvPr>
          <p:cNvPicPr>
            <a:picLocks noChangeAspect="1"/>
          </p:cNvPicPr>
          <p:nvPr/>
        </p:nvPicPr>
        <p:blipFill>
          <a:blip r:embed="rId6"/>
          <a:stretch>
            <a:fillRect/>
          </a:stretch>
        </p:blipFill>
        <p:spPr>
          <a:xfrm>
            <a:off x="4803425" y="2638622"/>
            <a:ext cx="3584225" cy="635000"/>
          </a:xfrm>
          <a:prstGeom prst="rect">
            <a:avLst/>
          </a:prstGeom>
        </p:spPr>
      </p:pic>
    </p:spTree>
    <p:extLst>
      <p:ext uri="{BB962C8B-B14F-4D97-AF65-F5344CB8AC3E}">
        <p14:creationId xmlns:p14="http://schemas.microsoft.com/office/powerpoint/2010/main" val="4220078545"/>
      </p:ext>
    </p:extLst>
  </p:cSld>
  <p:clrMapOvr>
    <a:masterClrMapping/>
  </p:clrMapOv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Axiom</a:t>
            </a:r>
          </a:p>
        </p:txBody>
      </p:sp>
      <p:sp>
        <p:nvSpPr>
          <p:cNvPr id="3" name="Content Placeholder 2"/>
          <p:cNvSpPr>
            <a:spLocks noGrp="1"/>
          </p:cNvSpPr>
          <p:nvPr>
            <p:ph idx="1"/>
          </p:nvPr>
        </p:nvSpPr>
        <p:spPr>
          <a:xfrm>
            <a:off x="107504" y="908720"/>
            <a:ext cx="9036496" cy="4876800"/>
          </a:xfrm>
        </p:spPr>
        <p:txBody>
          <a:bodyPr/>
          <a:lstStyle/>
          <a:p>
            <a:pPr marL="0" indent="0" algn="ctr">
              <a:buNone/>
            </a:pPr>
            <a:r>
              <a:rPr lang="en-US" dirty="0"/>
              <a:t>To achieve the highest </a:t>
            </a:r>
            <a:r>
              <a:rPr lang="en-US" dirty="0">
                <a:solidFill>
                  <a:srgbClr val="FF0000"/>
                </a:solidFill>
              </a:rPr>
              <a:t>energy efficiency </a:t>
            </a:r>
            <a:r>
              <a:rPr lang="en-US" dirty="0"/>
              <a:t>and </a:t>
            </a:r>
            <a:r>
              <a:rPr lang="en-US" dirty="0">
                <a:solidFill>
                  <a:srgbClr val="FF0000"/>
                </a:solidFill>
              </a:rPr>
              <a:t>performance</a:t>
            </a:r>
            <a:r>
              <a:rPr lang="en-US" dirty="0"/>
              <a:t>:</a:t>
            </a:r>
          </a:p>
          <a:p>
            <a:pPr marL="0" indent="0" algn="ctr">
              <a:buNone/>
            </a:pPr>
            <a:endParaRPr lang="en-US" sz="1200" dirty="0"/>
          </a:p>
          <a:p>
            <a:pPr marL="0" indent="0" algn="ctr">
              <a:buNone/>
            </a:pPr>
            <a:r>
              <a:rPr lang="en-US" sz="3200" b="1" dirty="0">
                <a:solidFill>
                  <a:srgbClr val="0000FF"/>
                </a:solidFill>
              </a:rPr>
              <a:t>we must take the expanded view</a:t>
            </a:r>
          </a:p>
          <a:p>
            <a:pPr marL="0" indent="0" algn="ctr">
              <a:buNone/>
            </a:pPr>
            <a:r>
              <a:rPr lang="en-US" dirty="0">
                <a:solidFill>
                  <a:srgbClr val="0000FF"/>
                </a:solidFill>
              </a:rPr>
              <a:t>of computer architecture</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 Box 17"/>
          <p:cNvSpPr txBox="1">
            <a:spLocks noChangeArrowheads="1"/>
          </p:cNvSpPr>
          <p:nvPr/>
        </p:nvSpPr>
        <p:spPr bwMode="auto">
          <a:xfrm>
            <a:off x="2259208" y="4842942"/>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2259208" y="4471467"/>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2256033" y="3807148"/>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2256033" y="3435673"/>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2256033" y="3068960"/>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2259208" y="5216004"/>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2259208" y="5587479"/>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2259208" y="4149080"/>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4" name="Text Box 23"/>
          <p:cNvSpPr txBox="1">
            <a:spLocks noChangeAspect="1" noChangeArrowheads="1"/>
          </p:cNvSpPr>
          <p:nvPr/>
        </p:nvSpPr>
        <p:spPr bwMode="auto">
          <a:xfrm>
            <a:off x="2260796" y="5943079"/>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5" name="Rounded Rectangle 14"/>
          <p:cNvSpPr>
            <a:spLocks noChangeArrowheads="1"/>
          </p:cNvSpPr>
          <p:nvPr/>
        </p:nvSpPr>
        <p:spPr bwMode="auto">
          <a:xfrm rot="5400000">
            <a:off x="2150604" y="3546140"/>
            <a:ext cx="2232248" cy="2286000"/>
          </a:xfrm>
          <a:prstGeom prst="roundRect">
            <a:avLst>
              <a:gd name="adj" fmla="val 16667"/>
            </a:avLst>
          </a:prstGeom>
          <a:noFill/>
          <a:ln w="44450">
            <a:solidFill>
              <a:srgbClr val="0000FF"/>
            </a:solidFill>
            <a:round/>
            <a:headEnd/>
            <a:tailEnd/>
          </a:ln>
          <a:extLst>
            <a:ext uri="{909E8E84-426E-40dd-AFC4-6F175D3DCCD1}">
              <a14:hiddenFill xmlns:a14="http://schemas.microsoft.com/office/drawing/2010/main" xmlns="">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17" name="TextBox 16"/>
          <p:cNvSpPr txBox="1"/>
          <p:nvPr/>
        </p:nvSpPr>
        <p:spPr>
          <a:xfrm>
            <a:off x="4447252" y="4077072"/>
            <a:ext cx="4661252" cy="76944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F0000"/>
                </a:solidFill>
                <a:effectLst/>
                <a:uLnTx/>
                <a:uFillTx/>
                <a:latin typeface="Tahoma"/>
                <a:ea typeface="+mn-ea"/>
                <a:cs typeface="+mn-cs"/>
              </a:rPr>
              <a:t>Co-design across the hierarchy: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00FF"/>
                </a:solidFill>
                <a:effectLst/>
                <a:uLnTx/>
                <a:uFillTx/>
                <a:latin typeface="Tahoma"/>
                <a:ea typeface="+mn-ea"/>
                <a:cs typeface="+mn-cs"/>
              </a:rPr>
              <a:t>Algorithms to devices</a:t>
            </a:r>
          </a:p>
        </p:txBody>
      </p:sp>
      <p:sp>
        <p:nvSpPr>
          <p:cNvPr id="18" name="TextBox 17"/>
          <p:cNvSpPr txBox="1"/>
          <p:nvPr/>
        </p:nvSpPr>
        <p:spPr>
          <a:xfrm>
            <a:off x="4471163" y="5157192"/>
            <a:ext cx="4493325" cy="76944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F0000"/>
                </a:solidFill>
                <a:effectLst/>
                <a:uLnTx/>
                <a:uFillTx/>
                <a:latin typeface="Tahoma"/>
                <a:ea typeface="+mn-ea"/>
                <a:cs typeface="+mn-cs"/>
              </a:rPr>
              <a:t>Specialize as much as possible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00FF"/>
                </a:solidFill>
                <a:effectLst/>
                <a:uLnTx/>
                <a:uFillTx/>
                <a:latin typeface="Tahoma"/>
                <a:ea typeface="+mn-ea"/>
                <a:cs typeface="+mn-cs"/>
              </a:rPr>
              <a:t>within the design goals</a:t>
            </a:r>
          </a:p>
        </p:txBody>
      </p:sp>
    </p:spTree>
    <p:extLst>
      <p:ext uri="{BB962C8B-B14F-4D97-AF65-F5344CB8AC3E}">
        <p14:creationId xmlns:p14="http://schemas.microsoft.com/office/powerpoint/2010/main" val="1511207176"/>
      </p:ext>
    </p:extLst>
  </p:cSld>
  <p:clrMapOvr>
    <a:masterClrMapping/>
  </p:clrMapOvr>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484784"/>
            <a:ext cx="7924800" cy="1752600"/>
          </a:xfrm>
        </p:spPr>
        <p:txBody>
          <a:bodyPr/>
          <a:lstStyle/>
          <a:p>
            <a:r>
              <a:rPr lang="en-US" dirty="0"/>
              <a:t>What Kind of a Future </a:t>
            </a:r>
            <a:br>
              <a:rPr lang="en-US" dirty="0"/>
            </a:br>
            <a:r>
              <a:rPr lang="en-US" dirty="0"/>
              <a:t>				Do We Want?</a:t>
            </a:r>
          </a:p>
        </p:txBody>
      </p:sp>
      <p:sp>
        <p:nvSpPr>
          <p:cNvPr id="3" name="Subtitle 2"/>
          <p:cNvSpPr>
            <a:spLocks noGrp="1"/>
          </p:cNvSpPr>
          <p:nvPr>
            <p:ph type="subTitle" idx="1"/>
          </p:nvPr>
        </p:nvSpPr>
        <p:spPr/>
        <p:txBody>
          <a:bodyPr/>
          <a:lstStyle/>
          <a:p>
            <a:endParaRPr lang="en-US"/>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783958895"/>
      </p:ext>
    </p:extLst>
  </p:cSld>
  <p:clrMapOvr>
    <a:masterClrMapping/>
  </p:clrMapOvr>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Reliable/Secure/Safe is This Bridge?</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descr="tacom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7680" y="1484785"/>
            <a:ext cx="7884320" cy="4464496"/>
          </a:xfrm>
          <a:prstGeom prst="rect">
            <a:avLst/>
          </a:prstGeom>
        </p:spPr>
      </p:pic>
      <p:sp>
        <p:nvSpPr>
          <p:cNvPr id="6" name="Rectangle 5"/>
          <p:cNvSpPr/>
          <p:nvPr/>
        </p:nvSpPr>
        <p:spPr>
          <a:xfrm>
            <a:off x="2304256" y="6495147"/>
            <a:ext cx="4572000" cy="246221"/>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http://</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www.technologystudent.com</a:t>
            </a:r>
            <a:r>
              <a:rPr kumimoji="0" lang="en-US" sz="1000" b="0" i="0" u="none" strike="noStrike" kern="1200" cap="none" spc="0" normalizeH="0" baseline="0" noProof="0" dirty="0">
                <a:ln>
                  <a:noFill/>
                </a:ln>
                <a:solidFill>
                  <a:srgbClr val="000000"/>
                </a:solidFill>
                <a:effectLst/>
                <a:uLnTx/>
                <a:uFillTx/>
                <a:latin typeface="Calibri"/>
                <a:ea typeface="+mn-ea"/>
                <a:cs typeface="Calibri"/>
              </a:rPr>
              <a:t>/struct1/tacom1.png</a:t>
            </a:r>
          </a:p>
        </p:txBody>
      </p:sp>
    </p:spTree>
    <p:extLst>
      <p:ext uri="{BB962C8B-B14F-4D97-AF65-F5344CB8AC3E}">
        <p14:creationId xmlns:p14="http://schemas.microsoft.com/office/powerpoint/2010/main" val="325698673"/>
      </p:ext>
    </p:extLst>
  </p:cSld>
  <p:clrMapOvr>
    <a:masterClrMapping/>
  </p:clrMapOvr>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Collapse of the “Galloping Gertie”</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3" name="Picture 2" descr="tacoma-narrows-good-pnmyvzwviiamiq5ash0d.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5000" y="1124744"/>
            <a:ext cx="7874000" cy="5080000"/>
          </a:xfrm>
          <a:prstGeom prst="rect">
            <a:avLst/>
          </a:prstGeom>
        </p:spPr>
      </p:pic>
      <p:sp>
        <p:nvSpPr>
          <p:cNvPr id="5" name="TextBox 4"/>
          <p:cNvSpPr txBox="1"/>
          <p:nvPr/>
        </p:nvSpPr>
        <p:spPr>
          <a:xfrm>
            <a:off x="1590829" y="6495147"/>
            <a:ext cx="748923"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AP</a:t>
            </a:r>
          </a:p>
        </p:txBody>
      </p:sp>
      <p:sp>
        <p:nvSpPr>
          <p:cNvPr id="6" name="TextBox 5">
            <a:extLst>
              <a:ext uri="{FF2B5EF4-FFF2-40B4-BE49-F238E27FC236}">
                <a16:creationId xmlns:a16="http://schemas.microsoft.com/office/drawing/2014/main" id="{7BCC3142-DA86-4548-9F28-38A48D1778CE}"/>
              </a:ext>
            </a:extLst>
          </p:cNvPr>
          <p:cNvSpPr txBox="1"/>
          <p:nvPr/>
        </p:nvSpPr>
        <p:spPr>
          <a:xfrm>
            <a:off x="1579967" y="6657907"/>
            <a:ext cx="3280065" cy="21544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Tahoma"/>
                <a:ea typeface="+mn-ea"/>
                <a:cs typeface="+mn-cs"/>
              </a:rPr>
              <a:t>http://</a:t>
            </a:r>
            <a:r>
              <a:rPr kumimoji="0" lang="en-US" sz="800" b="0" i="0" u="none" strike="noStrike" kern="1200" cap="none" spc="0" normalizeH="0" baseline="0" noProof="0" dirty="0" err="1">
                <a:ln>
                  <a:noFill/>
                </a:ln>
                <a:solidFill>
                  <a:srgbClr val="000000"/>
                </a:solidFill>
                <a:effectLst/>
                <a:uLnTx/>
                <a:uFillTx/>
                <a:latin typeface="Tahoma"/>
                <a:ea typeface="+mn-ea"/>
                <a:cs typeface="+mn-cs"/>
              </a:rPr>
              <a:t>www.wsdot.wa.gov</a:t>
            </a:r>
            <a:r>
              <a:rPr kumimoji="0" lang="en-US" sz="800" b="0" i="0" u="none" strike="noStrike" kern="1200" cap="none" spc="0" normalizeH="0" baseline="0" noProof="0" dirty="0">
                <a:ln>
                  <a:noFill/>
                </a:ln>
                <a:solidFill>
                  <a:srgbClr val="000000"/>
                </a:solidFill>
                <a:effectLst/>
                <a:uLnTx/>
                <a:uFillTx/>
                <a:latin typeface="Tahoma"/>
                <a:ea typeface="+mn-ea"/>
                <a:cs typeface="+mn-cs"/>
              </a:rPr>
              <a:t>/</a:t>
            </a:r>
            <a:r>
              <a:rPr kumimoji="0" lang="en-US" sz="800" b="0" i="0" u="none" strike="noStrike" kern="1200" cap="none" spc="0" normalizeH="0" baseline="0" noProof="0" dirty="0" err="1">
                <a:ln>
                  <a:noFill/>
                </a:ln>
                <a:solidFill>
                  <a:srgbClr val="000000"/>
                </a:solidFill>
                <a:effectLst/>
                <a:uLnTx/>
                <a:uFillTx/>
                <a:latin typeface="Tahoma"/>
                <a:ea typeface="+mn-ea"/>
                <a:cs typeface="+mn-cs"/>
              </a:rPr>
              <a:t>tnbhistory</a:t>
            </a:r>
            <a:r>
              <a:rPr kumimoji="0" lang="en-US" sz="800" b="0" i="0" u="none" strike="noStrike" kern="1200" cap="none" spc="0" normalizeH="0" baseline="0" noProof="0" dirty="0">
                <a:ln>
                  <a:noFill/>
                </a:ln>
                <a:solidFill>
                  <a:srgbClr val="000000"/>
                </a:solidFill>
                <a:effectLst/>
                <a:uLnTx/>
                <a:uFillTx/>
                <a:latin typeface="Tahoma"/>
                <a:ea typeface="+mn-ea"/>
                <a:cs typeface="+mn-cs"/>
              </a:rPr>
              <a:t>/connections/connections3.htm</a:t>
            </a:r>
          </a:p>
        </p:txBody>
      </p:sp>
    </p:spTree>
    <p:extLst>
      <p:ext uri="{BB962C8B-B14F-4D97-AF65-F5344CB8AC3E}">
        <p14:creationId xmlns:p14="http://schemas.microsoft.com/office/powerpoint/2010/main" val="2928348797"/>
      </p:ext>
    </p:extLst>
  </p:cSld>
  <p:clrMapOvr>
    <a:masterClrMapping/>
  </p:clrMapOvr>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Another View</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p:cNvSpPr txBox="1"/>
          <p:nvPr/>
        </p:nvSpPr>
        <p:spPr>
          <a:xfrm>
            <a:off x="1590829" y="6495147"/>
            <a:ext cx="748923"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AP</a:t>
            </a:r>
          </a:p>
        </p:txBody>
      </p:sp>
      <p:pic>
        <p:nvPicPr>
          <p:cNvPr id="6" name="Picture 5" descr="tacomax21024x1024.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68487" y="949289"/>
            <a:ext cx="6859897" cy="5419587"/>
          </a:xfrm>
          <a:prstGeom prst="rect">
            <a:avLst/>
          </a:prstGeom>
        </p:spPr>
      </p:pic>
      <p:sp>
        <p:nvSpPr>
          <p:cNvPr id="7" name="TextBox 6"/>
          <p:cNvSpPr txBox="1"/>
          <p:nvPr/>
        </p:nvSpPr>
        <p:spPr>
          <a:xfrm>
            <a:off x="2339752" y="6495147"/>
            <a:ext cx="5827236"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http://</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www.seattlepi.com</a:t>
            </a:r>
            <a:r>
              <a:rPr kumimoji="0" lang="en-US" sz="1000" b="0" i="0" u="none" strike="noStrike" kern="1200" cap="none" spc="0" normalizeH="0" baseline="0" noProof="0" dirty="0">
                <a:ln>
                  <a:noFill/>
                </a:ln>
                <a:solidFill>
                  <a:srgbClr val="000000"/>
                </a:solidFill>
                <a:effectLst/>
                <a:uLnTx/>
                <a:uFillTx/>
                <a:latin typeface="Calibri"/>
                <a:ea typeface="+mn-ea"/>
                <a:cs typeface="Calibri"/>
              </a:rPr>
              <a:t>/science/article/A-Tacoma-Narrows-Galloping-Gertie-bridge-6617030.php</a:t>
            </a:r>
          </a:p>
        </p:txBody>
      </p:sp>
    </p:spTree>
    <p:extLst>
      <p:ext uri="{BB962C8B-B14F-4D97-AF65-F5344CB8AC3E}">
        <p14:creationId xmlns:p14="http://schemas.microsoft.com/office/powerpoint/2010/main" val="3941776805"/>
      </p:ext>
    </p:extLst>
  </p:cSld>
  <p:clrMapOvr>
    <a:masterClrMapping/>
  </p:clrMapOvr>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Secure Are These People?</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Rectangle 4"/>
          <p:cNvSpPr/>
          <p:nvPr/>
        </p:nvSpPr>
        <p:spPr>
          <a:xfrm>
            <a:off x="1547664" y="6525344"/>
            <a:ext cx="6534472" cy="24622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https://s-media-cache-ak0.pinimg.com/originals/48/09/54/4809543a9c7700246a0cf8acdae27abf.jpg</a:t>
            </a:r>
          </a:p>
        </p:txBody>
      </p:sp>
      <p:pic>
        <p:nvPicPr>
          <p:cNvPr id="6" name="Picture 5" descr="ny-workers-security.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95400"/>
            <a:ext cx="9144000" cy="4247097"/>
          </a:xfrm>
          <a:prstGeom prst="rect">
            <a:avLst/>
          </a:prstGeom>
        </p:spPr>
      </p:pic>
      <p:sp>
        <p:nvSpPr>
          <p:cNvPr id="3" name="TextBox 2"/>
          <p:cNvSpPr txBox="1"/>
          <p:nvPr/>
        </p:nvSpPr>
        <p:spPr>
          <a:xfrm>
            <a:off x="251520" y="5775647"/>
            <a:ext cx="8631089"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rPr>
              <a:t>Security is about preventing unforeseen consequences</a:t>
            </a:r>
          </a:p>
        </p:txBody>
      </p:sp>
    </p:spTree>
    <p:extLst>
      <p:ext uri="{BB962C8B-B14F-4D97-AF65-F5344CB8AC3E}">
        <p14:creationId xmlns:p14="http://schemas.microsoft.com/office/powerpoint/2010/main" val="148603509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Safe &amp; Secure Is </a:t>
            </a:r>
            <a:r>
              <a:rPr lang="en-US" b="1" dirty="0"/>
              <a:t>This</a:t>
            </a:r>
            <a:r>
              <a:rPr lang="en-US" dirty="0"/>
              <a:t> Platform?</a:t>
            </a:r>
          </a:p>
        </p:txBody>
      </p:sp>
      <p:pic>
        <p:nvPicPr>
          <p:cNvPr id="5" name="Content Placeholder 4" descr="UK-Self-Driving-Cars.jpg"/>
          <p:cNvPicPr>
            <a:picLocks noGrp="1" noChangeAspect="1"/>
          </p:cNvPicPr>
          <p:nvPr>
            <p:ph idx="1"/>
          </p:nvPr>
        </p:nvPicPr>
        <p:blipFill>
          <a:blip r:embed="rId2">
            <a:extLst>
              <a:ext uri="{28A0092B-C50C-407E-A947-70E740481C1C}">
                <a14:useLocalDpi xmlns:a14="http://schemas.microsoft.com/office/drawing/2010/main" val="0"/>
              </a:ext>
            </a:extLst>
          </a:blip>
          <a:srcRect l="3873" r="3873"/>
          <a:stretch>
            <a:fillRect/>
          </a:stretch>
        </p:blipFill>
        <p:spPr/>
      </p:pic>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6" name="TextBox 5"/>
          <p:cNvSpPr txBox="1"/>
          <p:nvPr/>
        </p:nvSpPr>
        <p:spPr>
          <a:xfrm>
            <a:off x="1475656" y="6495147"/>
            <a:ext cx="4721853"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https://</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taxistartup.com</a:t>
            </a:r>
            <a:r>
              <a:rPr kumimoji="0" lang="en-US" sz="1000" b="0" i="0" u="none" strike="noStrike" kern="1200" cap="none" spc="0" normalizeH="0" baseline="0" noProof="0" dirty="0">
                <a:ln>
                  <a:noFill/>
                </a:ln>
                <a:solidFill>
                  <a:srgbClr val="000000"/>
                </a:solidFill>
                <a:effectLst/>
                <a:uLnTx/>
                <a:uFillTx/>
                <a:latin typeface="Calibri"/>
                <a:ea typeface="+mn-ea"/>
                <a:cs typeface="Calibri"/>
              </a:rPr>
              <a:t>/</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wp</a:t>
            </a:r>
            <a:r>
              <a:rPr kumimoji="0" lang="en-US" sz="1000" b="0" i="0" u="none" strike="noStrike" kern="1200" cap="none" spc="0" normalizeH="0" baseline="0" noProof="0" dirty="0">
                <a:ln>
                  <a:noFill/>
                </a:ln>
                <a:solidFill>
                  <a:srgbClr val="000000"/>
                </a:solidFill>
                <a:effectLst/>
                <a:uLnTx/>
                <a:uFillTx/>
                <a:latin typeface="Calibri"/>
                <a:ea typeface="+mn-ea"/>
                <a:cs typeface="Calibri"/>
              </a:rPr>
              <a:t>-content/uploads/2015/03/UK-Self-Driving-</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Cars.jpg</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2582148169"/>
      </p:ext>
    </p:extLst>
  </p:cSld>
  <p:clrMapOvr>
    <a:masterClrMapping/>
  </p:clrMapOvr>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467544" y="2780928"/>
            <a:ext cx="8064896" cy="2088232"/>
          </a:xfrm>
        </p:spPr>
        <p:txBody>
          <a:bodyPr/>
          <a:lstStyle/>
          <a:p>
            <a:pPr marL="0" indent="0" algn="ctr">
              <a:buNone/>
            </a:pPr>
            <a:r>
              <a:rPr lang="en-US" sz="6400" dirty="0">
                <a:solidFill>
                  <a:srgbClr val="FF0000"/>
                </a:solidFill>
              </a:rPr>
              <a:t>Reliable, Secure, Safe</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482582785"/>
      </p:ext>
    </p:extLst>
  </p:cSld>
  <p:clrMapOvr>
    <a:masterClrMapping/>
  </p:clrMapOvr>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Do We Want This?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3" descr="C:\1nenad\ireland-fields-sky-cloud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7800" y="1295400"/>
            <a:ext cx="6502400" cy="4876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 name="TextBox 2"/>
          <p:cNvSpPr txBox="1"/>
          <p:nvPr/>
        </p:nvSpPr>
        <p:spPr>
          <a:xfrm>
            <a:off x="1494169" y="6495147"/>
            <a:ext cx="1322673"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V. </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Milutinovic</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2994714929"/>
      </p:ext>
    </p:extLst>
  </p:cSld>
  <p:clrMapOvr>
    <a:masterClrMapping/>
  </p:clrMapOvr>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Or This?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2" descr="C:\1nenad\Widnes_Smok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213891"/>
            <a:ext cx="8763000" cy="49514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 name="TextBox 2"/>
          <p:cNvSpPr txBox="1"/>
          <p:nvPr/>
        </p:nvSpPr>
        <p:spPr>
          <a:xfrm>
            <a:off x="1494169" y="6495147"/>
            <a:ext cx="1322673"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V. </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Milutinovic</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1780554729"/>
      </p:ext>
    </p:extLst>
  </p:cSld>
  <p:clrMapOvr>
    <a:masterClrMapping/>
  </p:clrMapOvr>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899592" y="1844824"/>
            <a:ext cx="7128792" cy="2088232"/>
          </a:xfrm>
        </p:spPr>
        <p:txBody>
          <a:bodyPr/>
          <a:lstStyle/>
          <a:p>
            <a:pPr marL="0" indent="0" algn="ctr">
              <a:buNone/>
            </a:pPr>
            <a:r>
              <a:rPr lang="en-US" sz="6400" dirty="0">
                <a:solidFill>
                  <a:srgbClr val="FF0000"/>
                </a:solidFill>
              </a:rPr>
              <a:t>Sustainable</a:t>
            </a:r>
          </a:p>
          <a:p>
            <a:pPr marL="0" indent="0" algn="ctr">
              <a:buNone/>
            </a:pPr>
            <a:r>
              <a:rPr lang="en-US" sz="6400" dirty="0">
                <a:solidFill>
                  <a:srgbClr val="FF0000"/>
                </a:solidFill>
              </a:rPr>
              <a:t>and</a:t>
            </a:r>
          </a:p>
          <a:p>
            <a:pPr marL="0" indent="0" algn="ctr">
              <a:buNone/>
            </a:pPr>
            <a:r>
              <a:rPr lang="en-US" sz="6400" dirty="0">
                <a:solidFill>
                  <a:srgbClr val="FF0000"/>
                </a:solidFill>
              </a:rPr>
              <a:t>Energy Efficient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008206879"/>
      </p:ext>
    </p:extLst>
  </p:cSld>
  <p:clrMapOvr>
    <a:masterClrMapping/>
  </p:clrMapOvr>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Many Difficult Problems: Climate</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Rectangle 4"/>
          <p:cNvSpPr/>
          <p:nvPr/>
        </p:nvSpPr>
        <p:spPr>
          <a:xfrm>
            <a:off x="1403648" y="6525344"/>
            <a:ext cx="6246440" cy="24622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a:t>
            </a:r>
            <a:r>
              <a:rPr kumimoji="0" lang="en-US" sz="1000" b="0" i="0" u="none" strike="noStrike" kern="1200" cap="none" spc="0" normalizeH="0" baseline="0" noProof="0" dirty="0">
                <a:ln>
                  <a:noFill/>
                </a:ln>
                <a:solidFill>
                  <a:srgbClr val="000000"/>
                </a:solidFill>
                <a:effectLst/>
                <a:uLnTx/>
                <a:uFillTx/>
                <a:latin typeface="Calibri"/>
                <a:ea typeface="+mn-ea"/>
                <a:cs typeface="Calibri"/>
                <a:hlinkClick r:id="rId2"/>
              </a:rPr>
              <a:t>https://farm9.staticflickr.com/8571/16376102935_8628150df8_o.jpg</a:t>
            </a:r>
            <a:r>
              <a:rPr kumimoji="0" lang="en-US" sz="1000" b="0" i="0" u="none" strike="noStrike" kern="1200" cap="none" spc="0" normalizeH="0" baseline="0" noProof="0" dirty="0">
                <a:ln>
                  <a:noFill/>
                </a:ln>
                <a:solidFill>
                  <a:srgbClr val="000000"/>
                </a:solidFill>
                <a:effectLst/>
                <a:uLnTx/>
                <a:uFillTx/>
                <a:latin typeface="Calibri"/>
                <a:ea typeface="+mn-ea"/>
                <a:cs typeface="Calibri"/>
              </a:rPr>
              <a:t> </a:t>
            </a:r>
          </a:p>
        </p:txBody>
      </p:sp>
      <p:pic>
        <p:nvPicPr>
          <p:cNvPr id="7" name="Picture 6" descr="climate-modeling-16376102935_8628150df8_o.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1055" y="1040284"/>
            <a:ext cx="7673353" cy="5269036"/>
          </a:xfrm>
          <a:prstGeom prst="rect">
            <a:avLst/>
          </a:prstGeom>
        </p:spPr>
      </p:pic>
    </p:spTree>
    <p:extLst>
      <p:ext uri="{BB962C8B-B14F-4D97-AF65-F5344CB8AC3E}">
        <p14:creationId xmlns:p14="http://schemas.microsoft.com/office/powerpoint/2010/main" val="318578278"/>
      </p:ext>
    </p:extLst>
  </p:cSld>
  <p:clrMapOvr>
    <a:masterClrMapping/>
  </p:clrMapOvr>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Many Difficult Problems: Congestion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Rectangle 4"/>
          <p:cNvSpPr/>
          <p:nvPr/>
        </p:nvSpPr>
        <p:spPr>
          <a:xfrm>
            <a:off x="1475656" y="6478240"/>
            <a:ext cx="6462464" cy="24622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https://blogs-</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images.forbes.com</a:t>
            </a:r>
            <a:r>
              <a:rPr kumimoji="0" lang="en-US" sz="1000" b="0" i="0" u="none" strike="noStrike" kern="1200" cap="none" spc="0" normalizeH="0" baseline="0" noProof="0" dirty="0">
                <a:ln>
                  <a:noFill/>
                </a:ln>
                <a:solidFill>
                  <a:srgbClr val="000000"/>
                </a:solidFill>
                <a:effectLst/>
                <a:uLnTx/>
                <a:uFillTx/>
                <a:latin typeface="Calibri"/>
                <a:ea typeface="+mn-ea"/>
                <a:cs typeface="Calibri"/>
              </a:rPr>
              <a:t>/</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jimgorzelany</a:t>
            </a:r>
            <a:r>
              <a:rPr kumimoji="0" lang="en-US" sz="1000" b="0" i="0" u="none" strike="noStrike" kern="1200" cap="none" spc="0" normalizeH="0" baseline="0" noProof="0" dirty="0">
                <a:ln>
                  <a:noFill/>
                </a:ln>
                <a:solidFill>
                  <a:srgbClr val="000000"/>
                </a:solidFill>
                <a:effectLst/>
                <a:uLnTx/>
                <a:uFillTx/>
                <a:latin typeface="Calibri"/>
                <a:ea typeface="+mn-ea"/>
                <a:cs typeface="Calibri"/>
              </a:rPr>
              <a:t>/files/2015/10/China-G4-backup-this-oct-reuters.jpg</a:t>
            </a:r>
          </a:p>
        </p:txBody>
      </p:sp>
      <p:pic>
        <p:nvPicPr>
          <p:cNvPr id="6" name="Picture 5" descr="China-G4-backup-this-oct-reuter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1560" y="980728"/>
            <a:ext cx="7740352" cy="5163617"/>
          </a:xfrm>
          <a:prstGeom prst="rect">
            <a:avLst/>
          </a:prstGeom>
        </p:spPr>
      </p:pic>
    </p:spTree>
    <p:extLst>
      <p:ext uri="{BB962C8B-B14F-4D97-AF65-F5344CB8AC3E}">
        <p14:creationId xmlns:p14="http://schemas.microsoft.com/office/powerpoint/2010/main" val="3867815757"/>
      </p:ext>
    </p:extLst>
  </p:cSld>
  <p:clrMapOvr>
    <a:masterClrMapping/>
  </p:clrMapOvr>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Many Difficult Problems: Intelligence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descr="brain-MjYzMzAyMg.jpe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3568" y="818710"/>
            <a:ext cx="7416824" cy="5562618"/>
          </a:xfrm>
          <a:prstGeom prst="rect">
            <a:avLst/>
          </a:prstGeom>
        </p:spPr>
      </p:pic>
      <p:sp>
        <p:nvSpPr>
          <p:cNvPr id="6" name="Rectangle 5"/>
          <p:cNvSpPr/>
          <p:nvPr/>
        </p:nvSpPr>
        <p:spPr>
          <a:xfrm>
            <a:off x="2160240" y="6495147"/>
            <a:ext cx="4572000" cy="246221"/>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http://</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spectrum.ieee.org</a:t>
            </a:r>
            <a:r>
              <a:rPr kumimoji="0" lang="en-US" sz="1000" b="0" i="0" u="none" strike="noStrike" kern="1200" cap="none" spc="0" normalizeH="0" baseline="0" noProof="0" dirty="0">
                <a:ln>
                  <a:noFill/>
                </a:ln>
                <a:solidFill>
                  <a:srgbClr val="000000"/>
                </a:solidFill>
                <a:effectLst/>
                <a:uLnTx/>
                <a:uFillTx/>
                <a:latin typeface="Calibri"/>
                <a:ea typeface="+mn-ea"/>
                <a:cs typeface="Calibri"/>
              </a:rPr>
              <a:t>/image/</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MjYzMzAyMg.jpeg</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3321447875"/>
      </p:ext>
    </p:extLst>
  </p:cSld>
  <p:clrMapOvr>
    <a:masterClrMapping/>
  </p:clrMapOvr>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C267135-1DF3-9F44-84B1-3544D6C09EDD}"/>
              </a:ext>
            </a:extLst>
          </p:cNvPr>
          <p:cNvPicPr>
            <a:picLocks noChangeAspect="1"/>
          </p:cNvPicPr>
          <p:nvPr/>
        </p:nvPicPr>
        <p:blipFill>
          <a:blip r:embed="rId2"/>
          <a:stretch>
            <a:fillRect/>
          </a:stretch>
        </p:blipFill>
        <p:spPr>
          <a:xfrm>
            <a:off x="560082" y="980728"/>
            <a:ext cx="8023836" cy="5343875"/>
          </a:xfrm>
          <a:prstGeom prst="rect">
            <a:avLst/>
          </a:prstGeom>
        </p:spPr>
      </p:pic>
      <p:sp>
        <p:nvSpPr>
          <p:cNvPr id="2" name="Title 1"/>
          <p:cNvSpPr>
            <a:spLocks noGrp="1"/>
          </p:cNvSpPr>
          <p:nvPr>
            <p:ph type="title"/>
          </p:nvPr>
        </p:nvSpPr>
        <p:spPr/>
        <p:txBody>
          <a:bodyPr/>
          <a:lstStyle/>
          <a:p>
            <a:r>
              <a:rPr lang="en-US" dirty="0"/>
              <a:t>Many Difficult Problems: Public Health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Rectangle 4"/>
          <p:cNvSpPr/>
          <p:nvPr/>
        </p:nvSpPr>
        <p:spPr>
          <a:xfrm>
            <a:off x="1187624" y="6411278"/>
            <a:ext cx="6984776"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Source: https://blog.wego.com/7-crowded-places-and-events-that-you-will-love/</a:t>
            </a:r>
            <a:r>
              <a:rPr kumimoji="0" lang="ar-SA" sz="10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 </a:t>
            </a:r>
            <a:endParaRPr kumimoji="0" lang="en-US" sz="10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endParaRPr>
          </a:p>
        </p:txBody>
      </p:sp>
    </p:spTree>
    <p:extLst>
      <p:ext uri="{BB962C8B-B14F-4D97-AF65-F5344CB8AC3E}">
        <p14:creationId xmlns:p14="http://schemas.microsoft.com/office/powerpoint/2010/main" val="3999495893"/>
      </p:ext>
    </p:extLst>
  </p:cSld>
  <p:clrMapOvr>
    <a:masterClrMapping/>
  </p:clrMapOvr>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20151101_stc002_595.pn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433713" y="2799766"/>
            <a:ext cx="7602783" cy="3552225"/>
          </a:xfrm>
          <a:prstGeom prst="rect">
            <a:avLst/>
          </a:prstGeom>
        </p:spPr>
      </p:pic>
      <p:sp>
        <p:nvSpPr>
          <p:cNvPr id="2" name="Title 1"/>
          <p:cNvSpPr>
            <a:spLocks noGrp="1"/>
          </p:cNvSpPr>
          <p:nvPr>
            <p:ph type="title"/>
          </p:nvPr>
        </p:nvSpPr>
        <p:spPr>
          <a:xfrm>
            <a:off x="228600" y="152400"/>
            <a:ext cx="8807896" cy="1066800"/>
          </a:xfrm>
        </p:spPr>
        <p:txBody>
          <a:bodyPr/>
          <a:lstStyle/>
          <a:p>
            <a:pPr lvl="0">
              <a:defRPr/>
            </a:pPr>
            <a:r>
              <a:rPr lang="en-US" dirty="0"/>
              <a:t>Many Difficult Problems: Genome Analysis </a:t>
            </a:r>
            <a:endParaRPr lang="en-US" sz="4400" dirty="0">
              <a:solidFill>
                <a:srgbClr val="006633"/>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2" descr="https://www.genome.gov/images/content/costpermb2015_4.jpg"/>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323528" y="1011651"/>
            <a:ext cx="3764149" cy="2777389"/>
          </a:xfrm>
          <a:prstGeom prst="rect">
            <a:avLst/>
          </a:prstGeom>
          <a:noFill/>
          <a:extLst>
            <a:ext uri="{909E8E84-426E-40DD-AFC4-6F175D3DCCD1}">
              <a14:hiddenFill xmlns:a14="http://schemas.microsoft.com/office/drawing/2010/main">
                <a:solidFill>
                  <a:srgbClr val="FFFFFF"/>
                </a:solidFill>
              </a14:hiddenFill>
            </a:ext>
          </a:extLst>
        </p:spPr>
      </p:pic>
      <p:sp>
        <p:nvSpPr>
          <p:cNvPr id="6" name="Oval 5"/>
          <p:cNvSpPr/>
          <p:nvPr/>
        </p:nvSpPr>
        <p:spPr>
          <a:xfrm>
            <a:off x="1966911" y="1688007"/>
            <a:ext cx="228825" cy="228825"/>
          </a:xfrm>
          <a:prstGeom prst="ellipse">
            <a:avLst/>
          </a:prstGeom>
          <a:solidFill>
            <a:srgbClr val="FF0000"/>
          </a:solidFill>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dirty="0">
              <a:ln>
                <a:noFill/>
              </a:ln>
              <a:solidFill>
                <a:srgbClr val="5F5F5F"/>
              </a:solidFill>
              <a:effectLst/>
              <a:uLnTx/>
              <a:uFillTx/>
              <a:latin typeface="europa"/>
              <a:ea typeface="+mn-ea"/>
              <a:cs typeface="+mn-cs"/>
            </a:endParaRPr>
          </a:p>
        </p:txBody>
      </p:sp>
      <p:sp>
        <p:nvSpPr>
          <p:cNvPr id="7" name="Rectangle 6"/>
          <p:cNvSpPr/>
          <p:nvPr/>
        </p:nvSpPr>
        <p:spPr>
          <a:xfrm>
            <a:off x="3779912" y="1198493"/>
            <a:ext cx="3540686" cy="646331"/>
          </a:xfrm>
          <a:prstGeom prst="rect">
            <a:avLst/>
          </a:prstGeom>
          <a:solidFill>
            <a:schemeClr val="accent1">
              <a:lumMod val="60000"/>
              <a:lumOff val="4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development of high-throughput sequencing (HTS) technologies</a:t>
            </a:r>
          </a:p>
        </p:txBody>
      </p:sp>
      <p:cxnSp>
        <p:nvCxnSpPr>
          <p:cNvPr id="9" name="Straight Arrow Connector 8"/>
          <p:cNvCxnSpPr/>
          <p:nvPr/>
        </p:nvCxnSpPr>
        <p:spPr>
          <a:xfrm flipH="1">
            <a:off x="4355978" y="2060848"/>
            <a:ext cx="288030" cy="432048"/>
          </a:xfrm>
          <a:prstGeom prst="straightConnector1">
            <a:avLst/>
          </a:prstGeom>
          <a:ln w="63500">
            <a:solidFill>
              <a:schemeClr val="bg1"/>
            </a:solidFill>
            <a:tailEnd type="triangle"/>
          </a:ln>
        </p:spPr>
        <p:style>
          <a:lnRef idx="1">
            <a:schemeClr val="accent1"/>
          </a:lnRef>
          <a:fillRef idx="0">
            <a:schemeClr val="accent1"/>
          </a:fillRef>
          <a:effectRef idx="0">
            <a:schemeClr val="accent1"/>
          </a:effectRef>
          <a:fontRef idx="minor">
            <a:schemeClr val="tx1"/>
          </a:fontRef>
        </p:style>
      </p:cxnSp>
      <p:pic>
        <p:nvPicPr>
          <p:cNvPr id="10" name="Picture 2" descr="Image result for the economist"/>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a:stretch/>
        </p:blipFill>
        <p:spPr bwMode="auto">
          <a:xfrm>
            <a:off x="252485" y="5963008"/>
            <a:ext cx="790158" cy="403212"/>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1530363" y="6460344"/>
            <a:ext cx="7290109" cy="276999"/>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ahoma"/>
                <a:ea typeface="+mn-ea"/>
                <a:cs typeface="+mn-cs"/>
                <a:hlinkClick r:id="rId6"/>
              </a:rPr>
              <a:t>http://www.economist.com/news/21631808-so-much-genetic-data-so-many-uses-genes-unzipped</a:t>
            </a:r>
            <a:r>
              <a:rPr kumimoji="0" lang="en-US" sz="1200" b="0" i="0" u="none" strike="noStrike" kern="1200" cap="none" spc="0" normalizeH="0" baseline="0" noProof="0" dirty="0">
                <a:ln>
                  <a:noFill/>
                </a:ln>
                <a:solidFill>
                  <a:srgbClr val="000000"/>
                </a:solidFill>
                <a:effectLst/>
                <a:uLnTx/>
                <a:uFillTx/>
                <a:latin typeface="Tahoma"/>
                <a:ea typeface="+mn-ea"/>
                <a:cs typeface="+mn-cs"/>
              </a:rPr>
              <a:t> </a:t>
            </a:r>
          </a:p>
        </p:txBody>
      </p:sp>
      <p:sp>
        <p:nvSpPr>
          <p:cNvPr id="3" name="Down Arrow 2"/>
          <p:cNvSpPr/>
          <p:nvPr/>
        </p:nvSpPr>
        <p:spPr>
          <a:xfrm rot="4961981">
            <a:off x="2655370" y="840988"/>
            <a:ext cx="517315" cy="1382049"/>
          </a:xfrm>
          <a:prstGeom prst="downArrow">
            <a:avLst/>
          </a:prstGeom>
          <a:solidFill>
            <a:schemeClr val="accent1">
              <a:lumMod val="60000"/>
              <a:lumOff val="40000"/>
            </a:schemeClr>
          </a:solidFill>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dirty="0">
              <a:ln>
                <a:noFill/>
              </a:ln>
              <a:solidFill>
                <a:srgbClr val="5F5F5F"/>
              </a:solidFill>
              <a:effectLst/>
              <a:uLnTx/>
              <a:uFillTx/>
              <a:latin typeface="europa"/>
              <a:ea typeface="+mn-ea"/>
              <a:cs typeface="+mn-cs"/>
            </a:endParaRPr>
          </a:p>
        </p:txBody>
      </p:sp>
      <p:sp>
        <p:nvSpPr>
          <p:cNvPr id="12" name="Rectangle 11"/>
          <p:cNvSpPr/>
          <p:nvPr/>
        </p:nvSpPr>
        <p:spPr>
          <a:xfrm>
            <a:off x="177924" y="4006805"/>
            <a:ext cx="2305844" cy="646331"/>
          </a:xfrm>
          <a:prstGeom prst="rect">
            <a:avLst/>
          </a:prstGeom>
          <a:solidFill>
            <a:schemeClr val="accent1">
              <a:lumMod val="60000"/>
              <a:lumOff val="4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Number of Genomes Sequenced</a:t>
            </a:r>
          </a:p>
        </p:txBody>
      </p:sp>
    </p:spTree>
    <p:extLst>
      <p:ext uri="{BB962C8B-B14F-4D97-AF65-F5344CB8AC3E}">
        <p14:creationId xmlns:p14="http://schemas.microsoft.com/office/powerpoint/2010/main" val="3309662766"/>
      </p:ext>
    </p:extLst>
  </p:cSld>
  <p:clrMapOvr>
    <a:masterClrMapping/>
  </p:clrMapOvr>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p:txBody>
          <a:bodyPr/>
          <a:lstStyle/>
          <a:p>
            <a:r>
              <a:rPr lang="en-US" dirty="0"/>
              <a:t>Accelerating Genome Analysis</a:t>
            </a:r>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700" dirty="0"/>
              <a:t>Mohammed Alser, </a:t>
            </a:r>
            <a:r>
              <a:rPr lang="en-US" sz="1700" dirty="0" err="1"/>
              <a:t>Zulal</a:t>
            </a:r>
            <a:r>
              <a:rPr lang="en-US" sz="1700" dirty="0"/>
              <a:t> </a:t>
            </a:r>
            <a:r>
              <a:rPr lang="en-US" sz="1700" dirty="0" err="1"/>
              <a:t>Bingol</a:t>
            </a:r>
            <a:r>
              <a:rPr lang="en-US" sz="1700" dirty="0"/>
              <a:t>, Damla Senol Cali, </a:t>
            </a:r>
            <a:r>
              <a:rPr lang="en-US" sz="1700" dirty="0" err="1"/>
              <a:t>Jeremie</a:t>
            </a:r>
            <a:r>
              <a:rPr lang="en-US" sz="1700" dirty="0"/>
              <a:t> Kim, Saugata Ghose, Can Alkan,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"Accelerating Genome Analysis: A Primer on an Ongoing Journey"</a:t>
            </a:r>
            <a:br>
              <a:rPr lang="en-US" sz="1700" dirty="0">
                <a:solidFill>
                  <a:srgbClr val="0432FF"/>
                </a:solidFill>
              </a:rPr>
            </a:br>
            <a:r>
              <a:rPr lang="en-US" sz="1700" i="1" dirty="0">
                <a:hlinkClick r:id="rId3"/>
              </a:rPr>
              <a:t>IEEE Micro</a:t>
            </a:r>
            <a:r>
              <a:rPr lang="en-US" sz="1700" i="1" dirty="0"/>
              <a:t> (</a:t>
            </a:r>
            <a:r>
              <a:rPr lang="en-US" sz="1700" b="1" i="1" dirty="0"/>
              <a:t>IEEE MICRO</a:t>
            </a:r>
            <a:r>
              <a:rPr lang="en-US" sz="1700" i="1" dirty="0"/>
              <a:t>)</a:t>
            </a:r>
            <a:r>
              <a:rPr lang="en-US" sz="1700" dirty="0"/>
              <a:t>, Vol. 40, No. 5, pages 65-75, September/October 2020.</a:t>
            </a:r>
            <a:br>
              <a:rPr lang="en-US" sz="1700" dirty="0"/>
            </a:br>
            <a:r>
              <a:rPr lang="en-US" sz="1700" dirty="0"/>
              <a:t>[</a:t>
            </a:r>
            <a:r>
              <a:rPr lang="en-US" sz="1700" dirty="0">
                <a:hlinkClick r:id="rId4"/>
              </a:rPr>
              <a:t>Slides (pptx)</a:t>
            </a:r>
            <a:r>
              <a:rPr lang="en-US" sz="1700" dirty="0">
                <a:hlinkClick r:id="rId5"/>
              </a:rPr>
              <a:t>(pdf)</a:t>
            </a:r>
            <a:r>
              <a:rPr lang="en-US" sz="1700" dirty="0"/>
              <a:t>]</a:t>
            </a:r>
            <a:br>
              <a:rPr lang="en-US" sz="1700" dirty="0"/>
            </a:br>
            <a:r>
              <a:rPr lang="en-US" sz="1700" dirty="0"/>
              <a:t>[</a:t>
            </a:r>
            <a:r>
              <a:rPr lang="en-US" sz="1700" dirty="0">
                <a:hlinkClick r:id="rId6"/>
              </a:rPr>
              <a:t>Talk Video (1 hour 2 minutes)</a:t>
            </a:r>
            <a:r>
              <a:rPr lang="en-US" sz="1700" dirty="0"/>
              <a:t>]</a:t>
            </a:r>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A2D8D8F9-787B-E34E-89E5-814530164E49}"/>
              </a:ext>
            </a:extLst>
          </p:cNvPr>
          <p:cNvPicPr>
            <a:picLocks noChangeAspect="1"/>
          </p:cNvPicPr>
          <p:nvPr/>
        </p:nvPicPr>
        <p:blipFill>
          <a:blip r:embed="rId7"/>
          <a:stretch>
            <a:fillRect/>
          </a:stretch>
        </p:blipFill>
        <p:spPr>
          <a:xfrm>
            <a:off x="1489298" y="2979738"/>
            <a:ext cx="6286500" cy="3721100"/>
          </a:xfrm>
          <a:prstGeom prst="rect">
            <a:avLst/>
          </a:prstGeom>
        </p:spPr>
      </p:pic>
    </p:spTree>
    <p:extLst>
      <p:ext uri="{BB962C8B-B14F-4D97-AF65-F5344CB8AC3E}">
        <p14:creationId xmlns:p14="http://schemas.microsoft.com/office/powerpoint/2010/main" val="448241866"/>
      </p:ext>
    </p:extLst>
  </p:cSld>
  <p:clrMapOvr>
    <a:masterClrMapping/>
  </p:clrMapOvr>
  <p:transition/>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dirty="0" err="1"/>
              <a:t>GenASM</a:t>
            </a:r>
            <a:r>
              <a:rPr lang="en-US" dirty="0"/>
              <a:t> Framework </a:t>
            </a:r>
            <a:r>
              <a:rPr lang="en-US" sz="3000" b="1" dirty="0"/>
              <a:t>[MICRO 2020]</a:t>
            </a:r>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500" dirty="0"/>
              <a:t>Damla Senol Cali, Gurpreet S. Kalsi, </a:t>
            </a:r>
            <a:r>
              <a:rPr lang="en-US" sz="1500" dirty="0" err="1"/>
              <a:t>Zulal</a:t>
            </a:r>
            <a:r>
              <a:rPr lang="en-US" sz="1500" dirty="0"/>
              <a:t> </a:t>
            </a:r>
            <a:r>
              <a:rPr lang="en-US" sz="1500" dirty="0" err="1"/>
              <a:t>Bingol</a:t>
            </a:r>
            <a:r>
              <a:rPr lang="en-US" sz="1500" dirty="0"/>
              <a:t>, Can </a:t>
            </a:r>
            <a:r>
              <a:rPr lang="en-US" sz="1500" dirty="0" err="1"/>
              <a:t>Firtina</a:t>
            </a:r>
            <a:r>
              <a:rPr lang="en-US" sz="1500" dirty="0"/>
              <a:t>, Lavanya Subramanian, </a:t>
            </a:r>
            <a:r>
              <a:rPr lang="en-US" sz="1500" dirty="0" err="1"/>
              <a:t>Jeremie</a:t>
            </a:r>
            <a:r>
              <a:rPr lang="en-US" sz="1500" dirty="0"/>
              <a:t> S. Kim, </a:t>
            </a:r>
            <a:r>
              <a:rPr lang="en-US" sz="1500" dirty="0" err="1"/>
              <a:t>Rachata</a:t>
            </a:r>
            <a:r>
              <a:rPr lang="en-US" sz="1500" dirty="0"/>
              <a:t> Ausavarungnirun, Mohammed Alser, Juan Gomez-Luna, Amirali Boroumand, Anant Nori, Allison </a:t>
            </a:r>
            <a:r>
              <a:rPr lang="en-US" sz="1500" dirty="0" err="1"/>
              <a:t>Scibisz</a:t>
            </a:r>
            <a:r>
              <a:rPr lang="en-US" sz="1500" dirty="0"/>
              <a:t>, Sreenivas Subramoney, Can Alkan, Saugata Ghose,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"GenASM: A High-Performance, Low-Power Approximate String Matching Acceleration Framework for Genome Sequence Analysis"</a:t>
            </a:r>
            <a:br>
              <a:rPr lang="en-US" sz="1500" dirty="0">
                <a:solidFill>
                  <a:srgbClr val="0432FF"/>
                </a:solidFill>
              </a:rPr>
            </a:br>
            <a:r>
              <a:rPr lang="en-US" sz="1500" i="1" dirty="0"/>
              <a:t>Proceedings of the </a:t>
            </a:r>
            <a:r>
              <a:rPr lang="en-US" sz="1500" i="1" dirty="0">
                <a:hlinkClick r:id="rId3"/>
              </a:rPr>
              <a:t>53rd International Symposium on Microarchitecture</a:t>
            </a:r>
            <a:r>
              <a:rPr lang="en-US" sz="1500" i="1" dirty="0"/>
              <a:t> (</a:t>
            </a:r>
            <a:r>
              <a:rPr lang="en-US" sz="1500" b="1" i="1" dirty="0"/>
              <a:t>MICRO</a:t>
            </a:r>
            <a:r>
              <a:rPr lang="en-US" sz="1500" i="1" dirty="0"/>
              <a:t>)</a:t>
            </a:r>
            <a:r>
              <a:rPr lang="en-US" sz="1500" dirty="0"/>
              <a:t>, Virtual, October 2020.</a:t>
            </a:r>
            <a:br>
              <a:rPr lang="en-US" sz="1500" dirty="0"/>
            </a:br>
            <a:r>
              <a:rPr lang="en-US" sz="1500" dirty="0"/>
              <a:t>[</a:t>
            </a:r>
            <a:r>
              <a:rPr lang="en-US" sz="1500" dirty="0">
                <a:hlinkClick r:id="rId4"/>
              </a:rPr>
              <a:t>Lighting Talk Video</a:t>
            </a:r>
            <a:r>
              <a:rPr lang="en-US" sz="1500" dirty="0"/>
              <a:t> (1.5 minutes)]</a:t>
            </a:r>
            <a:br>
              <a:rPr lang="en-US" sz="1500" dirty="0"/>
            </a:br>
            <a:r>
              <a:rPr lang="en-US" sz="1500" dirty="0"/>
              <a:t>[</a:t>
            </a:r>
            <a:r>
              <a:rPr lang="en-US" sz="1500" dirty="0">
                <a:hlinkClick r:id="rId5"/>
              </a:rPr>
              <a:t>Lightning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Video</a:t>
            </a:r>
            <a:r>
              <a:rPr lang="en-US" sz="1500" dirty="0"/>
              <a:t> (18 minutes)]</a:t>
            </a:r>
            <a:br>
              <a:rPr lang="en-US" sz="1500" dirty="0"/>
            </a:br>
            <a:r>
              <a:rPr lang="en-US" sz="1500" dirty="0"/>
              <a:t>[</a:t>
            </a:r>
            <a:r>
              <a:rPr lang="en-US" sz="1500" dirty="0">
                <a:hlinkClick r:id="rId8"/>
              </a:rPr>
              <a:t>Slides (pptx)</a:t>
            </a:r>
            <a:r>
              <a:rPr lang="en-US" sz="1500" dirty="0"/>
              <a:t> </a:t>
            </a:r>
            <a:r>
              <a:rPr lang="en-US" sz="1500" dirty="0">
                <a:hlinkClick r:id="rId9"/>
              </a:rPr>
              <a:t>(pdf)</a:t>
            </a:r>
            <a:r>
              <a:rPr lang="en-US" sz="1500" dirty="0"/>
              <a:t>]</a:t>
            </a:r>
          </a:p>
          <a:p>
            <a:pPr marL="0" indent="0">
              <a:buNone/>
            </a:pPr>
            <a:br>
              <a:rPr lang="en-US" sz="1500" dirty="0"/>
            </a:br>
            <a:br>
              <a:rPr lang="en-US" sz="1500" dirty="0"/>
            </a:br>
            <a:endParaRPr lang="en-US" sz="15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943A4793-1AF6-E942-81F7-38877A7E30AC}"/>
              </a:ext>
            </a:extLst>
          </p:cNvPr>
          <p:cNvPicPr>
            <a:picLocks noChangeAspect="1"/>
          </p:cNvPicPr>
          <p:nvPr/>
        </p:nvPicPr>
        <p:blipFill>
          <a:blip r:embed="rId10"/>
          <a:stretch>
            <a:fillRect/>
          </a:stretch>
        </p:blipFill>
        <p:spPr>
          <a:xfrm>
            <a:off x="0" y="4013776"/>
            <a:ext cx="9144000" cy="2442505"/>
          </a:xfrm>
          <a:prstGeom prst="rect">
            <a:avLst/>
          </a:prstGeom>
        </p:spPr>
      </p:pic>
    </p:spTree>
    <p:extLst>
      <p:ext uri="{BB962C8B-B14F-4D97-AF65-F5344CB8AC3E}">
        <p14:creationId xmlns:p14="http://schemas.microsoft.com/office/powerpoint/2010/main" val="3385835822"/>
      </p:ext>
    </p:extLst>
  </p:cSld>
  <p:clrMapOvr>
    <a:masterClrMapping/>
  </p:clrMapOvr>
  <p:transition/>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3955F-E593-C94F-8AC7-1810F08980FA}"/>
              </a:ext>
            </a:extLst>
          </p:cNvPr>
          <p:cNvSpPr>
            <a:spLocks noGrp="1"/>
          </p:cNvSpPr>
          <p:nvPr>
            <p:ph type="title"/>
          </p:nvPr>
        </p:nvSpPr>
        <p:spPr/>
        <p:txBody>
          <a:bodyPr>
            <a:normAutofit/>
          </a:bodyPr>
          <a:lstStyle/>
          <a:p>
            <a:r>
              <a:rPr lang="en-US" dirty="0"/>
              <a:t>Future of Genome Sequencing &amp; Analysis</a:t>
            </a:r>
          </a:p>
        </p:txBody>
      </p:sp>
      <p:sp>
        <p:nvSpPr>
          <p:cNvPr id="4" name="Slide Number Placeholder 3">
            <a:extLst>
              <a:ext uri="{FF2B5EF4-FFF2-40B4-BE49-F238E27FC236}">
                <a16:creationId xmlns:a16="http://schemas.microsoft.com/office/drawing/2014/main" id="{945DD420-3CB6-7A41-8020-2C87CA87ABA7}"/>
              </a:ext>
            </a:extLst>
          </p:cNvPr>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E67019E-6B59-9444-A8F8-0CFAB6B6981D}" type="slidenum">
              <a:rPr kumimoji="0" lang="en-US" sz="1600" b="1" i="0" u="none" strike="noStrike" kern="1200" cap="none" spc="0" normalizeH="0" baseline="0" noProof="0" smtClean="0">
                <a:ln>
                  <a:noFill/>
                </a:ln>
                <a:solidFill>
                  <a:prstClr val="white"/>
                </a:solidFill>
                <a:effectLst/>
                <a:uLnTx/>
                <a:uFillTx/>
                <a:latin typeface="Corbel" panose="020B0503020204020204" pitchFamily="34" charset="0"/>
                <a:ea typeface="ＭＳ Ｐゴシック" panose="020B0600070205080204" pitchFamily="34" charset="-128"/>
                <a:cs typeface="Calibri" panose="020F050202020403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79</a:t>
            </a:fld>
            <a:endParaRPr kumimoji="0" lang="en-US" sz="1600" b="1" i="0" u="none" strike="noStrike" kern="1200" cap="none" spc="0" normalizeH="0" baseline="0" noProof="0" dirty="0">
              <a:ln>
                <a:noFill/>
              </a:ln>
              <a:solidFill>
                <a:prstClr val="white"/>
              </a:solidFill>
              <a:effectLst/>
              <a:uLnTx/>
              <a:uFillTx/>
              <a:latin typeface="Corbel" panose="020B0503020204020204" pitchFamily="34" charset="0"/>
              <a:ea typeface="ＭＳ Ｐゴシック" panose="020B0600070205080204" pitchFamily="34" charset="-128"/>
              <a:cs typeface="Calibri" panose="020F0502020204030204" pitchFamily="34" charset="0"/>
            </a:endParaRPr>
          </a:p>
        </p:txBody>
      </p:sp>
      <p:pic>
        <p:nvPicPr>
          <p:cNvPr id="5122" name="Picture 2">
            <a:extLst>
              <a:ext uri="{FF2B5EF4-FFF2-40B4-BE49-F238E27FC236}">
                <a16:creationId xmlns:a16="http://schemas.microsoft.com/office/drawing/2014/main" id="{5C405E63-629C-CD4C-A407-9B4A7134B8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09143" y="3969960"/>
            <a:ext cx="4934857" cy="281184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CFD409C-4506-9941-8552-EF2195C4FB00}"/>
              </a:ext>
            </a:extLst>
          </p:cNvPr>
          <p:cNvSpPr txBox="1"/>
          <p:nvPr/>
        </p:nvSpPr>
        <p:spPr>
          <a:xfrm>
            <a:off x="6487885" y="6150579"/>
            <a:ext cx="2423885"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black"/>
                </a:solidFill>
                <a:effectLst/>
                <a:uLnTx/>
                <a:uFillTx/>
                <a:latin typeface="Corbel" panose="020B0503020204020204"/>
                <a:ea typeface="ＭＳ Ｐゴシック" panose="020B0600070205080204" pitchFamily="34" charset="-128"/>
                <a:cs typeface="+mn-cs"/>
              </a:rPr>
              <a:t>SmidgION</a:t>
            </a:r>
            <a:r>
              <a:rPr kumimoji="0" lang="en-US" sz="1800" b="0" i="0" u="none" strike="noStrike" kern="1200" cap="none" spc="0" normalizeH="0" baseline="0" noProof="0" dirty="0">
                <a:ln>
                  <a:noFill/>
                </a:ln>
                <a:solidFill>
                  <a:prstClr val="black"/>
                </a:solidFill>
                <a:effectLst/>
                <a:uLnTx/>
                <a:uFillTx/>
                <a:latin typeface="Corbel" panose="020B0503020204020204"/>
                <a:ea typeface="ＭＳ Ｐゴシック" panose="020B0600070205080204" pitchFamily="34" charset="-128"/>
                <a:cs typeface="+mn-cs"/>
              </a:rPr>
              <a:t> from ONT</a:t>
            </a:r>
          </a:p>
        </p:txBody>
      </p:sp>
      <p:pic>
        <p:nvPicPr>
          <p:cNvPr id="5124" name="Picture 4" descr="First Nanopore Sequencing of Human Genome">
            <a:extLst>
              <a:ext uri="{FF2B5EF4-FFF2-40B4-BE49-F238E27FC236}">
                <a16:creationId xmlns:a16="http://schemas.microsoft.com/office/drawing/2014/main" id="{CD6415EF-163D-B542-B3D4-F9AA1F93D9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142" y="1775512"/>
            <a:ext cx="4378883" cy="294115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384B99A9-CA22-114E-A3BA-CE16FDD156D7}"/>
              </a:ext>
            </a:extLst>
          </p:cNvPr>
          <p:cNvSpPr/>
          <p:nvPr/>
        </p:nvSpPr>
        <p:spPr>
          <a:xfrm>
            <a:off x="399142" y="1784391"/>
            <a:ext cx="4378883" cy="2941150"/>
          </a:xfrm>
          <a:prstGeom prst="rect">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sp>
        <p:nvSpPr>
          <p:cNvPr id="7" name="Right Arrow 6">
            <a:extLst>
              <a:ext uri="{FF2B5EF4-FFF2-40B4-BE49-F238E27FC236}">
                <a16:creationId xmlns:a16="http://schemas.microsoft.com/office/drawing/2014/main" id="{CDDC3997-C7CB-584B-BDBF-AE5464A11F6D}"/>
              </a:ext>
            </a:extLst>
          </p:cNvPr>
          <p:cNvSpPr/>
          <p:nvPr/>
        </p:nvSpPr>
        <p:spPr>
          <a:xfrm rot="2626864">
            <a:off x="4168426" y="4039373"/>
            <a:ext cx="1219200" cy="725715"/>
          </a:xfrm>
          <a:prstGeom prst="rightArrow">
            <a:avLst/>
          </a:prstGeom>
          <a:solidFill>
            <a:schemeClr val="accent2">
              <a:lumMod val="60000"/>
              <a:lumOff val="40000"/>
            </a:schemeClr>
          </a:solid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sp>
        <p:nvSpPr>
          <p:cNvPr id="8" name="TextBox 7">
            <a:extLst>
              <a:ext uri="{FF2B5EF4-FFF2-40B4-BE49-F238E27FC236}">
                <a16:creationId xmlns:a16="http://schemas.microsoft.com/office/drawing/2014/main" id="{894684CC-0CFA-074F-9F5D-8C754E1811D1}"/>
              </a:ext>
            </a:extLst>
          </p:cNvPr>
          <p:cNvSpPr txBox="1"/>
          <p:nvPr/>
        </p:nvSpPr>
        <p:spPr>
          <a:xfrm>
            <a:off x="366963" y="4540875"/>
            <a:ext cx="2423885" cy="369332"/>
          </a:xfrm>
          <a:prstGeom prst="rect">
            <a:avLst/>
          </a:prstGeom>
          <a:solidFill>
            <a:schemeClr val="bg1"/>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panose="020B0503020204020204"/>
                <a:ea typeface="ＭＳ Ｐゴシック" panose="020B0600070205080204" pitchFamily="34" charset="-128"/>
                <a:cs typeface="+mn-cs"/>
              </a:rPr>
              <a:t>MinION from ONT</a:t>
            </a:r>
          </a:p>
        </p:txBody>
      </p:sp>
      <p:sp>
        <p:nvSpPr>
          <p:cNvPr id="10" name="Slide Number Placeholder 2">
            <a:extLst>
              <a:ext uri="{FF2B5EF4-FFF2-40B4-BE49-F238E27FC236}">
                <a16:creationId xmlns:a16="http://schemas.microsoft.com/office/drawing/2014/main" id="{6C9A6BE0-035D-4D45-AA88-9C10BDC56A6E}"/>
              </a:ext>
            </a:extLst>
          </p:cNvPr>
          <p:cNvSpPr>
            <a:spLocks noGrp="1"/>
          </p:cNvSpPr>
          <p:nvPr>
            <p:ph type="sldNum" sz="quarter" idx="11"/>
          </p:nvPr>
        </p:nvSpPr>
        <p:spPr>
          <a:xfrm>
            <a:off x="6946900" y="6373813"/>
            <a:ext cx="2133600" cy="457200"/>
          </a:xfrm>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018A7077-2B78-4FB5-8F56-24239751AEF0}"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79</a:t>
            </a:fld>
            <a:endParaRPr kumimoji="0" lang="en-US" altLang="en-US" sz="1600" b="0" i="0" u="none" strike="noStrike" kern="1200" cap="none" spc="0" normalizeH="0" baseline="0" noProof="0" dirty="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endParaRPr>
          </a:p>
        </p:txBody>
      </p:sp>
      <p:sp>
        <p:nvSpPr>
          <p:cNvPr id="11" name="Rectangle 10">
            <a:extLst>
              <a:ext uri="{FF2B5EF4-FFF2-40B4-BE49-F238E27FC236}">
                <a16:creationId xmlns:a16="http://schemas.microsoft.com/office/drawing/2014/main" id="{2976BE83-CBB8-5848-A3B9-9F433A948BCE}"/>
              </a:ext>
            </a:extLst>
          </p:cNvPr>
          <p:cNvSpPr/>
          <p:nvPr/>
        </p:nvSpPr>
        <p:spPr>
          <a:xfrm>
            <a:off x="76200" y="910043"/>
            <a:ext cx="8943782" cy="523220"/>
          </a:xfrm>
          <a:prstGeom prst="rect">
            <a:avLst/>
          </a:prstGeom>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Mohammed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Alser</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Zülal</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Bingöl</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Damla</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Senol</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Cali,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Jeremie</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Kim,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Saugata</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Ghose, Can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Alkan</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Onur Mutlu</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 sz="14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sym typeface="Calibri"/>
                <a:hlinkClick r:id="rId4">
                  <a:extLst>
                    <a:ext uri="{A12FA001-AC4F-418D-AE19-62706E023703}">
                      <ahyp:hlinkClr xmlns:ahyp="http://schemas.microsoft.com/office/drawing/2018/hyperlinkcolor" val="tx"/>
                    </a:ext>
                  </a:extLst>
                </a:hlinkClick>
              </a:rPr>
              <a:t>“Accelerating Genome Analysis: A Primer on an Ongoing Journey” </a:t>
            </a:r>
            <a:r>
              <a:rPr kumimoji="0" lang="en" sz="14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sym typeface="Calibri"/>
              </a:rPr>
              <a:t> </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IEEE Micro, August 2020.</a:t>
            </a:r>
          </a:p>
        </p:txBody>
      </p:sp>
      <p:pic>
        <p:nvPicPr>
          <p:cNvPr id="3" name="Picture 2">
            <a:extLst>
              <a:ext uri="{FF2B5EF4-FFF2-40B4-BE49-F238E27FC236}">
                <a16:creationId xmlns:a16="http://schemas.microsoft.com/office/drawing/2014/main" id="{4D51AC44-75A3-4349-9946-96683AA9B4E8}"/>
              </a:ext>
            </a:extLst>
          </p:cNvPr>
          <p:cNvPicPr>
            <a:picLocks noChangeAspect="1"/>
          </p:cNvPicPr>
          <p:nvPr/>
        </p:nvPicPr>
        <p:blipFill>
          <a:blip r:embed="rId5"/>
          <a:stretch>
            <a:fillRect/>
          </a:stretch>
        </p:blipFill>
        <p:spPr>
          <a:xfrm>
            <a:off x="4810204" y="1702419"/>
            <a:ext cx="3577446" cy="633799"/>
          </a:xfrm>
          <a:prstGeom prst="rect">
            <a:avLst/>
          </a:prstGeom>
        </p:spPr>
      </p:pic>
      <p:pic>
        <p:nvPicPr>
          <p:cNvPr id="6" name="Picture 5">
            <a:extLst>
              <a:ext uri="{FF2B5EF4-FFF2-40B4-BE49-F238E27FC236}">
                <a16:creationId xmlns:a16="http://schemas.microsoft.com/office/drawing/2014/main" id="{869A8184-11C2-4146-99A6-DC2DD45B8BBF}"/>
              </a:ext>
            </a:extLst>
          </p:cNvPr>
          <p:cNvPicPr>
            <a:picLocks noChangeAspect="1"/>
          </p:cNvPicPr>
          <p:nvPr/>
        </p:nvPicPr>
        <p:blipFill>
          <a:blip r:embed="rId6"/>
          <a:stretch>
            <a:fillRect/>
          </a:stretch>
        </p:blipFill>
        <p:spPr>
          <a:xfrm>
            <a:off x="4803425" y="2638622"/>
            <a:ext cx="3584225" cy="635000"/>
          </a:xfrm>
          <a:prstGeom prst="rect">
            <a:avLst/>
          </a:prstGeom>
        </p:spPr>
      </p:pic>
    </p:spTree>
    <p:extLst>
      <p:ext uri="{BB962C8B-B14F-4D97-AF65-F5344CB8AC3E}">
        <p14:creationId xmlns:p14="http://schemas.microsoft.com/office/powerpoint/2010/main" val="2175982812"/>
      </p:ext>
    </p:extLst>
  </p:cSld>
  <p:clrMapOvr>
    <a:masterClrMapping/>
  </p:clrMapOvr>
  <p:transition/>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AD78-64D2-9C47-B050-A2D2C6E7DA86}"/>
              </a:ext>
            </a:extLst>
          </p:cNvPr>
          <p:cNvSpPr>
            <a:spLocks noGrp="1"/>
          </p:cNvSpPr>
          <p:nvPr>
            <p:ph type="title"/>
          </p:nvPr>
        </p:nvSpPr>
        <p:spPr>
          <a:xfrm>
            <a:off x="228600" y="152400"/>
            <a:ext cx="8807896" cy="1066800"/>
          </a:xfrm>
        </p:spPr>
        <p:txBody>
          <a:bodyPr/>
          <a:lstStyle/>
          <a:p>
            <a:r>
              <a:rPr lang="en-US" dirty="0"/>
              <a:t>More on Fast &amp; Efficient Genome Analysis</a:t>
            </a:r>
          </a:p>
        </p:txBody>
      </p:sp>
      <p:sp>
        <p:nvSpPr>
          <p:cNvPr id="3" name="Content Placeholder 2">
            <a:extLst>
              <a:ext uri="{FF2B5EF4-FFF2-40B4-BE49-F238E27FC236}">
                <a16:creationId xmlns:a16="http://schemas.microsoft.com/office/drawing/2014/main" id="{51802AAD-62B5-594C-82AB-3F845A08141C}"/>
              </a:ext>
            </a:extLst>
          </p:cNvPr>
          <p:cNvSpPr>
            <a:spLocks noGrp="1"/>
          </p:cNvSpPr>
          <p:nvPr>
            <p:ph idx="1"/>
          </p:nvPr>
        </p:nvSpPr>
        <p:spPr>
          <a:xfrm>
            <a:off x="228600" y="908720"/>
            <a:ext cx="8610600" cy="5339680"/>
          </a:xfrm>
        </p:spPr>
        <p:txBody>
          <a:bodyPr/>
          <a:lstStyle/>
          <a:p>
            <a:r>
              <a:rPr lang="en-US" sz="1600" dirty="0"/>
              <a:t>Onur Mutlu,</a:t>
            </a:r>
            <a:br>
              <a:rPr lang="en-US" sz="1600" dirty="0"/>
            </a:br>
            <a:r>
              <a:rPr lang="en-US" sz="1600" b="1" dirty="0">
                <a:solidFill>
                  <a:srgbClr val="0432FF"/>
                </a:solidFill>
                <a:hlinkClick r:id="rId2">
                  <a:extLst>
                    <a:ext uri="{A12FA001-AC4F-418D-AE19-62706E023703}">
                      <ahyp:hlinkClr xmlns:ahyp="http://schemas.microsoft.com/office/drawing/2018/hyperlinkcolor" val="tx"/>
                    </a:ext>
                  </a:extLst>
                </a:hlinkClick>
              </a:rPr>
              <a:t>"Accelerating Genome Analysis: A Primer on an Ongoing Journey"</a:t>
            </a:r>
            <a:br>
              <a:rPr lang="en-US" sz="1600" dirty="0">
                <a:solidFill>
                  <a:srgbClr val="0432FF"/>
                </a:solidFill>
              </a:rPr>
            </a:br>
            <a:r>
              <a:rPr lang="en-US" sz="1600" i="1" dirty="0"/>
              <a:t>Invited Lecture at </a:t>
            </a:r>
            <a:r>
              <a:rPr lang="en-US" sz="1600" i="1" dirty="0">
                <a:hlinkClick r:id="rId3"/>
              </a:rPr>
              <a:t>Technion</a:t>
            </a:r>
            <a:r>
              <a:rPr lang="en-US" sz="1600" dirty="0"/>
              <a:t>, Virtual, 26 January 2021.</a:t>
            </a:r>
            <a:br>
              <a:rPr lang="en-US" sz="1600" dirty="0"/>
            </a:br>
            <a:r>
              <a:rPr lang="en-US" sz="1600" dirty="0"/>
              <a:t>[</a:t>
            </a:r>
            <a:r>
              <a:rPr lang="en-US" sz="1600" dirty="0">
                <a:hlinkClick r:id="rId2"/>
              </a:rPr>
              <a:t>Slides (pptx)</a:t>
            </a:r>
            <a:r>
              <a:rPr lang="en-US" sz="1600" dirty="0"/>
              <a:t> </a:t>
            </a:r>
            <a:r>
              <a:rPr lang="en-US" sz="1600" dirty="0">
                <a:hlinkClick r:id="rId4"/>
              </a:rPr>
              <a:t>(pdf)</a:t>
            </a:r>
            <a:r>
              <a:rPr lang="en-US" sz="1600" dirty="0"/>
              <a:t>]</a:t>
            </a:r>
            <a:br>
              <a:rPr lang="en-US" sz="1600" dirty="0"/>
            </a:br>
            <a:r>
              <a:rPr lang="en-US" sz="1600" dirty="0"/>
              <a:t>[</a:t>
            </a:r>
            <a:r>
              <a:rPr lang="en-US" sz="1600" dirty="0">
                <a:hlinkClick r:id="rId5"/>
              </a:rPr>
              <a:t>Talk Video </a:t>
            </a:r>
            <a:r>
              <a:rPr lang="en-US" sz="1600" dirty="0"/>
              <a:t>(1 hour 37 minutes, including Q&amp;A)]</a:t>
            </a:r>
            <a:br>
              <a:rPr lang="en-US" sz="1600" dirty="0"/>
            </a:br>
            <a:r>
              <a:rPr lang="en-US" sz="1600" dirty="0"/>
              <a:t>[</a:t>
            </a:r>
            <a:r>
              <a:rPr lang="en-US" sz="1600" dirty="0">
                <a:hlinkClick r:id="rId6"/>
              </a:rPr>
              <a:t>Related Invited Paper (at IEEE Micro, 2020)</a:t>
            </a:r>
            <a:r>
              <a:rPr lang="en-US" sz="1600" dirty="0"/>
              <a:t>]</a:t>
            </a:r>
          </a:p>
          <a:p>
            <a:pPr marL="0" indent="0">
              <a:buNone/>
            </a:pPr>
            <a:endParaRPr lang="en-US" sz="1600" dirty="0"/>
          </a:p>
        </p:txBody>
      </p:sp>
      <p:sp>
        <p:nvSpPr>
          <p:cNvPr id="4" name="Slide Number Placeholder 3">
            <a:extLst>
              <a:ext uri="{FF2B5EF4-FFF2-40B4-BE49-F238E27FC236}">
                <a16:creationId xmlns:a16="http://schemas.microsoft.com/office/drawing/2014/main" id="{42A122B2-35CC-C64B-B5EA-4870A730338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hlinkClick r:id="rId7"/>
            <a:extLst>
              <a:ext uri="{FF2B5EF4-FFF2-40B4-BE49-F238E27FC236}">
                <a16:creationId xmlns:a16="http://schemas.microsoft.com/office/drawing/2014/main" id="{63062A44-6117-B242-BB5D-88FC9FCE611C}"/>
              </a:ext>
            </a:extLst>
          </p:cNvPr>
          <p:cNvPicPr>
            <a:picLocks noChangeAspect="1"/>
          </p:cNvPicPr>
          <p:nvPr/>
        </p:nvPicPr>
        <p:blipFill>
          <a:blip r:embed="rId8"/>
          <a:stretch>
            <a:fillRect/>
          </a:stretch>
        </p:blipFill>
        <p:spPr>
          <a:xfrm>
            <a:off x="1691680" y="2569425"/>
            <a:ext cx="6012160" cy="4144395"/>
          </a:xfrm>
          <a:prstGeom prst="rect">
            <a:avLst/>
          </a:prstGeom>
        </p:spPr>
      </p:pic>
    </p:spTree>
    <p:extLst>
      <p:ext uri="{BB962C8B-B14F-4D97-AF65-F5344CB8AC3E}">
        <p14:creationId xmlns:p14="http://schemas.microsoft.com/office/powerpoint/2010/main" val="678004390"/>
      </p:ext>
    </p:extLst>
  </p:cSld>
  <p:clrMapOvr>
    <a:masterClrMapping/>
  </p:clrMapOvr>
  <p:transition/>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0937A-8480-B748-AF02-B14403ACF79C}"/>
              </a:ext>
            </a:extLst>
          </p:cNvPr>
          <p:cNvSpPr>
            <a:spLocks noGrp="1"/>
          </p:cNvSpPr>
          <p:nvPr>
            <p:ph type="title"/>
          </p:nvPr>
        </p:nvSpPr>
        <p:spPr/>
        <p:txBody>
          <a:bodyPr/>
          <a:lstStyle/>
          <a:p>
            <a:r>
              <a:rPr lang="en-US" dirty="0"/>
              <a:t>Detailed Lectures on Genome Analysis</a:t>
            </a:r>
          </a:p>
        </p:txBody>
      </p:sp>
      <p:sp>
        <p:nvSpPr>
          <p:cNvPr id="3" name="Content Placeholder 2">
            <a:extLst>
              <a:ext uri="{FF2B5EF4-FFF2-40B4-BE49-F238E27FC236}">
                <a16:creationId xmlns:a16="http://schemas.microsoft.com/office/drawing/2014/main" id="{0478BD05-2E95-984E-8F35-2CBFD3B723B3}"/>
              </a:ext>
            </a:extLst>
          </p:cNvPr>
          <p:cNvSpPr>
            <a:spLocks noGrp="1"/>
          </p:cNvSpPr>
          <p:nvPr>
            <p:ph idx="1"/>
          </p:nvPr>
        </p:nvSpPr>
        <p:spPr>
          <a:xfrm>
            <a:off x="228600" y="884955"/>
            <a:ext cx="8851900" cy="5211762"/>
          </a:xfrm>
        </p:spPr>
        <p:txBody>
          <a:bodyPr/>
          <a:lstStyle/>
          <a:p>
            <a:r>
              <a:rPr lang="en-US" sz="2000" dirty="0">
                <a:solidFill>
                  <a:srgbClr val="FF0000"/>
                </a:solidFill>
              </a:rPr>
              <a:t>Computer Architecture, Fall 2020, Lecture 3a</a:t>
            </a:r>
          </a:p>
          <a:p>
            <a:pPr lvl="1"/>
            <a:r>
              <a:rPr lang="en-US" sz="1800" b="1" dirty="0"/>
              <a:t>Introduction to Genome Sequence Analysis </a:t>
            </a:r>
            <a:r>
              <a:rPr lang="en-US" sz="1800" dirty="0"/>
              <a:t>(ETH Zürich, Fall 2020)</a:t>
            </a:r>
          </a:p>
          <a:p>
            <a:pPr lvl="1"/>
            <a:r>
              <a:rPr lang="en-US" sz="1700" dirty="0">
                <a:solidFill>
                  <a:srgbClr val="0000FF"/>
                </a:solidFill>
                <a:hlinkClick r:id="rId2">
                  <a:extLst>
                    <a:ext uri="{A12FA001-AC4F-418D-AE19-62706E023703}">
                      <ahyp:hlinkClr xmlns:ahyp="http://schemas.microsoft.com/office/drawing/2018/hyperlinkcolor" val="tx"/>
                    </a:ext>
                  </a:extLst>
                </a:hlinkClick>
              </a:rPr>
              <a:t>https://www.youtube.com/watch?v=CrRb32v7SJc&amp;list=PL5Q2soXY2Zi9xidyIgBxUz7xRPS-wisBN&amp;index=5</a:t>
            </a:r>
            <a:r>
              <a:rPr lang="en-US" sz="1700" dirty="0">
                <a:solidFill>
                  <a:srgbClr val="0000FF"/>
                </a:solidFill>
              </a:rPr>
              <a:t> </a:t>
            </a:r>
          </a:p>
          <a:p>
            <a:pPr lvl="1"/>
            <a:endParaRPr lang="en-US" sz="600" dirty="0">
              <a:solidFill>
                <a:srgbClr val="0000FF"/>
              </a:solidFill>
            </a:endParaRPr>
          </a:p>
          <a:p>
            <a:r>
              <a:rPr lang="en-US" sz="2000" dirty="0">
                <a:solidFill>
                  <a:srgbClr val="FF0000"/>
                </a:solidFill>
              </a:rPr>
              <a:t>Computer Architecture, Fall 2020, Lecture 8</a:t>
            </a:r>
          </a:p>
          <a:p>
            <a:pPr lvl="1"/>
            <a:r>
              <a:rPr lang="en-US" sz="1800" b="1" dirty="0"/>
              <a:t>Intelligent Genome Analysis </a:t>
            </a:r>
            <a:r>
              <a:rPr lang="en-US" sz="1800" dirty="0"/>
              <a:t>(ETH Zürich, Fall 2020)</a:t>
            </a:r>
          </a:p>
          <a:p>
            <a:pPr lvl="1"/>
            <a:r>
              <a:rPr lang="en-US" sz="1700" dirty="0">
                <a:solidFill>
                  <a:srgbClr val="0000FF"/>
                </a:solidFill>
                <a:hlinkClick r:id="rId3">
                  <a:extLst>
                    <a:ext uri="{A12FA001-AC4F-418D-AE19-62706E023703}">
                      <ahyp:hlinkClr xmlns:ahyp="http://schemas.microsoft.com/office/drawing/2018/hyperlinkcolor" val="tx"/>
                    </a:ext>
                  </a:extLst>
                </a:hlinkClick>
              </a:rPr>
              <a:t>https://www.youtube.com/watch?v=ygmQpdDTL7o&amp;list=PL5Q2soXY2Zi9xidyIgBxUz7xRPS-wisBN&amp;index=14</a:t>
            </a:r>
            <a:r>
              <a:rPr lang="en-US" sz="1700" dirty="0">
                <a:solidFill>
                  <a:srgbClr val="0000FF"/>
                </a:solidFill>
              </a:rPr>
              <a:t> </a:t>
            </a:r>
          </a:p>
          <a:p>
            <a:pPr lvl="1"/>
            <a:endParaRPr lang="en-US" sz="600" dirty="0">
              <a:solidFill>
                <a:srgbClr val="0000FF"/>
              </a:solidFill>
            </a:endParaRPr>
          </a:p>
          <a:p>
            <a:r>
              <a:rPr lang="en-US" sz="2000" dirty="0">
                <a:solidFill>
                  <a:srgbClr val="FF0000"/>
                </a:solidFill>
              </a:rPr>
              <a:t>Computer Architecture, Fall 2020, Lecture 9a</a:t>
            </a:r>
          </a:p>
          <a:p>
            <a:pPr lvl="1"/>
            <a:r>
              <a:rPr lang="en-US" sz="1800" b="1" dirty="0" err="1"/>
              <a:t>GenASM</a:t>
            </a:r>
            <a:r>
              <a:rPr lang="en-US" sz="1800" b="1" dirty="0"/>
              <a:t>: Approx. String Matching Accelerator </a:t>
            </a:r>
            <a:r>
              <a:rPr lang="en-US" sz="1800" dirty="0"/>
              <a:t>(ETH Zürich, Fall 2020)</a:t>
            </a:r>
          </a:p>
          <a:p>
            <a:pPr lvl="1"/>
            <a:r>
              <a:rPr lang="en-US" sz="1700" dirty="0">
                <a:solidFill>
                  <a:srgbClr val="0000FF"/>
                </a:solidFill>
                <a:hlinkClick r:id="rId4">
                  <a:extLst>
                    <a:ext uri="{A12FA001-AC4F-418D-AE19-62706E023703}">
                      <ahyp:hlinkClr xmlns:ahyp="http://schemas.microsoft.com/office/drawing/2018/hyperlinkcolor" val="tx"/>
                    </a:ext>
                  </a:extLst>
                </a:hlinkClick>
              </a:rPr>
              <a:t>https://www.youtube.com/watch?v=XoLpzmN-Pas&amp;list=PL5Q2soXY2Zi9xidyIgBxUz7xRPS-wisBN&amp;index=15 </a:t>
            </a:r>
          </a:p>
          <a:p>
            <a:pPr lvl="1"/>
            <a:endParaRPr lang="en-US" sz="600" dirty="0">
              <a:solidFill>
                <a:srgbClr val="0000FF"/>
              </a:solidFill>
              <a:hlinkClick r:id="rId4">
                <a:extLst>
                  <a:ext uri="{A12FA001-AC4F-418D-AE19-62706E023703}">
                    <ahyp:hlinkClr xmlns:ahyp="http://schemas.microsoft.com/office/drawing/2018/hyperlinkcolor" val="tx"/>
                  </a:ext>
                </a:extLst>
              </a:hlinkClick>
            </a:endParaRPr>
          </a:p>
          <a:p>
            <a:r>
              <a:rPr lang="en-US" sz="2000" dirty="0">
                <a:solidFill>
                  <a:srgbClr val="FF0000"/>
                </a:solidFill>
              </a:rPr>
              <a:t>Accelerating Genomics Project Course, Fall 2020, Lecture 1</a:t>
            </a:r>
          </a:p>
          <a:p>
            <a:pPr lvl="1"/>
            <a:r>
              <a:rPr lang="en-US" sz="2000" b="1" dirty="0"/>
              <a:t>Accelerating Genomics </a:t>
            </a:r>
            <a:r>
              <a:rPr lang="en-US" sz="2000" dirty="0"/>
              <a:t>(ETH Zürich, Fall 2020)</a:t>
            </a:r>
          </a:p>
          <a:p>
            <a:pPr lvl="1"/>
            <a:r>
              <a:rPr lang="en-US" sz="1700" dirty="0">
                <a:solidFill>
                  <a:srgbClr val="0000FF"/>
                </a:solidFill>
                <a:hlinkClick r:id="rId5">
                  <a:extLst>
                    <a:ext uri="{A12FA001-AC4F-418D-AE19-62706E023703}">
                      <ahyp:hlinkClr xmlns:ahyp="http://schemas.microsoft.com/office/drawing/2018/hyperlinkcolor" val="tx"/>
                    </a:ext>
                  </a:extLst>
                </a:hlinkClick>
              </a:rPr>
              <a:t>https://www.youtube.com/watch?v=rgjl8ZyLsAg&amp;list=PL5Q2soXY2Zi9E2bBVAgCqLgwiDRQDTyId</a:t>
            </a:r>
            <a:r>
              <a:rPr lang="en-US" sz="1700" dirty="0">
                <a:solidFill>
                  <a:srgbClr val="0000FF"/>
                </a:solidFill>
              </a:rPr>
              <a:t> </a:t>
            </a:r>
            <a:endParaRPr lang="en-US" sz="2000" dirty="0">
              <a:solidFill>
                <a:srgbClr val="0000FF"/>
              </a:solidFill>
            </a:endParaRPr>
          </a:p>
          <a:p>
            <a:pPr lvl="1"/>
            <a:endParaRPr lang="en-US" sz="2000" dirty="0"/>
          </a:p>
        </p:txBody>
      </p:sp>
      <p:sp>
        <p:nvSpPr>
          <p:cNvPr id="4" name="Slide Number Placeholder 3">
            <a:extLst>
              <a:ext uri="{FF2B5EF4-FFF2-40B4-BE49-F238E27FC236}">
                <a16:creationId xmlns:a16="http://schemas.microsoft.com/office/drawing/2014/main" id="{0CDD3B14-C38A-CD43-A830-5A9D1992803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81</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6" name="TextBox 5">
            <a:extLst>
              <a:ext uri="{FF2B5EF4-FFF2-40B4-BE49-F238E27FC236}">
                <a16:creationId xmlns:a16="http://schemas.microsoft.com/office/drawing/2014/main" id="{B9FA4FBF-90BC-A44A-80A5-E27853501F68}"/>
              </a:ext>
            </a:extLst>
          </p:cNvPr>
          <p:cNvSpPr txBox="1"/>
          <p:nvPr/>
        </p:nvSpPr>
        <p:spPr>
          <a:xfrm>
            <a:off x="1979712" y="6461778"/>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1457930905"/>
      </p:ext>
    </p:extLst>
  </p:cSld>
  <p:clrMapOvr>
    <a:masterClrMapping/>
  </p:clrMapOvr>
  <p:transition/>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539552" y="2132856"/>
            <a:ext cx="7776864" cy="2088232"/>
          </a:xfrm>
        </p:spPr>
        <p:txBody>
          <a:bodyPr/>
          <a:lstStyle/>
          <a:p>
            <a:pPr marL="0" indent="0" algn="ctr">
              <a:buNone/>
            </a:pPr>
            <a:r>
              <a:rPr lang="en-US" sz="6400" dirty="0">
                <a:solidFill>
                  <a:srgbClr val="FF0000"/>
                </a:solidFill>
              </a:rPr>
              <a:t>High Performance</a:t>
            </a:r>
          </a:p>
          <a:p>
            <a:pPr marL="0" indent="0" algn="ctr">
              <a:buNone/>
            </a:pPr>
            <a:endParaRPr lang="en-US" sz="4000" dirty="0">
              <a:solidFill>
                <a:srgbClr val="FF0000"/>
              </a:solidFill>
            </a:endParaRPr>
          </a:p>
          <a:p>
            <a:pPr marL="0" indent="0" algn="ctr">
              <a:buNone/>
            </a:pPr>
            <a:r>
              <a:rPr lang="en-US" sz="4000" dirty="0">
                <a:solidFill>
                  <a:srgbClr val="FF0000"/>
                </a:solidFill>
              </a:rPr>
              <a:t>(to solve </a:t>
            </a:r>
          </a:p>
          <a:p>
            <a:pPr marL="0" indent="0" algn="ctr">
              <a:buNone/>
            </a:pPr>
            <a:r>
              <a:rPr lang="en-US" sz="4000" dirty="0">
                <a:solidFill>
                  <a:srgbClr val="FF0000"/>
                </a:solidFill>
              </a:rPr>
              <a:t>the </a:t>
            </a:r>
            <a:r>
              <a:rPr lang="en-US" sz="4000" b="1" dirty="0">
                <a:solidFill>
                  <a:srgbClr val="FF0000"/>
                </a:solidFill>
              </a:rPr>
              <a:t>toughest </a:t>
            </a:r>
            <a:r>
              <a:rPr lang="en-US" sz="4000" dirty="0">
                <a:solidFill>
                  <a:srgbClr val="FF0000"/>
                </a:solidFill>
              </a:rPr>
              <a:t>&amp; </a:t>
            </a:r>
            <a:r>
              <a:rPr lang="en-US" sz="4000" b="1" dirty="0">
                <a:solidFill>
                  <a:srgbClr val="FF0000"/>
                </a:solidFill>
              </a:rPr>
              <a:t>all</a:t>
            </a:r>
            <a:r>
              <a:rPr lang="en-US" sz="4000" dirty="0">
                <a:solidFill>
                  <a:srgbClr val="FF0000"/>
                </a:solidFill>
              </a:rPr>
              <a:t> problems)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82</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420287161"/>
      </p:ext>
    </p:extLst>
  </p:cSld>
  <p:clrMapOvr>
    <a:masterClrMapping/>
  </p:clrMapOvr>
  <p:transition/>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Personalized Medicine</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descr="img-59886-280-0.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55776" y="901855"/>
            <a:ext cx="4032448" cy="5429403"/>
          </a:xfrm>
          <a:prstGeom prst="rect">
            <a:avLst/>
          </a:prstGeom>
        </p:spPr>
      </p:pic>
      <p:sp>
        <p:nvSpPr>
          <p:cNvPr id="7" name="TextBox 6"/>
          <p:cNvSpPr txBox="1"/>
          <p:nvPr/>
        </p:nvSpPr>
        <p:spPr>
          <a:xfrm>
            <a:off x="1403648" y="6465788"/>
            <a:ext cx="1529185"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Jane </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Ades</a:t>
            </a:r>
            <a:r>
              <a:rPr kumimoji="0" lang="en-US" sz="1000" b="0" i="0" u="none" strike="noStrike" kern="1200" cap="none" spc="0" normalizeH="0" baseline="0" noProof="0" dirty="0">
                <a:ln>
                  <a:noFill/>
                </a:ln>
                <a:solidFill>
                  <a:srgbClr val="000000"/>
                </a:solidFill>
                <a:effectLst/>
                <a:uLnTx/>
                <a:uFillTx/>
                <a:latin typeface="Calibri"/>
                <a:ea typeface="+mn-ea"/>
                <a:cs typeface="Calibri"/>
              </a:rPr>
              <a:t>, NHGRI</a:t>
            </a:r>
          </a:p>
        </p:txBody>
      </p:sp>
    </p:spTree>
    <p:extLst>
      <p:ext uri="{BB962C8B-B14F-4D97-AF65-F5344CB8AC3E}">
        <p14:creationId xmlns:p14="http://schemas.microsoft.com/office/powerpoint/2010/main" val="792687474"/>
      </p:ext>
    </p:extLst>
  </p:cSld>
  <p:clrMapOvr>
    <a:masterClrMapping/>
  </p:clrMapOvr>
  <p:transition/>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Comparative Genomics</a:t>
            </a:r>
          </a:p>
        </p:txBody>
      </p:sp>
      <p:pic>
        <p:nvPicPr>
          <p:cNvPr id="5" name="Content Placeholder 4" descr="A_genome_alignment_of_eight_Yersinia_isolates 2.png"/>
          <p:cNvPicPr>
            <a:picLocks noGrp="1" noChangeAspect="1"/>
          </p:cNvPicPr>
          <p:nvPr>
            <p:ph idx="1"/>
          </p:nvPr>
        </p:nvPicPr>
        <p:blipFill>
          <a:blip r:embed="rId2" cstate="print">
            <a:extLst>
              <a:ext uri="{28A0092B-C50C-407E-A947-70E740481C1C}">
                <a14:useLocalDpi xmlns:a14="http://schemas.microsoft.com/office/drawing/2010/main" val="0"/>
              </a:ext>
            </a:extLst>
          </a:blip>
          <a:srcRect t="2363" b="2363"/>
          <a:stretch>
            <a:fillRect/>
          </a:stretch>
        </p:blipFill>
        <p:spPr>
          <a:xfrm>
            <a:off x="228600" y="1044631"/>
            <a:ext cx="8925728" cy="5383801"/>
          </a:xfrm>
        </p:spPr>
      </p:pic>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84</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6" name="TextBox 5"/>
          <p:cNvSpPr txBox="1"/>
          <p:nvPr/>
        </p:nvSpPr>
        <p:spPr>
          <a:xfrm>
            <a:off x="35496" y="6474822"/>
            <a:ext cx="8163513"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Calibri"/>
                <a:ea typeface="+mn-ea"/>
                <a:cs typeface="Calibri"/>
              </a:rPr>
              <a:t>Source: By Aaron E. Darling, </a:t>
            </a:r>
            <a:r>
              <a:rPr kumimoji="0" lang="en-US" sz="800" b="0" i="0" u="none" strike="noStrike" kern="1200" cap="none" spc="0" normalizeH="0" baseline="0" noProof="0" dirty="0" err="1">
                <a:ln>
                  <a:noFill/>
                </a:ln>
                <a:solidFill>
                  <a:srgbClr val="000000"/>
                </a:solidFill>
                <a:effectLst/>
                <a:uLnTx/>
                <a:uFillTx/>
                <a:latin typeface="Calibri"/>
                <a:ea typeface="+mn-ea"/>
                <a:cs typeface="Calibri"/>
              </a:rPr>
              <a:t>István</a:t>
            </a:r>
            <a:r>
              <a:rPr kumimoji="0" lang="en-US" sz="800" b="0" i="0" u="none" strike="noStrike" kern="1200" cap="none" spc="0" normalizeH="0" baseline="0" noProof="0" dirty="0">
                <a:ln>
                  <a:noFill/>
                </a:ln>
                <a:solidFill>
                  <a:srgbClr val="000000"/>
                </a:solidFill>
                <a:effectLst/>
                <a:uLnTx/>
                <a:uFillTx/>
                <a:latin typeface="Calibri"/>
                <a:ea typeface="+mn-ea"/>
                <a:cs typeface="Calibri"/>
              </a:rPr>
              <a:t> </a:t>
            </a:r>
            <a:r>
              <a:rPr kumimoji="0" lang="en-US" sz="800" b="0" i="0" u="none" strike="noStrike" kern="1200" cap="none" spc="0" normalizeH="0" baseline="0" noProof="0" dirty="0" err="1">
                <a:ln>
                  <a:noFill/>
                </a:ln>
                <a:solidFill>
                  <a:srgbClr val="000000"/>
                </a:solidFill>
                <a:effectLst/>
                <a:uLnTx/>
                <a:uFillTx/>
                <a:latin typeface="Calibri"/>
                <a:ea typeface="+mn-ea"/>
                <a:cs typeface="Calibri"/>
              </a:rPr>
              <a:t>Miklós</a:t>
            </a:r>
            <a:r>
              <a:rPr kumimoji="0" lang="en-US" sz="800" b="0" i="0" u="none" strike="noStrike" kern="1200" cap="none" spc="0" normalizeH="0" baseline="0" noProof="0" dirty="0">
                <a:ln>
                  <a:noFill/>
                </a:ln>
                <a:solidFill>
                  <a:srgbClr val="000000"/>
                </a:solidFill>
                <a:effectLst/>
                <a:uLnTx/>
                <a:uFillTx/>
                <a:latin typeface="Calibri"/>
                <a:ea typeface="+mn-ea"/>
                <a:cs typeface="Calibri"/>
              </a:rPr>
              <a:t>, Mark A. Ragan - Figure 1 from Darling AE, </a:t>
            </a:r>
            <a:r>
              <a:rPr kumimoji="0" lang="en-US" sz="800" b="0" i="0" u="none" strike="noStrike" kern="1200" cap="none" spc="0" normalizeH="0" baseline="0" noProof="0" dirty="0" err="1">
                <a:ln>
                  <a:noFill/>
                </a:ln>
                <a:solidFill>
                  <a:srgbClr val="000000"/>
                </a:solidFill>
                <a:effectLst/>
                <a:uLnTx/>
                <a:uFillTx/>
                <a:latin typeface="Calibri"/>
                <a:ea typeface="+mn-ea"/>
                <a:cs typeface="Calibri"/>
              </a:rPr>
              <a:t>Miklós</a:t>
            </a:r>
            <a:r>
              <a:rPr kumimoji="0" lang="en-US" sz="800" b="0" i="0" u="none" strike="noStrike" kern="1200" cap="none" spc="0" normalizeH="0" baseline="0" noProof="0" dirty="0">
                <a:ln>
                  <a:noFill/>
                </a:ln>
                <a:solidFill>
                  <a:srgbClr val="000000"/>
                </a:solidFill>
                <a:effectLst/>
                <a:uLnTx/>
                <a:uFillTx/>
                <a:latin typeface="Calibri"/>
                <a:ea typeface="+mn-ea"/>
                <a:cs typeface="Calibri"/>
              </a:rPr>
              <a:t> I, Ragan MA (2008).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Calibri"/>
                <a:ea typeface="+mn-ea"/>
                <a:cs typeface="Calibri"/>
              </a:rPr>
              <a:t>"Dynamics of Genome Rearrangement in Bacterial Populations". PLOS Genetics. DOI:10.1371/journal.pgen.1000128., CC BY 2.5, </a:t>
            </a:r>
            <a:r>
              <a:rPr kumimoji="0" lang="en-US" sz="800" b="0" i="0" u="none" strike="noStrike" kern="1200" cap="none" spc="0" normalizeH="0" baseline="0" noProof="0" dirty="0">
                <a:ln>
                  <a:noFill/>
                </a:ln>
                <a:solidFill>
                  <a:srgbClr val="000000"/>
                </a:solidFill>
                <a:effectLst/>
                <a:uLnTx/>
                <a:uFillTx/>
                <a:latin typeface="Calibri"/>
                <a:ea typeface="+mn-ea"/>
                <a:cs typeface="Calibri"/>
                <a:hlinkClick r:id="rId3"/>
              </a:rPr>
              <a:t>https://commons.wikimedia.org/w/index.php?curid=30550950</a:t>
            </a:r>
            <a:r>
              <a:rPr kumimoji="0" lang="en-US" sz="800" b="0" i="0" u="none" strike="noStrike" kern="1200" cap="none" spc="0" normalizeH="0" baseline="0" noProof="0" dirty="0">
                <a:ln>
                  <a:noFill/>
                </a:ln>
                <a:solidFill>
                  <a:srgbClr val="000000"/>
                </a:solidFill>
                <a:effectLst/>
                <a:uLnTx/>
                <a:uFillTx/>
                <a:latin typeface="Calibri"/>
                <a:ea typeface="+mn-ea"/>
                <a:cs typeface="Calibri"/>
              </a:rPr>
              <a:t> </a:t>
            </a:r>
          </a:p>
        </p:txBody>
      </p:sp>
    </p:spTree>
    <p:extLst>
      <p:ext uri="{BB962C8B-B14F-4D97-AF65-F5344CB8AC3E}">
        <p14:creationId xmlns:p14="http://schemas.microsoft.com/office/powerpoint/2010/main" val="1181217558"/>
      </p:ext>
    </p:extLst>
  </p:cSld>
  <p:clrMapOvr>
    <a:masterClrMapping/>
  </p:clrMapOvr>
  <p:transition/>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Personalized Genomics Technologies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3" name="TextBox 2">
            <a:extLst>
              <a:ext uri="{FF2B5EF4-FFF2-40B4-BE49-F238E27FC236}">
                <a16:creationId xmlns:a16="http://schemas.microsoft.com/office/drawing/2014/main" id="{9DEDF4F9-AC11-CE40-96CF-BFA639F16628}"/>
              </a:ext>
            </a:extLst>
          </p:cNvPr>
          <p:cNvSpPr txBox="1"/>
          <p:nvPr/>
        </p:nvSpPr>
        <p:spPr>
          <a:xfrm>
            <a:off x="336100" y="5036983"/>
            <a:ext cx="8193974" cy="175432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Senol Cali+, “</a:t>
            </a:r>
            <a:r>
              <a:rPr kumimoji="0" lang="en-US" sz="1800" b="1" i="0" u="none" strike="noStrike" kern="1200" cap="none" spc="0" normalizeH="0" baseline="0" noProof="0" dirty="0">
                <a:ln>
                  <a:noFill/>
                </a:ln>
                <a:solidFill>
                  <a:srgbClr val="0000FF"/>
                </a:solidFill>
                <a:effectLst/>
                <a:uLnTx/>
                <a:uFillTx/>
                <a:latin typeface="Tahoma"/>
                <a:ea typeface="+mn-ea"/>
                <a:cs typeface="+mn-cs"/>
              </a:rPr>
              <a:t>Nanopore Sequencing Technology and Tools for Genome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Assembly: Computational Analysis of the Current State, Bottlenecks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and Future Directions</a:t>
            </a:r>
            <a:r>
              <a:rPr kumimoji="0" lang="en-US" sz="1800" b="0" i="0" u="none" strike="noStrike" kern="1200" cap="none" spc="0" normalizeH="0" baseline="0" noProof="0" dirty="0">
                <a:ln>
                  <a:noFill/>
                </a:ln>
                <a:solidFill>
                  <a:srgbClr val="000000"/>
                </a:solidFill>
                <a:effectLst/>
                <a:uLnTx/>
                <a:uFillTx/>
                <a:latin typeface="Tahoma"/>
                <a:ea typeface="+mn-ea"/>
                <a:cs typeface="+mn-cs"/>
              </a:rPr>
              <a:t>,” Briefings in Bioinformatics, 2018.</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2"/>
              </a:rPr>
              <a:t>Preliminary arxiv.org version</a:t>
            </a:r>
            <a:r>
              <a:rPr kumimoji="0" lang="en-US" sz="1800" b="0" i="0" u="none" strike="noStrike" kern="1200" cap="none" spc="0" normalizeH="0" baseline="0" noProof="0" dirty="0">
                <a:ln>
                  <a:noFill/>
                </a:ln>
                <a:solidFill>
                  <a:srgbClr val="000000"/>
                </a:solidFill>
                <a:effectLst/>
                <a:uLnTx/>
                <a:uFillTx/>
                <a:latin typeface="Tahoma"/>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pic>
        <p:nvPicPr>
          <p:cNvPr id="5" name="Picture 4">
            <a:extLst>
              <a:ext uri="{FF2B5EF4-FFF2-40B4-BE49-F238E27FC236}">
                <a16:creationId xmlns:a16="http://schemas.microsoft.com/office/drawing/2014/main" id="{B7B92BBE-67D0-BE44-AFBF-F27F37B8A8C3}"/>
              </a:ext>
            </a:extLst>
          </p:cNvPr>
          <p:cNvPicPr>
            <a:picLocks noChangeAspect="1"/>
          </p:cNvPicPr>
          <p:nvPr/>
        </p:nvPicPr>
        <p:blipFill>
          <a:blip r:embed="rId3"/>
          <a:stretch>
            <a:fillRect/>
          </a:stretch>
        </p:blipFill>
        <p:spPr>
          <a:xfrm>
            <a:off x="0" y="1484784"/>
            <a:ext cx="9144000" cy="2202873"/>
          </a:xfrm>
          <a:prstGeom prst="rect">
            <a:avLst/>
          </a:prstGeom>
        </p:spPr>
      </p:pic>
      <p:pic>
        <p:nvPicPr>
          <p:cNvPr id="6" name="Picture 8">
            <a:extLst>
              <a:ext uri="{FF2B5EF4-FFF2-40B4-BE49-F238E27FC236}">
                <a16:creationId xmlns:a16="http://schemas.microsoft.com/office/drawing/2014/main" id="{DE735DFE-2D11-5849-BC1A-6B423D4888C8}"/>
              </a:ext>
            </a:extLst>
          </p:cNvPr>
          <p:cNvPicPr>
            <a:picLocks noChangeAspect="1" noChangeArrowheads="1"/>
          </p:cNvPicPr>
          <p:nvPr/>
        </p:nvPicPr>
        <p:blipFill>
          <a:blip r:embed="rId4" cstate="print"/>
          <a:srcRect/>
          <a:stretch>
            <a:fillRect/>
          </a:stretch>
        </p:blipFill>
        <p:spPr bwMode="auto">
          <a:xfrm>
            <a:off x="6660801" y="2996952"/>
            <a:ext cx="2080800" cy="1523680"/>
          </a:xfrm>
          <a:prstGeom prst="rect">
            <a:avLst/>
          </a:prstGeom>
          <a:noFill/>
          <a:ln w="9525">
            <a:noFill/>
            <a:round/>
            <a:headEnd/>
            <a:tailEnd/>
          </a:ln>
        </p:spPr>
      </p:pic>
      <p:sp>
        <p:nvSpPr>
          <p:cNvPr id="7" name="Text Box 19">
            <a:extLst>
              <a:ext uri="{FF2B5EF4-FFF2-40B4-BE49-F238E27FC236}">
                <a16:creationId xmlns:a16="http://schemas.microsoft.com/office/drawing/2014/main" id="{9BD0F31E-C179-B049-9A06-915AC4721F68}"/>
              </a:ext>
            </a:extLst>
          </p:cNvPr>
          <p:cNvSpPr txBox="1">
            <a:spLocks noChangeArrowheads="1"/>
          </p:cNvSpPr>
          <p:nvPr/>
        </p:nvSpPr>
        <p:spPr bwMode="auto">
          <a:xfrm>
            <a:off x="6381120" y="4520632"/>
            <a:ext cx="2511360" cy="312512"/>
          </a:xfrm>
          <a:prstGeom prst="rect">
            <a:avLst/>
          </a:prstGeom>
          <a:noFill/>
          <a:ln w="9525">
            <a:noFill/>
            <a:round/>
            <a:headEnd/>
            <a:tailEnd/>
          </a:ln>
        </p:spPr>
        <p:txBody>
          <a:bodyPr wrap="none" lIns="81639" tIns="40820" rIns="81639" bIns="40820"/>
          <a:lstStyle/>
          <a:p>
            <a:pPr marL="0" marR="0" lvl="0" indent="0" algn="l" defTabSz="914400" rtl="0" eaLnBrk="1" fontAlgn="auto" latinLnBrk="0" hangingPunct="1">
              <a:lnSpc>
                <a:spcPct val="100000"/>
              </a:lnSpc>
              <a:spcBef>
                <a:spcPts val="0"/>
              </a:spcBef>
              <a:spcAft>
                <a:spcPts val="0"/>
              </a:spcAft>
              <a:buClrTx/>
              <a:buSzTx/>
              <a:buFontTx/>
              <a:buNone/>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rPr>
              <a:t>Oxford Nanopore </a:t>
            </a:r>
            <a:r>
              <a:rPr kumimoji="0" lang="en-US" sz="1800" b="0" i="0" u="none" strike="noStrike" kern="1200" cap="none" spc="0" normalizeH="0" baseline="0" noProof="0" dirty="0" err="1">
                <a:ln>
                  <a:noFill/>
                </a:ln>
                <a:solidFill>
                  <a:srgbClr val="000000"/>
                </a:solidFill>
                <a:effectLst/>
                <a:uLnTx/>
                <a:uFillTx/>
                <a:latin typeface="Calibri" pitchFamily="34" charset="0"/>
                <a:ea typeface="+mn-ea"/>
                <a:cs typeface="+mn-cs"/>
              </a:rPr>
              <a:t>MinION</a:t>
            </a:r>
            <a:endPar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endParaRPr>
          </a:p>
        </p:txBody>
      </p:sp>
    </p:spTree>
    <p:extLst>
      <p:ext uri="{BB962C8B-B14F-4D97-AF65-F5344CB8AC3E}">
        <p14:creationId xmlns:p14="http://schemas.microsoft.com/office/powerpoint/2010/main" val="2739826259"/>
      </p:ext>
    </p:extLst>
  </p:cSld>
  <p:clrMapOvr>
    <a:masterClrMapping/>
  </p:clrMapOvr>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48D6F-421A-4D46-8B1B-D76600645FBB}"/>
              </a:ext>
            </a:extLst>
          </p:cNvPr>
          <p:cNvSpPr>
            <a:spLocks noGrp="1"/>
          </p:cNvSpPr>
          <p:nvPr>
            <p:ph type="title"/>
          </p:nvPr>
        </p:nvSpPr>
        <p:spPr/>
        <p:txBody>
          <a:bodyPr/>
          <a:lstStyle/>
          <a:p>
            <a:r>
              <a:rPr lang="en-US" dirty="0"/>
              <a:t>Personalized Robotics</a:t>
            </a:r>
          </a:p>
        </p:txBody>
      </p:sp>
      <p:sp>
        <p:nvSpPr>
          <p:cNvPr id="3" name="Content Placeholder 2">
            <a:extLst>
              <a:ext uri="{FF2B5EF4-FFF2-40B4-BE49-F238E27FC236}">
                <a16:creationId xmlns:a16="http://schemas.microsoft.com/office/drawing/2014/main" id="{3F17B2C5-1CC9-9D43-89C7-6C8667985122}"/>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1F93D81B-EE28-324B-A525-8E0CED5C061C}"/>
              </a:ext>
            </a:extLst>
          </p:cNvPr>
          <p:cNvSpPr>
            <a:spLocks noGrp="1"/>
          </p:cNvSpPr>
          <p:nvPr>
            <p:ph type="sldNum" sz="quarter" idx="11"/>
          </p:nvPr>
        </p:nvSpPr>
        <p:spPr/>
        <p:txBody>
          <a:bodyPr/>
          <a:lstStyle/>
          <a:p>
            <a:fld id="{323594FA-E141-4234-AE05-360401972BE7}" type="slidenum">
              <a:rPr lang="en-US" altLang="en-US" smtClean="0"/>
              <a:pPr/>
              <a:t>86</a:t>
            </a:fld>
            <a:endParaRPr lang="en-US" altLang="en-US"/>
          </a:p>
        </p:txBody>
      </p:sp>
      <p:pic>
        <p:nvPicPr>
          <p:cNvPr id="32770" name="Picture 2">
            <a:extLst>
              <a:ext uri="{FF2B5EF4-FFF2-40B4-BE49-F238E27FC236}">
                <a16:creationId xmlns:a16="http://schemas.microsoft.com/office/drawing/2014/main" id="{E573B332-6CD1-D540-8E32-0C36A34BF98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1000" y="1305272"/>
            <a:ext cx="5842000" cy="4572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37C2CDC-3F14-B941-B1A2-E699A1F6C48A}"/>
              </a:ext>
            </a:extLst>
          </p:cNvPr>
          <p:cNvSpPr txBox="1"/>
          <p:nvPr/>
        </p:nvSpPr>
        <p:spPr>
          <a:xfrm>
            <a:off x="1547664" y="6525344"/>
            <a:ext cx="6240811" cy="261610"/>
          </a:xfrm>
          <a:prstGeom prst="rect">
            <a:avLst/>
          </a:prstGeom>
          <a:noFill/>
        </p:spPr>
        <p:txBody>
          <a:bodyPr wrap="none" rtlCol="0">
            <a:spAutoFit/>
          </a:bodyPr>
          <a:lstStyle/>
          <a:p>
            <a:r>
              <a:rPr lang="en-US" sz="1100" dirty="0"/>
              <a:t>Source: </a:t>
            </a:r>
            <a:r>
              <a:rPr lang="en-US" sz="1100" dirty="0">
                <a:hlinkClick r:id="rId3"/>
              </a:rPr>
              <a:t>https://www.asme.org/topics-resources/content/five-personal-robots-coming-home-soon</a:t>
            </a:r>
            <a:r>
              <a:rPr lang="en-US" sz="1100" dirty="0"/>
              <a:t> </a:t>
            </a:r>
          </a:p>
        </p:txBody>
      </p:sp>
    </p:spTree>
    <p:extLst>
      <p:ext uri="{BB962C8B-B14F-4D97-AF65-F5344CB8AC3E}">
        <p14:creationId xmlns:p14="http://schemas.microsoft.com/office/powerpoint/2010/main" val="4259270520"/>
      </p:ext>
    </p:extLst>
  </p:cSld>
  <p:clrMapOvr>
    <a:masterClrMapping/>
  </p:clrMapOvr>
  <p:transition/>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72008" y="2060848"/>
            <a:ext cx="8964488" cy="2088232"/>
          </a:xfrm>
        </p:spPr>
        <p:txBody>
          <a:bodyPr/>
          <a:lstStyle/>
          <a:p>
            <a:pPr marL="0" indent="0" algn="ctr">
              <a:buNone/>
            </a:pPr>
            <a:r>
              <a:rPr lang="en-US" sz="6400" dirty="0">
                <a:solidFill>
                  <a:srgbClr val="FF0000"/>
                </a:solidFill>
              </a:rPr>
              <a:t>Personalized and Private</a:t>
            </a:r>
          </a:p>
          <a:p>
            <a:pPr marL="0" indent="0" algn="ctr">
              <a:buNone/>
            </a:pPr>
            <a:endParaRPr lang="en-US" sz="4000" dirty="0">
              <a:solidFill>
                <a:srgbClr val="FF0000"/>
              </a:solidFill>
            </a:endParaRPr>
          </a:p>
          <a:p>
            <a:pPr marL="0" indent="0" algn="ctr">
              <a:buNone/>
            </a:pPr>
            <a:r>
              <a:rPr lang="en-US" sz="4000" dirty="0">
                <a:solidFill>
                  <a:srgbClr val="FF0000"/>
                </a:solidFill>
              </a:rPr>
              <a:t>(in every aspect of life: </a:t>
            </a:r>
          </a:p>
          <a:p>
            <a:pPr marL="0" indent="0" algn="ctr">
              <a:buNone/>
            </a:pPr>
            <a:r>
              <a:rPr lang="en-US" sz="4000" dirty="0">
                <a:solidFill>
                  <a:srgbClr val="FF0000"/>
                </a:solidFill>
              </a:rPr>
              <a:t>health, medicine, </a:t>
            </a:r>
          </a:p>
          <a:p>
            <a:pPr marL="0" indent="0" algn="ctr">
              <a:buNone/>
            </a:pPr>
            <a:r>
              <a:rPr lang="en-US" sz="4000" dirty="0">
                <a:solidFill>
                  <a:srgbClr val="FF0000"/>
                </a:solidFill>
              </a:rPr>
              <a:t>spaces, devices, robotics, </a:t>
            </a:r>
            <a:r>
              <a:rPr lang="is-IS" sz="4000" dirty="0">
                <a:solidFill>
                  <a:srgbClr val="FF0000"/>
                </a:solidFill>
              </a:rPr>
              <a:t>…)</a:t>
            </a:r>
            <a:endParaRPr lang="en-US" sz="4000" dirty="0">
              <a:solidFill>
                <a:srgbClr val="FF0000"/>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130762325"/>
      </p:ext>
    </p:extLst>
  </p:cSld>
  <p:clrMapOvr>
    <a:masterClrMapping/>
  </p:clrMapOvr>
  <p:transition/>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This Lecture is About </a:t>
            </a:r>
            <a:r>
              <a:rPr lang="is-IS" dirty="0"/>
              <a:t>…</a:t>
            </a:r>
            <a:endParaRPr lang="en-US" dirty="0"/>
          </a:p>
        </p:txBody>
      </p:sp>
      <p:sp>
        <p:nvSpPr>
          <p:cNvPr id="3" name="Content Placeholder 2"/>
          <p:cNvSpPr>
            <a:spLocks noGrp="1"/>
          </p:cNvSpPr>
          <p:nvPr>
            <p:ph idx="1"/>
          </p:nvPr>
        </p:nvSpPr>
        <p:spPr>
          <a:xfrm>
            <a:off x="228600" y="1196752"/>
            <a:ext cx="8610600" cy="5051648"/>
          </a:xfrm>
        </p:spPr>
        <p:txBody>
          <a:bodyPr/>
          <a:lstStyle/>
          <a:p>
            <a:r>
              <a:rPr lang="en-US" sz="3200" dirty="0">
                <a:solidFill>
                  <a:srgbClr val="0000FF"/>
                </a:solidFill>
              </a:rPr>
              <a:t>Questioning</a:t>
            </a:r>
            <a:r>
              <a:rPr lang="en-US" sz="3200" dirty="0"/>
              <a:t> what limits us in designing the </a:t>
            </a:r>
            <a:r>
              <a:rPr lang="en-US" sz="3200" dirty="0">
                <a:solidFill>
                  <a:srgbClr val="FF0000"/>
                </a:solidFill>
              </a:rPr>
              <a:t>best computing architectures</a:t>
            </a:r>
            <a:r>
              <a:rPr lang="en-US" sz="3200" dirty="0"/>
              <a:t> for the future</a:t>
            </a:r>
          </a:p>
          <a:p>
            <a:endParaRPr lang="en-US" dirty="0"/>
          </a:p>
          <a:p>
            <a:pPr marL="0" indent="0">
              <a:buNone/>
            </a:pPr>
            <a:endParaRPr lang="en-US" dirty="0"/>
          </a:p>
          <a:p>
            <a:r>
              <a:rPr lang="en-US" sz="3200" dirty="0">
                <a:solidFill>
                  <a:srgbClr val="0000FF"/>
                </a:solidFill>
              </a:rPr>
              <a:t>Providing directions </a:t>
            </a:r>
            <a:r>
              <a:rPr lang="en-US" sz="3200" dirty="0"/>
              <a:t>for </a:t>
            </a:r>
            <a:r>
              <a:rPr lang="en-US" sz="3200" dirty="0">
                <a:solidFill>
                  <a:srgbClr val="FF0000"/>
                </a:solidFill>
              </a:rPr>
              <a:t>fundamentally better designs</a:t>
            </a:r>
          </a:p>
          <a:p>
            <a:endParaRPr lang="en-US" dirty="0"/>
          </a:p>
          <a:p>
            <a:pPr marL="0" indent="0">
              <a:buNone/>
            </a:pPr>
            <a:endParaRPr lang="en-US" dirty="0"/>
          </a:p>
          <a:p>
            <a:r>
              <a:rPr lang="en-US" sz="3200" dirty="0">
                <a:solidFill>
                  <a:srgbClr val="0000FF"/>
                </a:solidFill>
              </a:rPr>
              <a:t>Advocating </a:t>
            </a:r>
            <a:r>
              <a:rPr lang="en-US" sz="3200" dirty="0">
                <a:solidFill>
                  <a:srgbClr val="FF0000"/>
                </a:solidFill>
              </a:rPr>
              <a:t>principled approaches</a:t>
            </a:r>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96019484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313" name="Title 1"/>
          <p:cNvSpPr>
            <a:spLocks noGrp="1"/>
          </p:cNvSpPr>
          <p:nvPr>
            <p:ph type="title"/>
          </p:nvPr>
        </p:nvSpPr>
        <p:spPr/>
        <p:txBody>
          <a:bodyPr/>
          <a:lstStyle/>
          <a:p>
            <a:r>
              <a:rPr lang="en-US">
                <a:latin typeface="Garamond" charset="0"/>
                <a:ea typeface="ＭＳ Ｐゴシック" charset="0"/>
                <a:cs typeface="ＭＳ Ｐゴシック" charset="0"/>
              </a:rPr>
              <a:t>Increasingly Demanding Applications</a:t>
            </a:r>
          </a:p>
        </p:txBody>
      </p:sp>
      <p:sp>
        <p:nvSpPr>
          <p:cNvPr id="269314" name="Content Placeholder 2"/>
          <p:cNvSpPr>
            <a:spLocks noGrp="1"/>
          </p:cNvSpPr>
          <p:nvPr>
            <p:ph idx="1"/>
          </p:nvPr>
        </p:nvSpPr>
        <p:spPr>
          <a:xfrm>
            <a:off x="228600" y="260648"/>
            <a:ext cx="8610600" cy="5194300"/>
          </a:xfrm>
        </p:spPr>
        <p:txBody>
          <a:bodyPr/>
          <a:lstStyle/>
          <a:p>
            <a:endParaRPr lang="en-US" dirty="0">
              <a:latin typeface="Tahoma" charset="0"/>
              <a:ea typeface="ＭＳ Ｐゴシック" charset="0"/>
              <a:cs typeface="ＭＳ Ｐゴシック" charset="0"/>
            </a:endParaRPr>
          </a:p>
          <a:p>
            <a:endParaRPr lang="en-US" dirty="0">
              <a:latin typeface="Tahoma" charset="0"/>
              <a:ea typeface="ＭＳ Ｐゴシック" charset="0"/>
              <a:cs typeface="ＭＳ Ｐゴシック" charset="0"/>
            </a:endParaRPr>
          </a:p>
          <a:p>
            <a:pPr marL="0" indent="0">
              <a:buNone/>
            </a:pPr>
            <a:endParaRPr lang="en-US" dirty="0">
              <a:latin typeface="Tahoma" charset="0"/>
              <a:ea typeface="ＭＳ Ｐゴシック" charset="0"/>
              <a:cs typeface="ＭＳ Ｐゴシック" charset="0"/>
            </a:endParaRPr>
          </a:p>
          <a:p>
            <a:pPr marL="0" indent="0" algn="ctr">
              <a:buNone/>
            </a:pPr>
            <a:r>
              <a:rPr lang="en-US" sz="6400" dirty="0">
                <a:solidFill>
                  <a:srgbClr val="0000FF"/>
                </a:solidFill>
                <a:latin typeface="Tahoma" charset="0"/>
                <a:ea typeface="ＭＳ Ｐゴシック" charset="0"/>
                <a:cs typeface="ＭＳ Ｐゴシック" charset="0"/>
              </a:rPr>
              <a:t>Dream…</a:t>
            </a:r>
          </a:p>
          <a:p>
            <a:pPr marL="0" indent="0" algn="ctr">
              <a:buNone/>
            </a:pPr>
            <a:endParaRPr lang="en-US" sz="3800" dirty="0">
              <a:solidFill>
                <a:srgbClr val="0000FF"/>
              </a:solidFill>
              <a:latin typeface="Tahoma" charset="0"/>
              <a:ea typeface="ＭＳ Ｐゴシック" charset="0"/>
              <a:cs typeface="ＭＳ Ｐゴシック" charset="0"/>
            </a:endParaRPr>
          </a:p>
          <a:p>
            <a:pPr marL="0" indent="0" algn="ctr">
              <a:buNone/>
            </a:pPr>
            <a:r>
              <a:rPr lang="en-US" sz="6400" dirty="0">
                <a:solidFill>
                  <a:srgbClr val="0000FF"/>
                </a:solidFill>
                <a:latin typeface="Tahoma" charset="0"/>
                <a:ea typeface="ＭＳ Ｐゴシック" charset="0"/>
                <a:cs typeface="ＭＳ Ｐゴシック" charset="0"/>
              </a:rPr>
              <a:t>and, they will come</a:t>
            </a:r>
          </a:p>
        </p:txBody>
      </p:sp>
      <p:sp>
        <p:nvSpPr>
          <p:cNvPr id="269315"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047E41B-EC3C-DB47-8DFF-6EEC54F56C5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89</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
        <p:nvSpPr>
          <p:cNvPr id="2" name="TextBox 1"/>
          <p:cNvSpPr txBox="1"/>
          <p:nvPr/>
        </p:nvSpPr>
        <p:spPr>
          <a:xfrm>
            <a:off x="35496" y="5589240"/>
            <a:ext cx="910135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Tahoma"/>
                <a:ea typeface="+mn-ea"/>
                <a:cs typeface="+mn-cs"/>
              </a:rPr>
              <a:t>As applications push boundaries, computing platforms will become increasingly strained.</a:t>
            </a:r>
          </a:p>
        </p:txBody>
      </p:sp>
    </p:spTree>
    <p:extLst>
      <p:ext uri="{BB962C8B-B14F-4D97-AF65-F5344CB8AC3E}">
        <p14:creationId xmlns:p14="http://schemas.microsoft.com/office/powerpoint/2010/main" val="295113934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9314">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9314">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90800" y="1700808"/>
            <a:ext cx="7924800" cy="1752600"/>
          </a:xfrm>
        </p:spPr>
        <p:txBody>
          <a:bodyPr/>
          <a:lstStyle/>
          <a:p>
            <a:r>
              <a:rPr lang="en-US" dirty="0"/>
              <a:t>Key Realization</a:t>
            </a:r>
          </a:p>
        </p:txBody>
      </p:sp>
      <p:sp>
        <p:nvSpPr>
          <p:cNvPr id="3" name="Subtitle 2"/>
          <p:cNvSpPr>
            <a:spLocks noGrp="1"/>
          </p:cNvSpPr>
          <p:nvPr>
            <p:ph type="subTitle" idx="1"/>
          </p:nvPr>
        </p:nvSpPr>
        <p:spPr/>
        <p:txBody>
          <a:bodyPr/>
          <a:lstStyle/>
          <a:p>
            <a:endParaRPr lang="en-US"/>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90</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387406500"/>
      </p:ext>
    </p:extLst>
  </p:cSld>
  <p:clrMapOvr>
    <a:masterClrMapping/>
  </p:clrMapOvr>
  <p:transition/>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313" name="Title 1"/>
          <p:cNvSpPr>
            <a:spLocks noGrp="1"/>
          </p:cNvSpPr>
          <p:nvPr>
            <p:ph type="title"/>
          </p:nvPr>
        </p:nvSpPr>
        <p:spPr/>
        <p:txBody>
          <a:bodyPr/>
          <a:lstStyle/>
          <a:p>
            <a:r>
              <a:rPr lang="en-US" dirty="0">
                <a:latin typeface="Garamond" charset="0"/>
                <a:ea typeface="ＭＳ Ｐゴシック" charset="0"/>
                <a:cs typeface="ＭＳ Ｐゴシック" charset="0"/>
              </a:rPr>
              <a:t>Realization</a:t>
            </a:r>
          </a:p>
        </p:txBody>
      </p:sp>
      <p:sp>
        <p:nvSpPr>
          <p:cNvPr id="269314" name="Content Placeholder 2"/>
          <p:cNvSpPr>
            <a:spLocks noGrp="1"/>
          </p:cNvSpPr>
          <p:nvPr>
            <p:ph idx="1"/>
          </p:nvPr>
        </p:nvSpPr>
        <p:spPr>
          <a:xfrm>
            <a:off x="228600" y="1340768"/>
            <a:ext cx="8610600" cy="3950682"/>
          </a:xfrm>
        </p:spPr>
        <p:txBody>
          <a:bodyPr/>
          <a:lstStyle/>
          <a:p>
            <a:pPr marL="0" indent="0" algn="ctr">
              <a:buNone/>
            </a:pPr>
            <a:r>
              <a:rPr lang="en-US" sz="6400" dirty="0">
                <a:solidFill>
                  <a:srgbClr val="0000FF"/>
                </a:solidFill>
                <a:latin typeface="Tahoma" charset="0"/>
                <a:ea typeface="ＭＳ Ｐゴシック" charset="0"/>
                <a:cs typeface="ＭＳ Ｐゴシック" charset="0"/>
              </a:rPr>
              <a:t>Modern Systems are Bottlenecked by </a:t>
            </a:r>
          </a:p>
          <a:p>
            <a:pPr marL="0" indent="0" algn="ctr">
              <a:buNone/>
            </a:pPr>
            <a:endParaRPr lang="en-US" sz="1200" dirty="0">
              <a:solidFill>
                <a:srgbClr val="FF0000"/>
              </a:solidFill>
              <a:latin typeface="Tahoma" charset="0"/>
              <a:ea typeface="ＭＳ Ｐゴシック" charset="0"/>
              <a:cs typeface="ＭＳ Ｐゴシック" charset="0"/>
            </a:endParaRPr>
          </a:p>
          <a:p>
            <a:pPr marL="0" indent="0" algn="ctr">
              <a:buNone/>
            </a:pPr>
            <a:r>
              <a:rPr lang="en-US" sz="6400" dirty="0">
                <a:solidFill>
                  <a:srgbClr val="FF0000"/>
                </a:solidFill>
                <a:latin typeface="Tahoma" charset="0"/>
                <a:ea typeface="ＭＳ Ｐゴシック" charset="0"/>
                <a:cs typeface="ＭＳ Ｐゴシック" charset="0"/>
              </a:rPr>
              <a:t>Data Storage </a:t>
            </a:r>
          </a:p>
          <a:p>
            <a:pPr marL="0" indent="0" algn="ctr">
              <a:buNone/>
            </a:pPr>
            <a:r>
              <a:rPr lang="en-US" sz="6400" dirty="0">
                <a:solidFill>
                  <a:srgbClr val="FF0000"/>
                </a:solidFill>
                <a:latin typeface="Tahoma" charset="0"/>
                <a:ea typeface="ＭＳ Ｐゴシック" charset="0"/>
                <a:cs typeface="ＭＳ Ｐゴシック" charset="0"/>
              </a:rPr>
              <a:t>and Movement</a:t>
            </a:r>
          </a:p>
        </p:txBody>
      </p:sp>
      <p:sp>
        <p:nvSpPr>
          <p:cNvPr id="269315"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047E41B-EC3C-DB47-8DFF-6EEC54F56C5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91</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Tree>
    <p:extLst>
      <p:ext uri="{BB962C8B-B14F-4D97-AF65-F5344CB8AC3E}">
        <p14:creationId xmlns:p14="http://schemas.microsoft.com/office/powerpoint/2010/main" val="176835680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93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931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6931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62" name="Picture 23" descr="http://i.ehow.com/images/a04/ac/qb/format-hard-drive-xp-800X80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166144">
            <a:off x="5944993" y="1201593"/>
            <a:ext cx="2124075" cy="21240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9458" name="Title 1"/>
          <p:cNvSpPr>
            <a:spLocks noGrp="1"/>
          </p:cNvSpPr>
          <p:nvPr>
            <p:ph type="title"/>
          </p:nvPr>
        </p:nvSpPr>
        <p:spPr>
          <a:xfrm>
            <a:off x="228600" y="152400"/>
            <a:ext cx="8915400" cy="1066800"/>
          </a:xfrm>
        </p:spPr>
        <p:txBody>
          <a:bodyPr/>
          <a:lstStyle/>
          <a:p>
            <a:r>
              <a:rPr lang="en-US" dirty="0">
                <a:solidFill>
                  <a:srgbClr val="006633"/>
                </a:solidFill>
                <a:ea typeface="+mj-ea"/>
                <a:cs typeface="+mj-cs"/>
              </a:rPr>
              <a:t>Focus is on Data Storage Systems (Memory)</a:t>
            </a:r>
            <a:endParaRPr lang="en-US" dirty="0">
              <a:latin typeface="Garamond" charset="0"/>
              <a:ea typeface="ＭＳ Ｐゴシック" charset="0"/>
              <a:cs typeface="ＭＳ Ｐゴシック" charset="0"/>
            </a:endParaRPr>
          </a:p>
        </p:txBody>
      </p:sp>
      <p:sp>
        <p:nvSpPr>
          <p:cNvPr id="3" name="Content Placeholder 2"/>
          <p:cNvSpPr>
            <a:spLocks noGrp="1"/>
          </p:cNvSpPr>
          <p:nvPr>
            <p:ph idx="1"/>
          </p:nvPr>
        </p:nvSpPr>
        <p:spPr>
          <a:xfrm>
            <a:off x="228600" y="996950"/>
            <a:ext cx="8610600" cy="5194300"/>
          </a:xfrm>
        </p:spPr>
        <p:txBody>
          <a:bodyPr/>
          <a:lstStyle/>
          <a:p>
            <a:endParaRPr lang="en-US" dirty="0">
              <a:latin typeface="Tahoma" charset="0"/>
              <a:ea typeface="ＭＳ Ｐゴシック" charset="0"/>
              <a:cs typeface="ＭＳ Ｐゴシック" charset="0"/>
            </a:endParaRPr>
          </a:p>
          <a:p>
            <a:endParaRPr lang="en-US" dirty="0">
              <a:latin typeface="Tahoma" charset="0"/>
              <a:ea typeface="ＭＳ Ｐゴシック" charset="0"/>
              <a:cs typeface="ＭＳ Ｐゴシック" charset="0"/>
            </a:endParaRPr>
          </a:p>
          <a:p>
            <a:endParaRPr lang="en-US" dirty="0">
              <a:latin typeface="Tahoma" charset="0"/>
              <a:ea typeface="ＭＳ Ｐゴシック" charset="0"/>
              <a:cs typeface="ＭＳ Ｐゴシック" charset="0"/>
            </a:endParaRPr>
          </a:p>
          <a:p>
            <a:endParaRPr lang="en-US" dirty="0">
              <a:latin typeface="Tahoma" charset="0"/>
              <a:ea typeface="ＭＳ Ｐゴシック" charset="0"/>
              <a:cs typeface="ＭＳ Ｐゴシック" charset="0"/>
            </a:endParaRPr>
          </a:p>
          <a:p>
            <a:endParaRPr lang="en-US" dirty="0">
              <a:latin typeface="Tahoma" charset="0"/>
              <a:ea typeface="ＭＳ Ｐゴシック" charset="0"/>
              <a:cs typeface="ＭＳ Ｐゴシック" charset="0"/>
            </a:endParaRPr>
          </a:p>
          <a:p>
            <a:pPr marL="0" indent="0">
              <a:buNone/>
            </a:pPr>
            <a:endParaRPr lang="en-US" dirty="0">
              <a:latin typeface="Tahoma" charset="0"/>
              <a:ea typeface="ＭＳ Ｐゴシック" charset="0"/>
              <a:cs typeface="ＭＳ Ｐゴシック" charset="0"/>
            </a:endParaRPr>
          </a:p>
          <a:p>
            <a:pPr marL="0" indent="0">
              <a:buNone/>
            </a:pPr>
            <a:endParaRPr lang="en-US" sz="1200" dirty="0">
              <a:latin typeface="Tahoma" charset="0"/>
              <a:ea typeface="ＭＳ Ｐゴシック" charset="0"/>
              <a:cs typeface="ＭＳ Ｐゴシック" charset="0"/>
            </a:endParaRPr>
          </a:p>
          <a:p>
            <a:r>
              <a:rPr lang="en-US" dirty="0">
                <a:solidFill>
                  <a:srgbClr val="0000FF"/>
                </a:solidFill>
                <a:latin typeface="Tahoma" charset="0"/>
                <a:ea typeface="ＭＳ Ｐゴシック" charset="0"/>
                <a:cs typeface="ＭＳ Ｐゴシック" charset="0"/>
              </a:rPr>
              <a:t>Main memory is a critical component of all computing systems</a:t>
            </a:r>
            <a:r>
              <a:rPr lang="en-US" dirty="0">
                <a:latin typeface="Tahoma" charset="0"/>
                <a:ea typeface="ＭＳ Ｐゴシック" charset="0"/>
                <a:cs typeface="ＭＳ Ｐゴシック" charset="0"/>
              </a:rPr>
              <a:t>: server, mobile, embedded, desktop, sensor</a:t>
            </a:r>
          </a:p>
          <a:p>
            <a:endParaRPr lang="en-US" dirty="0">
              <a:latin typeface="Tahoma" charset="0"/>
              <a:ea typeface="ＭＳ Ｐゴシック" charset="0"/>
              <a:cs typeface="ＭＳ Ｐゴシック" charset="0"/>
            </a:endParaRPr>
          </a:p>
          <a:p>
            <a:r>
              <a:rPr lang="en-US" dirty="0">
                <a:solidFill>
                  <a:srgbClr val="0000FF"/>
                </a:solidFill>
                <a:latin typeface="Tahoma" charset="0"/>
                <a:ea typeface="ＭＳ Ｐゴシック" charset="0"/>
                <a:cs typeface="ＭＳ Ｐゴシック" charset="0"/>
              </a:rPr>
              <a:t>Main memory system must scale </a:t>
            </a:r>
            <a:r>
              <a:rPr lang="en-US" dirty="0">
                <a:latin typeface="Tahoma" charset="0"/>
                <a:ea typeface="ＭＳ Ｐゴシック" charset="0"/>
                <a:cs typeface="ＭＳ Ｐゴシック" charset="0"/>
              </a:rPr>
              <a:t>(in </a:t>
            </a:r>
            <a:r>
              <a:rPr lang="en-US" i="1" dirty="0">
                <a:latin typeface="Tahoma" charset="0"/>
                <a:ea typeface="ＭＳ Ｐゴシック" charset="0"/>
                <a:cs typeface="ＭＳ Ｐゴシック" charset="0"/>
              </a:rPr>
              <a:t>size</a:t>
            </a:r>
            <a:r>
              <a:rPr lang="en-US" dirty="0">
                <a:latin typeface="Tahoma" charset="0"/>
                <a:ea typeface="ＭＳ Ｐゴシック" charset="0"/>
                <a:cs typeface="ＭＳ Ｐゴシック" charset="0"/>
              </a:rPr>
              <a:t>, </a:t>
            </a:r>
            <a:r>
              <a:rPr lang="en-US" i="1" dirty="0">
                <a:latin typeface="Tahoma" charset="0"/>
                <a:ea typeface="ＭＳ Ｐゴシック" charset="0"/>
                <a:cs typeface="ＭＳ Ｐゴシック" charset="0"/>
              </a:rPr>
              <a:t>technology</a:t>
            </a:r>
            <a:r>
              <a:rPr lang="en-US" dirty="0">
                <a:latin typeface="Tahoma" charset="0"/>
                <a:ea typeface="ＭＳ Ｐゴシック" charset="0"/>
                <a:cs typeface="ＭＳ Ｐゴシック" charset="0"/>
              </a:rPr>
              <a:t>, </a:t>
            </a:r>
            <a:r>
              <a:rPr lang="en-US" i="1" dirty="0">
                <a:latin typeface="Tahoma" charset="0"/>
                <a:ea typeface="ＭＳ Ｐゴシック" charset="0"/>
                <a:cs typeface="ＭＳ Ｐゴシック" charset="0"/>
              </a:rPr>
              <a:t>efficiency</a:t>
            </a:r>
            <a:r>
              <a:rPr lang="en-US" dirty="0">
                <a:latin typeface="Tahoma" charset="0"/>
                <a:ea typeface="ＭＳ Ｐゴシック" charset="0"/>
                <a:cs typeface="ＭＳ Ｐゴシック" charset="0"/>
              </a:rPr>
              <a:t>, </a:t>
            </a:r>
            <a:r>
              <a:rPr lang="en-US" i="1" dirty="0">
                <a:latin typeface="Tahoma" charset="0"/>
                <a:ea typeface="ＭＳ Ｐゴシック" charset="0"/>
                <a:cs typeface="ＭＳ Ｐゴシック" charset="0"/>
              </a:rPr>
              <a:t>cost</a:t>
            </a:r>
            <a:r>
              <a:rPr lang="en-US" dirty="0">
                <a:latin typeface="Tahoma" charset="0"/>
                <a:ea typeface="ＭＳ Ｐゴシック" charset="0"/>
                <a:cs typeface="ＭＳ Ｐゴシック" charset="0"/>
              </a:rPr>
              <a:t>, and </a:t>
            </a:r>
            <a:r>
              <a:rPr lang="en-US" i="1" dirty="0">
                <a:latin typeface="Tahoma" charset="0"/>
                <a:ea typeface="ＭＳ Ｐゴシック" charset="0"/>
                <a:cs typeface="ＭＳ Ｐゴシック" charset="0"/>
              </a:rPr>
              <a:t>management algorithms</a:t>
            </a:r>
            <a:r>
              <a:rPr lang="en-US" dirty="0">
                <a:latin typeface="Tahoma" charset="0"/>
                <a:ea typeface="ＭＳ Ｐゴシック" charset="0"/>
                <a:cs typeface="ＭＳ Ｐゴシック" charset="0"/>
              </a:rPr>
              <a:t>) to maintain performance growth and technology scaling benefits</a:t>
            </a:r>
          </a:p>
        </p:txBody>
      </p:sp>
      <p:sp>
        <p:nvSpPr>
          <p:cNvPr id="19460"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Arial" charset="0"/>
              </a:defRPr>
            </a:lvl1pPr>
            <a:lvl2pPr marL="37931725" indent="-37474525"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200" eaLnBrk="0" fontAlgn="base" hangingPunct="0">
              <a:spcBef>
                <a:spcPct val="0"/>
              </a:spcBef>
              <a:spcAft>
                <a:spcPct val="0"/>
              </a:spcAft>
              <a:defRPr sz="2400">
                <a:solidFill>
                  <a:schemeClr val="tx1"/>
                </a:solidFill>
                <a:latin typeface="Arial" charset="0"/>
                <a:ea typeface="Arial" charset="0"/>
                <a:cs typeface="Arial" charset="0"/>
              </a:defRPr>
            </a:lvl6pPr>
            <a:lvl7pPr marL="914400" eaLnBrk="0" fontAlgn="base" hangingPunct="0">
              <a:spcBef>
                <a:spcPct val="0"/>
              </a:spcBef>
              <a:spcAft>
                <a:spcPct val="0"/>
              </a:spcAft>
              <a:defRPr sz="2400">
                <a:solidFill>
                  <a:schemeClr val="tx1"/>
                </a:solidFill>
                <a:latin typeface="Arial" charset="0"/>
                <a:ea typeface="Arial" charset="0"/>
                <a:cs typeface="Arial" charset="0"/>
              </a:defRPr>
            </a:lvl7pPr>
            <a:lvl8pPr marL="1371600" eaLnBrk="0" fontAlgn="base" hangingPunct="0">
              <a:spcBef>
                <a:spcPct val="0"/>
              </a:spcBef>
              <a:spcAft>
                <a:spcPct val="0"/>
              </a:spcAft>
              <a:defRPr sz="2400">
                <a:solidFill>
                  <a:schemeClr val="tx1"/>
                </a:solidFill>
                <a:latin typeface="Arial" charset="0"/>
                <a:ea typeface="Arial" charset="0"/>
                <a:cs typeface="Arial" charset="0"/>
              </a:defRPr>
            </a:lvl8pPr>
            <a:lvl9pPr marL="1828800" eaLnBrk="0" fontAlgn="base" hangingPunct="0">
              <a:spcBef>
                <a:spcPct val="0"/>
              </a:spcBef>
              <a:spcAft>
                <a:spcPct val="0"/>
              </a:spcAft>
              <a:defRPr sz="2400">
                <a:solidFill>
                  <a:schemeClr val="tx1"/>
                </a:solidFill>
                <a:latin typeface="Arial" charset="0"/>
                <a:ea typeface="Arial" charset="0"/>
                <a:cs typeface="Arial"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330F078-BF11-6B47-89B1-D774F4018531}"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92</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
        <p:nvSpPr>
          <p:cNvPr id="18" name="AutoShape 25"/>
          <p:cNvSpPr>
            <a:spLocks noChangeArrowheads="1"/>
          </p:cNvSpPr>
          <p:nvPr/>
        </p:nvSpPr>
        <p:spPr bwMode="auto">
          <a:xfrm>
            <a:off x="3190875" y="1166668"/>
            <a:ext cx="2557463" cy="2447925"/>
          </a:xfrm>
          <a:prstGeom prst="roundRect">
            <a:avLst>
              <a:gd name="adj" fmla="val 16667"/>
            </a:avLst>
          </a:prstGeom>
          <a:noFill/>
          <a:ln w="28575">
            <a:solidFill>
              <a:srgbClr val="0000FF"/>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21" name="Text Box 13" descr="90%"/>
          <p:cNvSpPr txBox="1">
            <a:spLocks noChangeArrowheads="1"/>
          </p:cNvSpPr>
          <p:nvPr/>
        </p:nvSpPr>
        <p:spPr bwMode="auto">
          <a:xfrm>
            <a:off x="1245861" y="2928793"/>
            <a:ext cx="1309915" cy="618631"/>
          </a:xfrm>
          <a:prstGeom prst="rect">
            <a:avLst/>
          </a:prstGeom>
          <a:noFill/>
          <a:ln w="12700">
            <a:noFill/>
            <a:miter lim="800000"/>
            <a:headEnd/>
            <a:tailEnd/>
          </a:ln>
          <a:effectLst/>
        </p:spPr>
        <p:txBody>
          <a:bodyPr wrap="non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Processors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and caches</a:t>
            </a:r>
          </a:p>
        </p:txBody>
      </p:sp>
      <p:sp>
        <p:nvSpPr>
          <p:cNvPr id="26" name="Text Box 20" descr="90%"/>
          <p:cNvSpPr txBox="1">
            <a:spLocks noChangeArrowheads="1"/>
          </p:cNvSpPr>
          <p:nvPr/>
        </p:nvSpPr>
        <p:spPr bwMode="auto">
          <a:xfrm>
            <a:off x="3616246" y="2996808"/>
            <a:ext cx="1527335" cy="341632"/>
          </a:xfrm>
          <a:prstGeom prst="rect">
            <a:avLst/>
          </a:prstGeom>
          <a:noFill/>
          <a:ln w="12700">
            <a:noFill/>
            <a:miter lim="800000"/>
            <a:headEnd/>
            <a:tailEnd/>
          </a:ln>
          <a:effectLst/>
        </p:spPr>
        <p:txBody>
          <a:bodyPr wrap="non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Main Memory</a:t>
            </a:r>
          </a:p>
        </p:txBody>
      </p:sp>
      <p:sp>
        <p:nvSpPr>
          <p:cNvPr id="27" name="Line 15"/>
          <p:cNvSpPr>
            <a:spLocks noChangeShapeType="1"/>
          </p:cNvSpPr>
          <p:nvPr/>
        </p:nvSpPr>
        <p:spPr bwMode="auto">
          <a:xfrm flipV="1">
            <a:off x="2506663" y="2282060"/>
            <a:ext cx="697185" cy="620"/>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19472" name="Text Box 24" descr="90%"/>
          <p:cNvSpPr txBox="1">
            <a:spLocks noChangeArrowheads="1"/>
          </p:cNvSpPr>
          <p:nvPr/>
        </p:nvSpPr>
        <p:spPr bwMode="auto">
          <a:xfrm>
            <a:off x="6049936" y="3020548"/>
            <a:ext cx="2194472" cy="3416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64008" tIns="32004" rIns="64008" bIns="32004">
            <a:spAutoFit/>
          </a:bodyPr>
          <a:lstStyle>
            <a:lvl1pPr eaLnBrk="0" hangingPunct="0">
              <a:defRPr sz="2400">
                <a:solidFill>
                  <a:schemeClr val="tx1"/>
                </a:solidFill>
                <a:latin typeface="Arial" charset="0"/>
                <a:ea typeface="ＭＳ Ｐゴシック" charset="0"/>
                <a:cs typeface="Arial" charset="0"/>
              </a:defRPr>
            </a:lvl1pPr>
            <a:lvl2pPr marL="37931725" indent="-37474525"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200" eaLnBrk="0" fontAlgn="base" hangingPunct="0">
              <a:spcBef>
                <a:spcPct val="0"/>
              </a:spcBef>
              <a:spcAft>
                <a:spcPct val="0"/>
              </a:spcAft>
              <a:defRPr sz="2400">
                <a:solidFill>
                  <a:schemeClr val="tx1"/>
                </a:solidFill>
                <a:latin typeface="Arial" charset="0"/>
                <a:ea typeface="Arial" charset="0"/>
                <a:cs typeface="Arial" charset="0"/>
              </a:defRPr>
            </a:lvl6pPr>
            <a:lvl7pPr marL="914400" eaLnBrk="0" fontAlgn="base" hangingPunct="0">
              <a:spcBef>
                <a:spcPct val="0"/>
              </a:spcBef>
              <a:spcAft>
                <a:spcPct val="0"/>
              </a:spcAft>
              <a:defRPr sz="2400">
                <a:solidFill>
                  <a:schemeClr val="tx1"/>
                </a:solidFill>
                <a:latin typeface="Arial" charset="0"/>
                <a:ea typeface="Arial" charset="0"/>
                <a:cs typeface="Arial" charset="0"/>
              </a:defRPr>
            </a:lvl7pPr>
            <a:lvl8pPr marL="1371600" eaLnBrk="0" fontAlgn="base" hangingPunct="0">
              <a:spcBef>
                <a:spcPct val="0"/>
              </a:spcBef>
              <a:spcAft>
                <a:spcPct val="0"/>
              </a:spcAft>
              <a:defRPr sz="2400">
                <a:solidFill>
                  <a:schemeClr val="tx1"/>
                </a:solidFill>
                <a:latin typeface="Arial" charset="0"/>
                <a:ea typeface="Arial" charset="0"/>
                <a:cs typeface="Arial" charset="0"/>
              </a:defRPr>
            </a:lvl8pPr>
            <a:lvl9pPr marL="1828800" eaLnBrk="0" fontAlgn="base" hangingPunct="0">
              <a:spcBef>
                <a:spcPct val="0"/>
              </a:spcBef>
              <a:spcAft>
                <a:spcPct val="0"/>
              </a:spcAft>
              <a:defRPr sz="2400">
                <a:solidFill>
                  <a:schemeClr val="tx1"/>
                </a:solidFill>
                <a:latin typeface="Arial" charset="0"/>
                <a:ea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charset="0"/>
                <a:ea typeface="ＭＳ Ｐゴシック" charset="0"/>
                <a:cs typeface="Arial" charset="0"/>
              </a:rPr>
              <a:t>Storage (SSD/HDD)</a:t>
            </a:r>
          </a:p>
        </p:txBody>
      </p:sp>
      <p:pic>
        <p:nvPicPr>
          <p:cNvPr id="19" name="Content Placeholder 6" descr="barcelona-die-photo-color.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87624" y="1633988"/>
            <a:ext cx="1312168" cy="12799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0" name="Line 15"/>
          <p:cNvSpPr>
            <a:spLocks noChangeShapeType="1"/>
          </p:cNvSpPr>
          <p:nvPr/>
        </p:nvSpPr>
        <p:spPr bwMode="auto">
          <a:xfrm flipV="1">
            <a:off x="5724128" y="2282060"/>
            <a:ext cx="697185" cy="620"/>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pic>
        <p:nvPicPr>
          <p:cNvPr id="23" name="Picture 22" descr="dimm.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0800000" flipV="1">
            <a:off x="3324124" y="1633988"/>
            <a:ext cx="2304256" cy="549297"/>
          </a:xfrm>
          <a:prstGeom prst="rect">
            <a:avLst/>
          </a:prstGeom>
        </p:spPr>
      </p:pic>
      <p:pic>
        <p:nvPicPr>
          <p:cNvPr id="24" name="Picture 23" descr="dimm.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0800000" flipV="1">
            <a:off x="3299596" y="2308826"/>
            <a:ext cx="2304256" cy="549297"/>
          </a:xfrm>
          <a:prstGeom prst="rect">
            <a:avLst/>
          </a:prstGeom>
        </p:spPr>
      </p:pic>
    </p:spTree>
    <p:extLst>
      <p:ext uri="{BB962C8B-B14F-4D97-AF65-F5344CB8AC3E}">
        <p14:creationId xmlns:p14="http://schemas.microsoft.com/office/powerpoint/2010/main" val="307396258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8" grpId="0" animBg="1"/>
    </p:bld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62" name="Picture 23" descr="http://i.ehow.com/images/a04/ac/qb/format-hard-drive-xp-800X80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166144">
            <a:off x="5944993" y="1201593"/>
            <a:ext cx="2124075" cy="21240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9458" name="Title 1"/>
          <p:cNvSpPr>
            <a:spLocks noGrp="1"/>
          </p:cNvSpPr>
          <p:nvPr>
            <p:ph type="title"/>
          </p:nvPr>
        </p:nvSpPr>
        <p:spPr>
          <a:xfrm>
            <a:off x="228600" y="152400"/>
            <a:ext cx="8915400" cy="1066800"/>
          </a:xfrm>
        </p:spPr>
        <p:txBody>
          <a:bodyPr/>
          <a:lstStyle/>
          <a:p>
            <a:r>
              <a:rPr lang="en-US" dirty="0"/>
              <a:t>Focus is on Data Storage Systems (Memory)</a:t>
            </a:r>
            <a:endParaRPr lang="en-US" dirty="0">
              <a:latin typeface="Garamond" charset="0"/>
              <a:ea typeface="ＭＳ Ｐゴシック" charset="0"/>
              <a:cs typeface="ＭＳ Ｐゴシック" charset="0"/>
            </a:endParaRPr>
          </a:p>
        </p:txBody>
      </p:sp>
      <p:sp>
        <p:nvSpPr>
          <p:cNvPr id="3" name="Content Placeholder 2"/>
          <p:cNvSpPr>
            <a:spLocks noGrp="1"/>
          </p:cNvSpPr>
          <p:nvPr>
            <p:ph idx="1"/>
          </p:nvPr>
        </p:nvSpPr>
        <p:spPr>
          <a:xfrm>
            <a:off x="228600" y="996950"/>
            <a:ext cx="8610600" cy="5194300"/>
          </a:xfrm>
        </p:spPr>
        <p:txBody>
          <a:bodyPr/>
          <a:lstStyle/>
          <a:p>
            <a:endParaRPr lang="en-US" dirty="0">
              <a:latin typeface="Tahoma" charset="0"/>
              <a:ea typeface="ＭＳ Ｐゴシック" charset="0"/>
              <a:cs typeface="ＭＳ Ｐゴシック" charset="0"/>
            </a:endParaRPr>
          </a:p>
          <a:p>
            <a:endParaRPr lang="en-US" dirty="0">
              <a:latin typeface="Tahoma" charset="0"/>
              <a:ea typeface="ＭＳ Ｐゴシック" charset="0"/>
              <a:cs typeface="ＭＳ Ｐゴシック" charset="0"/>
            </a:endParaRPr>
          </a:p>
          <a:p>
            <a:endParaRPr lang="en-US" dirty="0">
              <a:latin typeface="Tahoma" charset="0"/>
              <a:ea typeface="ＭＳ Ｐゴシック" charset="0"/>
              <a:cs typeface="ＭＳ Ｐゴシック" charset="0"/>
            </a:endParaRPr>
          </a:p>
          <a:p>
            <a:endParaRPr lang="en-US" dirty="0">
              <a:latin typeface="Tahoma" charset="0"/>
              <a:ea typeface="ＭＳ Ｐゴシック" charset="0"/>
              <a:cs typeface="ＭＳ Ｐゴシック" charset="0"/>
            </a:endParaRPr>
          </a:p>
          <a:p>
            <a:endParaRPr lang="en-US" dirty="0">
              <a:latin typeface="Tahoma" charset="0"/>
              <a:ea typeface="ＭＳ Ｐゴシック" charset="0"/>
              <a:cs typeface="ＭＳ Ｐゴシック" charset="0"/>
            </a:endParaRPr>
          </a:p>
          <a:p>
            <a:pPr marL="0" indent="0">
              <a:buNone/>
            </a:pPr>
            <a:endParaRPr lang="en-US" dirty="0">
              <a:latin typeface="Tahoma" charset="0"/>
              <a:ea typeface="ＭＳ Ｐゴシック" charset="0"/>
              <a:cs typeface="ＭＳ Ｐゴシック" charset="0"/>
            </a:endParaRPr>
          </a:p>
          <a:p>
            <a:pPr marL="0" indent="0">
              <a:buNone/>
            </a:pPr>
            <a:endParaRPr lang="en-US" sz="1200" dirty="0">
              <a:latin typeface="Tahoma" charset="0"/>
              <a:ea typeface="ＭＳ Ｐゴシック" charset="0"/>
              <a:cs typeface="ＭＳ Ｐゴシック" charset="0"/>
            </a:endParaRPr>
          </a:p>
          <a:p>
            <a:r>
              <a:rPr lang="en-US" dirty="0">
                <a:solidFill>
                  <a:srgbClr val="0000FF"/>
                </a:solidFill>
                <a:latin typeface="Tahoma" charset="0"/>
                <a:ea typeface="ＭＳ Ｐゴシック" charset="0"/>
                <a:cs typeface="ＭＳ Ｐゴシック" charset="0"/>
              </a:rPr>
              <a:t>Main memory is a critical component of all computing systems</a:t>
            </a:r>
            <a:r>
              <a:rPr lang="en-US" dirty="0">
                <a:latin typeface="Tahoma" charset="0"/>
                <a:ea typeface="ＭＳ Ｐゴシック" charset="0"/>
                <a:cs typeface="ＭＳ Ｐゴシック" charset="0"/>
              </a:rPr>
              <a:t>: server, mobile, embedded, desktop, sensor</a:t>
            </a:r>
          </a:p>
          <a:p>
            <a:endParaRPr lang="en-US" dirty="0">
              <a:latin typeface="Tahoma" charset="0"/>
              <a:ea typeface="ＭＳ Ｐゴシック" charset="0"/>
              <a:cs typeface="ＭＳ Ｐゴシック" charset="0"/>
            </a:endParaRPr>
          </a:p>
          <a:p>
            <a:r>
              <a:rPr lang="en-US" dirty="0">
                <a:solidFill>
                  <a:srgbClr val="0000FF"/>
                </a:solidFill>
                <a:latin typeface="Tahoma" charset="0"/>
                <a:ea typeface="ＭＳ Ｐゴシック" charset="0"/>
                <a:cs typeface="ＭＳ Ｐゴシック" charset="0"/>
              </a:rPr>
              <a:t>Main memory system must scale </a:t>
            </a:r>
            <a:r>
              <a:rPr lang="en-US" dirty="0">
                <a:latin typeface="Tahoma" charset="0"/>
                <a:ea typeface="ＭＳ Ｐゴシック" charset="0"/>
                <a:cs typeface="ＭＳ Ｐゴシック" charset="0"/>
              </a:rPr>
              <a:t>(in </a:t>
            </a:r>
            <a:r>
              <a:rPr lang="en-US" i="1" dirty="0">
                <a:latin typeface="Tahoma" charset="0"/>
                <a:ea typeface="ＭＳ Ｐゴシック" charset="0"/>
                <a:cs typeface="ＭＳ Ｐゴシック" charset="0"/>
              </a:rPr>
              <a:t>size</a:t>
            </a:r>
            <a:r>
              <a:rPr lang="en-US" dirty="0">
                <a:latin typeface="Tahoma" charset="0"/>
                <a:ea typeface="ＭＳ Ｐゴシック" charset="0"/>
                <a:cs typeface="ＭＳ Ｐゴシック" charset="0"/>
              </a:rPr>
              <a:t>, </a:t>
            </a:r>
            <a:r>
              <a:rPr lang="en-US" i="1" dirty="0">
                <a:latin typeface="Tahoma" charset="0"/>
                <a:ea typeface="ＭＳ Ｐゴシック" charset="0"/>
                <a:cs typeface="ＭＳ Ｐゴシック" charset="0"/>
              </a:rPr>
              <a:t>technology</a:t>
            </a:r>
            <a:r>
              <a:rPr lang="en-US" dirty="0">
                <a:latin typeface="Tahoma" charset="0"/>
                <a:ea typeface="ＭＳ Ｐゴシック" charset="0"/>
                <a:cs typeface="ＭＳ Ｐゴシック" charset="0"/>
              </a:rPr>
              <a:t>, </a:t>
            </a:r>
            <a:r>
              <a:rPr lang="en-US" i="1" dirty="0">
                <a:latin typeface="Tahoma" charset="0"/>
                <a:ea typeface="ＭＳ Ｐゴシック" charset="0"/>
                <a:cs typeface="ＭＳ Ｐゴシック" charset="0"/>
              </a:rPr>
              <a:t>efficiency</a:t>
            </a:r>
            <a:r>
              <a:rPr lang="en-US" dirty="0">
                <a:latin typeface="Tahoma" charset="0"/>
                <a:ea typeface="ＭＳ Ｐゴシック" charset="0"/>
                <a:cs typeface="ＭＳ Ｐゴシック" charset="0"/>
              </a:rPr>
              <a:t>, </a:t>
            </a:r>
            <a:r>
              <a:rPr lang="en-US" i="1" dirty="0">
                <a:latin typeface="Tahoma" charset="0"/>
                <a:ea typeface="ＭＳ Ｐゴシック" charset="0"/>
                <a:cs typeface="ＭＳ Ｐゴシック" charset="0"/>
              </a:rPr>
              <a:t>cost</a:t>
            </a:r>
            <a:r>
              <a:rPr lang="en-US" dirty="0">
                <a:latin typeface="Tahoma" charset="0"/>
                <a:ea typeface="ＭＳ Ｐゴシック" charset="0"/>
                <a:cs typeface="ＭＳ Ｐゴシック" charset="0"/>
              </a:rPr>
              <a:t>, and </a:t>
            </a:r>
            <a:r>
              <a:rPr lang="en-US" i="1" dirty="0">
                <a:latin typeface="Tahoma" charset="0"/>
                <a:ea typeface="ＭＳ Ｐゴシック" charset="0"/>
                <a:cs typeface="ＭＳ Ｐゴシック" charset="0"/>
              </a:rPr>
              <a:t>management algorithms</a:t>
            </a:r>
            <a:r>
              <a:rPr lang="en-US" dirty="0">
                <a:latin typeface="Tahoma" charset="0"/>
                <a:ea typeface="ＭＳ Ｐゴシック" charset="0"/>
                <a:cs typeface="ＭＳ Ｐゴシック" charset="0"/>
              </a:rPr>
              <a:t>) to maintain performance growth and technology scaling benefits</a:t>
            </a:r>
          </a:p>
        </p:txBody>
      </p:sp>
      <p:sp>
        <p:nvSpPr>
          <p:cNvPr id="19460"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Arial" charset="0"/>
              </a:defRPr>
            </a:lvl1pPr>
            <a:lvl2pPr marL="37931725" indent="-37474525"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200" eaLnBrk="0" fontAlgn="base" hangingPunct="0">
              <a:spcBef>
                <a:spcPct val="0"/>
              </a:spcBef>
              <a:spcAft>
                <a:spcPct val="0"/>
              </a:spcAft>
              <a:defRPr sz="2400">
                <a:solidFill>
                  <a:schemeClr val="tx1"/>
                </a:solidFill>
                <a:latin typeface="Arial" charset="0"/>
                <a:ea typeface="Arial" charset="0"/>
                <a:cs typeface="Arial" charset="0"/>
              </a:defRPr>
            </a:lvl6pPr>
            <a:lvl7pPr marL="914400" eaLnBrk="0" fontAlgn="base" hangingPunct="0">
              <a:spcBef>
                <a:spcPct val="0"/>
              </a:spcBef>
              <a:spcAft>
                <a:spcPct val="0"/>
              </a:spcAft>
              <a:defRPr sz="2400">
                <a:solidFill>
                  <a:schemeClr val="tx1"/>
                </a:solidFill>
                <a:latin typeface="Arial" charset="0"/>
                <a:ea typeface="Arial" charset="0"/>
                <a:cs typeface="Arial" charset="0"/>
              </a:defRPr>
            </a:lvl7pPr>
            <a:lvl8pPr marL="1371600" eaLnBrk="0" fontAlgn="base" hangingPunct="0">
              <a:spcBef>
                <a:spcPct val="0"/>
              </a:spcBef>
              <a:spcAft>
                <a:spcPct val="0"/>
              </a:spcAft>
              <a:defRPr sz="2400">
                <a:solidFill>
                  <a:schemeClr val="tx1"/>
                </a:solidFill>
                <a:latin typeface="Arial" charset="0"/>
                <a:ea typeface="Arial" charset="0"/>
                <a:cs typeface="Arial" charset="0"/>
              </a:defRPr>
            </a:lvl8pPr>
            <a:lvl9pPr marL="1828800" eaLnBrk="0" fontAlgn="base" hangingPunct="0">
              <a:spcBef>
                <a:spcPct val="0"/>
              </a:spcBef>
              <a:spcAft>
                <a:spcPct val="0"/>
              </a:spcAft>
              <a:defRPr sz="2400">
                <a:solidFill>
                  <a:schemeClr val="tx1"/>
                </a:solidFill>
                <a:latin typeface="Arial" charset="0"/>
                <a:ea typeface="Arial" charset="0"/>
                <a:cs typeface="Arial"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330F078-BF11-6B47-89B1-D774F4018531}"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93</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
        <p:nvSpPr>
          <p:cNvPr id="18" name="AutoShape 25"/>
          <p:cNvSpPr>
            <a:spLocks noChangeArrowheads="1"/>
          </p:cNvSpPr>
          <p:nvPr/>
        </p:nvSpPr>
        <p:spPr bwMode="auto">
          <a:xfrm>
            <a:off x="3190875" y="1166668"/>
            <a:ext cx="2557463" cy="2447925"/>
          </a:xfrm>
          <a:prstGeom prst="roundRect">
            <a:avLst>
              <a:gd name="adj" fmla="val 16667"/>
            </a:avLst>
          </a:prstGeom>
          <a:noFill/>
          <a:ln w="28575">
            <a:solidFill>
              <a:srgbClr val="0000FF"/>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26" name="Text Box 20" descr="90%"/>
          <p:cNvSpPr txBox="1">
            <a:spLocks noChangeArrowheads="1"/>
          </p:cNvSpPr>
          <p:nvPr/>
        </p:nvSpPr>
        <p:spPr bwMode="auto">
          <a:xfrm>
            <a:off x="3616246" y="2996808"/>
            <a:ext cx="1527335" cy="341632"/>
          </a:xfrm>
          <a:prstGeom prst="rect">
            <a:avLst/>
          </a:prstGeom>
          <a:noFill/>
          <a:ln w="12700">
            <a:noFill/>
            <a:miter lim="800000"/>
            <a:headEnd/>
            <a:tailEnd/>
          </a:ln>
          <a:effectLst/>
        </p:spPr>
        <p:txBody>
          <a:bodyPr wrap="non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Main Memory</a:t>
            </a:r>
          </a:p>
        </p:txBody>
      </p:sp>
      <p:sp>
        <p:nvSpPr>
          <p:cNvPr id="27" name="Line 15"/>
          <p:cNvSpPr>
            <a:spLocks noChangeShapeType="1"/>
          </p:cNvSpPr>
          <p:nvPr/>
        </p:nvSpPr>
        <p:spPr bwMode="auto">
          <a:xfrm flipV="1">
            <a:off x="2506663" y="2282060"/>
            <a:ext cx="697185" cy="620"/>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19472" name="Text Box 24" descr="90%"/>
          <p:cNvSpPr txBox="1">
            <a:spLocks noChangeArrowheads="1"/>
          </p:cNvSpPr>
          <p:nvPr/>
        </p:nvSpPr>
        <p:spPr bwMode="auto">
          <a:xfrm>
            <a:off x="6049936" y="3020548"/>
            <a:ext cx="2194472" cy="3416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64008" tIns="32004" rIns="64008" bIns="32004">
            <a:spAutoFit/>
          </a:bodyPr>
          <a:lstStyle>
            <a:lvl1pPr eaLnBrk="0" hangingPunct="0">
              <a:defRPr sz="2400">
                <a:solidFill>
                  <a:schemeClr val="tx1"/>
                </a:solidFill>
                <a:latin typeface="Arial" charset="0"/>
                <a:ea typeface="ＭＳ Ｐゴシック" charset="0"/>
                <a:cs typeface="Arial" charset="0"/>
              </a:defRPr>
            </a:lvl1pPr>
            <a:lvl2pPr marL="37931725" indent="-37474525"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200" eaLnBrk="0" fontAlgn="base" hangingPunct="0">
              <a:spcBef>
                <a:spcPct val="0"/>
              </a:spcBef>
              <a:spcAft>
                <a:spcPct val="0"/>
              </a:spcAft>
              <a:defRPr sz="2400">
                <a:solidFill>
                  <a:schemeClr val="tx1"/>
                </a:solidFill>
                <a:latin typeface="Arial" charset="0"/>
                <a:ea typeface="Arial" charset="0"/>
                <a:cs typeface="Arial" charset="0"/>
              </a:defRPr>
            </a:lvl6pPr>
            <a:lvl7pPr marL="914400" eaLnBrk="0" fontAlgn="base" hangingPunct="0">
              <a:spcBef>
                <a:spcPct val="0"/>
              </a:spcBef>
              <a:spcAft>
                <a:spcPct val="0"/>
              </a:spcAft>
              <a:defRPr sz="2400">
                <a:solidFill>
                  <a:schemeClr val="tx1"/>
                </a:solidFill>
                <a:latin typeface="Arial" charset="0"/>
                <a:ea typeface="Arial" charset="0"/>
                <a:cs typeface="Arial" charset="0"/>
              </a:defRPr>
            </a:lvl7pPr>
            <a:lvl8pPr marL="1371600" eaLnBrk="0" fontAlgn="base" hangingPunct="0">
              <a:spcBef>
                <a:spcPct val="0"/>
              </a:spcBef>
              <a:spcAft>
                <a:spcPct val="0"/>
              </a:spcAft>
              <a:defRPr sz="2400">
                <a:solidFill>
                  <a:schemeClr val="tx1"/>
                </a:solidFill>
                <a:latin typeface="Arial" charset="0"/>
                <a:ea typeface="Arial" charset="0"/>
                <a:cs typeface="Arial" charset="0"/>
              </a:defRPr>
            </a:lvl8pPr>
            <a:lvl9pPr marL="1828800" eaLnBrk="0" fontAlgn="base" hangingPunct="0">
              <a:spcBef>
                <a:spcPct val="0"/>
              </a:spcBef>
              <a:spcAft>
                <a:spcPct val="0"/>
              </a:spcAft>
              <a:defRPr sz="2400">
                <a:solidFill>
                  <a:schemeClr val="tx1"/>
                </a:solidFill>
                <a:latin typeface="Arial" charset="0"/>
                <a:ea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charset="0"/>
                <a:ea typeface="ＭＳ Ｐゴシック" charset="0"/>
                <a:cs typeface="Arial" charset="0"/>
              </a:rPr>
              <a:t>Storage (SSD/HDD)</a:t>
            </a:r>
          </a:p>
        </p:txBody>
      </p:sp>
      <p:sp>
        <p:nvSpPr>
          <p:cNvPr id="20" name="Line 15"/>
          <p:cNvSpPr>
            <a:spLocks noChangeShapeType="1"/>
          </p:cNvSpPr>
          <p:nvPr/>
        </p:nvSpPr>
        <p:spPr bwMode="auto">
          <a:xfrm flipV="1">
            <a:off x="5724128" y="2282060"/>
            <a:ext cx="697185" cy="620"/>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pic>
        <p:nvPicPr>
          <p:cNvPr id="23" name="Picture 22" descr="dimm.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0800000" flipV="1">
            <a:off x="3324124" y="1633988"/>
            <a:ext cx="2304256" cy="549297"/>
          </a:xfrm>
          <a:prstGeom prst="rect">
            <a:avLst/>
          </a:prstGeom>
        </p:spPr>
      </p:pic>
      <p:pic>
        <p:nvPicPr>
          <p:cNvPr id="24" name="Picture 23" descr="dimm.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0800000" flipV="1">
            <a:off x="3299596" y="2308826"/>
            <a:ext cx="2304256" cy="549297"/>
          </a:xfrm>
          <a:prstGeom prst="rect">
            <a:avLst/>
          </a:prstGeom>
        </p:spPr>
      </p:pic>
      <p:pic>
        <p:nvPicPr>
          <p:cNvPr id="2" name="Picture 1"/>
          <p:cNvPicPr>
            <a:picLocks noChangeAspect="1"/>
          </p:cNvPicPr>
          <p:nvPr/>
        </p:nvPicPr>
        <p:blipFill>
          <a:blip r:embed="rId4"/>
          <a:stretch>
            <a:fillRect/>
          </a:stretch>
        </p:blipFill>
        <p:spPr>
          <a:xfrm>
            <a:off x="887019" y="1663083"/>
            <a:ext cx="1656184" cy="1284462"/>
          </a:xfrm>
          <a:prstGeom prst="rect">
            <a:avLst/>
          </a:prstGeom>
        </p:spPr>
      </p:pic>
      <p:sp>
        <p:nvSpPr>
          <p:cNvPr id="22" name="Text Box 13" descr="90%"/>
          <p:cNvSpPr txBox="1">
            <a:spLocks noChangeArrowheads="1"/>
          </p:cNvSpPr>
          <p:nvPr/>
        </p:nvSpPr>
        <p:spPr bwMode="auto">
          <a:xfrm>
            <a:off x="1331640" y="3081193"/>
            <a:ext cx="873160" cy="341632"/>
          </a:xfrm>
          <a:prstGeom prst="rect">
            <a:avLst/>
          </a:prstGeom>
          <a:noFill/>
          <a:ln w="12700">
            <a:noFill/>
            <a:miter lim="800000"/>
            <a:headEnd/>
            <a:tailEnd/>
          </a:ln>
          <a:effectLst/>
        </p:spPr>
        <p:txBody>
          <a:bodyPr wrap="non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FPGAs</a:t>
            </a:r>
          </a:p>
        </p:txBody>
      </p:sp>
    </p:spTree>
    <p:extLst>
      <p:ext uri="{BB962C8B-B14F-4D97-AF65-F5344CB8AC3E}">
        <p14:creationId xmlns:p14="http://schemas.microsoft.com/office/powerpoint/2010/main" val="3925336219"/>
      </p:ext>
    </p:extLst>
  </p:cSld>
  <p:clrMapOvr>
    <a:masterClrMapping/>
  </p:clrMapOvr>
  <p:transition/>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62" name="Picture 23" descr="http://i.ehow.com/images/a04/ac/qb/format-hard-drive-xp-800X80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166144">
            <a:off x="5944993" y="1201593"/>
            <a:ext cx="2124075" cy="21240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9458" name="Title 1"/>
          <p:cNvSpPr>
            <a:spLocks noGrp="1"/>
          </p:cNvSpPr>
          <p:nvPr>
            <p:ph type="title"/>
          </p:nvPr>
        </p:nvSpPr>
        <p:spPr>
          <a:xfrm>
            <a:off x="228600" y="152400"/>
            <a:ext cx="8915400" cy="1066800"/>
          </a:xfrm>
        </p:spPr>
        <p:txBody>
          <a:bodyPr/>
          <a:lstStyle/>
          <a:p>
            <a:r>
              <a:rPr lang="en-US" dirty="0"/>
              <a:t>Focus is on Data Storage Systems (Memory)</a:t>
            </a:r>
            <a:endParaRPr lang="en-US" dirty="0">
              <a:latin typeface="Garamond" charset="0"/>
              <a:ea typeface="ＭＳ Ｐゴシック" charset="0"/>
              <a:cs typeface="ＭＳ Ｐゴシック" charset="0"/>
            </a:endParaRPr>
          </a:p>
        </p:txBody>
      </p:sp>
      <p:sp>
        <p:nvSpPr>
          <p:cNvPr id="3" name="Content Placeholder 2"/>
          <p:cNvSpPr>
            <a:spLocks noGrp="1"/>
          </p:cNvSpPr>
          <p:nvPr>
            <p:ph idx="1"/>
          </p:nvPr>
        </p:nvSpPr>
        <p:spPr>
          <a:xfrm>
            <a:off x="228600" y="996950"/>
            <a:ext cx="8610600" cy="5194300"/>
          </a:xfrm>
        </p:spPr>
        <p:txBody>
          <a:bodyPr/>
          <a:lstStyle/>
          <a:p>
            <a:endParaRPr lang="en-US" dirty="0">
              <a:latin typeface="Tahoma" charset="0"/>
              <a:ea typeface="ＭＳ Ｐゴシック" charset="0"/>
              <a:cs typeface="ＭＳ Ｐゴシック" charset="0"/>
            </a:endParaRPr>
          </a:p>
          <a:p>
            <a:endParaRPr lang="en-US" dirty="0">
              <a:latin typeface="Tahoma" charset="0"/>
              <a:ea typeface="ＭＳ Ｐゴシック" charset="0"/>
              <a:cs typeface="ＭＳ Ｐゴシック" charset="0"/>
            </a:endParaRPr>
          </a:p>
          <a:p>
            <a:endParaRPr lang="en-US" dirty="0">
              <a:latin typeface="Tahoma" charset="0"/>
              <a:ea typeface="ＭＳ Ｐゴシック" charset="0"/>
              <a:cs typeface="ＭＳ Ｐゴシック" charset="0"/>
            </a:endParaRPr>
          </a:p>
          <a:p>
            <a:endParaRPr lang="en-US" dirty="0">
              <a:latin typeface="Tahoma" charset="0"/>
              <a:ea typeface="ＭＳ Ｐゴシック" charset="0"/>
              <a:cs typeface="ＭＳ Ｐゴシック" charset="0"/>
            </a:endParaRPr>
          </a:p>
          <a:p>
            <a:endParaRPr lang="en-US" dirty="0">
              <a:latin typeface="Tahoma" charset="0"/>
              <a:ea typeface="ＭＳ Ｐゴシック" charset="0"/>
              <a:cs typeface="ＭＳ Ｐゴシック" charset="0"/>
            </a:endParaRPr>
          </a:p>
          <a:p>
            <a:pPr marL="0" indent="0">
              <a:buNone/>
            </a:pPr>
            <a:endParaRPr lang="en-US" dirty="0">
              <a:latin typeface="Tahoma" charset="0"/>
              <a:ea typeface="ＭＳ Ｐゴシック" charset="0"/>
              <a:cs typeface="ＭＳ Ｐゴシック" charset="0"/>
            </a:endParaRPr>
          </a:p>
          <a:p>
            <a:pPr marL="0" indent="0">
              <a:buNone/>
            </a:pPr>
            <a:endParaRPr lang="en-US" sz="1200" dirty="0">
              <a:latin typeface="Tahoma" charset="0"/>
              <a:ea typeface="ＭＳ Ｐゴシック" charset="0"/>
              <a:cs typeface="ＭＳ Ｐゴシック" charset="0"/>
            </a:endParaRPr>
          </a:p>
          <a:p>
            <a:r>
              <a:rPr lang="en-US" dirty="0">
                <a:solidFill>
                  <a:srgbClr val="0000FF"/>
                </a:solidFill>
                <a:latin typeface="Tahoma" charset="0"/>
                <a:ea typeface="ＭＳ Ｐゴシック" charset="0"/>
                <a:cs typeface="ＭＳ Ｐゴシック" charset="0"/>
              </a:rPr>
              <a:t>Main memory is a critical component of all computing systems</a:t>
            </a:r>
            <a:r>
              <a:rPr lang="en-US" dirty="0">
                <a:latin typeface="Tahoma" charset="0"/>
                <a:ea typeface="ＭＳ Ｐゴシック" charset="0"/>
                <a:cs typeface="ＭＳ Ｐゴシック" charset="0"/>
              </a:rPr>
              <a:t>: server, mobile, embedded, desktop, sensor</a:t>
            </a:r>
          </a:p>
          <a:p>
            <a:endParaRPr lang="en-US" dirty="0">
              <a:latin typeface="Tahoma" charset="0"/>
              <a:ea typeface="ＭＳ Ｐゴシック" charset="0"/>
              <a:cs typeface="ＭＳ Ｐゴシック" charset="0"/>
            </a:endParaRPr>
          </a:p>
          <a:p>
            <a:r>
              <a:rPr lang="en-US" dirty="0">
                <a:solidFill>
                  <a:srgbClr val="0000FF"/>
                </a:solidFill>
                <a:latin typeface="Tahoma" charset="0"/>
                <a:ea typeface="ＭＳ Ｐゴシック" charset="0"/>
                <a:cs typeface="ＭＳ Ｐゴシック" charset="0"/>
              </a:rPr>
              <a:t>Main memory system must scale </a:t>
            </a:r>
            <a:r>
              <a:rPr lang="en-US" dirty="0">
                <a:latin typeface="Tahoma" charset="0"/>
                <a:ea typeface="ＭＳ Ｐゴシック" charset="0"/>
                <a:cs typeface="ＭＳ Ｐゴシック" charset="0"/>
              </a:rPr>
              <a:t>(in </a:t>
            </a:r>
            <a:r>
              <a:rPr lang="en-US" i="1" dirty="0">
                <a:latin typeface="Tahoma" charset="0"/>
                <a:ea typeface="ＭＳ Ｐゴシック" charset="0"/>
                <a:cs typeface="ＭＳ Ｐゴシック" charset="0"/>
              </a:rPr>
              <a:t>size</a:t>
            </a:r>
            <a:r>
              <a:rPr lang="en-US" dirty="0">
                <a:latin typeface="Tahoma" charset="0"/>
                <a:ea typeface="ＭＳ Ｐゴシック" charset="0"/>
                <a:cs typeface="ＭＳ Ｐゴシック" charset="0"/>
              </a:rPr>
              <a:t>, </a:t>
            </a:r>
            <a:r>
              <a:rPr lang="en-US" i="1" dirty="0">
                <a:latin typeface="Tahoma" charset="0"/>
                <a:ea typeface="ＭＳ Ｐゴシック" charset="0"/>
                <a:cs typeface="ＭＳ Ｐゴシック" charset="0"/>
              </a:rPr>
              <a:t>technology</a:t>
            </a:r>
            <a:r>
              <a:rPr lang="en-US" dirty="0">
                <a:latin typeface="Tahoma" charset="0"/>
                <a:ea typeface="ＭＳ Ｐゴシック" charset="0"/>
                <a:cs typeface="ＭＳ Ｐゴシック" charset="0"/>
              </a:rPr>
              <a:t>, </a:t>
            </a:r>
            <a:r>
              <a:rPr lang="en-US" i="1" dirty="0">
                <a:latin typeface="Tahoma" charset="0"/>
                <a:ea typeface="ＭＳ Ｐゴシック" charset="0"/>
                <a:cs typeface="ＭＳ Ｐゴシック" charset="0"/>
              </a:rPr>
              <a:t>efficiency</a:t>
            </a:r>
            <a:r>
              <a:rPr lang="en-US" dirty="0">
                <a:latin typeface="Tahoma" charset="0"/>
                <a:ea typeface="ＭＳ Ｐゴシック" charset="0"/>
                <a:cs typeface="ＭＳ Ｐゴシック" charset="0"/>
              </a:rPr>
              <a:t>, </a:t>
            </a:r>
            <a:r>
              <a:rPr lang="en-US" i="1" dirty="0">
                <a:latin typeface="Tahoma" charset="0"/>
                <a:ea typeface="ＭＳ Ｐゴシック" charset="0"/>
                <a:cs typeface="ＭＳ Ｐゴシック" charset="0"/>
              </a:rPr>
              <a:t>cost</a:t>
            </a:r>
            <a:r>
              <a:rPr lang="en-US" dirty="0">
                <a:latin typeface="Tahoma" charset="0"/>
                <a:ea typeface="ＭＳ Ｐゴシック" charset="0"/>
                <a:cs typeface="ＭＳ Ｐゴシック" charset="0"/>
              </a:rPr>
              <a:t>, and </a:t>
            </a:r>
            <a:r>
              <a:rPr lang="en-US" i="1" dirty="0">
                <a:latin typeface="Tahoma" charset="0"/>
                <a:ea typeface="ＭＳ Ｐゴシック" charset="0"/>
                <a:cs typeface="ＭＳ Ｐゴシック" charset="0"/>
              </a:rPr>
              <a:t>management algorithms</a:t>
            </a:r>
            <a:r>
              <a:rPr lang="en-US" dirty="0">
                <a:latin typeface="Tahoma" charset="0"/>
                <a:ea typeface="ＭＳ Ｐゴシック" charset="0"/>
                <a:cs typeface="ＭＳ Ｐゴシック" charset="0"/>
              </a:rPr>
              <a:t>) to maintain performance growth and technology scaling benefits</a:t>
            </a:r>
          </a:p>
        </p:txBody>
      </p:sp>
      <p:sp>
        <p:nvSpPr>
          <p:cNvPr id="19460"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Arial" charset="0"/>
              </a:defRPr>
            </a:lvl1pPr>
            <a:lvl2pPr marL="37931725" indent="-37474525"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200" eaLnBrk="0" fontAlgn="base" hangingPunct="0">
              <a:spcBef>
                <a:spcPct val="0"/>
              </a:spcBef>
              <a:spcAft>
                <a:spcPct val="0"/>
              </a:spcAft>
              <a:defRPr sz="2400">
                <a:solidFill>
                  <a:schemeClr val="tx1"/>
                </a:solidFill>
                <a:latin typeface="Arial" charset="0"/>
                <a:ea typeface="Arial" charset="0"/>
                <a:cs typeface="Arial" charset="0"/>
              </a:defRPr>
            </a:lvl6pPr>
            <a:lvl7pPr marL="914400" eaLnBrk="0" fontAlgn="base" hangingPunct="0">
              <a:spcBef>
                <a:spcPct val="0"/>
              </a:spcBef>
              <a:spcAft>
                <a:spcPct val="0"/>
              </a:spcAft>
              <a:defRPr sz="2400">
                <a:solidFill>
                  <a:schemeClr val="tx1"/>
                </a:solidFill>
                <a:latin typeface="Arial" charset="0"/>
                <a:ea typeface="Arial" charset="0"/>
                <a:cs typeface="Arial" charset="0"/>
              </a:defRPr>
            </a:lvl7pPr>
            <a:lvl8pPr marL="1371600" eaLnBrk="0" fontAlgn="base" hangingPunct="0">
              <a:spcBef>
                <a:spcPct val="0"/>
              </a:spcBef>
              <a:spcAft>
                <a:spcPct val="0"/>
              </a:spcAft>
              <a:defRPr sz="2400">
                <a:solidFill>
                  <a:schemeClr val="tx1"/>
                </a:solidFill>
                <a:latin typeface="Arial" charset="0"/>
                <a:ea typeface="Arial" charset="0"/>
                <a:cs typeface="Arial" charset="0"/>
              </a:defRPr>
            </a:lvl8pPr>
            <a:lvl9pPr marL="1828800" eaLnBrk="0" fontAlgn="base" hangingPunct="0">
              <a:spcBef>
                <a:spcPct val="0"/>
              </a:spcBef>
              <a:spcAft>
                <a:spcPct val="0"/>
              </a:spcAft>
              <a:defRPr sz="2400">
                <a:solidFill>
                  <a:schemeClr val="tx1"/>
                </a:solidFill>
                <a:latin typeface="Arial" charset="0"/>
                <a:ea typeface="Arial" charset="0"/>
                <a:cs typeface="Arial"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330F078-BF11-6B47-89B1-D774F4018531}"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94</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
        <p:nvSpPr>
          <p:cNvPr id="18" name="AutoShape 25"/>
          <p:cNvSpPr>
            <a:spLocks noChangeArrowheads="1"/>
          </p:cNvSpPr>
          <p:nvPr/>
        </p:nvSpPr>
        <p:spPr bwMode="auto">
          <a:xfrm>
            <a:off x="3190875" y="1166668"/>
            <a:ext cx="2557463" cy="2447925"/>
          </a:xfrm>
          <a:prstGeom prst="roundRect">
            <a:avLst>
              <a:gd name="adj" fmla="val 16667"/>
            </a:avLst>
          </a:prstGeom>
          <a:noFill/>
          <a:ln w="28575">
            <a:solidFill>
              <a:srgbClr val="0000FF"/>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26" name="Text Box 20" descr="90%"/>
          <p:cNvSpPr txBox="1">
            <a:spLocks noChangeArrowheads="1"/>
          </p:cNvSpPr>
          <p:nvPr/>
        </p:nvSpPr>
        <p:spPr bwMode="auto">
          <a:xfrm>
            <a:off x="3616246" y="2996808"/>
            <a:ext cx="1527335" cy="341632"/>
          </a:xfrm>
          <a:prstGeom prst="rect">
            <a:avLst/>
          </a:prstGeom>
          <a:noFill/>
          <a:ln w="12700">
            <a:noFill/>
            <a:miter lim="800000"/>
            <a:headEnd/>
            <a:tailEnd/>
          </a:ln>
          <a:effectLst/>
        </p:spPr>
        <p:txBody>
          <a:bodyPr wrap="non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Main Memory</a:t>
            </a:r>
          </a:p>
        </p:txBody>
      </p:sp>
      <p:sp>
        <p:nvSpPr>
          <p:cNvPr id="27" name="Line 15"/>
          <p:cNvSpPr>
            <a:spLocks noChangeShapeType="1"/>
          </p:cNvSpPr>
          <p:nvPr/>
        </p:nvSpPr>
        <p:spPr bwMode="auto">
          <a:xfrm flipV="1">
            <a:off x="2506663" y="2282060"/>
            <a:ext cx="697185" cy="620"/>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19472" name="Text Box 24" descr="90%"/>
          <p:cNvSpPr txBox="1">
            <a:spLocks noChangeArrowheads="1"/>
          </p:cNvSpPr>
          <p:nvPr/>
        </p:nvSpPr>
        <p:spPr bwMode="auto">
          <a:xfrm>
            <a:off x="6049936" y="3020548"/>
            <a:ext cx="2194472" cy="3416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64008" tIns="32004" rIns="64008" bIns="32004">
            <a:spAutoFit/>
          </a:bodyPr>
          <a:lstStyle>
            <a:lvl1pPr eaLnBrk="0" hangingPunct="0">
              <a:defRPr sz="2400">
                <a:solidFill>
                  <a:schemeClr val="tx1"/>
                </a:solidFill>
                <a:latin typeface="Arial" charset="0"/>
                <a:ea typeface="ＭＳ Ｐゴシック" charset="0"/>
                <a:cs typeface="Arial" charset="0"/>
              </a:defRPr>
            </a:lvl1pPr>
            <a:lvl2pPr marL="37931725" indent="-37474525"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200" eaLnBrk="0" fontAlgn="base" hangingPunct="0">
              <a:spcBef>
                <a:spcPct val="0"/>
              </a:spcBef>
              <a:spcAft>
                <a:spcPct val="0"/>
              </a:spcAft>
              <a:defRPr sz="2400">
                <a:solidFill>
                  <a:schemeClr val="tx1"/>
                </a:solidFill>
                <a:latin typeface="Arial" charset="0"/>
                <a:ea typeface="Arial" charset="0"/>
                <a:cs typeface="Arial" charset="0"/>
              </a:defRPr>
            </a:lvl6pPr>
            <a:lvl7pPr marL="914400" eaLnBrk="0" fontAlgn="base" hangingPunct="0">
              <a:spcBef>
                <a:spcPct val="0"/>
              </a:spcBef>
              <a:spcAft>
                <a:spcPct val="0"/>
              </a:spcAft>
              <a:defRPr sz="2400">
                <a:solidFill>
                  <a:schemeClr val="tx1"/>
                </a:solidFill>
                <a:latin typeface="Arial" charset="0"/>
                <a:ea typeface="Arial" charset="0"/>
                <a:cs typeface="Arial" charset="0"/>
              </a:defRPr>
            </a:lvl7pPr>
            <a:lvl8pPr marL="1371600" eaLnBrk="0" fontAlgn="base" hangingPunct="0">
              <a:spcBef>
                <a:spcPct val="0"/>
              </a:spcBef>
              <a:spcAft>
                <a:spcPct val="0"/>
              </a:spcAft>
              <a:defRPr sz="2400">
                <a:solidFill>
                  <a:schemeClr val="tx1"/>
                </a:solidFill>
                <a:latin typeface="Arial" charset="0"/>
                <a:ea typeface="Arial" charset="0"/>
                <a:cs typeface="Arial" charset="0"/>
              </a:defRPr>
            </a:lvl8pPr>
            <a:lvl9pPr marL="1828800" eaLnBrk="0" fontAlgn="base" hangingPunct="0">
              <a:spcBef>
                <a:spcPct val="0"/>
              </a:spcBef>
              <a:spcAft>
                <a:spcPct val="0"/>
              </a:spcAft>
              <a:defRPr sz="2400">
                <a:solidFill>
                  <a:schemeClr val="tx1"/>
                </a:solidFill>
                <a:latin typeface="Arial" charset="0"/>
                <a:ea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charset="0"/>
                <a:ea typeface="ＭＳ Ｐゴシック" charset="0"/>
                <a:cs typeface="Arial" charset="0"/>
              </a:rPr>
              <a:t>Storage (SSD/HDD)</a:t>
            </a:r>
          </a:p>
        </p:txBody>
      </p:sp>
      <p:sp>
        <p:nvSpPr>
          <p:cNvPr id="20" name="Line 15"/>
          <p:cNvSpPr>
            <a:spLocks noChangeShapeType="1"/>
          </p:cNvSpPr>
          <p:nvPr/>
        </p:nvSpPr>
        <p:spPr bwMode="auto">
          <a:xfrm flipV="1">
            <a:off x="5724128" y="2282060"/>
            <a:ext cx="697185" cy="620"/>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pic>
        <p:nvPicPr>
          <p:cNvPr id="23" name="Picture 22" descr="dimm.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0800000" flipV="1">
            <a:off x="3324124" y="1633988"/>
            <a:ext cx="2304256" cy="549297"/>
          </a:xfrm>
          <a:prstGeom prst="rect">
            <a:avLst/>
          </a:prstGeom>
        </p:spPr>
      </p:pic>
      <p:pic>
        <p:nvPicPr>
          <p:cNvPr id="24" name="Picture 23" descr="dimm.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0800000" flipV="1">
            <a:off x="3299596" y="2308826"/>
            <a:ext cx="2304256" cy="549297"/>
          </a:xfrm>
          <a:prstGeom prst="rect">
            <a:avLst/>
          </a:prstGeom>
        </p:spPr>
      </p:pic>
      <p:sp>
        <p:nvSpPr>
          <p:cNvPr id="22" name="Text Box 13" descr="90%"/>
          <p:cNvSpPr txBox="1">
            <a:spLocks noChangeArrowheads="1"/>
          </p:cNvSpPr>
          <p:nvPr/>
        </p:nvSpPr>
        <p:spPr bwMode="auto">
          <a:xfrm>
            <a:off x="1306826" y="3081193"/>
            <a:ext cx="744894" cy="341632"/>
          </a:xfrm>
          <a:prstGeom prst="rect">
            <a:avLst/>
          </a:prstGeom>
          <a:noFill/>
          <a:ln w="12700">
            <a:noFill/>
            <a:miter lim="800000"/>
            <a:headEnd/>
            <a:tailEnd/>
          </a:ln>
          <a:effectLst/>
        </p:spPr>
        <p:txBody>
          <a:bodyPr wrap="non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GPUs</a:t>
            </a:r>
          </a:p>
        </p:txBody>
      </p:sp>
      <p:pic>
        <p:nvPicPr>
          <p:cNvPr id="4" name="Picture 3"/>
          <p:cNvPicPr>
            <a:picLocks noChangeAspect="1"/>
          </p:cNvPicPr>
          <p:nvPr/>
        </p:nvPicPr>
        <p:blipFill>
          <a:blip r:embed="rId4"/>
          <a:stretch>
            <a:fillRect/>
          </a:stretch>
        </p:blipFill>
        <p:spPr>
          <a:xfrm>
            <a:off x="827584" y="1412776"/>
            <a:ext cx="1673534" cy="1655404"/>
          </a:xfrm>
          <a:prstGeom prst="rect">
            <a:avLst/>
          </a:prstGeom>
        </p:spPr>
      </p:pic>
    </p:spTree>
    <p:extLst>
      <p:ext uri="{BB962C8B-B14F-4D97-AF65-F5344CB8AC3E}">
        <p14:creationId xmlns:p14="http://schemas.microsoft.com/office/powerpoint/2010/main" val="2683099901"/>
      </p:ext>
    </p:extLst>
  </p:cSld>
  <p:clrMapOvr>
    <a:masterClrMapping/>
  </p:clrMapOvr>
  <p:transition/>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The Problem</a:t>
            </a:r>
          </a:p>
        </p:txBody>
      </p:sp>
      <p:sp>
        <p:nvSpPr>
          <p:cNvPr id="3" name="Content Placeholder 2"/>
          <p:cNvSpPr>
            <a:spLocks noGrp="1"/>
          </p:cNvSpPr>
          <p:nvPr>
            <p:ph idx="1"/>
          </p:nvPr>
        </p:nvSpPr>
        <p:spPr>
          <a:xfrm>
            <a:off x="0" y="2060848"/>
            <a:ext cx="9144000" cy="2088232"/>
          </a:xfrm>
        </p:spPr>
        <p:txBody>
          <a:bodyPr/>
          <a:lstStyle/>
          <a:p>
            <a:pPr marL="0" indent="0" algn="ctr">
              <a:buNone/>
            </a:pPr>
            <a:r>
              <a:rPr lang="en-US" sz="6400" dirty="0">
                <a:solidFill>
                  <a:srgbClr val="0000FF"/>
                </a:solidFill>
              </a:rPr>
              <a:t>Computing</a:t>
            </a:r>
          </a:p>
          <a:p>
            <a:pPr marL="0" indent="0" algn="ctr">
              <a:buNone/>
            </a:pPr>
            <a:r>
              <a:rPr lang="en-US" sz="6400" dirty="0">
                <a:solidFill>
                  <a:srgbClr val="FF0000"/>
                </a:solidFill>
              </a:rPr>
              <a:t>is Bottlenecked by Data</a:t>
            </a:r>
            <a:endParaRPr lang="en-US" sz="6400" dirty="0">
              <a:solidFill>
                <a:srgbClr val="0432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95</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397248815"/>
      </p:ext>
    </p:extLst>
  </p:cSld>
  <p:clrMapOvr>
    <a:masterClrMapping/>
  </p:clrMapOvr>
  <p:transition/>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295C2-3E3A-BE4F-87A7-5F3FBBA546A4}"/>
              </a:ext>
            </a:extLst>
          </p:cNvPr>
          <p:cNvSpPr>
            <a:spLocks noGrp="1"/>
          </p:cNvSpPr>
          <p:nvPr>
            <p:ph type="title"/>
          </p:nvPr>
        </p:nvSpPr>
        <p:spPr/>
        <p:txBody>
          <a:bodyPr/>
          <a:lstStyle/>
          <a:p>
            <a:r>
              <a:rPr lang="en-US" dirty="0"/>
              <a:t>Data is Key for AI, ML, Genomics, …</a:t>
            </a:r>
          </a:p>
        </p:txBody>
      </p:sp>
      <p:sp>
        <p:nvSpPr>
          <p:cNvPr id="3" name="Content Placeholder 2">
            <a:extLst>
              <a:ext uri="{FF2B5EF4-FFF2-40B4-BE49-F238E27FC236}">
                <a16:creationId xmlns:a16="http://schemas.microsoft.com/office/drawing/2014/main" id="{93B937BE-0F8C-6D46-8EBB-F986B2A5F5CD}"/>
              </a:ext>
            </a:extLst>
          </p:cNvPr>
          <p:cNvSpPr>
            <a:spLocks noGrp="1"/>
          </p:cNvSpPr>
          <p:nvPr>
            <p:ph idx="1"/>
          </p:nvPr>
        </p:nvSpPr>
        <p:spPr>
          <a:xfrm>
            <a:off x="228600" y="1371600"/>
            <a:ext cx="8915400" cy="4876800"/>
          </a:xfrm>
        </p:spPr>
        <p:txBody>
          <a:bodyPr/>
          <a:lstStyle/>
          <a:p>
            <a:r>
              <a:rPr lang="en-US" dirty="0"/>
              <a:t>Important workloads are all data intensive</a:t>
            </a:r>
          </a:p>
          <a:p>
            <a:pPr marL="344487" lvl="1" indent="0">
              <a:buNone/>
            </a:pPr>
            <a:endParaRPr lang="en-US" dirty="0"/>
          </a:p>
          <a:p>
            <a:pPr marL="344487" lvl="1" indent="0">
              <a:buNone/>
            </a:pPr>
            <a:endParaRPr lang="en-US" dirty="0"/>
          </a:p>
          <a:p>
            <a:r>
              <a:rPr lang="en-US" dirty="0"/>
              <a:t>They require rapid and efficient processing of large amounts of data</a:t>
            </a:r>
          </a:p>
          <a:p>
            <a:pPr lvl="1"/>
            <a:endParaRPr lang="en-US" dirty="0"/>
          </a:p>
          <a:p>
            <a:pPr lvl="1"/>
            <a:endParaRPr lang="en-US" dirty="0"/>
          </a:p>
          <a:p>
            <a:r>
              <a:rPr lang="en-US" dirty="0"/>
              <a:t>Data is increasing</a:t>
            </a:r>
          </a:p>
          <a:p>
            <a:pPr lvl="1"/>
            <a:r>
              <a:rPr lang="en-US" dirty="0"/>
              <a:t>We can generate more than we can process</a:t>
            </a:r>
          </a:p>
          <a:p>
            <a:pPr lvl="1"/>
            <a:endParaRPr lang="en-US" dirty="0"/>
          </a:p>
        </p:txBody>
      </p:sp>
      <p:sp>
        <p:nvSpPr>
          <p:cNvPr id="4" name="Slide Number Placeholder 3">
            <a:extLst>
              <a:ext uri="{FF2B5EF4-FFF2-40B4-BE49-F238E27FC236}">
                <a16:creationId xmlns:a16="http://schemas.microsoft.com/office/drawing/2014/main" id="{12A78508-7955-3943-9F95-75E9A621D19A}"/>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48854410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noAutofit/>
          </a:bodyPr>
          <a:lstStyle/>
          <a:p>
            <a:r>
              <a:rPr lang="en-US" dirty="0"/>
              <a:t>Memory Is Critical for Performance (I)</a:t>
            </a:r>
          </a:p>
        </p:txBody>
      </p:sp>
      <p:sp>
        <p:nvSpPr>
          <p:cNvPr id="15" name="TextBox 14"/>
          <p:cNvSpPr txBox="1"/>
          <p:nvPr/>
        </p:nvSpPr>
        <p:spPr>
          <a:xfrm>
            <a:off x="448964" y="5361579"/>
            <a:ext cx="4652211"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In-Memory Data Analytics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[Clapp+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Intel</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IISWC’15;  </a:t>
            </a:r>
          </a:p>
          <a:p>
            <a:pPr marL="63500" marR="0" lvl="0" indent="-6350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Awan+, BDCloud’15]</a:t>
            </a:r>
          </a:p>
        </p:txBody>
      </p:sp>
      <p:sp>
        <p:nvSpPr>
          <p:cNvPr id="16" name="TextBox 15"/>
          <p:cNvSpPr txBox="1"/>
          <p:nvPr/>
        </p:nvSpPr>
        <p:spPr>
          <a:xfrm>
            <a:off x="4836963" y="5361579"/>
            <a:ext cx="3618587" cy="73866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Datacenter Workloads </a:t>
            </a:r>
            <a:br>
              <a:rPr kumimoji="0" lang="en-US" sz="2400" b="1" i="0" u="none" strike="noStrike" kern="1200" cap="none" spc="0" normalizeH="0" baseline="0" noProof="0" dirty="0">
                <a:ln>
                  <a:noFill/>
                </a:ln>
                <a:solidFill>
                  <a:prstClr val="black"/>
                </a:solidFill>
                <a:effectLst/>
                <a:uLnTx/>
                <a:uFillTx/>
                <a:latin typeface="Gill Sans MT"/>
                <a:ea typeface="+mn-ea"/>
                <a:cs typeface="+mn-cs"/>
              </a:rPr>
            </a:b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a:t>
            </a:r>
            <a:r>
              <a:rPr kumimoji="0" lang="en-US" sz="1800" b="0"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Kanev</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Google</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ISCA’15]</a:t>
            </a:r>
          </a:p>
        </p:txBody>
      </p:sp>
      <p:pic>
        <p:nvPicPr>
          <p:cNvPr id="17" name="Picture 1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11236" y="1054202"/>
            <a:ext cx="1362886" cy="1362886"/>
          </a:xfrm>
          <a:prstGeom prst="rect">
            <a:avLst/>
          </a:prstGeom>
        </p:spPr>
      </p:pic>
      <p:sp>
        <p:nvSpPr>
          <p:cNvPr id="18" name="TextBox 17"/>
          <p:cNvSpPr txBox="1"/>
          <p:nvPr/>
        </p:nvSpPr>
        <p:spPr>
          <a:xfrm>
            <a:off x="448964" y="2656133"/>
            <a:ext cx="3460499" cy="101566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In-memory Databases </a:t>
            </a:r>
          </a:p>
          <a:p>
            <a:pPr marL="63500" marR="0" lvl="0" indent="-6350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[Mao+, EuroSys’12; </a:t>
            </a:r>
            <a:b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b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Clapp+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Intel</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IISWC’15]</a:t>
            </a:r>
          </a:p>
        </p:txBody>
      </p:sp>
      <p:pic>
        <p:nvPicPr>
          <p:cNvPr id="19" name="Picture 1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567081" y="836712"/>
            <a:ext cx="1872533" cy="1872533"/>
          </a:xfrm>
          <a:prstGeom prst="rect">
            <a:avLst/>
          </a:prstGeom>
        </p:spPr>
      </p:pic>
      <p:sp>
        <p:nvSpPr>
          <p:cNvPr id="22" name="TextBox 21"/>
          <p:cNvSpPr txBox="1"/>
          <p:nvPr/>
        </p:nvSpPr>
        <p:spPr>
          <a:xfrm>
            <a:off x="4836963" y="2656133"/>
            <a:ext cx="3607975" cy="73866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Graph/Tree Processing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[Xu+, IISWC’12; </a:t>
            </a:r>
            <a:r>
              <a:rPr kumimoji="0" lang="en-US" sz="1800" b="0"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Umuroglu</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FPL’15]</a:t>
            </a:r>
          </a:p>
        </p:txBody>
      </p:sp>
      <p:pic>
        <p:nvPicPr>
          <p:cNvPr id="23" name="Picture 2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9220" y="3998286"/>
            <a:ext cx="2155604" cy="1146598"/>
          </a:xfrm>
          <a:prstGeom prst="rect">
            <a:avLst/>
          </a:prstGeom>
        </p:spPr>
      </p:pic>
      <p:pic>
        <p:nvPicPr>
          <p:cNvPr id="24" name="Picture 2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567081" y="3772838"/>
            <a:ext cx="2133599" cy="1546598"/>
          </a:xfrm>
          <a:prstGeom prst="rect">
            <a:avLst/>
          </a:prstGeom>
        </p:spPr>
      </p:pic>
    </p:spTree>
    <p:extLst>
      <p:ext uri="{BB962C8B-B14F-4D97-AF65-F5344CB8AC3E}">
        <p14:creationId xmlns:p14="http://schemas.microsoft.com/office/powerpoint/2010/main" val="1151989990"/>
      </p:ext>
    </p:extLst>
  </p:cSld>
  <p:clrMapOvr>
    <a:masterClrMapping/>
  </p:clrMapOvr>
  <p:transition/>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noAutofit/>
          </a:bodyPr>
          <a:lstStyle/>
          <a:p>
            <a:r>
              <a:rPr lang="en-US" dirty="0"/>
              <a:t>Memory Is Critical for Performance (I)</a:t>
            </a:r>
          </a:p>
        </p:txBody>
      </p:sp>
      <p:sp>
        <p:nvSpPr>
          <p:cNvPr id="15" name="TextBox 14"/>
          <p:cNvSpPr txBox="1"/>
          <p:nvPr/>
        </p:nvSpPr>
        <p:spPr>
          <a:xfrm>
            <a:off x="448964" y="5361579"/>
            <a:ext cx="4652211"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In-Memory Data Analytics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[Clapp+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Intel</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IISWC’15;  </a:t>
            </a:r>
          </a:p>
          <a:p>
            <a:pPr marL="63500" marR="0" lvl="0" indent="-6350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Awan+, BDCloud’15]</a:t>
            </a:r>
          </a:p>
        </p:txBody>
      </p:sp>
      <p:sp>
        <p:nvSpPr>
          <p:cNvPr id="16" name="TextBox 15"/>
          <p:cNvSpPr txBox="1"/>
          <p:nvPr/>
        </p:nvSpPr>
        <p:spPr>
          <a:xfrm>
            <a:off x="4836963" y="5361579"/>
            <a:ext cx="3618587" cy="73866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Datacenter Workloads </a:t>
            </a:r>
            <a:br>
              <a:rPr kumimoji="0" lang="en-US" sz="2400" b="1" i="0" u="none" strike="noStrike" kern="1200" cap="none" spc="0" normalizeH="0" baseline="0" noProof="0" dirty="0">
                <a:ln>
                  <a:noFill/>
                </a:ln>
                <a:solidFill>
                  <a:prstClr val="black"/>
                </a:solidFill>
                <a:effectLst/>
                <a:uLnTx/>
                <a:uFillTx/>
                <a:latin typeface="Gill Sans MT"/>
                <a:ea typeface="+mn-ea"/>
                <a:cs typeface="+mn-cs"/>
              </a:rPr>
            </a:b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a:t>
            </a:r>
            <a:r>
              <a:rPr kumimoji="0" lang="en-US" sz="1800" b="0"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Kanev</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Google</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ISCA’15]</a:t>
            </a:r>
          </a:p>
        </p:txBody>
      </p:sp>
      <p:pic>
        <p:nvPicPr>
          <p:cNvPr id="17" name="Picture 1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11236" y="1054202"/>
            <a:ext cx="1362886" cy="1362886"/>
          </a:xfrm>
          <a:prstGeom prst="rect">
            <a:avLst/>
          </a:prstGeom>
        </p:spPr>
      </p:pic>
      <p:sp>
        <p:nvSpPr>
          <p:cNvPr id="18" name="TextBox 17"/>
          <p:cNvSpPr txBox="1"/>
          <p:nvPr/>
        </p:nvSpPr>
        <p:spPr>
          <a:xfrm>
            <a:off x="448964" y="2656133"/>
            <a:ext cx="3460499" cy="101566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In-memory Databases </a:t>
            </a:r>
          </a:p>
          <a:p>
            <a:pPr marL="63500" marR="0" lvl="0" indent="-6350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[Mao+, EuroSys’12; </a:t>
            </a:r>
            <a:b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b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Clapp+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Intel</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IISWC’15]</a:t>
            </a:r>
          </a:p>
        </p:txBody>
      </p:sp>
      <p:pic>
        <p:nvPicPr>
          <p:cNvPr id="19" name="Picture 1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567081" y="836712"/>
            <a:ext cx="1872533" cy="1872533"/>
          </a:xfrm>
          <a:prstGeom prst="rect">
            <a:avLst/>
          </a:prstGeom>
        </p:spPr>
      </p:pic>
      <p:sp>
        <p:nvSpPr>
          <p:cNvPr id="22" name="TextBox 21"/>
          <p:cNvSpPr txBox="1"/>
          <p:nvPr/>
        </p:nvSpPr>
        <p:spPr>
          <a:xfrm>
            <a:off x="4836963" y="2656133"/>
            <a:ext cx="3607975" cy="73866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Graph/Tree Processing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[Xu+, IISWC’12; </a:t>
            </a:r>
            <a:r>
              <a:rPr kumimoji="0" lang="en-US" sz="1800" b="0"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Umuroglu</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FPL’15]</a:t>
            </a:r>
          </a:p>
        </p:txBody>
      </p:sp>
      <p:pic>
        <p:nvPicPr>
          <p:cNvPr id="23" name="Picture 2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9220" y="3998286"/>
            <a:ext cx="2155604" cy="1146598"/>
          </a:xfrm>
          <a:prstGeom prst="rect">
            <a:avLst/>
          </a:prstGeom>
        </p:spPr>
      </p:pic>
      <p:pic>
        <p:nvPicPr>
          <p:cNvPr id="24" name="Picture 2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567081" y="3772838"/>
            <a:ext cx="2133599" cy="1546598"/>
          </a:xfrm>
          <a:prstGeom prst="rect">
            <a:avLst/>
          </a:prstGeom>
        </p:spPr>
      </p:pic>
      <p:sp>
        <p:nvSpPr>
          <p:cNvPr id="26" name="Rectangle 25"/>
          <p:cNvSpPr/>
          <p:nvPr/>
        </p:nvSpPr>
        <p:spPr>
          <a:xfrm>
            <a:off x="0" y="3100668"/>
            <a:ext cx="9144000" cy="1169233"/>
          </a:xfrm>
          <a:prstGeom prst="rect">
            <a:avLst/>
          </a:prstGeom>
          <a:solidFill>
            <a:srgbClr val="FF4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Memory </a:t>
            </a:r>
            <a:r>
              <a:rPr kumimoji="0" lang="en-US" sz="320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rPr>
              <a:t>→</a:t>
            </a:r>
            <a:r>
              <a:rPr kumimoji="0" lang="en-US" sz="3200" b="0" i="0" u="none" strike="noStrike" kern="1200" cap="none" spc="0" normalizeH="0" baseline="0" noProof="0" dirty="0">
                <a:ln>
                  <a:noFill/>
                </a:ln>
                <a:solidFill>
                  <a:prstClr val="white"/>
                </a:solidFill>
                <a:effectLst/>
                <a:uLnTx/>
                <a:uFillTx/>
                <a:latin typeface="Gill Sans MT"/>
                <a:ea typeface="+mn-ea"/>
                <a:cs typeface="+mn-cs"/>
              </a:rPr>
              <a:t> </a:t>
            </a: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bottleneck</a:t>
            </a:r>
          </a:p>
        </p:txBody>
      </p:sp>
    </p:spTree>
    <p:extLst>
      <p:ext uri="{BB962C8B-B14F-4D97-AF65-F5344CB8AC3E}">
        <p14:creationId xmlns:p14="http://schemas.microsoft.com/office/powerpoint/2010/main" val="2424094961"/>
      </p:ext>
    </p:extLst>
  </p:cSld>
  <p:clrMapOvr>
    <a:masterClrMapping/>
  </p:clrMapOvr>
  <p:transition/>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0"/>
            <a:ext cx="10210800" cy="914400"/>
          </a:xfrm>
        </p:spPr>
        <p:txBody>
          <a:bodyPr/>
          <a:lstStyle/>
          <a:p>
            <a:r>
              <a:rPr lang="en-US" sz="4000" b="0" kern="0" dirty="0">
                <a:solidFill>
                  <a:srgbClr val="006633"/>
                </a:solidFill>
                <a:latin typeface="Garamond"/>
              </a:rPr>
              <a:t>Memory Is Critical for Performance (II)</a:t>
            </a:r>
            <a:endParaRPr lang="en-US" sz="3700" dirty="0"/>
          </a:p>
        </p:txBody>
      </p:sp>
      <p:sp>
        <p:nvSpPr>
          <p:cNvPr id="3" name="Content Placeholder 2"/>
          <p:cNvSpPr>
            <a:spLocks noGrp="1"/>
          </p:cNvSpPr>
          <p:nvPr>
            <p:ph idx="1"/>
          </p:nvPr>
        </p:nvSpPr>
        <p:spPr>
          <a:xfrm>
            <a:off x="152400" y="1066800"/>
            <a:ext cx="8839200" cy="5638800"/>
          </a:xfrm>
        </p:spPr>
        <p:txBody>
          <a:bodyPr>
            <a:normAutofit/>
          </a:bodyPr>
          <a:lstStyle/>
          <a:p>
            <a:pPr lvl="1"/>
            <a:endParaRPr lang="en-US" sz="2000" dirty="0">
              <a:solidFill>
                <a:srgbClr val="595959"/>
              </a:solidFill>
            </a:endParaRPr>
          </a:p>
          <a:p>
            <a:pPr lvl="1"/>
            <a:endParaRPr lang="en-US" sz="2400" dirty="0">
              <a:solidFill>
                <a:schemeClr val="tx2"/>
              </a:solidFill>
            </a:endParaRPr>
          </a:p>
          <a:p>
            <a:pPr marL="342900" lvl="1" indent="-342900">
              <a:buFont typeface="Arial" pitchFamily="34" charset="0"/>
              <a:buChar char="•"/>
            </a:pPr>
            <a:endParaRPr lang="en-US" sz="2400" u="sng" dirty="0">
              <a:solidFill>
                <a:schemeClr val="tx2"/>
              </a:solidFill>
            </a:endParaRPr>
          </a:p>
          <a:p>
            <a:pPr lvl="1"/>
            <a:endParaRPr lang="en-US" sz="2000" dirty="0">
              <a:solidFill>
                <a:srgbClr val="595959"/>
              </a:solidFill>
            </a:endParaRPr>
          </a:p>
          <a:p>
            <a:endParaRPr lang="en-US" dirty="0"/>
          </a:p>
        </p:txBody>
      </p:sp>
      <p:sp>
        <p:nvSpPr>
          <p:cNvPr id="4" name="Slide Number Placeholder 3"/>
          <p:cNvSpPr>
            <a:spLocks noGrp="1"/>
          </p:cNvSpPr>
          <p:nvPr>
            <p:ph type="sldNum" sz="quarter" idx="4294967295"/>
          </p:nvPr>
        </p:nvSpPr>
        <p:spPr>
          <a:xfrm>
            <a:off x="7315200" y="6492883"/>
            <a:ext cx="1828800" cy="365125"/>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400" b="1" i="0" u="none" strike="noStrike" kern="1200" cap="none" spc="0" normalizeH="0" baseline="0" noProof="0" smtClean="0">
                <a:ln>
                  <a:noFill/>
                </a:ln>
                <a:solidFill>
                  <a:srgbClr val="0070C0"/>
                </a:solidFill>
                <a:effectLst/>
                <a:uLnTx/>
                <a:uFillTx/>
                <a:latin typeface="Gill Sans M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99</a:t>
            </a:fld>
            <a:endParaRPr kumimoji="0" lang="en-US" sz="2400" b="1" i="0" u="none" strike="noStrike" kern="1200" cap="none" spc="0" normalizeH="0" baseline="0" noProof="0">
              <a:ln>
                <a:noFill/>
              </a:ln>
              <a:solidFill>
                <a:srgbClr val="0070C0"/>
              </a:solidFill>
              <a:effectLst/>
              <a:uLnTx/>
              <a:uFillTx/>
              <a:latin typeface="Gill Sans MT"/>
              <a:ea typeface="+mn-ea"/>
              <a:cs typeface="+mn-cs"/>
            </a:endParaRPr>
          </a:p>
        </p:txBody>
      </p:sp>
      <p:pic>
        <p:nvPicPr>
          <p:cNvPr id="6" name="Picture 5"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5" name="Rectangle 4"/>
          <p:cNvSpPr/>
          <p:nvPr/>
        </p:nvSpPr>
        <p:spPr>
          <a:xfrm>
            <a:off x="533400" y="2433935"/>
            <a:ext cx="31242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Gill Sans MT"/>
                <a:ea typeface="+mn-ea"/>
                <a:cs typeface="+mn-cs"/>
              </a:rPr>
              <a:t>Chrome</a:t>
            </a:r>
            <a:endParaRPr kumimoji="0" lang="en-US" sz="28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9" name="TextBox 8"/>
          <p:cNvSpPr txBox="1"/>
          <p:nvPr/>
        </p:nvSpPr>
        <p:spPr>
          <a:xfrm>
            <a:off x="381000" y="2967335"/>
            <a:ext cx="3886200" cy="461665"/>
          </a:xfrm>
          <a:prstGeom prst="rect">
            <a:avLst/>
          </a:prstGeom>
          <a:noFill/>
        </p:spPr>
        <p:txBody>
          <a:bodyPr wrap="square" rtlCol="0">
            <a:spAutoFit/>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web browser</a:t>
            </a: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11" name="TextBox 10"/>
          <p:cNvSpPr txBox="1"/>
          <p:nvPr/>
        </p:nvSpPr>
        <p:spPr>
          <a:xfrm>
            <a:off x="4267200" y="2463224"/>
            <a:ext cx="4267200" cy="5847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000000"/>
                </a:solidFill>
                <a:effectLst/>
                <a:uLnTx/>
                <a:uFillTx/>
                <a:latin typeface="Gill Sans MT"/>
                <a:ea typeface="+mn-ea"/>
                <a:cs typeface="+mn-cs"/>
              </a:rPr>
              <a:t>TensorFlow</a:t>
            </a:r>
            <a:r>
              <a:rPr kumimoji="0" lang="en-US" sz="3200" b="1" i="0" u="none" strike="noStrike" kern="1200" cap="none" spc="0" normalizeH="0" baseline="0" noProof="0" dirty="0">
                <a:ln>
                  <a:noFill/>
                </a:ln>
                <a:solidFill>
                  <a:srgbClr val="000000"/>
                </a:solidFill>
                <a:effectLst/>
                <a:uLnTx/>
                <a:uFillTx/>
                <a:latin typeface="Gill Sans MT"/>
                <a:ea typeface="+mn-ea"/>
                <a:cs typeface="+mn-cs"/>
              </a:rPr>
              <a:t> Mobile</a:t>
            </a: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12" name="TextBox 11"/>
          <p:cNvSpPr txBox="1"/>
          <p:nvPr/>
        </p:nvSpPr>
        <p:spPr>
          <a:xfrm>
            <a:off x="3810000" y="2979003"/>
            <a:ext cx="52578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machine learning framework</a:t>
            </a:r>
            <a:endParaRPr kumimoji="0" lang="en-US" sz="2400" b="0" i="0" u="none" strike="noStrike" kern="1200" cap="none" spc="0" normalizeH="0" baseline="0" noProof="0" dirty="0">
              <a:ln>
                <a:noFill/>
              </a:ln>
              <a:solidFill>
                <a:srgbClr val="595959"/>
              </a:solidFill>
              <a:effectLst/>
              <a:uLnTx/>
              <a:uFillTx/>
              <a:latin typeface="Gill Sans MT"/>
              <a:ea typeface="+mn-ea"/>
              <a:cs typeface="+mn-cs"/>
            </a:endParaRPr>
          </a:p>
        </p:txBody>
      </p:sp>
      <p:sp>
        <p:nvSpPr>
          <p:cNvPr id="16" name="Rectangle 15"/>
          <p:cNvSpPr/>
          <p:nvPr/>
        </p:nvSpPr>
        <p:spPr>
          <a:xfrm>
            <a:off x="-76200" y="5334000"/>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Playback</a:t>
            </a:r>
          </a:p>
        </p:txBody>
      </p:sp>
      <p:sp>
        <p:nvSpPr>
          <p:cNvPr id="17" name="TextBox 16"/>
          <p:cNvSpPr txBox="1"/>
          <p:nvPr/>
        </p:nvSpPr>
        <p:spPr>
          <a:xfrm>
            <a:off x="127000" y="5943600"/>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pic>
        <p:nvPicPr>
          <p:cNvPr id="13" name="Picture 12"/>
          <p:cNvPicPr>
            <a:picLocks noChangeAspect="1"/>
          </p:cNvPicPr>
          <p:nvPr/>
        </p:nvPicPr>
        <p:blipFill>
          <a:blip r:embed="rId4"/>
          <a:stretch>
            <a:fillRect/>
          </a:stretch>
        </p:blipFill>
        <p:spPr>
          <a:xfrm>
            <a:off x="1752600" y="1290935"/>
            <a:ext cx="1066800" cy="1066800"/>
          </a:xfrm>
          <a:prstGeom prst="rect">
            <a:avLst/>
          </a:prstGeom>
        </p:spPr>
      </p:pic>
      <p:pic>
        <p:nvPicPr>
          <p:cNvPr id="14" name="Picture 13"/>
          <p:cNvPicPr>
            <a:picLocks noChangeAspect="1"/>
          </p:cNvPicPr>
          <p:nvPr/>
        </p:nvPicPr>
        <p:blipFill>
          <a:blip r:embed="rId5"/>
          <a:stretch>
            <a:fillRect/>
          </a:stretch>
        </p:blipFill>
        <p:spPr>
          <a:xfrm>
            <a:off x="5791200" y="1205370"/>
            <a:ext cx="1081655" cy="1156830"/>
          </a:xfrm>
          <a:prstGeom prst="rect">
            <a:avLst/>
          </a:prstGeom>
        </p:spPr>
      </p:pic>
      <p:sp>
        <p:nvSpPr>
          <p:cNvPr id="19" name="Rectangle 18"/>
          <p:cNvSpPr/>
          <p:nvPr/>
        </p:nvSpPr>
        <p:spPr>
          <a:xfrm>
            <a:off x="6096000" y="3769051"/>
            <a:ext cx="3505200" cy="492443"/>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10" name="Group 9"/>
          <p:cNvGrpSpPr/>
          <p:nvPr/>
        </p:nvGrpSpPr>
        <p:grpSpPr>
          <a:xfrm>
            <a:off x="1371600" y="4191000"/>
            <a:ext cx="1600200" cy="1219200"/>
            <a:chOff x="5867400" y="2936553"/>
            <a:chExt cx="2057400" cy="1447800"/>
          </a:xfrm>
        </p:grpSpPr>
        <p:pic>
          <p:nvPicPr>
            <p:cNvPr id="31" name="Picture 30"/>
            <p:cNvPicPr>
              <a:picLocks noChangeAspect="1"/>
            </p:cNvPicPr>
            <p:nvPr/>
          </p:nvPicPr>
          <p:blipFill>
            <a:blip r:embed="rId6"/>
            <a:stretch>
              <a:fillRect/>
            </a:stretch>
          </p:blipFill>
          <p:spPr>
            <a:xfrm>
              <a:off x="6096000" y="3927153"/>
              <a:ext cx="431470" cy="457200"/>
            </a:xfrm>
            <a:prstGeom prst="rect">
              <a:avLst/>
            </a:prstGeom>
          </p:spPr>
        </p:pic>
        <p:pic>
          <p:nvPicPr>
            <p:cNvPr id="24" name="Picture 23"/>
            <p:cNvPicPr>
              <a:picLocks noChangeAspect="1"/>
            </p:cNvPicPr>
            <p:nvPr/>
          </p:nvPicPr>
          <p:blipFill>
            <a:blip r:embed="rId7"/>
            <a:stretch>
              <a:fillRect/>
            </a:stretch>
          </p:blipFill>
          <p:spPr>
            <a:xfrm>
              <a:off x="6553200" y="3984544"/>
              <a:ext cx="1295400" cy="325214"/>
            </a:xfrm>
            <a:prstGeom prst="rect">
              <a:avLst/>
            </a:prstGeom>
          </p:spPr>
        </p:pic>
        <p:pic>
          <p:nvPicPr>
            <p:cNvPr id="8" name="Picture 7"/>
            <p:cNvPicPr>
              <a:picLocks noChangeAspect="1"/>
            </p:cNvPicPr>
            <p:nvPr/>
          </p:nvPicPr>
          <p:blipFill>
            <a:blip r:embed="rId8"/>
            <a:stretch>
              <a:fillRect/>
            </a:stretch>
          </p:blipFill>
          <p:spPr>
            <a:xfrm>
              <a:off x="5867400" y="2936553"/>
              <a:ext cx="2057400" cy="935088"/>
            </a:xfrm>
            <a:prstGeom prst="rect">
              <a:avLst/>
            </a:prstGeom>
          </p:spPr>
        </p:pic>
      </p:grpSp>
      <p:grpSp>
        <p:nvGrpSpPr>
          <p:cNvPr id="25" name="Group 24"/>
          <p:cNvGrpSpPr/>
          <p:nvPr/>
        </p:nvGrpSpPr>
        <p:grpSpPr>
          <a:xfrm>
            <a:off x="5638800" y="4234696"/>
            <a:ext cx="1676400" cy="1219200"/>
            <a:chOff x="5867400" y="2936553"/>
            <a:chExt cx="2057400" cy="1447800"/>
          </a:xfrm>
        </p:grpSpPr>
        <p:pic>
          <p:nvPicPr>
            <p:cNvPr id="26" name="Picture 25"/>
            <p:cNvPicPr>
              <a:picLocks noChangeAspect="1"/>
            </p:cNvPicPr>
            <p:nvPr/>
          </p:nvPicPr>
          <p:blipFill>
            <a:blip r:embed="rId6"/>
            <a:stretch>
              <a:fillRect/>
            </a:stretch>
          </p:blipFill>
          <p:spPr>
            <a:xfrm>
              <a:off x="6096000" y="3927153"/>
              <a:ext cx="431470" cy="457200"/>
            </a:xfrm>
            <a:prstGeom prst="rect">
              <a:avLst/>
            </a:prstGeom>
          </p:spPr>
        </p:pic>
        <p:pic>
          <p:nvPicPr>
            <p:cNvPr id="27" name="Picture 26"/>
            <p:cNvPicPr>
              <a:picLocks noChangeAspect="1"/>
            </p:cNvPicPr>
            <p:nvPr/>
          </p:nvPicPr>
          <p:blipFill>
            <a:blip r:embed="rId7"/>
            <a:stretch>
              <a:fillRect/>
            </a:stretch>
          </p:blipFill>
          <p:spPr>
            <a:xfrm>
              <a:off x="6553200" y="3984544"/>
              <a:ext cx="1295400" cy="325214"/>
            </a:xfrm>
            <a:prstGeom prst="rect">
              <a:avLst/>
            </a:prstGeom>
          </p:spPr>
        </p:pic>
        <p:pic>
          <p:nvPicPr>
            <p:cNvPr id="28" name="Picture 27"/>
            <p:cNvPicPr>
              <a:picLocks noChangeAspect="1"/>
            </p:cNvPicPr>
            <p:nvPr/>
          </p:nvPicPr>
          <p:blipFill>
            <a:blip r:embed="rId8"/>
            <a:stretch>
              <a:fillRect/>
            </a:stretch>
          </p:blipFill>
          <p:spPr>
            <a:xfrm>
              <a:off x="5867400" y="2936553"/>
              <a:ext cx="2057400" cy="935088"/>
            </a:xfrm>
            <a:prstGeom prst="rect">
              <a:avLst/>
            </a:prstGeom>
          </p:spPr>
        </p:pic>
      </p:grpSp>
      <p:sp>
        <p:nvSpPr>
          <p:cNvPr id="30" name="Rectangle 29"/>
          <p:cNvSpPr/>
          <p:nvPr/>
        </p:nvSpPr>
        <p:spPr>
          <a:xfrm>
            <a:off x="4191000" y="5352872"/>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Capture</a:t>
            </a:r>
          </a:p>
        </p:txBody>
      </p:sp>
      <p:sp>
        <p:nvSpPr>
          <p:cNvPr id="32" name="TextBox 31"/>
          <p:cNvSpPr txBox="1"/>
          <p:nvPr/>
        </p:nvSpPr>
        <p:spPr>
          <a:xfrm>
            <a:off x="4318000" y="5962472"/>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Tree>
    <p:extLst>
      <p:ext uri="{BB962C8B-B14F-4D97-AF65-F5344CB8AC3E}">
        <p14:creationId xmlns:p14="http://schemas.microsoft.com/office/powerpoint/2010/main" val="3947918554"/>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0"/>
            <a:ext cx="10210800" cy="914400"/>
          </a:xfrm>
        </p:spPr>
        <p:txBody>
          <a:bodyPr/>
          <a:lstStyle/>
          <a:p>
            <a:r>
              <a:rPr lang="en-US" sz="4000" b="0" kern="0" dirty="0">
                <a:solidFill>
                  <a:srgbClr val="006633"/>
                </a:solidFill>
                <a:latin typeface="Garamond"/>
              </a:rPr>
              <a:t>Memory Is Critical for Performance (II)</a:t>
            </a:r>
            <a:endParaRPr lang="en-US" sz="3700" dirty="0"/>
          </a:p>
        </p:txBody>
      </p:sp>
      <p:sp>
        <p:nvSpPr>
          <p:cNvPr id="3" name="Content Placeholder 2"/>
          <p:cNvSpPr>
            <a:spLocks noGrp="1"/>
          </p:cNvSpPr>
          <p:nvPr>
            <p:ph idx="1"/>
          </p:nvPr>
        </p:nvSpPr>
        <p:spPr>
          <a:xfrm>
            <a:off x="152400" y="1066800"/>
            <a:ext cx="8839200" cy="5638800"/>
          </a:xfrm>
        </p:spPr>
        <p:txBody>
          <a:bodyPr>
            <a:normAutofit/>
          </a:bodyPr>
          <a:lstStyle/>
          <a:p>
            <a:pPr lvl="1"/>
            <a:endParaRPr lang="en-US" sz="2000" dirty="0">
              <a:solidFill>
                <a:srgbClr val="595959"/>
              </a:solidFill>
            </a:endParaRPr>
          </a:p>
          <a:p>
            <a:pPr lvl="1"/>
            <a:endParaRPr lang="en-US" sz="2400" dirty="0">
              <a:solidFill>
                <a:schemeClr val="tx2"/>
              </a:solidFill>
            </a:endParaRPr>
          </a:p>
          <a:p>
            <a:pPr marL="342900" lvl="1" indent="-342900">
              <a:buFont typeface="Arial" pitchFamily="34" charset="0"/>
              <a:buChar char="•"/>
            </a:pPr>
            <a:endParaRPr lang="en-US" sz="2400" u="sng" dirty="0">
              <a:solidFill>
                <a:schemeClr val="tx2"/>
              </a:solidFill>
            </a:endParaRPr>
          </a:p>
          <a:p>
            <a:pPr lvl="1"/>
            <a:endParaRPr lang="en-US" sz="2000" dirty="0">
              <a:solidFill>
                <a:srgbClr val="595959"/>
              </a:solidFill>
            </a:endParaRPr>
          </a:p>
          <a:p>
            <a:endParaRPr lang="en-US" dirty="0"/>
          </a:p>
        </p:txBody>
      </p:sp>
      <p:sp>
        <p:nvSpPr>
          <p:cNvPr id="4" name="Slide Number Placeholder 3"/>
          <p:cNvSpPr>
            <a:spLocks noGrp="1"/>
          </p:cNvSpPr>
          <p:nvPr>
            <p:ph type="sldNum" sz="quarter" idx="4294967295"/>
          </p:nvPr>
        </p:nvSpPr>
        <p:spPr>
          <a:xfrm>
            <a:off x="7315200" y="6492883"/>
            <a:ext cx="1828800" cy="365125"/>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400" b="1" i="0" u="none" strike="noStrike" kern="1200" cap="none" spc="0" normalizeH="0" baseline="0" noProof="0" smtClean="0">
                <a:ln>
                  <a:noFill/>
                </a:ln>
                <a:solidFill>
                  <a:srgbClr val="0070C0"/>
                </a:solidFill>
                <a:effectLst/>
                <a:uLnTx/>
                <a:uFillTx/>
                <a:latin typeface="Gill Sans M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100</a:t>
            </a:fld>
            <a:endParaRPr kumimoji="0" lang="en-US" sz="2400" b="1" i="0" u="none" strike="noStrike" kern="1200" cap="none" spc="0" normalizeH="0" baseline="0" noProof="0">
              <a:ln>
                <a:noFill/>
              </a:ln>
              <a:solidFill>
                <a:srgbClr val="0070C0"/>
              </a:solidFill>
              <a:effectLst/>
              <a:uLnTx/>
              <a:uFillTx/>
              <a:latin typeface="Gill Sans MT"/>
              <a:ea typeface="+mn-ea"/>
              <a:cs typeface="+mn-cs"/>
            </a:endParaRPr>
          </a:p>
        </p:txBody>
      </p:sp>
      <p:pic>
        <p:nvPicPr>
          <p:cNvPr id="6" name="Picture 5"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5" name="Rectangle 4"/>
          <p:cNvSpPr/>
          <p:nvPr/>
        </p:nvSpPr>
        <p:spPr>
          <a:xfrm>
            <a:off x="533400" y="2433935"/>
            <a:ext cx="31242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Gill Sans MT"/>
                <a:ea typeface="+mn-ea"/>
                <a:cs typeface="+mn-cs"/>
              </a:rPr>
              <a:t>Chrome</a:t>
            </a:r>
            <a:endParaRPr kumimoji="0" lang="en-US" sz="28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9" name="TextBox 8"/>
          <p:cNvSpPr txBox="1"/>
          <p:nvPr/>
        </p:nvSpPr>
        <p:spPr>
          <a:xfrm>
            <a:off x="381000" y="2967335"/>
            <a:ext cx="3886200" cy="461665"/>
          </a:xfrm>
          <a:prstGeom prst="rect">
            <a:avLst/>
          </a:prstGeom>
          <a:noFill/>
        </p:spPr>
        <p:txBody>
          <a:bodyPr wrap="square" rtlCol="0">
            <a:spAutoFit/>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web browser</a:t>
            </a: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11" name="TextBox 10"/>
          <p:cNvSpPr txBox="1"/>
          <p:nvPr/>
        </p:nvSpPr>
        <p:spPr>
          <a:xfrm>
            <a:off x="4267200" y="2463224"/>
            <a:ext cx="4267200" cy="5847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000000"/>
                </a:solidFill>
                <a:effectLst/>
                <a:uLnTx/>
                <a:uFillTx/>
                <a:latin typeface="Gill Sans MT"/>
                <a:ea typeface="+mn-ea"/>
                <a:cs typeface="+mn-cs"/>
              </a:rPr>
              <a:t>TensorFlow</a:t>
            </a:r>
            <a:r>
              <a:rPr kumimoji="0" lang="en-US" sz="3200" b="1" i="0" u="none" strike="noStrike" kern="1200" cap="none" spc="0" normalizeH="0" baseline="0" noProof="0" dirty="0">
                <a:ln>
                  <a:noFill/>
                </a:ln>
                <a:solidFill>
                  <a:srgbClr val="000000"/>
                </a:solidFill>
                <a:effectLst/>
                <a:uLnTx/>
                <a:uFillTx/>
                <a:latin typeface="Gill Sans MT"/>
                <a:ea typeface="+mn-ea"/>
                <a:cs typeface="+mn-cs"/>
              </a:rPr>
              <a:t> Mobile</a:t>
            </a: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12" name="TextBox 11"/>
          <p:cNvSpPr txBox="1"/>
          <p:nvPr/>
        </p:nvSpPr>
        <p:spPr>
          <a:xfrm>
            <a:off x="3810000" y="2979003"/>
            <a:ext cx="52578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machine learning framework</a:t>
            </a:r>
            <a:endParaRPr kumimoji="0" lang="en-US" sz="2400" b="0" i="0" u="none" strike="noStrike" kern="1200" cap="none" spc="0" normalizeH="0" baseline="0" noProof="0" dirty="0">
              <a:ln>
                <a:noFill/>
              </a:ln>
              <a:solidFill>
                <a:srgbClr val="595959"/>
              </a:solidFill>
              <a:effectLst/>
              <a:uLnTx/>
              <a:uFillTx/>
              <a:latin typeface="Gill Sans MT"/>
              <a:ea typeface="+mn-ea"/>
              <a:cs typeface="+mn-cs"/>
            </a:endParaRPr>
          </a:p>
        </p:txBody>
      </p:sp>
      <p:sp>
        <p:nvSpPr>
          <p:cNvPr id="16" name="Rectangle 15"/>
          <p:cNvSpPr/>
          <p:nvPr/>
        </p:nvSpPr>
        <p:spPr>
          <a:xfrm>
            <a:off x="-76200" y="5334000"/>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Playback</a:t>
            </a:r>
          </a:p>
        </p:txBody>
      </p:sp>
      <p:sp>
        <p:nvSpPr>
          <p:cNvPr id="17" name="TextBox 16"/>
          <p:cNvSpPr txBox="1"/>
          <p:nvPr/>
        </p:nvSpPr>
        <p:spPr>
          <a:xfrm>
            <a:off x="127000" y="5943600"/>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pic>
        <p:nvPicPr>
          <p:cNvPr id="13" name="Picture 12"/>
          <p:cNvPicPr>
            <a:picLocks noChangeAspect="1"/>
          </p:cNvPicPr>
          <p:nvPr/>
        </p:nvPicPr>
        <p:blipFill>
          <a:blip r:embed="rId4"/>
          <a:stretch>
            <a:fillRect/>
          </a:stretch>
        </p:blipFill>
        <p:spPr>
          <a:xfrm>
            <a:off x="1752600" y="1290935"/>
            <a:ext cx="1066800" cy="1066800"/>
          </a:xfrm>
          <a:prstGeom prst="rect">
            <a:avLst/>
          </a:prstGeom>
        </p:spPr>
      </p:pic>
      <p:pic>
        <p:nvPicPr>
          <p:cNvPr id="14" name="Picture 13"/>
          <p:cNvPicPr>
            <a:picLocks noChangeAspect="1"/>
          </p:cNvPicPr>
          <p:nvPr/>
        </p:nvPicPr>
        <p:blipFill>
          <a:blip r:embed="rId5"/>
          <a:stretch>
            <a:fillRect/>
          </a:stretch>
        </p:blipFill>
        <p:spPr>
          <a:xfrm>
            <a:off x="5791200" y="1205370"/>
            <a:ext cx="1081655" cy="1156830"/>
          </a:xfrm>
          <a:prstGeom prst="rect">
            <a:avLst/>
          </a:prstGeom>
        </p:spPr>
      </p:pic>
      <p:sp>
        <p:nvSpPr>
          <p:cNvPr id="19" name="Rectangle 18"/>
          <p:cNvSpPr/>
          <p:nvPr/>
        </p:nvSpPr>
        <p:spPr>
          <a:xfrm>
            <a:off x="6096000" y="3769051"/>
            <a:ext cx="3505200" cy="492443"/>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10" name="Group 9"/>
          <p:cNvGrpSpPr/>
          <p:nvPr/>
        </p:nvGrpSpPr>
        <p:grpSpPr>
          <a:xfrm>
            <a:off x="1371600" y="4191000"/>
            <a:ext cx="1600200" cy="1219200"/>
            <a:chOff x="5867400" y="2936553"/>
            <a:chExt cx="2057400" cy="1447800"/>
          </a:xfrm>
        </p:grpSpPr>
        <p:pic>
          <p:nvPicPr>
            <p:cNvPr id="31" name="Picture 30"/>
            <p:cNvPicPr>
              <a:picLocks noChangeAspect="1"/>
            </p:cNvPicPr>
            <p:nvPr/>
          </p:nvPicPr>
          <p:blipFill>
            <a:blip r:embed="rId6"/>
            <a:stretch>
              <a:fillRect/>
            </a:stretch>
          </p:blipFill>
          <p:spPr>
            <a:xfrm>
              <a:off x="6096000" y="3927153"/>
              <a:ext cx="431470" cy="457200"/>
            </a:xfrm>
            <a:prstGeom prst="rect">
              <a:avLst/>
            </a:prstGeom>
          </p:spPr>
        </p:pic>
        <p:pic>
          <p:nvPicPr>
            <p:cNvPr id="24" name="Picture 23"/>
            <p:cNvPicPr>
              <a:picLocks noChangeAspect="1"/>
            </p:cNvPicPr>
            <p:nvPr/>
          </p:nvPicPr>
          <p:blipFill>
            <a:blip r:embed="rId7"/>
            <a:stretch>
              <a:fillRect/>
            </a:stretch>
          </p:blipFill>
          <p:spPr>
            <a:xfrm>
              <a:off x="6553200" y="3984544"/>
              <a:ext cx="1295400" cy="325214"/>
            </a:xfrm>
            <a:prstGeom prst="rect">
              <a:avLst/>
            </a:prstGeom>
          </p:spPr>
        </p:pic>
        <p:pic>
          <p:nvPicPr>
            <p:cNvPr id="8" name="Picture 7"/>
            <p:cNvPicPr>
              <a:picLocks noChangeAspect="1"/>
            </p:cNvPicPr>
            <p:nvPr/>
          </p:nvPicPr>
          <p:blipFill>
            <a:blip r:embed="rId8"/>
            <a:stretch>
              <a:fillRect/>
            </a:stretch>
          </p:blipFill>
          <p:spPr>
            <a:xfrm>
              <a:off x="5867400" y="2936553"/>
              <a:ext cx="2057400" cy="935088"/>
            </a:xfrm>
            <a:prstGeom prst="rect">
              <a:avLst/>
            </a:prstGeom>
          </p:spPr>
        </p:pic>
      </p:grpSp>
      <p:grpSp>
        <p:nvGrpSpPr>
          <p:cNvPr id="25" name="Group 24"/>
          <p:cNvGrpSpPr/>
          <p:nvPr/>
        </p:nvGrpSpPr>
        <p:grpSpPr>
          <a:xfrm>
            <a:off x="5638800" y="4234696"/>
            <a:ext cx="1676400" cy="1219200"/>
            <a:chOff x="5867400" y="2936553"/>
            <a:chExt cx="2057400" cy="1447800"/>
          </a:xfrm>
        </p:grpSpPr>
        <p:pic>
          <p:nvPicPr>
            <p:cNvPr id="26" name="Picture 25"/>
            <p:cNvPicPr>
              <a:picLocks noChangeAspect="1"/>
            </p:cNvPicPr>
            <p:nvPr/>
          </p:nvPicPr>
          <p:blipFill>
            <a:blip r:embed="rId6"/>
            <a:stretch>
              <a:fillRect/>
            </a:stretch>
          </p:blipFill>
          <p:spPr>
            <a:xfrm>
              <a:off x="6096000" y="3927153"/>
              <a:ext cx="431470" cy="457200"/>
            </a:xfrm>
            <a:prstGeom prst="rect">
              <a:avLst/>
            </a:prstGeom>
          </p:spPr>
        </p:pic>
        <p:pic>
          <p:nvPicPr>
            <p:cNvPr id="27" name="Picture 26"/>
            <p:cNvPicPr>
              <a:picLocks noChangeAspect="1"/>
            </p:cNvPicPr>
            <p:nvPr/>
          </p:nvPicPr>
          <p:blipFill>
            <a:blip r:embed="rId7"/>
            <a:stretch>
              <a:fillRect/>
            </a:stretch>
          </p:blipFill>
          <p:spPr>
            <a:xfrm>
              <a:off x="6553200" y="3984544"/>
              <a:ext cx="1295400" cy="325214"/>
            </a:xfrm>
            <a:prstGeom prst="rect">
              <a:avLst/>
            </a:prstGeom>
          </p:spPr>
        </p:pic>
        <p:pic>
          <p:nvPicPr>
            <p:cNvPr id="28" name="Picture 27"/>
            <p:cNvPicPr>
              <a:picLocks noChangeAspect="1"/>
            </p:cNvPicPr>
            <p:nvPr/>
          </p:nvPicPr>
          <p:blipFill>
            <a:blip r:embed="rId8"/>
            <a:stretch>
              <a:fillRect/>
            </a:stretch>
          </p:blipFill>
          <p:spPr>
            <a:xfrm>
              <a:off x="5867400" y="2936553"/>
              <a:ext cx="2057400" cy="935088"/>
            </a:xfrm>
            <a:prstGeom prst="rect">
              <a:avLst/>
            </a:prstGeom>
          </p:spPr>
        </p:pic>
      </p:grpSp>
      <p:sp>
        <p:nvSpPr>
          <p:cNvPr id="30" name="Rectangle 29"/>
          <p:cNvSpPr/>
          <p:nvPr/>
        </p:nvSpPr>
        <p:spPr>
          <a:xfrm>
            <a:off x="4191000" y="5352872"/>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Capture</a:t>
            </a:r>
          </a:p>
        </p:txBody>
      </p:sp>
      <p:sp>
        <p:nvSpPr>
          <p:cNvPr id="32" name="TextBox 31"/>
          <p:cNvSpPr txBox="1"/>
          <p:nvPr/>
        </p:nvSpPr>
        <p:spPr>
          <a:xfrm>
            <a:off x="4318000" y="5962472"/>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29" name="Rectangle 28">
            <a:extLst>
              <a:ext uri="{FF2B5EF4-FFF2-40B4-BE49-F238E27FC236}">
                <a16:creationId xmlns:a16="http://schemas.microsoft.com/office/drawing/2014/main" id="{BD954CBE-5126-454A-B5D9-BD504C0D1C6F}"/>
              </a:ext>
            </a:extLst>
          </p:cNvPr>
          <p:cNvSpPr/>
          <p:nvPr/>
        </p:nvSpPr>
        <p:spPr>
          <a:xfrm>
            <a:off x="0" y="3100668"/>
            <a:ext cx="9144000" cy="1169233"/>
          </a:xfrm>
          <a:prstGeom prst="rect">
            <a:avLst/>
          </a:prstGeom>
          <a:solidFill>
            <a:srgbClr val="FF4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Memory </a:t>
            </a:r>
            <a:r>
              <a:rPr kumimoji="0" lang="en-US" sz="320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rPr>
              <a:t>→</a:t>
            </a:r>
            <a:r>
              <a:rPr kumimoji="0" lang="en-US" sz="3200" b="0" i="0" u="none" strike="noStrike" kern="1200" cap="none" spc="0" normalizeH="0" baseline="0" noProof="0" dirty="0">
                <a:ln>
                  <a:noFill/>
                </a:ln>
                <a:solidFill>
                  <a:prstClr val="white"/>
                </a:solidFill>
                <a:effectLst/>
                <a:uLnTx/>
                <a:uFillTx/>
                <a:latin typeface="Gill Sans MT"/>
                <a:ea typeface="+mn-ea"/>
                <a:cs typeface="+mn-cs"/>
              </a:rPr>
              <a:t> </a:t>
            </a: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bottleneck</a:t>
            </a:r>
          </a:p>
        </p:txBody>
      </p:sp>
    </p:spTree>
    <p:extLst>
      <p:ext uri="{BB962C8B-B14F-4D97-AF65-F5344CB8AC3E}">
        <p14:creationId xmlns:p14="http://schemas.microsoft.com/office/powerpoint/2010/main" val="3410971719"/>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p:cNvSpPr/>
          <p:nvPr/>
        </p:nvSpPr>
        <p:spPr>
          <a:xfrm>
            <a:off x="-11591" y="0"/>
            <a:ext cx="9145859" cy="6858000"/>
          </a:xfrm>
          <a:prstGeom prst="rect">
            <a:avLst/>
          </a:prstGeom>
          <a:solidFill>
            <a:schemeClr val="bg1"/>
          </a:solidFill>
          <a:ln>
            <a:noFill/>
          </a:ln>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dirty="0">
              <a:ln>
                <a:noFill/>
              </a:ln>
              <a:solidFill>
                <a:srgbClr val="EEECE1"/>
              </a:solidFill>
              <a:effectLst/>
              <a:uLnTx/>
              <a:uFillTx/>
              <a:latin typeface="europa"/>
              <a:ea typeface="+mn-ea"/>
              <a:cs typeface="+mn-cs"/>
            </a:endParaRPr>
          </a:p>
        </p:txBody>
      </p:sp>
      <p:sp>
        <p:nvSpPr>
          <p:cNvPr id="20" name="Rectangle 19"/>
          <p:cNvSpPr/>
          <p:nvPr/>
        </p:nvSpPr>
        <p:spPr>
          <a:xfrm>
            <a:off x="8534400" y="4129073"/>
            <a:ext cx="428980" cy="6549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pic>
        <p:nvPicPr>
          <p:cNvPr id="71" name="Picture 70" descr="http://www.nextplatform.com/wp-content/uploads/2015/03/Glenn1.png"/>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105649" y="4094761"/>
            <a:ext cx="4224963" cy="1829100"/>
          </a:xfrm>
          <a:prstGeom prst="rect">
            <a:avLst/>
          </a:prstGeom>
          <a:noFill/>
          <a:extLst>
            <a:ext uri="{909E8E84-426E-40DD-AFC4-6F175D3DCCD1}">
              <a14:hiddenFill xmlns:a14="http://schemas.microsoft.com/office/drawing/2010/main">
                <a:solidFill>
                  <a:srgbClr val="FFFFFF"/>
                </a:solidFill>
              </a14:hiddenFill>
            </a:ext>
          </a:extLst>
        </p:spPr>
      </p:pic>
      <p:pic>
        <p:nvPicPr>
          <p:cNvPr id="72" name="Picture 71"/>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5495894" y="3689818"/>
            <a:ext cx="2867618" cy="2653333"/>
          </a:xfrm>
          <a:prstGeom prst="rect">
            <a:avLst/>
          </a:prstGeom>
        </p:spPr>
      </p:pic>
      <p:sp>
        <p:nvSpPr>
          <p:cNvPr id="75" name="Rectangle 74"/>
          <p:cNvSpPr/>
          <p:nvPr/>
        </p:nvSpPr>
        <p:spPr>
          <a:xfrm>
            <a:off x="8022677" y="4174288"/>
            <a:ext cx="428980" cy="6549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78" name="Rectangle 77"/>
          <p:cNvSpPr/>
          <p:nvPr/>
        </p:nvSpPr>
        <p:spPr>
          <a:xfrm>
            <a:off x="4628782" y="0"/>
            <a:ext cx="9144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79" name="Rectangle 78"/>
          <p:cNvSpPr/>
          <p:nvPr/>
        </p:nvSpPr>
        <p:spPr>
          <a:xfrm>
            <a:off x="1" y="3383280"/>
            <a:ext cx="9144000" cy="914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80" name="Rectangle 79"/>
          <p:cNvSpPr/>
          <p:nvPr/>
        </p:nvSpPr>
        <p:spPr>
          <a:xfrm>
            <a:off x="3610761" y="2895290"/>
            <a:ext cx="2103160" cy="1077218"/>
          </a:xfrm>
          <a:prstGeom prst="rect">
            <a:avLst/>
          </a:prstGeom>
          <a:solidFill>
            <a:schemeClr val="bg1"/>
          </a:solidFill>
          <a:ln>
            <a:solidFill>
              <a:srgbClr val="1B65A8"/>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ahoma"/>
                <a:ea typeface="+mn-ea"/>
                <a:cs typeface="+mn-cs"/>
              </a:rPr>
              <a:t>Genome Analysis</a:t>
            </a:r>
          </a:p>
        </p:txBody>
      </p:sp>
      <p:graphicFrame>
        <p:nvGraphicFramePr>
          <p:cNvPr id="2" name="Object 1"/>
          <p:cNvGraphicFramePr>
            <a:graphicFrameLocks noChangeAspect="1"/>
          </p:cNvGraphicFramePr>
          <p:nvPr/>
        </p:nvGraphicFramePr>
        <p:xfrm>
          <a:off x="5311176" y="36301"/>
          <a:ext cx="3509639" cy="3353943"/>
        </p:xfrm>
        <a:graphic>
          <a:graphicData uri="http://schemas.openxmlformats.org/presentationml/2006/ole">
            <mc:AlternateContent xmlns:mc="http://schemas.openxmlformats.org/markup-compatibility/2006">
              <mc:Choice xmlns:v="urn:schemas-microsoft-com:vml" Requires="v">
                <p:oleObj spid="_x0000_s27851" name="Visio" r:id="rId6" imgW="2695276" imgH="2509932" progId="Visio.Drawing.11">
                  <p:embed/>
                </p:oleObj>
              </mc:Choice>
              <mc:Fallback>
                <p:oleObj name="Visio" r:id="rId6" imgW="2695276" imgH="2509932" progId="Visio.Drawing.11">
                  <p:embed/>
                  <p:pic>
                    <p:nvPicPr>
                      <p:cNvPr id="2" name="Object 1"/>
                      <p:cNvPicPr/>
                      <p:nvPr/>
                    </p:nvPicPr>
                    <p:blipFill>
                      <a:blip r:embed="rId7"/>
                      <a:stretch>
                        <a:fillRect/>
                      </a:stretch>
                    </p:blipFill>
                    <p:spPr>
                      <a:xfrm>
                        <a:off x="5311176" y="36301"/>
                        <a:ext cx="3509639" cy="3353943"/>
                      </a:xfrm>
                      <a:prstGeom prst="rect">
                        <a:avLst/>
                      </a:prstGeom>
                    </p:spPr>
                  </p:pic>
                </p:oleObj>
              </mc:Fallback>
            </mc:AlternateContent>
          </a:graphicData>
        </a:graphic>
      </p:graphicFrame>
      <p:graphicFrame>
        <p:nvGraphicFramePr>
          <p:cNvPr id="23" name="Object 22"/>
          <p:cNvGraphicFramePr>
            <a:graphicFrameLocks noChangeAspect="1"/>
          </p:cNvGraphicFramePr>
          <p:nvPr/>
        </p:nvGraphicFramePr>
        <p:xfrm>
          <a:off x="177467" y="500679"/>
          <a:ext cx="4895872" cy="2150973"/>
        </p:xfrm>
        <a:graphic>
          <a:graphicData uri="http://schemas.openxmlformats.org/presentationml/2006/ole">
            <mc:AlternateContent xmlns:mc="http://schemas.openxmlformats.org/markup-compatibility/2006">
              <mc:Choice xmlns:v="urn:schemas-microsoft-com:vml" Requires="v">
                <p:oleObj spid="_x0000_s27852" name="Visio" r:id="rId8" imgW="3859122" imgH="1695796" progId="Visio.Drawing.11">
                  <p:embed/>
                </p:oleObj>
              </mc:Choice>
              <mc:Fallback>
                <p:oleObj name="Visio" r:id="rId8" imgW="3859122" imgH="1695796" progId="Visio.Drawing.11">
                  <p:embed/>
                  <p:pic>
                    <p:nvPicPr>
                      <p:cNvPr id="23" name="Object 22"/>
                      <p:cNvPicPr/>
                      <p:nvPr/>
                    </p:nvPicPr>
                    <p:blipFill>
                      <a:blip r:embed="rId9"/>
                      <a:stretch>
                        <a:fillRect/>
                      </a:stretch>
                    </p:blipFill>
                    <p:spPr>
                      <a:xfrm>
                        <a:off x="177467" y="500679"/>
                        <a:ext cx="4895872" cy="2150973"/>
                      </a:xfrm>
                      <a:prstGeom prst="rect">
                        <a:avLst/>
                      </a:prstGeom>
                    </p:spPr>
                  </p:pic>
                </p:oleObj>
              </mc:Fallback>
            </mc:AlternateContent>
          </a:graphicData>
        </a:graphic>
      </p:graphicFrame>
      <p:sp>
        <p:nvSpPr>
          <p:cNvPr id="81" name="Snip Diagonal Corner Rectangle 80"/>
          <p:cNvSpPr/>
          <p:nvPr/>
        </p:nvSpPr>
        <p:spPr>
          <a:xfrm>
            <a:off x="0" y="2924937"/>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1</a:t>
            </a:r>
          </a:p>
        </p:txBody>
      </p:sp>
      <p:sp>
        <p:nvSpPr>
          <p:cNvPr id="82" name="Snip Diagonal Corner Rectangle 81"/>
          <p:cNvSpPr/>
          <p:nvPr/>
        </p:nvSpPr>
        <p:spPr>
          <a:xfrm>
            <a:off x="8675925" y="2924936"/>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2</a:t>
            </a:r>
          </a:p>
        </p:txBody>
      </p:sp>
      <p:sp>
        <p:nvSpPr>
          <p:cNvPr id="83" name="TextBox 82"/>
          <p:cNvSpPr txBox="1"/>
          <p:nvPr/>
        </p:nvSpPr>
        <p:spPr>
          <a:xfrm>
            <a:off x="458343" y="2924936"/>
            <a:ext cx="294940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Sequencing</a:t>
            </a:r>
          </a:p>
        </p:txBody>
      </p:sp>
      <p:sp>
        <p:nvSpPr>
          <p:cNvPr id="84" name="TextBox 83"/>
          <p:cNvSpPr txBox="1"/>
          <p:nvPr/>
        </p:nvSpPr>
        <p:spPr>
          <a:xfrm>
            <a:off x="6304876" y="2916378"/>
            <a:ext cx="247322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Read Mapping</a:t>
            </a:r>
          </a:p>
        </p:txBody>
      </p:sp>
      <p:sp>
        <p:nvSpPr>
          <p:cNvPr id="85" name="Snip Diagonal Corner Rectangle 84"/>
          <p:cNvSpPr/>
          <p:nvPr/>
        </p:nvSpPr>
        <p:spPr>
          <a:xfrm>
            <a:off x="-11591" y="6399657"/>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3</a:t>
            </a:r>
          </a:p>
        </p:txBody>
      </p:sp>
      <p:sp>
        <p:nvSpPr>
          <p:cNvPr id="86" name="Snip Diagonal Corner Rectangle 85"/>
          <p:cNvSpPr/>
          <p:nvPr/>
        </p:nvSpPr>
        <p:spPr>
          <a:xfrm>
            <a:off x="8678558" y="6399656"/>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4</a:t>
            </a:r>
          </a:p>
        </p:txBody>
      </p:sp>
      <p:sp>
        <p:nvSpPr>
          <p:cNvPr id="87" name="TextBox 86"/>
          <p:cNvSpPr txBox="1"/>
          <p:nvPr/>
        </p:nvSpPr>
        <p:spPr>
          <a:xfrm>
            <a:off x="483743" y="6379336"/>
            <a:ext cx="294940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Variant Calling</a:t>
            </a:r>
          </a:p>
        </p:txBody>
      </p:sp>
      <p:sp>
        <p:nvSpPr>
          <p:cNvPr id="88" name="TextBox 87"/>
          <p:cNvSpPr txBox="1"/>
          <p:nvPr/>
        </p:nvSpPr>
        <p:spPr>
          <a:xfrm>
            <a:off x="5558503" y="6399656"/>
            <a:ext cx="3404877"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Scientific Discovery</a:t>
            </a:r>
          </a:p>
        </p:txBody>
      </p:sp>
    </p:spTree>
    <p:extLst>
      <p:ext uri="{BB962C8B-B14F-4D97-AF65-F5344CB8AC3E}">
        <p14:creationId xmlns:p14="http://schemas.microsoft.com/office/powerpoint/2010/main" val="3886221609"/>
      </p:ext>
    </p:extLst>
  </p:cSld>
  <p:clrMapOvr>
    <a:masterClrMapping/>
  </p:clrMapOvr>
  <p:transition/>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p:cNvSpPr/>
          <p:nvPr/>
        </p:nvSpPr>
        <p:spPr>
          <a:xfrm>
            <a:off x="-11591" y="0"/>
            <a:ext cx="9145859" cy="6858000"/>
          </a:xfrm>
          <a:prstGeom prst="rect">
            <a:avLst/>
          </a:prstGeom>
          <a:solidFill>
            <a:schemeClr val="bg1"/>
          </a:solidFill>
          <a:ln>
            <a:noFill/>
          </a:ln>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dirty="0">
              <a:ln>
                <a:noFill/>
              </a:ln>
              <a:solidFill>
                <a:srgbClr val="EEECE1"/>
              </a:solidFill>
              <a:effectLst/>
              <a:uLnTx/>
              <a:uFillTx/>
              <a:latin typeface="europa"/>
              <a:ea typeface="+mn-ea"/>
              <a:cs typeface="+mn-cs"/>
            </a:endParaRPr>
          </a:p>
        </p:txBody>
      </p:sp>
      <p:sp>
        <p:nvSpPr>
          <p:cNvPr id="20" name="Rectangle 19"/>
          <p:cNvSpPr/>
          <p:nvPr/>
        </p:nvSpPr>
        <p:spPr>
          <a:xfrm>
            <a:off x="8534400" y="4129073"/>
            <a:ext cx="428980" cy="6549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pic>
        <p:nvPicPr>
          <p:cNvPr id="71" name="Picture 70" descr="http://www.nextplatform.com/wp-content/uploads/2015/03/Glenn1.png"/>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105649" y="4094761"/>
            <a:ext cx="4224963" cy="1829100"/>
          </a:xfrm>
          <a:prstGeom prst="rect">
            <a:avLst/>
          </a:prstGeom>
          <a:noFill/>
          <a:extLst>
            <a:ext uri="{909E8E84-426E-40DD-AFC4-6F175D3DCCD1}">
              <a14:hiddenFill xmlns:a14="http://schemas.microsoft.com/office/drawing/2010/main">
                <a:solidFill>
                  <a:srgbClr val="FFFFFF"/>
                </a:solidFill>
              </a14:hiddenFill>
            </a:ext>
          </a:extLst>
        </p:spPr>
      </p:pic>
      <p:pic>
        <p:nvPicPr>
          <p:cNvPr id="72" name="Picture 71"/>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5495894" y="3689818"/>
            <a:ext cx="2867618" cy="2653333"/>
          </a:xfrm>
          <a:prstGeom prst="rect">
            <a:avLst/>
          </a:prstGeom>
        </p:spPr>
      </p:pic>
      <p:sp>
        <p:nvSpPr>
          <p:cNvPr id="75" name="Rectangle 74"/>
          <p:cNvSpPr/>
          <p:nvPr/>
        </p:nvSpPr>
        <p:spPr>
          <a:xfrm>
            <a:off x="8022677" y="4174288"/>
            <a:ext cx="428980" cy="6549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78" name="Rectangle 77"/>
          <p:cNvSpPr/>
          <p:nvPr/>
        </p:nvSpPr>
        <p:spPr>
          <a:xfrm>
            <a:off x="4628782" y="0"/>
            <a:ext cx="9144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79" name="Rectangle 78"/>
          <p:cNvSpPr/>
          <p:nvPr/>
        </p:nvSpPr>
        <p:spPr>
          <a:xfrm>
            <a:off x="1" y="3383280"/>
            <a:ext cx="9144000" cy="914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80" name="Rectangle 79"/>
          <p:cNvSpPr/>
          <p:nvPr/>
        </p:nvSpPr>
        <p:spPr>
          <a:xfrm>
            <a:off x="3610761" y="2895290"/>
            <a:ext cx="2103160" cy="1077218"/>
          </a:xfrm>
          <a:prstGeom prst="rect">
            <a:avLst/>
          </a:prstGeom>
          <a:solidFill>
            <a:schemeClr val="bg1"/>
          </a:solidFill>
          <a:ln>
            <a:solidFill>
              <a:srgbClr val="1B65A8"/>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ahoma"/>
                <a:ea typeface="+mn-ea"/>
                <a:cs typeface="+mn-cs"/>
              </a:rPr>
              <a:t>Genome Analysis</a:t>
            </a:r>
          </a:p>
        </p:txBody>
      </p:sp>
      <p:graphicFrame>
        <p:nvGraphicFramePr>
          <p:cNvPr id="2" name="Object 1"/>
          <p:cNvGraphicFramePr>
            <a:graphicFrameLocks noChangeAspect="1"/>
          </p:cNvGraphicFramePr>
          <p:nvPr/>
        </p:nvGraphicFramePr>
        <p:xfrm>
          <a:off x="5311176" y="36301"/>
          <a:ext cx="3509639" cy="3353943"/>
        </p:xfrm>
        <a:graphic>
          <a:graphicData uri="http://schemas.openxmlformats.org/presentationml/2006/ole">
            <mc:AlternateContent xmlns:mc="http://schemas.openxmlformats.org/markup-compatibility/2006">
              <mc:Choice xmlns:v="urn:schemas-microsoft-com:vml" Requires="v">
                <p:oleObj spid="_x0000_s28875" name="Visio" r:id="rId6" imgW="2695276" imgH="2509932" progId="Visio.Drawing.11">
                  <p:embed/>
                </p:oleObj>
              </mc:Choice>
              <mc:Fallback>
                <p:oleObj name="Visio" r:id="rId6" imgW="2695276" imgH="2509932" progId="Visio.Drawing.11">
                  <p:embed/>
                  <p:pic>
                    <p:nvPicPr>
                      <p:cNvPr id="2" name="Object 1"/>
                      <p:cNvPicPr/>
                      <p:nvPr/>
                    </p:nvPicPr>
                    <p:blipFill>
                      <a:blip r:embed="rId7"/>
                      <a:stretch>
                        <a:fillRect/>
                      </a:stretch>
                    </p:blipFill>
                    <p:spPr>
                      <a:xfrm>
                        <a:off x="5311176" y="36301"/>
                        <a:ext cx="3509639" cy="3353943"/>
                      </a:xfrm>
                      <a:prstGeom prst="rect">
                        <a:avLst/>
                      </a:prstGeom>
                    </p:spPr>
                  </p:pic>
                </p:oleObj>
              </mc:Fallback>
            </mc:AlternateContent>
          </a:graphicData>
        </a:graphic>
      </p:graphicFrame>
      <p:graphicFrame>
        <p:nvGraphicFramePr>
          <p:cNvPr id="23" name="Object 22"/>
          <p:cNvGraphicFramePr>
            <a:graphicFrameLocks noChangeAspect="1"/>
          </p:cNvGraphicFramePr>
          <p:nvPr/>
        </p:nvGraphicFramePr>
        <p:xfrm>
          <a:off x="177467" y="500679"/>
          <a:ext cx="4895872" cy="2150973"/>
        </p:xfrm>
        <a:graphic>
          <a:graphicData uri="http://schemas.openxmlformats.org/presentationml/2006/ole">
            <mc:AlternateContent xmlns:mc="http://schemas.openxmlformats.org/markup-compatibility/2006">
              <mc:Choice xmlns:v="urn:schemas-microsoft-com:vml" Requires="v">
                <p:oleObj spid="_x0000_s28876" name="Visio" r:id="rId8" imgW="3859122" imgH="1695796" progId="Visio.Drawing.11">
                  <p:embed/>
                </p:oleObj>
              </mc:Choice>
              <mc:Fallback>
                <p:oleObj name="Visio" r:id="rId8" imgW="3859122" imgH="1695796" progId="Visio.Drawing.11">
                  <p:embed/>
                  <p:pic>
                    <p:nvPicPr>
                      <p:cNvPr id="23" name="Object 22"/>
                      <p:cNvPicPr/>
                      <p:nvPr/>
                    </p:nvPicPr>
                    <p:blipFill>
                      <a:blip r:embed="rId9"/>
                      <a:stretch>
                        <a:fillRect/>
                      </a:stretch>
                    </p:blipFill>
                    <p:spPr>
                      <a:xfrm>
                        <a:off x="177467" y="500679"/>
                        <a:ext cx="4895872" cy="2150973"/>
                      </a:xfrm>
                      <a:prstGeom prst="rect">
                        <a:avLst/>
                      </a:prstGeom>
                    </p:spPr>
                  </p:pic>
                </p:oleObj>
              </mc:Fallback>
            </mc:AlternateContent>
          </a:graphicData>
        </a:graphic>
      </p:graphicFrame>
      <p:sp>
        <p:nvSpPr>
          <p:cNvPr id="81" name="Snip Diagonal Corner Rectangle 80"/>
          <p:cNvSpPr/>
          <p:nvPr/>
        </p:nvSpPr>
        <p:spPr>
          <a:xfrm>
            <a:off x="0" y="2924937"/>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1</a:t>
            </a:r>
          </a:p>
        </p:txBody>
      </p:sp>
      <p:sp>
        <p:nvSpPr>
          <p:cNvPr id="82" name="Snip Diagonal Corner Rectangle 81"/>
          <p:cNvSpPr/>
          <p:nvPr/>
        </p:nvSpPr>
        <p:spPr>
          <a:xfrm>
            <a:off x="8675925" y="2924936"/>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2</a:t>
            </a:r>
          </a:p>
        </p:txBody>
      </p:sp>
      <p:sp>
        <p:nvSpPr>
          <p:cNvPr id="83" name="TextBox 82"/>
          <p:cNvSpPr txBox="1"/>
          <p:nvPr/>
        </p:nvSpPr>
        <p:spPr>
          <a:xfrm>
            <a:off x="458343" y="2924936"/>
            <a:ext cx="294940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Sequencing</a:t>
            </a:r>
          </a:p>
        </p:txBody>
      </p:sp>
      <p:sp>
        <p:nvSpPr>
          <p:cNvPr id="84" name="TextBox 83"/>
          <p:cNvSpPr txBox="1"/>
          <p:nvPr/>
        </p:nvSpPr>
        <p:spPr>
          <a:xfrm>
            <a:off x="6304876" y="2916378"/>
            <a:ext cx="247322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Read Mapping</a:t>
            </a:r>
          </a:p>
        </p:txBody>
      </p:sp>
      <p:sp>
        <p:nvSpPr>
          <p:cNvPr id="85" name="Snip Diagonal Corner Rectangle 84"/>
          <p:cNvSpPr/>
          <p:nvPr/>
        </p:nvSpPr>
        <p:spPr>
          <a:xfrm>
            <a:off x="-11591" y="6399657"/>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3</a:t>
            </a:r>
          </a:p>
        </p:txBody>
      </p:sp>
      <p:sp>
        <p:nvSpPr>
          <p:cNvPr id="86" name="Snip Diagonal Corner Rectangle 85"/>
          <p:cNvSpPr/>
          <p:nvPr/>
        </p:nvSpPr>
        <p:spPr>
          <a:xfrm>
            <a:off x="8678558" y="6399656"/>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4</a:t>
            </a:r>
          </a:p>
        </p:txBody>
      </p:sp>
      <p:sp>
        <p:nvSpPr>
          <p:cNvPr id="87" name="TextBox 86"/>
          <p:cNvSpPr txBox="1"/>
          <p:nvPr/>
        </p:nvSpPr>
        <p:spPr>
          <a:xfrm>
            <a:off x="483743" y="6379336"/>
            <a:ext cx="294940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Variant Calling</a:t>
            </a:r>
          </a:p>
        </p:txBody>
      </p:sp>
      <p:sp>
        <p:nvSpPr>
          <p:cNvPr id="88" name="TextBox 87"/>
          <p:cNvSpPr txBox="1"/>
          <p:nvPr/>
        </p:nvSpPr>
        <p:spPr>
          <a:xfrm>
            <a:off x="5558503" y="6399656"/>
            <a:ext cx="3404877"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Scientific Discovery</a:t>
            </a:r>
          </a:p>
        </p:txBody>
      </p:sp>
      <p:sp>
        <p:nvSpPr>
          <p:cNvPr id="22" name="Rectangle 21">
            <a:extLst>
              <a:ext uri="{FF2B5EF4-FFF2-40B4-BE49-F238E27FC236}">
                <a16:creationId xmlns:a16="http://schemas.microsoft.com/office/drawing/2014/main" id="{AFFCC7EA-C3A3-494B-92B4-EABD9B35EAC1}"/>
              </a:ext>
            </a:extLst>
          </p:cNvPr>
          <p:cNvSpPr/>
          <p:nvPr/>
        </p:nvSpPr>
        <p:spPr>
          <a:xfrm>
            <a:off x="0" y="3100668"/>
            <a:ext cx="9144000" cy="1169233"/>
          </a:xfrm>
          <a:prstGeom prst="rect">
            <a:avLst/>
          </a:prstGeom>
          <a:solidFill>
            <a:srgbClr val="FF4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Memory </a:t>
            </a:r>
            <a:r>
              <a:rPr kumimoji="0" lang="en-US" sz="320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rPr>
              <a:t>→</a:t>
            </a:r>
            <a:r>
              <a:rPr kumimoji="0" lang="en-US" sz="3200" b="0" i="0" u="none" strike="noStrike" kern="1200" cap="none" spc="0" normalizeH="0" baseline="0" noProof="0" dirty="0">
                <a:ln>
                  <a:noFill/>
                </a:ln>
                <a:solidFill>
                  <a:prstClr val="white"/>
                </a:solidFill>
                <a:effectLst/>
                <a:uLnTx/>
                <a:uFillTx/>
                <a:latin typeface="Gill Sans MT"/>
                <a:ea typeface="+mn-ea"/>
                <a:cs typeface="+mn-cs"/>
              </a:rPr>
              <a:t> </a:t>
            </a: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bottleneck</a:t>
            </a:r>
          </a:p>
        </p:txBody>
      </p:sp>
    </p:spTree>
    <p:extLst>
      <p:ext uri="{BB962C8B-B14F-4D97-AF65-F5344CB8AC3E}">
        <p14:creationId xmlns:p14="http://schemas.microsoft.com/office/powerpoint/2010/main" val="3634084698"/>
      </p:ext>
    </p:extLst>
  </p:cSld>
  <p:clrMapOvr>
    <a:masterClrMapping/>
  </p:clrMapOvr>
  <p:transition/>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New Genome Sequencing Technologies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3" name="TextBox 2">
            <a:extLst>
              <a:ext uri="{FF2B5EF4-FFF2-40B4-BE49-F238E27FC236}">
                <a16:creationId xmlns:a16="http://schemas.microsoft.com/office/drawing/2014/main" id="{9DEDF4F9-AC11-CE40-96CF-BFA639F16628}"/>
              </a:ext>
            </a:extLst>
          </p:cNvPr>
          <p:cNvSpPr txBox="1"/>
          <p:nvPr/>
        </p:nvSpPr>
        <p:spPr>
          <a:xfrm>
            <a:off x="336100" y="5036983"/>
            <a:ext cx="8193974" cy="147732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Senol Cali+, “</a:t>
            </a:r>
            <a:r>
              <a:rPr kumimoji="0" lang="en-US" sz="1800" b="1" i="0" u="none" strike="noStrike" kern="1200" cap="none" spc="0" normalizeH="0" baseline="0" noProof="0" dirty="0">
                <a:ln>
                  <a:noFill/>
                </a:ln>
                <a:solidFill>
                  <a:srgbClr val="0000FF"/>
                </a:solidFill>
                <a:effectLst/>
                <a:uLnTx/>
                <a:uFillTx/>
                <a:latin typeface="Tahoma"/>
                <a:ea typeface="+mn-ea"/>
                <a:cs typeface="+mn-cs"/>
              </a:rPr>
              <a:t>Nanopore Sequencing Technology and Tools for Genome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Assembly: Computational Analysis of the Current State, Bottlenecks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and Future Directions</a:t>
            </a:r>
            <a:r>
              <a:rPr kumimoji="0" lang="en-US" sz="1800" b="0" i="0" u="none" strike="noStrike" kern="1200" cap="none" spc="0" normalizeH="0" baseline="0" noProof="0" dirty="0">
                <a:ln>
                  <a:noFill/>
                </a:ln>
                <a:solidFill>
                  <a:srgbClr val="000000"/>
                </a:solidFill>
                <a:effectLst/>
                <a:uLnTx/>
                <a:uFillTx/>
                <a:latin typeface="Tahoma"/>
                <a:ea typeface="+mn-ea"/>
                <a:cs typeface="+mn-cs"/>
              </a:rPr>
              <a:t>,” Briefings in Bioinformatics, 2018.</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2"/>
              </a:rPr>
              <a:t>Open arxiv.org</a:t>
            </a:r>
            <a:r>
              <a:rPr kumimoji="0" lang="en-US" sz="1800" b="0" i="0" u="none" strike="noStrike" kern="1200" cap="none" spc="0" normalizeH="0" baseline="0" noProof="0">
                <a:ln>
                  <a:noFill/>
                </a:ln>
                <a:solidFill>
                  <a:srgbClr val="000000"/>
                </a:solidFill>
                <a:effectLst/>
                <a:uLnTx/>
                <a:uFillTx/>
                <a:latin typeface="Tahoma"/>
                <a:ea typeface="+mn-ea"/>
                <a:cs typeface="+mn-cs"/>
                <a:hlinkClick r:id="rId2"/>
              </a:rPr>
              <a:t> version</a:t>
            </a:r>
            <a:r>
              <a:rPr kumimoji="0" lang="en-US" sz="1800" b="0" i="0" u="none" strike="noStrike" kern="1200" cap="none" spc="0" normalizeH="0" baseline="0" noProof="0">
                <a:ln>
                  <a:noFill/>
                </a:ln>
                <a:solidFill>
                  <a:srgbClr val="000000"/>
                </a:solidFill>
                <a:effectLst/>
                <a:uLnTx/>
                <a:uFillTx/>
                <a:latin typeface="Tahoma"/>
                <a:ea typeface="+mn-ea"/>
                <a:cs typeface="+mn-cs"/>
              </a:rPr>
              <a:t>]</a:t>
            </a: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pic>
        <p:nvPicPr>
          <p:cNvPr id="5" name="Picture 4">
            <a:extLst>
              <a:ext uri="{FF2B5EF4-FFF2-40B4-BE49-F238E27FC236}">
                <a16:creationId xmlns:a16="http://schemas.microsoft.com/office/drawing/2014/main" id="{B7B92BBE-67D0-BE44-AFBF-F27F37B8A8C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484784"/>
            <a:ext cx="9144000" cy="2202873"/>
          </a:xfrm>
          <a:prstGeom prst="rect">
            <a:avLst/>
          </a:prstGeom>
        </p:spPr>
      </p:pic>
      <p:pic>
        <p:nvPicPr>
          <p:cNvPr id="6" name="Picture 8">
            <a:extLst>
              <a:ext uri="{FF2B5EF4-FFF2-40B4-BE49-F238E27FC236}">
                <a16:creationId xmlns:a16="http://schemas.microsoft.com/office/drawing/2014/main" id="{DE735DFE-2D11-5849-BC1A-6B423D4888C8}"/>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660801" y="2996952"/>
            <a:ext cx="2080800" cy="1523680"/>
          </a:xfrm>
          <a:prstGeom prst="rect">
            <a:avLst/>
          </a:prstGeom>
          <a:noFill/>
          <a:ln w="9525">
            <a:noFill/>
            <a:round/>
            <a:headEnd/>
            <a:tailEnd/>
          </a:ln>
        </p:spPr>
      </p:pic>
      <p:sp>
        <p:nvSpPr>
          <p:cNvPr id="7" name="Text Box 19">
            <a:extLst>
              <a:ext uri="{FF2B5EF4-FFF2-40B4-BE49-F238E27FC236}">
                <a16:creationId xmlns:a16="http://schemas.microsoft.com/office/drawing/2014/main" id="{9BD0F31E-C179-B049-9A06-915AC4721F68}"/>
              </a:ext>
            </a:extLst>
          </p:cNvPr>
          <p:cNvSpPr txBox="1">
            <a:spLocks noChangeArrowheads="1"/>
          </p:cNvSpPr>
          <p:nvPr/>
        </p:nvSpPr>
        <p:spPr bwMode="auto">
          <a:xfrm>
            <a:off x="6381120" y="4520632"/>
            <a:ext cx="2511360" cy="312512"/>
          </a:xfrm>
          <a:prstGeom prst="rect">
            <a:avLst/>
          </a:prstGeom>
          <a:noFill/>
          <a:ln w="9525">
            <a:noFill/>
            <a:round/>
            <a:headEnd/>
            <a:tailEnd/>
          </a:ln>
        </p:spPr>
        <p:txBody>
          <a:bodyPr wrap="none" lIns="81639" tIns="40820" rIns="81639" bIns="40820"/>
          <a:lstStyle/>
          <a:p>
            <a:pPr marL="0" marR="0" lvl="0" indent="0" algn="l" defTabSz="914400" rtl="0" eaLnBrk="1" fontAlgn="auto" latinLnBrk="0" hangingPunct="1">
              <a:lnSpc>
                <a:spcPct val="100000"/>
              </a:lnSpc>
              <a:spcBef>
                <a:spcPts val="0"/>
              </a:spcBef>
              <a:spcAft>
                <a:spcPts val="0"/>
              </a:spcAft>
              <a:buClrTx/>
              <a:buSzTx/>
              <a:buFontTx/>
              <a:buNone/>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rPr>
              <a:t>Oxford Nanopore </a:t>
            </a:r>
            <a:r>
              <a:rPr kumimoji="0" lang="en-US" sz="1800" b="0" i="0" u="none" strike="noStrike" kern="1200" cap="none" spc="0" normalizeH="0" baseline="0" noProof="0" dirty="0" err="1">
                <a:ln>
                  <a:noFill/>
                </a:ln>
                <a:solidFill>
                  <a:srgbClr val="000000"/>
                </a:solidFill>
                <a:effectLst/>
                <a:uLnTx/>
                <a:uFillTx/>
                <a:latin typeface="Calibri" pitchFamily="34" charset="0"/>
                <a:ea typeface="+mn-ea"/>
                <a:cs typeface="+mn-cs"/>
              </a:rPr>
              <a:t>MinION</a:t>
            </a:r>
            <a:endPar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endParaRPr>
          </a:p>
        </p:txBody>
      </p:sp>
    </p:spTree>
    <p:extLst>
      <p:ext uri="{BB962C8B-B14F-4D97-AF65-F5344CB8AC3E}">
        <p14:creationId xmlns:p14="http://schemas.microsoft.com/office/powerpoint/2010/main" val="184805979"/>
      </p:ext>
    </p:extLst>
  </p:cSld>
  <p:clrMapOvr>
    <a:masterClrMapping/>
  </p:clrMapOvr>
  <p:transition/>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New Genome Sequencing Technologies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3" name="TextBox 2">
            <a:extLst>
              <a:ext uri="{FF2B5EF4-FFF2-40B4-BE49-F238E27FC236}">
                <a16:creationId xmlns:a16="http://schemas.microsoft.com/office/drawing/2014/main" id="{9DEDF4F9-AC11-CE40-96CF-BFA639F16628}"/>
              </a:ext>
            </a:extLst>
          </p:cNvPr>
          <p:cNvSpPr txBox="1"/>
          <p:nvPr/>
        </p:nvSpPr>
        <p:spPr>
          <a:xfrm>
            <a:off x="336100" y="5036983"/>
            <a:ext cx="8193974" cy="175432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Senol Cali+, “</a:t>
            </a:r>
            <a:r>
              <a:rPr kumimoji="0" lang="en-US" sz="1800" b="1" i="0" u="none" strike="noStrike" kern="1200" cap="none" spc="0" normalizeH="0" baseline="0" noProof="0" dirty="0">
                <a:ln>
                  <a:noFill/>
                </a:ln>
                <a:solidFill>
                  <a:srgbClr val="0000FF"/>
                </a:solidFill>
                <a:effectLst/>
                <a:uLnTx/>
                <a:uFillTx/>
                <a:latin typeface="Tahoma"/>
                <a:ea typeface="+mn-ea"/>
                <a:cs typeface="+mn-cs"/>
              </a:rPr>
              <a:t>Nanopore Sequencing Technology and Tools for Genome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Assembly: Computational Analysis of the Current State, Bottlenecks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and Future Directions</a:t>
            </a:r>
            <a:r>
              <a:rPr kumimoji="0" lang="en-US" sz="1800" b="0" i="0" u="none" strike="noStrike" kern="1200" cap="none" spc="0" normalizeH="0" baseline="0" noProof="0" dirty="0">
                <a:ln>
                  <a:noFill/>
                </a:ln>
                <a:solidFill>
                  <a:srgbClr val="000000"/>
                </a:solidFill>
                <a:effectLst/>
                <a:uLnTx/>
                <a:uFillTx/>
                <a:latin typeface="Tahoma"/>
                <a:ea typeface="+mn-ea"/>
                <a:cs typeface="+mn-cs"/>
              </a:rPr>
              <a:t>,” Briefings in Bioinformatics, 2018.</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2"/>
              </a:rPr>
              <a:t>Preliminary arxiv.org version</a:t>
            </a:r>
            <a:r>
              <a:rPr kumimoji="0" lang="en-US" sz="1800" b="0" i="0" u="none" strike="noStrike" kern="1200" cap="none" spc="0" normalizeH="0" baseline="0" noProof="0" dirty="0">
                <a:ln>
                  <a:noFill/>
                </a:ln>
                <a:solidFill>
                  <a:srgbClr val="000000"/>
                </a:solidFill>
                <a:effectLst/>
                <a:uLnTx/>
                <a:uFillTx/>
                <a:latin typeface="Tahoma"/>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pic>
        <p:nvPicPr>
          <p:cNvPr id="5" name="Picture 4">
            <a:extLst>
              <a:ext uri="{FF2B5EF4-FFF2-40B4-BE49-F238E27FC236}">
                <a16:creationId xmlns:a16="http://schemas.microsoft.com/office/drawing/2014/main" id="{B7B92BBE-67D0-BE44-AFBF-F27F37B8A8C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484784"/>
            <a:ext cx="9144000" cy="2202873"/>
          </a:xfrm>
          <a:prstGeom prst="rect">
            <a:avLst/>
          </a:prstGeom>
        </p:spPr>
      </p:pic>
      <p:pic>
        <p:nvPicPr>
          <p:cNvPr id="6" name="Picture 8">
            <a:extLst>
              <a:ext uri="{FF2B5EF4-FFF2-40B4-BE49-F238E27FC236}">
                <a16:creationId xmlns:a16="http://schemas.microsoft.com/office/drawing/2014/main" id="{DE735DFE-2D11-5849-BC1A-6B423D4888C8}"/>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660801" y="2996952"/>
            <a:ext cx="2080800" cy="1523680"/>
          </a:xfrm>
          <a:prstGeom prst="rect">
            <a:avLst/>
          </a:prstGeom>
          <a:noFill/>
          <a:ln w="9525">
            <a:noFill/>
            <a:round/>
            <a:headEnd/>
            <a:tailEnd/>
          </a:ln>
        </p:spPr>
      </p:pic>
      <p:sp>
        <p:nvSpPr>
          <p:cNvPr id="7" name="Text Box 19">
            <a:extLst>
              <a:ext uri="{FF2B5EF4-FFF2-40B4-BE49-F238E27FC236}">
                <a16:creationId xmlns:a16="http://schemas.microsoft.com/office/drawing/2014/main" id="{9BD0F31E-C179-B049-9A06-915AC4721F68}"/>
              </a:ext>
            </a:extLst>
          </p:cNvPr>
          <p:cNvSpPr txBox="1">
            <a:spLocks noChangeArrowheads="1"/>
          </p:cNvSpPr>
          <p:nvPr/>
        </p:nvSpPr>
        <p:spPr bwMode="auto">
          <a:xfrm>
            <a:off x="6381120" y="4520632"/>
            <a:ext cx="2511360" cy="312512"/>
          </a:xfrm>
          <a:prstGeom prst="rect">
            <a:avLst/>
          </a:prstGeom>
          <a:noFill/>
          <a:ln w="9525">
            <a:noFill/>
            <a:round/>
            <a:headEnd/>
            <a:tailEnd/>
          </a:ln>
        </p:spPr>
        <p:txBody>
          <a:bodyPr wrap="none" lIns="81639" tIns="40820" rIns="81639" bIns="40820"/>
          <a:lstStyle/>
          <a:p>
            <a:pPr marL="0" marR="0" lvl="0" indent="0" algn="l" defTabSz="914400" rtl="0" eaLnBrk="1" fontAlgn="auto" latinLnBrk="0" hangingPunct="1">
              <a:lnSpc>
                <a:spcPct val="100000"/>
              </a:lnSpc>
              <a:spcBef>
                <a:spcPts val="0"/>
              </a:spcBef>
              <a:spcAft>
                <a:spcPts val="0"/>
              </a:spcAft>
              <a:buClrTx/>
              <a:buSzTx/>
              <a:buFontTx/>
              <a:buNone/>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rPr>
              <a:t>Oxford Nanopore </a:t>
            </a:r>
            <a:r>
              <a:rPr kumimoji="0" lang="en-US" sz="1800" b="0" i="0" u="none" strike="noStrike" kern="1200" cap="none" spc="0" normalizeH="0" baseline="0" noProof="0" dirty="0" err="1">
                <a:ln>
                  <a:noFill/>
                </a:ln>
                <a:solidFill>
                  <a:srgbClr val="000000"/>
                </a:solidFill>
                <a:effectLst/>
                <a:uLnTx/>
                <a:uFillTx/>
                <a:latin typeface="Calibri" pitchFamily="34" charset="0"/>
                <a:ea typeface="+mn-ea"/>
                <a:cs typeface="+mn-cs"/>
              </a:rPr>
              <a:t>MinION</a:t>
            </a:r>
            <a:endPar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endParaRPr>
          </a:p>
        </p:txBody>
      </p:sp>
      <p:sp>
        <p:nvSpPr>
          <p:cNvPr id="9" name="Rectangle 8">
            <a:extLst>
              <a:ext uri="{FF2B5EF4-FFF2-40B4-BE49-F238E27FC236}">
                <a16:creationId xmlns:a16="http://schemas.microsoft.com/office/drawing/2014/main" id="{78315B97-1A95-B647-8F53-885B89409F7E}"/>
              </a:ext>
            </a:extLst>
          </p:cNvPr>
          <p:cNvSpPr/>
          <p:nvPr/>
        </p:nvSpPr>
        <p:spPr>
          <a:xfrm>
            <a:off x="0" y="5013176"/>
            <a:ext cx="9144000" cy="1169233"/>
          </a:xfrm>
          <a:prstGeom prst="rect">
            <a:avLst/>
          </a:prstGeom>
          <a:solidFill>
            <a:srgbClr val="FF4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Memory </a:t>
            </a:r>
            <a:r>
              <a:rPr kumimoji="0" lang="en-US" sz="320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rPr>
              <a:t>→</a:t>
            </a:r>
            <a:r>
              <a:rPr kumimoji="0" lang="en-US" sz="3200" b="0" i="0" u="none" strike="noStrike" kern="1200" cap="none" spc="0" normalizeH="0" baseline="0" noProof="0" dirty="0">
                <a:ln>
                  <a:noFill/>
                </a:ln>
                <a:solidFill>
                  <a:prstClr val="white"/>
                </a:solidFill>
                <a:effectLst/>
                <a:uLnTx/>
                <a:uFillTx/>
                <a:latin typeface="Gill Sans MT"/>
                <a:ea typeface="+mn-ea"/>
                <a:cs typeface="+mn-cs"/>
              </a:rPr>
              <a:t> </a:t>
            </a: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bottleneck</a:t>
            </a:r>
          </a:p>
        </p:txBody>
      </p:sp>
    </p:spTree>
    <p:extLst>
      <p:ext uri="{BB962C8B-B14F-4D97-AF65-F5344CB8AC3E}">
        <p14:creationId xmlns:p14="http://schemas.microsoft.com/office/powerpoint/2010/main" val="3575701788"/>
      </p:ext>
    </p:extLst>
  </p:cSld>
  <p:clrMapOvr>
    <a:masterClrMapping/>
  </p:clrMapOvr>
  <p:transition/>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Memory is Critical for Energy </a:t>
            </a:r>
          </a:p>
        </p:txBody>
      </p:sp>
      <p:sp>
        <p:nvSpPr>
          <p:cNvPr id="3" name="Content Placeholder 2"/>
          <p:cNvSpPr>
            <a:spLocks noGrp="1"/>
          </p:cNvSpPr>
          <p:nvPr>
            <p:ph idx="1"/>
          </p:nvPr>
        </p:nvSpPr>
        <p:spPr>
          <a:xfrm>
            <a:off x="228600" y="1000472"/>
            <a:ext cx="8807896" cy="4876800"/>
          </a:xfrm>
        </p:spPr>
        <p:txBody>
          <a:bodyPr/>
          <a:lstStyle/>
          <a:p>
            <a:r>
              <a:rPr lang="en-US" sz="1500" dirty="0"/>
              <a:t>Amirali Boroumand, Saugata Ghose, </a:t>
            </a:r>
            <a:r>
              <a:rPr lang="en-US" sz="1500" dirty="0" err="1"/>
              <a:t>Youngsok</a:t>
            </a:r>
            <a:r>
              <a:rPr lang="en-US" sz="1500" dirty="0"/>
              <a:t> Kim, </a:t>
            </a:r>
            <a:r>
              <a:rPr lang="en-US" sz="1500" dirty="0" err="1"/>
              <a:t>Rachata</a:t>
            </a:r>
            <a:r>
              <a:rPr lang="en-US" sz="1500" dirty="0"/>
              <a:t> </a:t>
            </a:r>
            <a:r>
              <a:rPr lang="en-US" sz="1500" dirty="0" err="1"/>
              <a:t>Ausavarungnirun</a:t>
            </a:r>
            <a:r>
              <a:rPr lang="en-US" sz="1500" dirty="0"/>
              <a:t>, Eric </a:t>
            </a:r>
            <a:r>
              <a:rPr lang="en-US" sz="1500" dirty="0" err="1"/>
              <a:t>Shiu</a:t>
            </a:r>
            <a:r>
              <a:rPr lang="en-US" sz="1500" dirty="0"/>
              <a:t>, Rahul Thakur, </a:t>
            </a:r>
            <a:r>
              <a:rPr lang="en-US" sz="1500" dirty="0" err="1"/>
              <a:t>Daehyun</a:t>
            </a:r>
            <a:r>
              <a:rPr lang="en-US" sz="1500" dirty="0"/>
              <a:t> Kim, Aki </a:t>
            </a:r>
            <a:r>
              <a:rPr lang="en-US" sz="1500" dirty="0" err="1"/>
              <a:t>Kuusela</a:t>
            </a:r>
            <a:r>
              <a:rPr lang="en-US" sz="1500" dirty="0"/>
              <a:t>, Allan </a:t>
            </a:r>
            <a:r>
              <a:rPr lang="en-US" sz="1500" dirty="0" err="1"/>
              <a:t>Knies</a:t>
            </a:r>
            <a:r>
              <a:rPr lang="en-US" sz="1500" dirty="0"/>
              <a:t>, </a:t>
            </a:r>
            <a:r>
              <a:rPr lang="en-US" sz="1500" dirty="0" err="1"/>
              <a:t>Parthasarathy</a:t>
            </a:r>
            <a:r>
              <a:rPr lang="en-US" sz="1500" dirty="0"/>
              <a:t> </a:t>
            </a:r>
            <a:r>
              <a:rPr lang="en-US" sz="1500" dirty="0" err="1"/>
              <a:t>Ranganathan</a:t>
            </a:r>
            <a:r>
              <a:rPr lang="en-US" sz="1500" dirty="0"/>
              <a:t>,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"Google Workloads for Consumer Devices: Mitigating Data Movement Bottlenecks"</a:t>
            </a:r>
            <a:r>
              <a:rPr lang="en-US" sz="1500" dirty="0">
                <a:solidFill>
                  <a:srgbClr val="0432FF"/>
                </a:solidFill>
              </a:rPr>
              <a:t> </a:t>
            </a:r>
            <a:br>
              <a:rPr lang="en-US" sz="1500" dirty="0"/>
            </a:br>
            <a:r>
              <a:rPr lang="en-US" sz="1500" i="1" dirty="0"/>
              <a:t>Proceedings of the </a:t>
            </a:r>
            <a:r>
              <a:rPr lang="en-US" sz="1500" i="1" dirty="0">
                <a:hlinkClick r:id="rId3"/>
              </a:rPr>
              <a:t>23rd International Conference on Architectural Support for Programming Languages and Operating Systems</a:t>
            </a:r>
            <a:r>
              <a:rPr lang="en-US" sz="1500" i="1" dirty="0"/>
              <a:t> (</a:t>
            </a:r>
            <a:r>
              <a:rPr lang="en-US" sz="1500" b="1" i="1" dirty="0"/>
              <a:t>ASPLOS</a:t>
            </a:r>
            <a:r>
              <a:rPr lang="en-US" sz="1500" i="1" dirty="0"/>
              <a:t>)</a:t>
            </a:r>
            <a:r>
              <a:rPr lang="en-US" sz="1500" dirty="0"/>
              <a:t>, Williamsburg, VA, USA, March 2018.</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7DFC2F53-6D9B-6D4B-AC2B-8F1185D8A7BB}"/>
              </a:ext>
            </a:extLst>
          </p:cNvPr>
          <p:cNvPicPr>
            <a:picLocks noChangeAspect="1"/>
          </p:cNvPicPr>
          <p:nvPr/>
        </p:nvPicPr>
        <p:blipFill>
          <a:blip r:embed="rId4"/>
          <a:stretch>
            <a:fillRect/>
          </a:stretch>
        </p:blipFill>
        <p:spPr>
          <a:xfrm>
            <a:off x="0" y="4218136"/>
            <a:ext cx="9144000" cy="2235200"/>
          </a:xfrm>
          <a:prstGeom prst="rect">
            <a:avLst/>
          </a:prstGeom>
        </p:spPr>
      </p:pic>
      <p:sp>
        <p:nvSpPr>
          <p:cNvPr id="7" name="Rectangle 6">
            <a:extLst>
              <a:ext uri="{FF2B5EF4-FFF2-40B4-BE49-F238E27FC236}">
                <a16:creationId xmlns:a16="http://schemas.microsoft.com/office/drawing/2014/main" id="{6AD6B716-D4D6-E942-A52D-41F4F25A40CE}"/>
              </a:ext>
            </a:extLst>
          </p:cNvPr>
          <p:cNvSpPr/>
          <p:nvPr/>
        </p:nvSpPr>
        <p:spPr>
          <a:xfrm>
            <a:off x="0" y="2708920"/>
            <a:ext cx="9144000" cy="103105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3B812F"/>
                </a:solidFill>
                <a:effectLst/>
                <a:uLnTx/>
                <a:uFillTx/>
                <a:latin typeface="Tahoma"/>
                <a:ea typeface="+mn-ea"/>
                <a:cs typeface="+mn-cs"/>
              </a:rPr>
              <a:t>62.7%</a:t>
            </a:r>
            <a:r>
              <a:rPr kumimoji="0" lang="en-US" sz="3000" b="1" i="0" u="none" strike="noStrike" kern="1200" cap="none" spc="0" normalizeH="0" baseline="0" noProof="0" dirty="0">
                <a:ln>
                  <a:noFill/>
                </a:ln>
                <a:solidFill>
                  <a:srgbClr val="000000"/>
                </a:solidFill>
                <a:effectLst/>
                <a:uLnTx/>
                <a:uFillTx/>
                <a:latin typeface="Tahoma"/>
                <a:ea typeface="+mn-ea"/>
                <a:cs typeface="+mn-cs"/>
              </a:rPr>
              <a:t> of the total system energy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00000"/>
                </a:solidFill>
                <a:effectLst/>
                <a:uLnTx/>
                <a:uFillTx/>
                <a:latin typeface="Tahoma"/>
                <a:ea typeface="+mn-ea"/>
                <a:cs typeface="+mn-cs"/>
              </a:rPr>
              <a:t>is spent on </a:t>
            </a:r>
            <a:r>
              <a:rPr kumimoji="0" lang="en-US" sz="3000" b="1" i="0" u="none" strike="noStrike" kern="1200" cap="none" spc="0" normalizeH="0" baseline="0" noProof="0" dirty="0">
                <a:ln>
                  <a:noFill/>
                </a:ln>
                <a:solidFill>
                  <a:srgbClr val="C00000"/>
                </a:solidFill>
                <a:effectLst/>
                <a:uLnTx/>
                <a:uFillTx/>
                <a:latin typeface="Tahoma"/>
                <a:ea typeface="+mn-ea"/>
                <a:cs typeface="+mn-cs"/>
              </a:rPr>
              <a:t>data movement</a:t>
            </a:r>
          </a:p>
        </p:txBody>
      </p:sp>
    </p:spTree>
    <p:extLst>
      <p:ext uri="{BB962C8B-B14F-4D97-AF65-F5344CB8AC3E}">
        <p14:creationId xmlns:p14="http://schemas.microsoft.com/office/powerpoint/2010/main" val="125970862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Memory is Critical for Reliability</a:t>
            </a:r>
          </a:p>
        </p:txBody>
      </p:sp>
      <p:sp>
        <p:nvSpPr>
          <p:cNvPr id="3" name="Content Placeholder 2"/>
          <p:cNvSpPr>
            <a:spLocks noGrp="1"/>
          </p:cNvSpPr>
          <p:nvPr>
            <p:ph idx="1"/>
          </p:nvPr>
        </p:nvSpPr>
        <p:spPr>
          <a:xfrm>
            <a:off x="107504" y="908720"/>
            <a:ext cx="9036496" cy="5339680"/>
          </a:xfrm>
        </p:spPr>
        <p:txBody>
          <a:bodyPr/>
          <a:lstStyle/>
          <a:p>
            <a:r>
              <a:rPr lang="en-US" dirty="0">
                <a:solidFill>
                  <a:srgbClr val="FF0000"/>
                </a:solidFill>
              </a:rPr>
              <a:t>Data from all of Facebook’s servers worldwide</a:t>
            </a:r>
          </a:p>
          <a:p>
            <a:r>
              <a:rPr lang="en-US" sz="1800" dirty="0"/>
              <a:t>Meza+, “</a:t>
            </a:r>
            <a:r>
              <a:rPr lang="en-US" sz="1800" dirty="0">
                <a:solidFill>
                  <a:srgbClr val="0000FF"/>
                </a:solidFill>
              </a:rPr>
              <a:t>Revisiting Memory Errors in Large-Scale Production Data Centers</a:t>
            </a:r>
            <a:r>
              <a:rPr lang="en-US" sz="1800" dirty="0"/>
              <a:t>,” DSN’15.</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Shape 402"/>
          <p:cNvSpPr/>
          <p:nvPr/>
        </p:nvSpPr>
        <p:spPr>
          <a:xfrm rot="548035">
            <a:off x="6654874" y="2681423"/>
            <a:ext cx="2160259" cy="2826736"/>
          </a:xfrm>
          <a:prstGeom prst="rect">
            <a:avLst/>
          </a:prstGeom>
          <a:solidFill>
            <a:srgbClr val="FFFFFF"/>
          </a:solidFill>
          <a:ln w="25400">
            <a:solidFill/>
            <a:miter lim="400000"/>
          </a:ln>
          <a:effectLst>
            <a:outerShdw blurRad="190500" dist="8455" dir="5400000" rotWithShape="0">
              <a:srgbClr val="000000"/>
            </a:outerShdw>
          </a:effectLst>
          <a:extLst>
            <a:ext uri="{C572A759-6A51-4108-AA02-DFA0A04FC94B}">
              <ma14:wrappingTextBoxFlag xmlns:ma14="http://schemas.microsoft.com/office/mac/drawingml/2011/main" xmlns="" val="1"/>
            </a:ext>
          </a:extLst>
        </p:spPr>
        <p:txBody>
          <a:bodyPr wrap="square" lIns="0" tIns="0" rIns="0" bIns="0" anchor="b">
            <a:spAutoFit/>
          </a:bodyPr>
          <a:lstStyle/>
          <a:p>
            <a:pPr marL="0" marR="0" lvl="0" indent="0" algn="ctr" defTabSz="914400" rtl="0" eaLnBrk="1" fontAlgn="auto" latinLnBrk="0" hangingPunct="1">
              <a:lnSpc>
                <a:spcPct val="80000"/>
              </a:lnSpc>
              <a:spcBef>
                <a:spcPts val="0"/>
              </a:spcBef>
              <a:spcAft>
                <a:spcPts val="0"/>
              </a:spcAft>
              <a:buClrTx/>
              <a:buSzTx/>
              <a:buFontTx/>
              <a:buNone/>
              <a:tabLst/>
              <a:defRPr spc="0">
                <a:solidFill>
                  <a:srgbClr val="000000"/>
                </a:solidFill>
              </a:defRPr>
            </a:pPr>
            <a:r>
              <a:rPr kumimoji="0" lang="en-US" sz="3800" b="0" i="1" u="none" strike="noStrike" kern="1200" cap="none" spc="-38" normalizeH="0" baseline="0" noProof="0" dirty="0">
                <a:ln>
                  <a:noFill/>
                </a:ln>
                <a:solidFill>
                  <a:schemeClr val="accent2">
                    <a:lumMod val="75000"/>
                  </a:schemeClr>
                </a:solidFill>
                <a:effectLst/>
                <a:uLnTx/>
                <a:uFillTx/>
                <a:latin typeface="Garamond"/>
                <a:ea typeface="+mn-ea"/>
                <a:cs typeface="+mn-cs"/>
                <a:sym typeface="Vista Sans OT Medium"/>
              </a:rPr>
              <a:t>As memory</a:t>
            </a:r>
          </a:p>
          <a:p>
            <a:pPr marL="0" marR="0" lvl="0" indent="0" algn="ctr" defTabSz="914400" rtl="0" eaLnBrk="1" fontAlgn="auto" latinLnBrk="0" hangingPunct="1">
              <a:lnSpc>
                <a:spcPct val="80000"/>
              </a:lnSpc>
              <a:spcBef>
                <a:spcPts val="0"/>
              </a:spcBef>
              <a:spcAft>
                <a:spcPts val="0"/>
              </a:spcAft>
              <a:buClrTx/>
              <a:buSzTx/>
              <a:buFontTx/>
              <a:buNone/>
              <a:tabLst/>
              <a:defRPr spc="0">
                <a:solidFill>
                  <a:srgbClr val="000000"/>
                </a:solidFill>
              </a:defRPr>
            </a:pPr>
            <a:r>
              <a:rPr kumimoji="0" lang="en-US" sz="3800" b="0" i="1" u="none" strike="noStrike" kern="1200" cap="none" spc="-38" normalizeH="0" baseline="0" noProof="0" dirty="0">
                <a:ln>
                  <a:noFill/>
                </a:ln>
                <a:solidFill>
                  <a:schemeClr val="accent2">
                    <a:lumMod val="75000"/>
                  </a:schemeClr>
                </a:solidFill>
                <a:effectLst/>
                <a:uLnTx/>
                <a:uFillTx/>
                <a:latin typeface="Garamond"/>
                <a:ea typeface="+mn-ea"/>
                <a:cs typeface="+mn-cs"/>
                <a:sym typeface="Vista Sans OT Medium"/>
              </a:rPr>
              <a:t>capacity increases, </a:t>
            </a:r>
            <a:r>
              <a:rPr kumimoji="0" lang="en-US" sz="3800" b="0" i="1" u="none" strike="noStrike" kern="1200" cap="none" spc="-38" normalizeH="0" baseline="0" noProof="0" dirty="0">
                <a:ln>
                  <a:noFill/>
                </a:ln>
                <a:solidFill>
                  <a:srgbClr val="FF0000"/>
                </a:solidFill>
                <a:effectLst/>
                <a:uLnTx/>
                <a:uFillTx/>
                <a:latin typeface="Garamond"/>
                <a:ea typeface="+mn-ea"/>
                <a:cs typeface="+mn-cs"/>
                <a:sym typeface="Vista Sans OT Medium"/>
              </a:rPr>
              <a:t>system reliability reduces</a:t>
            </a:r>
            <a:endParaRPr kumimoji="0" sz="3800" b="0" i="1" u="none" strike="noStrike" kern="1200" cap="none" spc="-38" normalizeH="0" baseline="0" noProof="0" dirty="0">
              <a:ln>
                <a:noFill/>
              </a:ln>
              <a:solidFill>
                <a:srgbClr val="FF0000"/>
              </a:solidFill>
              <a:effectLst/>
              <a:uLnTx/>
              <a:uFillTx/>
              <a:latin typeface="Garamond"/>
              <a:ea typeface="+mn-ea"/>
              <a:cs typeface="+mn-cs"/>
              <a:sym typeface="Vista Sans OT Medium"/>
            </a:endParaRPr>
          </a:p>
        </p:txBody>
      </p:sp>
      <p:pic>
        <p:nvPicPr>
          <p:cNvPr id="6" name="Picture 5"/>
          <p:cNvPicPr>
            <a:picLocks noChangeAspect="1"/>
          </p:cNvPicPr>
          <p:nvPr/>
        </p:nvPicPr>
        <p:blipFill>
          <a:blip r:embed="rId2"/>
          <a:stretch>
            <a:fillRect/>
          </a:stretch>
        </p:blipFill>
        <p:spPr>
          <a:xfrm>
            <a:off x="1403648" y="1844824"/>
            <a:ext cx="4953473" cy="4968552"/>
          </a:xfrm>
          <a:prstGeom prst="rect">
            <a:avLst/>
          </a:prstGeom>
        </p:spPr>
      </p:pic>
    </p:spTree>
    <p:extLst>
      <p:ext uri="{BB962C8B-B14F-4D97-AF65-F5344CB8AC3E}">
        <p14:creationId xmlns:p14="http://schemas.microsoft.com/office/powerpoint/2010/main" val="334818502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2400"/>
            <a:ext cx="9144000" cy="884238"/>
          </a:xfrm>
        </p:spPr>
        <p:txBody>
          <a:bodyPr/>
          <a:lstStyle/>
          <a:p>
            <a:r>
              <a:rPr lang="en-US" dirty="0"/>
              <a:t>Large-Scale Failure Analysis of DRAM Chips</a:t>
            </a:r>
          </a:p>
        </p:txBody>
      </p:sp>
      <p:sp>
        <p:nvSpPr>
          <p:cNvPr id="3" name="Content Placeholder 2"/>
          <p:cNvSpPr>
            <a:spLocks noGrp="1"/>
          </p:cNvSpPr>
          <p:nvPr>
            <p:ph idx="1"/>
          </p:nvPr>
        </p:nvSpPr>
        <p:spPr>
          <a:xfrm>
            <a:off x="228600" y="980728"/>
            <a:ext cx="8610600" cy="5153025"/>
          </a:xfrm>
        </p:spPr>
        <p:txBody>
          <a:bodyPr/>
          <a:lstStyle/>
          <a:p>
            <a:r>
              <a:rPr lang="en-US" dirty="0">
                <a:solidFill>
                  <a:srgbClr val="FF0000"/>
                </a:solidFill>
              </a:rPr>
              <a:t>Analysis and modeling of memory errors found in all of Facebook’s server fleet</a:t>
            </a:r>
          </a:p>
          <a:p>
            <a:endParaRPr lang="en-US" dirty="0"/>
          </a:p>
          <a:p>
            <a:r>
              <a:rPr lang="en-US" sz="2000" dirty="0"/>
              <a:t>Justin Meza, </a:t>
            </a:r>
            <a:r>
              <a:rPr lang="en-US" sz="2000" dirty="0" err="1"/>
              <a:t>Qiang</a:t>
            </a:r>
            <a:r>
              <a:rPr lang="en-US" sz="2000" dirty="0"/>
              <a:t> Wu, </a:t>
            </a:r>
            <a:r>
              <a:rPr lang="en-US" sz="2000" dirty="0" err="1"/>
              <a:t>Sanjeev</a:t>
            </a:r>
            <a:r>
              <a:rPr lang="en-US" sz="2000" dirty="0"/>
              <a:t> Kumar, and Onur Mutlu,</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"Revisiting Memory Errors in Large-Scale Production Data Centers: Analysis and Modeling of New Trends from the Field"</a:t>
            </a:r>
            <a:r>
              <a:rPr lang="en-US" sz="2000" dirty="0">
                <a:solidFill>
                  <a:srgbClr val="0432FF"/>
                </a:solidFill>
              </a:rPr>
              <a:t> </a:t>
            </a:r>
            <a:br>
              <a:rPr lang="en-US" sz="2000" dirty="0"/>
            </a:br>
            <a:r>
              <a:rPr lang="en-US" sz="2000" i="1" dirty="0"/>
              <a:t>Proceedings of the </a:t>
            </a:r>
            <a:r>
              <a:rPr lang="en-US" sz="2000" i="1" dirty="0">
                <a:hlinkClick r:id="rId3"/>
              </a:rPr>
              <a:t>45th Annual IEEE/IFIP International Conference on Dependable Systems and Networks</a:t>
            </a:r>
            <a:r>
              <a:rPr lang="en-US" sz="2000" i="1" dirty="0"/>
              <a:t> (</a:t>
            </a:r>
            <a:r>
              <a:rPr lang="en-US" sz="2000" b="1" i="1" dirty="0"/>
              <a:t>DSN</a:t>
            </a:r>
            <a:r>
              <a:rPr lang="en-US" sz="2000" i="1" dirty="0"/>
              <a:t>)</a:t>
            </a:r>
            <a:r>
              <a:rPr lang="en-US" sz="2000" dirty="0"/>
              <a:t>, Rio de Janeiro, Brazil, June 2015. </a:t>
            </a:r>
            <a:br>
              <a:rPr lang="en-US" sz="2000" dirty="0"/>
            </a:br>
            <a:r>
              <a:rPr lang="en-US" sz="2000" dirty="0"/>
              <a:t>[</a:t>
            </a:r>
            <a:r>
              <a:rPr lang="en-US" sz="2000" dirty="0">
                <a:hlinkClick r:id="rId4"/>
              </a:rPr>
              <a:t>Slides (pptx)</a:t>
            </a:r>
            <a:r>
              <a:rPr lang="en-US" sz="2000" dirty="0"/>
              <a:t> </a:t>
            </a:r>
            <a:r>
              <a:rPr lang="en-US" sz="2000" dirty="0">
                <a:hlinkClick r:id="rId5"/>
              </a:rPr>
              <a:t>(pdf)</a:t>
            </a:r>
            <a:r>
              <a:rPr lang="en-US" sz="2000" dirty="0"/>
              <a:t>] [</a:t>
            </a:r>
            <a:r>
              <a:rPr lang="en-US" sz="2000" dirty="0">
                <a:hlinkClick r:id="rId6"/>
              </a:rPr>
              <a:t>DRAM Error Model</a:t>
            </a:r>
            <a:r>
              <a:rPr lang="en-US" sz="2000" dirty="0"/>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107</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p:cNvPicPr>
            <a:picLocks noChangeAspect="1"/>
          </p:cNvPicPr>
          <p:nvPr/>
        </p:nvPicPr>
        <p:blipFill>
          <a:blip r:embed="rId7"/>
          <a:stretch>
            <a:fillRect/>
          </a:stretch>
        </p:blipFill>
        <p:spPr>
          <a:xfrm>
            <a:off x="0" y="4941168"/>
            <a:ext cx="9144000" cy="1475117"/>
          </a:xfrm>
          <a:prstGeom prst="rect">
            <a:avLst/>
          </a:prstGeom>
        </p:spPr>
      </p:pic>
    </p:spTree>
    <p:extLst>
      <p:ext uri="{BB962C8B-B14F-4D97-AF65-F5344CB8AC3E}">
        <p14:creationId xmlns:p14="http://schemas.microsoft.com/office/powerpoint/2010/main" val="155465261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313" name="Title 1"/>
          <p:cNvSpPr>
            <a:spLocks noGrp="1"/>
          </p:cNvSpPr>
          <p:nvPr>
            <p:ph type="title"/>
          </p:nvPr>
        </p:nvSpPr>
        <p:spPr/>
        <p:txBody>
          <a:bodyPr/>
          <a:lstStyle/>
          <a:p>
            <a:r>
              <a:rPr lang="en-US" dirty="0">
                <a:latin typeface="Garamond" charset="0"/>
                <a:ea typeface="ＭＳ Ｐゴシック" charset="0"/>
                <a:cs typeface="ＭＳ Ｐゴシック" charset="0"/>
              </a:rPr>
              <a:t>Realization Reworded</a:t>
            </a:r>
          </a:p>
        </p:txBody>
      </p:sp>
      <p:sp>
        <p:nvSpPr>
          <p:cNvPr id="269314" name="Content Placeholder 2"/>
          <p:cNvSpPr>
            <a:spLocks noGrp="1"/>
          </p:cNvSpPr>
          <p:nvPr>
            <p:ph idx="1"/>
          </p:nvPr>
        </p:nvSpPr>
        <p:spPr>
          <a:xfrm>
            <a:off x="228600" y="1638558"/>
            <a:ext cx="8610600" cy="3950682"/>
          </a:xfrm>
        </p:spPr>
        <p:txBody>
          <a:bodyPr/>
          <a:lstStyle/>
          <a:p>
            <a:pPr marL="0" indent="0" algn="ctr">
              <a:buNone/>
            </a:pPr>
            <a:r>
              <a:rPr lang="en-US" sz="6400" dirty="0">
                <a:solidFill>
                  <a:srgbClr val="0000FF"/>
                </a:solidFill>
                <a:latin typeface="Tahoma" charset="0"/>
                <a:ea typeface="ＭＳ Ｐゴシック" charset="0"/>
                <a:cs typeface="ＭＳ Ｐゴシック" charset="0"/>
              </a:rPr>
              <a:t>Modern Systems are Bottlenecked by </a:t>
            </a:r>
          </a:p>
          <a:p>
            <a:pPr marL="0" indent="0" algn="ctr">
              <a:buNone/>
            </a:pPr>
            <a:r>
              <a:rPr lang="en-US" sz="6400" dirty="0">
                <a:solidFill>
                  <a:srgbClr val="FF0000"/>
                </a:solidFill>
                <a:latin typeface="Tahoma" charset="0"/>
                <a:ea typeface="ＭＳ Ｐゴシック" charset="0"/>
                <a:cs typeface="ＭＳ Ｐゴシック" charset="0"/>
              </a:rPr>
              <a:t>Memory</a:t>
            </a:r>
          </a:p>
        </p:txBody>
      </p:sp>
      <p:sp>
        <p:nvSpPr>
          <p:cNvPr id="269315"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047E41B-EC3C-DB47-8DFF-6EEC54F56C5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108</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Tree>
    <p:extLst>
      <p:ext uri="{BB962C8B-B14F-4D97-AF65-F5344CB8AC3E}">
        <p14:creationId xmlns:p14="http://schemas.microsoft.com/office/powerpoint/2010/main" val="396609186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93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931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An “Early” Overview Paper…</a:t>
            </a:r>
          </a:p>
        </p:txBody>
      </p:sp>
      <p:sp>
        <p:nvSpPr>
          <p:cNvPr id="3" name="Content Placeholder 2"/>
          <p:cNvSpPr>
            <a:spLocks noGrp="1"/>
          </p:cNvSpPr>
          <p:nvPr>
            <p:ph idx="1"/>
          </p:nvPr>
        </p:nvSpPr>
        <p:spPr>
          <a:xfrm>
            <a:off x="228600" y="997527"/>
            <a:ext cx="8915400" cy="5193723"/>
          </a:xfrm>
        </p:spPr>
        <p:txBody>
          <a:bodyPr/>
          <a:lstStyle/>
          <a:p>
            <a:r>
              <a:rPr lang="en-US" dirty="0"/>
              <a:t>Onur Mutlu,</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"Memory Scaling: A Systems Architecture Perspective"</a:t>
            </a:r>
            <a:br>
              <a:rPr lang="en-US" dirty="0">
                <a:solidFill>
                  <a:srgbClr val="0432FF"/>
                </a:solidFill>
              </a:rPr>
            </a:br>
            <a:r>
              <a:rPr lang="en-US" i="1" dirty="0"/>
              <a:t>Proceedings of the </a:t>
            </a:r>
            <a:r>
              <a:rPr lang="en-US" i="1" dirty="0">
                <a:hlinkClick r:id="rId3"/>
              </a:rPr>
              <a:t>5th International Memory Workshop</a:t>
            </a:r>
            <a:r>
              <a:rPr lang="en-US" i="1" dirty="0"/>
              <a:t> (</a:t>
            </a:r>
            <a:r>
              <a:rPr lang="en-US" b="1" i="1" dirty="0"/>
              <a:t>IMW</a:t>
            </a:r>
            <a:r>
              <a:rPr lang="en-US" i="1" dirty="0"/>
              <a:t>)</a:t>
            </a:r>
            <a:r>
              <a:rPr lang="en-US" dirty="0"/>
              <a:t>, Monterey, CA, May 2013. </a:t>
            </a:r>
            <a:r>
              <a:rPr lang="en-US" dirty="0">
                <a:hlinkClick r:id="rId4"/>
              </a:rPr>
              <a:t>Slides (pptx)</a:t>
            </a:r>
            <a:r>
              <a:rPr lang="en-US" dirty="0"/>
              <a:t> </a:t>
            </a:r>
            <a:r>
              <a:rPr lang="en-US" dirty="0">
                <a:hlinkClick r:id="rId5"/>
              </a:rPr>
              <a:t>(pdf)</a:t>
            </a:r>
            <a:r>
              <a:rPr lang="en-US" dirty="0"/>
              <a:t> </a:t>
            </a:r>
            <a:br>
              <a:rPr lang="en-US" dirty="0"/>
            </a:br>
            <a:r>
              <a:rPr lang="en-US" dirty="0">
                <a:hlinkClick r:id="rId6"/>
              </a:rPr>
              <a:t>EETimes Reprint</a:t>
            </a:r>
            <a:endParaRPr lang="en-US" dirty="0"/>
          </a:p>
        </p:txBody>
      </p:sp>
      <p:pic>
        <p:nvPicPr>
          <p:cNvPr id="6" name="Picture 5"/>
          <p:cNvPicPr>
            <a:picLocks noChangeAspect="1"/>
          </p:cNvPicPr>
          <p:nvPr/>
        </p:nvPicPr>
        <p:blipFill>
          <a:blip r:embed="rId7"/>
          <a:stretch>
            <a:fillRect/>
          </a:stretch>
        </p:blipFill>
        <p:spPr>
          <a:xfrm>
            <a:off x="0" y="4149080"/>
            <a:ext cx="9144000" cy="1639019"/>
          </a:xfrm>
          <a:prstGeom prst="rect">
            <a:avLst/>
          </a:prstGeom>
        </p:spPr>
      </p:pic>
      <p:sp>
        <p:nvSpPr>
          <p:cNvPr id="5" name="TextBox 4">
            <a:extLst>
              <a:ext uri="{FF2B5EF4-FFF2-40B4-BE49-F238E27FC236}">
                <a16:creationId xmlns:a16="http://schemas.microsoft.com/office/drawing/2014/main" id="{2CB311F9-F741-644A-9EB2-894E4CF2F735}"/>
              </a:ext>
            </a:extLst>
          </p:cNvPr>
          <p:cNvSpPr txBox="1"/>
          <p:nvPr/>
        </p:nvSpPr>
        <p:spPr>
          <a:xfrm>
            <a:off x="192006" y="6488668"/>
            <a:ext cx="868378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Tahoma"/>
                <a:ea typeface="+mn-ea"/>
                <a:cs typeface="+mn-cs"/>
                <a:hlinkClick r:id="rId8"/>
              </a:rPr>
              <a:t>https://people.inf.ethz.ch/omutlu/pub/memory-scaling_memcon13.pdf</a:t>
            </a:r>
            <a:r>
              <a:rPr kumimoji="0" lang="en-US" sz="1800" b="1" i="0" u="none" strike="noStrike" kern="1200" cap="none" spc="0" normalizeH="0" baseline="0" noProof="0" dirty="0">
                <a:ln>
                  <a:noFill/>
                </a:ln>
                <a:solidFill>
                  <a:srgbClr val="000000"/>
                </a:solidFill>
                <a:effectLst/>
                <a:uLnTx/>
                <a:uFillTx/>
                <a:latin typeface="Tahoma"/>
                <a:ea typeface="+mn-ea"/>
                <a:cs typeface="+mn-cs"/>
              </a:rPr>
              <a:t> </a:t>
            </a:r>
          </a:p>
        </p:txBody>
      </p:sp>
    </p:spTree>
    <p:extLst>
      <p:ext uri="{BB962C8B-B14F-4D97-AF65-F5344CB8AC3E}">
        <p14:creationId xmlns:p14="http://schemas.microsoft.com/office/powerpoint/2010/main" val="277361103"/>
      </p:ext>
    </p:extLst>
  </p:cSld>
  <p:clrMapOvr>
    <a:masterClrMapping/>
  </p:clrMapOvr>
  <p:transition/>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Four Key Issues in Future Platforms</a:t>
            </a:r>
          </a:p>
        </p:txBody>
      </p:sp>
      <p:sp>
        <p:nvSpPr>
          <p:cNvPr id="3" name="Content Placeholder 2"/>
          <p:cNvSpPr>
            <a:spLocks noGrp="1"/>
          </p:cNvSpPr>
          <p:nvPr>
            <p:ph idx="1"/>
          </p:nvPr>
        </p:nvSpPr>
        <p:spPr>
          <a:xfrm>
            <a:off x="228600" y="1268760"/>
            <a:ext cx="8610600" cy="4876800"/>
          </a:xfrm>
        </p:spPr>
        <p:txBody>
          <a:bodyPr/>
          <a:lstStyle/>
          <a:p>
            <a:r>
              <a:rPr lang="en-US" dirty="0"/>
              <a:t>Fundamentally </a:t>
            </a:r>
            <a:r>
              <a:rPr lang="en-US" dirty="0">
                <a:solidFill>
                  <a:srgbClr val="0000FF"/>
                </a:solidFill>
              </a:rPr>
              <a:t>Secure/Reliable/Safe </a:t>
            </a:r>
            <a:r>
              <a:rPr lang="en-US" dirty="0"/>
              <a:t>Architectures</a:t>
            </a:r>
          </a:p>
          <a:p>
            <a:endParaRPr lang="en-US" dirty="0"/>
          </a:p>
          <a:p>
            <a:endParaRPr lang="en-US" dirty="0"/>
          </a:p>
          <a:p>
            <a:r>
              <a:rPr lang="en-US" dirty="0"/>
              <a:t>Fundamentally </a:t>
            </a:r>
            <a:r>
              <a:rPr lang="en-US" dirty="0">
                <a:solidFill>
                  <a:srgbClr val="0000FF"/>
                </a:solidFill>
              </a:rPr>
              <a:t>Energy-Efficient </a:t>
            </a:r>
            <a:r>
              <a:rPr lang="en-US" dirty="0"/>
              <a:t>Architectures</a:t>
            </a:r>
          </a:p>
          <a:p>
            <a:pPr lvl="1"/>
            <a:r>
              <a:rPr lang="en-US" dirty="0">
                <a:solidFill>
                  <a:srgbClr val="0000FF"/>
                </a:solidFill>
              </a:rPr>
              <a:t>Memory-centric </a:t>
            </a:r>
            <a:r>
              <a:rPr lang="en-US" dirty="0"/>
              <a:t>(Data-centric) Architectures</a:t>
            </a:r>
          </a:p>
          <a:p>
            <a:endParaRPr lang="en-US" dirty="0"/>
          </a:p>
          <a:p>
            <a:endParaRPr lang="en-US" dirty="0"/>
          </a:p>
          <a:p>
            <a:r>
              <a:rPr lang="en-US" dirty="0"/>
              <a:t>Fundamentally </a:t>
            </a:r>
            <a:r>
              <a:rPr lang="en-US" dirty="0">
                <a:solidFill>
                  <a:srgbClr val="0000FF"/>
                </a:solidFill>
              </a:rPr>
              <a:t>Low-Latency and Predictable </a:t>
            </a:r>
            <a:r>
              <a:rPr lang="en-US" dirty="0"/>
              <a:t>Architectures</a:t>
            </a:r>
          </a:p>
          <a:p>
            <a:endParaRPr lang="en-US" dirty="0"/>
          </a:p>
          <a:p>
            <a:endParaRPr lang="en-US" dirty="0"/>
          </a:p>
          <a:p>
            <a:r>
              <a:rPr lang="en-US" dirty="0"/>
              <a:t>Architectures for </a:t>
            </a:r>
            <a:r>
              <a:rPr lang="en-US" dirty="0">
                <a:solidFill>
                  <a:srgbClr val="0000FF"/>
                </a:solidFill>
              </a:rPr>
              <a:t>AI/ML, Genomics, Medicine, Health</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110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Rectangle 4">
            <a:extLst>
              <a:ext uri="{FF2B5EF4-FFF2-40B4-BE49-F238E27FC236}">
                <a16:creationId xmlns:a16="http://schemas.microsoft.com/office/drawing/2014/main" id="{879830CA-BA35-0045-8193-F16DB890DD82}"/>
              </a:ext>
            </a:extLst>
          </p:cNvPr>
          <p:cNvSpPr/>
          <p:nvPr/>
        </p:nvSpPr>
        <p:spPr>
          <a:xfrm>
            <a:off x="568094" y="1052736"/>
            <a:ext cx="6865906" cy="936104"/>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Tree>
    <p:extLst>
      <p:ext uri="{BB962C8B-B14F-4D97-AF65-F5344CB8AC3E}">
        <p14:creationId xmlns:p14="http://schemas.microsoft.com/office/powerpoint/2010/main" val="153377650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Maslow’s (Human) Hierarchy of Needs</a:t>
            </a:r>
          </a:p>
        </p:txBody>
      </p:sp>
      <p:sp>
        <p:nvSpPr>
          <p:cNvPr id="3" name="Content Placeholder 2"/>
          <p:cNvSpPr>
            <a:spLocks noGrp="1"/>
          </p:cNvSpPr>
          <p:nvPr>
            <p:ph idx="1"/>
          </p:nvPr>
        </p:nvSpPr>
        <p:spPr/>
        <p:txBody>
          <a:bodyPr/>
          <a:lstStyle/>
          <a:p>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r>
              <a:rPr lang="en-US" dirty="0"/>
              <a:t>We need to start with </a:t>
            </a:r>
            <a:r>
              <a:rPr lang="en-US" dirty="0">
                <a:solidFill>
                  <a:srgbClr val="FF0000"/>
                </a:solidFill>
              </a:rPr>
              <a:t>reliability, security, safety</a:t>
            </a:r>
            <a:r>
              <a:rPr lang="is-IS" dirty="0"/>
              <a:t>…</a:t>
            </a:r>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descr="maslow-pyramid.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31357" y="931384"/>
            <a:ext cx="6336704" cy="4657856"/>
          </a:xfrm>
          <a:prstGeom prst="rect">
            <a:avLst/>
          </a:prstGeom>
        </p:spPr>
      </p:pic>
      <p:sp>
        <p:nvSpPr>
          <p:cNvPr id="6" name="TextBox 5"/>
          <p:cNvSpPr txBox="1"/>
          <p:nvPr/>
        </p:nvSpPr>
        <p:spPr>
          <a:xfrm>
            <a:off x="227414" y="1052736"/>
            <a:ext cx="4416594"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Maslow, “</a:t>
            </a:r>
            <a:r>
              <a:rPr kumimoji="0" lang="en-US" sz="1800" b="0" i="0" u="none" strike="noStrike" kern="1200" cap="none" spc="0" normalizeH="0" baseline="0" noProof="0" dirty="0">
                <a:ln>
                  <a:noFill/>
                </a:ln>
                <a:solidFill>
                  <a:srgbClr val="0000FF"/>
                </a:solidFill>
                <a:effectLst/>
                <a:uLnTx/>
                <a:uFillTx/>
                <a:latin typeface="Tahoma"/>
                <a:ea typeface="+mn-ea"/>
                <a:cs typeface="+mn-cs"/>
              </a:rPr>
              <a:t>A Theory of Human Motivation</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Psychological Review, 1943. </a:t>
            </a:r>
          </a:p>
        </p:txBody>
      </p:sp>
      <p:sp>
        <p:nvSpPr>
          <p:cNvPr id="7" name="TextBox 6"/>
          <p:cNvSpPr txBox="1"/>
          <p:nvPr/>
        </p:nvSpPr>
        <p:spPr>
          <a:xfrm>
            <a:off x="1780551" y="6512454"/>
            <a:ext cx="3160741"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https://</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www.simplypsychology.org</a:t>
            </a:r>
            <a:r>
              <a:rPr kumimoji="0" lang="en-US" sz="1000" b="0" i="0" u="none" strike="noStrike" kern="1200" cap="none" spc="0" normalizeH="0" baseline="0" noProof="0" dirty="0">
                <a:ln>
                  <a:noFill/>
                </a:ln>
                <a:solidFill>
                  <a:srgbClr val="000000"/>
                </a:solidFill>
                <a:effectLst/>
                <a:uLnTx/>
                <a:uFillTx/>
                <a:latin typeface="Calibri"/>
                <a:ea typeface="+mn-ea"/>
                <a:cs typeface="Calibri"/>
              </a:rPr>
              <a:t>/</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maslow.html</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
        <p:nvSpPr>
          <p:cNvPr id="8" name="Rectangle 7"/>
          <p:cNvSpPr/>
          <p:nvPr/>
        </p:nvSpPr>
        <p:spPr>
          <a:xfrm>
            <a:off x="4499992" y="4293096"/>
            <a:ext cx="2448272" cy="1152128"/>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 name="TextBox 8"/>
          <p:cNvSpPr txBox="1"/>
          <p:nvPr/>
        </p:nvSpPr>
        <p:spPr>
          <a:xfrm>
            <a:off x="227414" y="1052736"/>
            <a:ext cx="4477380" cy="147732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Maslow, “</a:t>
            </a:r>
            <a:r>
              <a:rPr kumimoji="0" lang="en-US" sz="1800" b="0" i="0" u="none" strike="noStrike" kern="1200" cap="none" spc="0" normalizeH="0" baseline="0" noProof="0" dirty="0">
                <a:ln>
                  <a:noFill/>
                </a:ln>
                <a:solidFill>
                  <a:srgbClr val="0000FF"/>
                </a:solidFill>
                <a:effectLst/>
                <a:uLnTx/>
                <a:uFillTx/>
                <a:latin typeface="Tahoma"/>
                <a:ea typeface="+mn-ea"/>
                <a:cs typeface="+mn-cs"/>
              </a:rPr>
              <a:t>A Theory of Human Motivation</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Psychological Review, 1943.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Maslow, “</a:t>
            </a:r>
            <a:r>
              <a:rPr kumimoji="0" lang="en-US" sz="1800" b="0" i="0" u="none" strike="noStrike" kern="1200" cap="none" spc="0" normalizeH="0" baseline="0" noProof="0" dirty="0">
                <a:ln>
                  <a:noFill/>
                </a:ln>
                <a:solidFill>
                  <a:srgbClr val="0000FF"/>
                </a:solidFill>
                <a:effectLst/>
                <a:uLnTx/>
                <a:uFillTx/>
                <a:latin typeface="Tahoma"/>
                <a:ea typeface="+mn-ea"/>
                <a:cs typeface="+mn-cs"/>
              </a:rPr>
              <a:t>Motivation and Personality</a:t>
            </a:r>
            <a:r>
              <a:rPr kumimoji="0" lang="en-US" sz="1800" b="0" i="0" u="none" strike="noStrike" kern="1200" cap="none" spc="0" normalizeH="0" baseline="0" noProof="0" dirty="0">
                <a:ln>
                  <a:noFill/>
                </a:ln>
                <a:solidFill>
                  <a:srgbClr val="000000"/>
                </a:solidFill>
                <a:effectLst/>
                <a:uLnTx/>
                <a:uFillTx/>
                <a:latin typeface="Tahoma"/>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Book, 1954-1970.</a:t>
            </a:r>
          </a:p>
        </p:txBody>
      </p:sp>
      <p:pic>
        <p:nvPicPr>
          <p:cNvPr id="11" name="Picture 10">
            <a:extLst>
              <a:ext uri="{FF2B5EF4-FFF2-40B4-BE49-F238E27FC236}">
                <a16:creationId xmlns:a16="http://schemas.microsoft.com/office/drawing/2014/main" id="{95738F85-A054-C64D-9904-5FCE9D834C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528" y="2864053"/>
            <a:ext cx="2046334" cy="2581171"/>
          </a:xfrm>
          <a:prstGeom prst="rect">
            <a:avLst/>
          </a:prstGeom>
        </p:spPr>
      </p:pic>
      <p:sp>
        <p:nvSpPr>
          <p:cNvPr id="12" name="TextBox 11">
            <a:extLst>
              <a:ext uri="{FF2B5EF4-FFF2-40B4-BE49-F238E27FC236}">
                <a16:creationId xmlns:a16="http://schemas.microsoft.com/office/drawing/2014/main" id="{EAB36B8A-2197-054D-9277-395B050510D8}"/>
              </a:ext>
            </a:extLst>
          </p:cNvPr>
          <p:cNvSpPr txBox="1"/>
          <p:nvPr/>
        </p:nvSpPr>
        <p:spPr>
          <a:xfrm>
            <a:off x="1798285" y="6669360"/>
            <a:ext cx="6518131" cy="21544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Tahoma"/>
                <a:ea typeface="+mn-ea"/>
                <a:cs typeface="+mn-cs"/>
              </a:rPr>
              <a:t>Source: By </a:t>
            </a:r>
            <a:r>
              <a:rPr kumimoji="0" lang="en-US" sz="800" b="0" i="0" u="none" strike="noStrike" kern="1200" cap="none" spc="0" normalizeH="0" baseline="0" noProof="0" dirty="0" err="1">
                <a:ln>
                  <a:noFill/>
                </a:ln>
                <a:solidFill>
                  <a:srgbClr val="000000"/>
                </a:solidFill>
                <a:effectLst/>
                <a:uLnTx/>
                <a:uFillTx/>
                <a:latin typeface="Tahoma"/>
                <a:ea typeface="+mn-ea"/>
                <a:cs typeface="+mn-cs"/>
              </a:rPr>
              <a:t>User:Factoryjoe</a:t>
            </a:r>
            <a:r>
              <a:rPr kumimoji="0" lang="en-US" sz="800" b="0" i="0" u="none" strike="noStrike" kern="1200" cap="none" spc="0" normalizeH="0" baseline="0" noProof="0" dirty="0">
                <a:ln>
                  <a:noFill/>
                </a:ln>
                <a:solidFill>
                  <a:srgbClr val="000000"/>
                </a:solidFill>
                <a:effectLst/>
                <a:uLnTx/>
                <a:uFillTx/>
                <a:latin typeface="Tahoma"/>
                <a:ea typeface="+mn-ea"/>
                <a:cs typeface="+mn-cs"/>
              </a:rPr>
              <a:t> - </a:t>
            </a:r>
            <a:r>
              <a:rPr kumimoji="0" lang="en-US" sz="800" b="0" i="0" u="none" strike="noStrike" kern="1200" cap="none" spc="0" normalizeH="0" baseline="0" noProof="0" dirty="0" err="1">
                <a:ln>
                  <a:noFill/>
                </a:ln>
                <a:solidFill>
                  <a:srgbClr val="000000"/>
                </a:solidFill>
                <a:effectLst/>
                <a:uLnTx/>
                <a:uFillTx/>
                <a:latin typeface="Tahoma"/>
                <a:ea typeface="+mn-ea"/>
                <a:cs typeface="+mn-cs"/>
              </a:rPr>
              <a:t>Mazlow's</a:t>
            </a:r>
            <a:r>
              <a:rPr kumimoji="0" lang="en-US" sz="800" b="0" i="0" u="none" strike="noStrike" kern="1200" cap="none" spc="0" normalizeH="0" baseline="0" noProof="0" dirty="0">
                <a:ln>
                  <a:noFill/>
                </a:ln>
                <a:solidFill>
                  <a:srgbClr val="000000"/>
                </a:solidFill>
                <a:effectLst/>
                <a:uLnTx/>
                <a:uFillTx/>
                <a:latin typeface="Tahoma"/>
                <a:ea typeface="+mn-ea"/>
                <a:cs typeface="+mn-cs"/>
              </a:rPr>
              <a:t> Hierarchy of </a:t>
            </a:r>
            <a:r>
              <a:rPr kumimoji="0" lang="en-US" sz="800" b="0" i="0" u="none" strike="noStrike" kern="1200" cap="none" spc="0" normalizeH="0" baseline="0" noProof="0" dirty="0" err="1">
                <a:ln>
                  <a:noFill/>
                </a:ln>
                <a:solidFill>
                  <a:srgbClr val="000000"/>
                </a:solidFill>
                <a:effectLst/>
                <a:uLnTx/>
                <a:uFillTx/>
                <a:latin typeface="Tahoma"/>
                <a:ea typeface="+mn-ea"/>
                <a:cs typeface="+mn-cs"/>
              </a:rPr>
              <a:t>Needs.svg</a:t>
            </a:r>
            <a:r>
              <a:rPr kumimoji="0" lang="en-US" sz="800" b="0" i="0" u="none" strike="noStrike" kern="1200" cap="none" spc="0" normalizeH="0" baseline="0" noProof="0" dirty="0">
                <a:ln>
                  <a:noFill/>
                </a:ln>
                <a:solidFill>
                  <a:srgbClr val="000000"/>
                </a:solidFill>
                <a:effectLst/>
                <a:uLnTx/>
                <a:uFillTx/>
                <a:latin typeface="Tahoma"/>
                <a:ea typeface="+mn-ea"/>
                <a:cs typeface="+mn-cs"/>
              </a:rPr>
              <a:t>, CC BY-SA 3.0, https://</a:t>
            </a:r>
            <a:r>
              <a:rPr kumimoji="0" lang="en-US" sz="800" b="0" i="0" u="none" strike="noStrike" kern="1200" cap="none" spc="0" normalizeH="0" baseline="0" noProof="0" dirty="0" err="1">
                <a:ln>
                  <a:noFill/>
                </a:ln>
                <a:solidFill>
                  <a:srgbClr val="000000"/>
                </a:solidFill>
                <a:effectLst/>
                <a:uLnTx/>
                <a:uFillTx/>
                <a:latin typeface="Tahoma"/>
                <a:ea typeface="+mn-ea"/>
                <a:cs typeface="+mn-cs"/>
              </a:rPr>
              <a:t>commons.wikimedia.org</a:t>
            </a:r>
            <a:r>
              <a:rPr kumimoji="0" lang="en-US" sz="800" b="0" i="0" u="none" strike="noStrike" kern="1200" cap="none" spc="0" normalizeH="0" baseline="0" noProof="0" dirty="0">
                <a:ln>
                  <a:noFill/>
                </a:ln>
                <a:solidFill>
                  <a:srgbClr val="000000"/>
                </a:solidFill>
                <a:effectLst/>
                <a:uLnTx/>
                <a:uFillTx/>
                <a:latin typeface="Tahoma"/>
                <a:ea typeface="+mn-ea"/>
                <a:cs typeface="+mn-cs"/>
              </a:rPr>
              <a:t>/w/</a:t>
            </a:r>
            <a:r>
              <a:rPr kumimoji="0" lang="en-US" sz="800" b="0" i="0" u="none" strike="noStrike" kern="1200" cap="none" spc="0" normalizeH="0" baseline="0" noProof="0" dirty="0" err="1">
                <a:ln>
                  <a:noFill/>
                </a:ln>
                <a:solidFill>
                  <a:srgbClr val="000000"/>
                </a:solidFill>
                <a:effectLst/>
                <a:uLnTx/>
                <a:uFillTx/>
                <a:latin typeface="Tahoma"/>
                <a:ea typeface="+mn-ea"/>
                <a:cs typeface="+mn-cs"/>
              </a:rPr>
              <a:t>index.php?curid</a:t>
            </a:r>
            <a:r>
              <a:rPr kumimoji="0" lang="en-US" sz="800" b="0" i="0" u="none" strike="noStrike" kern="1200" cap="none" spc="0" normalizeH="0" baseline="0" noProof="0" dirty="0">
                <a:ln>
                  <a:noFill/>
                </a:ln>
                <a:solidFill>
                  <a:srgbClr val="000000"/>
                </a:solidFill>
                <a:effectLst/>
                <a:uLnTx/>
                <a:uFillTx/>
                <a:latin typeface="Tahoma"/>
                <a:ea typeface="+mn-ea"/>
                <a:cs typeface="+mn-cs"/>
              </a:rPr>
              <a:t>=7964065</a:t>
            </a:r>
          </a:p>
        </p:txBody>
      </p:sp>
    </p:spTree>
    <p:extLst>
      <p:ext uri="{BB962C8B-B14F-4D97-AF65-F5344CB8AC3E}">
        <p14:creationId xmlns:p14="http://schemas.microsoft.com/office/powerpoint/2010/main" val="165402044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0" end="1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Reliable/Secure/Safe is This Bridge?</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descr="tacom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7680" y="1484785"/>
            <a:ext cx="7884320" cy="4464496"/>
          </a:xfrm>
          <a:prstGeom prst="rect">
            <a:avLst/>
          </a:prstGeom>
        </p:spPr>
      </p:pic>
      <p:sp>
        <p:nvSpPr>
          <p:cNvPr id="6" name="Rectangle 5"/>
          <p:cNvSpPr/>
          <p:nvPr/>
        </p:nvSpPr>
        <p:spPr>
          <a:xfrm>
            <a:off x="2304256" y="6495147"/>
            <a:ext cx="4572000" cy="246221"/>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http://</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www.technologystudent.com</a:t>
            </a:r>
            <a:r>
              <a:rPr kumimoji="0" lang="en-US" sz="1000" b="0" i="0" u="none" strike="noStrike" kern="1200" cap="none" spc="0" normalizeH="0" baseline="0" noProof="0" dirty="0">
                <a:ln>
                  <a:noFill/>
                </a:ln>
                <a:solidFill>
                  <a:srgbClr val="000000"/>
                </a:solidFill>
                <a:effectLst/>
                <a:uLnTx/>
                <a:uFillTx/>
                <a:latin typeface="Calibri"/>
                <a:ea typeface="+mn-ea"/>
                <a:cs typeface="Calibri"/>
              </a:rPr>
              <a:t>/struct1/tacom1.png</a:t>
            </a:r>
          </a:p>
        </p:txBody>
      </p:sp>
    </p:spTree>
    <p:extLst>
      <p:ext uri="{BB962C8B-B14F-4D97-AF65-F5344CB8AC3E}">
        <p14:creationId xmlns:p14="http://schemas.microsoft.com/office/powerpoint/2010/main" val="1692651036"/>
      </p:ext>
    </p:extLst>
  </p:cSld>
  <p:clrMapOvr>
    <a:masterClrMapping/>
  </p:clrMapOvr>
  <p:transition/>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Collapse of the “Galloping Gertie”</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3" name="Picture 2" descr="tacoma-narrows-good-pnmyvzwviiamiq5ash0d.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5000" y="1124744"/>
            <a:ext cx="7874000" cy="5080000"/>
          </a:xfrm>
          <a:prstGeom prst="rect">
            <a:avLst/>
          </a:prstGeom>
        </p:spPr>
      </p:pic>
      <p:sp>
        <p:nvSpPr>
          <p:cNvPr id="5" name="TextBox 4"/>
          <p:cNvSpPr txBox="1"/>
          <p:nvPr/>
        </p:nvSpPr>
        <p:spPr>
          <a:xfrm>
            <a:off x="1590829" y="6495147"/>
            <a:ext cx="748923"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AP</a:t>
            </a:r>
          </a:p>
        </p:txBody>
      </p:sp>
      <p:sp>
        <p:nvSpPr>
          <p:cNvPr id="6" name="TextBox 5">
            <a:extLst>
              <a:ext uri="{FF2B5EF4-FFF2-40B4-BE49-F238E27FC236}">
                <a16:creationId xmlns:a16="http://schemas.microsoft.com/office/drawing/2014/main" id="{7BCC3142-DA86-4548-9F28-38A48D1778CE}"/>
              </a:ext>
            </a:extLst>
          </p:cNvPr>
          <p:cNvSpPr txBox="1"/>
          <p:nvPr/>
        </p:nvSpPr>
        <p:spPr>
          <a:xfrm>
            <a:off x="1579967" y="6657907"/>
            <a:ext cx="3280065" cy="21544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Tahoma"/>
                <a:ea typeface="+mn-ea"/>
                <a:cs typeface="+mn-cs"/>
              </a:rPr>
              <a:t>http://</a:t>
            </a:r>
            <a:r>
              <a:rPr kumimoji="0" lang="en-US" sz="800" b="0" i="0" u="none" strike="noStrike" kern="1200" cap="none" spc="0" normalizeH="0" baseline="0" noProof="0" dirty="0" err="1">
                <a:ln>
                  <a:noFill/>
                </a:ln>
                <a:solidFill>
                  <a:srgbClr val="000000"/>
                </a:solidFill>
                <a:effectLst/>
                <a:uLnTx/>
                <a:uFillTx/>
                <a:latin typeface="Tahoma"/>
                <a:ea typeface="+mn-ea"/>
                <a:cs typeface="+mn-cs"/>
              </a:rPr>
              <a:t>www.wsdot.wa.gov</a:t>
            </a:r>
            <a:r>
              <a:rPr kumimoji="0" lang="en-US" sz="800" b="0" i="0" u="none" strike="noStrike" kern="1200" cap="none" spc="0" normalizeH="0" baseline="0" noProof="0" dirty="0">
                <a:ln>
                  <a:noFill/>
                </a:ln>
                <a:solidFill>
                  <a:srgbClr val="000000"/>
                </a:solidFill>
                <a:effectLst/>
                <a:uLnTx/>
                <a:uFillTx/>
                <a:latin typeface="Tahoma"/>
                <a:ea typeface="+mn-ea"/>
                <a:cs typeface="+mn-cs"/>
              </a:rPr>
              <a:t>/</a:t>
            </a:r>
            <a:r>
              <a:rPr kumimoji="0" lang="en-US" sz="800" b="0" i="0" u="none" strike="noStrike" kern="1200" cap="none" spc="0" normalizeH="0" baseline="0" noProof="0" dirty="0" err="1">
                <a:ln>
                  <a:noFill/>
                </a:ln>
                <a:solidFill>
                  <a:srgbClr val="000000"/>
                </a:solidFill>
                <a:effectLst/>
                <a:uLnTx/>
                <a:uFillTx/>
                <a:latin typeface="Tahoma"/>
                <a:ea typeface="+mn-ea"/>
                <a:cs typeface="+mn-cs"/>
              </a:rPr>
              <a:t>tnbhistory</a:t>
            </a:r>
            <a:r>
              <a:rPr kumimoji="0" lang="en-US" sz="800" b="0" i="0" u="none" strike="noStrike" kern="1200" cap="none" spc="0" normalizeH="0" baseline="0" noProof="0" dirty="0">
                <a:ln>
                  <a:noFill/>
                </a:ln>
                <a:solidFill>
                  <a:srgbClr val="000000"/>
                </a:solidFill>
                <a:effectLst/>
                <a:uLnTx/>
                <a:uFillTx/>
                <a:latin typeface="Tahoma"/>
                <a:ea typeface="+mn-ea"/>
                <a:cs typeface="+mn-cs"/>
              </a:rPr>
              <a:t>/connections/connections3.htm</a:t>
            </a:r>
          </a:p>
        </p:txBody>
      </p:sp>
    </p:spTree>
    <p:extLst>
      <p:ext uri="{BB962C8B-B14F-4D97-AF65-F5344CB8AC3E}">
        <p14:creationId xmlns:p14="http://schemas.microsoft.com/office/powerpoint/2010/main" val="3994810591"/>
      </p:ext>
    </p:extLst>
  </p:cSld>
  <p:clrMapOvr>
    <a:masterClrMapping/>
  </p:clrMapOvr>
  <p:transition/>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Secure Are These People?</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Rectangle 4"/>
          <p:cNvSpPr/>
          <p:nvPr/>
        </p:nvSpPr>
        <p:spPr>
          <a:xfrm>
            <a:off x="1547664" y="6525344"/>
            <a:ext cx="6534472" cy="24622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https://s-media-cache-ak0.pinimg.com/originals/48/09/54/4809543a9c7700246a0cf8acdae27abf.jpg</a:t>
            </a:r>
          </a:p>
        </p:txBody>
      </p:sp>
      <p:pic>
        <p:nvPicPr>
          <p:cNvPr id="6" name="Picture 5" descr="ny-workers-security.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95400"/>
            <a:ext cx="9144000" cy="4247097"/>
          </a:xfrm>
          <a:prstGeom prst="rect">
            <a:avLst/>
          </a:prstGeom>
        </p:spPr>
      </p:pic>
      <p:sp>
        <p:nvSpPr>
          <p:cNvPr id="3" name="TextBox 2"/>
          <p:cNvSpPr txBox="1"/>
          <p:nvPr/>
        </p:nvSpPr>
        <p:spPr>
          <a:xfrm>
            <a:off x="251520" y="5775647"/>
            <a:ext cx="8631089"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rPr>
              <a:t>Security is about preventing unforeseen consequences</a:t>
            </a:r>
          </a:p>
        </p:txBody>
      </p:sp>
    </p:spTree>
    <p:extLst>
      <p:ext uri="{BB962C8B-B14F-4D97-AF65-F5344CB8AC3E}">
        <p14:creationId xmlns:p14="http://schemas.microsoft.com/office/powerpoint/2010/main" val="335373366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Problem</a:t>
            </a:r>
          </a:p>
        </p:txBody>
      </p:sp>
      <p:sp>
        <p:nvSpPr>
          <p:cNvPr id="3" name="Content Placeholder 2"/>
          <p:cNvSpPr>
            <a:spLocks noGrp="1"/>
          </p:cNvSpPr>
          <p:nvPr>
            <p:ph idx="1"/>
          </p:nvPr>
        </p:nvSpPr>
        <p:spPr>
          <a:xfrm>
            <a:off x="107504" y="1556792"/>
            <a:ext cx="8928992" cy="4876800"/>
          </a:xfrm>
        </p:spPr>
        <p:txBody>
          <a:bodyPr/>
          <a:lstStyle/>
          <a:p>
            <a:pPr marL="0" indent="0" algn="ctr">
              <a:buNone/>
            </a:pPr>
            <a:r>
              <a:rPr lang="en-US" sz="5400" dirty="0"/>
              <a:t>We do not seem to have </a:t>
            </a:r>
          </a:p>
          <a:p>
            <a:pPr marL="0" indent="0" algn="ctr">
              <a:buNone/>
            </a:pPr>
            <a:r>
              <a:rPr lang="en-US" sz="5400" dirty="0">
                <a:solidFill>
                  <a:srgbClr val="0000FF"/>
                </a:solidFill>
              </a:rPr>
              <a:t>design principles for </a:t>
            </a:r>
          </a:p>
          <a:p>
            <a:pPr marL="0" indent="0" algn="ctr">
              <a:buNone/>
            </a:pPr>
            <a:r>
              <a:rPr lang="en-US" sz="5400" dirty="0">
                <a:solidFill>
                  <a:srgbClr val="FF0000"/>
                </a:solidFill>
              </a:rPr>
              <a:t>(guaranteeing) </a:t>
            </a:r>
          </a:p>
          <a:p>
            <a:pPr marL="0" indent="0" algn="ctr">
              <a:buNone/>
            </a:pPr>
            <a:r>
              <a:rPr lang="en-US" sz="5400" dirty="0">
                <a:solidFill>
                  <a:srgbClr val="0000FF"/>
                </a:solidFill>
              </a:rPr>
              <a:t>reliability and security</a:t>
            </a:r>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831018230"/>
      </p:ext>
    </p:extLst>
  </p:cSld>
  <p:clrMapOvr>
    <a:masterClrMapping/>
  </p:clrMapOvr>
  <p:transition/>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 Memory Scales, It Becomes Unreliable</a:t>
            </a:r>
          </a:p>
        </p:txBody>
      </p:sp>
      <p:sp>
        <p:nvSpPr>
          <p:cNvPr id="3" name="Content Placeholder 2"/>
          <p:cNvSpPr>
            <a:spLocks noGrp="1"/>
          </p:cNvSpPr>
          <p:nvPr>
            <p:ph idx="1"/>
          </p:nvPr>
        </p:nvSpPr>
        <p:spPr>
          <a:xfrm>
            <a:off x="107504" y="908720"/>
            <a:ext cx="9036496" cy="5339680"/>
          </a:xfrm>
        </p:spPr>
        <p:txBody>
          <a:bodyPr/>
          <a:lstStyle/>
          <a:p>
            <a:r>
              <a:rPr lang="en-US" dirty="0">
                <a:solidFill>
                  <a:srgbClr val="FF0000"/>
                </a:solidFill>
              </a:rPr>
              <a:t>Data from all of Facebook’s servers worldwide</a:t>
            </a:r>
          </a:p>
          <a:p>
            <a:r>
              <a:rPr lang="en-US" sz="1800" dirty="0"/>
              <a:t>Meza+, “</a:t>
            </a:r>
            <a:r>
              <a:rPr lang="en-US" sz="1800" dirty="0">
                <a:solidFill>
                  <a:srgbClr val="0000FF"/>
                </a:solidFill>
              </a:rPr>
              <a:t>Revisiting Memory Errors in Large-Scale Production Data Centers</a:t>
            </a:r>
            <a:r>
              <a:rPr lang="en-US" sz="1800" dirty="0"/>
              <a:t>,” DSN’15.</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Shape 402"/>
          <p:cNvSpPr/>
          <p:nvPr/>
        </p:nvSpPr>
        <p:spPr>
          <a:xfrm rot="548035">
            <a:off x="6981778" y="2908446"/>
            <a:ext cx="1526103" cy="2358594"/>
          </a:xfrm>
          <a:prstGeom prst="rect">
            <a:avLst/>
          </a:prstGeom>
          <a:solidFill>
            <a:srgbClr val="FFFFFF"/>
          </a:solidFill>
          <a:ln w="25400">
            <a:solidFill/>
            <a:miter lim="400000"/>
          </a:ln>
          <a:effectLst>
            <a:outerShdw blurRad="190500" dist="8455" dir="5400000" rotWithShape="0">
              <a:srgbClr val="000000"/>
            </a:outerShdw>
          </a:effectLst>
          <a:extLst>
            <a:ext uri="{C572A759-6A51-4108-AA02-DFA0A04FC94B}">
              <ma14:wrappingTextBoxFlag xmlns:ma14="http://schemas.microsoft.com/office/mac/drawingml/2011/main" xmlns="" val="1"/>
            </a:ext>
          </a:extLst>
        </p:spPr>
        <p:txBody>
          <a:bodyPr wrap="square" lIns="0" tIns="0" rIns="0" bIns="0" anchor="b">
            <a:spAutoFit/>
          </a:bodyPr>
          <a:lstStyle/>
          <a:p>
            <a:pPr marL="0" marR="0" lvl="0" indent="0" algn="ctr" defTabSz="914400" rtl="0" eaLnBrk="1" fontAlgn="auto" latinLnBrk="0" hangingPunct="1">
              <a:lnSpc>
                <a:spcPct val="80000"/>
              </a:lnSpc>
              <a:spcBef>
                <a:spcPts val="0"/>
              </a:spcBef>
              <a:spcAft>
                <a:spcPts val="0"/>
              </a:spcAft>
              <a:buClrTx/>
              <a:buSzTx/>
              <a:buFontTx/>
              <a:buNone/>
              <a:tabLst/>
              <a:defRPr spc="0">
                <a:solidFill>
                  <a:srgbClr val="000000"/>
                </a:solidFill>
              </a:defRPr>
            </a:pPr>
            <a:r>
              <a:rPr kumimoji="0" sz="3800" b="0" i="1" u="none" strike="noStrike" kern="1200" cap="none" spc="-38" normalizeH="0" baseline="0" noProof="0" dirty="0">
                <a:ln>
                  <a:noFill/>
                </a:ln>
                <a:solidFill>
                  <a:srgbClr val="405F82"/>
                </a:solidFill>
                <a:effectLst/>
                <a:uLnTx/>
                <a:uFillTx/>
                <a:latin typeface="Garamond"/>
                <a:ea typeface="+mn-ea"/>
                <a:cs typeface="+mn-cs"/>
                <a:sym typeface="Vista Sans OT Medium"/>
              </a:rPr>
              <a:t>Intuition:</a:t>
            </a:r>
            <a:br>
              <a:rPr kumimoji="0" sz="3800" b="0" i="1" u="none" strike="noStrike" kern="1200" cap="none" spc="-38" normalizeH="0" baseline="0" noProof="0" dirty="0">
                <a:ln>
                  <a:noFill/>
                </a:ln>
                <a:solidFill>
                  <a:srgbClr val="405F82"/>
                </a:solidFill>
                <a:effectLst/>
                <a:uLnTx/>
                <a:uFillTx/>
                <a:latin typeface="Garamond"/>
                <a:ea typeface="+mn-ea"/>
                <a:cs typeface="+mn-cs"/>
                <a:sym typeface="Vista Sans OT Medium"/>
              </a:rPr>
            </a:br>
            <a:r>
              <a:rPr kumimoji="0" sz="3800" b="0" i="1" u="none" strike="noStrike" kern="1200" cap="none" spc="-38" normalizeH="0" baseline="0" noProof="0" dirty="0">
                <a:ln>
                  <a:noFill/>
                </a:ln>
                <a:solidFill>
                  <a:srgbClr val="0000FF"/>
                </a:solidFill>
                <a:effectLst/>
                <a:uLnTx/>
                <a:uFillTx/>
                <a:latin typeface="Garamond"/>
                <a:ea typeface="+mn-ea"/>
                <a:cs typeface="+mn-cs"/>
                <a:sym typeface="Vista Sans OT Medium"/>
              </a:rPr>
              <a:t>quadratic</a:t>
            </a:r>
            <a:br>
              <a:rPr kumimoji="0" sz="3800" b="0" i="1" u="none" strike="noStrike" kern="1200" cap="none" spc="-38" normalizeH="0" baseline="0" noProof="0" dirty="0">
                <a:ln>
                  <a:noFill/>
                </a:ln>
                <a:solidFill>
                  <a:srgbClr val="0000FF"/>
                </a:solidFill>
                <a:effectLst/>
                <a:uLnTx/>
                <a:uFillTx/>
                <a:latin typeface="Garamond"/>
                <a:ea typeface="+mn-ea"/>
                <a:cs typeface="+mn-cs"/>
                <a:sym typeface="Vista Sans OT Medium"/>
              </a:rPr>
            </a:br>
            <a:r>
              <a:rPr kumimoji="0" sz="3800" b="0" i="1" u="none" strike="noStrike" kern="1200" cap="none" spc="-38" normalizeH="0" baseline="0" noProof="0" dirty="0">
                <a:ln>
                  <a:noFill/>
                </a:ln>
                <a:solidFill>
                  <a:srgbClr val="0000FF"/>
                </a:solidFill>
                <a:effectLst/>
                <a:uLnTx/>
                <a:uFillTx/>
                <a:latin typeface="Garamond"/>
                <a:ea typeface="+mn-ea"/>
                <a:cs typeface="+mn-cs"/>
                <a:sym typeface="Vista Sans OT Medium"/>
              </a:rPr>
              <a:t>increase in</a:t>
            </a:r>
            <a:br>
              <a:rPr kumimoji="0" sz="3800" b="0" i="1" u="none" strike="noStrike" kern="1200" cap="none" spc="-38" normalizeH="0" baseline="0" noProof="0" dirty="0">
                <a:ln>
                  <a:noFill/>
                </a:ln>
                <a:solidFill>
                  <a:srgbClr val="0000FF"/>
                </a:solidFill>
                <a:effectLst/>
                <a:uLnTx/>
                <a:uFillTx/>
                <a:latin typeface="Garamond"/>
                <a:ea typeface="+mn-ea"/>
                <a:cs typeface="+mn-cs"/>
                <a:sym typeface="Vista Sans OT Medium"/>
              </a:rPr>
            </a:br>
            <a:r>
              <a:rPr kumimoji="0" sz="3800" b="0" i="1" u="none" strike="noStrike" kern="1200" cap="none" spc="-38" normalizeH="0" baseline="0" noProof="0" dirty="0">
                <a:ln>
                  <a:noFill/>
                </a:ln>
                <a:solidFill>
                  <a:srgbClr val="0000FF"/>
                </a:solidFill>
                <a:effectLst/>
                <a:uLnTx/>
                <a:uFillTx/>
                <a:latin typeface="Garamond"/>
                <a:ea typeface="+mn-ea"/>
                <a:cs typeface="+mn-cs"/>
                <a:sym typeface="Vista Sans OT Medium"/>
              </a:rPr>
              <a:t>capacity</a:t>
            </a:r>
          </a:p>
        </p:txBody>
      </p:sp>
      <p:pic>
        <p:nvPicPr>
          <p:cNvPr id="6" name="Picture 5"/>
          <p:cNvPicPr>
            <a:picLocks noChangeAspect="1"/>
          </p:cNvPicPr>
          <p:nvPr/>
        </p:nvPicPr>
        <p:blipFill>
          <a:blip r:embed="rId2"/>
          <a:stretch>
            <a:fillRect/>
          </a:stretch>
        </p:blipFill>
        <p:spPr>
          <a:xfrm>
            <a:off x="1634751" y="1844824"/>
            <a:ext cx="4953473" cy="4968552"/>
          </a:xfrm>
          <a:prstGeom prst="rect">
            <a:avLst/>
          </a:prstGeom>
        </p:spPr>
      </p:pic>
    </p:spTree>
    <p:extLst>
      <p:ext uri="{BB962C8B-B14F-4D97-AF65-F5344CB8AC3E}">
        <p14:creationId xmlns:p14="http://schemas.microsoft.com/office/powerpoint/2010/main" val="318692881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US" dirty="0">
                <a:latin typeface="Garamond" charset="0"/>
                <a:ea typeface="ＭＳ Ｐゴシック" charset="0"/>
                <a:cs typeface="ＭＳ Ｐゴシック" charset="0"/>
              </a:rPr>
              <a:t>The DRAM Scaling Problem</a:t>
            </a:r>
          </a:p>
        </p:txBody>
      </p:sp>
      <p:sp>
        <p:nvSpPr>
          <p:cNvPr id="3" name="Content Placeholder 2"/>
          <p:cNvSpPr>
            <a:spLocks noGrp="1"/>
          </p:cNvSpPr>
          <p:nvPr>
            <p:ph idx="1"/>
          </p:nvPr>
        </p:nvSpPr>
        <p:spPr>
          <a:xfrm>
            <a:off x="107504" y="1052736"/>
            <a:ext cx="9036496" cy="5194300"/>
          </a:xfrm>
        </p:spPr>
        <p:txBody>
          <a:bodyPr/>
          <a:lstStyle/>
          <a:p>
            <a:r>
              <a:rPr lang="en-US" sz="2200" dirty="0">
                <a:solidFill>
                  <a:srgbClr val="0000FF"/>
                </a:solidFill>
                <a:latin typeface="Tahoma" charset="0"/>
                <a:ea typeface="ＭＳ Ｐゴシック" charset="0"/>
                <a:cs typeface="ＭＳ Ｐゴシック" charset="0"/>
              </a:rPr>
              <a:t>DRAM stores charge in a capacitor (charge-based memory)</a:t>
            </a:r>
            <a:endParaRPr lang="en-US" sz="2000" dirty="0">
              <a:solidFill>
                <a:srgbClr val="0000FF"/>
              </a:solidFill>
              <a:latin typeface="Tahoma" charset="0"/>
              <a:ea typeface="ＭＳ Ｐゴシック" charset="0"/>
              <a:cs typeface="ＭＳ Ｐゴシック" charset="0"/>
            </a:endParaRPr>
          </a:p>
          <a:p>
            <a:pPr lvl="1"/>
            <a:r>
              <a:rPr lang="en-US" sz="2000" dirty="0">
                <a:latin typeface="Tahoma" charset="0"/>
                <a:ea typeface="ＭＳ Ｐゴシック" charset="0"/>
              </a:rPr>
              <a:t>Capacitor must be large enough for reliable sensing</a:t>
            </a:r>
          </a:p>
          <a:p>
            <a:pPr lvl="1"/>
            <a:r>
              <a:rPr lang="en-US" sz="2000" dirty="0">
                <a:latin typeface="Tahoma" charset="0"/>
                <a:ea typeface="ＭＳ Ｐゴシック" charset="0"/>
              </a:rPr>
              <a:t>Access transistor must be large enough for long data retention time</a:t>
            </a:r>
          </a:p>
          <a:p>
            <a:pPr lvl="1"/>
            <a:endParaRPr lang="en-US" sz="2000" dirty="0">
              <a:latin typeface="Tahoma" charset="0"/>
              <a:ea typeface="ＭＳ Ｐゴシック" charset="0"/>
            </a:endParaRPr>
          </a:p>
          <a:p>
            <a:pPr lvl="1"/>
            <a:endParaRPr lang="en-US" sz="2000" dirty="0">
              <a:latin typeface="Tahoma" charset="0"/>
              <a:ea typeface="ＭＳ Ｐゴシック" charset="0"/>
            </a:endParaRPr>
          </a:p>
          <a:p>
            <a:pPr lvl="1"/>
            <a:endParaRPr lang="en-US" sz="2000" dirty="0">
              <a:latin typeface="Tahoma" charset="0"/>
              <a:ea typeface="ＭＳ Ｐゴシック" charset="0"/>
            </a:endParaRPr>
          </a:p>
          <a:p>
            <a:pPr lvl="1"/>
            <a:endParaRPr lang="en-US" sz="2000" dirty="0">
              <a:latin typeface="Tahoma" charset="0"/>
              <a:ea typeface="ＭＳ Ｐゴシック" charset="0"/>
            </a:endParaRPr>
          </a:p>
          <a:p>
            <a:pPr lvl="1"/>
            <a:endParaRPr lang="en-US" sz="2000" dirty="0">
              <a:latin typeface="Tahoma" charset="0"/>
              <a:ea typeface="ＭＳ Ｐゴシック" charset="0"/>
            </a:endParaRPr>
          </a:p>
          <a:p>
            <a:pPr lvl="1"/>
            <a:endParaRPr lang="en-US" sz="2000" dirty="0">
              <a:latin typeface="Tahoma" charset="0"/>
              <a:ea typeface="ＭＳ Ｐゴシック" charset="0"/>
            </a:endParaRPr>
          </a:p>
          <a:p>
            <a:pPr lvl="1"/>
            <a:endParaRPr lang="en-US" sz="2000" dirty="0">
              <a:latin typeface="Tahoma" charset="0"/>
              <a:ea typeface="ＭＳ Ｐゴシック" charset="0"/>
            </a:endParaRPr>
          </a:p>
          <a:p>
            <a:pPr lvl="1"/>
            <a:endParaRPr lang="en-US" sz="2000" dirty="0">
              <a:latin typeface="Tahoma" charset="0"/>
              <a:ea typeface="ＭＳ Ｐゴシック" charset="0"/>
            </a:endParaRPr>
          </a:p>
          <a:p>
            <a:pPr marL="344487" lvl="1" indent="0">
              <a:buNone/>
            </a:pPr>
            <a:endParaRPr lang="en-US" sz="2000" dirty="0">
              <a:latin typeface="Tahoma" charset="0"/>
              <a:ea typeface="ＭＳ Ｐゴシック" charset="0"/>
            </a:endParaRPr>
          </a:p>
          <a:p>
            <a:r>
              <a:rPr lang="en-US" dirty="0">
                <a:solidFill>
                  <a:srgbClr val="FF0000"/>
                </a:solidFill>
                <a:latin typeface="Tahoma" charset="0"/>
                <a:ea typeface="ＭＳ Ｐゴシック" charset="0"/>
                <a:cs typeface="ＭＳ Ｐゴシック" charset="0"/>
              </a:rPr>
              <a:t>As DRAM cell becomes </a:t>
            </a:r>
            <a:r>
              <a:rPr lang="en-US" b="1" dirty="0">
                <a:solidFill>
                  <a:srgbClr val="FF0000"/>
                </a:solidFill>
                <a:latin typeface="Tahoma" charset="0"/>
                <a:ea typeface="ＭＳ Ｐゴシック" charset="0"/>
                <a:cs typeface="ＭＳ Ｐゴシック" charset="0"/>
              </a:rPr>
              <a:t>smaller</a:t>
            </a:r>
            <a:r>
              <a:rPr lang="en-US" dirty="0">
                <a:solidFill>
                  <a:srgbClr val="FF0000"/>
                </a:solidFill>
                <a:latin typeface="Tahoma" charset="0"/>
                <a:ea typeface="ＭＳ Ｐゴシック" charset="0"/>
                <a:cs typeface="ＭＳ Ｐゴシック" charset="0"/>
              </a:rPr>
              <a:t>, it becomes </a:t>
            </a:r>
            <a:r>
              <a:rPr lang="en-US" b="1" dirty="0">
                <a:solidFill>
                  <a:srgbClr val="FF0000"/>
                </a:solidFill>
                <a:latin typeface="Tahoma" charset="0"/>
                <a:ea typeface="ＭＳ Ｐゴシック" charset="0"/>
                <a:cs typeface="ＭＳ Ｐゴシック" charset="0"/>
              </a:rPr>
              <a:t>more vulnerable</a:t>
            </a:r>
          </a:p>
          <a:p>
            <a:pPr lvl="2">
              <a:buFont typeface="Wingdings" charset="0"/>
              <a:buNone/>
            </a:pPr>
            <a:endParaRPr lang="en-US" sz="1800" dirty="0">
              <a:latin typeface="Tahoma" charset="0"/>
              <a:ea typeface="ＭＳ Ｐゴシック" charset="0"/>
            </a:endParaRPr>
          </a:p>
          <a:p>
            <a:endParaRPr lang="en-US" dirty="0">
              <a:latin typeface="Tahoma" charset="0"/>
              <a:ea typeface="ＭＳ Ｐゴシック" charset="0"/>
              <a:cs typeface="ＭＳ Ｐゴシック" charset="0"/>
            </a:endParaRPr>
          </a:p>
        </p:txBody>
      </p:sp>
      <p:sp>
        <p:nvSpPr>
          <p:cNvPr id="29700"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Arial" charset="0"/>
              </a:defRPr>
            </a:lvl1pPr>
            <a:lvl2pPr marL="35999534" indent="-35999534"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130" eaLnBrk="0" fontAlgn="base" hangingPunct="0">
              <a:spcBef>
                <a:spcPct val="0"/>
              </a:spcBef>
              <a:spcAft>
                <a:spcPct val="0"/>
              </a:spcAft>
              <a:defRPr sz="2400">
                <a:solidFill>
                  <a:schemeClr val="tx1"/>
                </a:solidFill>
                <a:latin typeface="Arial" charset="0"/>
                <a:ea typeface="Arial" charset="0"/>
                <a:cs typeface="Arial" charset="0"/>
              </a:defRPr>
            </a:lvl6pPr>
            <a:lvl7pPr marL="914259" eaLnBrk="0" fontAlgn="base" hangingPunct="0">
              <a:spcBef>
                <a:spcPct val="0"/>
              </a:spcBef>
              <a:spcAft>
                <a:spcPct val="0"/>
              </a:spcAft>
              <a:defRPr sz="2400">
                <a:solidFill>
                  <a:schemeClr val="tx1"/>
                </a:solidFill>
                <a:latin typeface="Arial" charset="0"/>
                <a:ea typeface="Arial" charset="0"/>
                <a:cs typeface="Arial" charset="0"/>
              </a:defRPr>
            </a:lvl7pPr>
            <a:lvl8pPr marL="1371390" eaLnBrk="0" fontAlgn="base" hangingPunct="0">
              <a:spcBef>
                <a:spcPct val="0"/>
              </a:spcBef>
              <a:spcAft>
                <a:spcPct val="0"/>
              </a:spcAft>
              <a:defRPr sz="2400">
                <a:solidFill>
                  <a:schemeClr val="tx1"/>
                </a:solidFill>
                <a:latin typeface="Arial" charset="0"/>
                <a:ea typeface="Arial" charset="0"/>
                <a:cs typeface="Arial" charset="0"/>
              </a:defRPr>
            </a:lvl8pPr>
            <a:lvl9pPr marL="1828519" eaLnBrk="0" fontAlgn="base" hangingPunct="0">
              <a:spcBef>
                <a:spcPct val="0"/>
              </a:spcBef>
              <a:spcAft>
                <a:spcPct val="0"/>
              </a:spcAft>
              <a:defRPr sz="2400">
                <a:solidFill>
                  <a:schemeClr val="tx1"/>
                </a:solidFill>
                <a:latin typeface="Arial" charset="0"/>
                <a:ea typeface="Arial" charset="0"/>
                <a:cs typeface="Arial"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645EC618-0165-BC45-84E6-E864E9DC06EC}"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117</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627784" y="2276872"/>
            <a:ext cx="3581400" cy="30781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66353187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Infrastructures to Understand Such Issues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2"/>
          <a:stretch>
            <a:fillRect/>
          </a:stretch>
        </p:blipFill>
        <p:spPr>
          <a:xfrm>
            <a:off x="251520" y="1052736"/>
            <a:ext cx="4378369" cy="2520280"/>
          </a:xfrm>
          <a:prstGeom prst="rect">
            <a:avLst/>
          </a:prstGeom>
        </p:spPr>
      </p:pic>
      <p:pic>
        <p:nvPicPr>
          <p:cNvPr id="6" name="Picture 5"/>
          <p:cNvPicPr>
            <a:picLocks noChangeAspect="1"/>
          </p:cNvPicPr>
          <p:nvPr/>
        </p:nvPicPr>
        <p:blipFill>
          <a:blip r:embed="rId3"/>
          <a:stretch>
            <a:fillRect/>
          </a:stretch>
        </p:blipFill>
        <p:spPr>
          <a:xfrm>
            <a:off x="4973630" y="3573016"/>
            <a:ext cx="4170370" cy="2840360"/>
          </a:xfrm>
          <a:prstGeom prst="rect">
            <a:avLst/>
          </a:prstGeom>
        </p:spPr>
      </p:pic>
      <p:sp>
        <p:nvSpPr>
          <p:cNvPr id="7" name="Rectangle 6"/>
          <p:cNvSpPr/>
          <p:nvPr/>
        </p:nvSpPr>
        <p:spPr>
          <a:xfrm>
            <a:off x="4561741" y="980728"/>
            <a:ext cx="4474755" cy="2308324"/>
          </a:xfrm>
          <a:prstGeom prst="rect">
            <a:avLst/>
          </a:prstGeom>
        </p:spPr>
        <p:txBody>
          <a:bodyPr wrap="squar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FF"/>
                </a:solidFill>
                <a:effectLst/>
                <a:uLnTx/>
                <a:uFillTx/>
                <a:latin typeface="Tahoma"/>
                <a:ea typeface="+mn-ea"/>
                <a:cs typeface="+mn-cs"/>
                <a:hlinkClick r:id="rId4"/>
              </a:rPr>
              <a:t>An Experimental Study of Data Retention Behavior in Modern DRAM Devices: Implications for Retention Time Profiling Mechanisms</a:t>
            </a:r>
            <a:r>
              <a:rPr kumimoji="0" lang="en-US" sz="1600" b="0" i="0" u="none" strike="noStrike" kern="1200" cap="none" spc="0" normalizeH="0" baseline="0" noProof="0" dirty="0">
                <a:ln>
                  <a:noFill/>
                </a:ln>
                <a:solidFill>
                  <a:srgbClr val="000000"/>
                </a:solidFill>
                <a:effectLst/>
                <a:uLnTx/>
                <a:uFillTx/>
                <a:latin typeface="Tahoma"/>
                <a:ea typeface="+mn-ea"/>
                <a:cs typeface="+mn-cs"/>
              </a:rPr>
              <a:t> (Liu et al., ISCA 2013)</a:t>
            </a: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FF"/>
                </a:solidFill>
                <a:effectLst/>
                <a:uLnTx/>
                <a:uFillTx/>
                <a:latin typeface="Tahoma"/>
                <a:ea typeface="ＭＳ Ｐゴシック" charset="0"/>
                <a:cs typeface="ＭＳ Ｐゴシック" charset="0"/>
                <a:hlinkClick r:id="rId5"/>
              </a:rPr>
              <a:t>The Efficacy of Error Mitigation Techniques for DRAM Retention Failures: A Comparative Experimental Study</a:t>
            </a:r>
            <a:r>
              <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(Khan et al., SIGMETRICS 2014)</a:t>
            </a:r>
            <a:endParaRPr kumimoji="0" lang="en-US" sz="1600" b="0" i="0" u="none" strike="noStrike" kern="1200" cap="none" spc="0" normalizeH="0" baseline="0" noProof="0" dirty="0">
              <a:ln>
                <a:noFill/>
              </a:ln>
              <a:solidFill>
                <a:srgbClr val="000000"/>
              </a:solidFill>
              <a:effectLst/>
              <a:uLnTx/>
              <a:uFillTx/>
              <a:latin typeface="Tahoma"/>
              <a:ea typeface="+mn-ea"/>
              <a:cs typeface="+mn-cs"/>
            </a:endParaRPr>
          </a:p>
        </p:txBody>
      </p:sp>
      <p:sp>
        <p:nvSpPr>
          <p:cNvPr id="8" name="Rectangle 7"/>
          <p:cNvSpPr/>
          <p:nvPr/>
        </p:nvSpPr>
        <p:spPr>
          <a:xfrm>
            <a:off x="25237" y="3652570"/>
            <a:ext cx="4690779" cy="2800766"/>
          </a:xfrm>
          <a:prstGeom prst="rect">
            <a:avLst/>
          </a:prstGeom>
        </p:spPr>
        <p:txBody>
          <a:bodyPr wrap="squar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FF"/>
                </a:solidFill>
                <a:effectLst/>
                <a:uLnTx/>
                <a:uFillTx/>
                <a:latin typeface="Tahoma"/>
                <a:ea typeface="+mn-ea"/>
                <a:cs typeface="+mn-cs"/>
                <a:hlinkClick r:id="rId6"/>
              </a:rPr>
              <a:t>Flipping Bits in Memory Without Accessing Them: An Experimental Study of DRAM Disturbance Errors</a:t>
            </a:r>
            <a:r>
              <a:rPr kumimoji="0" lang="en-US" sz="1600" b="0" i="0" u="none" strike="noStrike" kern="1200" cap="none" spc="0" normalizeH="0" baseline="0" noProof="0" dirty="0">
                <a:ln>
                  <a:noFill/>
                </a:ln>
                <a:solidFill>
                  <a:srgbClr val="000000"/>
                </a:solidFill>
                <a:effectLst/>
                <a:uLnTx/>
                <a:uFillTx/>
                <a:latin typeface="Tahoma"/>
                <a:ea typeface="+mn-ea"/>
                <a:cs typeface="+mn-cs"/>
              </a:rPr>
              <a:t> (Kim et al., ISCA 2014)</a:t>
            </a: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FF"/>
                </a:solidFill>
                <a:effectLst/>
                <a:uLnTx/>
                <a:uFillTx/>
                <a:latin typeface="Tahoma"/>
                <a:ea typeface="ＭＳ Ｐゴシック" charset="0"/>
                <a:cs typeface="ＭＳ Ｐゴシック" charset="0"/>
                <a:hlinkClick r:id="rId7"/>
              </a:rPr>
              <a:t>Adaptive-Latency DRAM: Optimizing DRAM Timing for the Common-Case</a:t>
            </a:r>
            <a:r>
              <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(Lee et al., HPCA 2015)</a:t>
            </a: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FF"/>
                </a:solidFill>
                <a:effectLst/>
                <a:uLnTx/>
                <a:uFillTx/>
                <a:latin typeface="Tahoma"/>
                <a:ea typeface="ＭＳ Ｐゴシック" charset="0"/>
                <a:cs typeface="ＭＳ Ｐゴシック" charset="0"/>
                <a:hlinkClick r:id="rId8"/>
              </a:rPr>
              <a:t>AVATAR: A Variable-Retention-Time (VRT) Aware Refresh for DRAM Systems</a:t>
            </a:r>
            <a:r>
              <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a:t>
            </a:r>
            <a:r>
              <a:rPr kumimoji="0" lang="en-US" sz="1600" b="0" i="0" u="none" strike="noStrike" kern="1200" cap="none" spc="0" normalizeH="0" baseline="0" noProof="0" dirty="0" err="1">
                <a:ln>
                  <a:noFill/>
                </a:ln>
                <a:solidFill>
                  <a:srgbClr val="000000"/>
                </a:solidFill>
                <a:effectLst/>
                <a:uLnTx/>
                <a:uFillTx/>
                <a:latin typeface="Tahoma"/>
                <a:ea typeface="ＭＳ Ｐゴシック" charset="0"/>
                <a:cs typeface="ＭＳ Ｐゴシック" charset="0"/>
              </a:rPr>
              <a:t>Qureshi</a:t>
            </a:r>
            <a:r>
              <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et al., DSN 2015)</a:t>
            </a:r>
            <a:endParaRPr kumimoji="0" lang="en-US" sz="16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2251547364"/>
      </p:ext>
    </p:extLst>
  </p:cSld>
  <p:clrMapOvr>
    <a:masterClrMapping/>
  </p:clrMapOvr>
  <p:transition/>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Infrastructures to Understand Such Issues</a:t>
            </a:r>
          </a:p>
        </p:txBody>
      </p:sp>
      <p:pic>
        <p:nvPicPr>
          <p:cNvPr id="5" name="Content Placeholder 4" descr="DRAM-new-testing-infrastructure.jpg"/>
          <p:cNvPicPr>
            <a:picLocks noGrp="1" noChangeAspect="1"/>
          </p:cNvPicPr>
          <p:nvPr>
            <p:ph idx="1"/>
          </p:nvPr>
        </p:nvPicPr>
        <p:blipFill>
          <a:blip r:embed="rId2" cstate="print">
            <a:extLst>
              <a:ext uri="{28A0092B-C50C-407E-A947-70E740481C1C}">
                <a14:useLocalDpi xmlns:a14="http://schemas.microsoft.com/office/drawing/2010/main" val="0"/>
              </a:ext>
            </a:extLst>
          </a:blip>
          <a:srcRect t="12242" b="12242"/>
          <a:stretch>
            <a:fillRect/>
          </a:stretch>
        </p:blipFill>
        <p:spPr>
          <a:xfrm>
            <a:off x="228600" y="1144488"/>
            <a:ext cx="8610600" cy="4876800"/>
          </a:xfrm>
          <a:scene3d>
            <a:camera prst="obliqueTopRight">
              <a:rot lat="0" lon="0" rev="10800000"/>
            </a:camera>
            <a:lightRig rig="threePt" dir="t"/>
          </a:scene3d>
        </p:spPr>
      </p:pic>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6" name="Rectangle 5"/>
          <p:cNvSpPr/>
          <p:nvPr/>
        </p:nvSpPr>
        <p:spPr>
          <a:xfrm>
            <a:off x="1547664" y="6300608"/>
            <a:ext cx="6696744" cy="584776"/>
          </a:xfrm>
          <a:prstGeom prst="rect">
            <a:avLst/>
          </a:prstGeom>
        </p:spPr>
        <p:txBody>
          <a:bodyPr wrap="squar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Tahoma" charset="0"/>
                <a:ea typeface="ＭＳ Ｐゴシック" charset="0"/>
                <a:cs typeface="ＭＳ Ｐゴシック" charset="0"/>
              </a:rPr>
              <a:t>Kim+, “</a:t>
            </a:r>
            <a:r>
              <a:rPr kumimoji="0" lang="en-US" sz="1600" b="0" i="0" u="none" strike="noStrike" kern="1200" cap="none" spc="0" normalizeH="0" baseline="0" noProof="0" dirty="0">
                <a:ln>
                  <a:noFill/>
                </a:ln>
                <a:solidFill>
                  <a:srgbClr val="0000FF"/>
                </a:solidFill>
                <a:effectLst/>
                <a:uLnTx/>
                <a:uFillTx/>
                <a:latin typeface="Tahoma"/>
                <a:ea typeface="+mn-ea"/>
                <a:cs typeface="+mn-cs"/>
              </a:rPr>
              <a:t>Flipping Bits in Memory Without Accessing Them: An Experimental Study of DRAM Disturbance Errors</a:t>
            </a:r>
            <a:r>
              <a:rPr kumimoji="0" lang="en-US" sz="1600" b="0" i="0" u="none" strike="noStrike" kern="1200" cap="none" spc="0" normalizeH="0" baseline="0" noProof="0" dirty="0">
                <a:ln>
                  <a:noFill/>
                </a:ln>
                <a:solidFill>
                  <a:srgbClr val="000000"/>
                </a:solidFill>
                <a:effectLst/>
                <a:uLnTx/>
                <a:uFillTx/>
                <a:latin typeface="Tahoma" charset="0"/>
                <a:ea typeface="ＭＳ Ｐゴシック" charset="0"/>
                <a:cs typeface="ＭＳ Ｐゴシック" charset="0"/>
              </a:rPr>
              <a:t>,” ISCA 2014.</a:t>
            </a:r>
          </a:p>
        </p:txBody>
      </p:sp>
      <p:sp>
        <p:nvSpPr>
          <p:cNvPr id="7" name="Rectangle 6"/>
          <p:cNvSpPr/>
          <p:nvPr/>
        </p:nvSpPr>
        <p:spPr>
          <a:xfrm>
            <a:off x="107504" y="1466055"/>
            <a:ext cx="2209798" cy="1524000"/>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rPr>
              <a:t>Temperature</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rPr>
              <a:t>Controller</a:t>
            </a:r>
          </a:p>
          <a:p>
            <a:pPr marL="0" marR="0" lvl="0" indent="0" algn="ctr" defTabSz="914400" rtl="0" eaLnBrk="1" fontAlgn="auto" latinLnBrk="0" hangingPunct="1">
              <a:lnSpc>
                <a:spcPct val="90000"/>
              </a:lnSpc>
              <a:spcBef>
                <a:spcPts val="0"/>
              </a:spcBef>
              <a:spcAft>
                <a:spcPts val="0"/>
              </a:spcAft>
              <a:buClrTx/>
              <a:buSzTx/>
              <a:buFontTx/>
              <a:buNone/>
              <a:tabLst/>
              <a:defRPr/>
            </a:pPr>
            <a:endParaRPr kumimoji="0" lang="en-US" sz="32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endParaRPr>
          </a:p>
        </p:txBody>
      </p:sp>
      <p:sp>
        <p:nvSpPr>
          <p:cNvPr id="8" name="Rectangle 7"/>
          <p:cNvSpPr/>
          <p:nvPr/>
        </p:nvSpPr>
        <p:spPr>
          <a:xfrm>
            <a:off x="107504" y="2990055"/>
            <a:ext cx="2209798" cy="2743201"/>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rPr>
              <a:t>PC</a:t>
            </a:r>
            <a:endParaRPr kumimoji="0" lang="en-US" sz="24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endParaRPr>
          </a:p>
        </p:txBody>
      </p:sp>
      <p:sp>
        <p:nvSpPr>
          <p:cNvPr id="9" name="Rectangle 8"/>
          <p:cNvSpPr/>
          <p:nvPr/>
        </p:nvSpPr>
        <p:spPr>
          <a:xfrm>
            <a:off x="4374702" y="1962441"/>
            <a:ext cx="1447800" cy="3122743"/>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Tahoma"/>
                <a:ea typeface="+mn-ea"/>
                <a:cs typeface="+mn-cs"/>
              </a:rPr>
              <a:t>Heater</a:t>
            </a:r>
          </a:p>
        </p:txBody>
      </p:sp>
      <p:sp>
        <p:nvSpPr>
          <p:cNvPr id="10" name="Rectangle 9"/>
          <p:cNvSpPr/>
          <p:nvPr/>
        </p:nvSpPr>
        <p:spPr>
          <a:xfrm>
            <a:off x="2317302" y="1962444"/>
            <a:ext cx="2057400" cy="3770812"/>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Tahoma"/>
                <a:ea typeface="+mn-ea"/>
                <a:cs typeface="+mn-cs"/>
              </a:rPr>
              <a:t>FPGAs</a:t>
            </a:r>
          </a:p>
        </p:txBody>
      </p:sp>
      <p:sp>
        <p:nvSpPr>
          <p:cNvPr id="11" name="Rectangle 10"/>
          <p:cNvSpPr/>
          <p:nvPr/>
        </p:nvSpPr>
        <p:spPr>
          <a:xfrm>
            <a:off x="5822502" y="1962444"/>
            <a:ext cx="2057400" cy="3770812"/>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Tahoma"/>
                <a:ea typeface="+mn-ea"/>
                <a:cs typeface="+mn-cs"/>
              </a:rPr>
              <a:t>FPGAs</a:t>
            </a:r>
          </a:p>
        </p:txBody>
      </p:sp>
    </p:spTree>
    <p:extLst>
      <p:ext uri="{BB962C8B-B14F-4D97-AF65-F5344CB8AC3E}">
        <p14:creationId xmlns:p14="http://schemas.microsoft.com/office/powerpoint/2010/main" val="147947485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animBg="1"/>
    </p:bld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79904" cy="1066800"/>
          </a:xfrm>
        </p:spPr>
        <p:txBody>
          <a:bodyPr/>
          <a:lstStyle/>
          <a:p>
            <a:r>
              <a:rPr lang="en-US" sz="3800" dirty="0"/>
              <a:t>SoftMC: Open Source DRAM Infrastructure</a:t>
            </a:r>
          </a:p>
        </p:txBody>
      </p:sp>
      <p:sp>
        <p:nvSpPr>
          <p:cNvPr id="3" name="Content Placeholder 2"/>
          <p:cNvSpPr>
            <a:spLocks noGrp="1"/>
          </p:cNvSpPr>
          <p:nvPr>
            <p:ph idx="1"/>
          </p:nvPr>
        </p:nvSpPr>
        <p:spPr>
          <a:xfrm>
            <a:off x="35496" y="1432520"/>
            <a:ext cx="5112568" cy="4876800"/>
          </a:xfrm>
        </p:spPr>
        <p:txBody>
          <a:bodyPr/>
          <a:lstStyle/>
          <a:p>
            <a:r>
              <a:rPr lang="en-US" dirty="0"/>
              <a:t>Hasan Hassan et al., “</a:t>
            </a:r>
            <a:r>
              <a:rPr lang="en-US" b="1" dirty="0">
                <a:solidFill>
                  <a:srgbClr val="0432FF"/>
                </a:solidFill>
                <a:hlinkClick r:id="rId2">
                  <a:extLst>
                    <a:ext uri="{A12FA001-AC4F-418D-AE19-62706E023703}">
                      <ahyp:hlinkClr xmlns:ahyp="http://schemas.microsoft.com/office/drawing/2018/hyperlinkcolor" val="tx"/>
                    </a:ext>
                  </a:extLst>
                </a:hlinkClick>
              </a:rPr>
              <a:t>SoftMC: A Flexible and Practical Open-Source Infrastructure for Enabling Experimental DRAM Studies</a:t>
            </a:r>
            <a:r>
              <a:rPr lang="en-US" b="1" dirty="0"/>
              <a:t>,”</a:t>
            </a:r>
            <a:r>
              <a:rPr lang="en-US" dirty="0"/>
              <a:t> HPCA 2017.</a:t>
            </a:r>
          </a:p>
          <a:p>
            <a:pPr marL="0" indent="0">
              <a:buNone/>
            </a:pPr>
            <a:endParaRPr lang="en-US" dirty="0"/>
          </a:p>
          <a:p>
            <a:pPr marL="0" indent="0">
              <a:buNone/>
            </a:pPr>
            <a:endParaRPr lang="en-US" dirty="0"/>
          </a:p>
          <a:p>
            <a:r>
              <a:rPr lang="en-US" b="1" dirty="0">
                <a:solidFill>
                  <a:schemeClr val="accent2">
                    <a:lumMod val="75000"/>
                  </a:schemeClr>
                </a:solidFill>
              </a:rPr>
              <a:t>Flexible</a:t>
            </a:r>
          </a:p>
          <a:p>
            <a:r>
              <a:rPr lang="en-US" b="1" dirty="0">
                <a:solidFill>
                  <a:schemeClr val="accent2">
                    <a:lumMod val="75000"/>
                  </a:schemeClr>
                </a:solidFill>
              </a:rPr>
              <a:t>Easy to Use (C++ API)</a:t>
            </a:r>
          </a:p>
          <a:p>
            <a:r>
              <a:rPr lang="en-US" b="1" dirty="0">
                <a:solidFill>
                  <a:schemeClr val="accent2">
                    <a:lumMod val="75000"/>
                  </a:schemeClr>
                </a:solidFill>
              </a:rPr>
              <a:t>Open-source </a:t>
            </a:r>
          </a:p>
          <a:p>
            <a:pPr marL="0" indent="0">
              <a:buNone/>
            </a:pPr>
            <a:r>
              <a:rPr lang="en-US" i="1" dirty="0">
                <a:solidFill>
                  <a:srgbClr val="0000FF"/>
                </a:solidFill>
              </a:rPr>
              <a:t>    </a:t>
            </a:r>
            <a:r>
              <a:rPr lang="en-US" i="1" dirty="0" err="1">
                <a:solidFill>
                  <a:srgbClr val="0000FF"/>
                </a:solidFill>
              </a:rPr>
              <a:t>github.com</a:t>
            </a:r>
            <a:r>
              <a:rPr lang="en-US" i="1" dirty="0">
                <a:solidFill>
                  <a:srgbClr val="0000FF"/>
                </a:solidFill>
              </a:rPr>
              <a:t>/CMU-SAFARI/SoftMC </a:t>
            </a:r>
            <a:endParaRPr lang="en-US" b="1" dirty="0">
              <a:solidFill>
                <a:srgbClr val="0000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03727" y="1232693"/>
            <a:ext cx="4004777" cy="4830993"/>
          </a:xfrm>
          <a:prstGeom prst="rect">
            <a:avLst/>
          </a:prstGeom>
        </p:spPr>
      </p:pic>
      <p:pic>
        <p:nvPicPr>
          <p:cNvPr id="6" name="Content Placeholder 7"/>
          <p:cNvPicPr>
            <a:picLocks noChangeAspect="1"/>
          </p:cNvPicPr>
          <p:nvPr/>
        </p:nvPicPr>
        <p:blipFill>
          <a:blip r:embed="rId4">
            <a:extLst>
              <a:ext uri="{28A0092B-C50C-407E-A947-70E740481C1C}">
                <a14:useLocalDpi xmlns:a14="http://schemas.microsoft.com/office/drawing/2010/main" val="0"/>
              </a:ext>
            </a:extLst>
          </a:blip>
          <a:stretch>
            <a:fillRect/>
          </a:stretch>
        </p:blipFill>
        <p:spPr bwMode="auto">
          <a:xfrm>
            <a:off x="5103727" y="1265237"/>
            <a:ext cx="4004777" cy="4830763"/>
          </a:xfrm>
          <a:prstGeom prst="rect">
            <a:avLst/>
          </a:prstGeom>
          <a:noFill/>
          <a:ln w="9525">
            <a:noFill/>
            <a:miter lim="800000"/>
            <a:headEnd/>
            <a:tailEnd/>
          </a:ln>
        </p:spPr>
      </p:pic>
    </p:spTree>
    <p:extLst>
      <p:ext uri="{BB962C8B-B14F-4D97-AF65-F5344CB8AC3E}">
        <p14:creationId xmlns:p14="http://schemas.microsoft.com/office/powerpoint/2010/main" val="3829077166"/>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SoftMC</a:t>
            </a:r>
          </a:p>
        </p:txBody>
      </p:sp>
      <p:sp>
        <p:nvSpPr>
          <p:cNvPr id="3" name="Content Placeholder 2"/>
          <p:cNvSpPr>
            <a:spLocks noGrp="1"/>
          </p:cNvSpPr>
          <p:nvPr>
            <p:ph idx="1"/>
          </p:nvPr>
        </p:nvSpPr>
        <p:spPr/>
        <p:txBody>
          <a:bodyPr/>
          <a:lstStyle/>
          <a:p>
            <a:r>
              <a:rPr lang="en-US" dirty="0">
                <a:solidFill>
                  <a:srgbClr val="0000FF"/>
                </a:solidFill>
                <a:hlinkClick r:id="rId2">
                  <a:extLst>
                    <a:ext uri="{A12FA001-AC4F-418D-AE19-62706E023703}">
                      <ahyp:hlinkClr xmlns:ahyp="http://schemas.microsoft.com/office/drawing/2018/hyperlinkcolor" val="tx"/>
                    </a:ext>
                  </a:extLst>
                </a:hlinkClick>
              </a:rPr>
              <a:t>https://github.com/CMU-SAFARI/SoftMC</a:t>
            </a:r>
            <a:r>
              <a:rPr lang="en-US" dirty="0">
                <a:solidFill>
                  <a:srgbClr val="0000FF"/>
                </a:solidFill>
              </a:rPr>
              <a:t> </a:t>
            </a:r>
          </a:p>
          <a:p>
            <a:endParaRPr lang="en-US" dirty="0"/>
          </a:p>
          <a:p>
            <a:endParaRPr lang="en-US" dirty="0"/>
          </a:p>
          <a:p>
            <a:pPr marL="0" indent="0">
              <a:buNone/>
            </a:pPr>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3"/>
          <a:stretch>
            <a:fillRect/>
          </a:stretch>
        </p:blipFill>
        <p:spPr>
          <a:xfrm>
            <a:off x="0" y="2915817"/>
            <a:ext cx="9144000" cy="2385391"/>
          </a:xfrm>
          <a:prstGeom prst="rect">
            <a:avLst/>
          </a:prstGeom>
        </p:spPr>
      </p:pic>
    </p:spTree>
    <p:extLst>
      <p:ext uri="{BB962C8B-B14F-4D97-AF65-F5344CB8AC3E}">
        <p14:creationId xmlns:p14="http://schemas.microsoft.com/office/powerpoint/2010/main" val="274566434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Curious Discovery </a:t>
            </a:r>
            <a:r>
              <a:rPr lang="en-US" sz="3000" b="1" dirty="0"/>
              <a:t>[Kim et al., ISCA 2014]</a:t>
            </a:r>
          </a:p>
        </p:txBody>
      </p:sp>
      <p:sp>
        <p:nvSpPr>
          <p:cNvPr id="3" name="Content Placeholder 2"/>
          <p:cNvSpPr>
            <a:spLocks noGrp="1"/>
          </p:cNvSpPr>
          <p:nvPr>
            <p:ph idx="1"/>
          </p:nvPr>
        </p:nvSpPr>
        <p:spPr>
          <a:xfrm>
            <a:off x="228600" y="1288504"/>
            <a:ext cx="8610600" cy="4876800"/>
          </a:xfrm>
        </p:spPr>
        <p:txBody>
          <a:bodyPr/>
          <a:lstStyle/>
          <a:p>
            <a:endParaRPr lang="en-US" dirty="0"/>
          </a:p>
          <a:p>
            <a:pPr marL="0" indent="0">
              <a:buNone/>
            </a:pPr>
            <a:endParaRPr lang="en-US" dirty="0"/>
          </a:p>
          <a:p>
            <a:pPr marL="0" indent="0" algn="ctr">
              <a:buNone/>
            </a:pPr>
            <a:r>
              <a:rPr lang="en-US" sz="4400" dirty="0"/>
              <a:t>One can </a:t>
            </a:r>
          </a:p>
          <a:p>
            <a:pPr marL="0" indent="0" algn="ctr">
              <a:buNone/>
            </a:pPr>
            <a:r>
              <a:rPr lang="en-US" sz="4400" dirty="0">
                <a:solidFill>
                  <a:srgbClr val="0000FF"/>
                </a:solidFill>
              </a:rPr>
              <a:t>predictably</a:t>
            </a:r>
            <a:r>
              <a:rPr lang="en-US" sz="4400" dirty="0"/>
              <a:t> </a:t>
            </a:r>
            <a:r>
              <a:rPr lang="en-US" sz="4400" dirty="0">
                <a:solidFill>
                  <a:srgbClr val="FF0000"/>
                </a:solidFill>
              </a:rPr>
              <a:t>induce errors </a:t>
            </a:r>
          </a:p>
          <a:p>
            <a:pPr marL="0" indent="0" algn="ctr">
              <a:buNone/>
            </a:pPr>
            <a:r>
              <a:rPr lang="en-US" sz="4400" dirty="0"/>
              <a:t>in </a:t>
            </a:r>
            <a:r>
              <a:rPr lang="en-US" sz="4400" dirty="0">
                <a:solidFill>
                  <a:srgbClr val="0000FF"/>
                </a:solidFill>
              </a:rPr>
              <a:t>most</a:t>
            </a:r>
            <a:r>
              <a:rPr lang="en-US" sz="4400" dirty="0"/>
              <a:t> DRAM </a:t>
            </a:r>
            <a:r>
              <a:rPr lang="en-US" sz="4400" dirty="0">
                <a:solidFill>
                  <a:srgbClr val="0000FF"/>
                </a:solidFill>
              </a:rPr>
              <a:t>memory</a:t>
            </a:r>
            <a:r>
              <a:rPr lang="en-US" sz="4400" dirty="0"/>
              <a:t> chips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97266733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1" name="Title 1"/>
          <p:cNvSpPr>
            <a:spLocks noGrp="1"/>
          </p:cNvSpPr>
          <p:nvPr>
            <p:ph type="title"/>
          </p:nvPr>
        </p:nvSpPr>
        <p:spPr/>
        <p:txBody>
          <a:bodyPr/>
          <a:lstStyle/>
          <a:p>
            <a:r>
              <a:rPr lang="en-US" dirty="0">
                <a:latin typeface="Garamond" charset="0"/>
              </a:rPr>
              <a:t>DRAM RowHammer</a:t>
            </a:r>
          </a:p>
        </p:txBody>
      </p:sp>
      <p:sp>
        <p:nvSpPr>
          <p:cNvPr id="231426" name="Content Placeholder 2"/>
          <p:cNvSpPr>
            <a:spLocks noGrp="1"/>
          </p:cNvSpPr>
          <p:nvPr>
            <p:ph idx="1"/>
          </p:nvPr>
        </p:nvSpPr>
        <p:spPr>
          <a:xfrm>
            <a:off x="228600" y="1115020"/>
            <a:ext cx="8610600" cy="5194300"/>
          </a:xfrm>
        </p:spPr>
        <p:txBody>
          <a:bodyPr/>
          <a:lstStyle/>
          <a:p>
            <a:pPr marL="0" indent="0" algn="ctr">
              <a:buNone/>
            </a:pPr>
            <a:r>
              <a:rPr lang="en-US" sz="3200" dirty="0">
                <a:solidFill>
                  <a:srgbClr val="0000FF"/>
                </a:solidFill>
                <a:latin typeface="Tahoma" charset="0"/>
              </a:rPr>
              <a:t>A simple hardware failure mechanism </a:t>
            </a:r>
          </a:p>
          <a:p>
            <a:pPr marL="0" indent="0" algn="ctr">
              <a:buNone/>
            </a:pPr>
            <a:r>
              <a:rPr lang="en-US" sz="3200" dirty="0">
                <a:solidFill>
                  <a:srgbClr val="0000FF"/>
                </a:solidFill>
                <a:latin typeface="Tahoma" charset="0"/>
              </a:rPr>
              <a:t>can create a widespread </a:t>
            </a:r>
          </a:p>
          <a:p>
            <a:pPr marL="0" indent="0" algn="ctr">
              <a:buNone/>
            </a:pPr>
            <a:r>
              <a:rPr lang="en-US" sz="3200" dirty="0">
                <a:solidFill>
                  <a:srgbClr val="FF0000"/>
                </a:solidFill>
                <a:latin typeface="Tahoma" charset="0"/>
              </a:rPr>
              <a:t>system security vulnerability</a:t>
            </a:r>
          </a:p>
        </p:txBody>
      </p:sp>
      <p:sp>
        <p:nvSpPr>
          <p:cNvPr id="230403"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52E3B1D-8F75-8B42-8367-02A3C0FD41CB}"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123</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3046413"/>
            <a:ext cx="9144000" cy="38115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46476782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3142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3142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31426">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914400" y="914400"/>
            <a:ext cx="7315200" cy="3962400"/>
          </a:xfrm>
          <a:prstGeom prst="roundRect">
            <a:avLst>
              <a:gd name="adj" fmla="val 11319"/>
            </a:avLst>
          </a:prstGeom>
          <a:solidFill>
            <a:schemeClr val="bg1">
              <a:lumMod val="85000"/>
            </a:schemeClr>
          </a:solidFill>
          <a:ln w="38100">
            <a:no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9" name="Straight Connector 8"/>
          <p:cNvCxnSpPr/>
          <p:nvPr/>
        </p:nvCxnSpPr>
        <p:spPr>
          <a:xfrm flipH="1" flipV="1">
            <a:off x="1371600" y="1676400"/>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H="1">
            <a:off x="1371600" y="2286000"/>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1" name="Wordline"/>
          <p:cNvCxnSpPr/>
          <p:nvPr/>
        </p:nvCxnSpPr>
        <p:spPr>
          <a:xfrm flipH="1">
            <a:off x="1371600" y="2895600"/>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H="1">
            <a:off x="1371600" y="3505200"/>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flipH="1" flipV="1">
            <a:off x="1371600" y="4116388"/>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5" name="Rectangle 14"/>
          <p:cNvSpPr/>
          <p:nvPr/>
        </p:nvSpPr>
        <p:spPr>
          <a:xfrm>
            <a:off x="1828800" y="1382713"/>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Light"/>
                <a:ea typeface="+mn-ea"/>
                <a:cs typeface="+mn-cs"/>
              </a:rPr>
              <a:t> Row of Cells</a:t>
            </a:r>
          </a:p>
        </p:txBody>
      </p:sp>
      <p:sp>
        <p:nvSpPr>
          <p:cNvPr id="16" name="Rectangle 15"/>
          <p:cNvSpPr/>
          <p:nvPr/>
        </p:nvSpPr>
        <p:spPr>
          <a:xfrm>
            <a:off x="1828800" y="1981200"/>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black"/>
                </a:solidFill>
                <a:effectLst/>
                <a:uLnTx/>
                <a:uFillTx/>
                <a:latin typeface="Calibri Light"/>
                <a:ea typeface="+mn-ea"/>
                <a:cs typeface="+mn-cs"/>
              </a:rPr>
              <a:t> Row</a:t>
            </a:r>
          </a:p>
        </p:txBody>
      </p:sp>
      <p:sp>
        <p:nvSpPr>
          <p:cNvPr id="17" name="Row"/>
          <p:cNvSpPr/>
          <p:nvPr/>
        </p:nvSpPr>
        <p:spPr>
          <a:xfrm>
            <a:off x="1828800" y="2590800"/>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black"/>
                </a:solidFill>
                <a:effectLst/>
                <a:uLnTx/>
                <a:uFillTx/>
                <a:latin typeface="Calibri Light"/>
                <a:ea typeface="+mn-ea"/>
                <a:cs typeface="+mn-cs"/>
              </a:rPr>
              <a:t> Row</a:t>
            </a:r>
          </a:p>
        </p:txBody>
      </p:sp>
      <p:sp>
        <p:nvSpPr>
          <p:cNvPr id="18" name="Rectangle 17"/>
          <p:cNvSpPr/>
          <p:nvPr/>
        </p:nvSpPr>
        <p:spPr>
          <a:xfrm>
            <a:off x="1828800" y="3200400"/>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black"/>
                </a:solidFill>
                <a:effectLst/>
                <a:uLnTx/>
                <a:uFillTx/>
                <a:latin typeface="Calibri Light"/>
                <a:ea typeface="+mn-ea"/>
                <a:cs typeface="+mn-cs"/>
              </a:rPr>
              <a:t> Row</a:t>
            </a:r>
          </a:p>
        </p:txBody>
      </p:sp>
      <p:sp>
        <p:nvSpPr>
          <p:cNvPr id="19" name="Rectangle 18"/>
          <p:cNvSpPr/>
          <p:nvPr/>
        </p:nvSpPr>
        <p:spPr>
          <a:xfrm>
            <a:off x="1828800" y="3810000"/>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Light"/>
                <a:ea typeface="+mn-ea"/>
                <a:cs typeface="+mn-cs"/>
              </a:rPr>
              <a:t> Row</a:t>
            </a:r>
          </a:p>
        </p:txBody>
      </p:sp>
      <p:sp>
        <p:nvSpPr>
          <p:cNvPr id="20" name="TextBox 19"/>
          <p:cNvSpPr txBox="1"/>
          <p:nvPr/>
        </p:nvSpPr>
        <p:spPr>
          <a:xfrm>
            <a:off x="5943600" y="1447800"/>
            <a:ext cx="2286000" cy="457200"/>
          </a:xfrm>
          <a:prstGeom prst="rect">
            <a:avLst/>
          </a:prstGeom>
          <a:noFill/>
        </p:spPr>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black"/>
                </a:solidFill>
                <a:effectLst/>
                <a:uLnTx/>
                <a:uFillTx/>
                <a:latin typeface="Calibri Light"/>
                <a:ea typeface="ＭＳ Ｐゴシック" charset="0"/>
                <a:cs typeface="ＭＳ Ｐゴシック" charset="0"/>
              </a:rPr>
              <a:t> Wordline</a:t>
            </a:r>
          </a:p>
        </p:txBody>
      </p:sp>
      <p:sp>
        <p:nvSpPr>
          <p:cNvPr id="21" name="Low Volt"/>
          <p:cNvSpPr txBox="1"/>
          <p:nvPr/>
        </p:nvSpPr>
        <p:spPr>
          <a:xfrm>
            <a:off x="5943600" y="2667000"/>
            <a:ext cx="2286000" cy="457200"/>
          </a:xfrm>
          <a:prstGeom prst="rect">
            <a:avLst/>
          </a:prstGeom>
          <a:noFill/>
        </p:spPr>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1" u="none" strike="noStrike" kern="1200" cap="none" spc="0" normalizeH="0" baseline="0" noProof="0">
                <a:ln>
                  <a:noFill/>
                </a:ln>
                <a:solidFill>
                  <a:prstClr val="black">
                    <a:lumMod val="65000"/>
                    <a:lumOff val="35000"/>
                  </a:prstClr>
                </a:solidFill>
                <a:effectLst/>
                <a:uLnTx/>
                <a:uFillTx/>
                <a:latin typeface="Calibri Light"/>
                <a:ea typeface="ＭＳ Ｐゴシック" charset="0"/>
                <a:cs typeface="ＭＳ Ｐゴシック" charset="0"/>
              </a:rPr>
              <a:t> V</a:t>
            </a:r>
            <a:r>
              <a:rPr kumimoji="0" lang="en-US" sz="4800" b="1" i="1" u="none" strike="noStrike" kern="1200" cap="none" spc="0" normalizeH="0" baseline="-20000" noProof="0">
                <a:ln>
                  <a:noFill/>
                </a:ln>
                <a:solidFill>
                  <a:prstClr val="black">
                    <a:lumMod val="65000"/>
                    <a:lumOff val="35000"/>
                  </a:prstClr>
                </a:solidFill>
                <a:effectLst/>
                <a:uLnTx/>
                <a:uFillTx/>
                <a:latin typeface="Calibri Light"/>
                <a:ea typeface="ＭＳ Ｐゴシック" charset="0"/>
                <a:cs typeface="ＭＳ Ｐゴシック" charset="0"/>
              </a:rPr>
              <a:t>LOW</a:t>
            </a:r>
            <a:endParaRPr kumimoji="0" lang="en-US" sz="4400" b="1" i="1" u="none" strike="noStrike" kern="1200" cap="none" spc="0" normalizeH="0" baseline="-20000" noProof="0">
              <a:ln>
                <a:noFill/>
              </a:ln>
              <a:solidFill>
                <a:prstClr val="black">
                  <a:lumMod val="65000"/>
                  <a:lumOff val="35000"/>
                </a:prstClr>
              </a:solidFill>
              <a:effectLst/>
              <a:uLnTx/>
              <a:uFillTx/>
              <a:latin typeface="Calibri Light"/>
              <a:ea typeface="ＭＳ Ｐゴシック" charset="0"/>
              <a:cs typeface="ＭＳ Ｐゴシック" charset="0"/>
            </a:endParaRPr>
          </a:p>
        </p:txBody>
      </p:sp>
      <p:sp>
        <p:nvSpPr>
          <p:cNvPr id="22" name="High Volt"/>
          <p:cNvSpPr txBox="1"/>
          <p:nvPr/>
        </p:nvSpPr>
        <p:spPr>
          <a:xfrm>
            <a:off x="5943600" y="2667000"/>
            <a:ext cx="2286000" cy="457200"/>
          </a:xfrm>
          <a:prstGeom prst="rect">
            <a:avLst/>
          </a:prstGeom>
          <a:noFill/>
        </p:spPr>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a:ln>
                  <a:noFill/>
                </a:ln>
                <a:solidFill>
                  <a:srgbClr val="FF0000"/>
                </a:solidFill>
                <a:effectLst/>
                <a:uLnTx/>
                <a:uFillTx/>
                <a:latin typeface="Calibri Light"/>
                <a:ea typeface="ＭＳ Ｐゴシック" charset="0"/>
                <a:cs typeface="ＭＳ Ｐゴシック" charset="0"/>
              </a:rPr>
              <a:t> </a:t>
            </a:r>
            <a:r>
              <a:rPr kumimoji="0" lang="en-US" sz="4400" b="1" i="1" u="none" strike="noStrike" kern="1200" cap="none" spc="0" normalizeH="0" baseline="0" noProof="0">
                <a:ln>
                  <a:noFill/>
                </a:ln>
                <a:solidFill>
                  <a:srgbClr val="FF0000"/>
                </a:solidFill>
                <a:effectLst/>
                <a:uLnTx/>
                <a:uFillTx/>
                <a:latin typeface="Calibri Light"/>
                <a:ea typeface="ＭＳ Ｐゴシック" charset="0"/>
                <a:cs typeface="ＭＳ Ｐゴシック" charset="0"/>
              </a:rPr>
              <a:t>V</a:t>
            </a:r>
            <a:r>
              <a:rPr kumimoji="0" lang="en-US" sz="4800" b="1" i="1" u="none" strike="noStrike" kern="1200" cap="none" spc="0" normalizeH="0" baseline="-20000" noProof="0">
                <a:ln>
                  <a:noFill/>
                </a:ln>
                <a:solidFill>
                  <a:srgbClr val="FF0000"/>
                </a:solidFill>
                <a:effectLst/>
                <a:uLnTx/>
                <a:uFillTx/>
                <a:latin typeface="Calibri Light"/>
                <a:ea typeface="ＭＳ Ｐゴシック" charset="0"/>
                <a:cs typeface="ＭＳ Ｐゴシック" charset="0"/>
              </a:rPr>
              <a:t>HIGH</a:t>
            </a:r>
            <a:endParaRPr kumimoji="0" lang="en-US" sz="4400" b="1" i="1" u="none" strike="noStrike" kern="1200" cap="none" spc="0" normalizeH="0" baseline="-20000" noProof="0">
              <a:ln>
                <a:noFill/>
              </a:ln>
              <a:solidFill>
                <a:srgbClr val="FF0000"/>
              </a:solidFill>
              <a:effectLst/>
              <a:uLnTx/>
              <a:uFillTx/>
              <a:latin typeface="Calibri Light"/>
              <a:ea typeface="ＭＳ Ｐゴシック" charset="0"/>
              <a:cs typeface="ＭＳ Ｐゴシック" charset="0"/>
            </a:endParaRPr>
          </a:p>
        </p:txBody>
      </p:sp>
      <p:sp>
        <p:nvSpPr>
          <p:cNvPr id="23" name="Error"/>
          <p:cNvSpPr/>
          <p:nvPr/>
        </p:nvSpPr>
        <p:spPr>
          <a:xfrm>
            <a:off x="4876800" y="1976438"/>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4" name="Error"/>
          <p:cNvSpPr/>
          <p:nvPr/>
        </p:nvSpPr>
        <p:spPr>
          <a:xfrm>
            <a:off x="4267200" y="3203575"/>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Error"/>
          <p:cNvSpPr/>
          <p:nvPr/>
        </p:nvSpPr>
        <p:spPr>
          <a:xfrm>
            <a:off x="3657600" y="1976438"/>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6" name="Error"/>
          <p:cNvSpPr/>
          <p:nvPr/>
        </p:nvSpPr>
        <p:spPr>
          <a:xfrm>
            <a:off x="3657600" y="3197225"/>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7" name="Error"/>
          <p:cNvSpPr/>
          <p:nvPr/>
        </p:nvSpPr>
        <p:spPr>
          <a:xfrm>
            <a:off x="2419350" y="1976438"/>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1" name="Victim"/>
          <p:cNvSpPr/>
          <p:nvPr/>
        </p:nvSpPr>
        <p:spPr>
          <a:xfrm>
            <a:off x="1828800" y="3200400"/>
            <a:ext cx="3657600" cy="609600"/>
          </a:xfrm>
          <a:prstGeom prst="rect">
            <a:avLst/>
          </a:prstGeom>
          <a:solidFill>
            <a:schemeClr val="accent4"/>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Light"/>
                <a:ea typeface="+mn-ea"/>
                <a:cs typeface="+mn-cs"/>
              </a:rPr>
              <a:t> </a:t>
            </a:r>
            <a:r>
              <a:rPr kumimoji="0" lang="en-US" sz="3600" b="1" i="0" u="none" strike="noStrike" kern="1200" cap="none" spc="0" normalizeH="0" baseline="0" noProof="0" dirty="0">
                <a:ln>
                  <a:noFill/>
                </a:ln>
                <a:solidFill>
                  <a:prstClr val="black"/>
                </a:solidFill>
                <a:effectLst/>
                <a:uLnTx/>
                <a:uFillTx/>
                <a:latin typeface="Calibri Light"/>
                <a:ea typeface="+mn-ea"/>
                <a:cs typeface="+mn-cs"/>
              </a:rPr>
              <a:t>Victim Row</a:t>
            </a:r>
          </a:p>
        </p:txBody>
      </p:sp>
      <p:sp>
        <p:nvSpPr>
          <p:cNvPr id="32" name="Victim"/>
          <p:cNvSpPr/>
          <p:nvPr/>
        </p:nvSpPr>
        <p:spPr>
          <a:xfrm>
            <a:off x="1828800" y="1982788"/>
            <a:ext cx="3657600" cy="609600"/>
          </a:xfrm>
          <a:prstGeom prst="rect">
            <a:avLst/>
          </a:prstGeom>
          <a:solidFill>
            <a:schemeClr val="accent4"/>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Light"/>
                <a:ea typeface="+mn-ea"/>
                <a:cs typeface="+mn-cs"/>
              </a:rPr>
              <a:t> </a:t>
            </a:r>
            <a:r>
              <a:rPr kumimoji="0" lang="en-US" sz="3600" b="1" i="0" u="none" strike="noStrike" kern="1200" cap="none" spc="0" normalizeH="0" baseline="0" noProof="0" dirty="0">
                <a:ln>
                  <a:noFill/>
                </a:ln>
                <a:solidFill>
                  <a:prstClr val="black"/>
                </a:solidFill>
                <a:effectLst/>
                <a:uLnTx/>
                <a:uFillTx/>
                <a:latin typeface="Calibri Light"/>
                <a:ea typeface="+mn-ea"/>
                <a:cs typeface="+mn-cs"/>
              </a:rPr>
              <a:t>Victim Row</a:t>
            </a:r>
          </a:p>
        </p:txBody>
      </p:sp>
      <p:sp>
        <p:nvSpPr>
          <p:cNvPr id="33" name="Aggressor"/>
          <p:cNvSpPr/>
          <p:nvPr/>
        </p:nvSpPr>
        <p:spPr>
          <a:xfrm>
            <a:off x="1828800" y="2590800"/>
            <a:ext cx="3657600" cy="609600"/>
          </a:xfrm>
          <a:prstGeom prst="rect">
            <a:avLst/>
          </a:prstGeom>
          <a:solidFill>
            <a:srgbClr val="FF0000"/>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Light"/>
                <a:ea typeface="+mn-ea"/>
                <a:cs typeface="+mn-cs"/>
              </a:rPr>
              <a:t> Hammered Row</a:t>
            </a:r>
          </a:p>
        </p:txBody>
      </p:sp>
      <p:sp>
        <p:nvSpPr>
          <p:cNvPr id="34" name="Punchline"/>
          <p:cNvSpPr txBox="1"/>
          <p:nvPr/>
        </p:nvSpPr>
        <p:spPr>
          <a:xfrm>
            <a:off x="395288" y="4953000"/>
            <a:ext cx="8359775" cy="1143000"/>
          </a:xfrm>
          <a:prstGeom prst="rect">
            <a:avLst/>
          </a:prstGeom>
          <a:noFill/>
        </p:spPr>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Repeatedly</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 </a:t>
            </a:r>
            <a:r>
              <a:rPr kumimoji="0" lang="en-US" sz="2600" b="1"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reading</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 a row enough times (before memory gets refreshed) induces </a:t>
            </a:r>
            <a:r>
              <a:rPr kumimoji="0" lang="en-US" sz="2600" b="1" i="0" u="none" strike="noStrike" kern="1200" cap="none" spc="0" normalizeH="0" baseline="0" noProof="0" dirty="0">
                <a:ln>
                  <a:noFill/>
                </a:ln>
                <a:solidFill>
                  <a:srgbClr val="FF0000"/>
                </a:solidFill>
                <a:effectLst/>
                <a:uLnTx/>
                <a:uFillTx/>
                <a:latin typeface="Calibri Light"/>
                <a:ea typeface="ＭＳ Ｐゴシック" charset="0"/>
                <a:cs typeface="ＭＳ Ｐゴシック" charset="0"/>
              </a:rPr>
              <a:t>disturbance errors</a:t>
            </a:r>
            <a:r>
              <a:rPr kumimoji="0" lang="en-US" sz="2600" b="0" i="0" u="none" strike="noStrike" kern="1200" cap="none" spc="0" normalizeH="0" baseline="0" noProof="0" dirty="0">
                <a:ln>
                  <a:noFill/>
                </a:ln>
                <a:solidFill>
                  <a:srgbClr val="FF0000"/>
                </a:solidFill>
                <a:effectLst/>
                <a:uLnTx/>
                <a:uFillTx/>
                <a:latin typeface="Calibri Light"/>
                <a:ea typeface="ＭＳ Ｐゴシック" charset="0"/>
                <a:cs typeface="ＭＳ Ｐゴシック" charset="0"/>
              </a:rPr>
              <a:t> </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in </a:t>
            </a:r>
            <a:r>
              <a:rPr kumimoji="0" lang="en-US" sz="2600" b="1"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adjacent</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 </a:t>
            </a:r>
            <a:r>
              <a:rPr kumimoji="0" lang="en-US" sz="2600" b="1"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rows</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 in </a:t>
            </a:r>
            <a:r>
              <a:rPr kumimoji="0" lang="en-US" sz="2600" b="1" i="0" u="none" strike="noStrike" kern="1200" cap="none" spc="0" normalizeH="0" baseline="0" noProof="0" dirty="0">
                <a:ln>
                  <a:noFill/>
                </a:ln>
                <a:solidFill>
                  <a:srgbClr val="FF0000"/>
                </a:solidFill>
                <a:effectLst/>
                <a:uLnTx/>
                <a:uFillTx/>
                <a:latin typeface="Calibri Light"/>
                <a:ea typeface="ＭＳ Ｐゴシック" charset="0"/>
                <a:cs typeface="ＭＳ Ｐゴシック" charset="0"/>
              </a:rPr>
              <a:t>most real DRAM chips you can buy today</a:t>
            </a:r>
            <a:endPar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endParaRPr>
          </a:p>
        </p:txBody>
      </p:sp>
      <p:sp>
        <p:nvSpPr>
          <p:cNvPr id="35" name="Opened"/>
          <p:cNvSpPr txBox="1"/>
          <p:nvPr/>
        </p:nvSpPr>
        <p:spPr>
          <a:xfrm>
            <a:off x="3124200" y="2671763"/>
            <a:ext cx="2209800" cy="457200"/>
          </a:xfrm>
          <a:prstGeom prst="rect">
            <a:avLst/>
          </a:prstGeom>
          <a:noFill/>
        </p:spPr>
        <p:txBody>
          <a:bodyPr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4000" b="1" i="1" u="none" strike="noStrike" kern="1200" cap="none" spc="0" normalizeH="0" baseline="0" noProof="0">
                <a:ln>
                  <a:noFill/>
                </a:ln>
                <a:solidFill>
                  <a:prstClr val="black"/>
                </a:solidFill>
                <a:effectLst/>
                <a:uLnTx/>
                <a:uFillTx/>
                <a:latin typeface="Calibri Light"/>
                <a:ea typeface="ＭＳ Ｐゴシック" charset="0"/>
                <a:cs typeface="ＭＳ Ｐゴシック" charset="0"/>
              </a:rPr>
              <a:t>Opened</a:t>
            </a:r>
          </a:p>
        </p:txBody>
      </p:sp>
      <p:sp>
        <p:nvSpPr>
          <p:cNvPr id="28" name="Closed"/>
          <p:cNvSpPr txBox="1"/>
          <p:nvPr/>
        </p:nvSpPr>
        <p:spPr>
          <a:xfrm>
            <a:off x="3133725" y="2671763"/>
            <a:ext cx="2200275" cy="457200"/>
          </a:xfrm>
          <a:prstGeom prst="rect">
            <a:avLst/>
          </a:prstGeom>
          <a:noFill/>
        </p:spPr>
        <p:txBody>
          <a:bodyPr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4000" b="1" i="1" u="none" strike="noStrike" kern="1200" cap="none" spc="0" normalizeH="0" baseline="0" noProof="0">
                <a:ln>
                  <a:noFill/>
                </a:ln>
                <a:solidFill>
                  <a:prstClr val="black"/>
                </a:solidFill>
                <a:effectLst/>
                <a:uLnTx/>
                <a:uFillTx/>
                <a:latin typeface="Calibri Light"/>
                <a:ea typeface="ＭＳ Ｐゴシック" charset="0"/>
                <a:cs typeface="ＭＳ Ｐゴシック" charset="0"/>
              </a:rPr>
              <a:t>Closed</a:t>
            </a:r>
          </a:p>
        </p:txBody>
      </p:sp>
      <p:sp>
        <p:nvSpPr>
          <p:cNvPr id="239642" name="Slide Number Placeholder 2"/>
          <p:cNvSpPr>
            <a:spLocks noGrp="1"/>
          </p:cNvSpPr>
          <p:nvPr>
            <p:ph type="sldNum" sz="quarter" idx="10"/>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63EFCF5-C8B9-AF45-B0E3-7DB4F7D988EA}" type="slidenum">
              <a:rPr kumimoji="0" lang="en-US" sz="2000" b="0" i="0" u="none" strike="noStrike" kern="1200" cap="none" spc="0" normalizeH="0" baseline="0" noProof="0">
                <a:ln>
                  <a:noFill/>
                </a:ln>
                <a:solidFill>
                  <a:srgbClr val="898989"/>
                </a:solidFill>
                <a:effectLst/>
                <a:uLnTx/>
                <a:uFillTx/>
                <a:latin typeface="Cambria Math" charset="0"/>
                <a:ea typeface="ＭＳ Ｐゴシック" charset="0"/>
                <a:cs typeface="Cambria Math" charset="0"/>
              </a:rPr>
              <a:pPr marL="0" marR="0" lvl="0" indent="0" algn="r" defTabSz="914400" rtl="0" eaLnBrk="1" fontAlgn="base" latinLnBrk="0" hangingPunct="1">
                <a:lnSpc>
                  <a:spcPct val="100000"/>
                </a:lnSpc>
                <a:spcBef>
                  <a:spcPct val="0"/>
                </a:spcBef>
                <a:spcAft>
                  <a:spcPct val="0"/>
                </a:spcAft>
                <a:buClrTx/>
                <a:buSzTx/>
                <a:buFontTx/>
                <a:buNone/>
                <a:tabLst/>
                <a:defRPr/>
              </a:pPr>
              <a:t>124</a:t>
            </a:fld>
            <a:endParaRPr kumimoji="0" lang="en-US" sz="2000" b="0" i="0" u="none" strike="noStrike" kern="1200" cap="none" spc="0" normalizeH="0" baseline="0" noProof="0">
              <a:ln>
                <a:noFill/>
              </a:ln>
              <a:solidFill>
                <a:srgbClr val="898989"/>
              </a:solidFill>
              <a:effectLst/>
              <a:uLnTx/>
              <a:uFillTx/>
              <a:latin typeface="Cambria Math" charset="0"/>
              <a:ea typeface="ＭＳ Ｐゴシック" charset="0"/>
              <a:cs typeface="Cambria Math" charset="0"/>
            </a:endParaRPr>
          </a:p>
        </p:txBody>
      </p:sp>
      <p:sp>
        <p:nvSpPr>
          <p:cNvPr id="239643" name="Title 1"/>
          <p:cNvSpPr>
            <a:spLocks noGrp="1"/>
          </p:cNvSpPr>
          <p:nvPr>
            <p:ph type="title"/>
          </p:nvPr>
        </p:nvSpPr>
        <p:spPr>
          <a:xfrm>
            <a:off x="228600" y="-14288"/>
            <a:ext cx="8915400" cy="1066801"/>
          </a:xfrm>
        </p:spPr>
        <p:txBody>
          <a:bodyPr/>
          <a:lstStyle/>
          <a:p>
            <a:r>
              <a:rPr lang="en-US" sz="3600" b="0" dirty="0">
                <a:solidFill>
                  <a:schemeClr val="accent6">
                    <a:lumMod val="50000"/>
                  </a:schemeClr>
                </a:solidFill>
                <a:latin typeface="Garamond" charset="0"/>
              </a:rPr>
              <a:t>Modern DRAM is Prone to Disturbance Errors</a:t>
            </a:r>
          </a:p>
        </p:txBody>
      </p:sp>
      <p:sp>
        <p:nvSpPr>
          <p:cNvPr id="30" name="Rectangle 29"/>
          <p:cNvSpPr/>
          <p:nvPr/>
        </p:nvSpPr>
        <p:spPr>
          <a:xfrm>
            <a:off x="107950" y="6239053"/>
            <a:ext cx="8568506"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FF"/>
                </a:solidFill>
                <a:effectLst/>
                <a:uLnTx/>
                <a:uFillTx/>
                <a:latin typeface="Calibri"/>
                <a:ea typeface="ＭＳ Ｐゴシック" charset="0"/>
                <a:cs typeface="ＭＳ Ｐゴシック" charset="0"/>
                <a:hlinkClick r:id="rId3"/>
              </a:rPr>
              <a:t>Flipping Bits in Memory Without Accessing Them: An Experimental Study of DRAM Disturbance Errors</a:t>
            </a:r>
            <a:r>
              <a:rPr kumimoji="0" lang="en-US" sz="1800" b="0" i="0" u="none" strike="noStrike" kern="1200" cap="none" spc="0" normalizeH="0" baseline="0" noProof="0" dirty="0">
                <a:ln>
                  <a:noFill/>
                </a:ln>
                <a:solidFill>
                  <a:srgbClr val="0000FF"/>
                </a:solidFill>
                <a:effectLst/>
                <a:uLnTx/>
                <a:uFillTx/>
                <a:latin typeface="Calibri"/>
                <a:ea typeface="ＭＳ Ｐゴシック" charset="0"/>
                <a:cs typeface="ＭＳ Ｐゴシック" charset="0"/>
              </a:rPr>
              <a:t>,</a:t>
            </a:r>
            <a:r>
              <a:rPr kumimoji="0" lang="en-US" sz="1800" b="0" i="0" u="none" strike="noStrike" kern="1200" cap="none" spc="0" normalizeH="0" baseline="0" noProof="0" dirty="0">
                <a:ln>
                  <a:noFill/>
                </a:ln>
                <a:solidFill>
                  <a:prstClr val="black"/>
                </a:solidFill>
                <a:effectLst/>
                <a:uLnTx/>
                <a:uFillTx/>
                <a:latin typeface="Tahoma" charset="0"/>
                <a:ea typeface="ＭＳ Ｐゴシック" charset="0"/>
                <a:cs typeface="ＭＳ Ｐゴシック" charset="0"/>
              </a:rPr>
              <a:t> </a:t>
            </a:r>
            <a:r>
              <a:rPr kumimoji="0" lang="en-US" sz="1800" b="0" i="0" u="none" strike="noStrike" kern="1200" cap="none" spc="0" normalizeH="0" baseline="0" noProof="0" dirty="0">
                <a:ln>
                  <a:noFill/>
                </a:ln>
                <a:solidFill>
                  <a:prstClr val="black"/>
                </a:solidFill>
                <a:effectLst/>
                <a:uLnTx/>
                <a:uFillTx/>
                <a:latin typeface="Calibri"/>
                <a:ea typeface="ＭＳ Ｐゴシック" charset="0"/>
                <a:cs typeface="ＭＳ Ｐゴシック" charset="0"/>
              </a:rPr>
              <a:t>(Kim et al., ISCA 2014)</a:t>
            </a:r>
          </a:p>
        </p:txBody>
      </p:sp>
    </p:spTree>
    <p:extLst>
      <p:ext uri="{BB962C8B-B14F-4D97-AF65-F5344CB8AC3E}">
        <p14:creationId xmlns:p14="http://schemas.microsoft.com/office/powerpoint/2010/main" val="333779501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750"/>
                                        <p:tgtEl>
                                          <p:spTgt spid="22"/>
                                        </p:tgtEl>
                                      </p:cBhvr>
                                    </p:animEffect>
                                  </p:childTnLst>
                                </p:cTn>
                              </p:par>
                              <p:par>
                                <p:cTn id="8" presetID="7" presetClass="emph" presetSubtype="2" fill="hold" nodeType="withEffect">
                                  <p:stCondLst>
                                    <p:cond delay="0"/>
                                  </p:stCondLst>
                                  <p:childTnLst>
                                    <p:animClr clrSpc="rgb" dir="cw">
                                      <p:cBhvr>
                                        <p:cTn id="9" dur="750" fill="hold"/>
                                        <p:tgtEl>
                                          <p:spTgt spid="11"/>
                                        </p:tgtEl>
                                        <p:attrNameLst>
                                          <p:attrName>stroke.color</p:attrName>
                                        </p:attrNameLst>
                                      </p:cBhvr>
                                      <p:to>
                                        <a:srgbClr val="FF0000"/>
                                      </p:to>
                                    </p:animClr>
                                    <p:set>
                                      <p:cBhvr>
                                        <p:cTn id="10" dur="750" fill="hold"/>
                                        <p:tgtEl>
                                          <p:spTgt spid="11"/>
                                        </p:tgtEl>
                                        <p:attrNameLst>
                                          <p:attrName>stroke.on</p:attrName>
                                        </p:attrNameLst>
                                      </p:cBhvr>
                                      <p:to>
                                        <p:strVal val="true"/>
                                      </p:to>
                                    </p:set>
                                  </p:childTnLst>
                                </p:cTn>
                              </p:par>
                              <p:par>
                                <p:cTn id="11" presetID="1" presetClass="emph" presetSubtype="2" fill="hold" nodeType="withEffect">
                                  <p:stCondLst>
                                    <p:cond delay="0"/>
                                  </p:stCondLst>
                                  <p:childTnLst>
                                    <p:animClr clrSpc="rgb" dir="cw">
                                      <p:cBhvr>
                                        <p:cTn id="12" dur="750" fill="hold"/>
                                        <p:tgtEl>
                                          <p:spTgt spid="17"/>
                                        </p:tgtEl>
                                        <p:attrNameLst>
                                          <p:attrName>fillcolor</p:attrName>
                                        </p:attrNameLst>
                                      </p:cBhvr>
                                      <p:to>
                                        <a:srgbClr val="FF0000"/>
                                      </p:to>
                                    </p:animClr>
                                    <p:set>
                                      <p:cBhvr>
                                        <p:cTn id="13" dur="750" fill="hold"/>
                                        <p:tgtEl>
                                          <p:spTgt spid="17"/>
                                        </p:tgtEl>
                                        <p:attrNameLst>
                                          <p:attrName>fill.type</p:attrName>
                                        </p:attrNameLst>
                                      </p:cBhvr>
                                      <p:to>
                                        <p:strVal val="solid"/>
                                      </p:to>
                                    </p:set>
                                    <p:set>
                                      <p:cBhvr>
                                        <p:cTn id="14" dur="750" fill="hold"/>
                                        <p:tgtEl>
                                          <p:spTgt spid="17"/>
                                        </p:tgtEl>
                                        <p:attrNameLst>
                                          <p:attrName>fill.on</p:attrName>
                                        </p:attrNameLst>
                                      </p:cBhvr>
                                      <p:to>
                                        <p:strVal val="true"/>
                                      </p:to>
                                    </p:set>
                                  </p:childTnLst>
                                </p:cTn>
                              </p:par>
                              <p:par>
                                <p:cTn id="15" presetID="10" presetClass="entr" presetSubtype="0" fill="hold" grpId="0" nodeType="withEffect">
                                  <p:stCondLst>
                                    <p:cond delay="0"/>
                                  </p:stCondLst>
                                  <p:childTnLst>
                                    <p:set>
                                      <p:cBhvr>
                                        <p:cTn id="16" dur="1" fill="hold">
                                          <p:stCondLst>
                                            <p:cond delay="0"/>
                                          </p:stCondLst>
                                        </p:cTn>
                                        <p:tgtEl>
                                          <p:spTgt spid="35"/>
                                        </p:tgtEl>
                                        <p:attrNameLst>
                                          <p:attrName>style.visibility</p:attrName>
                                        </p:attrNameLst>
                                      </p:cBhvr>
                                      <p:to>
                                        <p:strVal val="visible"/>
                                      </p:to>
                                    </p:set>
                                    <p:animEffect transition="in" filter="fade">
                                      <p:cBhvr>
                                        <p:cTn id="17" dur="750"/>
                                        <p:tgtEl>
                                          <p:spTgt spid="35"/>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 presetClass="exit" presetSubtype="0" fill="hold" grpId="1" nodeType="clickEffect">
                                  <p:stCondLst>
                                    <p:cond delay="0"/>
                                  </p:stCondLst>
                                  <p:childTnLst>
                                    <p:set>
                                      <p:cBhvr>
                                        <p:cTn id="21" dur="1" fill="hold">
                                          <p:stCondLst>
                                            <p:cond delay="0"/>
                                          </p:stCondLst>
                                        </p:cTn>
                                        <p:tgtEl>
                                          <p:spTgt spid="22"/>
                                        </p:tgtEl>
                                        <p:attrNameLst>
                                          <p:attrName>style.visibility</p:attrName>
                                        </p:attrNameLst>
                                      </p:cBhvr>
                                      <p:to>
                                        <p:strVal val="hidden"/>
                                      </p:to>
                                    </p:set>
                                  </p:childTnLst>
                                </p:cTn>
                              </p:par>
                              <p:par>
                                <p:cTn id="22" presetID="10" presetClass="entr" presetSubtype="0" fill="hold" grpId="0" nodeType="withEffect">
                                  <p:stCondLst>
                                    <p:cond delay="0"/>
                                  </p:stCondLst>
                                  <p:childTnLst>
                                    <p:set>
                                      <p:cBhvr>
                                        <p:cTn id="23" dur="1" fill="hold">
                                          <p:stCondLst>
                                            <p:cond delay="0"/>
                                          </p:stCondLst>
                                        </p:cTn>
                                        <p:tgtEl>
                                          <p:spTgt spid="21"/>
                                        </p:tgtEl>
                                        <p:attrNameLst>
                                          <p:attrName>style.visibility</p:attrName>
                                        </p:attrNameLst>
                                      </p:cBhvr>
                                      <p:to>
                                        <p:strVal val="visible"/>
                                      </p:to>
                                    </p:set>
                                    <p:animEffect transition="in" filter="fade">
                                      <p:cBhvr>
                                        <p:cTn id="24" dur="500"/>
                                        <p:tgtEl>
                                          <p:spTgt spid="21"/>
                                        </p:tgtEl>
                                      </p:cBhvr>
                                    </p:animEffect>
                                  </p:childTnLst>
                                </p:cTn>
                              </p:par>
                              <p:par>
                                <p:cTn id="25" presetID="7" presetClass="emph" presetSubtype="2" fill="hold" nodeType="withEffect">
                                  <p:stCondLst>
                                    <p:cond delay="0"/>
                                  </p:stCondLst>
                                  <p:childTnLst>
                                    <p:animClr clrSpc="rgb" dir="cw">
                                      <p:cBhvr>
                                        <p:cTn id="26" dur="500" fill="hold"/>
                                        <p:tgtEl>
                                          <p:spTgt spid="11"/>
                                        </p:tgtEl>
                                        <p:attrNameLst>
                                          <p:attrName>stroke.color</p:attrName>
                                        </p:attrNameLst>
                                      </p:cBhvr>
                                      <p:to>
                                        <a:srgbClr val="595959"/>
                                      </p:to>
                                    </p:animClr>
                                    <p:set>
                                      <p:cBhvr>
                                        <p:cTn id="27" dur="500" fill="hold"/>
                                        <p:tgtEl>
                                          <p:spTgt spid="11"/>
                                        </p:tgtEl>
                                        <p:attrNameLst>
                                          <p:attrName>stroke.on</p:attrName>
                                        </p:attrNameLst>
                                      </p:cBhvr>
                                      <p:to>
                                        <p:strVal val="true"/>
                                      </p:to>
                                    </p:set>
                                  </p:childTnLst>
                                </p:cTn>
                              </p:par>
                              <p:par>
                                <p:cTn id="28" presetID="1" presetClass="emph" presetSubtype="2" fill="hold" nodeType="withEffect">
                                  <p:stCondLst>
                                    <p:cond delay="0"/>
                                  </p:stCondLst>
                                  <p:childTnLst>
                                    <p:animClr clrSpc="rgb" dir="cw">
                                      <p:cBhvr>
                                        <p:cTn id="29" dur="500" fill="hold"/>
                                        <p:tgtEl>
                                          <p:spTgt spid="17"/>
                                        </p:tgtEl>
                                        <p:attrNameLst>
                                          <p:attrName>fillcolor</p:attrName>
                                        </p:attrNameLst>
                                      </p:cBhvr>
                                      <p:to>
                                        <a:srgbClr val="FFFFFF"/>
                                      </p:to>
                                    </p:animClr>
                                    <p:set>
                                      <p:cBhvr>
                                        <p:cTn id="30" dur="500" fill="hold"/>
                                        <p:tgtEl>
                                          <p:spTgt spid="17"/>
                                        </p:tgtEl>
                                        <p:attrNameLst>
                                          <p:attrName>fill.type</p:attrName>
                                        </p:attrNameLst>
                                      </p:cBhvr>
                                      <p:to>
                                        <p:strVal val="solid"/>
                                      </p:to>
                                    </p:set>
                                    <p:set>
                                      <p:cBhvr>
                                        <p:cTn id="31" dur="500" fill="hold"/>
                                        <p:tgtEl>
                                          <p:spTgt spid="17"/>
                                        </p:tgtEl>
                                        <p:attrNameLst>
                                          <p:attrName>fill.on</p:attrName>
                                        </p:attrNameLst>
                                      </p:cBhvr>
                                      <p:to>
                                        <p:strVal val="true"/>
                                      </p:to>
                                    </p:set>
                                  </p:childTnLst>
                                </p:cTn>
                              </p:par>
                              <p:par>
                                <p:cTn id="32" presetID="1" presetClass="exit" presetSubtype="0" fill="hold" grpId="1" nodeType="withEffect">
                                  <p:stCondLst>
                                    <p:cond delay="0"/>
                                  </p:stCondLst>
                                  <p:childTnLst>
                                    <p:set>
                                      <p:cBhvr>
                                        <p:cTn id="33" dur="1" fill="hold">
                                          <p:stCondLst>
                                            <p:cond delay="0"/>
                                          </p:stCondLst>
                                        </p:cTn>
                                        <p:tgtEl>
                                          <p:spTgt spid="35"/>
                                        </p:tgtEl>
                                        <p:attrNameLst>
                                          <p:attrName>style.visibility</p:attrName>
                                        </p:attrNameLst>
                                      </p:cBhvr>
                                      <p:to>
                                        <p:strVal val="hidden"/>
                                      </p:to>
                                    </p:set>
                                  </p:childTnLst>
                                </p:cTn>
                              </p:par>
                              <p:par>
                                <p:cTn id="34" presetID="10" presetClass="entr" presetSubtype="0" fill="hold" grpId="0" nodeType="withEffect">
                                  <p:stCondLst>
                                    <p:cond delay="250"/>
                                  </p:stCondLst>
                                  <p:childTnLst>
                                    <p:set>
                                      <p:cBhvr>
                                        <p:cTn id="35" dur="1" fill="hold">
                                          <p:stCondLst>
                                            <p:cond delay="0"/>
                                          </p:stCondLst>
                                        </p:cTn>
                                        <p:tgtEl>
                                          <p:spTgt spid="28"/>
                                        </p:tgtEl>
                                        <p:attrNameLst>
                                          <p:attrName>style.visibility</p:attrName>
                                        </p:attrNameLst>
                                      </p:cBhvr>
                                      <p:to>
                                        <p:strVal val="visible"/>
                                      </p:to>
                                    </p:set>
                                    <p:animEffect transition="in" filter="fade">
                                      <p:cBhvr>
                                        <p:cTn id="36" dur="250"/>
                                        <p:tgtEl>
                                          <p:spTgt spid="28"/>
                                        </p:tgtEl>
                                      </p:cBhvr>
                                    </p:animEffect>
                                  </p:childTnLst>
                                </p:cTn>
                              </p:par>
                            </p:childTnLst>
                          </p:cTn>
                        </p:par>
                      </p:childTnLst>
                    </p:cTn>
                  </p:par>
                  <p:par>
                    <p:cTn id="37" fill="hold" nodeType="clickPar">
                      <p:stCondLst>
                        <p:cond delay="indefinite"/>
                      </p:stCondLst>
                      <p:childTnLst>
                        <p:par>
                          <p:cTn id="38" fill="hold" nodeType="withGroup">
                            <p:stCondLst>
                              <p:cond delay="0"/>
                            </p:stCondLst>
                            <p:childTnLst>
                              <p:par>
                                <p:cTn id="39" presetID="1" presetClass="exit" presetSubtype="0" fill="hold" grpId="1" nodeType="clickEffect">
                                  <p:stCondLst>
                                    <p:cond delay="0"/>
                                  </p:stCondLst>
                                  <p:childTnLst>
                                    <p:set>
                                      <p:cBhvr>
                                        <p:cTn id="40" dur="1" fill="hold">
                                          <p:stCondLst>
                                            <p:cond delay="0"/>
                                          </p:stCondLst>
                                        </p:cTn>
                                        <p:tgtEl>
                                          <p:spTgt spid="28"/>
                                        </p:tgtEl>
                                        <p:attrNameLst>
                                          <p:attrName>style.visibility</p:attrName>
                                        </p:attrNameLst>
                                      </p:cBhvr>
                                      <p:to>
                                        <p:strVal val="hidden"/>
                                      </p:to>
                                    </p:set>
                                  </p:childTnLst>
                                </p:cTn>
                              </p:par>
                              <p:par>
                                <p:cTn id="41" presetID="1" presetClass="entr" presetSubtype="0" fill="hold" grpId="2" nodeType="withEffect">
                                  <p:stCondLst>
                                    <p:cond delay="0"/>
                                  </p:stCondLst>
                                  <p:childTnLst>
                                    <p:set>
                                      <p:cBhvr>
                                        <p:cTn id="42" dur="1" fill="hold">
                                          <p:stCondLst>
                                            <p:cond delay="0"/>
                                          </p:stCondLst>
                                        </p:cTn>
                                        <p:tgtEl>
                                          <p:spTgt spid="22"/>
                                        </p:tgtEl>
                                        <p:attrNameLst>
                                          <p:attrName>style.visibility</p:attrName>
                                        </p:attrNameLst>
                                      </p:cBhvr>
                                      <p:to>
                                        <p:strVal val="visible"/>
                                      </p:to>
                                    </p:set>
                                  </p:childTnLst>
                                </p:cTn>
                              </p:par>
                              <p:par>
                                <p:cTn id="43" presetID="1" presetClass="exit" presetSubtype="0" fill="hold" grpId="1" nodeType="withEffect">
                                  <p:stCondLst>
                                    <p:cond delay="0"/>
                                  </p:stCondLst>
                                  <p:childTnLst>
                                    <p:set>
                                      <p:cBhvr>
                                        <p:cTn id="44" dur="1" fill="hold">
                                          <p:stCondLst>
                                            <p:cond delay="0"/>
                                          </p:stCondLst>
                                        </p:cTn>
                                        <p:tgtEl>
                                          <p:spTgt spid="21"/>
                                        </p:tgtEl>
                                        <p:attrNameLst>
                                          <p:attrName>style.visibility</p:attrName>
                                        </p:attrNameLst>
                                      </p:cBhvr>
                                      <p:to>
                                        <p:strVal val="hidden"/>
                                      </p:to>
                                    </p:set>
                                  </p:childTnLst>
                                </p:cTn>
                              </p:par>
                              <p:par>
                                <p:cTn id="45" presetID="7" presetClass="emph" presetSubtype="2" fill="hold" nodeType="withEffect">
                                  <p:stCondLst>
                                    <p:cond delay="0"/>
                                  </p:stCondLst>
                                  <p:childTnLst>
                                    <p:animClr clrSpc="rgb" dir="cw">
                                      <p:cBhvr>
                                        <p:cTn id="46" dur="10" fill="hold"/>
                                        <p:tgtEl>
                                          <p:spTgt spid="11"/>
                                        </p:tgtEl>
                                        <p:attrNameLst>
                                          <p:attrName>stroke.color</p:attrName>
                                        </p:attrNameLst>
                                      </p:cBhvr>
                                      <p:to>
                                        <a:srgbClr val="FF0000"/>
                                      </p:to>
                                    </p:animClr>
                                    <p:set>
                                      <p:cBhvr>
                                        <p:cTn id="47" dur="10" fill="hold"/>
                                        <p:tgtEl>
                                          <p:spTgt spid="11"/>
                                        </p:tgtEl>
                                        <p:attrNameLst>
                                          <p:attrName>stroke.on</p:attrName>
                                        </p:attrNameLst>
                                      </p:cBhvr>
                                      <p:to>
                                        <p:strVal val="true"/>
                                      </p:to>
                                    </p:set>
                                  </p:childTnLst>
                                </p:cTn>
                              </p:par>
                              <p:par>
                                <p:cTn id="48" presetID="1" presetClass="emph" presetSubtype="2" fill="hold" nodeType="withEffect">
                                  <p:stCondLst>
                                    <p:cond delay="0"/>
                                  </p:stCondLst>
                                  <p:childTnLst>
                                    <p:animClr clrSpc="rgb" dir="cw">
                                      <p:cBhvr>
                                        <p:cTn id="49" dur="10" fill="hold"/>
                                        <p:tgtEl>
                                          <p:spTgt spid="17"/>
                                        </p:tgtEl>
                                        <p:attrNameLst>
                                          <p:attrName>fillcolor</p:attrName>
                                        </p:attrNameLst>
                                      </p:cBhvr>
                                      <p:to>
                                        <a:srgbClr val="FF0000"/>
                                      </p:to>
                                    </p:animClr>
                                    <p:set>
                                      <p:cBhvr>
                                        <p:cTn id="50" dur="10" fill="hold"/>
                                        <p:tgtEl>
                                          <p:spTgt spid="17"/>
                                        </p:tgtEl>
                                        <p:attrNameLst>
                                          <p:attrName>fill.type</p:attrName>
                                        </p:attrNameLst>
                                      </p:cBhvr>
                                      <p:to>
                                        <p:strVal val="solid"/>
                                      </p:to>
                                    </p:set>
                                    <p:set>
                                      <p:cBhvr>
                                        <p:cTn id="51" dur="10" fill="hold"/>
                                        <p:tgtEl>
                                          <p:spTgt spid="17"/>
                                        </p:tgtEl>
                                        <p:attrNameLst>
                                          <p:attrName>fill.on</p:attrName>
                                        </p:attrNameLst>
                                      </p:cBhvr>
                                      <p:to>
                                        <p:strVal val="true"/>
                                      </p:to>
                                    </p:set>
                                  </p:childTnLst>
                                </p:cTn>
                              </p:par>
                              <p:par>
                                <p:cTn id="52" presetID="1" presetClass="exit" presetSubtype="0" fill="hold" grpId="3" nodeType="withEffect">
                                  <p:stCondLst>
                                    <p:cond delay="500"/>
                                  </p:stCondLst>
                                  <p:childTnLst>
                                    <p:set>
                                      <p:cBhvr>
                                        <p:cTn id="53" dur="1" fill="hold">
                                          <p:stCondLst>
                                            <p:cond delay="0"/>
                                          </p:stCondLst>
                                        </p:cTn>
                                        <p:tgtEl>
                                          <p:spTgt spid="22"/>
                                        </p:tgtEl>
                                        <p:attrNameLst>
                                          <p:attrName>style.visibility</p:attrName>
                                        </p:attrNameLst>
                                      </p:cBhvr>
                                      <p:to>
                                        <p:strVal val="hidden"/>
                                      </p:to>
                                    </p:set>
                                  </p:childTnLst>
                                </p:cTn>
                              </p:par>
                              <p:par>
                                <p:cTn id="54" presetID="1" presetClass="entr" presetSubtype="0" fill="hold" grpId="2" nodeType="withEffect">
                                  <p:stCondLst>
                                    <p:cond delay="500"/>
                                  </p:stCondLst>
                                  <p:childTnLst>
                                    <p:set>
                                      <p:cBhvr>
                                        <p:cTn id="55" dur="1" fill="hold">
                                          <p:stCondLst>
                                            <p:cond delay="0"/>
                                          </p:stCondLst>
                                        </p:cTn>
                                        <p:tgtEl>
                                          <p:spTgt spid="21"/>
                                        </p:tgtEl>
                                        <p:attrNameLst>
                                          <p:attrName>style.visibility</p:attrName>
                                        </p:attrNameLst>
                                      </p:cBhvr>
                                      <p:to>
                                        <p:strVal val="visible"/>
                                      </p:to>
                                    </p:set>
                                  </p:childTnLst>
                                </p:cTn>
                              </p:par>
                              <p:par>
                                <p:cTn id="56" presetID="7" presetClass="emph" presetSubtype="2" fill="hold" nodeType="withEffect">
                                  <p:stCondLst>
                                    <p:cond delay="500"/>
                                  </p:stCondLst>
                                  <p:childTnLst>
                                    <p:animClr clrSpc="rgb" dir="cw">
                                      <p:cBhvr>
                                        <p:cTn id="57" dur="10" fill="hold"/>
                                        <p:tgtEl>
                                          <p:spTgt spid="11"/>
                                        </p:tgtEl>
                                        <p:attrNameLst>
                                          <p:attrName>stroke.color</p:attrName>
                                        </p:attrNameLst>
                                      </p:cBhvr>
                                      <p:to>
                                        <a:srgbClr val="595959"/>
                                      </p:to>
                                    </p:animClr>
                                    <p:set>
                                      <p:cBhvr>
                                        <p:cTn id="58" dur="10" fill="hold"/>
                                        <p:tgtEl>
                                          <p:spTgt spid="11"/>
                                        </p:tgtEl>
                                        <p:attrNameLst>
                                          <p:attrName>stroke.on</p:attrName>
                                        </p:attrNameLst>
                                      </p:cBhvr>
                                      <p:to>
                                        <p:strVal val="true"/>
                                      </p:to>
                                    </p:set>
                                  </p:childTnLst>
                                </p:cTn>
                              </p:par>
                              <p:par>
                                <p:cTn id="59" presetID="1" presetClass="emph" presetSubtype="2" fill="hold" nodeType="withEffect">
                                  <p:stCondLst>
                                    <p:cond delay="500"/>
                                  </p:stCondLst>
                                  <p:childTnLst>
                                    <p:animClr clrSpc="rgb" dir="cw">
                                      <p:cBhvr>
                                        <p:cTn id="60" dur="10" fill="hold"/>
                                        <p:tgtEl>
                                          <p:spTgt spid="17"/>
                                        </p:tgtEl>
                                        <p:attrNameLst>
                                          <p:attrName>fillcolor</p:attrName>
                                        </p:attrNameLst>
                                      </p:cBhvr>
                                      <p:to>
                                        <a:srgbClr val="FFFFFF"/>
                                      </p:to>
                                    </p:animClr>
                                    <p:set>
                                      <p:cBhvr>
                                        <p:cTn id="61" dur="10" fill="hold"/>
                                        <p:tgtEl>
                                          <p:spTgt spid="17"/>
                                        </p:tgtEl>
                                        <p:attrNameLst>
                                          <p:attrName>fill.type</p:attrName>
                                        </p:attrNameLst>
                                      </p:cBhvr>
                                      <p:to>
                                        <p:strVal val="solid"/>
                                      </p:to>
                                    </p:set>
                                    <p:set>
                                      <p:cBhvr>
                                        <p:cTn id="62" dur="10" fill="hold"/>
                                        <p:tgtEl>
                                          <p:spTgt spid="17"/>
                                        </p:tgtEl>
                                        <p:attrNameLst>
                                          <p:attrName>fill.on</p:attrName>
                                        </p:attrNameLst>
                                      </p:cBhvr>
                                      <p:to>
                                        <p:strVal val="true"/>
                                      </p:to>
                                    </p:set>
                                  </p:childTnLst>
                                </p:cTn>
                              </p:par>
                              <p:par>
                                <p:cTn id="63" presetID="1" presetClass="entr" presetSubtype="0" fill="hold" grpId="9" nodeType="withEffect">
                                  <p:stCondLst>
                                    <p:cond delay="1000"/>
                                  </p:stCondLst>
                                  <p:childTnLst>
                                    <p:set>
                                      <p:cBhvr>
                                        <p:cTn id="64" dur="1" fill="hold">
                                          <p:stCondLst>
                                            <p:cond delay="0"/>
                                          </p:stCondLst>
                                        </p:cTn>
                                        <p:tgtEl>
                                          <p:spTgt spid="22"/>
                                        </p:tgtEl>
                                        <p:attrNameLst>
                                          <p:attrName>style.visibility</p:attrName>
                                        </p:attrNameLst>
                                      </p:cBhvr>
                                      <p:to>
                                        <p:strVal val="visible"/>
                                      </p:to>
                                    </p:set>
                                  </p:childTnLst>
                                </p:cTn>
                              </p:par>
                              <p:par>
                                <p:cTn id="65" presetID="1" presetClass="exit" presetSubtype="0" fill="hold" grpId="3" nodeType="withEffect">
                                  <p:stCondLst>
                                    <p:cond delay="1000"/>
                                  </p:stCondLst>
                                  <p:childTnLst>
                                    <p:set>
                                      <p:cBhvr>
                                        <p:cTn id="66" dur="1" fill="hold">
                                          <p:stCondLst>
                                            <p:cond delay="0"/>
                                          </p:stCondLst>
                                        </p:cTn>
                                        <p:tgtEl>
                                          <p:spTgt spid="21"/>
                                        </p:tgtEl>
                                        <p:attrNameLst>
                                          <p:attrName>style.visibility</p:attrName>
                                        </p:attrNameLst>
                                      </p:cBhvr>
                                      <p:to>
                                        <p:strVal val="hidden"/>
                                      </p:to>
                                    </p:set>
                                  </p:childTnLst>
                                </p:cTn>
                              </p:par>
                              <p:par>
                                <p:cTn id="67" presetID="7" presetClass="emph" presetSubtype="2" fill="hold" nodeType="withEffect">
                                  <p:stCondLst>
                                    <p:cond delay="1000"/>
                                  </p:stCondLst>
                                  <p:childTnLst>
                                    <p:animClr clrSpc="rgb" dir="cw">
                                      <p:cBhvr>
                                        <p:cTn id="68" dur="10" fill="hold"/>
                                        <p:tgtEl>
                                          <p:spTgt spid="11"/>
                                        </p:tgtEl>
                                        <p:attrNameLst>
                                          <p:attrName>stroke.color</p:attrName>
                                        </p:attrNameLst>
                                      </p:cBhvr>
                                      <p:to>
                                        <a:srgbClr val="FF0000"/>
                                      </p:to>
                                    </p:animClr>
                                    <p:set>
                                      <p:cBhvr>
                                        <p:cTn id="69" dur="10" fill="hold"/>
                                        <p:tgtEl>
                                          <p:spTgt spid="11"/>
                                        </p:tgtEl>
                                        <p:attrNameLst>
                                          <p:attrName>stroke.on</p:attrName>
                                        </p:attrNameLst>
                                      </p:cBhvr>
                                      <p:to>
                                        <p:strVal val="true"/>
                                      </p:to>
                                    </p:set>
                                  </p:childTnLst>
                                </p:cTn>
                              </p:par>
                              <p:par>
                                <p:cTn id="70" presetID="1" presetClass="emph" presetSubtype="2" fill="hold" nodeType="withEffect">
                                  <p:stCondLst>
                                    <p:cond delay="1000"/>
                                  </p:stCondLst>
                                  <p:childTnLst>
                                    <p:animClr clrSpc="rgb" dir="cw">
                                      <p:cBhvr>
                                        <p:cTn id="71" dur="10" fill="hold"/>
                                        <p:tgtEl>
                                          <p:spTgt spid="17"/>
                                        </p:tgtEl>
                                        <p:attrNameLst>
                                          <p:attrName>fillcolor</p:attrName>
                                        </p:attrNameLst>
                                      </p:cBhvr>
                                      <p:to>
                                        <a:srgbClr val="FF0000"/>
                                      </p:to>
                                    </p:animClr>
                                    <p:set>
                                      <p:cBhvr>
                                        <p:cTn id="72" dur="10" fill="hold"/>
                                        <p:tgtEl>
                                          <p:spTgt spid="17"/>
                                        </p:tgtEl>
                                        <p:attrNameLst>
                                          <p:attrName>fill.type</p:attrName>
                                        </p:attrNameLst>
                                      </p:cBhvr>
                                      <p:to>
                                        <p:strVal val="solid"/>
                                      </p:to>
                                    </p:set>
                                    <p:set>
                                      <p:cBhvr>
                                        <p:cTn id="73" dur="10" fill="hold"/>
                                        <p:tgtEl>
                                          <p:spTgt spid="17"/>
                                        </p:tgtEl>
                                        <p:attrNameLst>
                                          <p:attrName>fill.on</p:attrName>
                                        </p:attrNameLst>
                                      </p:cBhvr>
                                      <p:to>
                                        <p:strVal val="true"/>
                                      </p:to>
                                    </p:set>
                                  </p:childTnLst>
                                </p:cTn>
                              </p:par>
                              <p:par>
                                <p:cTn id="74" presetID="1" presetClass="exit" presetSubtype="0" fill="hold" grpId="4" nodeType="withEffect">
                                  <p:stCondLst>
                                    <p:cond delay="1500"/>
                                  </p:stCondLst>
                                  <p:childTnLst>
                                    <p:set>
                                      <p:cBhvr>
                                        <p:cTn id="75" dur="1" fill="hold">
                                          <p:stCondLst>
                                            <p:cond delay="0"/>
                                          </p:stCondLst>
                                        </p:cTn>
                                        <p:tgtEl>
                                          <p:spTgt spid="22"/>
                                        </p:tgtEl>
                                        <p:attrNameLst>
                                          <p:attrName>style.visibility</p:attrName>
                                        </p:attrNameLst>
                                      </p:cBhvr>
                                      <p:to>
                                        <p:strVal val="hidden"/>
                                      </p:to>
                                    </p:set>
                                  </p:childTnLst>
                                </p:cTn>
                              </p:par>
                              <p:par>
                                <p:cTn id="76" presetID="1" presetClass="entr" presetSubtype="0" fill="hold" grpId="4" nodeType="withEffect">
                                  <p:stCondLst>
                                    <p:cond delay="1500"/>
                                  </p:stCondLst>
                                  <p:childTnLst>
                                    <p:set>
                                      <p:cBhvr>
                                        <p:cTn id="77" dur="1" fill="hold">
                                          <p:stCondLst>
                                            <p:cond delay="0"/>
                                          </p:stCondLst>
                                        </p:cTn>
                                        <p:tgtEl>
                                          <p:spTgt spid="21"/>
                                        </p:tgtEl>
                                        <p:attrNameLst>
                                          <p:attrName>style.visibility</p:attrName>
                                        </p:attrNameLst>
                                      </p:cBhvr>
                                      <p:to>
                                        <p:strVal val="visible"/>
                                      </p:to>
                                    </p:set>
                                  </p:childTnLst>
                                </p:cTn>
                              </p:par>
                              <p:par>
                                <p:cTn id="78" presetID="7" presetClass="emph" presetSubtype="2" fill="hold" nodeType="withEffect">
                                  <p:stCondLst>
                                    <p:cond delay="1500"/>
                                  </p:stCondLst>
                                  <p:childTnLst>
                                    <p:animClr clrSpc="rgb" dir="cw">
                                      <p:cBhvr>
                                        <p:cTn id="79" dur="10" fill="hold"/>
                                        <p:tgtEl>
                                          <p:spTgt spid="11"/>
                                        </p:tgtEl>
                                        <p:attrNameLst>
                                          <p:attrName>stroke.color</p:attrName>
                                        </p:attrNameLst>
                                      </p:cBhvr>
                                      <p:to>
                                        <a:srgbClr val="595959"/>
                                      </p:to>
                                    </p:animClr>
                                    <p:set>
                                      <p:cBhvr>
                                        <p:cTn id="80" dur="10" fill="hold"/>
                                        <p:tgtEl>
                                          <p:spTgt spid="11"/>
                                        </p:tgtEl>
                                        <p:attrNameLst>
                                          <p:attrName>stroke.on</p:attrName>
                                        </p:attrNameLst>
                                      </p:cBhvr>
                                      <p:to>
                                        <p:strVal val="true"/>
                                      </p:to>
                                    </p:set>
                                  </p:childTnLst>
                                </p:cTn>
                              </p:par>
                              <p:par>
                                <p:cTn id="81" presetID="1" presetClass="emph" presetSubtype="2" fill="hold" nodeType="withEffect">
                                  <p:stCondLst>
                                    <p:cond delay="1500"/>
                                  </p:stCondLst>
                                  <p:childTnLst>
                                    <p:animClr clrSpc="rgb" dir="cw">
                                      <p:cBhvr>
                                        <p:cTn id="82" dur="10" fill="hold"/>
                                        <p:tgtEl>
                                          <p:spTgt spid="17"/>
                                        </p:tgtEl>
                                        <p:attrNameLst>
                                          <p:attrName>fillcolor</p:attrName>
                                        </p:attrNameLst>
                                      </p:cBhvr>
                                      <p:to>
                                        <a:srgbClr val="FFFFFF"/>
                                      </p:to>
                                    </p:animClr>
                                    <p:set>
                                      <p:cBhvr>
                                        <p:cTn id="83" dur="10" fill="hold"/>
                                        <p:tgtEl>
                                          <p:spTgt spid="17"/>
                                        </p:tgtEl>
                                        <p:attrNameLst>
                                          <p:attrName>fill.type</p:attrName>
                                        </p:attrNameLst>
                                      </p:cBhvr>
                                      <p:to>
                                        <p:strVal val="solid"/>
                                      </p:to>
                                    </p:set>
                                    <p:set>
                                      <p:cBhvr>
                                        <p:cTn id="84" dur="10" fill="hold"/>
                                        <p:tgtEl>
                                          <p:spTgt spid="17"/>
                                        </p:tgtEl>
                                        <p:attrNameLst>
                                          <p:attrName>fill.on</p:attrName>
                                        </p:attrNameLst>
                                      </p:cBhvr>
                                      <p:to>
                                        <p:strVal val="true"/>
                                      </p:to>
                                    </p:set>
                                  </p:childTnLst>
                                </p:cTn>
                              </p:par>
                              <p:par>
                                <p:cTn id="85" presetID="1" presetClass="entr" presetSubtype="0" fill="hold" grpId="5" nodeType="withEffect">
                                  <p:stCondLst>
                                    <p:cond delay="2000"/>
                                  </p:stCondLst>
                                  <p:childTnLst>
                                    <p:set>
                                      <p:cBhvr>
                                        <p:cTn id="86" dur="1" fill="hold">
                                          <p:stCondLst>
                                            <p:cond delay="0"/>
                                          </p:stCondLst>
                                        </p:cTn>
                                        <p:tgtEl>
                                          <p:spTgt spid="22"/>
                                        </p:tgtEl>
                                        <p:attrNameLst>
                                          <p:attrName>style.visibility</p:attrName>
                                        </p:attrNameLst>
                                      </p:cBhvr>
                                      <p:to>
                                        <p:strVal val="visible"/>
                                      </p:to>
                                    </p:set>
                                  </p:childTnLst>
                                </p:cTn>
                              </p:par>
                              <p:par>
                                <p:cTn id="87" presetID="1" presetClass="exit" presetSubtype="0" fill="hold" grpId="5" nodeType="withEffect">
                                  <p:stCondLst>
                                    <p:cond delay="2000"/>
                                  </p:stCondLst>
                                  <p:childTnLst>
                                    <p:set>
                                      <p:cBhvr>
                                        <p:cTn id="88" dur="1" fill="hold">
                                          <p:stCondLst>
                                            <p:cond delay="0"/>
                                          </p:stCondLst>
                                        </p:cTn>
                                        <p:tgtEl>
                                          <p:spTgt spid="21"/>
                                        </p:tgtEl>
                                        <p:attrNameLst>
                                          <p:attrName>style.visibility</p:attrName>
                                        </p:attrNameLst>
                                      </p:cBhvr>
                                      <p:to>
                                        <p:strVal val="hidden"/>
                                      </p:to>
                                    </p:set>
                                  </p:childTnLst>
                                </p:cTn>
                              </p:par>
                              <p:par>
                                <p:cTn id="89" presetID="7" presetClass="emph" presetSubtype="2" fill="hold" nodeType="withEffect">
                                  <p:stCondLst>
                                    <p:cond delay="2000"/>
                                  </p:stCondLst>
                                  <p:childTnLst>
                                    <p:animClr clrSpc="rgb" dir="cw">
                                      <p:cBhvr>
                                        <p:cTn id="90" dur="10" fill="hold"/>
                                        <p:tgtEl>
                                          <p:spTgt spid="11"/>
                                        </p:tgtEl>
                                        <p:attrNameLst>
                                          <p:attrName>stroke.color</p:attrName>
                                        </p:attrNameLst>
                                      </p:cBhvr>
                                      <p:to>
                                        <a:srgbClr val="FF0000"/>
                                      </p:to>
                                    </p:animClr>
                                    <p:set>
                                      <p:cBhvr>
                                        <p:cTn id="91" dur="10" fill="hold"/>
                                        <p:tgtEl>
                                          <p:spTgt spid="11"/>
                                        </p:tgtEl>
                                        <p:attrNameLst>
                                          <p:attrName>stroke.on</p:attrName>
                                        </p:attrNameLst>
                                      </p:cBhvr>
                                      <p:to>
                                        <p:strVal val="true"/>
                                      </p:to>
                                    </p:set>
                                  </p:childTnLst>
                                </p:cTn>
                              </p:par>
                              <p:par>
                                <p:cTn id="92" presetID="1" presetClass="emph" presetSubtype="2" fill="hold" nodeType="withEffect">
                                  <p:stCondLst>
                                    <p:cond delay="2000"/>
                                  </p:stCondLst>
                                  <p:childTnLst>
                                    <p:animClr clrSpc="rgb" dir="cw">
                                      <p:cBhvr>
                                        <p:cTn id="93" dur="10" fill="hold"/>
                                        <p:tgtEl>
                                          <p:spTgt spid="17"/>
                                        </p:tgtEl>
                                        <p:attrNameLst>
                                          <p:attrName>fillcolor</p:attrName>
                                        </p:attrNameLst>
                                      </p:cBhvr>
                                      <p:to>
                                        <a:srgbClr val="FF0000"/>
                                      </p:to>
                                    </p:animClr>
                                    <p:set>
                                      <p:cBhvr>
                                        <p:cTn id="94" dur="10" fill="hold"/>
                                        <p:tgtEl>
                                          <p:spTgt spid="17"/>
                                        </p:tgtEl>
                                        <p:attrNameLst>
                                          <p:attrName>fill.type</p:attrName>
                                        </p:attrNameLst>
                                      </p:cBhvr>
                                      <p:to>
                                        <p:strVal val="solid"/>
                                      </p:to>
                                    </p:set>
                                    <p:set>
                                      <p:cBhvr>
                                        <p:cTn id="95" dur="10" fill="hold"/>
                                        <p:tgtEl>
                                          <p:spTgt spid="17"/>
                                        </p:tgtEl>
                                        <p:attrNameLst>
                                          <p:attrName>fill.on</p:attrName>
                                        </p:attrNameLst>
                                      </p:cBhvr>
                                      <p:to>
                                        <p:strVal val="true"/>
                                      </p:to>
                                    </p:set>
                                  </p:childTnLst>
                                </p:cTn>
                              </p:par>
                              <p:par>
                                <p:cTn id="96" presetID="1" presetClass="exit" presetSubtype="0" fill="hold" grpId="6" nodeType="withEffect">
                                  <p:stCondLst>
                                    <p:cond delay="2500"/>
                                  </p:stCondLst>
                                  <p:childTnLst>
                                    <p:set>
                                      <p:cBhvr>
                                        <p:cTn id="97" dur="1" fill="hold">
                                          <p:stCondLst>
                                            <p:cond delay="0"/>
                                          </p:stCondLst>
                                        </p:cTn>
                                        <p:tgtEl>
                                          <p:spTgt spid="22"/>
                                        </p:tgtEl>
                                        <p:attrNameLst>
                                          <p:attrName>style.visibility</p:attrName>
                                        </p:attrNameLst>
                                      </p:cBhvr>
                                      <p:to>
                                        <p:strVal val="hidden"/>
                                      </p:to>
                                    </p:set>
                                  </p:childTnLst>
                                </p:cTn>
                              </p:par>
                              <p:par>
                                <p:cTn id="98" presetID="1" presetClass="entr" presetSubtype="0" fill="hold" grpId="6" nodeType="withEffect">
                                  <p:stCondLst>
                                    <p:cond delay="2500"/>
                                  </p:stCondLst>
                                  <p:childTnLst>
                                    <p:set>
                                      <p:cBhvr>
                                        <p:cTn id="99" dur="1" fill="hold">
                                          <p:stCondLst>
                                            <p:cond delay="0"/>
                                          </p:stCondLst>
                                        </p:cTn>
                                        <p:tgtEl>
                                          <p:spTgt spid="21"/>
                                        </p:tgtEl>
                                        <p:attrNameLst>
                                          <p:attrName>style.visibility</p:attrName>
                                        </p:attrNameLst>
                                      </p:cBhvr>
                                      <p:to>
                                        <p:strVal val="visible"/>
                                      </p:to>
                                    </p:set>
                                  </p:childTnLst>
                                </p:cTn>
                              </p:par>
                              <p:par>
                                <p:cTn id="100" presetID="7" presetClass="emph" presetSubtype="2" fill="hold" nodeType="withEffect">
                                  <p:stCondLst>
                                    <p:cond delay="2500"/>
                                  </p:stCondLst>
                                  <p:childTnLst>
                                    <p:animClr clrSpc="rgb" dir="cw">
                                      <p:cBhvr>
                                        <p:cTn id="101" dur="10" fill="hold"/>
                                        <p:tgtEl>
                                          <p:spTgt spid="11"/>
                                        </p:tgtEl>
                                        <p:attrNameLst>
                                          <p:attrName>stroke.color</p:attrName>
                                        </p:attrNameLst>
                                      </p:cBhvr>
                                      <p:to>
                                        <a:srgbClr val="595959"/>
                                      </p:to>
                                    </p:animClr>
                                    <p:set>
                                      <p:cBhvr>
                                        <p:cTn id="102" dur="10" fill="hold"/>
                                        <p:tgtEl>
                                          <p:spTgt spid="11"/>
                                        </p:tgtEl>
                                        <p:attrNameLst>
                                          <p:attrName>stroke.on</p:attrName>
                                        </p:attrNameLst>
                                      </p:cBhvr>
                                      <p:to>
                                        <p:strVal val="true"/>
                                      </p:to>
                                    </p:set>
                                  </p:childTnLst>
                                </p:cTn>
                              </p:par>
                              <p:par>
                                <p:cTn id="103" presetID="1" presetClass="emph" presetSubtype="2" fill="hold" nodeType="withEffect">
                                  <p:stCondLst>
                                    <p:cond delay="2500"/>
                                  </p:stCondLst>
                                  <p:childTnLst>
                                    <p:animClr clrSpc="rgb" dir="cw">
                                      <p:cBhvr>
                                        <p:cTn id="104" dur="10" fill="hold"/>
                                        <p:tgtEl>
                                          <p:spTgt spid="17"/>
                                        </p:tgtEl>
                                        <p:attrNameLst>
                                          <p:attrName>fillcolor</p:attrName>
                                        </p:attrNameLst>
                                      </p:cBhvr>
                                      <p:to>
                                        <a:srgbClr val="FFFFFF"/>
                                      </p:to>
                                    </p:animClr>
                                    <p:set>
                                      <p:cBhvr>
                                        <p:cTn id="105" dur="10" fill="hold"/>
                                        <p:tgtEl>
                                          <p:spTgt spid="17"/>
                                        </p:tgtEl>
                                        <p:attrNameLst>
                                          <p:attrName>fill.type</p:attrName>
                                        </p:attrNameLst>
                                      </p:cBhvr>
                                      <p:to>
                                        <p:strVal val="solid"/>
                                      </p:to>
                                    </p:set>
                                    <p:set>
                                      <p:cBhvr>
                                        <p:cTn id="106" dur="10" fill="hold"/>
                                        <p:tgtEl>
                                          <p:spTgt spid="17"/>
                                        </p:tgtEl>
                                        <p:attrNameLst>
                                          <p:attrName>fill.on</p:attrName>
                                        </p:attrNameLst>
                                      </p:cBhvr>
                                      <p:to>
                                        <p:strVal val="true"/>
                                      </p:to>
                                    </p:set>
                                  </p:childTnLst>
                                </p:cTn>
                              </p:par>
                              <p:par>
                                <p:cTn id="107" presetID="1" presetClass="entr" presetSubtype="0" fill="hold" grpId="7" nodeType="withEffect">
                                  <p:stCondLst>
                                    <p:cond delay="3000"/>
                                  </p:stCondLst>
                                  <p:childTnLst>
                                    <p:set>
                                      <p:cBhvr>
                                        <p:cTn id="108" dur="1" fill="hold">
                                          <p:stCondLst>
                                            <p:cond delay="0"/>
                                          </p:stCondLst>
                                        </p:cTn>
                                        <p:tgtEl>
                                          <p:spTgt spid="22"/>
                                        </p:tgtEl>
                                        <p:attrNameLst>
                                          <p:attrName>style.visibility</p:attrName>
                                        </p:attrNameLst>
                                      </p:cBhvr>
                                      <p:to>
                                        <p:strVal val="visible"/>
                                      </p:to>
                                    </p:set>
                                  </p:childTnLst>
                                </p:cTn>
                              </p:par>
                              <p:par>
                                <p:cTn id="109" presetID="1" presetClass="exit" presetSubtype="0" fill="hold" grpId="7" nodeType="withEffect">
                                  <p:stCondLst>
                                    <p:cond delay="3000"/>
                                  </p:stCondLst>
                                  <p:childTnLst>
                                    <p:set>
                                      <p:cBhvr>
                                        <p:cTn id="110" dur="1" fill="hold">
                                          <p:stCondLst>
                                            <p:cond delay="0"/>
                                          </p:stCondLst>
                                        </p:cTn>
                                        <p:tgtEl>
                                          <p:spTgt spid="21"/>
                                        </p:tgtEl>
                                        <p:attrNameLst>
                                          <p:attrName>style.visibility</p:attrName>
                                        </p:attrNameLst>
                                      </p:cBhvr>
                                      <p:to>
                                        <p:strVal val="hidden"/>
                                      </p:to>
                                    </p:set>
                                  </p:childTnLst>
                                </p:cTn>
                              </p:par>
                              <p:par>
                                <p:cTn id="111" presetID="7" presetClass="emph" presetSubtype="2" fill="hold" nodeType="withEffect">
                                  <p:stCondLst>
                                    <p:cond delay="3000"/>
                                  </p:stCondLst>
                                  <p:childTnLst>
                                    <p:animClr clrSpc="rgb" dir="cw">
                                      <p:cBhvr>
                                        <p:cTn id="112" dur="10" fill="hold"/>
                                        <p:tgtEl>
                                          <p:spTgt spid="11"/>
                                        </p:tgtEl>
                                        <p:attrNameLst>
                                          <p:attrName>stroke.color</p:attrName>
                                        </p:attrNameLst>
                                      </p:cBhvr>
                                      <p:to>
                                        <a:srgbClr val="FF0000"/>
                                      </p:to>
                                    </p:animClr>
                                    <p:set>
                                      <p:cBhvr>
                                        <p:cTn id="113" dur="10" fill="hold"/>
                                        <p:tgtEl>
                                          <p:spTgt spid="11"/>
                                        </p:tgtEl>
                                        <p:attrNameLst>
                                          <p:attrName>stroke.on</p:attrName>
                                        </p:attrNameLst>
                                      </p:cBhvr>
                                      <p:to>
                                        <p:strVal val="true"/>
                                      </p:to>
                                    </p:set>
                                  </p:childTnLst>
                                </p:cTn>
                              </p:par>
                              <p:par>
                                <p:cTn id="114" presetID="1" presetClass="emph" presetSubtype="2" fill="hold" nodeType="withEffect">
                                  <p:stCondLst>
                                    <p:cond delay="3000"/>
                                  </p:stCondLst>
                                  <p:childTnLst>
                                    <p:animClr clrSpc="rgb" dir="cw">
                                      <p:cBhvr>
                                        <p:cTn id="115" dur="10" fill="hold"/>
                                        <p:tgtEl>
                                          <p:spTgt spid="17"/>
                                        </p:tgtEl>
                                        <p:attrNameLst>
                                          <p:attrName>fillcolor</p:attrName>
                                        </p:attrNameLst>
                                      </p:cBhvr>
                                      <p:to>
                                        <a:srgbClr val="FF0000"/>
                                      </p:to>
                                    </p:animClr>
                                    <p:set>
                                      <p:cBhvr>
                                        <p:cTn id="116" dur="10" fill="hold"/>
                                        <p:tgtEl>
                                          <p:spTgt spid="17"/>
                                        </p:tgtEl>
                                        <p:attrNameLst>
                                          <p:attrName>fill.type</p:attrName>
                                        </p:attrNameLst>
                                      </p:cBhvr>
                                      <p:to>
                                        <p:strVal val="solid"/>
                                      </p:to>
                                    </p:set>
                                    <p:set>
                                      <p:cBhvr>
                                        <p:cTn id="117" dur="10" fill="hold"/>
                                        <p:tgtEl>
                                          <p:spTgt spid="17"/>
                                        </p:tgtEl>
                                        <p:attrNameLst>
                                          <p:attrName>fill.on</p:attrName>
                                        </p:attrNameLst>
                                      </p:cBhvr>
                                      <p:to>
                                        <p:strVal val="true"/>
                                      </p:to>
                                    </p:set>
                                  </p:childTnLst>
                                </p:cTn>
                              </p:par>
                              <p:par>
                                <p:cTn id="118" presetID="1" presetClass="exit" presetSubtype="0" fill="hold" grpId="8" nodeType="withEffect">
                                  <p:stCondLst>
                                    <p:cond delay="3500"/>
                                  </p:stCondLst>
                                  <p:childTnLst>
                                    <p:set>
                                      <p:cBhvr>
                                        <p:cTn id="119" dur="1" fill="hold">
                                          <p:stCondLst>
                                            <p:cond delay="0"/>
                                          </p:stCondLst>
                                        </p:cTn>
                                        <p:tgtEl>
                                          <p:spTgt spid="22"/>
                                        </p:tgtEl>
                                        <p:attrNameLst>
                                          <p:attrName>style.visibility</p:attrName>
                                        </p:attrNameLst>
                                      </p:cBhvr>
                                      <p:to>
                                        <p:strVal val="hidden"/>
                                      </p:to>
                                    </p:set>
                                  </p:childTnLst>
                                </p:cTn>
                              </p:par>
                              <p:par>
                                <p:cTn id="120" presetID="1" presetClass="entr" presetSubtype="0" fill="hold" grpId="8" nodeType="withEffect">
                                  <p:stCondLst>
                                    <p:cond delay="3500"/>
                                  </p:stCondLst>
                                  <p:childTnLst>
                                    <p:set>
                                      <p:cBhvr>
                                        <p:cTn id="121" dur="1" fill="hold">
                                          <p:stCondLst>
                                            <p:cond delay="0"/>
                                          </p:stCondLst>
                                        </p:cTn>
                                        <p:tgtEl>
                                          <p:spTgt spid="21"/>
                                        </p:tgtEl>
                                        <p:attrNameLst>
                                          <p:attrName>style.visibility</p:attrName>
                                        </p:attrNameLst>
                                      </p:cBhvr>
                                      <p:to>
                                        <p:strVal val="visible"/>
                                      </p:to>
                                    </p:set>
                                  </p:childTnLst>
                                </p:cTn>
                              </p:par>
                              <p:par>
                                <p:cTn id="122" presetID="7" presetClass="emph" presetSubtype="2" fill="hold" nodeType="withEffect">
                                  <p:stCondLst>
                                    <p:cond delay="3500"/>
                                  </p:stCondLst>
                                  <p:childTnLst>
                                    <p:animClr clrSpc="rgb" dir="cw">
                                      <p:cBhvr>
                                        <p:cTn id="123" dur="10" fill="hold"/>
                                        <p:tgtEl>
                                          <p:spTgt spid="11"/>
                                        </p:tgtEl>
                                        <p:attrNameLst>
                                          <p:attrName>stroke.color</p:attrName>
                                        </p:attrNameLst>
                                      </p:cBhvr>
                                      <p:to>
                                        <a:srgbClr val="595959"/>
                                      </p:to>
                                    </p:animClr>
                                    <p:set>
                                      <p:cBhvr>
                                        <p:cTn id="124" dur="10" fill="hold"/>
                                        <p:tgtEl>
                                          <p:spTgt spid="11"/>
                                        </p:tgtEl>
                                        <p:attrNameLst>
                                          <p:attrName>stroke.on</p:attrName>
                                        </p:attrNameLst>
                                      </p:cBhvr>
                                      <p:to>
                                        <p:strVal val="true"/>
                                      </p:to>
                                    </p:set>
                                  </p:childTnLst>
                                </p:cTn>
                              </p:par>
                              <p:par>
                                <p:cTn id="125" presetID="1" presetClass="emph" presetSubtype="2" fill="hold" nodeType="withEffect">
                                  <p:stCondLst>
                                    <p:cond delay="3500"/>
                                  </p:stCondLst>
                                  <p:childTnLst>
                                    <p:animClr clrSpc="rgb" dir="cw">
                                      <p:cBhvr>
                                        <p:cTn id="126" dur="10" fill="hold"/>
                                        <p:tgtEl>
                                          <p:spTgt spid="17"/>
                                        </p:tgtEl>
                                        <p:attrNameLst>
                                          <p:attrName>fillcolor</p:attrName>
                                        </p:attrNameLst>
                                      </p:cBhvr>
                                      <p:to>
                                        <a:srgbClr val="FFFFFF"/>
                                      </p:to>
                                    </p:animClr>
                                    <p:set>
                                      <p:cBhvr>
                                        <p:cTn id="127" dur="10" fill="hold"/>
                                        <p:tgtEl>
                                          <p:spTgt spid="17"/>
                                        </p:tgtEl>
                                        <p:attrNameLst>
                                          <p:attrName>fill.type</p:attrName>
                                        </p:attrNameLst>
                                      </p:cBhvr>
                                      <p:to>
                                        <p:strVal val="solid"/>
                                      </p:to>
                                    </p:set>
                                    <p:set>
                                      <p:cBhvr>
                                        <p:cTn id="128" dur="10" fill="hold"/>
                                        <p:tgtEl>
                                          <p:spTgt spid="17"/>
                                        </p:tgtEl>
                                        <p:attrNameLst>
                                          <p:attrName>fill.on</p:attrName>
                                        </p:attrNameLst>
                                      </p:cBhvr>
                                      <p:to>
                                        <p:strVal val="true"/>
                                      </p:to>
                                    </p:set>
                                  </p:childTnLst>
                                </p:cTn>
                              </p:par>
                              <p:par>
                                <p:cTn id="129" presetID="1" presetClass="entr" presetSubtype="0" fill="hold" grpId="10" nodeType="withEffect">
                                  <p:stCondLst>
                                    <p:cond delay="4000"/>
                                  </p:stCondLst>
                                  <p:childTnLst>
                                    <p:set>
                                      <p:cBhvr>
                                        <p:cTn id="130" dur="1" fill="hold">
                                          <p:stCondLst>
                                            <p:cond delay="0"/>
                                          </p:stCondLst>
                                        </p:cTn>
                                        <p:tgtEl>
                                          <p:spTgt spid="22"/>
                                        </p:tgtEl>
                                        <p:attrNameLst>
                                          <p:attrName>style.visibility</p:attrName>
                                        </p:attrNameLst>
                                      </p:cBhvr>
                                      <p:to>
                                        <p:strVal val="visible"/>
                                      </p:to>
                                    </p:set>
                                  </p:childTnLst>
                                </p:cTn>
                              </p:par>
                              <p:par>
                                <p:cTn id="131" presetID="1" presetClass="exit" presetSubtype="0" fill="hold" grpId="9" nodeType="withEffect">
                                  <p:stCondLst>
                                    <p:cond delay="4000"/>
                                  </p:stCondLst>
                                  <p:childTnLst>
                                    <p:set>
                                      <p:cBhvr>
                                        <p:cTn id="132" dur="1" fill="hold">
                                          <p:stCondLst>
                                            <p:cond delay="0"/>
                                          </p:stCondLst>
                                        </p:cTn>
                                        <p:tgtEl>
                                          <p:spTgt spid="21"/>
                                        </p:tgtEl>
                                        <p:attrNameLst>
                                          <p:attrName>style.visibility</p:attrName>
                                        </p:attrNameLst>
                                      </p:cBhvr>
                                      <p:to>
                                        <p:strVal val="hidden"/>
                                      </p:to>
                                    </p:set>
                                  </p:childTnLst>
                                </p:cTn>
                              </p:par>
                              <p:par>
                                <p:cTn id="133" presetID="7" presetClass="emph" presetSubtype="2" fill="hold" nodeType="withEffect">
                                  <p:stCondLst>
                                    <p:cond delay="4000"/>
                                  </p:stCondLst>
                                  <p:childTnLst>
                                    <p:animClr clrSpc="rgb" dir="cw">
                                      <p:cBhvr>
                                        <p:cTn id="134" dur="10" fill="hold"/>
                                        <p:tgtEl>
                                          <p:spTgt spid="11"/>
                                        </p:tgtEl>
                                        <p:attrNameLst>
                                          <p:attrName>stroke.color</p:attrName>
                                        </p:attrNameLst>
                                      </p:cBhvr>
                                      <p:to>
                                        <a:srgbClr val="FF0000"/>
                                      </p:to>
                                    </p:animClr>
                                    <p:set>
                                      <p:cBhvr>
                                        <p:cTn id="135" dur="10" fill="hold"/>
                                        <p:tgtEl>
                                          <p:spTgt spid="11"/>
                                        </p:tgtEl>
                                        <p:attrNameLst>
                                          <p:attrName>stroke.on</p:attrName>
                                        </p:attrNameLst>
                                      </p:cBhvr>
                                      <p:to>
                                        <p:strVal val="true"/>
                                      </p:to>
                                    </p:set>
                                  </p:childTnLst>
                                </p:cTn>
                              </p:par>
                              <p:par>
                                <p:cTn id="136" presetID="1" presetClass="emph" presetSubtype="2" fill="hold" nodeType="withEffect">
                                  <p:stCondLst>
                                    <p:cond delay="4000"/>
                                  </p:stCondLst>
                                  <p:childTnLst>
                                    <p:animClr clrSpc="rgb" dir="cw">
                                      <p:cBhvr>
                                        <p:cTn id="137" dur="10" fill="hold"/>
                                        <p:tgtEl>
                                          <p:spTgt spid="17"/>
                                        </p:tgtEl>
                                        <p:attrNameLst>
                                          <p:attrName>fillcolor</p:attrName>
                                        </p:attrNameLst>
                                      </p:cBhvr>
                                      <p:to>
                                        <a:srgbClr val="FF0000"/>
                                      </p:to>
                                    </p:animClr>
                                    <p:set>
                                      <p:cBhvr>
                                        <p:cTn id="138" dur="10" fill="hold"/>
                                        <p:tgtEl>
                                          <p:spTgt spid="17"/>
                                        </p:tgtEl>
                                        <p:attrNameLst>
                                          <p:attrName>fill.type</p:attrName>
                                        </p:attrNameLst>
                                      </p:cBhvr>
                                      <p:to>
                                        <p:strVal val="solid"/>
                                      </p:to>
                                    </p:set>
                                    <p:set>
                                      <p:cBhvr>
                                        <p:cTn id="139" dur="10" fill="hold"/>
                                        <p:tgtEl>
                                          <p:spTgt spid="17"/>
                                        </p:tgtEl>
                                        <p:attrNameLst>
                                          <p:attrName>fill.on</p:attrName>
                                        </p:attrNameLst>
                                      </p:cBhvr>
                                      <p:to>
                                        <p:strVal val="true"/>
                                      </p:to>
                                    </p:set>
                                  </p:childTnLst>
                                </p:cTn>
                              </p:par>
                              <p:par>
                                <p:cTn id="140" presetID="1" presetClass="exit" presetSubtype="0" fill="hold" grpId="11" nodeType="withEffect">
                                  <p:stCondLst>
                                    <p:cond delay="4500"/>
                                  </p:stCondLst>
                                  <p:childTnLst>
                                    <p:set>
                                      <p:cBhvr>
                                        <p:cTn id="141" dur="1" fill="hold">
                                          <p:stCondLst>
                                            <p:cond delay="0"/>
                                          </p:stCondLst>
                                        </p:cTn>
                                        <p:tgtEl>
                                          <p:spTgt spid="22"/>
                                        </p:tgtEl>
                                        <p:attrNameLst>
                                          <p:attrName>style.visibility</p:attrName>
                                        </p:attrNameLst>
                                      </p:cBhvr>
                                      <p:to>
                                        <p:strVal val="hidden"/>
                                      </p:to>
                                    </p:set>
                                  </p:childTnLst>
                                </p:cTn>
                              </p:par>
                              <p:par>
                                <p:cTn id="142" presetID="1" presetClass="entr" presetSubtype="0" fill="hold" grpId="10" nodeType="withEffect">
                                  <p:stCondLst>
                                    <p:cond delay="4500"/>
                                  </p:stCondLst>
                                  <p:childTnLst>
                                    <p:set>
                                      <p:cBhvr>
                                        <p:cTn id="143" dur="1" fill="hold">
                                          <p:stCondLst>
                                            <p:cond delay="0"/>
                                          </p:stCondLst>
                                        </p:cTn>
                                        <p:tgtEl>
                                          <p:spTgt spid="21"/>
                                        </p:tgtEl>
                                        <p:attrNameLst>
                                          <p:attrName>style.visibility</p:attrName>
                                        </p:attrNameLst>
                                      </p:cBhvr>
                                      <p:to>
                                        <p:strVal val="visible"/>
                                      </p:to>
                                    </p:set>
                                  </p:childTnLst>
                                </p:cTn>
                              </p:par>
                              <p:par>
                                <p:cTn id="144" presetID="7" presetClass="emph" presetSubtype="2" fill="hold" nodeType="withEffect">
                                  <p:stCondLst>
                                    <p:cond delay="4500"/>
                                  </p:stCondLst>
                                  <p:childTnLst>
                                    <p:animClr clrSpc="rgb" dir="cw">
                                      <p:cBhvr>
                                        <p:cTn id="145" dur="10" fill="hold"/>
                                        <p:tgtEl>
                                          <p:spTgt spid="11"/>
                                        </p:tgtEl>
                                        <p:attrNameLst>
                                          <p:attrName>stroke.color</p:attrName>
                                        </p:attrNameLst>
                                      </p:cBhvr>
                                      <p:to>
                                        <a:srgbClr val="FF0000"/>
                                      </p:to>
                                    </p:animClr>
                                    <p:set>
                                      <p:cBhvr>
                                        <p:cTn id="146" dur="10" fill="hold"/>
                                        <p:tgtEl>
                                          <p:spTgt spid="11"/>
                                        </p:tgtEl>
                                        <p:attrNameLst>
                                          <p:attrName>stroke.on</p:attrName>
                                        </p:attrNameLst>
                                      </p:cBhvr>
                                      <p:to>
                                        <p:strVal val="true"/>
                                      </p:to>
                                    </p:set>
                                  </p:childTnLst>
                                </p:cTn>
                              </p:par>
                              <p:par>
                                <p:cTn id="147" presetID="1" presetClass="emph" presetSubtype="2" fill="hold" nodeType="withEffect">
                                  <p:stCondLst>
                                    <p:cond delay="4500"/>
                                  </p:stCondLst>
                                  <p:childTnLst>
                                    <p:animClr clrSpc="rgb" dir="cw">
                                      <p:cBhvr>
                                        <p:cTn id="148" dur="10" fill="hold"/>
                                        <p:tgtEl>
                                          <p:spTgt spid="17"/>
                                        </p:tgtEl>
                                        <p:attrNameLst>
                                          <p:attrName>fillcolor</p:attrName>
                                        </p:attrNameLst>
                                      </p:cBhvr>
                                      <p:to>
                                        <a:srgbClr val="FFFFFF"/>
                                      </p:to>
                                    </p:animClr>
                                    <p:set>
                                      <p:cBhvr>
                                        <p:cTn id="149" dur="10" fill="hold"/>
                                        <p:tgtEl>
                                          <p:spTgt spid="17"/>
                                        </p:tgtEl>
                                        <p:attrNameLst>
                                          <p:attrName>fill.type</p:attrName>
                                        </p:attrNameLst>
                                      </p:cBhvr>
                                      <p:to>
                                        <p:strVal val="solid"/>
                                      </p:to>
                                    </p:set>
                                    <p:set>
                                      <p:cBhvr>
                                        <p:cTn id="150" dur="10" fill="hold"/>
                                        <p:tgtEl>
                                          <p:spTgt spid="17"/>
                                        </p:tgtEl>
                                        <p:attrNameLst>
                                          <p:attrName>fill.on</p:attrName>
                                        </p:attrNameLst>
                                      </p:cBhvr>
                                      <p:to>
                                        <p:strVal val="true"/>
                                      </p:to>
                                    </p:set>
                                  </p:childTnLst>
                                </p:cTn>
                              </p:par>
                              <p:par>
                                <p:cTn id="151" presetID="1" presetClass="entr" presetSubtype="0" fill="hold" grpId="12" nodeType="withEffect">
                                  <p:stCondLst>
                                    <p:cond delay="5000"/>
                                  </p:stCondLst>
                                  <p:childTnLst>
                                    <p:set>
                                      <p:cBhvr>
                                        <p:cTn id="152" dur="1" fill="hold">
                                          <p:stCondLst>
                                            <p:cond delay="0"/>
                                          </p:stCondLst>
                                        </p:cTn>
                                        <p:tgtEl>
                                          <p:spTgt spid="22"/>
                                        </p:tgtEl>
                                        <p:attrNameLst>
                                          <p:attrName>style.visibility</p:attrName>
                                        </p:attrNameLst>
                                      </p:cBhvr>
                                      <p:to>
                                        <p:strVal val="visible"/>
                                      </p:to>
                                    </p:set>
                                  </p:childTnLst>
                                </p:cTn>
                              </p:par>
                              <p:par>
                                <p:cTn id="153" presetID="1" presetClass="exit" presetSubtype="0" fill="hold" grpId="11" nodeType="withEffect">
                                  <p:stCondLst>
                                    <p:cond delay="5000"/>
                                  </p:stCondLst>
                                  <p:childTnLst>
                                    <p:set>
                                      <p:cBhvr>
                                        <p:cTn id="154" dur="1" fill="hold">
                                          <p:stCondLst>
                                            <p:cond delay="0"/>
                                          </p:stCondLst>
                                        </p:cTn>
                                        <p:tgtEl>
                                          <p:spTgt spid="21"/>
                                        </p:tgtEl>
                                        <p:attrNameLst>
                                          <p:attrName>style.visibility</p:attrName>
                                        </p:attrNameLst>
                                      </p:cBhvr>
                                      <p:to>
                                        <p:strVal val="hidden"/>
                                      </p:to>
                                    </p:set>
                                  </p:childTnLst>
                                </p:cTn>
                              </p:par>
                              <p:par>
                                <p:cTn id="155" presetID="7" presetClass="emph" presetSubtype="2" fill="hold" nodeType="withEffect">
                                  <p:stCondLst>
                                    <p:cond delay="5000"/>
                                  </p:stCondLst>
                                  <p:childTnLst>
                                    <p:animClr clrSpc="rgb" dir="cw">
                                      <p:cBhvr>
                                        <p:cTn id="156" dur="10" fill="hold"/>
                                        <p:tgtEl>
                                          <p:spTgt spid="11"/>
                                        </p:tgtEl>
                                        <p:attrNameLst>
                                          <p:attrName>stroke.color</p:attrName>
                                        </p:attrNameLst>
                                      </p:cBhvr>
                                      <p:to>
                                        <a:srgbClr val="FF0000"/>
                                      </p:to>
                                    </p:animClr>
                                    <p:set>
                                      <p:cBhvr>
                                        <p:cTn id="157" dur="10" fill="hold"/>
                                        <p:tgtEl>
                                          <p:spTgt spid="11"/>
                                        </p:tgtEl>
                                        <p:attrNameLst>
                                          <p:attrName>stroke.on</p:attrName>
                                        </p:attrNameLst>
                                      </p:cBhvr>
                                      <p:to>
                                        <p:strVal val="true"/>
                                      </p:to>
                                    </p:set>
                                  </p:childTnLst>
                                </p:cTn>
                              </p:par>
                              <p:par>
                                <p:cTn id="158" presetID="1" presetClass="emph" presetSubtype="2" fill="hold" nodeType="withEffect">
                                  <p:stCondLst>
                                    <p:cond delay="5000"/>
                                  </p:stCondLst>
                                  <p:childTnLst>
                                    <p:animClr clrSpc="rgb" dir="cw">
                                      <p:cBhvr>
                                        <p:cTn id="159" dur="10" fill="hold"/>
                                        <p:tgtEl>
                                          <p:spTgt spid="17"/>
                                        </p:tgtEl>
                                        <p:attrNameLst>
                                          <p:attrName>fillcolor</p:attrName>
                                        </p:attrNameLst>
                                      </p:cBhvr>
                                      <p:to>
                                        <a:srgbClr val="FF0000"/>
                                      </p:to>
                                    </p:animClr>
                                    <p:set>
                                      <p:cBhvr>
                                        <p:cTn id="160" dur="10" fill="hold"/>
                                        <p:tgtEl>
                                          <p:spTgt spid="17"/>
                                        </p:tgtEl>
                                        <p:attrNameLst>
                                          <p:attrName>fill.type</p:attrName>
                                        </p:attrNameLst>
                                      </p:cBhvr>
                                      <p:to>
                                        <p:strVal val="solid"/>
                                      </p:to>
                                    </p:set>
                                    <p:set>
                                      <p:cBhvr>
                                        <p:cTn id="161" dur="10" fill="hold"/>
                                        <p:tgtEl>
                                          <p:spTgt spid="17"/>
                                        </p:tgtEl>
                                        <p:attrNameLst>
                                          <p:attrName>fill.on</p:attrName>
                                        </p:attrNameLst>
                                      </p:cBhvr>
                                      <p:to>
                                        <p:strVal val="true"/>
                                      </p:to>
                                    </p:set>
                                  </p:childTnLst>
                                </p:cTn>
                              </p:par>
                              <p:par>
                                <p:cTn id="162" presetID="10" presetClass="entr" presetSubtype="0" fill="hold" nodeType="withEffect">
                                  <p:stCondLst>
                                    <p:cond delay="1500"/>
                                  </p:stCondLst>
                                  <p:childTnLst>
                                    <p:set>
                                      <p:cBhvr>
                                        <p:cTn id="163" dur="1" fill="hold">
                                          <p:stCondLst>
                                            <p:cond delay="0"/>
                                          </p:stCondLst>
                                        </p:cTn>
                                        <p:tgtEl>
                                          <p:spTgt spid="23"/>
                                        </p:tgtEl>
                                        <p:attrNameLst>
                                          <p:attrName>style.visibility</p:attrName>
                                        </p:attrNameLst>
                                      </p:cBhvr>
                                      <p:to>
                                        <p:strVal val="visible"/>
                                      </p:to>
                                    </p:set>
                                    <p:animEffect transition="in" filter="fade">
                                      <p:cBhvr>
                                        <p:cTn id="164" dur="3000"/>
                                        <p:tgtEl>
                                          <p:spTgt spid="23"/>
                                        </p:tgtEl>
                                      </p:cBhvr>
                                    </p:animEffect>
                                  </p:childTnLst>
                                </p:cTn>
                              </p:par>
                              <p:par>
                                <p:cTn id="165" presetID="10" presetClass="entr" presetSubtype="0" fill="hold" nodeType="withEffect">
                                  <p:stCondLst>
                                    <p:cond delay="2000"/>
                                  </p:stCondLst>
                                  <p:childTnLst>
                                    <p:set>
                                      <p:cBhvr>
                                        <p:cTn id="166" dur="1" fill="hold">
                                          <p:stCondLst>
                                            <p:cond delay="0"/>
                                          </p:stCondLst>
                                        </p:cTn>
                                        <p:tgtEl>
                                          <p:spTgt spid="24"/>
                                        </p:tgtEl>
                                        <p:attrNameLst>
                                          <p:attrName>style.visibility</p:attrName>
                                        </p:attrNameLst>
                                      </p:cBhvr>
                                      <p:to>
                                        <p:strVal val="visible"/>
                                      </p:to>
                                    </p:set>
                                    <p:animEffect transition="in" filter="fade">
                                      <p:cBhvr>
                                        <p:cTn id="167" dur="3000"/>
                                        <p:tgtEl>
                                          <p:spTgt spid="24"/>
                                        </p:tgtEl>
                                      </p:cBhvr>
                                    </p:animEffect>
                                  </p:childTnLst>
                                </p:cTn>
                              </p:par>
                              <p:par>
                                <p:cTn id="168" presetID="10" presetClass="entr" presetSubtype="0" fill="hold" nodeType="withEffect">
                                  <p:stCondLst>
                                    <p:cond delay="2000"/>
                                  </p:stCondLst>
                                  <p:childTnLst>
                                    <p:set>
                                      <p:cBhvr>
                                        <p:cTn id="169" dur="1" fill="hold">
                                          <p:stCondLst>
                                            <p:cond delay="0"/>
                                          </p:stCondLst>
                                        </p:cTn>
                                        <p:tgtEl>
                                          <p:spTgt spid="27"/>
                                        </p:tgtEl>
                                        <p:attrNameLst>
                                          <p:attrName>style.visibility</p:attrName>
                                        </p:attrNameLst>
                                      </p:cBhvr>
                                      <p:to>
                                        <p:strVal val="visible"/>
                                      </p:to>
                                    </p:set>
                                    <p:animEffect transition="in" filter="fade">
                                      <p:cBhvr>
                                        <p:cTn id="170" dur="3000"/>
                                        <p:tgtEl>
                                          <p:spTgt spid="27"/>
                                        </p:tgtEl>
                                      </p:cBhvr>
                                    </p:animEffect>
                                  </p:childTnLst>
                                </p:cTn>
                              </p:par>
                              <p:par>
                                <p:cTn id="171" presetID="10" presetClass="entr" presetSubtype="0" fill="hold" nodeType="withEffect">
                                  <p:stCondLst>
                                    <p:cond delay="2500"/>
                                  </p:stCondLst>
                                  <p:childTnLst>
                                    <p:set>
                                      <p:cBhvr>
                                        <p:cTn id="172" dur="1" fill="hold">
                                          <p:stCondLst>
                                            <p:cond delay="0"/>
                                          </p:stCondLst>
                                        </p:cTn>
                                        <p:tgtEl>
                                          <p:spTgt spid="26"/>
                                        </p:tgtEl>
                                        <p:attrNameLst>
                                          <p:attrName>style.visibility</p:attrName>
                                        </p:attrNameLst>
                                      </p:cBhvr>
                                      <p:to>
                                        <p:strVal val="visible"/>
                                      </p:to>
                                    </p:set>
                                    <p:animEffect transition="in" filter="fade">
                                      <p:cBhvr>
                                        <p:cTn id="173" dur="3000"/>
                                        <p:tgtEl>
                                          <p:spTgt spid="26"/>
                                        </p:tgtEl>
                                      </p:cBhvr>
                                    </p:animEffect>
                                  </p:childTnLst>
                                </p:cTn>
                              </p:par>
                              <p:par>
                                <p:cTn id="174" presetID="10" presetClass="entr" presetSubtype="0" fill="hold" nodeType="withEffect">
                                  <p:stCondLst>
                                    <p:cond delay="2500"/>
                                  </p:stCondLst>
                                  <p:childTnLst>
                                    <p:set>
                                      <p:cBhvr>
                                        <p:cTn id="175" dur="1" fill="hold">
                                          <p:stCondLst>
                                            <p:cond delay="0"/>
                                          </p:stCondLst>
                                        </p:cTn>
                                        <p:tgtEl>
                                          <p:spTgt spid="25"/>
                                        </p:tgtEl>
                                        <p:attrNameLst>
                                          <p:attrName>style.visibility</p:attrName>
                                        </p:attrNameLst>
                                      </p:cBhvr>
                                      <p:to>
                                        <p:strVal val="visible"/>
                                      </p:to>
                                    </p:set>
                                    <p:animEffect transition="in" filter="fade">
                                      <p:cBhvr>
                                        <p:cTn id="176" dur="3000"/>
                                        <p:tgtEl>
                                          <p:spTgt spid="25"/>
                                        </p:tgtEl>
                                      </p:cBhvr>
                                    </p:animEffect>
                                  </p:childTnLst>
                                </p:cTn>
                              </p:par>
                            </p:childTnLst>
                          </p:cTn>
                        </p:par>
                      </p:childTnLst>
                    </p:cTn>
                  </p:par>
                  <p:par>
                    <p:cTn id="177" fill="hold" nodeType="clickPar">
                      <p:stCondLst>
                        <p:cond delay="indefinite"/>
                      </p:stCondLst>
                      <p:childTnLst>
                        <p:par>
                          <p:cTn id="178" fill="hold" nodeType="withGroup">
                            <p:stCondLst>
                              <p:cond delay="0"/>
                            </p:stCondLst>
                            <p:childTnLst>
                              <p:par>
                                <p:cTn id="179" presetID="22" presetClass="entr" presetSubtype="8" fill="hold" grpId="0" nodeType="clickEffect">
                                  <p:stCondLst>
                                    <p:cond delay="0"/>
                                  </p:stCondLst>
                                  <p:childTnLst>
                                    <p:set>
                                      <p:cBhvr>
                                        <p:cTn id="180" dur="1" fill="hold">
                                          <p:stCondLst>
                                            <p:cond delay="0"/>
                                          </p:stCondLst>
                                        </p:cTn>
                                        <p:tgtEl>
                                          <p:spTgt spid="33"/>
                                        </p:tgtEl>
                                        <p:attrNameLst>
                                          <p:attrName>style.visibility</p:attrName>
                                        </p:attrNameLst>
                                      </p:cBhvr>
                                      <p:to>
                                        <p:strVal val="visible"/>
                                      </p:to>
                                    </p:set>
                                    <p:animEffect transition="in" filter="wipe(left)">
                                      <p:cBhvr>
                                        <p:cTn id="181" dur="750"/>
                                        <p:tgtEl>
                                          <p:spTgt spid="33"/>
                                        </p:tgtEl>
                                      </p:cBhvr>
                                    </p:animEffect>
                                  </p:childTnLst>
                                </p:cTn>
                              </p:par>
                            </p:childTnLst>
                          </p:cTn>
                        </p:par>
                      </p:childTnLst>
                    </p:cTn>
                  </p:par>
                  <p:par>
                    <p:cTn id="182" fill="hold" nodeType="clickPar">
                      <p:stCondLst>
                        <p:cond delay="indefinite"/>
                      </p:stCondLst>
                      <p:childTnLst>
                        <p:par>
                          <p:cTn id="183" fill="hold" nodeType="withGroup">
                            <p:stCondLst>
                              <p:cond delay="0"/>
                            </p:stCondLst>
                            <p:childTnLst>
                              <p:par>
                                <p:cTn id="184" presetID="22" presetClass="entr" presetSubtype="8" fill="hold" grpId="0" nodeType="clickEffect">
                                  <p:stCondLst>
                                    <p:cond delay="0"/>
                                  </p:stCondLst>
                                  <p:childTnLst>
                                    <p:set>
                                      <p:cBhvr>
                                        <p:cTn id="185" dur="1" fill="hold">
                                          <p:stCondLst>
                                            <p:cond delay="0"/>
                                          </p:stCondLst>
                                        </p:cTn>
                                        <p:tgtEl>
                                          <p:spTgt spid="32"/>
                                        </p:tgtEl>
                                        <p:attrNameLst>
                                          <p:attrName>style.visibility</p:attrName>
                                        </p:attrNameLst>
                                      </p:cBhvr>
                                      <p:to>
                                        <p:strVal val="visible"/>
                                      </p:to>
                                    </p:set>
                                    <p:animEffect transition="in" filter="wipe(left)">
                                      <p:cBhvr>
                                        <p:cTn id="186" dur="750"/>
                                        <p:tgtEl>
                                          <p:spTgt spid="32"/>
                                        </p:tgtEl>
                                      </p:cBhvr>
                                    </p:animEffect>
                                  </p:childTnLst>
                                </p:cTn>
                              </p:par>
                              <p:par>
                                <p:cTn id="187" presetID="22" presetClass="entr" presetSubtype="8" fill="hold" grpId="0" nodeType="withEffect">
                                  <p:stCondLst>
                                    <p:cond delay="0"/>
                                  </p:stCondLst>
                                  <p:childTnLst>
                                    <p:set>
                                      <p:cBhvr>
                                        <p:cTn id="188" dur="1" fill="hold">
                                          <p:stCondLst>
                                            <p:cond delay="0"/>
                                          </p:stCondLst>
                                        </p:cTn>
                                        <p:tgtEl>
                                          <p:spTgt spid="31"/>
                                        </p:tgtEl>
                                        <p:attrNameLst>
                                          <p:attrName>style.visibility</p:attrName>
                                        </p:attrNameLst>
                                      </p:cBhvr>
                                      <p:to>
                                        <p:strVal val="visible"/>
                                      </p:to>
                                    </p:set>
                                    <p:animEffect transition="in" filter="wipe(left)">
                                      <p:cBhvr>
                                        <p:cTn id="189" dur="750"/>
                                        <p:tgtEl>
                                          <p:spTgt spid="31"/>
                                        </p:tgtEl>
                                      </p:cBhvr>
                                    </p:animEffect>
                                  </p:childTnLst>
                                </p:cTn>
                              </p:par>
                            </p:childTnLst>
                          </p:cTn>
                        </p:par>
                      </p:childTnLst>
                    </p:cTn>
                  </p:par>
                  <p:par>
                    <p:cTn id="190" fill="hold" nodeType="clickPar">
                      <p:stCondLst>
                        <p:cond delay="indefinite"/>
                      </p:stCondLst>
                      <p:childTnLst>
                        <p:par>
                          <p:cTn id="191" fill="hold" nodeType="withGroup">
                            <p:stCondLst>
                              <p:cond delay="0"/>
                            </p:stCondLst>
                            <p:childTnLst>
                              <p:par>
                                <p:cTn id="192" presetID="1" presetClass="entr" presetSubtype="0" fill="hold" grpId="0" nodeType="clickEffect">
                                  <p:stCondLst>
                                    <p:cond delay="0"/>
                                  </p:stCondLst>
                                  <p:childTnLst>
                                    <p:set>
                                      <p:cBhvr>
                                        <p:cTn id="193" dur="1" fill="hold">
                                          <p:stCondLst>
                                            <p:cond delay="0"/>
                                          </p:stCondLst>
                                        </p:cTn>
                                        <p:tgtEl>
                                          <p:spTgt spid="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1" grpId="1"/>
      <p:bldP spid="21" grpId="2"/>
      <p:bldP spid="21" grpId="3"/>
      <p:bldP spid="21" grpId="4"/>
      <p:bldP spid="21" grpId="5"/>
      <p:bldP spid="21" grpId="6"/>
      <p:bldP spid="21" grpId="7"/>
      <p:bldP spid="21" grpId="8"/>
      <p:bldP spid="21" grpId="9"/>
      <p:bldP spid="21" grpId="10"/>
      <p:bldP spid="21" grpId="11"/>
      <p:bldP spid="22" grpId="0"/>
      <p:bldP spid="22" grpId="1"/>
      <p:bldP spid="22" grpId="2"/>
      <p:bldP spid="22" grpId="3"/>
      <p:bldP spid="22" grpId="4"/>
      <p:bldP spid="22" grpId="5"/>
      <p:bldP spid="22" grpId="6"/>
      <p:bldP spid="22" grpId="7"/>
      <p:bldP spid="22" grpId="8"/>
      <p:bldP spid="22" grpId="9"/>
      <p:bldP spid="22" grpId="10"/>
      <p:bldP spid="22" grpId="11"/>
      <p:bldP spid="22" grpId="12"/>
      <p:bldP spid="31" grpId="0" animBg="1"/>
      <p:bldP spid="32" grpId="0" animBg="1"/>
      <p:bldP spid="33" grpId="0" animBg="1"/>
      <p:bldP spid="34" grpId="0"/>
      <p:bldP spid="35" grpId="0"/>
      <p:bldP spid="35" grpId="1"/>
      <p:bldP spid="28" grpId="0"/>
      <p:bldP spid="28" grpId="1"/>
    </p:bld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762000" y="2057399"/>
            <a:ext cx="2147590" cy="1295400"/>
            <a:chOff x="914400" y="2095500"/>
            <a:chExt cx="2147590" cy="1295400"/>
          </a:xfrm>
        </p:grpSpPr>
        <p:pic>
          <p:nvPicPr>
            <p:cNvPr id="7" name="Picture 6"/>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524000" y="2095500"/>
              <a:ext cx="1537990" cy="685800"/>
            </a:xfrm>
            <a:prstGeom prst="rect">
              <a:avLst/>
            </a:prstGeom>
            <a:noFill/>
            <a:ln>
              <a:noFill/>
            </a:ln>
          </p:spPr>
        </p:pic>
        <p:pic>
          <p:nvPicPr>
            <p:cNvPr id="8" name="Picture 7"/>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433810" y="2171700"/>
              <a:ext cx="1537990" cy="685800"/>
            </a:xfrm>
            <a:prstGeom prst="rect">
              <a:avLst/>
            </a:prstGeom>
            <a:noFill/>
            <a:ln>
              <a:noFill/>
            </a:ln>
          </p:spPr>
        </p:pic>
        <p:pic>
          <p:nvPicPr>
            <p:cNvPr id="9" name="Picture 8"/>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357610" y="2247900"/>
              <a:ext cx="1537990" cy="685800"/>
            </a:xfrm>
            <a:prstGeom prst="rect">
              <a:avLst/>
            </a:prstGeom>
            <a:noFill/>
            <a:ln>
              <a:noFill/>
            </a:ln>
          </p:spPr>
        </p:pic>
        <p:pic>
          <p:nvPicPr>
            <p:cNvPr id="10" name="Picture 9"/>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81410" y="2324100"/>
              <a:ext cx="1537990" cy="685800"/>
            </a:xfrm>
            <a:prstGeom prst="rect">
              <a:avLst/>
            </a:prstGeom>
            <a:noFill/>
            <a:ln>
              <a:noFill/>
            </a:ln>
          </p:spPr>
        </p:pic>
        <p:pic>
          <p:nvPicPr>
            <p:cNvPr id="11" name="Picture 10"/>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05210" y="2400300"/>
              <a:ext cx="1537990" cy="685800"/>
            </a:xfrm>
            <a:prstGeom prst="rect">
              <a:avLst/>
            </a:prstGeom>
            <a:noFill/>
            <a:ln>
              <a:noFill/>
            </a:ln>
          </p:spPr>
        </p:pic>
        <p:pic>
          <p:nvPicPr>
            <p:cNvPr id="12" name="Picture 11"/>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129010" y="2476500"/>
              <a:ext cx="1537990" cy="685800"/>
            </a:xfrm>
            <a:prstGeom prst="rect">
              <a:avLst/>
            </a:prstGeom>
            <a:noFill/>
            <a:ln>
              <a:noFill/>
            </a:ln>
          </p:spPr>
        </p:pic>
        <p:pic>
          <p:nvPicPr>
            <p:cNvPr id="13" name="Picture 12"/>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066800" y="2552700"/>
              <a:ext cx="1537990" cy="685800"/>
            </a:xfrm>
            <a:prstGeom prst="rect">
              <a:avLst/>
            </a:prstGeom>
            <a:noFill/>
            <a:ln>
              <a:noFill/>
            </a:ln>
          </p:spPr>
        </p:pic>
        <p:pic>
          <p:nvPicPr>
            <p:cNvPr id="14" name="Picture 13"/>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90600" y="2628900"/>
              <a:ext cx="1537990" cy="685800"/>
            </a:xfrm>
            <a:prstGeom prst="rect">
              <a:avLst/>
            </a:prstGeom>
            <a:noFill/>
            <a:ln>
              <a:noFill/>
            </a:ln>
          </p:spPr>
        </p:pic>
        <p:pic>
          <p:nvPicPr>
            <p:cNvPr id="15" name="Picture 14"/>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14400" y="2705100"/>
              <a:ext cx="1537990" cy="685800"/>
            </a:xfrm>
            <a:prstGeom prst="rect">
              <a:avLst/>
            </a:prstGeom>
            <a:noFill/>
            <a:ln>
              <a:noFill/>
            </a:ln>
          </p:spPr>
        </p:pic>
      </p:grpSp>
      <p:sp>
        <p:nvSpPr>
          <p:cNvPr id="6" name="X"/>
          <p:cNvSpPr/>
          <p:nvPr/>
        </p:nvSpPr>
        <p:spPr>
          <a:xfrm>
            <a:off x="762000" y="2057399"/>
            <a:ext cx="2147590" cy="9906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86%</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(37/43)</a:t>
            </a:r>
          </a:p>
        </p:txBody>
      </p:sp>
      <p:grpSp>
        <p:nvGrpSpPr>
          <p:cNvPr id="17" name="Group 16"/>
          <p:cNvGrpSpPr/>
          <p:nvPr/>
        </p:nvGrpSpPr>
        <p:grpSpPr>
          <a:xfrm>
            <a:off x="3498205" y="2057400"/>
            <a:ext cx="2147590" cy="1295400"/>
            <a:chOff x="914400" y="2095500"/>
            <a:chExt cx="2147590" cy="1295400"/>
          </a:xfrm>
        </p:grpSpPr>
        <p:pic>
          <p:nvPicPr>
            <p:cNvPr id="19" name="Picture 18"/>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524000" y="2095500"/>
              <a:ext cx="1537990" cy="685800"/>
            </a:xfrm>
            <a:prstGeom prst="rect">
              <a:avLst/>
            </a:prstGeom>
            <a:noFill/>
            <a:ln>
              <a:noFill/>
            </a:ln>
          </p:spPr>
        </p:pic>
        <p:pic>
          <p:nvPicPr>
            <p:cNvPr id="20" name="Picture 19"/>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433810" y="2171700"/>
              <a:ext cx="1537990" cy="685800"/>
            </a:xfrm>
            <a:prstGeom prst="rect">
              <a:avLst/>
            </a:prstGeom>
            <a:noFill/>
            <a:ln>
              <a:noFill/>
            </a:ln>
          </p:spPr>
        </p:pic>
        <p:pic>
          <p:nvPicPr>
            <p:cNvPr id="21" name="Picture 20"/>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357610" y="2247900"/>
              <a:ext cx="1537990" cy="685800"/>
            </a:xfrm>
            <a:prstGeom prst="rect">
              <a:avLst/>
            </a:prstGeom>
            <a:noFill/>
            <a:ln>
              <a:noFill/>
            </a:ln>
          </p:spPr>
        </p:pic>
        <p:pic>
          <p:nvPicPr>
            <p:cNvPr id="22" name="Picture 21"/>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81410" y="2324100"/>
              <a:ext cx="1537990" cy="685800"/>
            </a:xfrm>
            <a:prstGeom prst="rect">
              <a:avLst/>
            </a:prstGeom>
            <a:noFill/>
            <a:ln>
              <a:noFill/>
            </a:ln>
          </p:spPr>
        </p:pic>
        <p:pic>
          <p:nvPicPr>
            <p:cNvPr id="23" name="Picture 22"/>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05210" y="2400300"/>
              <a:ext cx="1537990" cy="685800"/>
            </a:xfrm>
            <a:prstGeom prst="rect">
              <a:avLst/>
            </a:prstGeom>
            <a:noFill/>
            <a:ln>
              <a:noFill/>
            </a:ln>
          </p:spPr>
        </p:pic>
        <p:pic>
          <p:nvPicPr>
            <p:cNvPr id="24" name="Picture 23"/>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129010" y="2476500"/>
              <a:ext cx="1537990" cy="685800"/>
            </a:xfrm>
            <a:prstGeom prst="rect">
              <a:avLst/>
            </a:prstGeom>
            <a:noFill/>
            <a:ln>
              <a:noFill/>
            </a:ln>
          </p:spPr>
        </p:pic>
        <p:pic>
          <p:nvPicPr>
            <p:cNvPr id="25" name="Picture 24"/>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066800" y="2552700"/>
              <a:ext cx="1537990" cy="685800"/>
            </a:xfrm>
            <a:prstGeom prst="rect">
              <a:avLst/>
            </a:prstGeom>
            <a:noFill/>
            <a:ln>
              <a:noFill/>
            </a:ln>
          </p:spPr>
        </p:pic>
        <p:pic>
          <p:nvPicPr>
            <p:cNvPr id="26" name="Picture 25"/>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90600" y="2628900"/>
              <a:ext cx="1537990" cy="685800"/>
            </a:xfrm>
            <a:prstGeom prst="rect">
              <a:avLst/>
            </a:prstGeom>
            <a:noFill/>
            <a:ln>
              <a:noFill/>
            </a:ln>
          </p:spPr>
        </p:pic>
        <p:pic>
          <p:nvPicPr>
            <p:cNvPr id="27" name="Picture 26"/>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14400" y="2705100"/>
              <a:ext cx="1537990" cy="685800"/>
            </a:xfrm>
            <a:prstGeom prst="rect">
              <a:avLst/>
            </a:prstGeom>
            <a:noFill/>
            <a:ln>
              <a:noFill/>
            </a:ln>
          </p:spPr>
        </p:pic>
      </p:grpSp>
      <p:sp>
        <p:nvSpPr>
          <p:cNvPr id="18" name="X"/>
          <p:cNvSpPr/>
          <p:nvPr/>
        </p:nvSpPr>
        <p:spPr>
          <a:xfrm>
            <a:off x="3498205" y="2057399"/>
            <a:ext cx="2147590" cy="9906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83%</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(45/54)</a:t>
            </a:r>
          </a:p>
        </p:txBody>
      </p:sp>
      <p:grpSp>
        <p:nvGrpSpPr>
          <p:cNvPr id="29" name="Group 28"/>
          <p:cNvGrpSpPr/>
          <p:nvPr/>
        </p:nvGrpSpPr>
        <p:grpSpPr>
          <a:xfrm>
            <a:off x="6248400" y="2057399"/>
            <a:ext cx="2147590" cy="1295400"/>
            <a:chOff x="914400" y="2095500"/>
            <a:chExt cx="2147590" cy="1295400"/>
          </a:xfrm>
        </p:grpSpPr>
        <p:pic>
          <p:nvPicPr>
            <p:cNvPr id="31" name="Picture 30"/>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524000" y="2095500"/>
              <a:ext cx="1537990" cy="685800"/>
            </a:xfrm>
            <a:prstGeom prst="rect">
              <a:avLst/>
            </a:prstGeom>
            <a:noFill/>
            <a:ln>
              <a:noFill/>
            </a:ln>
          </p:spPr>
        </p:pic>
        <p:pic>
          <p:nvPicPr>
            <p:cNvPr id="32" name="Picture 31"/>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433810" y="2171700"/>
              <a:ext cx="1537990" cy="685800"/>
            </a:xfrm>
            <a:prstGeom prst="rect">
              <a:avLst/>
            </a:prstGeom>
            <a:noFill/>
            <a:ln>
              <a:noFill/>
            </a:ln>
          </p:spPr>
        </p:pic>
        <p:pic>
          <p:nvPicPr>
            <p:cNvPr id="33" name="Picture 32"/>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357610" y="2247900"/>
              <a:ext cx="1537990" cy="685800"/>
            </a:xfrm>
            <a:prstGeom prst="rect">
              <a:avLst/>
            </a:prstGeom>
            <a:noFill/>
            <a:ln>
              <a:noFill/>
            </a:ln>
          </p:spPr>
        </p:pic>
        <p:pic>
          <p:nvPicPr>
            <p:cNvPr id="34" name="Picture 33"/>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81410" y="2324100"/>
              <a:ext cx="1537990" cy="685800"/>
            </a:xfrm>
            <a:prstGeom prst="rect">
              <a:avLst/>
            </a:prstGeom>
            <a:noFill/>
            <a:ln>
              <a:noFill/>
            </a:ln>
          </p:spPr>
        </p:pic>
        <p:pic>
          <p:nvPicPr>
            <p:cNvPr id="35" name="Picture 34"/>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05210" y="2400300"/>
              <a:ext cx="1537990" cy="685800"/>
            </a:xfrm>
            <a:prstGeom prst="rect">
              <a:avLst/>
            </a:prstGeom>
            <a:noFill/>
            <a:ln>
              <a:noFill/>
            </a:ln>
          </p:spPr>
        </p:pic>
        <p:pic>
          <p:nvPicPr>
            <p:cNvPr id="36" name="Picture 35"/>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129010" y="2476500"/>
              <a:ext cx="1537990" cy="685800"/>
            </a:xfrm>
            <a:prstGeom prst="rect">
              <a:avLst/>
            </a:prstGeom>
            <a:noFill/>
            <a:ln>
              <a:noFill/>
            </a:ln>
          </p:spPr>
        </p:pic>
        <p:pic>
          <p:nvPicPr>
            <p:cNvPr id="37" name="Picture 36"/>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066800" y="2552700"/>
              <a:ext cx="1537990" cy="685800"/>
            </a:xfrm>
            <a:prstGeom prst="rect">
              <a:avLst/>
            </a:prstGeom>
            <a:noFill/>
            <a:ln>
              <a:noFill/>
            </a:ln>
          </p:spPr>
        </p:pic>
        <p:pic>
          <p:nvPicPr>
            <p:cNvPr id="38" name="Picture 37"/>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90600" y="2628900"/>
              <a:ext cx="1537990" cy="685800"/>
            </a:xfrm>
            <a:prstGeom prst="rect">
              <a:avLst/>
            </a:prstGeom>
            <a:noFill/>
            <a:ln>
              <a:noFill/>
            </a:ln>
          </p:spPr>
        </p:pic>
        <p:pic>
          <p:nvPicPr>
            <p:cNvPr id="39" name="Picture 38"/>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14400" y="2705100"/>
              <a:ext cx="1537990" cy="685800"/>
            </a:xfrm>
            <a:prstGeom prst="rect">
              <a:avLst/>
            </a:prstGeom>
            <a:noFill/>
            <a:ln>
              <a:noFill/>
            </a:ln>
          </p:spPr>
        </p:pic>
      </p:grpSp>
      <p:sp>
        <p:nvSpPr>
          <p:cNvPr id="30" name="X"/>
          <p:cNvSpPr/>
          <p:nvPr/>
        </p:nvSpPr>
        <p:spPr>
          <a:xfrm>
            <a:off x="6248400" y="2057398"/>
            <a:ext cx="2147590" cy="1066801"/>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88%</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(28/32)</a:t>
            </a:r>
          </a:p>
        </p:txBody>
      </p:sp>
      <p:sp>
        <p:nvSpPr>
          <p:cNvPr id="41" name="Rectangle 40"/>
          <p:cNvSpPr/>
          <p:nvPr/>
        </p:nvSpPr>
        <p:spPr>
          <a:xfrm>
            <a:off x="609602" y="1066800"/>
            <a:ext cx="2438398" cy="533399"/>
          </a:xfrm>
          <a:prstGeom prst="rect">
            <a:avLst/>
          </a:prstGeom>
          <a:noFill/>
          <a:ln w="76200">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a:noFill/>
                </a:ln>
                <a:solidFill>
                  <a:srgbClr val="5B9BD5"/>
                </a:solidFill>
                <a:effectLst/>
                <a:uLnTx/>
                <a:uFillTx/>
                <a:latin typeface="Calibri Light"/>
                <a:ea typeface="+mn-ea"/>
                <a:cs typeface="+mn-cs"/>
              </a:rPr>
              <a:t>A</a:t>
            </a:r>
            <a:r>
              <a:rPr kumimoji="0" lang="en-US" sz="4000" b="1" i="0" u="none" strike="noStrike" kern="1200" cap="none" spc="0" normalizeH="0" baseline="0" noProof="0">
                <a:ln>
                  <a:noFill/>
                </a:ln>
                <a:solidFill>
                  <a:srgbClr val="5B9BD5"/>
                </a:solidFill>
                <a:effectLst/>
                <a:uLnTx/>
                <a:uFillTx/>
                <a:latin typeface="Calibri Light"/>
                <a:ea typeface="+mn-ea"/>
                <a:cs typeface="+mn-cs"/>
              </a:rPr>
              <a:t> </a:t>
            </a:r>
            <a:r>
              <a:rPr kumimoji="0" lang="en-US" sz="3200" b="0" i="0" u="none" strike="noStrike" kern="1200" cap="none" spc="0" normalizeH="0" baseline="0" noProof="0">
                <a:ln>
                  <a:noFill/>
                </a:ln>
                <a:solidFill>
                  <a:srgbClr val="5B9BD5"/>
                </a:solidFill>
                <a:effectLst/>
                <a:uLnTx/>
                <a:uFillTx/>
                <a:latin typeface="Calibri Light"/>
                <a:ea typeface="+mn-ea"/>
                <a:cs typeface="+mn-cs"/>
              </a:rPr>
              <a:t>company</a:t>
            </a:r>
            <a:endParaRPr kumimoji="0" lang="en-US" sz="4000" b="0" i="0" u="none" strike="noStrike" kern="1200" cap="none" spc="0" normalizeH="0" baseline="0" noProof="0">
              <a:ln>
                <a:noFill/>
              </a:ln>
              <a:solidFill>
                <a:srgbClr val="5B9BD5"/>
              </a:solidFill>
              <a:effectLst/>
              <a:uLnTx/>
              <a:uFillTx/>
              <a:latin typeface="Calibri Light"/>
              <a:ea typeface="+mn-ea"/>
              <a:cs typeface="+mn-cs"/>
            </a:endParaRPr>
          </a:p>
        </p:txBody>
      </p:sp>
      <p:sp>
        <p:nvSpPr>
          <p:cNvPr id="42" name="Rectangle 41"/>
          <p:cNvSpPr/>
          <p:nvPr/>
        </p:nvSpPr>
        <p:spPr>
          <a:xfrm>
            <a:off x="3352801" y="1066801"/>
            <a:ext cx="2438398" cy="533399"/>
          </a:xfrm>
          <a:prstGeom prst="rect">
            <a:avLst/>
          </a:prstGeom>
          <a:noFill/>
          <a:ln w="76200">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a:noFill/>
                </a:ln>
                <a:solidFill>
                  <a:srgbClr val="ED7D31"/>
                </a:solidFill>
                <a:effectLst/>
                <a:uLnTx/>
                <a:uFillTx/>
                <a:latin typeface="Calibri Light"/>
                <a:ea typeface="+mn-ea"/>
                <a:cs typeface="+mn-cs"/>
              </a:rPr>
              <a:t>B</a:t>
            </a:r>
            <a:r>
              <a:rPr kumimoji="0" lang="en-US" sz="4000" b="0" i="0" u="none" strike="noStrike" kern="1200" cap="none" spc="0" normalizeH="0" baseline="0" noProof="0">
                <a:ln>
                  <a:noFill/>
                </a:ln>
                <a:solidFill>
                  <a:srgbClr val="ED7D31"/>
                </a:solidFill>
                <a:effectLst/>
                <a:uLnTx/>
                <a:uFillTx/>
                <a:latin typeface="Calibri Light"/>
                <a:ea typeface="+mn-ea"/>
                <a:cs typeface="+mn-cs"/>
              </a:rPr>
              <a:t> </a:t>
            </a:r>
            <a:r>
              <a:rPr kumimoji="0" lang="en-US" sz="3200" b="0" i="0" u="none" strike="noStrike" kern="1200" cap="none" spc="0" normalizeH="0" baseline="0" noProof="0">
                <a:ln>
                  <a:noFill/>
                </a:ln>
                <a:solidFill>
                  <a:srgbClr val="ED7D31"/>
                </a:solidFill>
                <a:effectLst/>
                <a:uLnTx/>
                <a:uFillTx/>
                <a:latin typeface="Calibri Light"/>
                <a:ea typeface="+mn-ea"/>
                <a:cs typeface="+mn-cs"/>
              </a:rPr>
              <a:t>company</a:t>
            </a:r>
            <a:endParaRPr kumimoji="0" lang="en-US" sz="4000" b="0" i="0" u="none" strike="noStrike" kern="1200" cap="none" spc="0" normalizeH="0" baseline="0" noProof="0">
              <a:ln>
                <a:noFill/>
              </a:ln>
              <a:solidFill>
                <a:srgbClr val="ED7D31"/>
              </a:solidFill>
              <a:effectLst/>
              <a:uLnTx/>
              <a:uFillTx/>
              <a:latin typeface="Calibri Light"/>
              <a:ea typeface="+mn-ea"/>
              <a:cs typeface="+mn-cs"/>
            </a:endParaRPr>
          </a:p>
        </p:txBody>
      </p:sp>
      <p:sp>
        <p:nvSpPr>
          <p:cNvPr id="43" name="Rectangle 42"/>
          <p:cNvSpPr/>
          <p:nvPr/>
        </p:nvSpPr>
        <p:spPr>
          <a:xfrm>
            <a:off x="6096001" y="1066800"/>
            <a:ext cx="2438398" cy="533399"/>
          </a:xfrm>
          <a:prstGeom prst="rect">
            <a:avLst/>
          </a:prstGeom>
          <a:noFill/>
          <a:ln w="76200">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a:noFill/>
                </a:ln>
                <a:solidFill>
                  <a:srgbClr val="70AD47"/>
                </a:solidFill>
                <a:effectLst/>
                <a:uLnTx/>
                <a:uFillTx/>
                <a:latin typeface="Calibri Light"/>
                <a:ea typeface="+mn-ea"/>
                <a:cs typeface="+mn-cs"/>
              </a:rPr>
              <a:t>C </a:t>
            </a:r>
            <a:r>
              <a:rPr kumimoji="0" lang="en-US" sz="3200" b="0" i="0" u="none" strike="noStrike" kern="1200" cap="none" spc="0" normalizeH="0" baseline="0" noProof="0">
                <a:ln>
                  <a:noFill/>
                </a:ln>
                <a:solidFill>
                  <a:srgbClr val="70AD47"/>
                </a:solidFill>
                <a:effectLst/>
                <a:uLnTx/>
                <a:uFillTx/>
                <a:latin typeface="Calibri Light"/>
                <a:ea typeface="+mn-ea"/>
                <a:cs typeface="+mn-cs"/>
              </a:rPr>
              <a:t>company</a:t>
            </a:r>
            <a:endParaRPr kumimoji="0" lang="en-US" sz="4000" b="0" i="0" u="none" strike="noStrike" kern="1200" cap="none" spc="0" normalizeH="0" baseline="0" noProof="0">
              <a:ln>
                <a:noFill/>
              </a:ln>
              <a:solidFill>
                <a:srgbClr val="70AD47"/>
              </a:solidFill>
              <a:effectLst/>
              <a:uLnTx/>
              <a:uFillTx/>
              <a:latin typeface="Calibri Light"/>
              <a:ea typeface="+mn-ea"/>
              <a:cs typeface="+mn-cs"/>
            </a:endParaRPr>
          </a:p>
        </p:txBody>
      </p:sp>
      <p:sp>
        <p:nvSpPr>
          <p:cNvPr id="45" name="X"/>
          <p:cNvSpPr/>
          <p:nvPr/>
        </p:nvSpPr>
        <p:spPr>
          <a:xfrm>
            <a:off x="748010" y="4343400"/>
            <a:ext cx="2161580" cy="9144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5B9BD5"/>
                </a:solidFill>
                <a:effectLst/>
                <a:uLnTx/>
                <a:uFillTx/>
                <a:latin typeface="Calibri Light"/>
                <a:ea typeface="+mn-ea"/>
                <a:cs typeface="Courier New" panose="02070309020205020404" pitchFamily="49" charset="0"/>
              </a:rPr>
              <a:t>Up to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5B9BD5"/>
                </a:solidFill>
                <a:effectLst/>
                <a:uLnTx/>
                <a:uFillTx/>
                <a:latin typeface="Cambria Math" panose="02040503050406030204" pitchFamily="18" charset="0"/>
                <a:ea typeface="Cambria Math" panose="02040503050406030204" pitchFamily="18" charset="0"/>
                <a:cs typeface="Courier New" panose="02070309020205020404" pitchFamily="49" charset="0"/>
              </a:rPr>
              <a:t>1.0×10</a:t>
            </a:r>
            <a:r>
              <a:rPr kumimoji="0" lang="en-US" sz="4400" b="1" i="0" u="none" strike="noStrike" kern="1200" cap="none" spc="0" normalizeH="0" baseline="30000" noProof="0" dirty="0">
                <a:ln>
                  <a:noFill/>
                </a:ln>
                <a:solidFill>
                  <a:srgbClr val="5B9BD5"/>
                </a:solidFill>
                <a:effectLst/>
                <a:uLnTx/>
                <a:uFillTx/>
                <a:latin typeface="Cambria Math" panose="02040503050406030204" pitchFamily="18" charset="0"/>
                <a:ea typeface="Cambria Math" panose="02040503050406030204" pitchFamily="18" charset="0"/>
                <a:cs typeface="Courier New" panose="02070309020205020404" pitchFamily="49" charset="0"/>
              </a:rPr>
              <a:t>7</a:t>
            </a:r>
            <a:r>
              <a:rPr kumimoji="0" lang="en-US" sz="3600" b="0" i="0" u="none" strike="noStrike" kern="1200" cap="none" spc="0" normalizeH="0" baseline="0" noProof="0" dirty="0">
                <a:ln>
                  <a:noFill/>
                </a:ln>
                <a:solidFill>
                  <a:srgbClr val="5B9BD5"/>
                </a:solidFill>
                <a:effectLst/>
                <a:uLnTx/>
                <a:uFillTx/>
                <a:latin typeface="Cambria Math" panose="02040503050406030204" pitchFamily="18" charset="0"/>
                <a:ea typeface="Cambria Math" panose="02040503050406030204" pitchFamily="18" charset="0"/>
                <a:cs typeface="Courier New" panose="02070309020205020404" pitchFamily="49" charset="0"/>
              </a:rPr>
              <a:t> </a:t>
            </a:r>
            <a:br>
              <a:rPr kumimoji="0" lang="en-US" sz="3600" b="0" i="0" u="none" strike="noStrike" kern="1200" cap="none" spc="0" normalizeH="0" baseline="0" noProof="0" dirty="0">
                <a:ln>
                  <a:noFill/>
                </a:ln>
                <a:solidFill>
                  <a:srgbClr val="5B9BD5"/>
                </a:solidFill>
                <a:effectLst/>
                <a:uLnTx/>
                <a:uFillTx/>
                <a:latin typeface="Cambria Math" panose="02040503050406030204" pitchFamily="18" charset="0"/>
                <a:ea typeface="Cambria Math" panose="02040503050406030204" pitchFamily="18" charset="0"/>
                <a:cs typeface="Courier New" panose="02070309020205020404" pitchFamily="49" charset="0"/>
              </a:rPr>
            </a:br>
            <a:r>
              <a:rPr kumimoji="0" lang="en-US" sz="3600" b="0" i="0" u="none" strike="noStrike" kern="1200" cap="none" spc="0" normalizeH="0" baseline="0" noProof="0" dirty="0">
                <a:ln>
                  <a:noFill/>
                </a:ln>
                <a:solidFill>
                  <a:srgbClr val="5B9BD5"/>
                </a:solidFill>
                <a:effectLst/>
                <a:uLnTx/>
                <a:uFillTx/>
                <a:latin typeface="Calibri Light"/>
                <a:ea typeface="+mn-ea"/>
                <a:cs typeface="Courier New" panose="02070309020205020404" pitchFamily="49" charset="0"/>
              </a:rPr>
              <a:t>errors </a:t>
            </a:r>
          </a:p>
        </p:txBody>
      </p:sp>
      <p:sp>
        <p:nvSpPr>
          <p:cNvPr id="46" name="X"/>
          <p:cNvSpPr/>
          <p:nvPr/>
        </p:nvSpPr>
        <p:spPr>
          <a:xfrm>
            <a:off x="3484215" y="4343400"/>
            <a:ext cx="2161580" cy="9144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ED7D31"/>
                </a:solidFill>
                <a:effectLst/>
                <a:uLnTx/>
                <a:uFillTx/>
                <a:latin typeface="Calibri Light"/>
                <a:ea typeface="+mn-ea"/>
                <a:cs typeface="Courier New" panose="02070309020205020404" pitchFamily="49" charset="0"/>
              </a:rPr>
              <a:t>Up to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ED7D31"/>
                </a:solidFill>
                <a:effectLst/>
                <a:uLnTx/>
                <a:uFillTx/>
                <a:latin typeface="Cambria Math" panose="02040503050406030204" pitchFamily="18" charset="0"/>
                <a:ea typeface="Cambria Math" panose="02040503050406030204" pitchFamily="18" charset="0"/>
                <a:cs typeface="Courier New" panose="02070309020205020404" pitchFamily="49" charset="0"/>
              </a:rPr>
              <a:t>2.7×10</a:t>
            </a:r>
            <a:r>
              <a:rPr kumimoji="0" lang="en-US" sz="4400" b="1" i="0" u="none" strike="noStrike" kern="1200" cap="none" spc="0" normalizeH="0" baseline="30000" noProof="0" dirty="0">
                <a:ln>
                  <a:noFill/>
                </a:ln>
                <a:solidFill>
                  <a:srgbClr val="ED7D31"/>
                </a:solidFill>
                <a:effectLst/>
                <a:uLnTx/>
                <a:uFillTx/>
                <a:latin typeface="Cambria Math" panose="02040503050406030204" pitchFamily="18" charset="0"/>
                <a:ea typeface="Cambria Math" panose="02040503050406030204" pitchFamily="18" charset="0"/>
                <a:cs typeface="Courier New" panose="02070309020205020404" pitchFamily="49" charset="0"/>
              </a:rPr>
              <a:t>6</a:t>
            </a:r>
            <a:br>
              <a:rPr kumimoji="0" lang="en-US" sz="3600" b="0" i="0" u="none" strike="noStrike" kern="1200" cap="none" spc="0" normalizeH="0" baseline="0" noProof="0" dirty="0">
                <a:ln>
                  <a:noFill/>
                </a:ln>
                <a:solidFill>
                  <a:srgbClr val="ED7D31"/>
                </a:solidFill>
                <a:effectLst/>
                <a:uLnTx/>
                <a:uFillTx/>
                <a:latin typeface="Cambria Math" panose="02040503050406030204" pitchFamily="18" charset="0"/>
                <a:ea typeface="Cambria Math" panose="02040503050406030204" pitchFamily="18" charset="0"/>
                <a:cs typeface="Courier New" panose="02070309020205020404" pitchFamily="49" charset="0"/>
              </a:rPr>
            </a:br>
            <a:r>
              <a:rPr kumimoji="0" lang="en-US" sz="3600" b="0" i="0" u="none" strike="noStrike" kern="1200" cap="none" spc="0" normalizeH="0" baseline="0" noProof="0" dirty="0">
                <a:ln>
                  <a:noFill/>
                </a:ln>
                <a:solidFill>
                  <a:srgbClr val="ED7D31"/>
                </a:solidFill>
                <a:effectLst/>
                <a:uLnTx/>
                <a:uFillTx/>
                <a:latin typeface="Calibri Light"/>
                <a:ea typeface="+mn-ea"/>
                <a:cs typeface="Courier New" panose="02070309020205020404" pitchFamily="49" charset="0"/>
              </a:rPr>
              <a:t>errors </a:t>
            </a:r>
          </a:p>
        </p:txBody>
      </p:sp>
      <p:sp>
        <p:nvSpPr>
          <p:cNvPr id="47" name="X"/>
          <p:cNvSpPr/>
          <p:nvPr/>
        </p:nvSpPr>
        <p:spPr>
          <a:xfrm>
            <a:off x="6234410" y="4343400"/>
            <a:ext cx="2161580" cy="9144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70AD47"/>
                </a:solidFill>
                <a:effectLst/>
                <a:uLnTx/>
                <a:uFillTx/>
                <a:latin typeface="Calibri Light"/>
                <a:ea typeface="+mn-ea"/>
                <a:cs typeface="Courier New" panose="02070309020205020404" pitchFamily="49" charset="0"/>
              </a:rPr>
              <a:t>Up to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70AD47"/>
                </a:solidFill>
                <a:effectLst/>
                <a:uLnTx/>
                <a:uFillTx/>
                <a:latin typeface="Cambria Math" panose="02040503050406030204" pitchFamily="18" charset="0"/>
                <a:ea typeface="Cambria Math" panose="02040503050406030204" pitchFamily="18" charset="0"/>
                <a:cs typeface="Courier New" panose="02070309020205020404" pitchFamily="49" charset="0"/>
              </a:rPr>
              <a:t>3.3×10</a:t>
            </a:r>
            <a:r>
              <a:rPr kumimoji="0" lang="en-US" sz="4400" b="1" i="0" u="none" strike="noStrike" kern="1200" cap="none" spc="0" normalizeH="0" baseline="30000" noProof="0" dirty="0">
                <a:ln>
                  <a:noFill/>
                </a:ln>
                <a:solidFill>
                  <a:srgbClr val="70AD47"/>
                </a:solidFill>
                <a:effectLst/>
                <a:uLnTx/>
                <a:uFillTx/>
                <a:latin typeface="Cambria Math" panose="02040503050406030204" pitchFamily="18" charset="0"/>
                <a:ea typeface="Cambria Math" panose="02040503050406030204" pitchFamily="18" charset="0"/>
                <a:cs typeface="Courier New" panose="02070309020205020404" pitchFamily="49" charset="0"/>
              </a:rPr>
              <a:t>5</a:t>
            </a:r>
            <a:r>
              <a:rPr kumimoji="0" lang="en-US" sz="3600" b="0" i="0" u="none" strike="noStrike" kern="1200" cap="none" spc="0" normalizeH="0" baseline="0" noProof="0" dirty="0">
                <a:ln>
                  <a:noFill/>
                </a:ln>
                <a:solidFill>
                  <a:srgbClr val="70AD47"/>
                </a:solidFill>
                <a:effectLst/>
                <a:uLnTx/>
                <a:uFillTx/>
                <a:latin typeface="Cambria Math" panose="02040503050406030204" pitchFamily="18" charset="0"/>
                <a:ea typeface="Cambria Math" panose="02040503050406030204" pitchFamily="18" charset="0"/>
                <a:cs typeface="Courier New" panose="02070309020205020404" pitchFamily="49" charset="0"/>
              </a:rPr>
              <a:t> </a:t>
            </a:r>
            <a:br>
              <a:rPr kumimoji="0" lang="en-US" sz="3600" b="0" i="0" u="none" strike="noStrike" kern="1200" cap="none" spc="0" normalizeH="0" baseline="0" noProof="0" dirty="0">
                <a:ln>
                  <a:noFill/>
                </a:ln>
                <a:solidFill>
                  <a:srgbClr val="70AD47"/>
                </a:solidFill>
                <a:effectLst/>
                <a:uLnTx/>
                <a:uFillTx/>
                <a:latin typeface="Cambria Math" panose="02040503050406030204" pitchFamily="18" charset="0"/>
                <a:ea typeface="Cambria Math" panose="02040503050406030204" pitchFamily="18" charset="0"/>
                <a:cs typeface="Courier New" panose="02070309020205020404" pitchFamily="49" charset="0"/>
              </a:rPr>
            </a:br>
            <a:r>
              <a:rPr kumimoji="0" lang="en-US" sz="3600" b="0" i="0" u="none" strike="noStrike" kern="1200" cap="none" spc="0" normalizeH="0" baseline="0" noProof="0" dirty="0">
                <a:ln>
                  <a:noFill/>
                </a:ln>
                <a:solidFill>
                  <a:srgbClr val="70AD47"/>
                </a:solidFill>
                <a:effectLst/>
                <a:uLnTx/>
                <a:uFillTx/>
                <a:latin typeface="Calibri Light"/>
                <a:ea typeface="+mn-ea"/>
                <a:cs typeface="Courier New" panose="02070309020205020404" pitchFamily="49" charset="0"/>
              </a:rPr>
              <a:t>errors </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4D2B188-1D62-4FCA-8363-938AD4629BBB}" type="slidenum">
              <a:rPr kumimoji="0" lang="en-US" sz="2000" b="0" i="0" u="none" strike="noStrike" kern="1200" cap="none" spc="0" normalizeH="0" baseline="0" noProof="0" smtClean="0">
                <a:ln>
                  <a:noFill/>
                </a:ln>
                <a:solidFill>
                  <a:prstClr val="black">
                    <a:tint val="75000"/>
                  </a:prstClr>
                </a:solidFill>
                <a:effectLst/>
                <a:uLnTx/>
                <a:uFillTx/>
                <a:latin typeface="Cambria Math" panose="02040503050406030204" pitchFamily="18" charset="0"/>
                <a:ea typeface="Cambria Math" panose="02040503050406030204" pitchFamily="18"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125</a:t>
            </a:fld>
            <a:endParaRPr kumimoji="0" lang="en-US" sz="2000" b="0" i="0" u="none" strike="noStrike" kern="1200" cap="none" spc="0" normalizeH="0" baseline="0" noProof="0">
              <a:ln>
                <a:noFill/>
              </a:ln>
              <a:solidFill>
                <a:prstClr val="black">
                  <a:tint val="75000"/>
                </a:prstClr>
              </a:solidFill>
              <a:effectLst/>
              <a:uLnTx/>
              <a:uFillTx/>
              <a:latin typeface="Cambria Math" panose="02040503050406030204" pitchFamily="18" charset="0"/>
              <a:ea typeface="Cambria Math" panose="02040503050406030204" pitchFamily="18" charset="0"/>
              <a:cs typeface="+mn-cs"/>
            </a:endParaRPr>
          </a:p>
        </p:txBody>
      </p:sp>
      <p:sp>
        <p:nvSpPr>
          <p:cNvPr id="48" name="Title 1"/>
          <p:cNvSpPr>
            <a:spLocks noGrp="1"/>
          </p:cNvSpPr>
          <p:nvPr>
            <p:ph type="title"/>
          </p:nvPr>
        </p:nvSpPr>
        <p:spPr>
          <a:xfrm>
            <a:off x="228600" y="-27384"/>
            <a:ext cx="8610600" cy="1066800"/>
          </a:xfrm>
        </p:spPr>
        <p:txBody>
          <a:bodyPr/>
          <a:lstStyle/>
          <a:p>
            <a:r>
              <a:rPr lang="en-US" sz="4400" b="0" dirty="0">
                <a:solidFill>
                  <a:srgbClr val="1A5712"/>
                </a:solidFill>
                <a:latin typeface="Garamond" charset="0"/>
                <a:ea typeface="ＭＳ Ｐゴシック" charset="0"/>
                <a:cs typeface="ＭＳ Ｐゴシック" charset="0"/>
              </a:rPr>
              <a:t>Most DRAM Modules Are Vulnerable</a:t>
            </a:r>
          </a:p>
        </p:txBody>
      </p:sp>
      <p:sp>
        <p:nvSpPr>
          <p:cNvPr id="44" name="Rectangle 43"/>
          <p:cNvSpPr/>
          <p:nvPr/>
        </p:nvSpPr>
        <p:spPr>
          <a:xfrm>
            <a:off x="107950" y="6165304"/>
            <a:ext cx="8568506"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FF"/>
                </a:solidFill>
                <a:effectLst/>
                <a:uLnTx/>
                <a:uFillTx/>
                <a:latin typeface="Calibri"/>
                <a:ea typeface="ＭＳ Ｐゴシック" charset="0"/>
                <a:cs typeface="ＭＳ Ｐゴシック" charset="0"/>
                <a:hlinkClick r:id="rId5"/>
              </a:rPr>
              <a:t>Flipping Bits in Memory Without Accessing Them: An Experimental Study of DRAM Disturbance Errors</a:t>
            </a:r>
            <a:r>
              <a:rPr kumimoji="0" lang="en-US" sz="1800" b="0" i="0" u="none" strike="noStrike" kern="1200" cap="none" spc="0" normalizeH="0" baseline="0" noProof="0" dirty="0">
                <a:ln>
                  <a:noFill/>
                </a:ln>
                <a:solidFill>
                  <a:srgbClr val="0000FF"/>
                </a:solidFill>
                <a:effectLst/>
                <a:uLnTx/>
                <a:uFillTx/>
                <a:latin typeface="Calibri"/>
                <a:ea typeface="ＭＳ Ｐゴシック" charset="0"/>
                <a:cs typeface="ＭＳ Ｐゴシック" charset="0"/>
              </a:rPr>
              <a:t>,</a:t>
            </a:r>
            <a:r>
              <a:rPr kumimoji="0" lang="en-US" sz="1800" b="0" i="0" u="none" strike="noStrike" kern="1200" cap="none" spc="0" normalizeH="0" baseline="0" noProof="0" dirty="0">
                <a:ln>
                  <a:noFill/>
                </a:ln>
                <a:solidFill>
                  <a:prstClr val="black"/>
                </a:solidFill>
                <a:effectLst/>
                <a:uLnTx/>
                <a:uFillTx/>
                <a:latin typeface="Tahoma" charset="0"/>
                <a:ea typeface="ＭＳ Ｐゴシック" charset="0"/>
                <a:cs typeface="ＭＳ Ｐゴシック" charset="0"/>
              </a:rPr>
              <a:t> </a:t>
            </a:r>
            <a:r>
              <a:rPr kumimoji="0" lang="en-US" sz="1800" b="0" i="0" u="none" strike="noStrike" kern="1200" cap="none" spc="0" normalizeH="0" baseline="0" noProof="0" dirty="0">
                <a:ln>
                  <a:noFill/>
                </a:ln>
                <a:solidFill>
                  <a:prstClr val="black"/>
                </a:solidFill>
                <a:effectLst/>
                <a:uLnTx/>
                <a:uFillTx/>
                <a:latin typeface="Calibri"/>
                <a:ea typeface="ＭＳ Ｐゴシック" charset="0"/>
                <a:cs typeface="ＭＳ Ｐゴシック" charset="0"/>
              </a:rPr>
              <a:t>(Kim et al., ISCA 2014)</a:t>
            </a:r>
          </a:p>
        </p:txBody>
      </p:sp>
    </p:spTree>
    <p:extLst>
      <p:ext uri="{BB962C8B-B14F-4D97-AF65-F5344CB8AC3E}">
        <p14:creationId xmlns:p14="http://schemas.microsoft.com/office/powerpoint/2010/main" val="343033840"/>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reErrors"/>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213682" y="990600"/>
            <a:ext cx="6731875" cy="4651892"/>
          </a:xfrm>
        </p:spPr>
      </p:pic>
      <p:pic>
        <p:nvPicPr>
          <p:cNvPr id="8" name="AllErrors"/>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13682" y="990600"/>
            <a:ext cx="6731875" cy="4651891"/>
          </a:xfrm>
          <a:prstGeom prst="rect">
            <a:avLst/>
          </a:prstGeom>
        </p:spPr>
      </p:pic>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4D2B188-1D62-4FCA-8363-938AD4629BBB}" type="slidenum">
              <a:rPr kumimoji="0" lang="en-US" sz="2000" b="0" i="0" u="none" strike="noStrike" kern="1200" cap="none" spc="0" normalizeH="0" baseline="0" noProof="0" smtClean="0">
                <a:ln>
                  <a:noFill/>
                </a:ln>
                <a:solidFill>
                  <a:prstClr val="black">
                    <a:tint val="75000"/>
                  </a:prstClr>
                </a:solidFill>
                <a:effectLst/>
                <a:uLnTx/>
                <a:uFillTx/>
                <a:latin typeface="Cambria Math" panose="02040503050406030204" pitchFamily="18" charset="0"/>
                <a:ea typeface="Cambria Math" panose="02040503050406030204" pitchFamily="18"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126</a:t>
            </a:fld>
            <a:endParaRPr kumimoji="0" lang="en-US" sz="2000" b="0" i="0" u="none" strike="noStrike" kern="1200" cap="none" spc="0" normalizeH="0" baseline="0" noProof="0">
              <a:ln>
                <a:noFill/>
              </a:ln>
              <a:solidFill>
                <a:prstClr val="black">
                  <a:tint val="75000"/>
                </a:prstClr>
              </a:solidFill>
              <a:effectLst/>
              <a:uLnTx/>
              <a:uFillTx/>
              <a:latin typeface="Cambria Math" panose="02040503050406030204" pitchFamily="18" charset="0"/>
              <a:ea typeface="Cambria Math" panose="02040503050406030204" pitchFamily="18" charset="0"/>
              <a:cs typeface="+mn-cs"/>
            </a:endParaRPr>
          </a:p>
        </p:txBody>
      </p:sp>
      <p:sp>
        <p:nvSpPr>
          <p:cNvPr id="14" name="Curtain1"/>
          <p:cNvSpPr/>
          <p:nvPr/>
        </p:nvSpPr>
        <p:spPr>
          <a:xfrm>
            <a:off x="2133601" y="1424940"/>
            <a:ext cx="2141220" cy="3497580"/>
          </a:xfrm>
          <a:prstGeom prst="rect">
            <a:avLst/>
          </a:prstGeom>
          <a:solidFill>
            <a:srgbClr val="CDCDC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12" name="Second"/>
          <p:cNvSpPr/>
          <p:nvPr/>
        </p:nvSpPr>
        <p:spPr>
          <a:xfrm>
            <a:off x="4832032" y="3679825"/>
            <a:ext cx="382905" cy="381001"/>
          </a:xfrm>
          <a:prstGeom prst="ellipse">
            <a:avLst/>
          </a:prstGeom>
          <a:noFill/>
          <a:ln w="19050">
            <a:solidFill>
              <a:srgbClr val="699FD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3" name="Third"/>
          <p:cNvSpPr/>
          <p:nvPr/>
        </p:nvSpPr>
        <p:spPr>
          <a:xfrm>
            <a:off x="5093970" y="1685925"/>
            <a:ext cx="382905" cy="381001"/>
          </a:xfrm>
          <a:prstGeom prst="ellipse">
            <a:avLst/>
          </a:prstGeom>
          <a:noFill/>
          <a:ln w="19050">
            <a:solidFill>
              <a:srgbClr val="F27A33"/>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5" name="Curtain2"/>
          <p:cNvSpPr/>
          <p:nvPr/>
        </p:nvSpPr>
        <p:spPr>
          <a:xfrm>
            <a:off x="4274820" y="1424940"/>
            <a:ext cx="3670737" cy="3497580"/>
          </a:xfrm>
          <a:prstGeom prst="rect">
            <a:avLst/>
          </a:prstGeom>
          <a:solidFill>
            <a:srgbClr val="CDCDC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17" name="Title 1"/>
          <p:cNvSpPr>
            <a:spLocks noGrp="1"/>
          </p:cNvSpPr>
          <p:nvPr>
            <p:ph type="title"/>
          </p:nvPr>
        </p:nvSpPr>
        <p:spPr>
          <a:xfrm>
            <a:off x="228600" y="-14064"/>
            <a:ext cx="8610600" cy="1066800"/>
          </a:xfrm>
        </p:spPr>
        <p:txBody>
          <a:bodyPr/>
          <a:lstStyle/>
          <a:p>
            <a:r>
              <a:rPr lang="en-US" sz="4400" b="0" dirty="0">
                <a:solidFill>
                  <a:srgbClr val="1A5712"/>
                </a:solidFill>
                <a:latin typeface="Garamond" charset="0"/>
                <a:ea typeface="ＭＳ Ｐゴシック" charset="0"/>
                <a:cs typeface="ＭＳ Ｐゴシック" charset="0"/>
              </a:rPr>
              <a:t>Recent DRAM Is More Vulnerable</a:t>
            </a:r>
          </a:p>
        </p:txBody>
      </p:sp>
    </p:spTree>
    <p:extLst>
      <p:ext uri="{BB962C8B-B14F-4D97-AF65-F5344CB8AC3E}">
        <p14:creationId xmlns:p14="http://schemas.microsoft.com/office/powerpoint/2010/main" val="118046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8" fill="hold" grpId="0" nodeType="clickEffect">
                                  <p:stCondLst>
                                    <p:cond delay="0"/>
                                  </p:stCondLst>
                                  <p:childTnLst>
                                    <p:animEffect transition="out" filter="wipe(left)">
                                      <p:cBhvr>
                                        <p:cTn id="6" dur="1500"/>
                                        <p:tgtEl>
                                          <p:spTgt spid="14"/>
                                        </p:tgtEl>
                                      </p:cBhvr>
                                    </p:animEffect>
                                    <p:set>
                                      <p:cBhvr>
                                        <p:cTn id="7" dur="1" fill="hold">
                                          <p:stCondLst>
                                            <p:cond delay="1499"/>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reErrors"/>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213682" y="990600"/>
            <a:ext cx="6731875" cy="4651892"/>
          </a:xfrm>
        </p:spPr>
      </p:pic>
      <p:pic>
        <p:nvPicPr>
          <p:cNvPr id="8" name="AllErrors"/>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13682" y="990600"/>
            <a:ext cx="6731875" cy="4651891"/>
          </a:xfrm>
          <a:prstGeom prst="rect">
            <a:avLst/>
          </a:prstGeom>
        </p:spPr>
      </p:pic>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4D2B188-1D62-4FCA-8363-938AD4629BBB}" type="slidenum">
              <a:rPr kumimoji="0" lang="en-US" sz="2000" b="0" i="0" u="none" strike="noStrike" kern="1200" cap="none" spc="0" normalizeH="0" baseline="0" noProof="0" smtClean="0">
                <a:ln>
                  <a:noFill/>
                </a:ln>
                <a:solidFill>
                  <a:prstClr val="black">
                    <a:tint val="75000"/>
                  </a:prstClr>
                </a:solidFill>
                <a:effectLst/>
                <a:uLnTx/>
                <a:uFillTx/>
                <a:latin typeface="Cambria Math" panose="02040503050406030204" pitchFamily="18" charset="0"/>
                <a:ea typeface="Cambria Math" panose="02040503050406030204" pitchFamily="18"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127</a:t>
            </a:fld>
            <a:endParaRPr kumimoji="0" lang="en-US" sz="2000" b="0" i="0" u="none" strike="noStrike" kern="1200" cap="none" spc="0" normalizeH="0" baseline="0" noProof="0">
              <a:ln>
                <a:noFill/>
              </a:ln>
              <a:solidFill>
                <a:prstClr val="black">
                  <a:tint val="75000"/>
                </a:prstClr>
              </a:solidFill>
              <a:effectLst/>
              <a:uLnTx/>
              <a:uFillTx/>
              <a:latin typeface="Cambria Math" panose="02040503050406030204" pitchFamily="18" charset="0"/>
              <a:ea typeface="Cambria Math" panose="02040503050406030204" pitchFamily="18" charset="0"/>
              <a:cs typeface="+mn-cs"/>
            </a:endParaRPr>
          </a:p>
        </p:txBody>
      </p:sp>
      <p:sp>
        <p:nvSpPr>
          <p:cNvPr id="12" name="Second"/>
          <p:cNvSpPr/>
          <p:nvPr/>
        </p:nvSpPr>
        <p:spPr>
          <a:xfrm>
            <a:off x="4832032" y="3679825"/>
            <a:ext cx="382905" cy="381001"/>
          </a:xfrm>
          <a:prstGeom prst="ellipse">
            <a:avLst/>
          </a:prstGeom>
          <a:noFill/>
          <a:ln w="19050">
            <a:solidFill>
              <a:srgbClr val="699FD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3" name="Third"/>
          <p:cNvSpPr/>
          <p:nvPr/>
        </p:nvSpPr>
        <p:spPr>
          <a:xfrm>
            <a:off x="5093970" y="1685925"/>
            <a:ext cx="382905" cy="381001"/>
          </a:xfrm>
          <a:prstGeom prst="ellipse">
            <a:avLst/>
          </a:prstGeom>
          <a:noFill/>
          <a:ln w="19050">
            <a:solidFill>
              <a:srgbClr val="F27A33"/>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5" name="Curtain2"/>
          <p:cNvSpPr/>
          <p:nvPr/>
        </p:nvSpPr>
        <p:spPr>
          <a:xfrm>
            <a:off x="4274820" y="1424940"/>
            <a:ext cx="3670737" cy="3497580"/>
          </a:xfrm>
          <a:prstGeom prst="rect">
            <a:avLst/>
          </a:prstGeom>
          <a:solidFill>
            <a:srgbClr val="CDCDC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9" name="First Appearance"/>
          <p:cNvSpPr/>
          <p:nvPr/>
        </p:nvSpPr>
        <p:spPr>
          <a:xfrm>
            <a:off x="3192780" y="2430781"/>
            <a:ext cx="2023110" cy="845819"/>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80000"/>
              </a:lnSpc>
              <a:spcBef>
                <a:spcPts val="0"/>
              </a:spcBef>
              <a:spcAft>
                <a:spcPts val="0"/>
              </a:spcAft>
              <a:buClrTx/>
              <a:buSzTx/>
              <a:buFontTx/>
              <a:buNone/>
              <a:tabLst/>
              <a:defRPr/>
            </a:pPr>
            <a:r>
              <a:rPr kumimoji="0" lang="en-US" sz="2800" b="0" i="1" u="none" strike="noStrike" kern="1200" cap="none" spc="0" normalizeH="0" baseline="0" noProof="0" dirty="0">
                <a:ln>
                  <a:noFill/>
                </a:ln>
                <a:solidFill>
                  <a:srgbClr val="70AE46"/>
                </a:solidFill>
                <a:effectLst/>
                <a:uLnTx/>
                <a:uFillTx/>
                <a:latin typeface="Calibri Light"/>
                <a:ea typeface="+mn-ea"/>
                <a:cs typeface="Courier New" panose="02070309020205020404" pitchFamily="49" charset="0"/>
              </a:rPr>
              <a:t>First</a:t>
            </a:r>
          </a:p>
          <a:p>
            <a:pPr marL="0" marR="0" lvl="0" indent="0" algn="ctr" defTabSz="914400" rtl="0" eaLnBrk="1" fontAlgn="auto" latinLnBrk="0" hangingPunct="1">
              <a:lnSpc>
                <a:spcPct val="80000"/>
              </a:lnSpc>
              <a:spcBef>
                <a:spcPts val="0"/>
              </a:spcBef>
              <a:spcAft>
                <a:spcPts val="0"/>
              </a:spcAft>
              <a:buClrTx/>
              <a:buSzTx/>
              <a:buFontTx/>
              <a:buNone/>
              <a:tabLst/>
              <a:defRPr/>
            </a:pPr>
            <a:r>
              <a:rPr kumimoji="0" lang="en-US" sz="2800" b="0" i="1" u="none" strike="noStrike" kern="1200" cap="none" spc="0" normalizeH="0" baseline="0" noProof="0" dirty="0">
                <a:ln>
                  <a:noFill/>
                </a:ln>
                <a:solidFill>
                  <a:srgbClr val="70AE46"/>
                </a:solidFill>
                <a:effectLst/>
                <a:uLnTx/>
                <a:uFillTx/>
                <a:latin typeface="Calibri Light"/>
                <a:ea typeface="+mn-ea"/>
                <a:cs typeface="Courier New" panose="02070309020205020404" pitchFamily="49" charset="0"/>
              </a:rPr>
              <a:t>Appearance</a:t>
            </a:r>
          </a:p>
        </p:txBody>
      </p:sp>
      <p:sp>
        <p:nvSpPr>
          <p:cNvPr id="3" name="First"/>
          <p:cNvSpPr/>
          <p:nvPr/>
        </p:nvSpPr>
        <p:spPr>
          <a:xfrm>
            <a:off x="4016374" y="3305175"/>
            <a:ext cx="382905" cy="381001"/>
          </a:xfrm>
          <a:prstGeom prst="ellipse">
            <a:avLst/>
          </a:prstGeom>
          <a:noFill/>
          <a:ln w="19050">
            <a:solidFill>
              <a:srgbClr val="6EAE3F"/>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7" name="Title 1"/>
          <p:cNvSpPr>
            <a:spLocks noGrp="1"/>
          </p:cNvSpPr>
          <p:nvPr>
            <p:ph type="title"/>
          </p:nvPr>
        </p:nvSpPr>
        <p:spPr>
          <a:xfrm>
            <a:off x="228600" y="-14064"/>
            <a:ext cx="8610600" cy="1066800"/>
          </a:xfrm>
        </p:spPr>
        <p:txBody>
          <a:bodyPr/>
          <a:lstStyle/>
          <a:p>
            <a:r>
              <a:rPr lang="en-US" sz="4400" b="0" dirty="0">
                <a:solidFill>
                  <a:srgbClr val="1A5712"/>
                </a:solidFill>
                <a:latin typeface="Garamond" charset="0"/>
                <a:ea typeface="ＭＳ Ｐゴシック" charset="0"/>
                <a:cs typeface="ＭＳ Ｐゴシック" charset="0"/>
              </a:rPr>
              <a:t>Recent DRAM Is More Vulnerable</a:t>
            </a:r>
          </a:p>
        </p:txBody>
      </p:sp>
    </p:spTree>
    <p:extLst>
      <p:ext uri="{BB962C8B-B14F-4D97-AF65-F5344CB8AC3E}">
        <p14:creationId xmlns:p14="http://schemas.microsoft.com/office/powerpoint/2010/main" val="2037829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22" presetClass="exit" presetSubtype="8" fill="hold" grpId="0" nodeType="clickEffect">
                                  <p:stCondLst>
                                    <p:cond delay="0"/>
                                  </p:stCondLst>
                                  <p:childTnLst>
                                    <p:animEffect transition="out" filter="wipe(left)">
                                      <p:cBhvr>
                                        <p:cTn id="12" dur="1500"/>
                                        <p:tgtEl>
                                          <p:spTgt spid="15"/>
                                        </p:tgtEl>
                                      </p:cBhvr>
                                    </p:animEffect>
                                    <p:set>
                                      <p:cBhvr>
                                        <p:cTn id="13" dur="1" fill="hold">
                                          <p:stCondLst>
                                            <p:cond delay="1499"/>
                                          </p:stCondLst>
                                        </p:cTn>
                                        <p:tgtEl>
                                          <p:spTgt spid="1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9" grpId="0"/>
      <p:bldP spid="3" grpId="0" animBg="1"/>
    </p:bld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reErrors"/>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213682" y="990600"/>
            <a:ext cx="6731875" cy="4651892"/>
          </a:xfrm>
        </p:spPr>
      </p:pic>
      <p:pic>
        <p:nvPicPr>
          <p:cNvPr id="8" name="AllErrors"/>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13682" y="990600"/>
            <a:ext cx="6731875" cy="4651891"/>
          </a:xfrm>
          <a:prstGeom prst="rect">
            <a:avLst/>
          </a:prstGeom>
        </p:spPr>
      </p:pic>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4D2B188-1D62-4FCA-8363-938AD4629BBB}" type="slidenum">
              <a:rPr kumimoji="0" lang="en-US" sz="2000" b="0" i="0" u="none" strike="noStrike" kern="1200" cap="none" spc="0" normalizeH="0" baseline="0" noProof="0" smtClean="0">
                <a:ln>
                  <a:noFill/>
                </a:ln>
                <a:solidFill>
                  <a:prstClr val="black">
                    <a:tint val="75000"/>
                  </a:prstClr>
                </a:solidFill>
                <a:effectLst/>
                <a:uLnTx/>
                <a:uFillTx/>
                <a:latin typeface="Cambria Math" panose="02040503050406030204" pitchFamily="18" charset="0"/>
                <a:ea typeface="Cambria Math" panose="02040503050406030204" pitchFamily="18"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128</a:t>
            </a:fld>
            <a:endParaRPr kumimoji="0" lang="en-US" sz="2000" b="0" i="0" u="none" strike="noStrike" kern="1200" cap="none" spc="0" normalizeH="0" baseline="0" noProof="0">
              <a:ln>
                <a:noFill/>
              </a:ln>
              <a:solidFill>
                <a:prstClr val="black">
                  <a:tint val="75000"/>
                </a:prstClr>
              </a:solidFill>
              <a:effectLst/>
              <a:uLnTx/>
              <a:uFillTx/>
              <a:latin typeface="Cambria Math" panose="02040503050406030204" pitchFamily="18" charset="0"/>
              <a:ea typeface="Cambria Math" panose="02040503050406030204" pitchFamily="18" charset="0"/>
              <a:cs typeface="+mn-cs"/>
            </a:endParaRPr>
          </a:p>
        </p:txBody>
      </p:sp>
      <p:sp>
        <p:nvSpPr>
          <p:cNvPr id="12" name="Second"/>
          <p:cNvSpPr/>
          <p:nvPr/>
        </p:nvSpPr>
        <p:spPr>
          <a:xfrm>
            <a:off x="4832032" y="3679825"/>
            <a:ext cx="382905" cy="381001"/>
          </a:xfrm>
          <a:prstGeom prst="ellipse">
            <a:avLst/>
          </a:prstGeom>
          <a:noFill/>
          <a:ln w="19050">
            <a:solidFill>
              <a:srgbClr val="699FD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3" name="Third"/>
          <p:cNvSpPr/>
          <p:nvPr/>
        </p:nvSpPr>
        <p:spPr>
          <a:xfrm>
            <a:off x="5093970" y="1685925"/>
            <a:ext cx="382905" cy="381001"/>
          </a:xfrm>
          <a:prstGeom prst="ellipse">
            <a:avLst/>
          </a:prstGeom>
          <a:noFill/>
          <a:ln w="19050">
            <a:solidFill>
              <a:srgbClr val="F27A33"/>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6" name="Punchline"/>
          <p:cNvSpPr txBox="1"/>
          <p:nvPr/>
        </p:nvSpPr>
        <p:spPr>
          <a:xfrm>
            <a:off x="228600" y="5718692"/>
            <a:ext cx="8686800" cy="758308"/>
          </a:xfrm>
          <a:prstGeom prst="rect">
            <a:avLst/>
          </a:prstGeom>
          <a:noFill/>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1" u="none" strike="noStrike" kern="1200" cap="none" spc="0" normalizeH="0" baseline="0" noProof="0" dirty="0">
                <a:ln>
                  <a:noFill/>
                </a:ln>
                <a:solidFill>
                  <a:srgbClr val="FF0000"/>
                </a:solidFill>
                <a:effectLst/>
                <a:uLnTx/>
                <a:uFillTx/>
                <a:latin typeface="Calibri Light"/>
                <a:ea typeface="+mn-ea"/>
                <a:cs typeface="+mn-cs"/>
              </a:rPr>
              <a:t>All modules from </a:t>
            </a:r>
            <a:r>
              <a:rPr kumimoji="0" lang="en-US" sz="3200" b="0" i="1" u="none" strike="noStrike" kern="1200" cap="none" spc="0" normalizeH="0" baseline="0" noProof="0" dirty="0">
                <a:ln>
                  <a:noFill/>
                </a:ln>
                <a:solidFill>
                  <a:srgbClr val="FF0000"/>
                </a:solidFill>
                <a:effectLst/>
                <a:uLnTx/>
                <a:uFillTx/>
                <a:latin typeface="Cambria Math" panose="02040503050406030204" pitchFamily="18" charset="0"/>
                <a:ea typeface="Cambria Math" panose="02040503050406030204" pitchFamily="18" charset="0"/>
                <a:cs typeface="+mn-cs"/>
              </a:rPr>
              <a:t>2012–2013 </a:t>
            </a:r>
            <a:r>
              <a:rPr kumimoji="0" lang="en-US" sz="3600" b="0" i="1" u="none" strike="noStrike" kern="1200" cap="none" spc="0" normalizeH="0" baseline="0" noProof="0" dirty="0">
                <a:ln>
                  <a:noFill/>
                </a:ln>
                <a:solidFill>
                  <a:srgbClr val="FF0000"/>
                </a:solidFill>
                <a:effectLst/>
                <a:uLnTx/>
                <a:uFillTx/>
                <a:latin typeface="Calibri Light"/>
                <a:ea typeface="+mn-ea"/>
                <a:cs typeface="+mn-cs"/>
              </a:rPr>
              <a:t>are vulnerable</a:t>
            </a:r>
          </a:p>
        </p:txBody>
      </p:sp>
      <p:sp>
        <p:nvSpPr>
          <p:cNvPr id="19" name="RedBox"/>
          <p:cNvSpPr/>
          <p:nvPr/>
        </p:nvSpPr>
        <p:spPr>
          <a:xfrm>
            <a:off x="5454650" y="1442720"/>
            <a:ext cx="1660525" cy="3405505"/>
          </a:xfrm>
          <a:prstGeom prst="rect">
            <a:avLst/>
          </a:prstGeom>
          <a:solidFill>
            <a:srgbClr val="FF000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9" name="First Appearance"/>
          <p:cNvSpPr/>
          <p:nvPr/>
        </p:nvSpPr>
        <p:spPr>
          <a:xfrm>
            <a:off x="3192780" y="2430781"/>
            <a:ext cx="2023110" cy="845819"/>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80000"/>
              </a:lnSpc>
              <a:spcBef>
                <a:spcPts val="0"/>
              </a:spcBef>
              <a:spcAft>
                <a:spcPts val="0"/>
              </a:spcAft>
              <a:buClrTx/>
              <a:buSzTx/>
              <a:buFontTx/>
              <a:buNone/>
              <a:tabLst/>
              <a:defRPr/>
            </a:pPr>
            <a:r>
              <a:rPr kumimoji="0" lang="en-US" sz="2800" b="0" i="1" u="none" strike="noStrike" kern="1200" cap="none" spc="0" normalizeH="0" baseline="0" noProof="0" dirty="0">
                <a:ln>
                  <a:noFill/>
                </a:ln>
                <a:solidFill>
                  <a:srgbClr val="70AE46"/>
                </a:solidFill>
                <a:effectLst/>
                <a:uLnTx/>
                <a:uFillTx/>
                <a:latin typeface="Calibri Light"/>
                <a:ea typeface="+mn-ea"/>
                <a:cs typeface="Courier New" panose="02070309020205020404" pitchFamily="49" charset="0"/>
              </a:rPr>
              <a:t>First</a:t>
            </a:r>
          </a:p>
          <a:p>
            <a:pPr marL="0" marR="0" lvl="0" indent="0" algn="ctr" defTabSz="914400" rtl="0" eaLnBrk="1" fontAlgn="auto" latinLnBrk="0" hangingPunct="1">
              <a:lnSpc>
                <a:spcPct val="80000"/>
              </a:lnSpc>
              <a:spcBef>
                <a:spcPts val="0"/>
              </a:spcBef>
              <a:spcAft>
                <a:spcPts val="0"/>
              </a:spcAft>
              <a:buClrTx/>
              <a:buSzTx/>
              <a:buFontTx/>
              <a:buNone/>
              <a:tabLst/>
              <a:defRPr/>
            </a:pPr>
            <a:r>
              <a:rPr kumimoji="0" lang="en-US" sz="2800" b="0" i="1" u="none" strike="noStrike" kern="1200" cap="none" spc="0" normalizeH="0" baseline="0" noProof="0" dirty="0">
                <a:ln>
                  <a:noFill/>
                </a:ln>
                <a:solidFill>
                  <a:srgbClr val="70AE46"/>
                </a:solidFill>
                <a:effectLst/>
                <a:uLnTx/>
                <a:uFillTx/>
                <a:latin typeface="Calibri Light"/>
                <a:ea typeface="+mn-ea"/>
                <a:cs typeface="Courier New" panose="02070309020205020404" pitchFamily="49" charset="0"/>
              </a:rPr>
              <a:t>Appearance</a:t>
            </a:r>
          </a:p>
        </p:txBody>
      </p:sp>
      <p:sp>
        <p:nvSpPr>
          <p:cNvPr id="3" name="First"/>
          <p:cNvSpPr/>
          <p:nvPr/>
        </p:nvSpPr>
        <p:spPr>
          <a:xfrm>
            <a:off x="4016374" y="3305175"/>
            <a:ext cx="382905" cy="381001"/>
          </a:xfrm>
          <a:prstGeom prst="ellipse">
            <a:avLst/>
          </a:prstGeom>
          <a:noFill/>
          <a:ln w="19050">
            <a:solidFill>
              <a:srgbClr val="6EAE3F"/>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7" name="Title 1"/>
          <p:cNvSpPr>
            <a:spLocks noGrp="1"/>
          </p:cNvSpPr>
          <p:nvPr>
            <p:ph type="title"/>
          </p:nvPr>
        </p:nvSpPr>
        <p:spPr>
          <a:xfrm>
            <a:off x="228600" y="-14064"/>
            <a:ext cx="8610600" cy="1066800"/>
          </a:xfrm>
        </p:spPr>
        <p:txBody>
          <a:bodyPr/>
          <a:lstStyle/>
          <a:p>
            <a:r>
              <a:rPr lang="en-US" sz="4400" b="0" dirty="0">
                <a:solidFill>
                  <a:srgbClr val="1A5712"/>
                </a:solidFill>
                <a:latin typeface="Garamond" charset="0"/>
                <a:ea typeface="ＭＳ Ｐゴシック" charset="0"/>
                <a:cs typeface="ＭＳ Ｐゴシック" charset="0"/>
              </a:rPr>
              <a:t>Recent DRAM Is More Vulnerable</a:t>
            </a:r>
          </a:p>
        </p:txBody>
      </p:sp>
    </p:spTree>
    <p:extLst>
      <p:ext uri="{BB962C8B-B14F-4D97-AF65-F5344CB8AC3E}">
        <p14:creationId xmlns:p14="http://schemas.microsoft.com/office/powerpoint/2010/main" val="2461851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9" grpId="0" animBg="1"/>
    </p:bld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 name="Picture 48"/>
          <p:cNvPicPr>
            <a:picLocks noChangeAspect="1"/>
          </p:cNvPicPr>
          <p:nvPr/>
        </p:nvPicPr>
        <p:blipFill>
          <a:blip r:embed="rId3">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val="0"/>
              </a:ext>
            </a:extLst>
          </a:blip>
          <a:stretch>
            <a:fillRect/>
          </a:stretch>
        </p:blipFill>
        <p:spPr>
          <a:xfrm>
            <a:off x="4982278" y="990600"/>
            <a:ext cx="3761672" cy="2542032"/>
          </a:xfrm>
          <a:prstGeom prst="rect">
            <a:avLst/>
          </a:prstGeom>
          <a:noFill/>
          <a:ln>
            <a:noFill/>
          </a:ln>
        </p:spPr>
      </p:pic>
      <p:pic>
        <p:nvPicPr>
          <p:cNvPr id="23" name="Picture 2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428750" y="1133770"/>
            <a:ext cx="1752600" cy="1752600"/>
          </a:xfrm>
          <a:prstGeom prst="rect">
            <a:avLst/>
          </a:prstGeom>
        </p:spPr>
      </p:pic>
      <p:sp>
        <p:nvSpPr>
          <p:cNvPr id="3" name="Left-Right Arrow 2"/>
          <p:cNvSpPr/>
          <p:nvPr/>
        </p:nvSpPr>
        <p:spPr>
          <a:xfrm>
            <a:off x="3429000" y="1567009"/>
            <a:ext cx="1411106" cy="895352"/>
          </a:xfrm>
          <a:prstGeom prst="leftRightArrow">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600" b="1" i="0" u="none" strike="noStrike" kern="1200" cap="none" spc="0" normalizeH="0" baseline="0" noProof="0">
              <a:ln>
                <a:noFill/>
              </a:ln>
              <a:solidFill>
                <a:prstClr val="white"/>
              </a:solidFill>
              <a:effectLst/>
              <a:uLnTx/>
              <a:uFillTx/>
              <a:latin typeface="Calibri Light"/>
              <a:ea typeface="+mn-ea"/>
              <a:cs typeface="+mn-cs"/>
            </a:endParaRPr>
          </a:p>
        </p:txBody>
      </p:sp>
      <p:sp>
        <p:nvSpPr>
          <p:cNvPr id="7" name="TextBox 6"/>
          <p:cNvSpPr txBox="1"/>
          <p:nvPr/>
        </p:nvSpPr>
        <p:spPr>
          <a:xfrm>
            <a:off x="1115616" y="1484784"/>
            <a:ext cx="2448272" cy="914400"/>
          </a:xfrm>
          <a:prstGeom prst="rect">
            <a:avLst/>
          </a:prstGeom>
          <a:noFill/>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000" b="1" i="0" u="none" strike="noStrike" kern="1200" cap="none" spc="0" normalizeH="0" baseline="0" noProof="0" dirty="0">
                <a:ln>
                  <a:noFill/>
                </a:ln>
                <a:solidFill>
                  <a:prstClr val="black">
                    <a:lumMod val="65000"/>
                    <a:lumOff val="35000"/>
                  </a:prstClr>
                </a:solidFill>
                <a:effectLst/>
                <a:uLnTx/>
                <a:uFillTx/>
                <a:latin typeface="Calibri Light"/>
                <a:ea typeface="+mn-ea"/>
                <a:cs typeface="+mn-cs"/>
              </a:rPr>
              <a:t>CPU</a:t>
            </a:r>
          </a:p>
        </p:txBody>
      </p:sp>
      <p:sp>
        <p:nvSpPr>
          <p:cNvPr id="4" name="Rectangle 3"/>
          <p:cNvSpPr/>
          <p:nvPr/>
        </p:nvSpPr>
        <p:spPr>
          <a:xfrm>
            <a:off x="4753678" y="2762545"/>
            <a:ext cx="3761672" cy="533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6" name="CPU"/>
          <p:cNvSpPr/>
          <p:nvPr/>
        </p:nvSpPr>
        <p:spPr>
          <a:xfrm>
            <a:off x="457200" y="3200400"/>
            <a:ext cx="3657600" cy="3104856"/>
          </a:xfrm>
          <a:prstGeom prst="roundRect">
            <a:avLst>
              <a:gd name="adj" fmla="val 11319"/>
            </a:avLst>
          </a:prstGeom>
          <a:solidFill>
            <a:srgbClr val="0D3533"/>
          </a:solidFill>
          <a:ln w="57150">
            <a:noFill/>
            <a:prstDash val="solid"/>
          </a:ln>
        </p:spPr>
        <p:style>
          <a:lnRef idx="2">
            <a:schemeClr val="accent1">
              <a:shade val="50000"/>
            </a:schemeClr>
          </a:lnRef>
          <a:fillRef idx="1">
            <a:schemeClr val="accent1"/>
          </a:fillRef>
          <a:effectRef idx="0">
            <a:schemeClr val="accent1"/>
          </a:effectRef>
          <a:fontRef idx="minor">
            <a:schemeClr val="lt1"/>
          </a:fontRef>
        </p:style>
        <p:txBody>
          <a:bodyPr lIns="0" rIns="0" rtlCol="0" anchor="t"/>
          <a:lstStyle/>
          <a:p>
            <a:pPr marL="114300" marR="0" lvl="0" indent="0" algn="l" defTabSz="914400" rtl="0" eaLnBrk="1" fontAlgn="auto" latinLnBrk="0" hangingPunct="1">
              <a:lnSpc>
                <a:spcPct val="90000"/>
              </a:lnSpc>
              <a:spcBef>
                <a:spcPts val="0"/>
              </a:spcBef>
              <a:spcAft>
                <a:spcPts val="0"/>
              </a:spcAft>
              <a:buClrTx/>
              <a:buSzTx/>
              <a:buFontTx/>
              <a:buNone/>
              <a:tabLst/>
              <a:defRPr/>
            </a:pPr>
            <a:r>
              <a:rPr kumimoji="0" lang="en-US" sz="2800" b="0" i="0" u="sng"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loop</a:t>
            </a: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a:t>
            </a:r>
          </a:p>
          <a:p>
            <a:pPr marL="114300" marR="0" lvl="0" indent="0" algn="l" defTabSz="914400" rtl="0" eaLnBrk="1" fontAlgn="auto" latinLnBrk="0" hangingPunct="1">
              <a:lnSpc>
                <a:spcPct val="9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mov (</a:t>
            </a:r>
            <a:r>
              <a:rPr kumimoji="0" lang="en-US" sz="28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rPr>
              <a:t>X</a:t>
            </a: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%eax</a:t>
            </a:r>
          </a:p>
          <a:p>
            <a:pPr marL="114300" marR="0" lvl="0" indent="0" algn="l" defTabSz="914400" rtl="0" eaLnBrk="1" fontAlgn="auto" latinLnBrk="0" hangingPunct="1">
              <a:lnSpc>
                <a:spcPct val="9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mov (</a:t>
            </a:r>
            <a:r>
              <a:rPr kumimoji="0" lang="en-US" sz="28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rPr>
              <a:t>Y</a:t>
            </a: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%ebx</a:t>
            </a:r>
          </a:p>
          <a:p>
            <a:pPr marL="114300" marR="0" lvl="0" indent="0" algn="l" defTabSz="914400" rtl="0" eaLnBrk="1" fontAlgn="auto" latinLnBrk="0" hangingPunct="1">
              <a:lnSpc>
                <a:spcPct val="9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clflush (</a:t>
            </a:r>
            <a:r>
              <a:rPr kumimoji="0" lang="en-US" sz="28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rPr>
              <a:t>X</a:t>
            </a: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a:t>
            </a:r>
          </a:p>
          <a:p>
            <a:pPr marL="114300" marR="0" lvl="0" indent="0" algn="l" defTabSz="914400" rtl="0" eaLnBrk="1" fontAlgn="auto" latinLnBrk="0" hangingPunct="1">
              <a:lnSpc>
                <a:spcPct val="9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clflush (</a:t>
            </a:r>
            <a:r>
              <a:rPr kumimoji="0" lang="en-US" sz="28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rPr>
              <a:t>Y</a:t>
            </a: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a:t>
            </a:r>
          </a:p>
          <a:p>
            <a:pPr marL="114300" marR="0" lvl="0" indent="0" algn="l" defTabSz="914400" rtl="0" eaLnBrk="1" fontAlgn="auto" latinLnBrk="0" hangingPunct="1">
              <a:lnSpc>
                <a:spcPct val="9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mfence</a:t>
            </a:r>
          </a:p>
          <a:p>
            <a:pPr marL="114300" marR="0" lvl="0" indent="0" algn="l" defTabSz="914400" rtl="0" eaLnBrk="1" fontAlgn="auto" latinLnBrk="0" hangingPunct="1">
              <a:lnSpc>
                <a:spcPct val="9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jmp </a:t>
            </a:r>
            <a:r>
              <a:rPr kumimoji="0" lang="en-US" sz="2800" b="0" i="0" u="sng"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loop</a:t>
            </a:r>
            <a:endPar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endParaRPr>
          </a:p>
        </p:txBody>
      </p:sp>
      <p:sp>
        <p:nvSpPr>
          <p:cNvPr id="35" name="Rectangle 34"/>
          <p:cNvSpPr/>
          <p:nvPr/>
        </p:nvSpPr>
        <p:spPr>
          <a:xfrm>
            <a:off x="-324544" y="6453336"/>
            <a:ext cx="7056784" cy="369332"/>
          </a:xfrm>
          <a:prstGeom prst="rect">
            <a:avLst/>
          </a:prstGeom>
        </p:spPr>
        <p:txBody>
          <a:bodyPr wrap="squar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a:ea typeface="+mn-ea"/>
                <a:cs typeface="+mn-cs"/>
              </a:rPr>
              <a:t>Download from: </a:t>
            </a:r>
            <a:r>
              <a:rPr kumimoji="0" lang="en-US" sz="1800" b="0" i="0" u="none" strike="noStrike" kern="1200" cap="none" spc="0" normalizeH="0" baseline="0" noProof="0" dirty="0">
                <a:ln>
                  <a:noFill/>
                </a:ln>
                <a:solidFill>
                  <a:prstClr val="black"/>
                </a:solidFill>
                <a:effectLst/>
                <a:uLnTx/>
                <a:uFillTx/>
                <a:latin typeface="Calibri"/>
                <a:ea typeface="+mn-ea"/>
                <a:cs typeface="+mn-cs"/>
                <a:hlinkClick r:id="rId6"/>
              </a:rPr>
              <a:t>https://github.com/CMU-SAFARI/rowhammer</a:t>
            </a:r>
            <a:r>
              <a:rPr kumimoji="0" lang="en-US" sz="1800" b="0" i="0" u="none" strike="noStrike" kern="1200" cap="none" spc="0" normalizeH="0" baseline="0" noProof="0" dirty="0">
                <a:ln>
                  <a:noFill/>
                </a:ln>
                <a:solidFill>
                  <a:prstClr val="black"/>
                </a:solidFill>
                <a:effectLst/>
                <a:uLnTx/>
                <a:uFillTx/>
                <a:latin typeface="Calibri"/>
                <a:ea typeface="+mn-ea"/>
                <a:cs typeface="+mn-cs"/>
              </a:rPr>
              <a:t> </a:t>
            </a:r>
          </a:p>
        </p:txBody>
      </p:sp>
      <p:sp>
        <p:nvSpPr>
          <p:cNvPr id="46" name="TextBox 45"/>
          <p:cNvSpPr txBox="1"/>
          <p:nvPr/>
        </p:nvSpPr>
        <p:spPr>
          <a:xfrm>
            <a:off x="4572000" y="1484784"/>
            <a:ext cx="4572000" cy="914400"/>
          </a:xfrm>
          <a:prstGeom prst="rect">
            <a:avLst/>
          </a:prstGeom>
          <a:noFill/>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Calibri Light"/>
                <a:ea typeface="+mn-ea"/>
                <a:cs typeface="+mn-cs"/>
              </a:rPr>
              <a:t>DRAM Module</a:t>
            </a:r>
          </a:p>
        </p:txBody>
      </p:sp>
      <p:sp>
        <p:nvSpPr>
          <p:cNvPr id="56" name="Title 1"/>
          <p:cNvSpPr>
            <a:spLocks noGrp="1"/>
          </p:cNvSpPr>
          <p:nvPr>
            <p:ph type="title"/>
          </p:nvPr>
        </p:nvSpPr>
        <p:spPr>
          <a:xfrm>
            <a:off x="228600" y="44624"/>
            <a:ext cx="8915400" cy="1066800"/>
          </a:xfrm>
        </p:spPr>
        <p:txBody>
          <a:bodyPr/>
          <a:lstStyle/>
          <a:p>
            <a:r>
              <a:rPr lang="en-US" sz="4000" b="0" dirty="0">
                <a:solidFill>
                  <a:srgbClr val="1A5712"/>
                </a:solidFill>
                <a:latin typeface="Garamond"/>
                <a:cs typeface="Garamond"/>
              </a:rPr>
              <a:t>A Simple Program Can Induce Many Errors</a:t>
            </a:r>
          </a:p>
        </p:txBody>
      </p:sp>
      <p:sp>
        <p:nvSpPr>
          <p:cNvPr id="54" name="DRAM"/>
          <p:cNvSpPr/>
          <p:nvPr/>
        </p:nvSpPr>
        <p:spPr>
          <a:xfrm>
            <a:off x="5029200" y="3200400"/>
            <a:ext cx="3657599" cy="3104856"/>
          </a:xfrm>
          <a:prstGeom prst="roundRect">
            <a:avLst>
              <a:gd name="adj" fmla="val 11319"/>
            </a:avLst>
          </a:prstGeom>
          <a:solidFill>
            <a:schemeClr val="bg1">
              <a:lumMod val="85000"/>
            </a:schemeClr>
          </a:solidFill>
          <a:ln w="57150">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55" name="YArrow"/>
          <p:cNvCxnSpPr>
            <a:stCxn id="57" idx="3"/>
            <a:endCxn id="61" idx="1"/>
          </p:cNvCxnSpPr>
          <p:nvPr/>
        </p:nvCxnSpPr>
        <p:spPr>
          <a:xfrm>
            <a:off x="5715000" y="5337264"/>
            <a:ext cx="381000" cy="0"/>
          </a:xfrm>
          <a:prstGeom prst="straightConnector1">
            <a:avLst/>
          </a:prstGeom>
          <a:ln w="38100" cap="rnd">
            <a:solidFill>
              <a:srgbClr val="FF0000"/>
            </a:solidFill>
            <a:round/>
            <a:tailEnd type="arrow" w="lg" len="med"/>
          </a:ln>
        </p:spPr>
        <p:style>
          <a:lnRef idx="1">
            <a:schemeClr val="accent1"/>
          </a:lnRef>
          <a:fillRef idx="0">
            <a:schemeClr val="accent1"/>
          </a:fillRef>
          <a:effectRef idx="0">
            <a:schemeClr val="accent1"/>
          </a:effectRef>
          <a:fontRef idx="minor">
            <a:schemeClr val="tx1"/>
          </a:fontRef>
        </p:style>
      </p:cxnSp>
      <p:sp>
        <p:nvSpPr>
          <p:cNvPr id="57" name="Y"/>
          <p:cNvSpPr/>
          <p:nvPr/>
        </p:nvSpPr>
        <p:spPr>
          <a:xfrm>
            <a:off x="5105401" y="5146764"/>
            <a:ext cx="609599" cy="3810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rPr>
              <a:t>Y</a:t>
            </a:r>
            <a:endParaRPr kumimoji="0" lang="en-US" sz="28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endParaRPr>
          </a:p>
        </p:txBody>
      </p:sp>
      <p:cxnSp>
        <p:nvCxnSpPr>
          <p:cNvPr id="58" name="XArrow"/>
          <p:cNvCxnSpPr>
            <a:stCxn id="59" idx="3"/>
          </p:cNvCxnSpPr>
          <p:nvPr/>
        </p:nvCxnSpPr>
        <p:spPr>
          <a:xfrm>
            <a:off x="5715000" y="4194264"/>
            <a:ext cx="381000" cy="0"/>
          </a:xfrm>
          <a:prstGeom prst="straightConnector1">
            <a:avLst/>
          </a:prstGeom>
          <a:ln w="38100" cap="rnd">
            <a:solidFill>
              <a:srgbClr val="FF0000"/>
            </a:solidFill>
            <a:round/>
            <a:tailEnd type="arrow" w="lg" len="med"/>
          </a:ln>
        </p:spPr>
        <p:style>
          <a:lnRef idx="1">
            <a:schemeClr val="accent1"/>
          </a:lnRef>
          <a:fillRef idx="0">
            <a:schemeClr val="accent1"/>
          </a:fillRef>
          <a:effectRef idx="0">
            <a:schemeClr val="accent1"/>
          </a:effectRef>
          <a:fontRef idx="minor">
            <a:schemeClr val="tx1"/>
          </a:fontRef>
        </p:style>
      </p:cxnSp>
      <p:sp>
        <p:nvSpPr>
          <p:cNvPr id="59" name="X"/>
          <p:cNvSpPr/>
          <p:nvPr/>
        </p:nvSpPr>
        <p:spPr>
          <a:xfrm>
            <a:off x="5105401" y="4003764"/>
            <a:ext cx="609599" cy="3810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rPr>
              <a:t>X</a:t>
            </a:r>
            <a:endParaRPr kumimoji="0" lang="en-US" sz="28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endParaRPr>
          </a:p>
        </p:txBody>
      </p:sp>
      <p:sp>
        <p:nvSpPr>
          <p:cNvPr id="60" name="Row"/>
          <p:cNvSpPr/>
          <p:nvPr/>
        </p:nvSpPr>
        <p:spPr>
          <a:xfrm>
            <a:off x="6096000" y="5527764"/>
            <a:ext cx="2133600" cy="3810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endParaRPr>
          </a:p>
        </p:txBody>
      </p:sp>
      <p:sp>
        <p:nvSpPr>
          <p:cNvPr id="61" name="RowY"/>
          <p:cNvSpPr/>
          <p:nvPr/>
        </p:nvSpPr>
        <p:spPr>
          <a:xfrm>
            <a:off x="6096000" y="5146764"/>
            <a:ext cx="2133600" cy="3810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a:ln>
                <a:noFill/>
              </a:ln>
              <a:solidFill>
                <a:prstClr val="black"/>
              </a:solidFill>
              <a:effectLst/>
              <a:uLnTx/>
              <a:uFillTx/>
              <a:latin typeface="Calibri Light"/>
              <a:ea typeface="+mn-ea"/>
              <a:cs typeface="Courier New" panose="02070309020205020404" pitchFamily="49" charset="0"/>
            </a:endParaRPr>
          </a:p>
        </p:txBody>
      </p:sp>
      <p:sp>
        <p:nvSpPr>
          <p:cNvPr id="62" name="Row"/>
          <p:cNvSpPr/>
          <p:nvPr/>
        </p:nvSpPr>
        <p:spPr>
          <a:xfrm>
            <a:off x="6096000" y="4765764"/>
            <a:ext cx="2133600" cy="3810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endParaRPr>
          </a:p>
        </p:txBody>
      </p:sp>
      <p:sp>
        <p:nvSpPr>
          <p:cNvPr id="63" name="Row"/>
          <p:cNvSpPr/>
          <p:nvPr/>
        </p:nvSpPr>
        <p:spPr>
          <a:xfrm>
            <a:off x="6096000" y="4384764"/>
            <a:ext cx="2133600" cy="3810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endParaRPr>
          </a:p>
        </p:txBody>
      </p:sp>
      <p:sp>
        <p:nvSpPr>
          <p:cNvPr id="64" name="RowX"/>
          <p:cNvSpPr/>
          <p:nvPr/>
        </p:nvSpPr>
        <p:spPr>
          <a:xfrm>
            <a:off x="6096000" y="4003764"/>
            <a:ext cx="2133600" cy="3810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a:ln>
                <a:noFill/>
              </a:ln>
              <a:solidFill>
                <a:prstClr val="black"/>
              </a:solidFill>
              <a:effectLst/>
              <a:uLnTx/>
              <a:uFillTx/>
              <a:latin typeface="Calibri Light"/>
              <a:ea typeface="+mn-ea"/>
              <a:cs typeface="Courier New" panose="02070309020205020404" pitchFamily="49" charset="0"/>
            </a:endParaRPr>
          </a:p>
        </p:txBody>
      </p:sp>
      <p:sp>
        <p:nvSpPr>
          <p:cNvPr id="65" name="Row"/>
          <p:cNvSpPr/>
          <p:nvPr/>
        </p:nvSpPr>
        <p:spPr>
          <a:xfrm>
            <a:off x="6096000" y="3622764"/>
            <a:ext cx="2133600" cy="3810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endParaRPr>
          </a:p>
        </p:txBody>
      </p:sp>
    </p:spTree>
    <p:extLst>
      <p:ext uri="{BB962C8B-B14F-4D97-AF65-F5344CB8AC3E}">
        <p14:creationId xmlns:p14="http://schemas.microsoft.com/office/powerpoint/2010/main" val="3362584468"/>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 name="Picture 48"/>
          <p:cNvPicPr>
            <a:picLocks noChangeAspect="1"/>
          </p:cNvPicPr>
          <p:nvPr/>
        </p:nvPicPr>
        <p:blipFill>
          <a:blip r:embed="rId3">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val="0"/>
              </a:ext>
            </a:extLst>
          </a:blip>
          <a:stretch>
            <a:fillRect/>
          </a:stretch>
        </p:blipFill>
        <p:spPr>
          <a:xfrm>
            <a:off x="4982278" y="990600"/>
            <a:ext cx="3761672" cy="2542032"/>
          </a:xfrm>
          <a:prstGeom prst="rect">
            <a:avLst/>
          </a:prstGeom>
          <a:noFill/>
          <a:ln>
            <a:noFill/>
          </a:ln>
        </p:spPr>
      </p:pic>
      <p:pic>
        <p:nvPicPr>
          <p:cNvPr id="23" name="Picture 2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428750" y="1133770"/>
            <a:ext cx="1752600" cy="1752600"/>
          </a:xfrm>
          <a:prstGeom prst="rect">
            <a:avLst/>
          </a:prstGeom>
        </p:spPr>
      </p:pic>
      <p:sp>
        <p:nvSpPr>
          <p:cNvPr id="3" name="Left-Right Arrow 2"/>
          <p:cNvSpPr/>
          <p:nvPr/>
        </p:nvSpPr>
        <p:spPr>
          <a:xfrm>
            <a:off x="3429000" y="1567009"/>
            <a:ext cx="1411106" cy="895352"/>
          </a:xfrm>
          <a:prstGeom prst="leftRightArrow">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600" b="1" i="0" u="none" strike="noStrike" kern="1200" cap="none" spc="0" normalizeH="0" baseline="0" noProof="0">
              <a:ln>
                <a:noFill/>
              </a:ln>
              <a:solidFill>
                <a:prstClr val="white"/>
              </a:solidFill>
              <a:effectLst/>
              <a:uLnTx/>
              <a:uFillTx/>
              <a:latin typeface="Calibri Light"/>
              <a:ea typeface="+mn-ea"/>
              <a:cs typeface="+mn-cs"/>
            </a:endParaRPr>
          </a:p>
        </p:txBody>
      </p:sp>
      <p:sp>
        <p:nvSpPr>
          <p:cNvPr id="7" name="TextBox 6"/>
          <p:cNvSpPr txBox="1"/>
          <p:nvPr/>
        </p:nvSpPr>
        <p:spPr>
          <a:xfrm>
            <a:off x="1115616" y="1484784"/>
            <a:ext cx="2448272" cy="914400"/>
          </a:xfrm>
          <a:prstGeom prst="rect">
            <a:avLst/>
          </a:prstGeom>
          <a:noFill/>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000" b="1" i="0" u="none" strike="noStrike" kern="1200" cap="none" spc="0" normalizeH="0" baseline="0" noProof="0" dirty="0">
                <a:ln>
                  <a:noFill/>
                </a:ln>
                <a:solidFill>
                  <a:prstClr val="black">
                    <a:lumMod val="65000"/>
                    <a:lumOff val="35000"/>
                  </a:prstClr>
                </a:solidFill>
                <a:effectLst/>
                <a:uLnTx/>
                <a:uFillTx/>
                <a:latin typeface="Calibri Light"/>
                <a:ea typeface="+mn-ea"/>
                <a:cs typeface="+mn-cs"/>
              </a:rPr>
              <a:t>CPU</a:t>
            </a:r>
          </a:p>
        </p:txBody>
      </p:sp>
      <p:sp>
        <p:nvSpPr>
          <p:cNvPr id="4" name="Rectangle 3"/>
          <p:cNvSpPr/>
          <p:nvPr/>
        </p:nvSpPr>
        <p:spPr>
          <a:xfrm>
            <a:off x="4753678" y="2762545"/>
            <a:ext cx="3761672" cy="533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6" name="CPU"/>
          <p:cNvSpPr/>
          <p:nvPr/>
        </p:nvSpPr>
        <p:spPr>
          <a:xfrm>
            <a:off x="457200" y="3200400"/>
            <a:ext cx="3657600" cy="3104856"/>
          </a:xfrm>
          <a:prstGeom prst="roundRect">
            <a:avLst>
              <a:gd name="adj" fmla="val 11319"/>
            </a:avLst>
          </a:prstGeom>
          <a:solidFill>
            <a:srgbClr val="0D3533"/>
          </a:solidFill>
          <a:ln w="57150">
            <a:noFill/>
            <a:prstDash val="solid"/>
          </a:ln>
        </p:spPr>
        <p:style>
          <a:lnRef idx="2">
            <a:schemeClr val="accent1">
              <a:shade val="50000"/>
            </a:schemeClr>
          </a:lnRef>
          <a:fillRef idx="1">
            <a:schemeClr val="accent1"/>
          </a:fillRef>
          <a:effectRef idx="0">
            <a:schemeClr val="accent1"/>
          </a:effectRef>
          <a:fontRef idx="minor">
            <a:schemeClr val="lt1"/>
          </a:fontRef>
        </p:style>
        <p:txBody>
          <a:bodyPr lIns="0" rIns="0" rtlCol="0" anchor="t"/>
          <a:lstStyle/>
          <a:p>
            <a:pPr marL="114300" marR="0" lvl="0" indent="0" algn="l" defTabSz="914400" rtl="0" eaLnBrk="1" fontAlgn="auto" latinLnBrk="0" hangingPunct="1">
              <a:lnSpc>
                <a:spcPct val="90000"/>
              </a:lnSpc>
              <a:spcBef>
                <a:spcPts val="0"/>
              </a:spcBef>
              <a:spcAft>
                <a:spcPts val="0"/>
              </a:spcAft>
              <a:buClrTx/>
              <a:buSzTx/>
              <a:buFontTx/>
              <a:buNone/>
              <a:tabLst/>
              <a:defRPr/>
            </a:pPr>
            <a:r>
              <a:rPr kumimoji="0" lang="en-US" sz="2800" b="0" i="0" u="sng"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loop</a:t>
            </a: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a:t>
            </a:r>
          </a:p>
          <a:p>
            <a:pPr marL="114300" marR="0" lvl="0" indent="0" algn="l" defTabSz="914400" rtl="0" eaLnBrk="1" fontAlgn="auto" latinLnBrk="0" hangingPunct="1">
              <a:lnSpc>
                <a:spcPct val="9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mov (</a:t>
            </a:r>
            <a:r>
              <a:rPr kumimoji="0" lang="en-US" sz="28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rPr>
              <a:t>X</a:t>
            </a: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%eax</a:t>
            </a:r>
          </a:p>
          <a:p>
            <a:pPr marL="114300" marR="0" lvl="0" indent="0" algn="l" defTabSz="914400" rtl="0" eaLnBrk="1" fontAlgn="auto" latinLnBrk="0" hangingPunct="1">
              <a:lnSpc>
                <a:spcPct val="9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mov (</a:t>
            </a:r>
            <a:r>
              <a:rPr kumimoji="0" lang="en-US" sz="28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rPr>
              <a:t>Y</a:t>
            </a: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%ebx</a:t>
            </a:r>
          </a:p>
          <a:p>
            <a:pPr marL="114300" marR="0" lvl="0" indent="0" algn="l" defTabSz="914400" rtl="0" eaLnBrk="1" fontAlgn="auto" latinLnBrk="0" hangingPunct="1">
              <a:lnSpc>
                <a:spcPct val="9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clflush (</a:t>
            </a:r>
            <a:r>
              <a:rPr kumimoji="0" lang="en-US" sz="28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rPr>
              <a:t>X</a:t>
            </a: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a:t>
            </a:r>
          </a:p>
          <a:p>
            <a:pPr marL="114300" marR="0" lvl="0" indent="0" algn="l" defTabSz="914400" rtl="0" eaLnBrk="1" fontAlgn="auto" latinLnBrk="0" hangingPunct="1">
              <a:lnSpc>
                <a:spcPct val="9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clflush (</a:t>
            </a:r>
            <a:r>
              <a:rPr kumimoji="0" lang="en-US" sz="28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rPr>
              <a:t>Y</a:t>
            </a: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a:t>
            </a:r>
          </a:p>
          <a:p>
            <a:pPr marL="114300" marR="0" lvl="0" indent="0" algn="l" defTabSz="914400" rtl="0" eaLnBrk="1" fontAlgn="auto" latinLnBrk="0" hangingPunct="1">
              <a:lnSpc>
                <a:spcPct val="9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mfence</a:t>
            </a:r>
          </a:p>
          <a:p>
            <a:pPr marL="114300" marR="0" lvl="0" indent="0" algn="l" defTabSz="914400" rtl="0" eaLnBrk="1" fontAlgn="auto" latinLnBrk="0" hangingPunct="1">
              <a:lnSpc>
                <a:spcPct val="9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jmp </a:t>
            </a:r>
            <a:r>
              <a:rPr kumimoji="0" lang="en-US" sz="2800" b="0" i="0" u="sng"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loop</a:t>
            </a:r>
            <a:endPar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endParaRPr>
          </a:p>
        </p:txBody>
      </p:sp>
      <p:sp>
        <p:nvSpPr>
          <p:cNvPr id="35" name="Rectangle 34"/>
          <p:cNvSpPr/>
          <p:nvPr/>
        </p:nvSpPr>
        <p:spPr>
          <a:xfrm>
            <a:off x="-324544" y="6453336"/>
            <a:ext cx="7056784" cy="369332"/>
          </a:xfrm>
          <a:prstGeom prst="rect">
            <a:avLst/>
          </a:prstGeom>
        </p:spPr>
        <p:txBody>
          <a:bodyPr wrap="squar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a:ea typeface="+mn-ea"/>
                <a:cs typeface="+mn-cs"/>
              </a:rPr>
              <a:t>Download from: </a:t>
            </a:r>
            <a:r>
              <a:rPr kumimoji="0" lang="en-US" sz="1800" b="0" i="0" u="none" strike="noStrike" kern="1200" cap="none" spc="0" normalizeH="0" baseline="0" noProof="0" dirty="0">
                <a:ln>
                  <a:noFill/>
                </a:ln>
                <a:solidFill>
                  <a:prstClr val="black"/>
                </a:solidFill>
                <a:effectLst/>
                <a:uLnTx/>
                <a:uFillTx/>
                <a:latin typeface="Calibri"/>
                <a:ea typeface="+mn-ea"/>
                <a:cs typeface="+mn-cs"/>
                <a:hlinkClick r:id="rId6"/>
              </a:rPr>
              <a:t>https://github.com/CMU-SAFARI/rowhammer</a:t>
            </a:r>
            <a:r>
              <a:rPr kumimoji="0" lang="en-US" sz="1800" b="0" i="0" u="none" strike="noStrike" kern="1200" cap="none" spc="0" normalizeH="0" baseline="0" noProof="0" dirty="0">
                <a:ln>
                  <a:noFill/>
                </a:ln>
                <a:solidFill>
                  <a:prstClr val="black"/>
                </a:solidFill>
                <a:effectLst/>
                <a:uLnTx/>
                <a:uFillTx/>
                <a:latin typeface="Calibri"/>
                <a:ea typeface="+mn-ea"/>
                <a:cs typeface="+mn-cs"/>
              </a:rPr>
              <a:t> </a:t>
            </a:r>
          </a:p>
        </p:txBody>
      </p:sp>
      <p:sp>
        <p:nvSpPr>
          <p:cNvPr id="46" name="TextBox 45"/>
          <p:cNvSpPr txBox="1"/>
          <p:nvPr/>
        </p:nvSpPr>
        <p:spPr>
          <a:xfrm>
            <a:off x="4572000" y="1484784"/>
            <a:ext cx="4572000" cy="914400"/>
          </a:xfrm>
          <a:prstGeom prst="rect">
            <a:avLst/>
          </a:prstGeom>
          <a:noFill/>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Calibri Light"/>
                <a:ea typeface="+mn-ea"/>
                <a:cs typeface="+mn-cs"/>
              </a:rPr>
              <a:t>DRAM Module</a:t>
            </a:r>
          </a:p>
        </p:txBody>
      </p:sp>
      <p:sp>
        <p:nvSpPr>
          <p:cNvPr id="56" name="Title 1"/>
          <p:cNvSpPr>
            <a:spLocks noGrp="1"/>
          </p:cNvSpPr>
          <p:nvPr>
            <p:ph type="title"/>
          </p:nvPr>
        </p:nvSpPr>
        <p:spPr>
          <a:xfrm>
            <a:off x="228600" y="44624"/>
            <a:ext cx="8915400" cy="1066800"/>
          </a:xfrm>
        </p:spPr>
        <p:txBody>
          <a:bodyPr/>
          <a:lstStyle/>
          <a:p>
            <a:r>
              <a:rPr lang="en-US" sz="4000" b="0" dirty="0">
                <a:solidFill>
                  <a:srgbClr val="1A5712"/>
                </a:solidFill>
                <a:latin typeface="Garamond"/>
                <a:cs typeface="Garamond"/>
              </a:rPr>
              <a:t>A Simple Program Can Induce Many Errors</a:t>
            </a:r>
          </a:p>
        </p:txBody>
      </p:sp>
      <p:sp>
        <p:nvSpPr>
          <p:cNvPr id="54" name="DRAM"/>
          <p:cNvSpPr/>
          <p:nvPr/>
        </p:nvSpPr>
        <p:spPr>
          <a:xfrm>
            <a:off x="5029200" y="3200400"/>
            <a:ext cx="3657599" cy="3104856"/>
          </a:xfrm>
          <a:prstGeom prst="roundRect">
            <a:avLst>
              <a:gd name="adj" fmla="val 11319"/>
            </a:avLst>
          </a:prstGeom>
          <a:solidFill>
            <a:schemeClr val="bg1">
              <a:lumMod val="85000"/>
            </a:schemeClr>
          </a:solidFill>
          <a:ln w="57150">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55" name="Row"/>
          <p:cNvSpPr/>
          <p:nvPr/>
        </p:nvSpPr>
        <p:spPr>
          <a:xfrm>
            <a:off x="6096000" y="5527764"/>
            <a:ext cx="2133600" cy="3810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endParaRPr>
          </a:p>
        </p:txBody>
      </p:sp>
      <p:sp>
        <p:nvSpPr>
          <p:cNvPr id="57" name="RowY"/>
          <p:cNvSpPr/>
          <p:nvPr/>
        </p:nvSpPr>
        <p:spPr>
          <a:xfrm>
            <a:off x="6096000" y="5146764"/>
            <a:ext cx="2133600" cy="3810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black"/>
                </a:solidFill>
                <a:effectLst/>
                <a:uLnTx/>
                <a:uFillTx/>
                <a:latin typeface="Calibri Light"/>
                <a:ea typeface="+mn-ea"/>
                <a:cs typeface="Courier New" panose="02070309020205020404" pitchFamily="49" charset="0"/>
              </a:rPr>
              <a:t> </a:t>
            </a:r>
          </a:p>
        </p:txBody>
      </p:sp>
      <p:sp>
        <p:nvSpPr>
          <p:cNvPr id="58" name="Row"/>
          <p:cNvSpPr/>
          <p:nvPr/>
        </p:nvSpPr>
        <p:spPr>
          <a:xfrm>
            <a:off x="6096000" y="4765764"/>
            <a:ext cx="2133600" cy="3810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endParaRPr>
          </a:p>
        </p:txBody>
      </p:sp>
      <p:sp>
        <p:nvSpPr>
          <p:cNvPr id="59" name="Row"/>
          <p:cNvSpPr/>
          <p:nvPr/>
        </p:nvSpPr>
        <p:spPr>
          <a:xfrm>
            <a:off x="6096000" y="4384764"/>
            <a:ext cx="2133600" cy="3810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endParaRPr>
          </a:p>
        </p:txBody>
      </p:sp>
      <p:sp>
        <p:nvSpPr>
          <p:cNvPr id="60" name="RowX"/>
          <p:cNvSpPr/>
          <p:nvPr/>
        </p:nvSpPr>
        <p:spPr>
          <a:xfrm>
            <a:off x="6096000" y="4003764"/>
            <a:ext cx="2133600" cy="381000"/>
          </a:xfrm>
          <a:prstGeom prst="rect">
            <a:avLst/>
          </a:prstGeom>
          <a:solidFill>
            <a:srgbClr val="FF818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black"/>
                </a:solidFill>
                <a:effectLst/>
                <a:uLnTx/>
                <a:uFillTx/>
                <a:latin typeface="Calibri Light"/>
                <a:ea typeface="+mn-ea"/>
                <a:cs typeface="Courier New" panose="02070309020205020404" pitchFamily="49" charset="0"/>
              </a:rPr>
              <a:t> </a:t>
            </a:r>
          </a:p>
        </p:txBody>
      </p:sp>
      <p:sp>
        <p:nvSpPr>
          <p:cNvPr id="61" name="Row"/>
          <p:cNvSpPr/>
          <p:nvPr/>
        </p:nvSpPr>
        <p:spPr>
          <a:xfrm>
            <a:off x="6096000" y="3622764"/>
            <a:ext cx="2133600" cy="3810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endParaRPr>
          </a:p>
        </p:txBody>
      </p:sp>
      <p:cxnSp>
        <p:nvCxnSpPr>
          <p:cNvPr id="62" name="YArrow"/>
          <p:cNvCxnSpPr>
            <a:stCxn id="63" idx="3"/>
          </p:cNvCxnSpPr>
          <p:nvPr/>
        </p:nvCxnSpPr>
        <p:spPr>
          <a:xfrm>
            <a:off x="5715000" y="5337264"/>
            <a:ext cx="381000" cy="0"/>
          </a:xfrm>
          <a:prstGeom prst="straightConnector1">
            <a:avLst/>
          </a:prstGeom>
          <a:ln w="38100" cap="rnd">
            <a:solidFill>
              <a:srgbClr val="FF0000"/>
            </a:solidFill>
            <a:round/>
            <a:tailEnd type="arrow" w="lg" len="med"/>
          </a:ln>
        </p:spPr>
        <p:style>
          <a:lnRef idx="1">
            <a:schemeClr val="accent1"/>
          </a:lnRef>
          <a:fillRef idx="0">
            <a:schemeClr val="accent1"/>
          </a:fillRef>
          <a:effectRef idx="0">
            <a:schemeClr val="accent1"/>
          </a:effectRef>
          <a:fontRef idx="minor">
            <a:schemeClr val="tx1"/>
          </a:fontRef>
        </p:style>
      </p:cxnSp>
      <p:sp>
        <p:nvSpPr>
          <p:cNvPr id="63" name="Y"/>
          <p:cNvSpPr/>
          <p:nvPr/>
        </p:nvSpPr>
        <p:spPr>
          <a:xfrm>
            <a:off x="5105401" y="5146764"/>
            <a:ext cx="609599" cy="3810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rPr>
              <a:t>Y</a:t>
            </a:r>
            <a:endParaRPr kumimoji="0" lang="en-US" sz="28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endParaRPr>
          </a:p>
        </p:txBody>
      </p:sp>
      <p:cxnSp>
        <p:nvCxnSpPr>
          <p:cNvPr id="64" name="XArrow"/>
          <p:cNvCxnSpPr>
            <a:stCxn id="65" idx="3"/>
          </p:cNvCxnSpPr>
          <p:nvPr/>
        </p:nvCxnSpPr>
        <p:spPr>
          <a:xfrm>
            <a:off x="5715000" y="4194264"/>
            <a:ext cx="381000" cy="0"/>
          </a:xfrm>
          <a:prstGeom prst="straightConnector1">
            <a:avLst/>
          </a:prstGeom>
          <a:ln w="38100" cap="rnd">
            <a:solidFill>
              <a:srgbClr val="FF0000"/>
            </a:solidFill>
            <a:round/>
            <a:tailEnd type="arrow" w="lg" len="med"/>
          </a:ln>
        </p:spPr>
        <p:style>
          <a:lnRef idx="1">
            <a:schemeClr val="accent1"/>
          </a:lnRef>
          <a:fillRef idx="0">
            <a:schemeClr val="accent1"/>
          </a:fillRef>
          <a:effectRef idx="0">
            <a:schemeClr val="accent1"/>
          </a:effectRef>
          <a:fontRef idx="minor">
            <a:schemeClr val="tx1"/>
          </a:fontRef>
        </p:style>
      </p:cxnSp>
      <p:sp>
        <p:nvSpPr>
          <p:cNvPr id="65" name="X"/>
          <p:cNvSpPr/>
          <p:nvPr/>
        </p:nvSpPr>
        <p:spPr>
          <a:xfrm>
            <a:off x="5105401" y="4003764"/>
            <a:ext cx="609599" cy="3810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rPr>
              <a:t>X</a:t>
            </a:r>
            <a:endParaRPr kumimoji="0" lang="en-US" sz="28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endParaRPr>
          </a:p>
        </p:txBody>
      </p:sp>
    </p:spTree>
    <p:extLst>
      <p:ext uri="{BB962C8B-B14F-4D97-AF65-F5344CB8AC3E}">
        <p14:creationId xmlns:p14="http://schemas.microsoft.com/office/powerpoint/2010/main" val="1409281735"/>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 name="Picture 48"/>
          <p:cNvPicPr>
            <a:picLocks noChangeAspect="1"/>
          </p:cNvPicPr>
          <p:nvPr/>
        </p:nvPicPr>
        <p:blipFill>
          <a:blip r:embed="rId3">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val="0"/>
              </a:ext>
            </a:extLst>
          </a:blip>
          <a:stretch>
            <a:fillRect/>
          </a:stretch>
        </p:blipFill>
        <p:spPr>
          <a:xfrm>
            <a:off x="4982278" y="990600"/>
            <a:ext cx="3761672" cy="2542032"/>
          </a:xfrm>
          <a:prstGeom prst="rect">
            <a:avLst/>
          </a:prstGeom>
          <a:noFill/>
          <a:ln>
            <a:noFill/>
          </a:ln>
        </p:spPr>
      </p:pic>
      <p:pic>
        <p:nvPicPr>
          <p:cNvPr id="23" name="Picture 2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428750" y="1133770"/>
            <a:ext cx="1752600" cy="1752600"/>
          </a:xfrm>
          <a:prstGeom prst="rect">
            <a:avLst/>
          </a:prstGeom>
        </p:spPr>
      </p:pic>
      <p:sp>
        <p:nvSpPr>
          <p:cNvPr id="3" name="Left-Right Arrow 2"/>
          <p:cNvSpPr/>
          <p:nvPr/>
        </p:nvSpPr>
        <p:spPr>
          <a:xfrm>
            <a:off x="3429000" y="1567009"/>
            <a:ext cx="1411106" cy="895352"/>
          </a:xfrm>
          <a:prstGeom prst="leftRightArrow">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600" b="1" i="0" u="none" strike="noStrike" kern="1200" cap="none" spc="0" normalizeH="0" baseline="0" noProof="0">
              <a:ln>
                <a:noFill/>
              </a:ln>
              <a:solidFill>
                <a:prstClr val="white"/>
              </a:solidFill>
              <a:effectLst/>
              <a:uLnTx/>
              <a:uFillTx/>
              <a:latin typeface="Calibri Light"/>
              <a:ea typeface="+mn-ea"/>
              <a:cs typeface="+mn-cs"/>
            </a:endParaRPr>
          </a:p>
        </p:txBody>
      </p:sp>
      <p:sp>
        <p:nvSpPr>
          <p:cNvPr id="7" name="TextBox 6"/>
          <p:cNvSpPr txBox="1"/>
          <p:nvPr/>
        </p:nvSpPr>
        <p:spPr>
          <a:xfrm>
            <a:off x="1115616" y="1484784"/>
            <a:ext cx="2448272" cy="914400"/>
          </a:xfrm>
          <a:prstGeom prst="rect">
            <a:avLst/>
          </a:prstGeom>
          <a:noFill/>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000" b="1" i="0" u="none" strike="noStrike" kern="1200" cap="none" spc="0" normalizeH="0" baseline="0" noProof="0" dirty="0">
                <a:ln>
                  <a:noFill/>
                </a:ln>
                <a:solidFill>
                  <a:prstClr val="black">
                    <a:lumMod val="65000"/>
                    <a:lumOff val="35000"/>
                  </a:prstClr>
                </a:solidFill>
                <a:effectLst/>
                <a:uLnTx/>
                <a:uFillTx/>
                <a:latin typeface="Calibri Light"/>
                <a:ea typeface="+mn-ea"/>
                <a:cs typeface="+mn-cs"/>
              </a:rPr>
              <a:t>CPU</a:t>
            </a:r>
          </a:p>
        </p:txBody>
      </p:sp>
      <p:sp>
        <p:nvSpPr>
          <p:cNvPr id="4" name="Rectangle 3"/>
          <p:cNvSpPr/>
          <p:nvPr/>
        </p:nvSpPr>
        <p:spPr>
          <a:xfrm>
            <a:off x="4753678" y="2762545"/>
            <a:ext cx="3761672" cy="533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6" name="CPU"/>
          <p:cNvSpPr/>
          <p:nvPr/>
        </p:nvSpPr>
        <p:spPr>
          <a:xfrm>
            <a:off x="457200" y="3200400"/>
            <a:ext cx="3657600" cy="3104856"/>
          </a:xfrm>
          <a:prstGeom prst="roundRect">
            <a:avLst>
              <a:gd name="adj" fmla="val 11319"/>
            </a:avLst>
          </a:prstGeom>
          <a:solidFill>
            <a:srgbClr val="0D3533"/>
          </a:solidFill>
          <a:ln w="57150">
            <a:noFill/>
            <a:prstDash val="solid"/>
          </a:ln>
        </p:spPr>
        <p:style>
          <a:lnRef idx="2">
            <a:schemeClr val="accent1">
              <a:shade val="50000"/>
            </a:schemeClr>
          </a:lnRef>
          <a:fillRef idx="1">
            <a:schemeClr val="accent1"/>
          </a:fillRef>
          <a:effectRef idx="0">
            <a:schemeClr val="accent1"/>
          </a:effectRef>
          <a:fontRef idx="minor">
            <a:schemeClr val="lt1"/>
          </a:fontRef>
        </p:style>
        <p:txBody>
          <a:bodyPr lIns="0" rIns="0" rtlCol="0" anchor="t"/>
          <a:lstStyle/>
          <a:p>
            <a:pPr marL="114300" marR="0" lvl="0" indent="0" algn="l" defTabSz="914400" rtl="0" eaLnBrk="1" fontAlgn="auto" latinLnBrk="0" hangingPunct="1">
              <a:lnSpc>
                <a:spcPct val="90000"/>
              </a:lnSpc>
              <a:spcBef>
                <a:spcPts val="0"/>
              </a:spcBef>
              <a:spcAft>
                <a:spcPts val="0"/>
              </a:spcAft>
              <a:buClrTx/>
              <a:buSzTx/>
              <a:buFontTx/>
              <a:buNone/>
              <a:tabLst/>
              <a:defRPr/>
            </a:pPr>
            <a:r>
              <a:rPr kumimoji="0" lang="en-US" sz="2800" b="0" i="0" u="sng"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loop</a:t>
            </a: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a:t>
            </a:r>
          </a:p>
          <a:p>
            <a:pPr marL="114300" marR="0" lvl="0" indent="0" algn="l" defTabSz="914400" rtl="0" eaLnBrk="1" fontAlgn="auto" latinLnBrk="0" hangingPunct="1">
              <a:lnSpc>
                <a:spcPct val="9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mov (</a:t>
            </a:r>
            <a:r>
              <a:rPr kumimoji="0" lang="en-US" sz="28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rPr>
              <a:t>X</a:t>
            </a: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%eax</a:t>
            </a:r>
          </a:p>
          <a:p>
            <a:pPr marL="114300" marR="0" lvl="0" indent="0" algn="l" defTabSz="914400" rtl="0" eaLnBrk="1" fontAlgn="auto" latinLnBrk="0" hangingPunct="1">
              <a:lnSpc>
                <a:spcPct val="9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mov (</a:t>
            </a:r>
            <a:r>
              <a:rPr kumimoji="0" lang="en-US" sz="28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rPr>
              <a:t>Y</a:t>
            </a: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%ebx</a:t>
            </a:r>
          </a:p>
          <a:p>
            <a:pPr marL="114300" marR="0" lvl="0" indent="0" algn="l" defTabSz="914400" rtl="0" eaLnBrk="1" fontAlgn="auto" latinLnBrk="0" hangingPunct="1">
              <a:lnSpc>
                <a:spcPct val="9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clflush (</a:t>
            </a:r>
            <a:r>
              <a:rPr kumimoji="0" lang="en-US" sz="28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rPr>
              <a:t>X</a:t>
            </a: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a:t>
            </a:r>
          </a:p>
          <a:p>
            <a:pPr marL="114300" marR="0" lvl="0" indent="0" algn="l" defTabSz="914400" rtl="0" eaLnBrk="1" fontAlgn="auto" latinLnBrk="0" hangingPunct="1">
              <a:lnSpc>
                <a:spcPct val="9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clflush (</a:t>
            </a:r>
            <a:r>
              <a:rPr kumimoji="0" lang="en-US" sz="28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rPr>
              <a:t>Y</a:t>
            </a: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a:t>
            </a:r>
          </a:p>
          <a:p>
            <a:pPr marL="114300" marR="0" lvl="0" indent="0" algn="l" defTabSz="914400" rtl="0" eaLnBrk="1" fontAlgn="auto" latinLnBrk="0" hangingPunct="1">
              <a:lnSpc>
                <a:spcPct val="9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mfence</a:t>
            </a:r>
          </a:p>
          <a:p>
            <a:pPr marL="114300" marR="0" lvl="0" indent="0" algn="l" defTabSz="914400" rtl="0" eaLnBrk="1" fontAlgn="auto" latinLnBrk="0" hangingPunct="1">
              <a:lnSpc>
                <a:spcPct val="9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jmp </a:t>
            </a:r>
            <a:r>
              <a:rPr kumimoji="0" lang="en-US" sz="2800" b="0" i="0" u="sng"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loop</a:t>
            </a:r>
            <a:endPar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endParaRPr>
          </a:p>
        </p:txBody>
      </p:sp>
      <p:sp>
        <p:nvSpPr>
          <p:cNvPr id="35" name="Rectangle 34"/>
          <p:cNvSpPr/>
          <p:nvPr/>
        </p:nvSpPr>
        <p:spPr>
          <a:xfrm>
            <a:off x="-324544" y="6453336"/>
            <a:ext cx="7056784" cy="369332"/>
          </a:xfrm>
          <a:prstGeom prst="rect">
            <a:avLst/>
          </a:prstGeom>
        </p:spPr>
        <p:txBody>
          <a:bodyPr wrap="squar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a:ea typeface="+mn-ea"/>
                <a:cs typeface="+mn-cs"/>
              </a:rPr>
              <a:t>Download from: </a:t>
            </a:r>
            <a:r>
              <a:rPr kumimoji="0" lang="en-US" sz="1800" b="0" i="0" u="none" strike="noStrike" kern="1200" cap="none" spc="0" normalizeH="0" baseline="0" noProof="0" dirty="0">
                <a:ln>
                  <a:noFill/>
                </a:ln>
                <a:solidFill>
                  <a:prstClr val="black"/>
                </a:solidFill>
                <a:effectLst/>
                <a:uLnTx/>
                <a:uFillTx/>
                <a:latin typeface="Calibri"/>
                <a:ea typeface="+mn-ea"/>
                <a:cs typeface="+mn-cs"/>
                <a:hlinkClick r:id="rId6"/>
              </a:rPr>
              <a:t>https://github.com/CMU-SAFARI/rowhammer</a:t>
            </a:r>
            <a:r>
              <a:rPr kumimoji="0" lang="en-US" sz="1800" b="0" i="0" u="none" strike="noStrike" kern="1200" cap="none" spc="0" normalizeH="0" baseline="0" noProof="0" dirty="0">
                <a:ln>
                  <a:noFill/>
                </a:ln>
                <a:solidFill>
                  <a:prstClr val="black"/>
                </a:solidFill>
                <a:effectLst/>
                <a:uLnTx/>
                <a:uFillTx/>
                <a:latin typeface="Calibri"/>
                <a:ea typeface="+mn-ea"/>
                <a:cs typeface="+mn-cs"/>
              </a:rPr>
              <a:t> </a:t>
            </a:r>
          </a:p>
        </p:txBody>
      </p:sp>
      <p:sp>
        <p:nvSpPr>
          <p:cNvPr id="46" name="TextBox 45"/>
          <p:cNvSpPr txBox="1"/>
          <p:nvPr/>
        </p:nvSpPr>
        <p:spPr>
          <a:xfrm>
            <a:off x="4572000" y="1484784"/>
            <a:ext cx="4572000" cy="914400"/>
          </a:xfrm>
          <a:prstGeom prst="rect">
            <a:avLst/>
          </a:prstGeom>
          <a:noFill/>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Calibri Light"/>
                <a:ea typeface="+mn-ea"/>
                <a:cs typeface="+mn-cs"/>
              </a:rPr>
              <a:t>DRAM Module</a:t>
            </a:r>
          </a:p>
        </p:txBody>
      </p:sp>
      <p:sp>
        <p:nvSpPr>
          <p:cNvPr id="56" name="Title 1"/>
          <p:cNvSpPr>
            <a:spLocks noGrp="1"/>
          </p:cNvSpPr>
          <p:nvPr>
            <p:ph type="title"/>
          </p:nvPr>
        </p:nvSpPr>
        <p:spPr>
          <a:xfrm>
            <a:off x="228600" y="44624"/>
            <a:ext cx="8915400" cy="1066800"/>
          </a:xfrm>
        </p:spPr>
        <p:txBody>
          <a:bodyPr/>
          <a:lstStyle/>
          <a:p>
            <a:r>
              <a:rPr lang="en-US" sz="4000" b="0" dirty="0">
                <a:solidFill>
                  <a:srgbClr val="1A5712"/>
                </a:solidFill>
                <a:latin typeface="Garamond"/>
                <a:cs typeface="Garamond"/>
              </a:rPr>
              <a:t>A Simple Program Can Induce Many Errors</a:t>
            </a:r>
          </a:p>
        </p:txBody>
      </p:sp>
      <p:sp>
        <p:nvSpPr>
          <p:cNvPr id="54" name="DRAM"/>
          <p:cNvSpPr/>
          <p:nvPr/>
        </p:nvSpPr>
        <p:spPr>
          <a:xfrm>
            <a:off x="5029200" y="3200400"/>
            <a:ext cx="3657599" cy="3104856"/>
          </a:xfrm>
          <a:prstGeom prst="roundRect">
            <a:avLst>
              <a:gd name="adj" fmla="val 11319"/>
            </a:avLst>
          </a:prstGeom>
          <a:solidFill>
            <a:schemeClr val="bg1">
              <a:lumMod val="85000"/>
            </a:schemeClr>
          </a:solidFill>
          <a:ln w="57150">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55" name="Row"/>
          <p:cNvSpPr/>
          <p:nvPr/>
        </p:nvSpPr>
        <p:spPr>
          <a:xfrm>
            <a:off x="6096000" y="5527764"/>
            <a:ext cx="2133600" cy="3810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endParaRPr>
          </a:p>
        </p:txBody>
      </p:sp>
      <p:sp>
        <p:nvSpPr>
          <p:cNvPr id="57" name="RowY"/>
          <p:cNvSpPr/>
          <p:nvPr/>
        </p:nvSpPr>
        <p:spPr>
          <a:xfrm>
            <a:off x="6096000" y="5146764"/>
            <a:ext cx="2133600" cy="381000"/>
          </a:xfrm>
          <a:prstGeom prst="rect">
            <a:avLst/>
          </a:prstGeom>
          <a:solidFill>
            <a:srgbClr val="FF818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black"/>
                </a:solidFill>
                <a:effectLst/>
                <a:uLnTx/>
                <a:uFillTx/>
                <a:latin typeface="Calibri Light"/>
                <a:ea typeface="+mn-ea"/>
                <a:cs typeface="Courier New" panose="02070309020205020404" pitchFamily="49" charset="0"/>
              </a:rPr>
              <a:t> </a:t>
            </a:r>
          </a:p>
        </p:txBody>
      </p:sp>
      <p:sp>
        <p:nvSpPr>
          <p:cNvPr id="58" name="Row"/>
          <p:cNvSpPr/>
          <p:nvPr/>
        </p:nvSpPr>
        <p:spPr>
          <a:xfrm>
            <a:off x="6096000" y="4765764"/>
            <a:ext cx="2133600" cy="3810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endParaRPr>
          </a:p>
        </p:txBody>
      </p:sp>
      <p:sp>
        <p:nvSpPr>
          <p:cNvPr id="59" name="Row"/>
          <p:cNvSpPr/>
          <p:nvPr/>
        </p:nvSpPr>
        <p:spPr>
          <a:xfrm>
            <a:off x="6096000" y="4384764"/>
            <a:ext cx="2133600" cy="3810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endParaRPr>
          </a:p>
        </p:txBody>
      </p:sp>
      <p:sp>
        <p:nvSpPr>
          <p:cNvPr id="60" name="RowX"/>
          <p:cNvSpPr/>
          <p:nvPr/>
        </p:nvSpPr>
        <p:spPr>
          <a:xfrm>
            <a:off x="6096000" y="4003764"/>
            <a:ext cx="2133600" cy="3810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black"/>
                </a:solidFill>
                <a:effectLst/>
                <a:uLnTx/>
                <a:uFillTx/>
                <a:latin typeface="Calibri Light"/>
                <a:ea typeface="+mn-ea"/>
                <a:cs typeface="Courier New" panose="02070309020205020404" pitchFamily="49" charset="0"/>
              </a:rPr>
              <a:t> </a:t>
            </a:r>
          </a:p>
        </p:txBody>
      </p:sp>
      <p:sp>
        <p:nvSpPr>
          <p:cNvPr id="61" name="Row"/>
          <p:cNvSpPr/>
          <p:nvPr/>
        </p:nvSpPr>
        <p:spPr>
          <a:xfrm>
            <a:off x="6096000" y="3622764"/>
            <a:ext cx="2133600" cy="3810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endParaRPr>
          </a:p>
        </p:txBody>
      </p:sp>
      <p:cxnSp>
        <p:nvCxnSpPr>
          <p:cNvPr id="62" name="YArrow"/>
          <p:cNvCxnSpPr>
            <a:stCxn id="63" idx="3"/>
          </p:cNvCxnSpPr>
          <p:nvPr/>
        </p:nvCxnSpPr>
        <p:spPr>
          <a:xfrm>
            <a:off x="5715000" y="5337264"/>
            <a:ext cx="381000" cy="0"/>
          </a:xfrm>
          <a:prstGeom prst="straightConnector1">
            <a:avLst/>
          </a:prstGeom>
          <a:ln w="38100" cap="rnd">
            <a:solidFill>
              <a:srgbClr val="FF0000"/>
            </a:solidFill>
            <a:round/>
            <a:tailEnd type="arrow" w="lg" len="med"/>
          </a:ln>
        </p:spPr>
        <p:style>
          <a:lnRef idx="1">
            <a:schemeClr val="accent1"/>
          </a:lnRef>
          <a:fillRef idx="0">
            <a:schemeClr val="accent1"/>
          </a:fillRef>
          <a:effectRef idx="0">
            <a:schemeClr val="accent1"/>
          </a:effectRef>
          <a:fontRef idx="minor">
            <a:schemeClr val="tx1"/>
          </a:fontRef>
        </p:style>
      </p:cxnSp>
      <p:sp>
        <p:nvSpPr>
          <p:cNvPr id="63" name="Y"/>
          <p:cNvSpPr/>
          <p:nvPr/>
        </p:nvSpPr>
        <p:spPr>
          <a:xfrm>
            <a:off x="5105401" y="5146764"/>
            <a:ext cx="609599" cy="3810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rPr>
              <a:t>Y</a:t>
            </a:r>
            <a:endParaRPr kumimoji="0" lang="en-US" sz="28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endParaRPr>
          </a:p>
        </p:txBody>
      </p:sp>
      <p:cxnSp>
        <p:nvCxnSpPr>
          <p:cNvPr id="64" name="XArrow"/>
          <p:cNvCxnSpPr>
            <a:stCxn id="65" idx="3"/>
          </p:cNvCxnSpPr>
          <p:nvPr/>
        </p:nvCxnSpPr>
        <p:spPr>
          <a:xfrm>
            <a:off x="5715000" y="4194264"/>
            <a:ext cx="381000" cy="0"/>
          </a:xfrm>
          <a:prstGeom prst="straightConnector1">
            <a:avLst/>
          </a:prstGeom>
          <a:ln w="38100" cap="rnd">
            <a:solidFill>
              <a:srgbClr val="FF0000"/>
            </a:solidFill>
            <a:round/>
            <a:tailEnd type="arrow" w="lg" len="med"/>
          </a:ln>
        </p:spPr>
        <p:style>
          <a:lnRef idx="1">
            <a:schemeClr val="accent1"/>
          </a:lnRef>
          <a:fillRef idx="0">
            <a:schemeClr val="accent1"/>
          </a:fillRef>
          <a:effectRef idx="0">
            <a:schemeClr val="accent1"/>
          </a:effectRef>
          <a:fontRef idx="minor">
            <a:schemeClr val="tx1"/>
          </a:fontRef>
        </p:style>
      </p:cxnSp>
      <p:sp>
        <p:nvSpPr>
          <p:cNvPr id="65" name="X"/>
          <p:cNvSpPr/>
          <p:nvPr/>
        </p:nvSpPr>
        <p:spPr>
          <a:xfrm>
            <a:off x="5105401" y="4003764"/>
            <a:ext cx="609599" cy="3810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rPr>
              <a:t>X</a:t>
            </a:r>
            <a:endParaRPr kumimoji="0" lang="en-US" sz="28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endParaRPr>
          </a:p>
        </p:txBody>
      </p:sp>
    </p:spTree>
    <p:extLst>
      <p:ext uri="{BB962C8B-B14F-4D97-AF65-F5344CB8AC3E}">
        <p14:creationId xmlns:p14="http://schemas.microsoft.com/office/powerpoint/2010/main" val="4644745"/>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 name="Picture 48"/>
          <p:cNvPicPr>
            <a:picLocks noChangeAspect="1"/>
          </p:cNvPicPr>
          <p:nvPr/>
        </p:nvPicPr>
        <p:blipFill>
          <a:blip r:embed="rId3">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val="0"/>
              </a:ext>
            </a:extLst>
          </a:blip>
          <a:stretch>
            <a:fillRect/>
          </a:stretch>
        </p:blipFill>
        <p:spPr>
          <a:xfrm>
            <a:off x="4982278" y="990600"/>
            <a:ext cx="3761672" cy="2542032"/>
          </a:xfrm>
          <a:prstGeom prst="rect">
            <a:avLst/>
          </a:prstGeom>
          <a:noFill/>
          <a:ln>
            <a:noFill/>
          </a:ln>
        </p:spPr>
      </p:pic>
      <p:pic>
        <p:nvPicPr>
          <p:cNvPr id="23" name="Picture 2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428750" y="1133770"/>
            <a:ext cx="1752600" cy="1752600"/>
          </a:xfrm>
          <a:prstGeom prst="rect">
            <a:avLst/>
          </a:prstGeom>
        </p:spPr>
      </p:pic>
      <p:sp>
        <p:nvSpPr>
          <p:cNvPr id="3" name="Left-Right Arrow 2"/>
          <p:cNvSpPr/>
          <p:nvPr/>
        </p:nvSpPr>
        <p:spPr>
          <a:xfrm>
            <a:off x="3429000" y="1567009"/>
            <a:ext cx="1411106" cy="895352"/>
          </a:xfrm>
          <a:prstGeom prst="leftRightArrow">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600" b="1" i="0" u="none" strike="noStrike" kern="1200" cap="none" spc="0" normalizeH="0" baseline="0" noProof="0">
              <a:ln>
                <a:noFill/>
              </a:ln>
              <a:solidFill>
                <a:prstClr val="white"/>
              </a:solidFill>
              <a:effectLst/>
              <a:uLnTx/>
              <a:uFillTx/>
              <a:latin typeface="Calibri Light"/>
              <a:ea typeface="+mn-ea"/>
              <a:cs typeface="+mn-cs"/>
            </a:endParaRPr>
          </a:p>
        </p:txBody>
      </p:sp>
      <p:sp>
        <p:nvSpPr>
          <p:cNvPr id="7" name="TextBox 6"/>
          <p:cNvSpPr txBox="1"/>
          <p:nvPr/>
        </p:nvSpPr>
        <p:spPr>
          <a:xfrm>
            <a:off x="1115616" y="1484784"/>
            <a:ext cx="2448272" cy="914400"/>
          </a:xfrm>
          <a:prstGeom prst="rect">
            <a:avLst/>
          </a:prstGeom>
          <a:noFill/>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000" b="1" i="0" u="none" strike="noStrike" kern="1200" cap="none" spc="0" normalizeH="0" baseline="0" noProof="0" dirty="0">
                <a:ln>
                  <a:noFill/>
                </a:ln>
                <a:solidFill>
                  <a:prstClr val="black">
                    <a:lumMod val="65000"/>
                    <a:lumOff val="35000"/>
                  </a:prstClr>
                </a:solidFill>
                <a:effectLst/>
                <a:uLnTx/>
                <a:uFillTx/>
                <a:latin typeface="Calibri Light"/>
                <a:ea typeface="+mn-ea"/>
                <a:cs typeface="+mn-cs"/>
              </a:rPr>
              <a:t>CPU</a:t>
            </a:r>
          </a:p>
        </p:txBody>
      </p:sp>
      <p:sp>
        <p:nvSpPr>
          <p:cNvPr id="4" name="Rectangle 3"/>
          <p:cNvSpPr/>
          <p:nvPr/>
        </p:nvSpPr>
        <p:spPr>
          <a:xfrm>
            <a:off x="4753678" y="2762545"/>
            <a:ext cx="3761672" cy="533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7" name="DRAM"/>
          <p:cNvSpPr/>
          <p:nvPr/>
        </p:nvSpPr>
        <p:spPr>
          <a:xfrm>
            <a:off x="5029200" y="3200400"/>
            <a:ext cx="3657599" cy="3104856"/>
          </a:xfrm>
          <a:prstGeom prst="roundRect">
            <a:avLst>
              <a:gd name="adj" fmla="val 11319"/>
            </a:avLst>
          </a:prstGeom>
          <a:solidFill>
            <a:schemeClr val="bg1">
              <a:lumMod val="85000"/>
            </a:schemeClr>
          </a:solidFill>
          <a:ln w="57150">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ow"/>
          <p:cNvSpPr/>
          <p:nvPr/>
        </p:nvSpPr>
        <p:spPr>
          <a:xfrm>
            <a:off x="6096000" y="5527764"/>
            <a:ext cx="2133600" cy="381000"/>
          </a:xfrm>
          <a:prstGeom prst="rect">
            <a:avLst/>
          </a:prstGeom>
          <a:solidFill>
            <a:srgbClr val="FFE18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endParaRPr>
          </a:p>
        </p:txBody>
      </p:sp>
      <p:sp>
        <p:nvSpPr>
          <p:cNvPr id="29" name="RowY"/>
          <p:cNvSpPr/>
          <p:nvPr/>
        </p:nvSpPr>
        <p:spPr>
          <a:xfrm>
            <a:off x="6096000" y="5146764"/>
            <a:ext cx="2133600" cy="3810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black"/>
                </a:solidFill>
                <a:effectLst/>
                <a:uLnTx/>
                <a:uFillTx/>
                <a:latin typeface="Calibri Light"/>
                <a:ea typeface="+mn-ea"/>
                <a:cs typeface="Courier New" panose="02070309020205020404" pitchFamily="49" charset="0"/>
              </a:rPr>
              <a:t> </a:t>
            </a:r>
          </a:p>
        </p:txBody>
      </p:sp>
      <p:sp>
        <p:nvSpPr>
          <p:cNvPr id="30" name="Row"/>
          <p:cNvSpPr/>
          <p:nvPr/>
        </p:nvSpPr>
        <p:spPr>
          <a:xfrm>
            <a:off x="6096000" y="4765764"/>
            <a:ext cx="2133600" cy="381000"/>
          </a:xfrm>
          <a:prstGeom prst="rect">
            <a:avLst/>
          </a:prstGeom>
          <a:solidFill>
            <a:srgbClr val="FFE18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endParaRPr>
          </a:p>
        </p:txBody>
      </p:sp>
      <p:sp>
        <p:nvSpPr>
          <p:cNvPr id="31" name="Row"/>
          <p:cNvSpPr/>
          <p:nvPr/>
        </p:nvSpPr>
        <p:spPr>
          <a:xfrm>
            <a:off x="6096000" y="4384764"/>
            <a:ext cx="2133600" cy="381000"/>
          </a:xfrm>
          <a:prstGeom prst="rect">
            <a:avLst/>
          </a:prstGeom>
          <a:solidFill>
            <a:srgbClr val="FFE18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endParaRPr>
          </a:p>
        </p:txBody>
      </p:sp>
      <p:sp>
        <p:nvSpPr>
          <p:cNvPr id="32" name="RowX"/>
          <p:cNvSpPr/>
          <p:nvPr/>
        </p:nvSpPr>
        <p:spPr>
          <a:xfrm>
            <a:off x="6096000" y="4003764"/>
            <a:ext cx="2133600" cy="3810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black"/>
                </a:solidFill>
                <a:effectLst/>
                <a:uLnTx/>
                <a:uFillTx/>
                <a:latin typeface="Calibri Light"/>
                <a:ea typeface="+mn-ea"/>
                <a:cs typeface="Courier New" panose="02070309020205020404" pitchFamily="49" charset="0"/>
              </a:rPr>
              <a:t> </a:t>
            </a:r>
          </a:p>
        </p:txBody>
      </p:sp>
      <p:sp>
        <p:nvSpPr>
          <p:cNvPr id="33" name="Row"/>
          <p:cNvSpPr/>
          <p:nvPr/>
        </p:nvSpPr>
        <p:spPr>
          <a:xfrm>
            <a:off x="6096000" y="3622764"/>
            <a:ext cx="2133600" cy="381000"/>
          </a:xfrm>
          <a:prstGeom prst="rect">
            <a:avLst/>
          </a:prstGeom>
          <a:solidFill>
            <a:srgbClr val="FFE18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endParaRPr>
          </a:p>
        </p:txBody>
      </p:sp>
      <p:sp>
        <p:nvSpPr>
          <p:cNvPr id="16" name="CPU"/>
          <p:cNvSpPr/>
          <p:nvPr/>
        </p:nvSpPr>
        <p:spPr>
          <a:xfrm>
            <a:off x="457200" y="3200400"/>
            <a:ext cx="3657600" cy="3104856"/>
          </a:xfrm>
          <a:prstGeom prst="roundRect">
            <a:avLst>
              <a:gd name="adj" fmla="val 11319"/>
            </a:avLst>
          </a:prstGeom>
          <a:solidFill>
            <a:srgbClr val="0D3533"/>
          </a:solidFill>
          <a:ln w="57150">
            <a:noFill/>
            <a:prstDash val="solid"/>
          </a:ln>
        </p:spPr>
        <p:style>
          <a:lnRef idx="2">
            <a:schemeClr val="accent1">
              <a:shade val="50000"/>
            </a:schemeClr>
          </a:lnRef>
          <a:fillRef idx="1">
            <a:schemeClr val="accent1"/>
          </a:fillRef>
          <a:effectRef idx="0">
            <a:schemeClr val="accent1"/>
          </a:effectRef>
          <a:fontRef idx="minor">
            <a:schemeClr val="lt1"/>
          </a:fontRef>
        </p:style>
        <p:txBody>
          <a:bodyPr lIns="0" rIns="0" rtlCol="0" anchor="t"/>
          <a:lstStyle/>
          <a:p>
            <a:pPr marL="114300" marR="0" lvl="0" indent="0" algn="l" defTabSz="914400" rtl="0" eaLnBrk="1" fontAlgn="auto" latinLnBrk="0" hangingPunct="1">
              <a:lnSpc>
                <a:spcPct val="90000"/>
              </a:lnSpc>
              <a:spcBef>
                <a:spcPts val="0"/>
              </a:spcBef>
              <a:spcAft>
                <a:spcPts val="0"/>
              </a:spcAft>
              <a:buClrTx/>
              <a:buSzTx/>
              <a:buFontTx/>
              <a:buNone/>
              <a:tabLst/>
              <a:defRPr/>
            </a:pPr>
            <a:r>
              <a:rPr kumimoji="0" lang="en-US" sz="2800" b="0" i="0" u="sng"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loop</a:t>
            </a: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a:t>
            </a:r>
          </a:p>
          <a:p>
            <a:pPr marL="114300" marR="0" lvl="0" indent="0" algn="l" defTabSz="914400" rtl="0" eaLnBrk="1" fontAlgn="auto" latinLnBrk="0" hangingPunct="1">
              <a:lnSpc>
                <a:spcPct val="9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mov (</a:t>
            </a:r>
            <a:r>
              <a:rPr kumimoji="0" lang="en-US" sz="28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rPr>
              <a:t>X</a:t>
            </a: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%eax</a:t>
            </a:r>
          </a:p>
          <a:p>
            <a:pPr marL="114300" marR="0" lvl="0" indent="0" algn="l" defTabSz="914400" rtl="0" eaLnBrk="1" fontAlgn="auto" latinLnBrk="0" hangingPunct="1">
              <a:lnSpc>
                <a:spcPct val="9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mov (</a:t>
            </a:r>
            <a:r>
              <a:rPr kumimoji="0" lang="en-US" sz="28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rPr>
              <a:t>Y</a:t>
            </a: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%ebx</a:t>
            </a:r>
          </a:p>
          <a:p>
            <a:pPr marL="114300" marR="0" lvl="0" indent="0" algn="l" defTabSz="914400" rtl="0" eaLnBrk="1" fontAlgn="auto" latinLnBrk="0" hangingPunct="1">
              <a:lnSpc>
                <a:spcPct val="9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clflush (</a:t>
            </a:r>
            <a:r>
              <a:rPr kumimoji="0" lang="en-US" sz="28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rPr>
              <a:t>X</a:t>
            </a: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a:t>
            </a:r>
          </a:p>
          <a:p>
            <a:pPr marL="114300" marR="0" lvl="0" indent="0" algn="l" defTabSz="914400" rtl="0" eaLnBrk="1" fontAlgn="auto" latinLnBrk="0" hangingPunct="1">
              <a:lnSpc>
                <a:spcPct val="9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clflush (</a:t>
            </a:r>
            <a:r>
              <a:rPr kumimoji="0" lang="en-US" sz="28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rPr>
              <a:t>Y</a:t>
            </a: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a:t>
            </a:r>
          </a:p>
          <a:p>
            <a:pPr marL="114300" marR="0" lvl="0" indent="0" algn="l" defTabSz="914400" rtl="0" eaLnBrk="1" fontAlgn="auto" latinLnBrk="0" hangingPunct="1">
              <a:lnSpc>
                <a:spcPct val="9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mfence</a:t>
            </a:r>
          </a:p>
          <a:p>
            <a:pPr marL="114300" marR="0" lvl="0" indent="0" algn="l" defTabSz="914400" rtl="0" eaLnBrk="1" fontAlgn="auto" latinLnBrk="0" hangingPunct="1">
              <a:lnSpc>
                <a:spcPct val="9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  jmp </a:t>
            </a:r>
            <a:r>
              <a:rPr kumimoji="0" lang="en-US" sz="2800" b="0" i="0" u="sng"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rPr>
              <a:t>loop</a:t>
            </a:r>
            <a:endParaRPr kumimoji="0" lang="en-US" sz="2800" b="0" i="0" u="none" strike="noStrike" kern="1200" cap="none" spc="0" normalizeH="0" baseline="0" noProof="0">
              <a:ln>
                <a:noFill/>
              </a:ln>
              <a:solidFill>
                <a:prstClr val="white"/>
              </a:solidFill>
              <a:effectLst/>
              <a:uLnTx/>
              <a:uFillTx/>
              <a:latin typeface="Courier New" panose="02070309020205020404" pitchFamily="49" charset="0"/>
              <a:ea typeface="+mn-ea"/>
              <a:cs typeface="Courier New" panose="02070309020205020404" pitchFamily="49" charset="0"/>
            </a:endParaRPr>
          </a:p>
        </p:txBody>
      </p:sp>
      <p:sp>
        <p:nvSpPr>
          <p:cNvPr id="34" name="Error"/>
          <p:cNvSpPr/>
          <p:nvPr/>
        </p:nvSpPr>
        <p:spPr>
          <a:xfrm>
            <a:off x="6600825" y="4765763"/>
            <a:ext cx="381000" cy="381000"/>
          </a:xfrm>
          <a:prstGeom prst="mathMultiply">
            <a:avLst/>
          </a:prstGeom>
          <a:solidFill>
            <a:schemeClr val="tx1"/>
          </a:solid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6" name="Error"/>
          <p:cNvSpPr/>
          <p:nvPr/>
        </p:nvSpPr>
        <p:spPr>
          <a:xfrm>
            <a:off x="6981825" y="5527764"/>
            <a:ext cx="381000" cy="381000"/>
          </a:xfrm>
          <a:prstGeom prst="mathMultiply">
            <a:avLst/>
          </a:prstGeom>
          <a:solidFill>
            <a:schemeClr val="tx1"/>
          </a:solid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7" name="Error"/>
          <p:cNvSpPr/>
          <p:nvPr/>
        </p:nvSpPr>
        <p:spPr>
          <a:xfrm>
            <a:off x="6600825" y="5527764"/>
            <a:ext cx="381000" cy="381000"/>
          </a:xfrm>
          <a:prstGeom prst="mathMultiply">
            <a:avLst/>
          </a:prstGeom>
          <a:solidFill>
            <a:schemeClr val="tx1"/>
          </a:solid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8" name="Error"/>
          <p:cNvSpPr/>
          <p:nvPr/>
        </p:nvSpPr>
        <p:spPr>
          <a:xfrm>
            <a:off x="7362825" y="5527764"/>
            <a:ext cx="381000" cy="381000"/>
          </a:xfrm>
          <a:prstGeom prst="mathMultiply">
            <a:avLst/>
          </a:prstGeom>
          <a:solidFill>
            <a:schemeClr val="tx1"/>
          </a:solid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9" name="Error"/>
          <p:cNvSpPr/>
          <p:nvPr/>
        </p:nvSpPr>
        <p:spPr>
          <a:xfrm>
            <a:off x="7743825" y="4765762"/>
            <a:ext cx="381000" cy="381000"/>
          </a:xfrm>
          <a:prstGeom prst="mathMultiply">
            <a:avLst/>
          </a:prstGeom>
          <a:solidFill>
            <a:schemeClr val="tx1"/>
          </a:solid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0" name="Error"/>
          <p:cNvSpPr/>
          <p:nvPr/>
        </p:nvSpPr>
        <p:spPr>
          <a:xfrm>
            <a:off x="7743825" y="3622764"/>
            <a:ext cx="381000" cy="381000"/>
          </a:xfrm>
          <a:prstGeom prst="mathMultiply">
            <a:avLst/>
          </a:prstGeom>
          <a:solidFill>
            <a:schemeClr val="tx1"/>
          </a:solid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1" name="Error"/>
          <p:cNvSpPr/>
          <p:nvPr/>
        </p:nvSpPr>
        <p:spPr>
          <a:xfrm>
            <a:off x="7362825" y="4384763"/>
            <a:ext cx="381000" cy="381000"/>
          </a:xfrm>
          <a:prstGeom prst="mathMultiply">
            <a:avLst/>
          </a:prstGeom>
          <a:solidFill>
            <a:schemeClr val="tx1"/>
          </a:solid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2" name="Error"/>
          <p:cNvSpPr/>
          <p:nvPr/>
        </p:nvSpPr>
        <p:spPr>
          <a:xfrm>
            <a:off x="6981825" y="4384763"/>
            <a:ext cx="381000" cy="381000"/>
          </a:xfrm>
          <a:prstGeom prst="mathMultiply">
            <a:avLst/>
          </a:prstGeom>
          <a:solidFill>
            <a:schemeClr val="tx1"/>
          </a:solid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3" name="Error"/>
          <p:cNvSpPr/>
          <p:nvPr/>
        </p:nvSpPr>
        <p:spPr>
          <a:xfrm>
            <a:off x="6981825" y="3622764"/>
            <a:ext cx="381000" cy="381000"/>
          </a:xfrm>
          <a:prstGeom prst="mathMultiply">
            <a:avLst/>
          </a:prstGeom>
          <a:solidFill>
            <a:schemeClr val="tx1"/>
          </a:solid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4" name="Error"/>
          <p:cNvSpPr/>
          <p:nvPr/>
        </p:nvSpPr>
        <p:spPr>
          <a:xfrm>
            <a:off x="6219825" y="3622764"/>
            <a:ext cx="381000" cy="381000"/>
          </a:xfrm>
          <a:prstGeom prst="mathMultiply">
            <a:avLst/>
          </a:prstGeom>
          <a:solidFill>
            <a:schemeClr val="tx1"/>
          </a:solid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5" name="Error"/>
          <p:cNvSpPr/>
          <p:nvPr/>
        </p:nvSpPr>
        <p:spPr>
          <a:xfrm>
            <a:off x="6219825" y="4384763"/>
            <a:ext cx="381000" cy="381000"/>
          </a:xfrm>
          <a:prstGeom prst="mathMultiply">
            <a:avLst/>
          </a:prstGeom>
          <a:solidFill>
            <a:schemeClr val="tx1"/>
          </a:solid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7" name="Error"/>
          <p:cNvSpPr/>
          <p:nvPr/>
        </p:nvSpPr>
        <p:spPr>
          <a:xfrm>
            <a:off x="6219825" y="4765763"/>
            <a:ext cx="381000" cy="381000"/>
          </a:xfrm>
          <a:prstGeom prst="mathMultiply">
            <a:avLst/>
          </a:prstGeom>
          <a:solidFill>
            <a:schemeClr val="tx1"/>
          </a:solid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8" name="Error"/>
          <p:cNvSpPr/>
          <p:nvPr/>
        </p:nvSpPr>
        <p:spPr>
          <a:xfrm>
            <a:off x="7362825" y="4765762"/>
            <a:ext cx="381000" cy="381000"/>
          </a:xfrm>
          <a:prstGeom prst="mathMultiply">
            <a:avLst/>
          </a:prstGeom>
          <a:solidFill>
            <a:schemeClr val="tx1"/>
          </a:solid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50" name="YArrow"/>
          <p:cNvCxnSpPr>
            <a:stCxn id="51" idx="3"/>
          </p:cNvCxnSpPr>
          <p:nvPr/>
        </p:nvCxnSpPr>
        <p:spPr>
          <a:xfrm>
            <a:off x="5715000" y="5337264"/>
            <a:ext cx="381000" cy="0"/>
          </a:xfrm>
          <a:prstGeom prst="straightConnector1">
            <a:avLst/>
          </a:prstGeom>
          <a:ln w="38100" cap="rnd">
            <a:solidFill>
              <a:srgbClr val="FF0000"/>
            </a:solidFill>
            <a:round/>
            <a:tailEnd type="arrow" w="lg" len="med"/>
          </a:ln>
        </p:spPr>
        <p:style>
          <a:lnRef idx="1">
            <a:schemeClr val="accent1"/>
          </a:lnRef>
          <a:fillRef idx="0">
            <a:schemeClr val="accent1"/>
          </a:fillRef>
          <a:effectRef idx="0">
            <a:schemeClr val="accent1"/>
          </a:effectRef>
          <a:fontRef idx="minor">
            <a:schemeClr val="tx1"/>
          </a:fontRef>
        </p:style>
      </p:cxnSp>
      <p:sp>
        <p:nvSpPr>
          <p:cNvPr id="51" name="Y"/>
          <p:cNvSpPr/>
          <p:nvPr/>
        </p:nvSpPr>
        <p:spPr>
          <a:xfrm>
            <a:off x="5105401" y="5146764"/>
            <a:ext cx="609599" cy="3810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rPr>
              <a:t>Y</a:t>
            </a:r>
            <a:endParaRPr kumimoji="0" lang="en-US" sz="28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endParaRPr>
          </a:p>
        </p:txBody>
      </p:sp>
      <p:cxnSp>
        <p:nvCxnSpPr>
          <p:cNvPr id="52" name="XArrow"/>
          <p:cNvCxnSpPr>
            <a:stCxn id="53" idx="3"/>
          </p:cNvCxnSpPr>
          <p:nvPr/>
        </p:nvCxnSpPr>
        <p:spPr>
          <a:xfrm>
            <a:off x="5715000" y="4194264"/>
            <a:ext cx="381000" cy="0"/>
          </a:xfrm>
          <a:prstGeom prst="straightConnector1">
            <a:avLst/>
          </a:prstGeom>
          <a:ln w="38100" cap="rnd">
            <a:solidFill>
              <a:srgbClr val="FF0000"/>
            </a:solidFill>
            <a:round/>
            <a:tailEnd type="arrow" w="lg" len="med"/>
          </a:ln>
        </p:spPr>
        <p:style>
          <a:lnRef idx="1">
            <a:schemeClr val="accent1"/>
          </a:lnRef>
          <a:fillRef idx="0">
            <a:schemeClr val="accent1"/>
          </a:fillRef>
          <a:effectRef idx="0">
            <a:schemeClr val="accent1"/>
          </a:effectRef>
          <a:fontRef idx="minor">
            <a:schemeClr val="tx1"/>
          </a:fontRef>
        </p:style>
      </p:cxnSp>
      <p:sp>
        <p:nvSpPr>
          <p:cNvPr id="53" name="X"/>
          <p:cNvSpPr/>
          <p:nvPr/>
        </p:nvSpPr>
        <p:spPr>
          <a:xfrm>
            <a:off x="5105401" y="4003764"/>
            <a:ext cx="609599" cy="3810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rPr>
              <a:t>X</a:t>
            </a:r>
            <a:endParaRPr kumimoji="0" lang="en-US" sz="28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endParaRPr>
          </a:p>
        </p:txBody>
      </p:sp>
      <p:sp>
        <p:nvSpPr>
          <p:cNvPr id="35" name="Rectangle 34"/>
          <p:cNvSpPr/>
          <p:nvPr/>
        </p:nvSpPr>
        <p:spPr>
          <a:xfrm>
            <a:off x="-324544" y="6453336"/>
            <a:ext cx="7056784" cy="369332"/>
          </a:xfrm>
          <a:prstGeom prst="rect">
            <a:avLst/>
          </a:prstGeom>
        </p:spPr>
        <p:txBody>
          <a:bodyPr wrap="squar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a:ea typeface="+mn-ea"/>
                <a:cs typeface="+mn-cs"/>
              </a:rPr>
              <a:t>Download from: </a:t>
            </a:r>
            <a:r>
              <a:rPr kumimoji="0" lang="en-US" sz="1800" b="0" i="0" u="none" strike="noStrike" kern="1200" cap="none" spc="0" normalizeH="0" baseline="0" noProof="0" dirty="0">
                <a:ln>
                  <a:noFill/>
                </a:ln>
                <a:solidFill>
                  <a:prstClr val="black"/>
                </a:solidFill>
                <a:effectLst/>
                <a:uLnTx/>
                <a:uFillTx/>
                <a:latin typeface="Calibri"/>
                <a:ea typeface="+mn-ea"/>
                <a:cs typeface="+mn-cs"/>
                <a:hlinkClick r:id="rId6"/>
              </a:rPr>
              <a:t>https://github.com/CMU-SAFARI/rowhammer</a:t>
            </a:r>
            <a:r>
              <a:rPr kumimoji="0" lang="en-US" sz="1800" b="0" i="0" u="none" strike="noStrike" kern="1200" cap="none" spc="0" normalizeH="0" baseline="0" noProof="0" dirty="0">
                <a:ln>
                  <a:noFill/>
                </a:ln>
                <a:solidFill>
                  <a:prstClr val="black"/>
                </a:solidFill>
                <a:effectLst/>
                <a:uLnTx/>
                <a:uFillTx/>
                <a:latin typeface="Calibri"/>
                <a:ea typeface="+mn-ea"/>
                <a:cs typeface="+mn-cs"/>
              </a:rPr>
              <a:t> </a:t>
            </a:r>
          </a:p>
        </p:txBody>
      </p:sp>
      <p:sp>
        <p:nvSpPr>
          <p:cNvPr id="46" name="TextBox 45"/>
          <p:cNvSpPr txBox="1"/>
          <p:nvPr/>
        </p:nvSpPr>
        <p:spPr>
          <a:xfrm>
            <a:off x="4572000" y="1484784"/>
            <a:ext cx="4572000" cy="914400"/>
          </a:xfrm>
          <a:prstGeom prst="rect">
            <a:avLst/>
          </a:prstGeom>
          <a:noFill/>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Calibri Light"/>
                <a:ea typeface="+mn-ea"/>
                <a:cs typeface="+mn-cs"/>
              </a:rPr>
              <a:t>DRAM Module</a:t>
            </a:r>
          </a:p>
        </p:txBody>
      </p:sp>
      <p:sp>
        <p:nvSpPr>
          <p:cNvPr id="56" name="Title 1"/>
          <p:cNvSpPr>
            <a:spLocks noGrp="1"/>
          </p:cNvSpPr>
          <p:nvPr>
            <p:ph type="title"/>
          </p:nvPr>
        </p:nvSpPr>
        <p:spPr>
          <a:xfrm>
            <a:off x="228600" y="44624"/>
            <a:ext cx="8915400" cy="1066800"/>
          </a:xfrm>
        </p:spPr>
        <p:txBody>
          <a:bodyPr/>
          <a:lstStyle/>
          <a:p>
            <a:r>
              <a:rPr lang="en-US" sz="4000" b="0" dirty="0">
                <a:solidFill>
                  <a:srgbClr val="1A5712"/>
                </a:solidFill>
                <a:latin typeface="Garamond"/>
                <a:cs typeface="Garamond"/>
              </a:rPr>
              <a:t>A Simple Program Can Induce Many Errors</a:t>
            </a:r>
          </a:p>
        </p:txBody>
      </p:sp>
    </p:spTree>
    <p:extLst>
      <p:ext uri="{BB962C8B-B14F-4D97-AF65-F5344CB8AC3E}">
        <p14:creationId xmlns:p14="http://schemas.microsoft.com/office/powerpoint/2010/main" val="474781849"/>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1066800"/>
            <a:ext cx="8382000" cy="5638800"/>
          </a:xfrm>
        </p:spPr>
        <p:txBody>
          <a:bodyPr/>
          <a:lstStyle/>
          <a:p>
            <a:pPr marL="0" indent="0">
              <a:buNone/>
            </a:pPr>
            <a:endParaRPr lang="en-US" i="1" dirty="0"/>
          </a:p>
          <a:p>
            <a:pPr marL="0" indent="0">
              <a:buNone/>
            </a:pPr>
            <a:endParaRPr lang="en-US" i="1" dirty="0"/>
          </a:p>
          <a:p>
            <a:pPr marL="0" indent="0">
              <a:buNone/>
            </a:pPr>
            <a:endParaRPr lang="en-US" i="1" dirty="0"/>
          </a:p>
          <a:p>
            <a:pPr marL="0" indent="0">
              <a:buNone/>
            </a:pPr>
            <a:endParaRPr lang="en-US" i="1" dirty="0"/>
          </a:p>
          <a:p>
            <a:pPr marL="0" indent="0">
              <a:buNone/>
            </a:pPr>
            <a:endParaRPr lang="en-US" i="1" dirty="0"/>
          </a:p>
          <a:p>
            <a:pPr marL="0" indent="0">
              <a:buNone/>
            </a:pPr>
            <a:endParaRPr lang="en-US" sz="2400" i="1" dirty="0">
              <a:solidFill>
                <a:srgbClr val="FF0000"/>
              </a:solidFill>
            </a:endParaRPr>
          </a:p>
          <a:p>
            <a:endParaRPr lang="en-US" sz="3200" b="1" i="1" dirty="0">
              <a:solidFill>
                <a:srgbClr val="FF0000"/>
              </a:solidFill>
            </a:endParaRPr>
          </a:p>
          <a:p>
            <a:pPr marL="0" indent="0" algn="ctr">
              <a:buNone/>
            </a:pPr>
            <a:r>
              <a:rPr lang="en-US" sz="3200" b="1" dirty="0">
                <a:solidFill>
                  <a:srgbClr val="FF0000"/>
                </a:solidFill>
              </a:rPr>
              <a:t>A real reliability &amp; security issue </a:t>
            </a:r>
          </a:p>
        </p:txBody>
      </p:sp>
      <p:graphicFrame>
        <p:nvGraphicFramePr>
          <p:cNvPr id="4" name="Content Placeholder 4"/>
          <p:cNvGraphicFramePr>
            <a:graphicFrameLocks/>
          </p:cNvGraphicFramePr>
          <p:nvPr/>
        </p:nvGraphicFramePr>
        <p:xfrm>
          <a:off x="761999" y="1143000"/>
          <a:ext cx="7620002" cy="3200400"/>
        </p:xfrm>
        <a:graphic>
          <a:graphicData uri="http://schemas.openxmlformats.org/drawingml/2006/table">
            <a:tbl>
              <a:tblPr>
                <a:tableStyleId>{9D7B26C5-4107-4FEC-AEDC-1716B250A1EF}</a:tableStyleId>
              </a:tblPr>
              <a:tblGrid>
                <a:gridCol w="3736732">
                  <a:extLst>
                    <a:ext uri="{9D8B030D-6E8A-4147-A177-3AD203B41FA5}">
                      <a16:colId xmlns:a16="http://schemas.microsoft.com/office/drawing/2014/main" val="20000"/>
                    </a:ext>
                  </a:extLst>
                </a:gridCol>
                <a:gridCol w="1597269">
                  <a:extLst>
                    <a:ext uri="{9D8B030D-6E8A-4147-A177-3AD203B41FA5}">
                      <a16:colId xmlns:a16="http://schemas.microsoft.com/office/drawing/2014/main" val="20001"/>
                    </a:ext>
                  </a:extLst>
                </a:gridCol>
                <a:gridCol w="2286001">
                  <a:extLst>
                    <a:ext uri="{9D8B030D-6E8A-4147-A177-3AD203B41FA5}">
                      <a16:colId xmlns:a16="http://schemas.microsoft.com/office/drawing/2014/main" val="20002"/>
                    </a:ext>
                  </a:extLst>
                </a:gridCol>
              </a:tblGrid>
              <a:tr h="640080">
                <a:tc>
                  <a:txBody>
                    <a:bodyPr/>
                    <a:lstStyle/>
                    <a:p>
                      <a:pPr algn="ctr"/>
                      <a:r>
                        <a:rPr lang="en-US" sz="3200" b="1" dirty="0">
                          <a:solidFill>
                            <a:schemeClr val="bg1"/>
                          </a:solidFill>
                          <a:latin typeface="+mj-lt"/>
                        </a:rPr>
                        <a:t>CPU Architecture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75000"/>
                        <a:lumOff val="25000"/>
                      </a:schemeClr>
                    </a:solidFill>
                  </a:tcPr>
                </a:tc>
                <a:tc>
                  <a:txBody>
                    <a:bodyPr/>
                    <a:lstStyle/>
                    <a:p>
                      <a:pPr algn="ctr"/>
                      <a:r>
                        <a:rPr lang="en-US" sz="3200" b="1" dirty="0">
                          <a:solidFill>
                            <a:schemeClr val="bg1"/>
                          </a:solidFill>
                          <a:latin typeface="+mj-lt"/>
                          <a:cs typeface="Courier New" panose="02070309020205020404" pitchFamily="49" charset="0"/>
                        </a:rPr>
                        <a:t>Errors</a:t>
                      </a:r>
                      <a:endParaRPr lang="en-US" sz="2800" b="1" dirty="0">
                        <a:solidFill>
                          <a:schemeClr val="bg1"/>
                        </a:solidFill>
                        <a:latin typeface="Courier New" panose="02070309020205020404" pitchFamily="49" charset="0"/>
                        <a:cs typeface="Courier New" panose="02070309020205020404" pitchFamily="49" charset="0"/>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75000"/>
                        <a:lumOff val="25000"/>
                      </a:schemeClr>
                    </a:solidFill>
                  </a:tcPr>
                </a:tc>
                <a:tc>
                  <a:txBody>
                    <a:bodyPr/>
                    <a:lstStyle/>
                    <a:p>
                      <a:pPr algn="ctr"/>
                      <a:r>
                        <a:rPr lang="en-US" sz="3200" b="1">
                          <a:solidFill>
                            <a:schemeClr val="bg1"/>
                          </a:solidFill>
                          <a:latin typeface="+mj-lt"/>
                        </a:rPr>
                        <a:t>Access-Rate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75000"/>
                        <a:lumOff val="25000"/>
                      </a:schemeClr>
                    </a:solidFill>
                  </a:tcPr>
                </a:tc>
                <a:extLst>
                  <a:ext uri="{0D108BD9-81ED-4DB2-BD59-A6C34878D82A}">
                    <a16:rowId xmlns:a16="http://schemas.microsoft.com/office/drawing/2014/main" val="10000"/>
                  </a:ext>
                </a:extLst>
              </a:tr>
              <a:tr h="640080">
                <a:tc>
                  <a:txBody>
                    <a:bodyPr/>
                    <a:lstStyle/>
                    <a:p>
                      <a:r>
                        <a:rPr lang="en-US" sz="2800" b="0">
                          <a:solidFill>
                            <a:schemeClr val="tx1"/>
                          </a:solidFill>
                          <a:latin typeface="+mj-lt"/>
                        </a:rPr>
                        <a:t>Intel Haswell (2013)</a:t>
                      </a:r>
                    </a:p>
                  </a:txBody>
                  <a:tcPr marR="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800" b="0" dirty="0">
                          <a:solidFill>
                            <a:srgbClr val="FF0000"/>
                          </a:solidFill>
                          <a:latin typeface="Cambria" panose="02040503050406030204" pitchFamily="18" charset="0"/>
                          <a:ea typeface="Cambria Math" panose="02040503050406030204" pitchFamily="18" charset="0"/>
                          <a:cs typeface="Times New Roman" panose="02020603050405020304" pitchFamily="18" charset="0"/>
                        </a:rPr>
                        <a:t>22.9K</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2800">
                          <a:latin typeface="Cambria" panose="02040503050406030204" pitchFamily="18" charset="0"/>
                        </a:rPr>
                        <a:t>12.3M/sec</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640080">
                <a:tc>
                  <a:txBody>
                    <a:bodyPr/>
                    <a:lstStyle/>
                    <a:p>
                      <a:r>
                        <a:rPr lang="en-US" sz="2800" b="0">
                          <a:solidFill>
                            <a:schemeClr val="tx1"/>
                          </a:solidFill>
                          <a:latin typeface="+mj-lt"/>
                        </a:rPr>
                        <a:t>Intel Ivy</a:t>
                      </a:r>
                      <a:r>
                        <a:rPr lang="en-US" sz="2800" b="0" baseline="0">
                          <a:solidFill>
                            <a:schemeClr val="tx1"/>
                          </a:solidFill>
                          <a:latin typeface="+mj-lt"/>
                        </a:rPr>
                        <a:t> Bridge (2012)</a:t>
                      </a:r>
                      <a:endParaRPr lang="en-US" sz="2800" b="0">
                        <a:solidFill>
                          <a:schemeClr val="tx1"/>
                        </a:solidFill>
                        <a:latin typeface="+mj-lt"/>
                      </a:endParaRPr>
                    </a:p>
                  </a:txBody>
                  <a:tcPr marR="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800" b="0" dirty="0">
                          <a:solidFill>
                            <a:srgbClr val="FF0000"/>
                          </a:solidFill>
                          <a:latin typeface="Cambria" panose="02040503050406030204" pitchFamily="18" charset="0"/>
                          <a:ea typeface="Cambria Math" panose="02040503050406030204" pitchFamily="18" charset="0"/>
                          <a:cs typeface="Times New Roman" panose="02020603050405020304" pitchFamily="18" charset="0"/>
                        </a:rPr>
                        <a:t>20.7K</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2800">
                          <a:latin typeface="Cambria" panose="02040503050406030204" pitchFamily="18" charset="0"/>
                        </a:rPr>
                        <a:t>11.7M/sec</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640080">
                <a:tc>
                  <a:txBody>
                    <a:bodyPr/>
                    <a:lstStyle/>
                    <a:p>
                      <a:r>
                        <a:rPr lang="en-US" sz="2800" b="0">
                          <a:solidFill>
                            <a:schemeClr val="tx1"/>
                          </a:solidFill>
                          <a:latin typeface="+mj-lt"/>
                        </a:rPr>
                        <a:t>Intel Sandy Bridge (2011)</a:t>
                      </a:r>
                    </a:p>
                  </a:txBody>
                  <a:tcPr marR="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800" b="0" dirty="0">
                          <a:solidFill>
                            <a:srgbClr val="FF0000"/>
                          </a:solidFill>
                          <a:latin typeface="Cambria" panose="02040503050406030204" pitchFamily="18" charset="0"/>
                          <a:ea typeface="Cambria Math" panose="02040503050406030204" pitchFamily="18" charset="0"/>
                          <a:cs typeface="Times New Roman" panose="02020603050405020304" pitchFamily="18" charset="0"/>
                        </a:rPr>
                        <a:t>16.1K</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2800">
                          <a:latin typeface="Cambria" panose="02040503050406030204" pitchFamily="18" charset="0"/>
                        </a:rPr>
                        <a:t>11.6M/sec</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640080">
                <a:tc>
                  <a:txBody>
                    <a:bodyPr/>
                    <a:lstStyle/>
                    <a:p>
                      <a:r>
                        <a:rPr lang="en-US" sz="2800" b="0">
                          <a:solidFill>
                            <a:schemeClr val="tx1"/>
                          </a:solidFill>
                          <a:latin typeface="+mj-lt"/>
                        </a:rPr>
                        <a:t>AMD</a:t>
                      </a:r>
                      <a:r>
                        <a:rPr lang="en-US" sz="2800" b="0" baseline="0">
                          <a:solidFill>
                            <a:schemeClr val="tx1"/>
                          </a:solidFill>
                          <a:latin typeface="+mj-lt"/>
                        </a:rPr>
                        <a:t> Piledriver (2012)</a:t>
                      </a:r>
                      <a:endParaRPr lang="en-US" sz="2800" b="0">
                        <a:solidFill>
                          <a:schemeClr val="tx1"/>
                        </a:solidFill>
                        <a:latin typeface="+mj-lt"/>
                      </a:endParaRPr>
                    </a:p>
                  </a:txBody>
                  <a:tcPr marR="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800" b="0" dirty="0">
                          <a:solidFill>
                            <a:srgbClr val="FF0000"/>
                          </a:solidFill>
                          <a:latin typeface="Cambria" panose="02040503050406030204" pitchFamily="18" charset="0"/>
                          <a:ea typeface="Cambria Math" panose="02040503050406030204" pitchFamily="18" charset="0"/>
                          <a:cs typeface="Times New Roman" panose="02020603050405020304" pitchFamily="18" charset="0"/>
                        </a:rPr>
                        <a:t>59</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2800" dirty="0">
                          <a:latin typeface="Cambria" panose="02040503050406030204" pitchFamily="18" charset="0"/>
                        </a:rPr>
                        <a:t>6.1M/sec</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4D2B188-1D62-4FCA-8363-938AD4629BBB}" type="slidenum">
              <a:rPr kumimoji="0" lang="en-US" sz="2000" b="0" i="0" u="none" strike="noStrike" kern="1200" cap="none" spc="0" normalizeH="0" baseline="0" noProof="0" smtClean="0">
                <a:ln>
                  <a:noFill/>
                </a:ln>
                <a:solidFill>
                  <a:prstClr val="black">
                    <a:tint val="75000"/>
                  </a:prstClr>
                </a:solidFill>
                <a:effectLst/>
                <a:uLnTx/>
                <a:uFillTx/>
                <a:latin typeface="Cambria Math" panose="02040503050406030204" pitchFamily="18" charset="0"/>
                <a:ea typeface="Cambria Math" panose="02040503050406030204" pitchFamily="18"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133</a:t>
            </a:fld>
            <a:endParaRPr kumimoji="0" lang="en-US" sz="2000" b="0" i="0" u="none" strike="noStrike" kern="1200" cap="none" spc="0" normalizeH="0" baseline="0" noProof="0">
              <a:ln>
                <a:noFill/>
              </a:ln>
              <a:solidFill>
                <a:prstClr val="black">
                  <a:tint val="75000"/>
                </a:prstClr>
              </a:solidFill>
              <a:effectLst/>
              <a:uLnTx/>
              <a:uFillTx/>
              <a:latin typeface="Cambria Math" panose="02040503050406030204" pitchFamily="18" charset="0"/>
              <a:ea typeface="Cambria Math" panose="02040503050406030204" pitchFamily="18" charset="0"/>
              <a:cs typeface="+mn-cs"/>
            </a:endParaRPr>
          </a:p>
        </p:txBody>
      </p:sp>
      <p:sp>
        <p:nvSpPr>
          <p:cNvPr id="7" name="Rectangle 6"/>
          <p:cNvSpPr/>
          <p:nvPr/>
        </p:nvSpPr>
        <p:spPr>
          <a:xfrm>
            <a:off x="107504" y="6239053"/>
            <a:ext cx="8242270"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charset="0"/>
                <a:ea typeface="ＭＳ Ｐゴシック" charset="0"/>
                <a:cs typeface="ＭＳ Ｐゴシック" charset="0"/>
              </a:rPr>
              <a:t>Kim+, “</a:t>
            </a:r>
            <a:r>
              <a:rPr kumimoji="0" lang="en-US" sz="1800" b="0" i="0" u="none" strike="noStrike" kern="1200" cap="none" spc="0" normalizeH="0" baseline="0" noProof="0" dirty="0">
                <a:ln>
                  <a:noFill/>
                </a:ln>
                <a:solidFill>
                  <a:srgbClr val="0000FF"/>
                </a:solidFill>
                <a:effectLst/>
                <a:uLnTx/>
                <a:uFillTx/>
                <a:latin typeface="Calibri"/>
                <a:ea typeface="+mn-ea"/>
                <a:cs typeface="+mn-cs"/>
              </a:rPr>
              <a:t>Flipping Bits in Memory Without Accessing Them: An Experimental Study of DRAM Disturbance Errors</a:t>
            </a:r>
            <a:r>
              <a:rPr kumimoji="0" lang="en-US" sz="1800" b="0" i="0" u="none" strike="noStrike" kern="1200" cap="none" spc="0" normalizeH="0" baseline="0" noProof="0" dirty="0">
                <a:ln>
                  <a:noFill/>
                </a:ln>
                <a:solidFill>
                  <a:prstClr val="black"/>
                </a:solidFill>
                <a:effectLst/>
                <a:uLnTx/>
                <a:uFillTx/>
                <a:latin typeface="Tahoma" charset="0"/>
                <a:ea typeface="ＭＳ Ｐゴシック" charset="0"/>
                <a:cs typeface="ＭＳ Ｐゴシック" charset="0"/>
              </a:rPr>
              <a:t>,” ISCA 2014.</a:t>
            </a:r>
          </a:p>
        </p:txBody>
      </p:sp>
      <p:sp>
        <p:nvSpPr>
          <p:cNvPr id="8" name="Title 1"/>
          <p:cNvSpPr>
            <a:spLocks noGrp="1"/>
          </p:cNvSpPr>
          <p:nvPr>
            <p:ph type="title"/>
          </p:nvPr>
        </p:nvSpPr>
        <p:spPr>
          <a:xfrm>
            <a:off x="228600" y="-14064"/>
            <a:ext cx="8610600" cy="1066800"/>
          </a:xfrm>
        </p:spPr>
        <p:txBody>
          <a:bodyPr/>
          <a:lstStyle/>
          <a:p>
            <a:r>
              <a:rPr lang="en-US" sz="4400" b="0" dirty="0">
                <a:solidFill>
                  <a:srgbClr val="1A5712"/>
                </a:solidFill>
                <a:latin typeface="Garamond" charset="0"/>
                <a:ea typeface="ＭＳ Ｐゴシック" charset="0"/>
                <a:cs typeface="ＭＳ Ｐゴシック" charset="0"/>
              </a:rPr>
              <a:t>Observed Errors in Real Systems</a:t>
            </a:r>
          </a:p>
        </p:txBody>
      </p:sp>
    </p:spTree>
    <p:extLst>
      <p:ext uri="{BB962C8B-B14F-4D97-AF65-F5344CB8AC3E}">
        <p14:creationId xmlns:p14="http://schemas.microsoft.com/office/powerpoint/2010/main" val="1966003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36496" cy="1066800"/>
          </a:xfrm>
        </p:spPr>
        <p:txBody>
          <a:bodyPr/>
          <a:lstStyle/>
          <a:p>
            <a:r>
              <a:rPr lang="en-US" sz="3400" dirty="0"/>
              <a:t>One Can Take Over an Otherwise-Secure System</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134</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6" name="Picture 5"/>
          <p:cNvPicPr>
            <a:picLocks noChangeAspect="1"/>
          </p:cNvPicPr>
          <p:nvPr/>
        </p:nvPicPr>
        <p:blipFill>
          <a:blip r:embed="rId2"/>
          <a:stretch>
            <a:fillRect/>
          </a:stretch>
        </p:blipFill>
        <p:spPr>
          <a:xfrm>
            <a:off x="1115616" y="1844824"/>
            <a:ext cx="6540500" cy="1257300"/>
          </a:xfrm>
          <a:prstGeom prst="rect">
            <a:avLst/>
          </a:prstGeom>
        </p:spPr>
      </p:pic>
      <p:pic>
        <p:nvPicPr>
          <p:cNvPr id="7" name="Picture 6"/>
          <p:cNvPicPr>
            <a:picLocks noChangeAspect="1"/>
          </p:cNvPicPr>
          <p:nvPr/>
        </p:nvPicPr>
        <p:blipFill>
          <a:blip r:embed="rId3"/>
          <a:stretch>
            <a:fillRect/>
          </a:stretch>
        </p:blipFill>
        <p:spPr>
          <a:xfrm>
            <a:off x="0" y="3348508"/>
            <a:ext cx="9144000" cy="3433292"/>
          </a:xfrm>
          <a:prstGeom prst="rect">
            <a:avLst/>
          </a:prstGeom>
        </p:spPr>
      </p:pic>
      <p:pic>
        <p:nvPicPr>
          <p:cNvPr id="8" name="Picture 7"/>
          <p:cNvPicPr>
            <a:picLocks noChangeAspect="1"/>
          </p:cNvPicPr>
          <p:nvPr/>
        </p:nvPicPr>
        <p:blipFill>
          <a:blip r:embed="rId4"/>
          <a:stretch>
            <a:fillRect/>
          </a:stretch>
        </p:blipFill>
        <p:spPr>
          <a:xfrm>
            <a:off x="-1869" y="980728"/>
            <a:ext cx="9144000" cy="952728"/>
          </a:xfrm>
          <a:prstGeom prst="rect">
            <a:avLst/>
          </a:prstGeom>
        </p:spPr>
      </p:pic>
      <p:sp>
        <p:nvSpPr>
          <p:cNvPr id="3" name="Rectangle 2"/>
          <p:cNvSpPr/>
          <p:nvPr/>
        </p:nvSpPr>
        <p:spPr>
          <a:xfrm>
            <a:off x="4572000" y="5181600"/>
            <a:ext cx="4572000" cy="646331"/>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FF"/>
                </a:solidFill>
                <a:effectLst/>
                <a:uLnTx/>
                <a:uFillTx/>
                <a:latin typeface="Tahoma"/>
                <a:ea typeface="+mn-ea"/>
                <a:cs typeface="+mn-cs"/>
                <a:hlinkClick r:id="rId5"/>
              </a:rPr>
              <a:t>Exploiting the DRAM rowhammer bug to gain kernel privileges </a:t>
            </a:r>
            <a:r>
              <a:rPr kumimoji="0" lang="en-US" sz="1800" b="0" i="0" u="none" strike="noStrike" kern="1200" cap="none" spc="0" normalizeH="0" baseline="0" noProof="0" dirty="0">
                <a:ln>
                  <a:noFill/>
                </a:ln>
                <a:solidFill>
                  <a:srgbClr val="0000FF"/>
                </a:solidFill>
                <a:effectLst/>
                <a:uLnTx/>
                <a:uFillTx/>
                <a:latin typeface="Tahoma"/>
                <a:ea typeface="+mn-ea"/>
                <a:cs typeface="+mn-cs"/>
              </a:rPr>
              <a:t> (</a:t>
            </a:r>
            <a:r>
              <a:rPr kumimoji="0" lang="en-US" sz="1800" b="0" i="0" u="none" strike="noStrike" kern="1200" cap="none" spc="0" normalizeH="0" baseline="0" noProof="0" dirty="0" err="1">
                <a:ln>
                  <a:noFill/>
                </a:ln>
                <a:solidFill>
                  <a:srgbClr val="0000FF"/>
                </a:solidFill>
                <a:effectLst/>
                <a:uLnTx/>
                <a:uFillTx/>
                <a:latin typeface="Tahoma"/>
                <a:ea typeface="+mn-ea"/>
                <a:cs typeface="+mn-cs"/>
              </a:rPr>
              <a:t>Seaborn</a:t>
            </a:r>
            <a:r>
              <a:rPr kumimoji="0" lang="en-US" sz="1800" b="0" i="0" u="none" strike="noStrike" kern="1200" cap="none" spc="0" normalizeH="0" baseline="0" noProof="0" dirty="0">
                <a:ln>
                  <a:noFill/>
                </a:ln>
                <a:solidFill>
                  <a:srgbClr val="0000FF"/>
                </a:solidFill>
                <a:effectLst/>
                <a:uLnTx/>
                <a:uFillTx/>
                <a:latin typeface="Tahoma"/>
                <a:ea typeface="+mn-ea"/>
                <a:cs typeface="+mn-cs"/>
              </a:rPr>
              <a:t>+, 2015)</a:t>
            </a:r>
          </a:p>
        </p:txBody>
      </p:sp>
      <p:sp>
        <p:nvSpPr>
          <p:cNvPr id="9" name="Rectangle 8"/>
          <p:cNvSpPr/>
          <p:nvPr/>
        </p:nvSpPr>
        <p:spPr>
          <a:xfrm>
            <a:off x="3635896" y="3212976"/>
            <a:ext cx="5493596" cy="93610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FF"/>
                </a:solidFill>
                <a:effectLst/>
                <a:uLnTx/>
                <a:uFillTx/>
                <a:latin typeface="Tahoma"/>
                <a:ea typeface="ＭＳ Ｐゴシック" charset="0"/>
                <a:cs typeface="ＭＳ Ｐゴシック" charset="0"/>
                <a:hlinkClick r:id="rId6"/>
              </a:rPr>
              <a:t>Flipping Bits in Memory Without Accessing Them: An Experimental Study of DRAM Disturbance Errors</a:t>
            </a:r>
            <a:r>
              <a:rPr kumimoji="0" lang="en-US" sz="1800" b="0" i="0" u="none" strike="noStrike" kern="1200" cap="none" spc="0" normalizeH="0" baseline="0" noProof="0" dirty="0">
                <a:ln>
                  <a:noFill/>
                </a:ln>
                <a:solidFill>
                  <a:srgbClr val="0000FF"/>
                </a:solidFill>
                <a:effectLst/>
                <a:uLnTx/>
                <a:uFillTx/>
                <a:latin typeface="Tahoma"/>
                <a:ea typeface="ＭＳ Ｐゴシック" charset="0"/>
                <a:cs typeface="ＭＳ Ｐゴシック" charset="0"/>
              </a:rPr>
              <a:t> (Kim et al., ISCA 2014)</a:t>
            </a:r>
          </a:p>
        </p:txBody>
      </p:sp>
    </p:spTree>
    <p:extLst>
      <p:ext uri="{BB962C8B-B14F-4D97-AF65-F5344CB8AC3E}">
        <p14:creationId xmlns:p14="http://schemas.microsoft.com/office/powerpoint/2010/main" val="416819113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RowHammer</a:t>
            </a:r>
            <a:r>
              <a:rPr lang="en-US" dirty="0"/>
              <a:t> Security Attack Example</a:t>
            </a:r>
          </a:p>
        </p:txBody>
      </p:sp>
      <p:sp>
        <p:nvSpPr>
          <p:cNvPr id="3" name="Content Placeholder 2"/>
          <p:cNvSpPr>
            <a:spLocks noGrp="1"/>
          </p:cNvSpPr>
          <p:nvPr>
            <p:ph idx="1"/>
          </p:nvPr>
        </p:nvSpPr>
        <p:spPr>
          <a:xfrm>
            <a:off x="228600" y="908720"/>
            <a:ext cx="8915400" cy="5193723"/>
          </a:xfrm>
        </p:spPr>
        <p:txBody>
          <a:bodyPr/>
          <a:lstStyle/>
          <a:p>
            <a:r>
              <a:rPr lang="en-US" sz="2000" dirty="0">
                <a:solidFill>
                  <a:srgbClr val="FF0000"/>
                </a:solidFill>
              </a:rPr>
              <a:t>“</a:t>
            </a:r>
            <a:r>
              <a:rPr lang="en-US" sz="2000" dirty="0" err="1">
                <a:solidFill>
                  <a:srgbClr val="FF0000"/>
                </a:solidFill>
              </a:rPr>
              <a:t>Rowhammer</a:t>
            </a:r>
            <a:r>
              <a:rPr lang="en-US" sz="2000" dirty="0">
                <a:solidFill>
                  <a:srgbClr val="FF0000"/>
                </a:solidFill>
              </a:rPr>
              <a:t>” is a problem with some recent DRAM devices in which repeatedly accessing a row of memory can cause bit flips in adjacent rows </a:t>
            </a:r>
            <a:r>
              <a:rPr lang="en-US" sz="2000" dirty="0"/>
              <a:t>(Kim et al., ISCA 2014). </a:t>
            </a:r>
          </a:p>
          <a:p>
            <a:pPr lvl="1"/>
            <a:r>
              <a:rPr lang="en-US" sz="1800" dirty="0">
                <a:solidFill>
                  <a:srgbClr val="0000FF"/>
                </a:solidFill>
                <a:ea typeface="ＭＳ Ｐゴシック" charset="0"/>
                <a:cs typeface="ＭＳ Ｐゴシック" charset="0"/>
                <a:hlinkClick r:id="rId2"/>
              </a:rPr>
              <a:t>Flipping Bits in Memory Without Accessing Them: An Experimental Study of DRAM Disturbance Errors</a:t>
            </a:r>
            <a:r>
              <a:rPr lang="en-US" sz="1800" dirty="0">
                <a:solidFill>
                  <a:srgbClr val="0000FF"/>
                </a:solidFill>
                <a:ea typeface="ＭＳ Ｐゴシック" charset="0"/>
                <a:cs typeface="ＭＳ Ｐゴシック" charset="0"/>
              </a:rPr>
              <a:t> (Kim et al., ISCA 2014)</a:t>
            </a:r>
          </a:p>
          <a:p>
            <a:pPr lvl="1"/>
            <a:endParaRPr lang="en-US" sz="1400" dirty="0"/>
          </a:p>
          <a:p>
            <a:r>
              <a:rPr lang="en-US" sz="2000" dirty="0"/>
              <a:t>We tested a selection of laptops and found that a subset of them exhibited the problem. </a:t>
            </a:r>
          </a:p>
          <a:p>
            <a:r>
              <a:rPr lang="en-US" sz="2000" dirty="0"/>
              <a:t>We built two working privilege escalation exploits that use this effect. </a:t>
            </a:r>
          </a:p>
          <a:p>
            <a:pPr lvl="1"/>
            <a:r>
              <a:rPr lang="en-US" sz="1800" dirty="0">
                <a:solidFill>
                  <a:srgbClr val="0000FF"/>
                </a:solidFill>
                <a:hlinkClick r:id="rId3"/>
              </a:rPr>
              <a:t>Exploiting the DRAM rowhammer bug to gain kernel privileges </a:t>
            </a:r>
            <a:r>
              <a:rPr lang="en-US" sz="1800" dirty="0">
                <a:solidFill>
                  <a:srgbClr val="0000FF"/>
                </a:solidFill>
              </a:rPr>
              <a:t> </a:t>
            </a:r>
            <a:r>
              <a:rPr lang="en-US" sz="1600" dirty="0">
                <a:solidFill>
                  <a:srgbClr val="0000FF"/>
                </a:solidFill>
              </a:rPr>
              <a:t>(</a:t>
            </a:r>
            <a:r>
              <a:rPr lang="en-US" sz="1600" dirty="0" err="1">
                <a:solidFill>
                  <a:srgbClr val="0000FF"/>
                </a:solidFill>
              </a:rPr>
              <a:t>Seaborn</a:t>
            </a:r>
            <a:r>
              <a:rPr lang="en-US" sz="1600" dirty="0">
                <a:solidFill>
                  <a:srgbClr val="0000FF"/>
                </a:solidFill>
              </a:rPr>
              <a:t>+, 2015)</a:t>
            </a:r>
          </a:p>
          <a:p>
            <a:pPr lvl="1"/>
            <a:endParaRPr lang="en-US" sz="1400" dirty="0"/>
          </a:p>
          <a:p>
            <a:r>
              <a:rPr lang="en-US" sz="2000" dirty="0"/>
              <a:t>One exploit uses </a:t>
            </a:r>
            <a:r>
              <a:rPr lang="en-US" sz="2000" dirty="0" err="1"/>
              <a:t>rowhammer</a:t>
            </a:r>
            <a:r>
              <a:rPr lang="en-US" sz="2000" dirty="0"/>
              <a:t>-induced bit flips to </a:t>
            </a:r>
            <a:r>
              <a:rPr lang="en-US" sz="2000" b="1" dirty="0">
                <a:solidFill>
                  <a:srgbClr val="FF0000"/>
                </a:solidFill>
              </a:rPr>
              <a:t>gain kernel privileges </a:t>
            </a:r>
            <a:r>
              <a:rPr lang="en-US" sz="2000" dirty="0"/>
              <a:t>on x86-64 Linux when run as an unprivileged </a:t>
            </a:r>
            <a:r>
              <a:rPr lang="en-US" sz="2000" dirty="0" err="1"/>
              <a:t>userland</a:t>
            </a:r>
            <a:r>
              <a:rPr lang="en-US" sz="2000" dirty="0"/>
              <a:t> process. </a:t>
            </a:r>
          </a:p>
          <a:p>
            <a:r>
              <a:rPr lang="en-US" sz="2000" dirty="0">
                <a:solidFill>
                  <a:srgbClr val="FF0000"/>
                </a:solidFill>
              </a:rPr>
              <a:t>When run on a machine vulnerable to the </a:t>
            </a:r>
            <a:r>
              <a:rPr lang="en-US" sz="2000" dirty="0" err="1">
                <a:solidFill>
                  <a:srgbClr val="FF0000"/>
                </a:solidFill>
              </a:rPr>
              <a:t>rowhammer</a:t>
            </a:r>
            <a:r>
              <a:rPr lang="en-US" sz="2000" dirty="0">
                <a:solidFill>
                  <a:srgbClr val="FF0000"/>
                </a:solidFill>
              </a:rPr>
              <a:t> problem, the process was able to induce bit flips in page table entries (PTEs). </a:t>
            </a:r>
          </a:p>
          <a:p>
            <a:r>
              <a:rPr lang="en-US" sz="2000" dirty="0">
                <a:solidFill>
                  <a:srgbClr val="0000FF"/>
                </a:solidFill>
              </a:rPr>
              <a:t>It was able to use this to gain write access to its own page table, and hence gain read-write access to all of physical memory.</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135</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Rectangle 4"/>
          <p:cNvSpPr/>
          <p:nvPr/>
        </p:nvSpPr>
        <p:spPr>
          <a:xfrm>
            <a:off x="107504" y="6545534"/>
            <a:ext cx="8496944" cy="615553"/>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FF"/>
                </a:solidFill>
                <a:effectLst/>
                <a:uLnTx/>
                <a:uFillTx/>
                <a:latin typeface="Tahoma"/>
                <a:ea typeface="+mn-ea"/>
                <a:cs typeface="+mn-cs"/>
                <a:hlinkClick r:id="rId3"/>
              </a:rPr>
              <a:t>Exploiting the DRAM rowhammer bug to gain kernel privileges </a:t>
            </a:r>
            <a:r>
              <a:rPr kumimoji="0" lang="en-US" sz="1600" b="0" i="0" u="none" strike="noStrike" kern="1200" cap="none" spc="0" normalizeH="0" baseline="0" noProof="0" dirty="0">
                <a:ln>
                  <a:noFill/>
                </a:ln>
                <a:solidFill>
                  <a:srgbClr val="0000FF"/>
                </a:solidFill>
                <a:effectLst/>
                <a:uLnTx/>
                <a:uFillTx/>
                <a:latin typeface="Tahoma"/>
                <a:ea typeface="+mn-ea"/>
                <a:cs typeface="+mn-cs"/>
              </a:rPr>
              <a:t> (</a:t>
            </a:r>
            <a:r>
              <a:rPr kumimoji="0" lang="en-US" sz="1600" b="0" i="0" u="none" strike="noStrike" kern="1200" cap="none" spc="0" normalizeH="0" baseline="0" noProof="0" dirty="0" err="1">
                <a:ln>
                  <a:noFill/>
                </a:ln>
                <a:solidFill>
                  <a:srgbClr val="0000FF"/>
                </a:solidFill>
                <a:effectLst/>
                <a:uLnTx/>
                <a:uFillTx/>
                <a:latin typeface="Tahoma"/>
                <a:ea typeface="+mn-ea"/>
                <a:cs typeface="+mn-cs"/>
              </a:rPr>
              <a:t>Seaborn</a:t>
            </a:r>
            <a:r>
              <a:rPr kumimoji="0" lang="en-US" sz="1600" b="0" i="0" u="none" strike="noStrike" kern="1200" cap="none" spc="0" normalizeH="0" baseline="0" noProof="0" dirty="0">
                <a:ln>
                  <a:noFill/>
                </a:ln>
                <a:solidFill>
                  <a:srgbClr val="0000FF"/>
                </a:solidFill>
                <a:effectLst/>
                <a:uLnTx/>
                <a:uFillTx/>
                <a:latin typeface="Tahoma"/>
                <a:ea typeface="+mn-ea"/>
                <a:cs typeface="+mn-cs"/>
              </a:rPr>
              <a:t> &amp; </a:t>
            </a:r>
            <a:r>
              <a:rPr kumimoji="0" lang="en-US" sz="1600" b="0" i="0" u="none" strike="noStrike" kern="1200" cap="none" spc="0" normalizeH="0" baseline="0" noProof="0" dirty="0" err="1">
                <a:ln>
                  <a:noFill/>
                </a:ln>
                <a:solidFill>
                  <a:srgbClr val="0000FF"/>
                </a:solidFill>
                <a:effectLst/>
                <a:uLnTx/>
                <a:uFillTx/>
                <a:latin typeface="Tahoma"/>
                <a:ea typeface="+mn-ea"/>
                <a:cs typeface="+mn-cs"/>
              </a:rPr>
              <a:t>Dullien</a:t>
            </a:r>
            <a:r>
              <a:rPr kumimoji="0" lang="en-US" sz="1600" b="0" i="0" u="none" strike="noStrike" kern="1200" cap="none" spc="0" normalizeH="0" baseline="0" noProof="0" dirty="0">
                <a:ln>
                  <a:noFill/>
                </a:ln>
                <a:solidFill>
                  <a:srgbClr val="0000FF"/>
                </a:solidFill>
                <a:effectLst/>
                <a:uLnTx/>
                <a:uFillTx/>
                <a:latin typeface="Tahoma"/>
                <a:ea typeface="+mn-ea"/>
                <a:cs typeface="+mn-cs"/>
              </a:rPr>
              <a:t>, 2015)</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964627566"/>
      </p:ext>
    </p:extLst>
  </p:cSld>
  <p:clrMapOvr>
    <a:masterClrMapping/>
  </p:clrMapOvr>
  <p:transition/>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Security Implications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136</a:t>
            </a:fld>
            <a:endParaRPr kumimoji="0" lang="en-US" alt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3"/>
          <a:stretch>
            <a:fillRect/>
          </a:stretch>
        </p:blipFill>
        <p:spPr>
          <a:xfrm>
            <a:off x="36512" y="1083202"/>
            <a:ext cx="9144000" cy="5658166"/>
          </a:xfrm>
          <a:prstGeom prst="rect">
            <a:avLst/>
          </a:prstGeom>
        </p:spPr>
      </p:pic>
      <p:pic>
        <p:nvPicPr>
          <p:cNvPr id="3" name="Picture 2"/>
          <p:cNvPicPr>
            <a:picLocks noChangeAspect="1"/>
          </p:cNvPicPr>
          <p:nvPr/>
        </p:nvPicPr>
        <p:blipFill>
          <a:blip r:embed="rId4"/>
          <a:stretch>
            <a:fillRect/>
          </a:stretch>
        </p:blipFill>
        <p:spPr>
          <a:xfrm>
            <a:off x="36512" y="908720"/>
            <a:ext cx="9144000" cy="6057900"/>
          </a:xfrm>
          <a:prstGeom prst="rect">
            <a:avLst/>
          </a:prstGeom>
        </p:spPr>
      </p:pic>
    </p:spTree>
    <p:extLst>
      <p:ext uri="{BB962C8B-B14F-4D97-AF65-F5344CB8AC3E}">
        <p14:creationId xmlns:p14="http://schemas.microsoft.com/office/powerpoint/2010/main" val="133930843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Security Implications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137</a:t>
            </a:fld>
            <a:endParaRPr kumimoji="0" lang="en-US" alt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3"/>
          <a:stretch>
            <a:fillRect/>
          </a:stretch>
        </p:blipFill>
        <p:spPr>
          <a:xfrm>
            <a:off x="36512" y="1083202"/>
            <a:ext cx="9144000" cy="5658166"/>
          </a:xfrm>
          <a:prstGeom prst="rect">
            <a:avLst/>
          </a:prstGeom>
        </p:spPr>
      </p:pic>
      <p:pic>
        <p:nvPicPr>
          <p:cNvPr id="3" name="Picture 2"/>
          <p:cNvPicPr>
            <a:picLocks noChangeAspect="1"/>
          </p:cNvPicPr>
          <p:nvPr/>
        </p:nvPicPr>
        <p:blipFill>
          <a:blip r:embed="rId4"/>
          <a:stretch>
            <a:fillRect/>
          </a:stretch>
        </p:blipFill>
        <p:spPr>
          <a:xfrm>
            <a:off x="36512" y="908720"/>
            <a:ext cx="9144000" cy="6057900"/>
          </a:xfrm>
          <a:prstGeom prst="rect">
            <a:avLst/>
          </a:prstGeom>
        </p:spPr>
      </p:pic>
      <p:pic>
        <p:nvPicPr>
          <p:cNvPr id="6" name="Picture 5"/>
          <p:cNvPicPr>
            <a:picLocks noChangeAspect="1"/>
          </p:cNvPicPr>
          <p:nvPr/>
        </p:nvPicPr>
        <p:blipFill>
          <a:blip r:embed="rId5"/>
          <a:stretch>
            <a:fillRect/>
          </a:stretch>
        </p:blipFill>
        <p:spPr>
          <a:xfrm>
            <a:off x="683568" y="5157192"/>
            <a:ext cx="7810500" cy="1625600"/>
          </a:xfrm>
          <a:prstGeom prst="rect">
            <a:avLst/>
          </a:prstGeom>
        </p:spPr>
      </p:pic>
    </p:spTree>
    <p:extLst>
      <p:ext uri="{BB962C8B-B14F-4D97-AF65-F5344CB8AC3E}">
        <p14:creationId xmlns:p14="http://schemas.microsoft.com/office/powerpoint/2010/main" val="115752800"/>
      </p:ext>
    </p:extLst>
  </p:cSld>
  <p:clrMapOvr>
    <a:masterClrMapping/>
  </p:clrMapOvr>
  <p:transition/>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01" name="Title 1"/>
          <p:cNvSpPr>
            <a:spLocks noGrp="1"/>
          </p:cNvSpPr>
          <p:nvPr>
            <p:ph type="title"/>
          </p:nvPr>
        </p:nvSpPr>
        <p:spPr/>
        <p:txBody>
          <a:bodyPr/>
          <a:lstStyle/>
          <a:p>
            <a:r>
              <a:rPr lang="en-US" dirty="0">
                <a:latin typeface="Garamond" charset="0"/>
                <a:ea typeface="ＭＳ Ｐゴシック" charset="0"/>
                <a:cs typeface="ＭＳ Ｐゴシック" charset="0"/>
              </a:rPr>
              <a:t>More Security Implications (I)</a:t>
            </a:r>
          </a:p>
        </p:txBody>
      </p:sp>
      <p:sp>
        <p:nvSpPr>
          <p:cNvPr id="256002"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5A812B5F-CE3B-564D-B1D9-5770355AF2FF}"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138</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
        <p:nvSpPr>
          <p:cNvPr id="256003" name="TextBox 5"/>
          <p:cNvSpPr txBox="1">
            <a:spLocks noChangeArrowheads="1"/>
          </p:cNvSpPr>
          <p:nvPr/>
        </p:nvSpPr>
        <p:spPr bwMode="auto">
          <a:xfrm>
            <a:off x="228600" y="6599238"/>
            <a:ext cx="2908300" cy="246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Arial" charset="0"/>
                <a:ea typeface="ＭＳ Ｐゴシック" charset="0"/>
              </a:rPr>
              <a:t>Source: </a:t>
            </a:r>
            <a:r>
              <a:rPr kumimoji="0" lang="en-US" sz="1000" b="0" i="0" u="none" strike="noStrike" kern="1200" cap="none" spc="0" normalizeH="0" baseline="0" noProof="0">
                <a:ln>
                  <a:noFill/>
                </a:ln>
                <a:solidFill>
                  <a:srgbClr val="000000"/>
                </a:solidFill>
                <a:effectLst/>
                <a:uLnTx/>
                <a:uFillTx/>
                <a:latin typeface="Arial" charset="0"/>
                <a:ea typeface="ＭＳ Ｐゴシック" charset="0"/>
                <a:hlinkClick r:id="rId2"/>
              </a:rPr>
              <a:t>https://lab.dsst.io/32c3-slides/7197.html</a:t>
            </a:r>
            <a:r>
              <a:rPr kumimoji="0" lang="en-US" sz="1000" b="0" i="0" u="none" strike="noStrike" kern="1200" cap="none" spc="0" normalizeH="0" baseline="0" noProof="0">
                <a:ln>
                  <a:noFill/>
                </a:ln>
                <a:solidFill>
                  <a:srgbClr val="000000"/>
                </a:solidFill>
                <a:effectLst/>
                <a:uLnTx/>
                <a:uFillTx/>
                <a:latin typeface="Arial" charset="0"/>
                <a:ea typeface="ＭＳ Ｐゴシック" charset="0"/>
              </a:rPr>
              <a:t> </a:t>
            </a:r>
          </a:p>
        </p:txBody>
      </p:sp>
      <p:pic>
        <p:nvPicPr>
          <p:cNvPr id="256004" name="Picture 6" descr="49.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949796"/>
            <a:ext cx="9144000" cy="51435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 name="Rectangle 5"/>
          <p:cNvSpPr/>
          <p:nvPr/>
        </p:nvSpPr>
        <p:spPr>
          <a:xfrm>
            <a:off x="395536" y="6084004"/>
            <a:ext cx="8568952" cy="36933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srgbClr val="0000FF"/>
                </a:solidFill>
                <a:effectLst/>
                <a:uLnTx/>
                <a:uFillTx/>
                <a:latin typeface="Tahoma"/>
                <a:ea typeface="+mn-ea"/>
                <a:cs typeface="+mn-cs"/>
              </a:rPr>
              <a:t>Rowhammer.js</a:t>
            </a:r>
            <a:r>
              <a:rPr kumimoji="0" lang="en-US" sz="1800" b="0" i="0" u="none" strike="noStrike" kern="1200" cap="none" spc="0" normalizeH="0" baseline="0" noProof="0" dirty="0">
                <a:ln>
                  <a:noFill/>
                </a:ln>
                <a:solidFill>
                  <a:srgbClr val="0000FF"/>
                </a:solidFill>
                <a:effectLst/>
                <a:uLnTx/>
                <a:uFillTx/>
                <a:latin typeface="Tahoma"/>
                <a:ea typeface="+mn-ea"/>
                <a:cs typeface="+mn-cs"/>
              </a:rPr>
              <a:t>: A Remote Software-Induced Fault Attack in JavaScript (DIMVA’16)</a:t>
            </a:r>
          </a:p>
        </p:txBody>
      </p:sp>
      <p:sp>
        <p:nvSpPr>
          <p:cNvPr id="2" name="Rectangle 1"/>
          <p:cNvSpPr/>
          <p:nvPr/>
        </p:nvSpPr>
        <p:spPr>
          <a:xfrm>
            <a:off x="539552" y="1043444"/>
            <a:ext cx="8064896" cy="38472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900" b="1" i="0" u="none" strike="noStrike" kern="1200" cap="none" spc="0" normalizeH="0" baseline="0" noProof="0" dirty="0">
                <a:ln>
                  <a:noFill/>
                </a:ln>
                <a:solidFill>
                  <a:srgbClr val="FFFF00"/>
                </a:solidFill>
                <a:effectLst/>
                <a:uLnTx/>
                <a:uFillTx/>
                <a:latin typeface="Tahoma"/>
                <a:ea typeface="+mn-ea"/>
                <a:cs typeface="+mn-cs"/>
              </a:rPr>
              <a:t>“We can gain unrestricted access to systems of website visitors.”</a:t>
            </a:r>
          </a:p>
        </p:txBody>
      </p:sp>
    </p:spTree>
    <p:extLst>
      <p:ext uri="{BB962C8B-B14F-4D97-AF65-F5344CB8AC3E}">
        <p14:creationId xmlns:p14="http://schemas.microsoft.com/office/powerpoint/2010/main" val="1014623642"/>
      </p:ext>
    </p:extLst>
  </p:cSld>
  <p:clrMapOvr>
    <a:masterClrMapping/>
  </p:clrMapOvr>
  <p:transition/>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7025" name="Title 1"/>
          <p:cNvSpPr>
            <a:spLocks noGrp="1"/>
          </p:cNvSpPr>
          <p:nvPr>
            <p:ph type="title"/>
          </p:nvPr>
        </p:nvSpPr>
        <p:spPr/>
        <p:txBody>
          <a:bodyPr/>
          <a:lstStyle/>
          <a:p>
            <a:r>
              <a:rPr lang="en-US" dirty="0">
                <a:latin typeface="Garamond" charset="0"/>
                <a:ea typeface="ＭＳ Ｐゴシック" charset="0"/>
                <a:cs typeface="ＭＳ Ｐゴシック" charset="0"/>
              </a:rPr>
              <a:t>More Security Implications (II)</a:t>
            </a:r>
          </a:p>
        </p:txBody>
      </p:sp>
      <p:sp>
        <p:nvSpPr>
          <p:cNvPr id="257026"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C3D3305A-74B5-C341-8457-3D076A48DDAD}"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139</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pic>
        <p:nvPicPr>
          <p:cNvPr id="257027" name="Picture 4" descr="drammer-attack-android.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196752"/>
            <a:ext cx="9144000" cy="5080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57028" name="TextBox 5"/>
          <p:cNvSpPr txBox="1">
            <a:spLocks noChangeArrowheads="1"/>
          </p:cNvSpPr>
          <p:nvPr/>
        </p:nvSpPr>
        <p:spPr bwMode="auto">
          <a:xfrm>
            <a:off x="228600" y="6599238"/>
            <a:ext cx="4775200" cy="246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Arial" charset="0"/>
                <a:ea typeface="ＭＳ Ｐゴシック" charset="0"/>
              </a:rPr>
              <a:t>Source: https://</a:t>
            </a:r>
            <a:r>
              <a:rPr kumimoji="0" lang="en-US" sz="1000" b="0" i="0" u="none" strike="noStrike" kern="1200" cap="none" spc="0" normalizeH="0" baseline="0" noProof="0" dirty="0" err="1">
                <a:ln>
                  <a:noFill/>
                </a:ln>
                <a:solidFill>
                  <a:srgbClr val="000000"/>
                </a:solidFill>
                <a:effectLst/>
                <a:uLnTx/>
                <a:uFillTx/>
                <a:latin typeface="Arial" charset="0"/>
                <a:ea typeface="ＭＳ Ｐゴシック" charset="0"/>
              </a:rPr>
              <a:t>fossbytes.com</a:t>
            </a:r>
            <a:r>
              <a:rPr kumimoji="0" lang="en-US" sz="1000" b="0" i="0" u="none" strike="noStrike" kern="1200" cap="none" spc="0" normalizeH="0" baseline="0" noProof="0" dirty="0">
                <a:ln>
                  <a:noFill/>
                </a:ln>
                <a:solidFill>
                  <a:srgbClr val="000000"/>
                </a:solidFill>
                <a:effectLst/>
                <a:uLnTx/>
                <a:uFillTx/>
                <a:latin typeface="Arial" charset="0"/>
                <a:ea typeface="ＭＳ Ｐゴシック" charset="0"/>
              </a:rPr>
              <a:t>/</a:t>
            </a:r>
            <a:r>
              <a:rPr kumimoji="0" lang="en-US" sz="1000" b="0" i="0" u="none" strike="noStrike" kern="1200" cap="none" spc="0" normalizeH="0" baseline="0" noProof="0" dirty="0" err="1">
                <a:ln>
                  <a:noFill/>
                </a:ln>
                <a:solidFill>
                  <a:srgbClr val="000000"/>
                </a:solidFill>
                <a:effectLst/>
                <a:uLnTx/>
                <a:uFillTx/>
                <a:latin typeface="Arial" charset="0"/>
                <a:ea typeface="ＭＳ Ｐゴシック" charset="0"/>
              </a:rPr>
              <a:t>drammer</a:t>
            </a:r>
            <a:r>
              <a:rPr kumimoji="0" lang="en-US" sz="1000" b="0" i="0" u="none" strike="noStrike" kern="1200" cap="none" spc="0" normalizeH="0" baseline="0" noProof="0" dirty="0">
                <a:ln>
                  <a:noFill/>
                </a:ln>
                <a:solidFill>
                  <a:srgbClr val="000000"/>
                </a:solidFill>
                <a:effectLst/>
                <a:uLnTx/>
                <a:uFillTx/>
                <a:latin typeface="Arial" charset="0"/>
                <a:ea typeface="ＭＳ Ｐゴシック" charset="0"/>
              </a:rPr>
              <a:t>-</a:t>
            </a:r>
            <a:r>
              <a:rPr kumimoji="0" lang="en-US" sz="1000" b="0" i="0" u="none" strike="noStrike" kern="1200" cap="none" spc="0" normalizeH="0" baseline="0" noProof="0" dirty="0" err="1">
                <a:ln>
                  <a:noFill/>
                </a:ln>
                <a:solidFill>
                  <a:srgbClr val="000000"/>
                </a:solidFill>
                <a:effectLst/>
                <a:uLnTx/>
                <a:uFillTx/>
                <a:latin typeface="Arial" charset="0"/>
                <a:ea typeface="ＭＳ Ｐゴシック" charset="0"/>
              </a:rPr>
              <a:t>rowhammer</a:t>
            </a:r>
            <a:r>
              <a:rPr kumimoji="0" lang="en-US" sz="1000" b="0" i="0" u="none" strike="noStrike" kern="1200" cap="none" spc="0" normalizeH="0" baseline="0" noProof="0" dirty="0">
                <a:ln>
                  <a:noFill/>
                </a:ln>
                <a:solidFill>
                  <a:srgbClr val="000000"/>
                </a:solidFill>
                <a:effectLst/>
                <a:uLnTx/>
                <a:uFillTx/>
                <a:latin typeface="Arial" charset="0"/>
                <a:ea typeface="ＭＳ Ｐゴシック" charset="0"/>
              </a:rPr>
              <a:t>-attack-android-root-devices/</a:t>
            </a:r>
          </a:p>
        </p:txBody>
      </p:sp>
      <p:sp>
        <p:nvSpPr>
          <p:cNvPr id="2" name="Rectangle 1"/>
          <p:cNvSpPr/>
          <p:nvPr/>
        </p:nvSpPr>
        <p:spPr>
          <a:xfrm>
            <a:off x="4860032" y="6165304"/>
            <a:ext cx="4572000" cy="646331"/>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srgbClr val="0000FF"/>
                </a:solidFill>
                <a:effectLst/>
                <a:uLnTx/>
                <a:uFillTx/>
                <a:latin typeface="Tahoma"/>
                <a:ea typeface="+mn-ea"/>
                <a:cs typeface="+mn-cs"/>
              </a:rPr>
              <a:t>Drammer</a:t>
            </a:r>
            <a:r>
              <a:rPr kumimoji="0" lang="en-US" sz="1800" b="0" i="0" u="none" strike="noStrike" kern="1200" cap="none" spc="0" normalizeH="0" baseline="0" noProof="0" dirty="0">
                <a:ln>
                  <a:noFill/>
                </a:ln>
                <a:solidFill>
                  <a:srgbClr val="0000FF"/>
                </a:solidFill>
                <a:effectLst/>
                <a:uLnTx/>
                <a:uFillTx/>
                <a:latin typeface="Tahoma"/>
                <a:ea typeface="+mn-ea"/>
                <a:cs typeface="+mn-cs"/>
              </a:rPr>
              <a:t>: Deterministic </a:t>
            </a:r>
            <a:r>
              <a:rPr kumimoji="0" lang="en-US" sz="1800" b="0" i="0" u="none" strike="noStrike" kern="1200" cap="none" spc="0" normalizeH="0" baseline="0" noProof="0" dirty="0" err="1">
                <a:ln>
                  <a:noFill/>
                </a:ln>
                <a:solidFill>
                  <a:srgbClr val="0000FF"/>
                </a:solidFill>
                <a:effectLst/>
                <a:uLnTx/>
                <a:uFillTx/>
                <a:latin typeface="Tahoma"/>
                <a:ea typeface="+mn-ea"/>
                <a:cs typeface="+mn-cs"/>
              </a:rPr>
              <a:t>Rowhammer</a:t>
            </a:r>
            <a:r>
              <a:rPr kumimoji="0" lang="en-US" sz="1800" b="0" i="0" u="none" strike="noStrike" kern="1200" cap="none" spc="0" normalizeH="0" baseline="0" noProof="0" dirty="0">
                <a:ln>
                  <a:noFill/>
                </a:ln>
                <a:solidFill>
                  <a:srgbClr val="0000FF"/>
                </a:solidFill>
                <a:effectLst/>
                <a:uLnTx/>
                <a:uFillTx/>
                <a:latin typeface="Tahoma"/>
                <a:ea typeface="+mn-ea"/>
                <a:cs typeface="+mn-cs"/>
              </a:rPr>
              <a:t> Attacks on Mobile Platforms, CCS’16 </a:t>
            </a: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
        <p:nvSpPr>
          <p:cNvPr id="3" name="Rectangle 2"/>
          <p:cNvSpPr/>
          <p:nvPr/>
        </p:nvSpPr>
        <p:spPr>
          <a:xfrm>
            <a:off x="539552" y="874524"/>
            <a:ext cx="7593722" cy="400110"/>
          </a:xfrm>
          <a:prstGeom prst="rect">
            <a:avLst/>
          </a:prstGeom>
        </p:spPr>
        <p:txBody>
          <a:bodyPr wrap="squar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0000"/>
                </a:solidFill>
                <a:effectLst/>
                <a:uLnTx/>
                <a:uFillTx/>
                <a:latin typeface="Tahoma"/>
                <a:ea typeface="+mn-ea"/>
                <a:cs typeface="+mn-cs"/>
              </a:rPr>
              <a:t>“Can gain control of a smart phone deterministically”</a:t>
            </a:r>
          </a:p>
        </p:txBody>
      </p:sp>
    </p:spTree>
    <p:extLst>
      <p:ext uri="{BB962C8B-B14F-4D97-AF65-F5344CB8AC3E}">
        <p14:creationId xmlns:p14="http://schemas.microsoft.com/office/powerpoint/2010/main" val="563490823"/>
      </p:ext>
    </p:extLst>
  </p:cSld>
  <p:clrMapOvr>
    <a:masterClrMapping/>
  </p:clrMapOvr>
  <p:transition/>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A2099-7438-6C41-BD1E-77D3C632D919}"/>
              </a:ext>
            </a:extLst>
          </p:cNvPr>
          <p:cNvSpPr>
            <a:spLocks noGrp="1"/>
          </p:cNvSpPr>
          <p:nvPr>
            <p:ph type="title"/>
          </p:nvPr>
        </p:nvSpPr>
        <p:spPr/>
        <p:txBody>
          <a:bodyPr/>
          <a:lstStyle/>
          <a:p>
            <a:r>
              <a:rPr lang="en-US" dirty="0"/>
              <a:t>More Security Implications (III)</a:t>
            </a:r>
          </a:p>
        </p:txBody>
      </p:sp>
      <p:sp>
        <p:nvSpPr>
          <p:cNvPr id="3" name="Content Placeholder 2">
            <a:extLst>
              <a:ext uri="{FF2B5EF4-FFF2-40B4-BE49-F238E27FC236}">
                <a16:creationId xmlns:a16="http://schemas.microsoft.com/office/drawing/2014/main" id="{FDB44C18-A93F-6244-A24A-038E49A3ED5A}"/>
              </a:ext>
            </a:extLst>
          </p:cNvPr>
          <p:cNvSpPr>
            <a:spLocks noGrp="1"/>
          </p:cNvSpPr>
          <p:nvPr>
            <p:ph idx="1"/>
          </p:nvPr>
        </p:nvSpPr>
        <p:spPr>
          <a:xfrm>
            <a:off x="228600" y="914400"/>
            <a:ext cx="8610600" cy="5193723"/>
          </a:xfrm>
        </p:spPr>
        <p:txBody>
          <a:bodyPr/>
          <a:lstStyle/>
          <a:p>
            <a:r>
              <a:rPr lang="en-US" dirty="0"/>
              <a:t>Using an integrated GPU in a mobile system to remotely escalate privilege via the WebGL interface </a:t>
            </a:r>
          </a:p>
        </p:txBody>
      </p:sp>
      <p:sp>
        <p:nvSpPr>
          <p:cNvPr id="4" name="Slide Number Placeholder 3">
            <a:extLst>
              <a:ext uri="{FF2B5EF4-FFF2-40B4-BE49-F238E27FC236}">
                <a16:creationId xmlns:a16="http://schemas.microsoft.com/office/drawing/2014/main" id="{1EB5FC4B-E474-AA49-B354-1B798E487C92}"/>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1BBEC082-DB60-894D-A65F-EC5CC660E7FA}"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140</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endParaRPr>
          </a:p>
        </p:txBody>
      </p:sp>
      <p:pic>
        <p:nvPicPr>
          <p:cNvPr id="6" name="Picture 5">
            <a:extLst>
              <a:ext uri="{FF2B5EF4-FFF2-40B4-BE49-F238E27FC236}">
                <a16:creationId xmlns:a16="http://schemas.microsoft.com/office/drawing/2014/main" id="{F5E99A8D-841C-B445-A300-93E6B3F04407}"/>
              </a:ext>
            </a:extLst>
          </p:cNvPr>
          <p:cNvPicPr>
            <a:picLocks noChangeAspect="1"/>
          </p:cNvPicPr>
          <p:nvPr/>
        </p:nvPicPr>
        <p:blipFill>
          <a:blip r:embed="rId2"/>
          <a:stretch>
            <a:fillRect/>
          </a:stretch>
        </p:blipFill>
        <p:spPr>
          <a:xfrm>
            <a:off x="228600" y="1752600"/>
            <a:ext cx="8610600" cy="2919748"/>
          </a:xfrm>
          <a:prstGeom prst="rect">
            <a:avLst/>
          </a:prstGeom>
        </p:spPr>
      </p:pic>
      <p:pic>
        <p:nvPicPr>
          <p:cNvPr id="7" name="Picture 6">
            <a:extLst>
              <a:ext uri="{FF2B5EF4-FFF2-40B4-BE49-F238E27FC236}">
                <a16:creationId xmlns:a16="http://schemas.microsoft.com/office/drawing/2014/main" id="{B1855A90-FBD8-BD41-A0F7-9D3A4C42E8B3}"/>
              </a:ext>
            </a:extLst>
          </p:cNvPr>
          <p:cNvPicPr>
            <a:picLocks noChangeAspect="1"/>
          </p:cNvPicPr>
          <p:nvPr/>
        </p:nvPicPr>
        <p:blipFill>
          <a:blip r:embed="rId3"/>
          <a:stretch>
            <a:fillRect/>
          </a:stretch>
        </p:blipFill>
        <p:spPr>
          <a:xfrm>
            <a:off x="0" y="4644746"/>
            <a:ext cx="9144000" cy="2213254"/>
          </a:xfrm>
          <a:prstGeom prst="rect">
            <a:avLst/>
          </a:prstGeom>
        </p:spPr>
      </p:pic>
    </p:spTree>
    <p:extLst>
      <p:ext uri="{BB962C8B-B14F-4D97-AF65-F5344CB8AC3E}">
        <p14:creationId xmlns:p14="http://schemas.microsoft.com/office/powerpoint/2010/main" val="2391092334"/>
      </p:ext>
    </p:extLst>
  </p:cSld>
  <p:clrMapOvr>
    <a:masterClrMapping/>
  </p:clrMapOvr>
  <p:transition/>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C235C-9E23-FB47-96DB-7880CBCAFB46}"/>
              </a:ext>
            </a:extLst>
          </p:cNvPr>
          <p:cNvSpPr>
            <a:spLocks noGrp="1"/>
          </p:cNvSpPr>
          <p:nvPr>
            <p:ph type="title"/>
          </p:nvPr>
        </p:nvSpPr>
        <p:spPr/>
        <p:txBody>
          <a:bodyPr/>
          <a:lstStyle/>
          <a:p>
            <a:r>
              <a:rPr lang="en-US" dirty="0"/>
              <a:t>More Security Implications (IV)</a:t>
            </a:r>
          </a:p>
        </p:txBody>
      </p:sp>
      <p:sp>
        <p:nvSpPr>
          <p:cNvPr id="3" name="Content Placeholder 2">
            <a:extLst>
              <a:ext uri="{FF2B5EF4-FFF2-40B4-BE49-F238E27FC236}">
                <a16:creationId xmlns:a16="http://schemas.microsoft.com/office/drawing/2014/main" id="{775CC9D5-1435-D544-9861-45F4CF9DE692}"/>
              </a:ext>
            </a:extLst>
          </p:cNvPr>
          <p:cNvSpPr>
            <a:spLocks noGrp="1"/>
          </p:cNvSpPr>
          <p:nvPr>
            <p:ph idx="1"/>
          </p:nvPr>
        </p:nvSpPr>
        <p:spPr>
          <a:xfrm>
            <a:off x="228600" y="914400"/>
            <a:ext cx="8610600" cy="5193723"/>
          </a:xfrm>
        </p:spPr>
        <p:txBody>
          <a:bodyPr/>
          <a:lstStyle/>
          <a:p>
            <a:r>
              <a:rPr lang="en-US" dirty="0" err="1"/>
              <a:t>Rowhammer</a:t>
            </a:r>
            <a:r>
              <a:rPr lang="en-US" dirty="0"/>
              <a:t> over RDMA (I)</a:t>
            </a:r>
          </a:p>
        </p:txBody>
      </p:sp>
      <p:sp>
        <p:nvSpPr>
          <p:cNvPr id="4" name="Slide Number Placeholder 3">
            <a:extLst>
              <a:ext uri="{FF2B5EF4-FFF2-40B4-BE49-F238E27FC236}">
                <a16:creationId xmlns:a16="http://schemas.microsoft.com/office/drawing/2014/main" id="{46BDB288-2497-4948-9204-808023AA137E}"/>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1BBEC082-DB60-894D-A65F-EC5CC660E7FA}"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141</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endParaRPr>
          </a:p>
        </p:txBody>
      </p:sp>
      <p:pic>
        <p:nvPicPr>
          <p:cNvPr id="5" name="Picture 4">
            <a:extLst>
              <a:ext uri="{FF2B5EF4-FFF2-40B4-BE49-F238E27FC236}">
                <a16:creationId xmlns:a16="http://schemas.microsoft.com/office/drawing/2014/main" id="{45FE8274-3CEC-914D-A2AC-AEE06FD6BF36}"/>
              </a:ext>
            </a:extLst>
          </p:cNvPr>
          <p:cNvPicPr>
            <a:picLocks noChangeAspect="1"/>
          </p:cNvPicPr>
          <p:nvPr/>
        </p:nvPicPr>
        <p:blipFill>
          <a:blip r:embed="rId2"/>
          <a:stretch>
            <a:fillRect/>
          </a:stretch>
        </p:blipFill>
        <p:spPr>
          <a:xfrm>
            <a:off x="0" y="1371600"/>
            <a:ext cx="9144000" cy="3248234"/>
          </a:xfrm>
          <a:prstGeom prst="rect">
            <a:avLst/>
          </a:prstGeom>
        </p:spPr>
      </p:pic>
      <p:pic>
        <p:nvPicPr>
          <p:cNvPr id="6" name="Picture 5">
            <a:extLst>
              <a:ext uri="{FF2B5EF4-FFF2-40B4-BE49-F238E27FC236}">
                <a16:creationId xmlns:a16="http://schemas.microsoft.com/office/drawing/2014/main" id="{3AD7630A-1496-6140-AC68-E6A296637906}"/>
              </a:ext>
            </a:extLst>
          </p:cNvPr>
          <p:cNvPicPr>
            <a:picLocks noChangeAspect="1"/>
          </p:cNvPicPr>
          <p:nvPr/>
        </p:nvPicPr>
        <p:blipFill>
          <a:blip r:embed="rId3"/>
          <a:stretch>
            <a:fillRect/>
          </a:stretch>
        </p:blipFill>
        <p:spPr>
          <a:xfrm>
            <a:off x="0" y="4572000"/>
            <a:ext cx="9144000" cy="2286000"/>
          </a:xfrm>
          <a:prstGeom prst="rect">
            <a:avLst/>
          </a:prstGeom>
        </p:spPr>
      </p:pic>
    </p:spTree>
    <p:extLst>
      <p:ext uri="{BB962C8B-B14F-4D97-AF65-F5344CB8AC3E}">
        <p14:creationId xmlns:p14="http://schemas.microsoft.com/office/powerpoint/2010/main" val="274838935"/>
      </p:ext>
    </p:extLst>
  </p:cSld>
  <p:clrMapOvr>
    <a:masterClrMapping/>
  </p:clrMapOvr>
  <p:transition/>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C235C-9E23-FB47-96DB-7880CBCAFB46}"/>
              </a:ext>
            </a:extLst>
          </p:cNvPr>
          <p:cNvSpPr>
            <a:spLocks noGrp="1"/>
          </p:cNvSpPr>
          <p:nvPr>
            <p:ph type="title"/>
          </p:nvPr>
        </p:nvSpPr>
        <p:spPr/>
        <p:txBody>
          <a:bodyPr/>
          <a:lstStyle/>
          <a:p>
            <a:r>
              <a:rPr lang="en-US" dirty="0"/>
              <a:t>More Security Implications (V)</a:t>
            </a:r>
          </a:p>
        </p:txBody>
      </p:sp>
      <p:sp>
        <p:nvSpPr>
          <p:cNvPr id="3" name="Content Placeholder 2">
            <a:extLst>
              <a:ext uri="{FF2B5EF4-FFF2-40B4-BE49-F238E27FC236}">
                <a16:creationId xmlns:a16="http://schemas.microsoft.com/office/drawing/2014/main" id="{775CC9D5-1435-D544-9861-45F4CF9DE692}"/>
              </a:ext>
            </a:extLst>
          </p:cNvPr>
          <p:cNvSpPr>
            <a:spLocks noGrp="1"/>
          </p:cNvSpPr>
          <p:nvPr>
            <p:ph idx="1"/>
          </p:nvPr>
        </p:nvSpPr>
        <p:spPr>
          <a:xfrm>
            <a:off x="228600" y="914400"/>
            <a:ext cx="8610600" cy="5193723"/>
          </a:xfrm>
        </p:spPr>
        <p:txBody>
          <a:bodyPr/>
          <a:lstStyle/>
          <a:p>
            <a:r>
              <a:rPr lang="en-US" dirty="0" err="1"/>
              <a:t>Rowhammer</a:t>
            </a:r>
            <a:r>
              <a:rPr lang="en-US" dirty="0"/>
              <a:t> over RDMA (II)</a:t>
            </a:r>
          </a:p>
        </p:txBody>
      </p:sp>
      <p:sp>
        <p:nvSpPr>
          <p:cNvPr id="4" name="Slide Number Placeholder 3">
            <a:extLst>
              <a:ext uri="{FF2B5EF4-FFF2-40B4-BE49-F238E27FC236}">
                <a16:creationId xmlns:a16="http://schemas.microsoft.com/office/drawing/2014/main" id="{46BDB288-2497-4948-9204-808023AA137E}"/>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1BBEC082-DB60-894D-A65F-EC5CC660E7FA}"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142</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endParaRPr>
          </a:p>
        </p:txBody>
      </p:sp>
      <p:pic>
        <p:nvPicPr>
          <p:cNvPr id="8" name="Picture 7">
            <a:extLst>
              <a:ext uri="{FF2B5EF4-FFF2-40B4-BE49-F238E27FC236}">
                <a16:creationId xmlns:a16="http://schemas.microsoft.com/office/drawing/2014/main" id="{B1ED6C72-D6C8-A64D-A930-70738D148178}"/>
              </a:ext>
            </a:extLst>
          </p:cNvPr>
          <p:cNvPicPr>
            <a:picLocks noChangeAspect="1"/>
          </p:cNvPicPr>
          <p:nvPr/>
        </p:nvPicPr>
        <p:blipFill>
          <a:blip r:embed="rId2"/>
          <a:stretch>
            <a:fillRect/>
          </a:stretch>
        </p:blipFill>
        <p:spPr>
          <a:xfrm>
            <a:off x="596900" y="4255492"/>
            <a:ext cx="7874000" cy="2578100"/>
          </a:xfrm>
          <a:prstGeom prst="rect">
            <a:avLst/>
          </a:prstGeom>
        </p:spPr>
      </p:pic>
      <p:pic>
        <p:nvPicPr>
          <p:cNvPr id="9" name="Picture 8">
            <a:extLst>
              <a:ext uri="{FF2B5EF4-FFF2-40B4-BE49-F238E27FC236}">
                <a16:creationId xmlns:a16="http://schemas.microsoft.com/office/drawing/2014/main" id="{8F3C3AC7-2028-0549-AFBC-7C3F334D5BF0}"/>
              </a:ext>
            </a:extLst>
          </p:cNvPr>
          <p:cNvPicPr>
            <a:picLocks noChangeAspect="1"/>
          </p:cNvPicPr>
          <p:nvPr/>
        </p:nvPicPr>
        <p:blipFill>
          <a:blip r:embed="rId3"/>
          <a:stretch>
            <a:fillRect/>
          </a:stretch>
        </p:blipFill>
        <p:spPr>
          <a:xfrm>
            <a:off x="0" y="1628800"/>
            <a:ext cx="5950364" cy="2184197"/>
          </a:xfrm>
          <a:prstGeom prst="rect">
            <a:avLst/>
          </a:prstGeom>
        </p:spPr>
      </p:pic>
      <p:pic>
        <p:nvPicPr>
          <p:cNvPr id="10" name="Picture 9">
            <a:extLst>
              <a:ext uri="{FF2B5EF4-FFF2-40B4-BE49-F238E27FC236}">
                <a16:creationId xmlns:a16="http://schemas.microsoft.com/office/drawing/2014/main" id="{4E570075-D012-684E-8F83-89BAA734C085}"/>
              </a:ext>
            </a:extLst>
          </p:cNvPr>
          <p:cNvPicPr>
            <a:picLocks noChangeAspect="1"/>
          </p:cNvPicPr>
          <p:nvPr/>
        </p:nvPicPr>
        <p:blipFill>
          <a:blip r:embed="rId4"/>
          <a:stretch>
            <a:fillRect/>
          </a:stretch>
        </p:blipFill>
        <p:spPr>
          <a:xfrm>
            <a:off x="5950364" y="1697211"/>
            <a:ext cx="3174187" cy="2325913"/>
          </a:xfrm>
          <a:prstGeom prst="rect">
            <a:avLst/>
          </a:prstGeom>
        </p:spPr>
      </p:pic>
    </p:spTree>
    <p:extLst>
      <p:ext uri="{BB962C8B-B14F-4D97-AF65-F5344CB8AC3E}">
        <p14:creationId xmlns:p14="http://schemas.microsoft.com/office/powerpoint/2010/main" val="3633776137"/>
      </p:ext>
    </p:extLst>
  </p:cSld>
  <p:clrMapOvr>
    <a:masterClrMapping/>
  </p:clrMapOvr>
  <p:transition/>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C235C-9E23-FB47-96DB-7880CBCAFB46}"/>
              </a:ext>
            </a:extLst>
          </p:cNvPr>
          <p:cNvSpPr>
            <a:spLocks noGrp="1"/>
          </p:cNvSpPr>
          <p:nvPr>
            <p:ph type="title"/>
          </p:nvPr>
        </p:nvSpPr>
        <p:spPr/>
        <p:txBody>
          <a:bodyPr/>
          <a:lstStyle/>
          <a:p>
            <a:r>
              <a:rPr lang="en-US" dirty="0"/>
              <a:t>More Security Implications (VI)</a:t>
            </a:r>
          </a:p>
        </p:txBody>
      </p:sp>
      <p:sp>
        <p:nvSpPr>
          <p:cNvPr id="3" name="Content Placeholder 2">
            <a:extLst>
              <a:ext uri="{FF2B5EF4-FFF2-40B4-BE49-F238E27FC236}">
                <a16:creationId xmlns:a16="http://schemas.microsoft.com/office/drawing/2014/main" id="{775CC9D5-1435-D544-9861-45F4CF9DE692}"/>
              </a:ext>
            </a:extLst>
          </p:cNvPr>
          <p:cNvSpPr>
            <a:spLocks noGrp="1"/>
          </p:cNvSpPr>
          <p:nvPr>
            <p:ph idx="1"/>
          </p:nvPr>
        </p:nvSpPr>
        <p:spPr>
          <a:xfrm>
            <a:off x="228600" y="914400"/>
            <a:ext cx="8610600" cy="5193723"/>
          </a:xfrm>
        </p:spPr>
        <p:txBody>
          <a:bodyPr/>
          <a:lstStyle/>
          <a:p>
            <a:r>
              <a:rPr lang="en-US" dirty="0">
                <a:solidFill>
                  <a:srgbClr val="0000FF"/>
                </a:solidFill>
              </a:rPr>
              <a:t>IEEE S&amp;P 2020</a:t>
            </a:r>
          </a:p>
        </p:txBody>
      </p:sp>
      <p:pic>
        <p:nvPicPr>
          <p:cNvPr id="5" name="Picture 4">
            <a:extLst>
              <a:ext uri="{FF2B5EF4-FFF2-40B4-BE49-F238E27FC236}">
                <a16:creationId xmlns:a16="http://schemas.microsoft.com/office/drawing/2014/main" id="{D745B4AC-3067-8A48-B04D-4A3092EA840C}"/>
              </a:ext>
            </a:extLst>
          </p:cNvPr>
          <p:cNvPicPr>
            <a:picLocks noChangeAspect="1"/>
          </p:cNvPicPr>
          <p:nvPr/>
        </p:nvPicPr>
        <p:blipFill>
          <a:blip r:embed="rId2"/>
          <a:stretch>
            <a:fillRect/>
          </a:stretch>
        </p:blipFill>
        <p:spPr>
          <a:xfrm>
            <a:off x="-38100" y="4557489"/>
            <a:ext cx="9144000" cy="2230842"/>
          </a:xfrm>
          <a:prstGeom prst="rect">
            <a:avLst/>
          </a:prstGeom>
        </p:spPr>
      </p:pic>
      <p:pic>
        <p:nvPicPr>
          <p:cNvPr id="6" name="Picture 5">
            <a:extLst>
              <a:ext uri="{FF2B5EF4-FFF2-40B4-BE49-F238E27FC236}">
                <a16:creationId xmlns:a16="http://schemas.microsoft.com/office/drawing/2014/main" id="{99EAD922-3006-1641-B426-161305FFD6E3}"/>
              </a:ext>
            </a:extLst>
          </p:cNvPr>
          <p:cNvPicPr>
            <a:picLocks noChangeAspect="1"/>
          </p:cNvPicPr>
          <p:nvPr/>
        </p:nvPicPr>
        <p:blipFill>
          <a:blip r:embed="rId3"/>
          <a:stretch>
            <a:fillRect/>
          </a:stretch>
        </p:blipFill>
        <p:spPr>
          <a:xfrm>
            <a:off x="2982218" y="943305"/>
            <a:ext cx="3103364" cy="3352881"/>
          </a:xfrm>
          <a:prstGeom prst="rect">
            <a:avLst/>
          </a:prstGeom>
        </p:spPr>
      </p:pic>
    </p:spTree>
    <p:extLst>
      <p:ext uri="{BB962C8B-B14F-4D97-AF65-F5344CB8AC3E}">
        <p14:creationId xmlns:p14="http://schemas.microsoft.com/office/powerpoint/2010/main" val="2462718560"/>
      </p:ext>
    </p:extLst>
  </p:cSld>
  <p:clrMapOvr>
    <a:masterClrMapping/>
  </p:clrMapOvr>
  <p:transition/>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818CF-AFA4-B140-8F78-17FA6388B060}"/>
              </a:ext>
            </a:extLst>
          </p:cNvPr>
          <p:cNvSpPr>
            <a:spLocks noGrp="1"/>
          </p:cNvSpPr>
          <p:nvPr>
            <p:ph type="title"/>
          </p:nvPr>
        </p:nvSpPr>
        <p:spPr/>
        <p:txBody>
          <a:bodyPr/>
          <a:lstStyle/>
          <a:p>
            <a:r>
              <a:rPr lang="en-US" dirty="0"/>
              <a:t>More Security Implications (VII)</a:t>
            </a:r>
          </a:p>
        </p:txBody>
      </p:sp>
      <p:sp>
        <p:nvSpPr>
          <p:cNvPr id="3" name="Content Placeholder 2">
            <a:extLst>
              <a:ext uri="{FF2B5EF4-FFF2-40B4-BE49-F238E27FC236}">
                <a16:creationId xmlns:a16="http://schemas.microsoft.com/office/drawing/2014/main" id="{3A10F98D-E235-E44D-A6C0-AEE698D2A8FC}"/>
              </a:ext>
            </a:extLst>
          </p:cNvPr>
          <p:cNvSpPr>
            <a:spLocks noGrp="1"/>
          </p:cNvSpPr>
          <p:nvPr>
            <p:ph idx="1"/>
          </p:nvPr>
        </p:nvSpPr>
        <p:spPr/>
        <p:txBody>
          <a:bodyPr/>
          <a:lstStyle/>
          <a:p>
            <a:r>
              <a:rPr lang="en-US" dirty="0">
                <a:solidFill>
                  <a:srgbClr val="0000FF"/>
                </a:solidFill>
              </a:rPr>
              <a:t>USENIX Security 2019</a:t>
            </a:r>
          </a:p>
          <a:p>
            <a:endParaRPr lang="en-US" dirty="0"/>
          </a:p>
        </p:txBody>
      </p:sp>
      <p:pic>
        <p:nvPicPr>
          <p:cNvPr id="6" name="Picture 5">
            <a:extLst>
              <a:ext uri="{FF2B5EF4-FFF2-40B4-BE49-F238E27FC236}">
                <a16:creationId xmlns:a16="http://schemas.microsoft.com/office/drawing/2014/main" id="{ADA32E6C-A832-7F43-84D9-9C9C4582E752}"/>
              </a:ext>
            </a:extLst>
          </p:cNvPr>
          <p:cNvPicPr>
            <a:picLocks noChangeAspect="1"/>
          </p:cNvPicPr>
          <p:nvPr/>
        </p:nvPicPr>
        <p:blipFill>
          <a:blip r:embed="rId2"/>
          <a:stretch>
            <a:fillRect/>
          </a:stretch>
        </p:blipFill>
        <p:spPr>
          <a:xfrm>
            <a:off x="228600" y="1528487"/>
            <a:ext cx="8682217" cy="2493994"/>
          </a:xfrm>
          <a:prstGeom prst="rect">
            <a:avLst/>
          </a:prstGeom>
        </p:spPr>
      </p:pic>
      <p:pic>
        <p:nvPicPr>
          <p:cNvPr id="7" name="Picture 6">
            <a:extLst>
              <a:ext uri="{FF2B5EF4-FFF2-40B4-BE49-F238E27FC236}">
                <a16:creationId xmlns:a16="http://schemas.microsoft.com/office/drawing/2014/main" id="{AC305D6E-CDEE-9C42-9EF6-D0DFEF187174}"/>
              </a:ext>
            </a:extLst>
          </p:cNvPr>
          <p:cNvPicPr>
            <a:picLocks noChangeAspect="1"/>
          </p:cNvPicPr>
          <p:nvPr/>
        </p:nvPicPr>
        <p:blipFill>
          <a:blip r:embed="rId3"/>
          <a:stretch>
            <a:fillRect/>
          </a:stretch>
        </p:blipFill>
        <p:spPr>
          <a:xfrm>
            <a:off x="-38100" y="4221088"/>
            <a:ext cx="9144000" cy="2168769"/>
          </a:xfrm>
          <a:prstGeom prst="rect">
            <a:avLst/>
          </a:prstGeom>
        </p:spPr>
      </p:pic>
    </p:spTree>
    <p:extLst>
      <p:ext uri="{BB962C8B-B14F-4D97-AF65-F5344CB8AC3E}">
        <p14:creationId xmlns:p14="http://schemas.microsoft.com/office/powerpoint/2010/main" val="289866264"/>
      </p:ext>
    </p:extLst>
  </p:cSld>
  <p:clrMapOvr>
    <a:masterClrMapping/>
  </p:clrMapOvr>
  <p:transition/>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818CF-AFA4-B140-8F78-17FA6388B060}"/>
              </a:ext>
            </a:extLst>
          </p:cNvPr>
          <p:cNvSpPr>
            <a:spLocks noGrp="1"/>
          </p:cNvSpPr>
          <p:nvPr>
            <p:ph type="title"/>
          </p:nvPr>
        </p:nvSpPr>
        <p:spPr/>
        <p:txBody>
          <a:bodyPr/>
          <a:lstStyle/>
          <a:p>
            <a:r>
              <a:rPr lang="en-US" dirty="0"/>
              <a:t>More Security Implications (VIII)</a:t>
            </a:r>
          </a:p>
        </p:txBody>
      </p:sp>
      <p:sp>
        <p:nvSpPr>
          <p:cNvPr id="3" name="Content Placeholder 2">
            <a:extLst>
              <a:ext uri="{FF2B5EF4-FFF2-40B4-BE49-F238E27FC236}">
                <a16:creationId xmlns:a16="http://schemas.microsoft.com/office/drawing/2014/main" id="{3A10F98D-E235-E44D-A6C0-AEE698D2A8FC}"/>
              </a:ext>
            </a:extLst>
          </p:cNvPr>
          <p:cNvSpPr>
            <a:spLocks noGrp="1"/>
          </p:cNvSpPr>
          <p:nvPr>
            <p:ph idx="1"/>
          </p:nvPr>
        </p:nvSpPr>
        <p:spPr/>
        <p:txBody>
          <a:bodyPr/>
          <a:lstStyle/>
          <a:p>
            <a:r>
              <a:rPr lang="en-US" dirty="0">
                <a:solidFill>
                  <a:srgbClr val="0000FF"/>
                </a:solidFill>
              </a:rPr>
              <a:t>USENIX Security 2020</a:t>
            </a:r>
          </a:p>
          <a:p>
            <a:endParaRPr lang="en-US" dirty="0"/>
          </a:p>
        </p:txBody>
      </p:sp>
      <p:pic>
        <p:nvPicPr>
          <p:cNvPr id="4" name="Picture 3">
            <a:extLst>
              <a:ext uri="{FF2B5EF4-FFF2-40B4-BE49-F238E27FC236}">
                <a16:creationId xmlns:a16="http://schemas.microsoft.com/office/drawing/2014/main" id="{B94006CA-6278-A142-A76D-9CA853A19CC7}"/>
              </a:ext>
            </a:extLst>
          </p:cNvPr>
          <p:cNvPicPr>
            <a:picLocks noChangeAspect="1"/>
          </p:cNvPicPr>
          <p:nvPr/>
        </p:nvPicPr>
        <p:blipFill>
          <a:blip r:embed="rId2"/>
          <a:stretch>
            <a:fillRect/>
          </a:stretch>
        </p:blipFill>
        <p:spPr>
          <a:xfrm>
            <a:off x="519522" y="1484784"/>
            <a:ext cx="7920558" cy="1911447"/>
          </a:xfrm>
          <a:prstGeom prst="rect">
            <a:avLst/>
          </a:prstGeom>
        </p:spPr>
      </p:pic>
      <p:pic>
        <p:nvPicPr>
          <p:cNvPr id="5" name="Picture 4">
            <a:extLst>
              <a:ext uri="{FF2B5EF4-FFF2-40B4-BE49-F238E27FC236}">
                <a16:creationId xmlns:a16="http://schemas.microsoft.com/office/drawing/2014/main" id="{493D59EF-DDD3-BB48-80CD-308D55AA82F7}"/>
              </a:ext>
            </a:extLst>
          </p:cNvPr>
          <p:cNvPicPr>
            <a:picLocks noChangeAspect="1"/>
          </p:cNvPicPr>
          <p:nvPr/>
        </p:nvPicPr>
        <p:blipFill>
          <a:blip r:embed="rId3"/>
          <a:stretch>
            <a:fillRect/>
          </a:stretch>
        </p:blipFill>
        <p:spPr>
          <a:xfrm>
            <a:off x="627720" y="3559297"/>
            <a:ext cx="7812360" cy="3277851"/>
          </a:xfrm>
          <a:prstGeom prst="rect">
            <a:avLst/>
          </a:prstGeom>
        </p:spPr>
      </p:pic>
    </p:spTree>
    <p:extLst>
      <p:ext uri="{BB962C8B-B14F-4D97-AF65-F5344CB8AC3E}">
        <p14:creationId xmlns:p14="http://schemas.microsoft.com/office/powerpoint/2010/main" val="1164689023"/>
      </p:ext>
    </p:extLst>
  </p:cSld>
  <p:clrMapOvr>
    <a:masterClrMapping/>
  </p:clrMapOvr>
  <p:transition/>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C235C-9E23-FB47-96DB-7880CBCAFB46}"/>
              </a:ext>
            </a:extLst>
          </p:cNvPr>
          <p:cNvSpPr>
            <a:spLocks noGrp="1"/>
          </p:cNvSpPr>
          <p:nvPr>
            <p:ph type="title"/>
          </p:nvPr>
        </p:nvSpPr>
        <p:spPr/>
        <p:txBody>
          <a:bodyPr/>
          <a:lstStyle/>
          <a:p>
            <a:r>
              <a:rPr lang="en-US" dirty="0"/>
              <a:t>More Security Implications (IX)</a:t>
            </a:r>
          </a:p>
        </p:txBody>
      </p:sp>
      <p:sp>
        <p:nvSpPr>
          <p:cNvPr id="3" name="Content Placeholder 2">
            <a:extLst>
              <a:ext uri="{FF2B5EF4-FFF2-40B4-BE49-F238E27FC236}">
                <a16:creationId xmlns:a16="http://schemas.microsoft.com/office/drawing/2014/main" id="{775CC9D5-1435-D544-9861-45F4CF9DE692}"/>
              </a:ext>
            </a:extLst>
          </p:cNvPr>
          <p:cNvSpPr>
            <a:spLocks noGrp="1"/>
          </p:cNvSpPr>
          <p:nvPr>
            <p:ph idx="1"/>
          </p:nvPr>
        </p:nvSpPr>
        <p:spPr>
          <a:xfrm>
            <a:off x="228600" y="914400"/>
            <a:ext cx="8610600" cy="5193723"/>
          </a:xfrm>
        </p:spPr>
        <p:txBody>
          <a:bodyPr/>
          <a:lstStyle/>
          <a:p>
            <a:r>
              <a:rPr lang="en-US" sz="2200" dirty="0" err="1"/>
              <a:t>Rowhammer</a:t>
            </a:r>
            <a:r>
              <a:rPr lang="en-US" sz="2200" dirty="0"/>
              <a:t> on MLC NAND Flash (based on [Cai+, HPCA 2017])</a:t>
            </a:r>
          </a:p>
        </p:txBody>
      </p:sp>
      <p:sp>
        <p:nvSpPr>
          <p:cNvPr id="4" name="Slide Number Placeholder 3">
            <a:extLst>
              <a:ext uri="{FF2B5EF4-FFF2-40B4-BE49-F238E27FC236}">
                <a16:creationId xmlns:a16="http://schemas.microsoft.com/office/drawing/2014/main" id="{46BDB288-2497-4948-9204-808023AA137E}"/>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1BBEC082-DB60-894D-A65F-EC5CC660E7FA}"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146</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endParaRPr>
          </a:p>
        </p:txBody>
      </p:sp>
      <p:pic>
        <p:nvPicPr>
          <p:cNvPr id="5" name="Picture 4">
            <a:extLst>
              <a:ext uri="{FF2B5EF4-FFF2-40B4-BE49-F238E27FC236}">
                <a16:creationId xmlns:a16="http://schemas.microsoft.com/office/drawing/2014/main" id="{CEDBBC94-CF31-644E-9E52-AFB129E67C89}"/>
              </a:ext>
            </a:extLst>
          </p:cNvPr>
          <p:cNvPicPr>
            <a:picLocks noChangeAspect="1"/>
          </p:cNvPicPr>
          <p:nvPr/>
        </p:nvPicPr>
        <p:blipFill>
          <a:blip r:embed="rId2"/>
          <a:stretch>
            <a:fillRect/>
          </a:stretch>
        </p:blipFill>
        <p:spPr>
          <a:xfrm>
            <a:off x="1187624" y="2305221"/>
            <a:ext cx="6850124" cy="2139202"/>
          </a:xfrm>
          <a:prstGeom prst="rect">
            <a:avLst/>
          </a:prstGeom>
        </p:spPr>
      </p:pic>
      <p:pic>
        <p:nvPicPr>
          <p:cNvPr id="6" name="Picture 5">
            <a:extLst>
              <a:ext uri="{FF2B5EF4-FFF2-40B4-BE49-F238E27FC236}">
                <a16:creationId xmlns:a16="http://schemas.microsoft.com/office/drawing/2014/main" id="{B4C6CAD8-6CC2-B744-88E0-B520DC10AE1C}"/>
              </a:ext>
            </a:extLst>
          </p:cNvPr>
          <p:cNvPicPr>
            <a:picLocks noChangeAspect="1"/>
          </p:cNvPicPr>
          <p:nvPr/>
        </p:nvPicPr>
        <p:blipFill>
          <a:blip r:embed="rId3"/>
          <a:stretch>
            <a:fillRect/>
          </a:stretch>
        </p:blipFill>
        <p:spPr>
          <a:xfrm>
            <a:off x="1475656" y="1452401"/>
            <a:ext cx="6048672" cy="840400"/>
          </a:xfrm>
          <a:prstGeom prst="rect">
            <a:avLst/>
          </a:prstGeom>
        </p:spPr>
      </p:pic>
      <p:pic>
        <p:nvPicPr>
          <p:cNvPr id="7" name="Picture 6">
            <a:extLst>
              <a:ext uri="{FF2B5EF4-FFF2-40B4-BE49-F238E27FC236}">
                <a16:creationId xmlns:a16="http://schemas.microsoft.com/office/drawing/2014/main" id="{C351BE58-CBB7-4F4E-BAF4-419283637ADD}"/>
              </a:ext>
            </a:extLst>
          </p:cNvPr>
          <p:cNvPicPr>
            <a:picLocks noChangeAspect="1"/>
          </p:cNvPicPr>
          <p:nvPr/>
        </p:nvPicPr>
        <p:blipFill>
          <a:blip r:embed="rId4"/>
          <a:stretch>
            <a:fillRect/>
          </a:stretch>
        </p:blipFill>
        <p:spPr>
          <a:xfrm>
            <a:off x="1" y="4660491"/>
            <a:ext cx="9144000" cy="2197510"/>
          </a:xfrm>
          <a:prstGeom prst="rect">
            <a:avLst/>
          </a:prstGeom>
        </p:spPr>
      </p:pic>
    </p:spTree>
    <p:extLst>
      <p:ext uri="{BB962C8B-B14F-4D97-AF65-F5344CB8AC3E}">
        <p14:creationId xmlns:p14="http://schemas.microsoft.com/office/powerpoint/2010/main" val="1608262684"/>
      </p:ext>
    </p:extLst>
  </p:cSld>
  <p:clrMapOvr>
    <a:masterClrMapping/>
  </p:clrMapOvr>
  <p:transition/>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8049" name="Title 1"/>
          <p:cNvSpPr>
            <a:spLocks noGrp="1"/>
          </p:cNvSpPr>
          <p:nvPr>
            <p:ph type="title"/>
          </p:nvPr>
        </p:nvSpPr>
        <p:spPr/>
        <p:txBody>
          <a:bodyPr/>
          <a:lstStyle/>
          <a:p>
            <a:r>
              <a:rPr lang="en-US">
                <a:latin typeface="Garamond" charset="0"/>
                <a:ea typeface="ＭＳ Ｐゴシック" charset="0"/>
                <a:cs typeface="ＭＳ Ｐゴシック" charset="0"/>
              </a:rPr>
              <a:t>More Security Implications?</a:t>
            </a:r>
          </a:p>
        </p:txBody>
      </p:sp>
      <p:sp>
        <p:nvSpPr>
          <p:cNvPr id="258050"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2F1D2888-D5B0-E049-9B24-3010A3D9459E}"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147</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pic>
        <p:nvPicPr>
          <p:cNvPr id="258051" name="Picture 4" descr="a-software-attempt-to-mitigate-rowhammer-attacks-630x330.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7463" y="1311275"/>
            <a:ext cx="9117013" cy="4775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190417708"/>
      </p:ext>
    </p:extLst>
  </p:cSld>
  <p:clrMapOvr>
    <a:masterClrMapping/>
  </p:clrMapOvr>
  <p:transition/>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Apple’s Patch for </a:t>
            </a:r>
            <a:r>
              <a:rPr lang="en-US" dirty="0" err="1"/>
              <a:t>RowHammer</a:t>
            </a:r>
            <a:endParaRPr lang="en-US" dirty="0"/>
          </a:p>
        </p:txBody>
      </p:sp>
      <p:sp>
        <p:nvSpPr>
          <p:cNvPr id="3" name="Content Placeholder 2"/>
          <p:cNvSpPr>
            <a:spLocks noGrp="1"/>
          </p:cNvSpPr>
          <p:nvPr>
            <p:ph idx="1"/>
          </p:nvPr>
        </p:nvSpPr>
        <p:spPr/>
        <p:txBody>
          <a:bodyPr/>
          <a:lstStyle/>
          <a:p>
            <a:r>
              <a:rPr lang="en-US" dirty="0">
                <a:solidFill>
                  <a:srgbClr val="0000FF"/>
                </a:solidFill>
                <a:hlinkClick r:id="rId2">
                  <a:extLst>
                    <a:ext uri="{A12FA001-AC4F-418D-AE19-62706E023703}">
                      <ahyp:hlinkClr xmlns:ahyp="http://schemas.microsoft.com/office/drawing/2018/hyperlinkcolor" val="tx"/>
                    </a:ext>
                  </a:extLst>
                </a:hlinkClick>
              </a:rPr>
              <a:t>https://support.apple.com/en-gb/HT204934</a:t>
            </a:r>
            <a:r>
              <a:rPr lang="en-US" dirty="0">
                <a:solidFill>
                  <a:srgbClr val="0000FF"/>
                </a:solidFill>
              </a:rPr>
              <a:t> </a:t>
            </a:r>
          </a:p>
          <a:p>
            <a:endParaRPr lang="en-US" dirty="0"/>
          </a:p>
          <a:p>
            <a:endParaRPr lang="en-US" dirty="0"/>
          </a:p>
          <a:p>
            <a:endParaRPr lang="en-US" dirty="0"/>
          </a:p>
        </p:txBody>
      </p:sp>
      <p:pic>
        <p:nvPicPr>
          <p:cNvPr id="5" name="Picture 4"/>
          <p:cNvPicPr>
            <a:picLocks noChangeAspect="1"/>
          </p:cNvPicPr>
          <p:nvPr/>
        </p:nvPicPr>
        <p:blipFill>
          <a:blip r:embed="rId3"/>
          <a:stretch>
            <a:fillRect/>
          </a:stretch>
        </p:blipFill>
        <p:spPr>
          <a:xfrm>
            <a:off x="0" y="2336710"/>
            <a:ext cx="9144000" cy="3180522"/>
          </a:xfrm>
          <a:prstGeom prst="rect">
            <a:avLst/>
          </a:prstGeom>
        </p:spPr>
      </p:pic>
      <p:sp>
        <p:nvSpPr>
          <p:cNvPr id="6" name="AutoShape 25"/>
          <p:cNvSpPr>
            <a:spLocks noChangeArrowheads="1"/>
          </p:cNvSpPr>
          <p:nvPr/>
        </p:nvSpPr>
        <p:spPr bwMode="auto">
          <a:xfrm>
            <a:off x="2915816" y="3717032"/>
            <a:ext cx="5616624" cy="360040"/>
          </a:xfrm>
          <a:prstGeom prst="roundRect">
            <a:avLst>
              <a:gd name="adj" fmla="val 16667"/>
            </a:avLst>
          </a:prstGeom>
          <a:noFill/>
          <a:ln w="28575">
            <a:solidFill>
              <a:srgbClr val="0000FF"/>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4" name="TextBox 3"/>
          <p:cNvSpPr txBox="1"/>
          <p:nvPr/>
        </p:nvSpPr>
        <p:spPr>
          <a:xfrm>
            <a:off x="1907704" y="5805264"/>
            <a:ext cx="581706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FF"/>
                </a:solidFill>
                <a:effectLst/>
                <a:uLnTx/>
                <a:uFillTx/>
                <a:latin typeface="Tahoma"/>
                <a:ea typeface="+mn-ea"/>
                <a:cs typeface="+mn-cs"/>
              </a:rPr>
              <a:t>HP, Lenovo, and other vendors released similar patches</a:t>
            </a:r>
          </a:p>
        </p:txBody>
      </p:sp>
    </p:spTree>
    <p:extLst>
      <p:ext uri="{BB962C8B-B14F-4D97-AF65-F5344CB8AC3E}">
        <p14:creationId xmlns:p14="http://schemas.microsoft.com/office/powerpoint/2010/main" val="142589585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4" grpId="0"/>
    </p:bldLst>
  </p:timing>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36496" cy="1066800"/>
          </a:xfrm>
        </p:spPr>
        <p:txBody>
          <a:bodyPr/>
          <a:lstStyle/>
          <a:p>
            <a:r>
              <a:rPr lang="en-US" dirty="0"/>
              <a:t>Solution Direction: Principled Designs</a:t>
            </a:r>
          </a:p>
        </p:txBody>
      </p:sp>
      <p:sp>
        <p:nvSpPr>
          <p:cNvPr id="3" name="Content Placeholder 2"/>
          <p:cNvSpPr>
            <a:spLocks noGrp="1"/>
          </p:cNvSpPr>
          <p:nvPr>
            <p:ph idx="1"/>
          </p:nvPr>
        </p:nvSpPr>
        <p:spPr>
          <a:xfrm>
            <a:off x="179512" y="548680"/>
            <a:ext cx="8784976" cy="5193723"/>
          </a:xfrm>
        </p:spPr>
        <p:txBody>
          <a:bodyPr/>
          <a:lstStyle/>
          <a:p>
            <a:pPr marL="0" indent="0" algn="ctr">
              <a:buNone/>
            </a:pPr>
            <a:endParaRPr lang="en-US" sz="5200" dirty="0"/>
          </a:p>
          <a:p>
            <a:pPr marL="0" indent="0" algn="ctr">
              <a:buNone/>
            </a:pPr>
            <a:r>
              <a:rPr lang="en-US" sz="5200" dirty="0">
                <a:solidFill>
                  <a:srgbClr val="0000FF"/>
                </a:solidFill>
              </a:rPr>
              <a:t>Design fundamentally secure</a:t>
            </a:r>
          </a:p>
          <a:p>
            <a:pPr marL="0" indent="0" algn="ctr">
              <a:buNone/>
            </a:pPr>
            <a:r>
              <a:rPr lang="en-US" sz="5200" dirty="0">
                <a:solidFill>
                  <a:srgbClr val="0000FF"/>
                </a:solidFill>
              </a:rPr>
              <a:t>computing architectures </a:t>
            </a:r>
          </a:p>
          <a:p>
            <a:pPr marL="0" indent="0" algn="ctr">
              <a:buNone/>
            </a:pPr>
            <a:endParaRPr lang="en-US" sz="5200" dirty="0">
              <a:solidFill>
                <a:srgbClr val="0000FF"/>
              </a:solidFill>
            </a:endParaRPr>
          </a:p>
          <a:p>
            <a:pPr marL="0" indent="0" algn="ctr">
              <a:buNone/>
            </a:pPr>
            <a:r>
              <a:rPr lang="en-US" sz="5200" dirty="0">
                <a:solidFill>
                  <a:srgbClr val="FF0000"/>
                </a:solidFill>
              </a:rPr>
              <a:t>Predict and prevent </a:t>
            </a:r>
          </a:p>
          <a:p>
            <a:pPr marL="0" indent="0" algn="ctr">
              <a:buNone/>
            </a:pPr>
            <a:r>
              <a:rPr lang="en-US" sz="5200" dirty="0">
                <a:solidFill>
                  <a:srgbClr val="FF0000"/>
                </a:solidFill>
              </a:rPr>
              <a:t>such safety issues</a:t>
            </a:r>
          </a:p>
          <a:p>
            <a:pPr marL="0" indent="0" algn="ctr">
              <a:buNone/>
            </a:pPr>
            <a:endParaRPr lang="en-US" sz="52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149</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375219251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Our Solution to RowHammer</a:t>
            </a:r>
          </a:p>
        </p:txBody>
      </p:sp>
      <p:sp>
        <p:nvSpPr>
          <p:cNvPr id="3" name="Content Placeholder 2"/>
          <p:cNvSpPr>
            <a:spLocks noGrp="1"/>
          </p:cNvSpPr>
          <p:nvPr>
            <p:ph idx="1"/>
          </p:nvPr>
        </p:nvSpPr>
        <p:spPr/>
        <p:txBody>
          <a:bodyPr/>
          <a:lstStyle/>
          <a:p>
            <a:pPr>
              <a:lnSpc>
                <a:spcPct val="100000"/>
              </a:lnSpc>
            </a:pPr>
            <a:r>
              <a:rPr lang="en-US" b="1" dirty="0">
                <a:solidFill>
                  <a:schemeClr val="tx2"/>
                </a:solidFill>
              </a:rPr>
              <a:t>PARA: </a:t>
            </a:r>
            <a:r>
              <a:rPr lang="en-US" sz="3200" i="1" u="sng" dirty="0">
                <a:solidFill>
                  <a:schemeClr val="tx2"/>
                </a:solidFill>
              </a:rPr>
              <a:t>P</a:t>
            </a:r>
            <a:r>
              <a:rPr lang="en-US" sz="3200" i="1" dirty="0">
                <a:solidFill>
                  <a:schemeClr val="tx2"/>
                </a:solidFill>
              </a:rPr>
              <a:t>robabilistic </a:t>
            </a:r>
            <a:r>
              <a:rPr lang="en-US" sz="3200" i="1" u="sng" dirty="0">
                <a:solidFill>
                  <a:schemeClr val="tx2"/>
                </a:solidFill>
              </a:rPr>
              <a:t>A</a:t>
            </a:r>
            <a:r>
              <a:rPr lang="en-US" sz="3200" i="1" dirty="0">
                <a:solidFill>
                  <a:schemeClr val="tx2"/>
                </a:solidFill>
              </a:rPr>
              <a:t>djacent </a:t>
            </a:r>
            <a:r>
              <a:rPr lang="en-US" sz="3200" i="1" u="sng" dirty="0">
                <a:solidFill>
                  <a:schemeClr val="tx2"/>
                </a:solidFill>
              </a:rPr>
              <a:t>R</a:t>
            </a:r>
            <a:r>
              <a:rPr lang="en-US" sz="3200" i="1" dirty="0">
                <a:solidFill>
                  <a:schemeClr val="tx2"/>
                </a:solidFill>
              </a:rPr>
              <a:t>ow </a:t>
            </a:r>
            <a:r>
              <a:rPr lang="en-US" sz="3200" i="1" u="sng" dirty="0">
                <a:solidFill>
                  <a:schemeClr val="tx2"/>
                </a:solidFill>
              </a:rPr>
              <a:t>A</a:t>
            </a:r>
            <a:r>
              <a:rPr lang="en-US" sz="3200" i="1" dirty="0">
                <a:solidFill>
                  <a:schemeClr val="tx2"/>
                </a:solidFill>
              </a:rPr>
              <a:t>ctivation</a:t>
            </a:r>
          </a:p>
          <a:p>
            <a:pPr>
              <a:lnSpc>
                <a:spcPct val="100000"/>
              </a:lnSpc>
            </a:pPr>
            <a:endParaRPr lang="en-US" sz="600" b="1" dirty="0">
              <a:solidFill>
                <a:schemeClr val="tx2"/>
              </a:solidFill>
            </a:endParaRPr>
          </a:p>
          <a:p>
            <a:pPr>
              <a:lnSpc>
                <a:spcPct val="100000"/>
              </a:lnSpc>
            </a:pPr>
            <a:r>
              <a:rPr lang="en-US" b="1" dirty="0">
                <a:solidFill>
                  <a:schemeClr val="tx2"/>
                </a:solidFill>
              </a:rPr>
              <a:t>Key Idea</a:t>
            </a:r>
            <a:endParaRPr lang="en-US" sz="3200" i="1" dirty="0">
              <a:solidFill>
                <a:schemeClr val="tx2"/>
              </a:solidFill>
            </a:endParaRPr>
          </a:p>
          <a:p>
            <a:pPr lvl="1">
              <a:lnSpc>
                <a:spcPct val="100000"/>
              </a:lnSpc>
            </a:pPr>
            <a:r>
              <a:rPr lang="en-US" sz="2800" b="1" dirty="0">
                <a:solidFill>
                  <a:srgbClr val="0000FF"/>
                </a:solidFill>
              </a:rPr>
              <a:t>After closing a row, we activate (i.e., refresh) one of its neighbors with a low probability</a:t>
            </a:r>
            <a:r>
              <a:rPr lang="en-US" sz="2800" dirty="0"/>
              <a:t>: </a:t>
            </a:r>
            <a:r>
              <a:rPr lang="en-US" sz="2600" dirty="0">
                <a:solidFill>
                  <a:srgbClr val="FF0000"/>
                </a:solidFill>
                <a:latin typeface="Cambria Math" panose="02040503050406030204" pitchFamily="18" charset="0"/>
                <a:ea typeface="Cambria Math" panose="02040503050406030204" pitchFamily="18" charset="0"/>
              </a:rPr>
              <a:t>p = 0.005</a:t>
            </a:r>
          </a:p>
          <a:p>
            <a:pPr>
              <a:lnSpc>
                <a:spcPct val="100000"/>
              </a:lnSpc>
            </a:pPr>
            <a:endParaRPr lang="en-US" sz="600" b="1" dirty="0">
              <a:solidFill>
                <a:schemeClr val="tx2"/>
              </a:solidFill>
              <a:ea typeface="Cambria Math" panose="02040503050406030204" pitchFamily="18" charset="0"/>
            </a:endParaRPr>
          </a:p>
          <a:p>
            <a:pPr>
              <a:lnSpc>
                <a:spcPct val="100000"/>
              </a:lnSpc>
            </a:pPr>
            <a:r>
              <a:rPr lang="en-US" b="1" dirty="0">
                <a:solidFill>
                  <a:schemeClr val="tx2"/>
                </a:solidFill>
                <a:ea typeface="Cambria Math" panose="02040503050406030204" pitchFamily="18" charset="0"/>
              </a:rPr>
              <a:t>Reliability Guarantee</a:t>
            </a:r>
            <a:endParaRPr lang="en-US" sz="3200" i="1" dirty="0">
              <a:solidFill>
                <a:schemeClr val="tx2"/>
              </a:solidFill>
              <a:ea typeface="Cambria Math" panose="02040503050406030204" pitchFamily="18" charset="0"/>
            </a:endParaRPr>
          </a:p>
          <a:p>
            <a:pPr lvl="1"/>
            <a:r>
              <a:rPr lang="en-US" sz="2800" dirty="0"/>
              <a:t>When </a:t>
            </a:r>
            <a:r>
              <a:rPr lang="en-US" sz="2600" dirty="0">
                <a:latin typeface="Cambria Math" panose="02040503050406030204" pitchFamily="18" charset="0"/>
                <a:ea typeface="Cambria Math" panose="02040503050406030204" pitchFamily="18" charset="0"/>
                <a:cs typeface="Courier New" panose="02070309020205020404" pitchFamily="49" charset="0"/>
              </a:rPr>
              <a:t>p=0.005</a:t>
            </a:r>
            <a:r>
              <a:rPr lang="en-US" sz="2800" dirty="0"/>
              <a:t>, errors in one year: </a:t>
            </a:r>
            <a:r>
              <a:rPr lang="en-US" sz="2600" dirty="0">
                <a:solidFill>
                  <a:srgbClr val="FF0000"/>
                </a:solidFill>
                <a:latin typeface="Cambria Math" panose="02040503050406030204" pitchFamily="18" charset="0"/>
                <a:ea typeface="Cambria Math" panose="02040503050406030204" pitchFamily="18" charset="0"/>
                <a:cs typeface="Courier New" panose="02070309020205020404" pitchFamily="49" charset="0"/>
              </a:rPr>
              <a:t>9.4×10</a:t>
            </a:r>
            <a:r>
              <a:rPr lang="en-US" sz="2600" baseline="30000" dirty="0">
                <a:solidFill>
                  <a:srgbClr val="FF0000"/>
                </a:solidFill>
                <a:latin typeface="Cambria Math" panose="02040503050406030204" pitchFamily="18" charset="0"/>
                <a:ea typeface="Cambria Math" panose="02040503050406030204" pitchFamily="18" charset="0"/>
                <a:cs typeface="Courier New" panose="02070309020205020404" pitchFamily="49" charset="0"/>
              </a:rPr>
              <a:t>-14</a:t>
            </a:r>
            <a:endParaRPr lang="en-US" sz="2600" dirty="0">
              <a:solidFill>
                <a:srgbClr val="FF0000"/>
              </a:solidFill>
              <a:latin typeface="Cambria Math" panose="02040503050406030204" pitchFamily="18" charset="0"/>
              <a:ea typeface="Cambria Math" panose="02040503050406030204" pitchFamily="18" charset="0"/>
            </a:endParaRPr>
          </a:p>
          <a:p>
            <a:pPr lvl="1">
              <a:lnSpc>
                <a:spcPct val="100000"/>
              </a:lnSpc>
            </a:pPr>
            <a:r>
              <a:rPr lang="en-US" sz="2800" dirty="0">
                <a:ea typeface="Cambria Math" panose="02040503050406030204" pitchFamily="18" charset="0"/>
              </a:rPr>
              <a:t>By adjusting the value of </a:t>
            </a:r>
            <a:r>
              <a:rPr lang="en-US" sz="2600" dirty="0">
                <a:latin typeface="Cambria Math" panose="02040503050406030204" pitchFamily="18" charset="0"/>
                <a:ea typeface="Cambria Math" panose="02040503050406030204" pitchFamily="18" charset="0"/>
                <a:cs typeface="Courier New" panose="02070309020205020404" pitchFamily="49" charset="0"/>
              </a:rPr>
              <a:t>p</a:t>
            </a:r>
            <a:r>
              <a:rPr lang="en-US" sz="2800" dirty="0">
                <a:ea typeface="Cambria Math" panose="02040503050406030204" pitchFamily="18" charset="0"/>
              </a:rPr>
              <a:t>, we can vary the strength of protection against errors</a:t>
            </a:r>
          </a:p>
          <a:p>
            <a:pPr lvl="1">
              <a:lnSpc>
                <a:spcPct val="100000"/>
              </a:lnSpc>
            </a:pPr>
            <a:endParaRPr lang="en-US" sz="2800" dirty="0">
              <a:ea typeface="Cambria Math" panose="02040503050406030204" pitchFamily="18" charset="0"/>
            </a:endParaRPr>
          </a:p>
          <a:p>
            <a:pPr lvl="1">
              <a:lnSpc>
                <a:spcPct val="100000"/>
              </a:lnSpc>
            </a:pPr>
            <a:endParaRPr lang="en-US" sz="2800" dirty="0">
              <a:latin typeface="Cambria Math" panose="02040503050406030204" pitchFamily="18" charset="0"/>
              <a:ea typeface="Cambria Math" panose="02040503050406030204" pitchFamily="18" charset="0"/>
            </a:endParaRPr>
          </a:p>
          <a:p>
            <a:pPr lvl="1">
              <a:lnSpc>
                <a:spcPct val="100000"/>
              </a:lnSpc>
            </a:pPr>
            <a:endParaRPr lang="en-US" sz="2800" dirty="0"/>
          </a:p>
        </p:txBody>
      </p:sp>
      <p:sp>
        <p:nvSpPr>
          <p:cNvPr id="5" name="Slide Number Placeholder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4D2B188-1D62-4FCA-8363-938AD4629BBB}" type="slidenum">
              <a:rPr kumimoji="0" lang="en-US" sz="2000" b="0" i="0" u="none" strike="noStrike" kern="1200" cap="none" spc="0" normalizeH="0" baseline="0" noProof="0" smtClean="0">
                <a:ln>
                  <a:noFill/>
                </a:ln>
                <a:solidFill>
                  <a:prstClr val="black">
                    <a:tint val="75000"/>
                  </a:prstClr>
                </a:solidFill>
                <a:effectLst/>
                <a:uLnTx/>
                <a:uFillTx/>
                <a:latin typeface="Cambria Math" panose="02040503050406030204" pitchFamily="18" charset="0"/>
                <a:ea typeface="Cambria Math" panose="02040503050406030204" pitchFamily="18"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150</a:t>
            </a:fld>
            <a:endParaRPr kumimoji="0" lang="en-US" sz="2000" b="0" i="0" u="none" strike="noStrike" kern="1200" cap="none" spc="0" normalizeH="0" baseline="0" noProof="0">
              <a:ln>
                <a:noFill/>
              </a:ln>
              <a:solidFill>
                <a:prstClr val="black">
                  <a:tint val="75000"/>
                </a:prstClr>
              </a:solidFill>
              <a:effectLst/>
              <a:uLnTx/>
              <a:uFillTx/>
              <a:latin typeface="Cambria Math" panose="02040503050406030204" pitchFamily="18" charset="0"/>
              <a:ea typeface="Cambria Math" panose="02040503050406030204" pitchFamily="18" charset="0"/>
              <a:cs typeface="+mn-cs"/>
            </a:endParaRPr>
          </a:p>
        </p:txBody>
      </p:sp>
    </p:spTree>
    <p:extLst>
      <p:ext uri="{BB962C8B-B14F-4D97-AF65-F5344CB8AC3E}">
        <p14:creationId xmlns:p14="http://schemas.microsoft.com/office/powerpoint/2010/main" val="3797254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Advantages of PARA</a:t>
            </a:r>
          </a:p>
        </p:txBody>
      </p:sp>
      <p:sp>
        <p:nvSpPr>
          <p:cNvPr id="3" name="Content Placeholder 2"/>
          <p:cNvSpPr>
            <a:spLocks noGrp="1"/>
          </p:cNvSpPr>
          <p:nvPr>
            <p:ph idx="1"/>
          </p:nvPr>
        </p:nvSpPr>
        <p:spPr/>
        <p:txBody>
          <a:bodyPr/>
          <a:lstStyle/>
          <a:p>
            <a:r>
              <a:rPr lang="en-US" sz="3200" i="1" dirty="0">
                <a:solidFill>
                  <a:schemeClr val="tx2"/>
                </a:solidFill>
                <a:sym typeface="Wingdings" panose="05000000000000000000" pitchFamily="2" charset="2"/>
              </a:rPr>
              <a:t>PARA refreshes rows infrequently</a:t>
            </a:r>
          </a:p>
          <a:p>
            <a:pPr lvl="1"/>
            <a:r>
              <a:rPr lang="en-US" sz="2800" dirty="0">
                <a:sym typeface="Wingdings" panose="05000000000000000000" pitchFamily="2" charset="2"/>
              </a:rPr>
              <a:t>Low power</a:t>
            </a:r>
          </a:p>
          <a:p>
            <a:pPr lvl="1"/>
            <a:r>
              <a:rPr lang="en-US" sz="2800" dirty="0">
                <a:sym typeface="Wingdings" panose="05000000000000000000" pitchFamily="2" charset="2"/>
              </a:rPr>
              <a:t>Low performance-overhead</a:t>
            </a:r>
          </a:p>
          <a:p>
            <a:pPr lvl="2"/>
            <a:r>
              <a:rPr lang="en-US" dirty="0"/>
              <a:t>Average slowdown: </a:t>
            </a:r>
            <a:r>
              <a:rPr lang="en-US" sz="2600" dirty="0">
                <a:solidFill>
                  <a:srgbClr val="FF0000"/>
                </a:solidFill>
                <a:latin typeface="Cambria Math" panose="02040503050406030204" pitchFamily="18" charset="0"/>
                <a:ea typeface="Cambria Math" panose="02040503050406030204" pitchFamily="18" charset="0"/>
              </a:rPr>
              <a:t>0.20%</a:t>
            </a:r>
            <a:r>
              <a:rPr lang="en-US" dirty="0"/>
              <a:t> (for </a:t>
            </a:r>
            <a:r>
              <a:rPr lang="en-US" sz="2600" dirty="0">
                <a:latin typeface="Cambria Math" panose="02040503050406030204" pitchFamily="18" charset="0"/>
                <a:ea typeface="Cambria Math" panose="02040503050406030204" pitchFamily="18" charset="0"/>
              </a:rPr>
              <a:t>29</a:t>
            </a:r>
            <a:r>
              <a:rPr lang="en-US" dirty="0"/>
              <a:t> benchmarks)</a:t>
            </a:r>
            <a:endParaRPr lang="en-US" dirty="0">
              <a:solidFill>
                <a:srgbClr val="FF0000"/>
              </a:solidFill>
              <a:ea typeface="Cambria Math" panose="02040503050406030204" pitchFamily="18" charset="0"/>
            </a:endParaRPr>
          </a:p>
          <a:p>
            <a:pPr lvl="2"/>
            <a:r>
              <a:rPr lang="en-US" dirty="0"/>
              <a:t>Maximum slowdown: </a:t>
            </a:r>
            <a:r>
              <a:rPr lang="en-US" sz="2600" dirty="0">
                <a:solidFill>
                  <a:srgbClr val="FF0000"/>
                </a:solidFill>
                <a:latin typeface="Cambria Math" panose="02040503050406030204" pitchFamily="18" charset="0"/>
                <a:ea typeface="Cambria Math" panose="02040503050406030204" pitchFamily="18" charset="0"/>
              </a:rPr>
              <a:t>0.75%</a:t>
            </a:r>
            <a:endParaRPr lang="en-US" dirty="0"/>
          </a:p>
          <a:p>
            <a:r>
              <a:rPr lang="en-US" sz="3200" i="1" dirty="0">
                <a:solidFill>
                  <a:schemeClr val="tx2"/>
                </a:solidFill>
              </a:rPr>
              <a:t>PARA is stateless</a:t>
            </a:r>
          </a:p>
          <a:p>
            <a:pPr lvl="1"/>
            <a:r>
              <a:rPr lang="en-US" sz="2800" dirty="0">
                <a:sym typeface="Wingdings" panose="05000000000000000000" pitchFamily="2" charset="2"/>
              </a:rPr>
              <a:t>Low cost</a:t>
            </a:r>
          </a:p>
          <a:p>
            <a:pPr lvl="1"/>
            <a:r>
              <a:rPr lang="en-US" sz="2800" dirty="0">
                <a:sym typeface="Wingdings" panose="05000000000000000000" pitchFamily="2" charset="2"/>
              </a:rPr>
              <a:t>Low complexity</a:t>
            </a:r>
          </a:p>
          <a:p>
            <a:endParaRPr lang="en-US" sz="2000" i="1" dirty="0">
              <a:solidFill>
                <a:srgbClr val="FF0000"/>
              </a:solidFill>
              <a:ea typeface="Cambria Math" panose="02040503050406030204" pitchFamily="18" charset="0"/>
            </a:endParaRPr>
          </a:p>
          <a:p>
            <a:r>
              <a:rPr lang="en-US" sz="3200" i="1" dirty="0">
                <a:solidFill>
                  <a:srgbClr val="FF0000"/>
                </a:solidFill>
                <a:ea typeface="Cambria Math" panose="02040503050406030204" pitchFamily="18" charset="0"/>
              </a:rPr>
              <a:t>PARA is an effective and low-overhead solution to prevent disturbance errors</a:t>
            </a:r>
          </a:p>
          <a:p>
            <a:endParaRPr lang="en-US" dirty="0">
              <a:sym typeface="Wingdings" panose="05000000000000000000" pitchFamily="2" charset="2"/>
            </a:endParaRPr>
          </a:p>
          <a:p>
            <a:endParaRPr lang="en-US" dirty="0"/>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4D2B188-1D62-4FCA-8363-938AD4629BBB}" type="slidenum">
              <a:rPr kumimoji="0" lang="en-US" sz="2000" b="0" i="0" u="none" strike="noStrike" kern="1200" cap="none" spc="0" normalizeH="0" baseline="0" noProof="0" smtClean="0">
                <a:ln>
                  <a:noFill/>
                </a:ln>
                <a:solidFill>
                  <a:prstClr val="black">
                    <a:tint val="75000"/>
                  </a:prstClr>
                </a:solidFill>
                <a:effectLst/>
                <a:uLnTx/>
                <a:uFillTx/>
                <a:latin typeface="Cambria Math" panose="02040503050406030204" pitchFamily="18" charset="0"/>
                <a:ea typeface="Cambria Math" panose="02040503050406030204" pitchFamily="18"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151</a:t>
            </a:fld>
            <a:endParaRPr kumimoji="0" lang="en-US" sz="2000" b="0" i="0" u="none" strike="noStrike" kern="1200" cap="none" spc="0" normalizeH="0" baseline="0" noProof="0">
              <a:ln>
                <a:noFill/>
              </a:ln>
              <a:solidFill>
                <a:prstClr val="black">
                  <a:tint val="75000"/>
                </a:prstClr>
              </a:solidFill>
              <a:effectLst/>
              <a:uLnTx/>
              <a:uFillTx/>
              <a:latin typeface="Cambria Math" panose="02040503050406030204" pitchFamily="18" charset="0"/>
              <a:ea typeface="Cambria Math" panose="02040503050406030204" pitchFamily="18" charset="0"/>
              <a:cs typeface="+mn-cs"/>
            </a:endParaRPr>
          </a:p>
        </p:txBody>
      </p:sp>
    </p:spTree>
    <p:extLst>
      <p:ext uri="{BB962C8B-B14F-4D97-AF65-F5344CB8AC3E}">
        <p14:creationId xmlns:p14="http://schemas.microsoft.com/office/powerpoint/2010/main" val="2388654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Requirements for PARA</a:t>
            </a:r>
          </a:p>
        </p:txBody>
      </p:sp>
      <p:sp>
        <p:nvSpPr>
          <p:cNvPr id="3" name="Content Placeholder 2"/>
          <p:cNvSpPr>
            <a:spLocks noGrp="1"/>
          </p:cNvSpPr>
          <p:nvPr>
            <p:ph idx="1"/>
          </p:nvPr>
        </p:nvSpPr>
        <p:spPr>
          <a:xfrm>
            <a:off x="107504" y="1066800"/>
            <a:ext cx="8928992" cy="5638800"/>
          </a:xfrm>
        </p:spPr>
        <p:txBody>
          <a:bodyPr/>
          <a:lstStyle/>
          <a:p>
            <a:r>
              <a:rPr lang="en-US" sz="3200" dirty="0"/>
              <a:t>If implemented in </a:t>
            </a:r>
            <a:r>
              <a:rPr lang="en-US" sz="3200" dirty="0">
                <a:solidFill>
                  <a:srgbClr val="0000FF"/>
                </a:solidFill>
              </a:rPr>
              <a:t>DRAM chip </a:t>
            </a:r>
            <a:r>
              <a:rPr lang="en-US" sz="3200" dirty="0"/>
              <a:t>(done today)</a:t>
            </a:r>
          </a:p>
          <a:p>
            <a:pPr lvl="1"/>
            <a:r>
              <a:rPr lang="en-US" sz="2800" dirty="0"/>
              <a:t>Enough slack in timing and refresh parameters</a:t>
            </a:r>
          </a:p>
          <a:p>
            <a:pPr lvl="1"/>
            <a:r>
              <a:rPr lang="en-US" sz="2800" dirty="0"/>
              <a:t>Plenty of slack today: </a:t>
            </a:r>
          </a:p>
          <a:p>
            <a:pPr lvl="2"/>
            <a:r>
              <a:rPr lang="en-US" sz="1400" dirty="0"/>
              <a:t>Lee et al., “</a:t>
            </a:r>
            <a:r>
              <a:rPr lang="en-US" sz="1400" b="1" dirty="0">
                <a:solidFill>
                  <a:srgbClr val="660066"/>
                </a:solidFill>
              </a:rPr>
              <a:t>Adaptive-Latency DRAM: Optimizing DRAM Timing for the Common Case</a:t>
            </a:r>
            <a:r>
              <a:rPr lang="en-US" sz="1400" dirty="0"/>
              <a:t>,” HPCA 2015.</a:t>
            </a:r>
          </a:p>
          <a:p>
            <a:pPr lvl="2"/>
            <a:r>
              <a:rPr lang="en-US" sz="1400" dirty="0"/>
              <a:t>Chang et al., “</a:t>
            </a:r>
            <a:r>
              <a:rPr lang="en-US" sz="1400" b="1" dirty="0">
                <a:solidFill>
                  <a:srgbClr val="660066"/>
                </a:solidFill>
              </a:rPr>
              <a:t>Understanding Latency Variation in Modern DRAM Chips</a:t>
            </a:r>
            <a:r>
              <a:rPr lang="en-US" sz="1400" dirty="0"/>
              <a:t>,” SIGMETRICS 2016.</a:t>
            </a:r>
          </a:p>
          <a:p>
            <a:pPr lvl="2"/>
            <a:r>
              <a:rPr lang="en-US" sz="1400" dirty="0"/>
              <a:t>Lee et al., “</a:t>
            </a:r>
            <a:r>
              <a:rPr lang="en-US" sz="1400" b="1" dirty="0">
                <a:solidFill>
                  <a:srgbClr val="660066"/>
                </a:solidFill>
              </a:rPr>
              <a:t>Design-Induced Latency Variation in Modern DRAM Chips</a:t>
            </a:r>
            <a:r>
              <a:rPr lang="en-US" sz="1400" dirty="0"/>
              <a:t>,” SIGMETRICS 2017.</a:t>
            </a:r>
          </a:p>
          <a:p>
            <a:pPr lvl="2"/>
            <a:r>
              <a:rPr lang="en-US" sz="1400" dirty="0"/>
              <a:t>Chang et al., “</a:t>
            </a:r>
            <a:r>
              <a:rPr lang="en-US" sz="1400" b="1" dirty="0">
                <a:solidFill>
                  <a:srgbClr val="711A6A"/>
                </a:solidFill>
              </a:rPr>
              <a:t>Understanding</a:t>
            </a:r>
            <a:r>
              <a:rPr lang="en-US" sz="1400" b="1" dirty="0">
                <a:solidFill>
                  <a:srgbClr val="660066"/>
                </a:solidFill>
              </a:rPr>
              <a:t> </a:t>
            </a:r>
            <a:r>
              <a:rPr lang="en-US" sz="1400" b="1" dirty="0">
                <a:solidFill>
                  <a:srgbClr val="711A6A"/>
                </a:solidFill>
              </a:rPr>
              <a:t>Reduced-Voltage</a:t>
            </a:r>
            <a:r>
              <a:rPr lang="en-US" sz="1400" b="1" dirty="0">
                <a:solidFill>
                  <a:srgbClr val="660066"/>
                </a:solidFill>
              </a:rPr>
              <a:t> Operation in Modern DRAM Devices</a:t>
            </a:r>
            <a:r>
              <a:rPr lang="en-US" sz="1400" dirty="0"/>
              <a:t>,” SIGMETRICS 2017.</a:t>
            </a:r>
          </a:p>
          <a:p>
            <a:pPr lvl="2"/>
            <a:r>
              <a:rPr lang="en-US" sz="1400" dirty="0"/>
              <a:t>Ghose et al., “</a:t>
            </a:r>
            <a:r>
              <a:rPr lang="en-US" sz="1400" b="1" dirty="0">
                <a:solidFill>
                  <a:srgbClr val="711A6A"/>
                </a:solidFill>
              </a:rPr>
              <a:t>What Your DRAM Power Models Are Not Telling You: Lessons from a Detailed Experimental Study</a:t>
            </a:r>
            <a:r>
              <a:rPr lang="en-US" sz="1400" dirty="0"/>
              <a:t>,” SIGMETRICS 2018.</a:t>
            </a:r>
          </a:p>
          <a:p>
            <a:pPr lvl="2"/>
            <a:r>
              <a:rPr lang="en-US" sz="1400" dirty="0"/>
              <a:t>Kim et al., “</a:t>
            </a:r>
            <a:r>
              <a:rPr lang="en-US" sz="1400" b="1" dirty="0">
                <a:solidFill>
                  <a:srgbClr val="711A6A"/>
                </a:solidFill>
              </a:rPr>
              <a:t>Solar-DRAM: Reducing DRAM Access Latency by Exploiting the Variation in Local </a:t>
            </a:r>
            <a:r>
              <a:rPr lang="en-US" sz="1400" b="1" dirty="0" err="1">
                <a:solidFill>
                  <a:srgbClr val="711A6A"/>
                </a:solidFill>
              </a:rPr>
              <a:t>Bitlines</a:t>
            </a:r>
            <a:r>
              <a:rPr lang="en-US" sz="1400" dirty="0"/>
              <a:t>,” ICCD 2018.</a:t>
            </a:r>
          </a:p>
          <a:p>
            <a:pPr lvl="2"/>
            <a:endParaRPr lang="en-US" sz="1400" dirty="0"/>
          </a:p>
          <a:p>
            <a:r>
              <a:rPr lang="en-US" sz="3200" dirty="0"/>
              <a:t>If implemented in </a:t>
            </a:r>
            <a:r>
              <a:rPr lang="en-US" sz="3200" dirty="0">
                <a:solidFill>
                  <a:srgbClr val="0000FF"/>
                </a:solidFill>
              </a:rPr>
              <a:t>memory controller </a:t>
            </a:r>
            <a:r>
              <a:rPr lang="en-US" sz="3200" dirty="0"/>
              <a:t>(done today)</a:t>
            </a:r>
            <a:endParaRPr lang="en-US" sz="3200" dirty="0">
              <a:solidFill>
                <a:srgbClr val="0000FF"/>
              </a:solidFill>
            </a:endParaRPr>
          </a:p>
          <a:p>
            <a:pPr lvl="1"/>
            <a:r>
              <a:rPr lang="en-US" sz="2600" dirty="0"/>
              <a:t>Better coordination between memory controller and DRAM</a:t>
            </a:r>
          </a:p>
          <a:p>
            <a:pPr lvl="1"/>
            <a:r>
              <a:rPr lang="en-US" sz="2600" dirty="0"/>
              <a:t>Memory controller should know which rows are physically adjacent</a:t>
            </a:r>
          </a:p>
          <a:p>
            <a:pPr lvl="1"/>
            <a:endParaRPr lang="en-US" sz="2800" dirty="0"/>
          </a:p>
          <a:p>
            <a:endParaRPr lang="en-US" dirty="0"/>
          </a:p>
          <a:p>
            <a:pPr lvl="1"/>
            <a:endParaRPr lang="en-US" sz="2800" dirty="0"/>
          </a:p>
          <a:p>
            <a:pPr marL="0" indent="0">
              <a:buNone/>
            </a:pPr>
            <a:endParaRPr lang="en-US" dirty="0"/>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4D2B188-1D62-4FCA-8363-938AD4629BBB}" type="slidenum">
              <a:rPr kumimoji="0" lang="en-US" sz="2000" b="0" i="0" u="none" strike="noStrike" kern="1200" cap="none" spc="0" normalizeH="0" baseline="0" noProof="0" smtClean="0">
                <a:ln>
                  <a:noFill/>
                </a:ln>
                <a:solidFill>
                  <a:prstClr val="black">
                    <a:tint val="75000"/>
                  </a:prstClr>
                </a:solidFill>
                <a:effectLst/>
                <a:uLnTx/>
                <a:uFillTx/>
                <a:latin typeface="Cambria Math" panose="02040503050406030204" pitchFamily="18" charset="0"/>
                <a:ea typeface="Cambria Math" panose="02040503050406030204" pitchFamily="18"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152</a:t>
            </a:fld>
            <a:endParaRPr kumimoji="0" lang="en-US" sz="2000" b="0" i="0" u="none" strike="noStrike" kern="1200" cap="none" spc="0" normalizeH="0" baseline="0" noProof="0">
              <a:ln>
                <a:noFill/>
              </a:ln>
              <a:solidFill>
                <a:prstClr val="black">
                  <a:tint val="75000"/>
                </a:prstClr>
              </a:solidFill>
              <a:effectLst/>
              <a:uLnTx/>
              <a:uFillTx/>
              <a:latin typeface="Cambria Math" panose="02040503050406030204" pitchFamily="18" charset="0"/>
              <a:ea typeface="Cambria Math" panose="02040503050406030204" pitchFamily="18" charset="0"/>
              <a:cs typeface="+mn-cs"/>
            </a:endParaRPr>
          </a:p>
        </p:txBody>
      </p:sp>
    </p:spTree>
    <p:extLst>
      <p:ext uri="{BB962C8B-B14F-4D97-AF65-F5344CB8AC3E}">
        <p14:creationId xmlns:p14="http://schemas.microsoft.com/office/powerpoint/2010/main" val="567475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Probabilistic Activation in Real Life (I)</a:t>
            </a:r>
            <a:endParaRPr lang="en-US" sz="44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153</a:t>
            </a:fld>
            <a:endParaRPr kumimoji="0" lang="en-US" sz="1600" b="0" i="0" u="none" strike="noStrike" kern="1200" cap="none" spc="0" normalizeH="0" baseline="0" noProof="0" dirty="0">
              <a:ln>
                <a:noFill/>
              </a:ln>
              <a:solidFill>
                <a:srgbClr val="000000"/>
              </a:solidFill>
              <a:effectLst/>
              <a:uLnTx/>
              <a:uFillTx/>
              <a:latin typeface="Garamond" charset="0"/>
              <a:ea typeface="+mn-ea"/>
              <a:cs typeface="+mn-cs"/>
            </a:endParaRPr>
          </a:p>
        </p:txBody>
      </p:sp>
      <p:sp>
        <p:nvSpPr>
          <p:cNvPr id="5" name="Rectangle 4"/>
          <p:cNvSpPr/>
          <p:nvPr/>
        </p:nvSpPr>
        <p:spPr>
          <a:xfrm>
            <a:off x="1979712" y="6519446"/>
            <a:ext cx="9865096" cy="307777"/>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hlinkClick r:id="rId2"/>
              </a:rPr>
              <a:t>https://twitter.com/isislovecruft/status/1021939922754723841</a:t>
            </a:r>
            <a:r>
              <a:rPr kumimoji="0" lang="en-US" sz="1400" b="0" i="0" u="none" strike="noStrike" kern="1200" cap="none" spc="0" normalizeH="0" baseline="0" noProof="0" dirty="0">
                <a:ln>
                  <a:noFill/>
                </a:ln>
                <a:solidFill>
                  <a:srgbClr val="000000"/>
                </a:solidFill>
                <a:effectLst/>
                <a:uLnTx/>
                <a:uFillTx/>
                <a:latin typeface="Tahoma"/>
                <a:ea typeface="+mn-ea"/>
                <a:cs typeface="+mn-cs"/>
              </a:rPr>
              <a:t> </a:t>
            </a:r>
          </a:p>
        </p:txBody>
      </p:sp>
      <p:pic>
        <p:nvPicPr>
          <p:cNvPr id="6" name="Picture 5">
            <a:extLst>
              <a:ext uri="{FF2B5EF4-FFF2-40B4-BE49-F238E27FC236}">
                <a16:creationId xmlns:a16="http://schemas.microsoft.com/office/drawing/2014/main" id="{38537F80-0BC5-2448-B6C3-43444D3333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9592" y="980728"/>
            <a:ext cx="7200800" cy="5400600"/>
          </a:xfrm>
          <a:prstGeom prst="rect">
            <a:avLst/>
          </a:prstGeom>
        </p:spPr>
      </p:pic>
    </p:spTree>
    <p:extLst>
      <p:ext uri="{BB962C8B-B14F-4D97-AF65-F5344CB8AC3E}">
        <p14:creationId xmlns:p14="http://schemas.microsoft.com/office/powerpoint/2010/main" val="3012458684"/>
      </p:ext>
    </p:extLst>
  </p:cSld>
  <p:clrMapOvr>
    <a:masterClrMapping/>
  </p:clrMapOvr>
  <p:transition/>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Probabilistic Activation in Real Life (II)</a:t>
            </a:r>
            <a:endParaRPr lang="en-US" sz="44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154</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7" name="Picture 6">
            <a:extLst>
              <a:ext uri="{FF2B5EF4-FFF2-40B4-BE49-F238E27FC236}">
                <a16:creationId xmlns:a16="http://schemas.microsoft.com/office/drawing/2014/main" id="{1E60EBA1-45FA-214F-8A1F-12E347182D2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0708" y="980332"/>
            <a:ext cx="7266384" cy="5449788"/>
          </a:xfrm>
          <a:prstGeom prst="rect">
            <a:avLst/>
          </a:prstGeom>
        </p:spPr>
      </p:pic>
      <p:sp>
        <p:nvSpPr>
          <p:cNvPr id="6" name="Rectangle 5">
            <a:extLst>
              <a:ext uri="{FF2B5EF4-FFF2-40B4-BE49-F238E27FC236}">
                <a16:creationId xmlns:a16="http://schemas.microsoft.com/office/drawing/2014/main" id="{E5B1B6F5-AC02-5843-8ADF-2B8216B9C3FA}"/>
              </a:ext>
            </a:extLst>
          </p:cNvPr>
          <p:cNvSpPr/>
          <p:nvPr/>
        </p:nvSpPr>
        <p:spPr>
          <a:xfrm>
            <a:off x="1979712" y="6519446"/>
            <a:ext cx="9865096" cy="307777"/>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hlinkClick r:id="rId3"/>
              </a:rPr>
              <a:t>https://twitter.com/isislovecruft/status/1021939922754723841</a:t>
            </a:r>
            <a:r>
              <a:rPr kumimoji="0" lang="en-US" sz="1400" b="0" i="0" u="none" strike="noStrike" kern="1200" cap="none" spc="0" normalizeH="0" baseline="0" noProof="0" dirty="0">
                <a:ln>
                  <a:noFill/>
                </a:ln>
                <a:solidFill>
                  <a:srgbClr val="000000"/>
                </a:solidFill>
                <a:effectLst/>
                <a:uLnTx/>
                <a:uFillTx/>
                <a:latin typeface="Tahoma"/>
                <a:ea typeface="+mn-ea"/>
                <a:cs typeface="+mn-cs"/>
              </a:rPr>
              <a:t> </a:t>
            </a:r>
          </a:p>
        </p:txBody>
      </p:sp>
    </p:spTree>
    <p:extLst>
      <p:ext uri="{BB962C8B-B14F-4D97-AF65-F5344CB8AC3E}">
        <p14:creationId xmlns:p14="http://schemas.microsoft.com/office/powerpoint/2010/main" val="3090351322"/>
      </p:ext>
    </p:extLst>
  </p:cSld>
  <p:clrMapOvr>
    <a:masterClrMapping/>
  </p:clrMapOvr>
  <p:transition/>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First </a:t>
            </a:r>
            <a:r>
              <a:rPr lang="en-US" dirty="0" err="1"/>
              <a:t>RowHammer</a:t>
            </a:r>
            <a:r>
              <a:rPr lang="en-US" dirty="0"/>
              <a:t> Analysis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155</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7" name="Picture 6"/>
          <p:cNvPicPr>
            <a:picLocks noChangeAspect="1"/>
          </p:cNvPicPr>
          <p:nvPr/>
        </p:nvPicPr>
        <p:blipFill>
          <a:blip r:embed="rId2"/>
          <a:stretch>
            <a:fillRect/>
          </a:stretch>
        </p:blipFill>
        <p:spPr>
          <a:xfrm>
            <a:off x="-35496" y="4071630"/>
            <a:ext cx="9144000" cy="2359092"/>
          </a:xfrm>
          <a:prstGeom prst="rect">
            <a:avLst/>
          </a:prstGeom>
        </p:spPr>
      </p:pic>
      <p:sp>
        <p:nvSpPr>
          <p:cNvPr id="8" name="Content Placeholder 2"/>
          <p:cNvSpPr>
            <a:spLocks noGrp="1"/>
          </p:cNvSpPr>
          <p:nvPr>
            <p:ph idx="1"/>
          </p:nvPr>
        </p:nvSpPr>
        <p:spPr>
          <a:xfrm>
            <a:off x="228600" y="548680"/>
            <a:ext cx="8915400" cy="5153025"/>
          </a:xfrm>
        </p:spPr>
        <p:txBody>
          <a:bodyPr/>
          <a:lstStyle/>
          <a:p>
            <a:endParaRPr lang="en-US" dirty="0"/>
          </a:p>
          <a:p>
            <a:r>
              <a:rPr lang="en-US" sz="1800" dirty="0" err="1"/>
              <a:t>Yoongu</a:t>
            </a:r>
            <a:r>
              <a:rPr lang="en-US" sz="1800" dirty="0"/>
              <a:t> Kim, Ross Daly, </a:t>
            </a:r>
            <a:r>
              <a:rPr lang="en-US" sz="1800" dirty="0" err="1"/>
              <a:t>Jeremie</a:t>
            </a:r>
            <a:r>
              <a:rPr lang="en-US" sz="1800" dirty="0"/>
              <a:t> Kim, Chris </a:t>
            </a:r>
            <a:r>
              <a:rPr lang="en-US" sz="1800" dirty="0" err="1"/>
              <a:t>Fallin</a:t>
            </a:r>
            <a:r>
              <a:rPr lang="en-US" sz="1800" dirty="0"/>
              <a:t>, </a:t>
            </a:r>
            <a:r>
              <a:rPr lang="en-US" sz="1800" dirty="0" err="1"/>
              <a:t>Ji</a:t>
            </a:r>
            <a:r>
              <a:rPr lang="en-US" sz="1800" dirty="0"/>
              <a:t> </a:t>
            </a:r>
            <a:r>
              <a:rPr lang="en-US" sz="1800" dirty="0" err="1"/>
              <a:t>Hye</a:t>
            </a:r>
            <a:r>
              <a:rPr lang="en-US" sz="1800" dirty="0"/>
              <a:t> Lee, </a:t>
            </a:r>
            <a:r>
              <a:rPr lang="en-US" sz="1800" dirty="0" err="1"/>
              <a:t>Donghyuk</a:t>
            </a:r>
            <a:r>
              <a:rPr lang="en-US" sz="1800" dirty="0"/>
              <a:t> Lee, Chris Wilkerson, </a:t>
            </a:r>
            <a:r>
              <a:rPr lang="en-US" sz="1800" dirty="0" err="1"/>
              <a:t>Konrad</a:t>
            </a:r>
            <a:r>
              <a:rPr lang="en-US" sz="1800" dirty="0"/>
              <a:t> Lai, and Onur Mutlu,</a:t>
            </a:r>
            <a:br>
              <a:rPr lang="en-US" sz="1800" dirty="0"/>
            </a:br>
            <a:r>
              <a:rPr lang="en-US" sz="1800" b="1" dirty="0">
                <a:solidFill>
                  <a:srgbClr val="0432FF"/>
                </a:solidFill>
                <a:hlinkClick r:id="rId3">
                  <a:extLst>
                    <a:ext uri="{A12FA001-AC4F-418D-AE19-62706E023703}">
                      <ahyp:hlinkClr xmlns:ahyp="http://schemas.microsoft.com/office/drawing/2018/hyperlinkcolor" val="tx"/>
                    </a:ext>
                  </a:extLst>
                </a:hlinkClick>
              </a:rPr>
              <a:t>"Flipping Bits in Memory Without Accessing Them: An Experimental Study of DRAM Disturbance Errors"</a:t>
            </a:r>
            <a:br>
              <a:rPr lang="en-US" sz="1800" dirty="0">
                <a:solidFill>
                  <a:srgbClr val="0432FF"/>
                </a:solidFill>
              </a:rPr>
            </a:br>
            <a:r>
              <a:rPr lang="en-US" sz="1800" i="1" dirty="0"/>
              <a:t>Proceedings of the </a:t>
            </a:r>
            <a:r>
              <a:rPr lang="en-US" sz="1800" i="1" dirty="0">
                <a:hlinkClick r:id="rId4"/>
              </a:rPr>
              <a:t>41st International Symposium on Computer Architecture</a:t>
            </a:r>
            <a:r>
              <a:rPr lang="en-US" sz="1800" i="1" dirty="0"/>
              <a:t> (</a:t>
            </a:r>
            <a:r>
              <a:rPr lang="en-US" sz="1800" b="1" i="1" dirty="0"/>
              <a:t>ISCA</a:t>
            </a:r>
            <a:r>
              <a:rPr lang="en-US" sz="1800" i="1" dirty="0"/>
              <a:t>)</a:t>
            </a:r>
            <a:r>
              <a:rPr lang="en-US" sz="1800" dirty="0"/>
              <a:t>, Minneapolis, MN, June 2014. </a:t>
            </a:r>
            <a:br>
              <a:rPr lang="en-US" sz="1800" dirty="0"/>
            </a:br>
            <a:r>
              <a:rPr lang="en-US" sz="1800" dirty="0"/>
              <a:t>[</a:t>
            </a:r>
            <a:r>
              <a:rPr lang="en-US" sz="1800" dirty="0">
                <a:hlinkClick r:id="rId5"/>
              </a:rPr>
              <a:t>Slides (pptx)</a:t>
            </a:r>
            <a:r>
              <a:rPr lang="en-US" sz="1800" dirty="0"/>
              <a:t> </a:t>
            </a:r>
            <a:r>
              <a:rPr lang="en-US" sz="1800" dirty="0">
                <a:hlinkClick r:id="rId6"/>
              </a:rPr>
              <a:t>(pdf)</a:t>
            </a:r>
            <a:r>
              <a:rPr lang="en-US" sz="1800" dirty="0"/>
              <a:t>] [</a:t>
            </a:r>
            <a:r>
              <a:rPr lang="en-US" sz="1800" dirty="0">
                <a:hlinkClick r:id="rId7"/>
              </a:rPr>
              <a:t>Lightning Session Slides (pptx)</a:t>
            </a:r>
            <a:r>
              <a:rPr lang="en-US" sz="1800" dirty="0"/>
              <a:t> </a:t>
            </a:r>
            <a:r>
              <a:rPr lang="en-US" sz="1800" dirty="0">
                <a:hlinkClick r:id="rId8"/>
              </a:rPr>
              <a:t>(pdf)</a:t>
            </a:r>
            <a:r>
              <a:rPr lang="en-US" sz="1800" dirty="0"/>
              <a:t>] [</a:t>
            </a:r>
            <a:r>
              <a:rPr lang="en-US" sz="1800" dirty="0">
                <a:hlinkClick r:id="rId9"/>
              </a:rPr>
              <a:t>Source Code and Data</a:t>
            </a:r>
            <a:r>
              <a:rPr lang="en-US" sz="1800" dirty="0"/>
              <a:t>] [</a:t>
            </a:r>
            <a:r>
              <a:rPr lang="en-US" sz="1800" dirty="0">
                <a:hlinkClick r:id="rId10"/>
              </a:rPr>
              <a:t>Lecture Video</a:t>
            </a:r>
            <a:r>
              <a:rPr lang="en-US" sz="1800" dirty="0"/>
              <a:t> (1 </a:t>
            </a:r>
            <a:r>
              <a:rPr lang="en-US" sz="1800" dirty="0" err="1"/>
              <a:t>hr</a:t>
            </a:r>
            <a:r>
              <a:rPr lang="en-US" sz="1800" dirty="0"/>
              <a:t> 49 mins), 25 September 2020]</a:t>
            </a:r>
            <a:br>
              <a:rPr lang="en-US" sz="1800" dirty="0"/>
            </a:br>
            <a:r>
              <a:rPr lang="en-US" sz="1800" b="1" i="1" dirty="0">
                <a:solidFill>
                  <a:srgbClr val="FF0000"/>
                </a:solidFill>
              </a:rPr>
              <a:t>One of the 7 papers of 2012-2017 selected as Top Picks in Hardware and Embedded Security for IEEE TCAD (</a:t>
            </a:r>
            <a:r>
              <a:rPr lang="en-US" sz="1800" b="1" i="1" dirty="0">
                <a:solidFill>
                  <a:srgbClr val="FF0000"/>
                </a:solidFill>
                <a:hlinkClick r:id="rId11">
                  <a:extLst>
                    <a:ext uri="{A12FA001-AC4F-418D-AE19-62706E023703}">
                      <ahyp:hlinkClr xmlns:ahyp="http://schemas.microsoft.com/office/drawing/2018/hyperlinkcolor" val="tx"/>
                    </a:ext>
                  </a:extLst>
                </a:hlinkClick>
              </a:rPr>
              <a:t>link</a:t>
            </a:r>
            <a:r>
              <a:rPr lang="en-US" sz="1800" b="1" i="1" dirty="0">
                <a:solidFill>
                  <a:srgbClr val="FF0000"/>
                </a:solidFill>
              </a:rPr>
              <a:t>).</a:t>
            </a:r>
            <a:br>
              <a:rPr lang="en-US" dirty="0"/>
            </a:br>
            <a:endParaRPr lang="en-US" dirty="0"/>
          </a:p>
          <a:p>
            <a:pPr marL="0" indent="0">
              <a:buNone/>
            </a:pPr>
            <a:br>
              <a:rPr lang="en-US" sz="2000" dirty="0"/>
            </a:br>
            <a:endParaRPr lang="en-US" sz="2000" dirty="0"/>
          </a:p>
        </p:txBody>
      </p:sp>
    </p:spTree>
    <p:extLst>
      <p:ext uri="{BB962C8B-B14F-4D97-AF65-F5344CB8AC3E}">
        <p14:creationId xmlns:p14="http://schemas.microsoft.com/office/powerpoint/2010/main" val="2474671704"/>
      </p:ext>
    </p:extLst>
  </p:cSld>
  <p:clrMapOvr>
    <a:masterClrMapping/>
  </p:clrMapOvr>
  <p:transition/>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Retrospective on RowHammer &amp; Future</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156</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3" name="Picture 2"/>
          <p:cNvPicPr>
            <a:picLocks noChangeAspect="1"/>
          </p:cNvPicPr>
          <p:nvPr/>
        </p:nvPicPr>
        <p:blipFill>
          <a:blip r:embed="rId2"/>
          <a:stretch>
            <a:fillRect/>
          </a:stretch>
        </p:blipFill>
        <p:spPr>
          <a:xfrm>
            <a:off x="15324" y="3789040"/>
            <a:ext cx="9144000" cy="2046514"/>
          </a:xfrm>
          <a:prstGeom prst="rect">
            <a:avLst/>
          </a:prstGeom>
        </p:spPr>
      </p:pic>
      <p:sp>
        <p:nvSpPr>
          <p:cNvPr id="5" name="Rectangle 4"/>
          <p:cNvSpPr/>
          <p:nvPr/>
        </p:nvSpPr>
        <p:spPr>
          <a:xfrm>
            <a:off x="1115616" y="6519446"/>
            <a:ext cx="9865096" cy="32316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Tahoma"/>
                <a:ea typeface="+mn-ea"/>
                <a:cs typeface="+mn-cs"/>
                <a:hlinkClick r:id="rId3"/>
              </a:rPr>
              <a:t>https://people.inf.ethz.ch/omutlu/pub/rowhammer-and-other-memory-issues_date17.pdf</a:t>
            </a:r>
            <a:r>
              <a:rPr kumimoji="0" lang="en-US" sz="1500" b="0" i="0" u="none" strike="noStrike" kern="1200" cap="none" spc="0" normalizeH="0" baseline="0" noProof="0" dirty="0">
                <a:ln>
                  <a:noFill/>
                </a:ln>
                <a:solidFill>
                  <a:srgbClr val="000000"/>
                </a:solidFill>
                <a:effectLst/>
                <a:uLnTx/>
                <a:uFillTx/>
                <a:latin typeface="Tahoma"/>
                <a:ea typeface="+mn-ea"/>
                <a:cs typeface="+mn-cs"/>
              </a:rPr>
              <a:t> </a:t>
            </a:r>
          </a:p>
        </p:txBody>
      </p:sp>
      <p:sp>
        <p:nvSpPr>
          <p:cNvPr id="8" name="Content Placeholder 2"/>
          <p:cNvSpPr>
            <a:spLocks noGrp="1"/>
          </p:cNvSpPr>
          <p:nvPr>
            <p:ph idx="1"/>
          </p:nvPr>
        </p:nvSpPr>
        <p:spPr>
          <a:xfrm>
            <a:off x="228600" y="548680"/>
            <a:ext cx="8915400" cy="5153025"/>
          </a:xfrm>
        </p:spPr>
        <p:txBody>
          <a:bodyPr/>
          <a:lstStyle/>
          <a:p>
            <a:endParaRPr lang="en-US" dirty="0"/>
          </a:p>
          <a:p>
            <a:r>
              <a:rPr lang="en-US" sz="2000" dirty="0"/>
              <a:t>Onur Mutlu,</a:t>
            </a:r>
            <a:br>
              <a:rPr lang="en-US" sz="2000" dirty="0"/>
            </a:br>
            <a:r>
              <a:rPr lang="en-US" sz="2000" b="1" dirty="0">
                <a:solidFill>
                  <a:srgbClr val="0000FF"/>
                </a:solidFill>
                <a:hlinkClick r:id="rId3">
                  <a:extLst>
                    <a:ext uri="{A12FA001-AC4F-418D-AE19-62706E023703}">
                      <ahyp:hlinkClr xmlns:ahyp="http://schemas.microsoft.com/office/drawing/2018/hyperlinkcolor" val="tx"/>
                    </a:ext>
                  </a:extLst>
                </a:hlinkClick>
              </a:rPr>
              <a:t>"The RowHammer Problem and Other Issues We May Face as Memory Becomes Denser"</a:t>
            </a:r>
            <a:r>
              <a:rPr lang="en-US" sz="2000" dirty="0">
                <a:solidFill>
                  <a:srgbClr val="0000FF"/>
                </a:solidFill>
              </a:rPr>
              <a:t> </a:t>
            </a:r>
            <a:br>
              <a:rPr lang="en-US" sz="2000" dirty="0"/>
            </a:br>
            <a:r>
              <a:rPr lang="en-US" sz="2000" i="1" dirty="0"/>
              <a:t>Invited Paper in Proceedings of the </a:t>
            </a:r>
            <a:r>
              <a:rPr lang="en-US" sz="2000" i="1" dirty="0">
                <a:hlinkClick r:id="rId4"/>
              </a:rPr>
              <a:t>Design, Automation, and Test in Europe Conference</a:t>
            </a:r>
            <a:r>
              <a:rPr lang="en-US" sz="2000" i="1" dirty="0"/>
              <a:t> (</a:t>
            </a:r>
            <a:r>
              <a:rPr lang="en-US" sz="2000" b="1" i="1" dirty="0"/>
              <a:t>DATE</a:t>
            </a:r>
            <a:r>
              <a:rPr lang="en-US" sz="2000" i="1" dirty="0"/>
              <a:t>)</a:t>
            </a:r>
            <a:r>
              <a:rPr lang="en-US" sz="2000" dirty="0"/>
              <a:t>, Lausanne, Switzerland, March 2017. </a:t>
            </a:r>
            <a:br>
              <a:rPr lang="en-US" sz="2000" dirty="0"/>
            </a:br>
            <a:r>
              <a:rPr lang="en-US" sz="2000" dirty="0"/>
              <a:t>[</a:t>
            </a:r>
            <a:r>
              <a:rPr lang="en-US" sz="2000" dirty="0">
                <a:hlinkClick r:id="rId5"/>
              </a:rPr>
              <a:t>Slides (pptx)</a:t>
            </a:r>
            <a:r>
              <a:rPr lang="en-US" sz="2000" dirty="0"/>
              <a:t> </a:t>
            </a:r>
            <a:r>
              <a:rPr lang="en-US" sz="2000" dirty="0">
                <a:hlinkClick r:id="rId6"/>
              </a:rPr>
              <a:t>(pdf)</a:t>
            </a:r>
            <a:r>
              <a:rPr lang="en-US" sz="2000" dirty="0"/>
              <a:t>] </a:t>
            </a:r>
          </a:p>
        </p:txBody>
      </p:sp>
    </p:spTree>
    <p:extLst>
      <p:ext uri="{BB962C8B-B14F-4D97-AF65-F5344CB8AC3E}">
        <p14:creationId xmlns:p14="http://schemas.microsoft.com/office/powerpoint/2010/main" val="4109705967"/>
      </p:ext>
    </p:extLst>
  </p:cSld>
  <p:clrMapOvr>
    <a:masterClrMapping/>
  </p:clrMapOvr>
  <p:transition/>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EBC98-50B0-E14B-AA18-0194CEBA613E}"/>
              </a:ext>
            </a:extLst>
          </p:cNvPr>
          <p:cNvSpPr>
            <a:spLocks noGrp="1"/>
          </p:cNvSpPr>
          <p:nvPr>
            <p:ph type="title"/>
          </p:nvPr>
        </p:nvSpPr>
        <p:spPr>
          <a:xfrm>
            <a:off x="228600" y="152400"/>
            <a:ext cx="8915400" cy="884238"/>
          </a:xfrm>
        </p:spPr>
        <p:txBody>
          <a:bodyPr/>
          <a:lstStyle/>
          <a:p>
            <a:r>
              <a:rPr lang="en-US" dirty="0"/>
              <a:t>A More Recent </a:t>
            </a:r>
            <a:r>
              <a:rPr lang="en-US" dirty="0" err="1"/>
              <a:t>RowHammer</a:t>
            </a:r>
            <a:r>
              <a:rPr lang="en-US" dirty="0"/>
              <a:t> Retrospective</a:t>
            </a:r>
          </a:p>
        </p:txBody>
      </p:sp>
      <p:sp>
        <p:nvSpPr>
          <p:cNvPr id="3" name="Content Placeholder 2">
            <a:extLst>
              <a:ext uri="{FF2B5EF4-FFF2-40B4-BE49-F238E27FC236}">
                <a16:creationId xmlns:a16="http://schemas.microsoft.com/office/drawing/2014/main" id="{8A54FBC6-1E5E-F74E-9CED-5D646D0D7745}"/>
              </a:ext>
            </a:extLst>
          </p:cNvPr>
          <p:cNvSpPr>
            <a:spLocks noGrp="1"/>
          </p:cNvSpPr>
          <p:nvPr>
            <p:ph idx="1"/>
          </p:nvPr>
        </p:nvSpPr>
        <p:spPr/>
        <p:txBody>
          <a:bodyPr/>
          <a:lstStyle/>
          <a:p>
            <a:r>
              <a:rPr lang="en-US" sz="2000" dirty="0"/>
              <a:t>Onur Mutlu and </a:t>
            </a:r>
            <a:r>
              <a:rPr lang="en-US" sz="2000" dirty="0" err="1"/>
              <a:t>Jeremie</a:t>
            </a:r>
            <a:r>
              <a:rPr lang="en-US" sz="2000" dirty="0"/>
              <a:t> Kim,</a:t>
            </a:r>
            <a:br>
              <a:rPr lang="en-US" sz="2000" dirty="0"/>
            </a:br>
            <a:r>
              <a:rPr lang="en-US" sz="2000" b="1" dirty="0">
                <a:solidFill>
                  <a:srgbClr val="0000FF"/>
                </a:solidFill>
                <a:hlinkClick r:id="rId2">
                  <a:extLst>
                    <a:ext uri="{A12FA001-AC4F-418D-AE19-62706E023703}">
                      <ahyp:hlinkClr xmlns:ahyp="http://schemas.microsoft.com/office/drawing/2018/hyperlinkcolor" val="tx"/>
                    </a:ext>
                  </a:extLst>
                </a:hlinkClick>
              </a:rPr>
              <a:t>"RowHammer: A Retrospective"</a:t>
            </a:r>
            <a:br>
              <a:rPr lang="en-US" sz="2000" dirty="0"/>
            </a:br>
            <a:r>
              <a:rPr lang="en-US" sz="2000" i="1" dirty="0">
                <a:hlinkClick r:id="rId3"/>
              </a:rPr>
              <a:t>IEEE Transactions on Computer-Aided Design of Integrated Circuits and Systems</a:t>
            </a:r>
            <a:r>
              <a:rPr lang="en-US" sz="2000" i="1" dirty="0"/>
              <a:t> (</a:t>
            </a:r>
            <a:r>
              <a:rPr lang="en-US" sz="2000" b="1" i="1" dirty="0"/>
              <a:t>TCAD</a:t>
            </a:r>
            <a:r>
              <a:rPr lang="en-US" sz="2000" i="1" dirty="0"/>
              <a:t>) Special Issue on Top Picks in Hardware and Embedded Security</a:t>
            </a:r>
            <a:r>
              <a:rPr lang="en-US" sz="2000" dirty="0"/>
              <a:t>, 2019.</a:t>
            </a:r>
            <a:br>
              <a:rPr lang="en-US" sz="2000" dirty="0"/>
            </a:br>
            <a:r>
              <a:rPr lang="en-US" sz="2000" dirty="0"/>
              <a:t>[</a:t>
            </a:r>
            <a:r>
              <a:rPr lang="en-US" sz="2000" dirty="0">
                <a:hlinkClick r:id="rId4"/>
              </a:rPr>
              <a:t>Preliminary arXiv version</a:t>
            </a:r>
            <a:r>
              <a:rPr lang="en-US" sz="2000" dirty="0"/>
              <a:t>]</a:t>
            </a:r>
            <a:br>
              <a:rPr lang="en-US" sz="2000" dirty="0"/>
            </a:br>
            <a:r>
              <a:rPr lang="en-US" sz="2000" dirty="0"/>
              <a:t>[</a:t>
            </a:r>
            <a:r>
              <a:rPr lang="en-US" sz="2000" dirty="0">
                <a:hlinkClick r:id="rId5"/>
              </a:rPr>
              <a:t>Slides from COSADE 2019 (pptx)</a:t>
            </a:r>
            <a:r>
              <a:rPr lang="en-US" sz="2000" dirty="0"/>
              <a:t>]</a:t>
            </a:r>
            <a:br>
              <a:rPr lang="en-US" sz="2000" dirty="0"/>
            </a:br>
            <a:r>
              <a:rPr lang="en-US" sz="2000" dirty="0"/>
              <a:t>[</a:t>
            </a:r>
            <a:r>
              <a:rPr lang="en-US" sz="2000" dirty="0">
                <a:hlinkClick r:id="rId6"/>
              </a:rPr>
              <a:t>Slides from VLSI-SOC 2020 (pptx)</a:t>
            </a:r>
            <a:r>
              <a:rPr lang="en-US" sz="2000" dirty="0"/>
              <a:t> </a:t>
            </a:r>
            <a:r>
              <a:rPr lang="en-US" sz="2000" dirty="0">
                <a:hlinkClick r:id="rId7"/>
              </a:rPr>
              <a:t>(pdf)</a:t>
            </a:r>
            <a:r>
              <a:rPr lang="en-US" sz="2000" dirty="0"/>
              <a:t>]</a:t>
            </a:r>
            <a:br>
              <a:rPr lang="en-US" sz="2000" dirty="0"/>
            </a:br>
            <a:r>
              <a:rPr lang="en-US" sz="2000" dirty="0"/>
              <a:t>[</a:t>
            </a:r>
            <a:r>
              <a:rPr lang="en-US" sz="2000" dirty="0">
                <a:hlinkClick r:id="rId8"/>
              </a:rPr>
              <a:t>Talk Video</a:t>
            </a:r>
            <a:r>
              <a:rPr lang="en-US" sz="2000" dirty="0"/>
              <a:t> (1 </a:t>
            </a:r>
            <a:r>
              <a:rPr lang="en-US" sz="2000" dirty="0" err="1"/>
              <a:t>hr</a:t>
            </a:r>
            <a:r>
              <a:rPr lang="en-US" sz="2000" dirty="0"/>
              <a:t> 15 minutes, with Q&amp;A)]</a:t>
            </a:r>
          </a:p>
          <a:p>
            <a:pPr marL="0" indent="0">
              <a:buNone/>
            </a:pPr>
            <a:br>
              <a:rPr lang="en-US" sz="2000" dirty="0"/>
            </a:br>
            <a:endParaRPr lang="en-US" sz="2000" dirty="0"/>
          </a:p>
          <a:p>
            <a:endParaRPr lang="en-US" sz="2000" dirty="0"/>
          </a:p>
        </p:txBody>
      </p:sp>
      <p:sp>
        <p:nvSpPr>
          <p:cNvPr id="4" name="Slide Number Placeholder 3">
            <a:extLst>
              <a:ext uri="{FF2B5EF4-FFF2-40B4-BE49-F238E27FC236}">
                <a16:creationId xmlns:a16="http://schemas.microsoft.com/office/drawing/2014/main" id="{9E5AABF2-B333-B545-8DF3-BE9AFD43C84E}"/>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157</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DF8A0BF4-FF83-FF4D-95CC-55B11F61D051}"/>
              </a:ext>
            </a:extLst>
          </p:cNvPr>
          <p:cNvPicPr>
            <a:picLocks noChangeAspect="1"/>
          </p:cNvPicPr>
          <p:nvPr/>
        </p:nvPicPr>
        <p:blipFill>
          <a:blip r:embed="rId9"/>
          <a:stretch>
            <a:fillRect/>
          </a:stretch>
        </p:blipFill>
        <p:spPr>
          <a:xfrm>
            <a:off x="990600" y="4495800"/>
            <a:ext cx="7391400" cy="1752600"/>
          </a:xfrm>
          <a:prstGeom prst="rect">
            <a:avLst/>
          </a:prstGeom>
        </p:spPr>
      </p:pic>
    </p:spTree>
    <p:extLst>
      <p:ext uri="{BB962C8B-B14F-4D97-AF65-F5344CB8AC3E}">
        <p14:creationId xmlns:p14="http://schemas.microsoft.com/office/powerpoint/2010/main" val="2137272663"/>
      </p:ext>
    </p:extLst>
  </p:cSld>
  <p:clrMapOvr>
    <a:masterClrMapping/>
  </p:clrMapOvr>
  <p:transition/>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4"/>
          <p:cNvSpPr>
            <a:spLocks noGrp="1" noChangeArrowheads="1"/>
          </p:cNvSpPr>
          <p:nvPr>
            <p:ph type="ctrTitle"/>
          </p:nvPr>
        </p:nvSpPr>
        <p:spPr>
          <a:xfrm>
            <a:off x="396081" y="1772816"/>
            <a:ext cx="8428037" cy="822325"/>
          </a:xfrm>
        </p:spPr>
        <p:txBody>
          <a:bodyPr/>
          <a:lstStyle/>
          <a:p>
            <a:pPr algn="ctr" eaLnBrk="1" hangingPunct="1"/>
            <a:r>
              <a:rPr lang="en-US" sz="5000" dirty="0">
                <a:latin typeface="Garamond" charset="0"/>
              </a:rPr>
              <a:t>RowHammer in 2020</a:t>
            </a:r>
          </a:p>
        </p:txBody>
      </p:sp>
      <p:sp>
        <p:nvSpPr>
          <p:cNvPr id="74754" name="Rectangle 5"/>
          <p:cNvSpPr>
            <a:spLocks noGrp="1" noChangeArrowheads="1"/>
          </p:cNvSpPr>
          <p:nvPr>
            <p:ph type="subTitle" idx="1"/>
          </p:nvPr>
        </p:nvSpPr>
        <p:spPr>
          <a:xfrm>
            <a:off x="685800" y="3581400"/>
            <a:ext cx="7848600" cy="2900363"/>
          </a:xfrm>
        </p:spPr>
        <p:txBody>
          <a:bodyPr/>
          <a:lstStyle/>
          <a:p>
            <a:pPr eaLnBrk="1" hangingPunct="1">
              <a:buFont typeface="Wingdings" charset="0"/>
              <a:buNone/>
            </a:pPr>
            <a:endParaRPr lang="en-US" i="1">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p:txBody>
      </p:sp>
    </p:spTree>
    <p:extLst>
      <p:ext uri="{BB962C8B-B14F-4D97-AF65-F5344CB8AC3E}">
        <p14:creationId xmlns:p14="http://schemas.microsoft.com/office/powerpoint/2010/main" val="3074113267"/>
      </p:ext>
    </p:extLst>
  </p:cSld>
  <p:clrMapOvr>
    <a:masterClrMapping/>
  </p:clrMapOvr>
  <p:transition/>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EBC98-50B0-E14B-AA18-0194CEBA613E}"/>
              </a:ext>
            </a:extLst>
          </p:cNvPr>
          <p:cNvSpPr>
            <a:spLocks noGrp="1"/>
          </p:cNvSpPr>
          <p:nvPr>
            <p:ph type="title"/>
          </p:nvPr>
        </p:nvSpPr>
        <p:spPr/>
        <p:txBody>
          <a:bodyPr/>
          <a:lstStyle/>
          <a:p>
            <a:r>
              <a:rPr lang="en-US" dirty="0"/>
              <a:t>RowHammer in 2020 (I)</a:t>
            </a:r>
          </a:p>
        </p:txBody>
      </p:sp>
      <p:sp>
        <p:nvSpPr>
          <p:cNvPr id="3" name="Content Placeholder 2">
            <a:extLst>
              <a:ext uri="{FF2B5EF4-FFF2-40B4-BE49-F238E27FC236}">
                <a16:creationId xmlns:a16="http://schemas.microsoft.com/office/drawing/2014/main" id="{8A54FBC6-1E5E-F74E-9CED-5D646D0D7745}"/>
              </a:ext>
            </a:extLst>
          </p:cNvPr>
          <p:cNvSpPr>
            <a:spLocks noGrp="1"/>
          </p:cNvSpPr>
          <p:nvPr>
            <p:ph idx="1"/>
          </p:nvPr>
        </p:nvSpPr>
        <p:spPr>
          <a:xfrm>
            <a:off x="228600" y="964912"/>
            <a:ext cx="8610600" cy="5153025"/>
          </a:xfrm>
        </p:spPr>
        <p:txBody>
          <a:bodyPr/>
          <a:lstStyle/>
          <a:p>
            <a:r>
              <a:rPr lang="en-US" sz="2000" dirty="0" err="1"/>
              <a:t>Jeremie</a:t>
            </a:r>
            <a:r>
              <a:rPr lang="en-US" sz="2000" dirty="0"/>
              <a:t> S. Kim, Minesh Patel, A. </a:t>
            </a:r>
            <a:r>
              <a:rPr lang="en-US" sz="2000" dirty="0" err="1"/>
              <a:t>Giray</a:t>
            </a:r>
            <a:r>
              <a:rPr lang="en-US" sz="2000" dirty="0"/>
              <a:t> </a:t>
            </a:r>
            <a:r>
              <a:rPr lang="en-US" sz="2000" dirty="0" err="1"/>
              <a:t>Yaglikci</a:t>
            </a:r>
            <a:r>
              <a:rPr lang="en-US" sz="2000" dirty="0"/>
              <a:t>, Hasan Hassan, </a:t>
            </a:r>
            <a:r>
              <a:rPr lang="en-US" sz="2000" dirty="0" err="1"/>
              <a:t>Roknoddin</a:t>
            </a:r>
            <a:r>
              <a:rPr lang="en-US" sz="2000" dirty="0"/>
              <a:t> Azizi, Lois </a:t>
            </a:r>
            <a:r>
              <a:rPr lang="en-US" sz="2000" dirty="0" err="1"/>
              <a:t>Orosa</a:t>
            </a:r>
            <a:r>
              <a:rPr lang="en-US" sz="2000" dirty="0"/>
              <a:t>, and Onur Mutlu,</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"Revisiting RowHammer: An Experimental Analysis of Modern Devices and Mitigation Techniques"</a:t>
            </a:r>
            <a:br>
              <a:rPr lang="en-US" sz="2000" dirty="0">
                <a:solidFill>
                  <a:srgbClr val="0432FF"/>
                </a:solidFill>
              </a:rPr>
            </a:br>
            <a:r>
              <a:rPr lang="en-US" sz="2000" i="1" dirty="0"/>
              <a:t>Proceedings of the </a:t>
            </a:r>
            <a:r>
              <a:rPr lang="en-US" sz="2000" i="1" dirty="0">
                <a:hlinkClick r:id="rId3"/>
              </a:rPr>
              <a:t>47th International Symposium on Computer Architecture</a:t>
            </a:r>
            <a:r>
              <a:rPr lang="en-US" sz="2000" i="1" dirty="0"/>
              <a:t> (</a:t>
            </a:r>
            <a:r>
              <a:rPr lang="en-US" sz="2000" b="1" i="1" dirty="0"/>
              <a:t>ISCA</a:t>
            </a:r>
            <a:r>
              <a:rPr lang="en-US" sz="2000" i="1" dirty="0"/>
              <a:t>)</a:t>
            </a:r>
            <a:r>
              <a:rPr lang="en-US" sz="2000" dirty="0"/>
              <a:t>, Valencia, Spain, June 2020.</a:t>
            </a:r>
            <a:br>
              <a:rPr lang="en-US" sz="2000" dirty="0"/>
            </a:br>
            <a:r>
              <a:rPr lang="en-US" sz="2000" dirty="0"/>
              <a:t>[</a:t>
            </a:r>
            <a:r>
              <a:rPr lang="en-US" sz="2000" dirty="0">
                <a:hlinkClick r:id="rId4"/>
              </a:rPr>
              <a:t>Slides (pptx)</a:t>
            </a:r>
            <a:r>
              <a:rPr lang="en-US" sz="2000" dirty="0"/>
              <a:t> </a:t>
            </a:r>
            <a:r>
              <a:rPr lang="en-US" sz="2000" dirty="0">
                <a:hlinkClick r:id="rId5"/>
              </a:rPr>
              <a:t>(pdf)</a:t>
            </a:r>
            <a:r>
              <a:rPr lang="en-US" sz="2000" dirty="0"/>
              <a:t>]</a:t>
            </a:r>
            <a:br>
              <a:rPr lang="en-US" sz="2000" dirty="0"/>
            </a:br>
            <a:r>
              <a:rPr lang="en-US" sz="2000" dirty="0"/>
              <a:t>[</a:t>
            </a:r>
            <a:r>
              <a:rPr lang="en-US" sz="2000" dirty="0">
                <a:hlinkClick r:id="rId6"/>
              </a:rPr>
              <a:t>Lightning Talk Slides (pptx)</a:t>
            </a:r>
            <a:r>
              <a:rPr lang="en-US" sz="2000" dirty="0"/>
              <a:t> </a:t>
            </a:r>
            <a:r>
              <a:rPr lang="en-US" sz="2000" dirty="0">
                <a:hlinkClick r:id="rId7"/>
              </a:rPr>
              <a:t>(pdf)</a:t>
            </a:r>
            <a:r>
              <a:rPr lang="en-US" sz="2000" dirty="0"/>
              <a:t>]</a:t>
            </a:r>
            <a:br>
              <a:rPr lang="en-US" sz="2000" dirty="0"/>
            </a:br>
            <a:r>
              <a:rPr lang="en-US" sz="2000" dirty="0"/>
              <a:t>[</a:t>
            </a:r>
            <a:r>
              <a:rPr lang="en-US" sz="2000" dirty="0">
                <a:hlinkClick r:id="rId8"/>
              </a:rPr>
              <a:t>Talk Video</a:t>
            </a:r>
            <a:r>
              <a:rPr lang="en-US" sz="2000" dirty="0"/>
              <a:t> (20 minutes)]</a:t>
            </a:r>
            <a:br>
              <a:rPr lang="en-US" sz="2000" dirty="0"/>
            </a:br>
            <a:r>
              <a:rPr lang="en-US" sz="2000" dirty="0"/>
              <a:t>[</a:t>
            </a:r>
            <a:r>
              <a:rPr lang="en-US" sz="2000" dirty="0">
                <a:hlinkClick r:id="rId9"/>
              </a:rPr>
              <a:t>Lightning Talk Video</a:t>
            </a:r>
            <a:r>
              <a:rPr lang="en-US" sz="2000" dirty="0"/>
              <a:t> (3 minutes)]</a:t>
            </a:r>
            <a:br>
              <a:rPr lang="en-US" sz="2000" dirty="0"/>
            </a:br>
            <a:endParaRPr lang="en-US" sz="2000" dirty="0"/>
          </a:p>
          <a:p>
            <a:endParaRPr lang="en-US" sz="2000" dirty="0"/>
          </a:p>
          <a:p>
            <a:endParaRPr lang="en-US" sz="2000" dirty="0"/>
          </a:p>
        </p:txBody>
      </p:sp>
      <p:sp>
        <p:nvSpPr>
          <p:cNvPr id="4" name="Slide Number Placeholder 3">
            <a:extLst>
              <a:ext uri="{FF2B5EF4-FFF2-40B4-BE49-F238E27FC236}">
                <a16:creationId xmlns:a16="http://schemas.microsoft.com/office/drawing/2014/main" id="{9E5AABF2-B333-B545-8DF3-BE9AFD43C84E}"/>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159</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7" name="Picture 6">
            <a:extLst>
              <a:ext uri="{FF2B5EF4-FFF2-40B4-BE49-F238E27FC236}">
                <a16:creationId xmlns:a16="http://schemas.microsoft.com/office/drawing/2014/main" id="{D358FA82-42F6-114C-8941-25DAEAA640A5}"/>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0" y="4445871"/>
            <a:ext cx="9144000" cy="2374232"/>
          </a:xfrm>
          <a:prstGeom prst="rect">
            <a:avLst/>
          </a:prstGeom>
        </p:spPr>
      </p:pic>
    </p:spTree>
    <p:extLst>
      <p:ext uri="{BB962C8B-B14F-4D97-AF65-F5344CB8AC3E}">
        <p14:creationId xmlns:p14="http://schemas.microsoft.com/office/powerpoint/2010/main" val="2098225536"/>
      </p:ext>
    </p:extLst>
  </p:cSld>
  <p:clrMapOvr>
    <a:masterClrMapping/>
  </p:clrMapOvr>
  <p:transition/>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75578-D2FD-AF4C-A6C4-BB619E262F7C}"/>
              </a:ext>
            </a:extLst>
          </p:cNvPr>
          <p:cNvSpPr>
            <a:spLocks noGrp="1"/>
          </p:cNvSpPr>
          <p:nvPr>
            <p:ph type="title"/>
          </p:nvPr>
        </p:nvSpPr>
        <p:spPr/>
        <p:txBody>
          <a:bodyPr/>
          <a:lstStyle/>
          <a:p>
            <a:r>
              <a:rPr lang="en-US" sz="4700" b="1" dirty="0"/>
              <a:t>Key Takeaways from 1580 Chips</a:t>
            </a:r>
          </a:p>
        </p:txBody>
      </p:sp>
      <p:sp>
        <p:nvSpPr>
          <p:cNvPr id="3" name="Content Placeholder 2">
            <a:extLst>
              <a:ext uri="{FF2B5EF4-FFF2-40B4-BE49-F238E27FC236}">
                <a16:creationId xmlns:a16="http://schemas.microsoft.com/office/drawing/2014/main" id="{2B726EE3-660B-D447-A591-D2EDD8ADAAF1}"/>
              </a:ext>
            </a:extLst>
          </p:cNvPr>
          <p:cNvSpPr>
            <a:spLocks noGrp="1"/>
          </p:cNvSpPr>
          <p:nvPr>
            <p:ph idx="1"/>
          </p:nvPr>
        </p:nvSpPr>
        <p:spPr>
          <a:xfrm>
            <a:off x="75990" y="911224"/>
            <a:ext cx="8987621" cy="5318753"/>
          </a:xfrm>
        </p:spPr>
        <p:txBody>
          <a:bodyPr/>
          <a:lstStyle/>
          <a:p>
            <a:r>
              <a:rPr lang="en-US" sz="2800" b="1" dirty="0">
                <a:solidFill>
                  <a:srgbClr val="FF0000"/>
                </a:solidFill>
              </a:rPr>
              <a:t>Newer DRAM chips are more vulnerable to RowHammer</a:t>
            </a:r>
          </a:p>
          <a:p>
            <a:endParaRPr lang="en-US" sz="2800" dirty="0"/>
          </a:p>
          <a:p>
            <a:r>
              <a:rPr lang="en-US" sz="2800" dirty="0"/>
              <a:t>There are chips today whose weakest cells fail after </a:t>
            </a:r>
            <a:r>
              <a:rPr lang="en-US" sz="2800" b="1" dirty="0">
                <a:solidFill>
                  <a:schemeClr val="accent2">
                    <a:lumMod val="75000"/>
                  </a:schemeClr>
                </a:solidFill>
              </a:rPr>
              <a:t>only 4800 hammers</a:t>
            </a:r>
            <a:r>
              <a:rPr lang="en-US" sz="2800" dirty="0">
                <a:solidFill>
                  <a:schemeClr val="accent2">
                    <a:lumMod val="75000"/>
                  </a:schemeClr>
                </a:solidFill>
              </a:rPr>
              <a:t> </a:t>
            </a:r>
          </a:p>
          <a:p>
            <a:endParaRPr lang="en-US" sz="2800" dirty="0"/>
          </a:p>
          <a:p>
            <a:r>
              <a:rPr lang="en-US" sz="2800" dirty="0"/>
              <a:t>Chips of newer DRAM technology nodes can exhibit RowHammer bit flips 1) in </a:t>
            </a:r>
            <a:r>
              <a:rPr lang="en-US" sz="2800" b="1" dirty="0">
                <a:solidFill>
                  <a:schemeClr val="accent5">
                    <a:lumMod val="75000"/>
                  </a:schemeClr>
                </a:solidFill>
              </a:rPr>
              <a:t>more rows </a:t>
            </a:r>
            <a:r>
              <a:rPr lang="en-US" sz="2800" dirty="0"/>
              <a:t>and 2) </a:t>
            </a:r>
            <a:r>
              <a:rPr lang="en-US" sz="2800" b="1" dirty="0">
                <a:solidFill>
                  <a:schemeClr val="accent5">
                    <a:lumMod val="75000"/>
                  </a:schemeClr>
                </a:solidFill>
              </a:rPr>
              <a:t>farther away </a:t>
            </a:r>
            <a:r>
              <a:rPr lang="en-US" sz="2800" dirty="0"/>
              <a:t>from the victim row. </a:t>
            </a:r>
          </a:p>
          <a:p>
            <a:endParaRPr lang="en-US" sz="2800" dirty="0"/>
          </a:p>
          <a:p>
            <a:r>
              <a:rPr lang="en-US" sz="2800" b="1" dirty="0">
                <a:solidFill>
                  <a:srgbClr val="FF0000"/>
                </a:solidFill>
              </a:rPr>
              <a:t>Existing mitigation mechanisms are NOT effective</a:t>
            </a:r>
          </a:p>
          <a:p>
            <a:endParaRPr lang="en-US" sz="2800" dirty="0"/>
          </a:p>
        </p:txBody>
      </p:sp>
    </p:spTree>
    <p:extLst>
      <p:ext uri="{BB962C8B-B14F-4D97-AF65-F5344CB8AC3E}">
        <p14:creationId xmlns:p14="http://schemas.microsoft.com/office/powerpoint/2010/main" val="3670566908"/>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EBC98-50B0-E14B-AA18-0194CEBA613E}"/>
              </a:ext>
            </a:extLst>
          </p:cNvPr>
          <p:cNvSpPr>
            <a:spLocks noGrp="1"/>
          </p:cNvSpPr>
          <p:nvPr>
            <p:ph type="title"/>
          </p:nvPr>
        </p:nvSpPr>
        <p:spPr/>
        <p:txBody>
          <a:bodyPr/>
          <a:lstStyle/>
          <a:p>
            <a:r>
              <a:rPr lang="en-US" dirty="0">
                <a:solidFill>
                  <a:srgbClr val="006633"/>
                </a:solidFill>
              </a:rPr>
              <a:t>RowHammer in 2020 (II)</a:t>
            </a:r>
            <a:endParaRPr lang="en-US" sz="3600" dirty="0"/>
          </a:p>
        </p:txBody>
      </p:sp>
      <p:sp>
        <p:nvSpPr>
          <p:cNvPr id="3" name="Content Placeholder 2">
            <a:extLst>
              <a:ext uri="{FF2B5EF4-FFF2-40B4-BE49-F238E27FC236}">
                <a16:creationId xmlns:a16="http://schemas.microsoft.com/office/drawing/2014/main" id="{8A54FBC6-1E5E-F74E-9CED-5D646D0D7745}"/>
              </a:ext>
            </a:extLst>
          </p:cNvPr>
          <p:cNvSpPr>
            <a:spLocks noGrp="1"/>
          </p:cNvSpPr>
          <p:nvPr>
            <p:ph idx="1"/>
          </p:nvPr>
        </p:nvSpPr>
        <p:spPr>
          <a:xfrm>
            <a:off x="228600" y="964912"/>
            <a:ext cx="8610600" cy="5153025"/>
          </a:xfrm>
        </p:spPr>
        <p:txBody>
          <a:bodyPr/>
          <a:lstStyle/>
          <a:p>
            <a:r>
              <a:rPr lang="en-US" sz="1600" dirty="0"/>
              <a:t>Pietro </a:t>
            </a:r>
            <a:r>
              <a:rPr lang="en-US" sz="1600" dirty="0" err="1"/>
              <a:t>Frigo</a:t>
            </a:r>
            <a:r>
              <a:rPr lang="en-US" sz="1600" dirty="0"/>
              <a:t>, Emanuele </a:t>
            </a:r>
            <a:r>
              <a:rPr lang="en-US" sz="1600" dirty="0" err="1"/>
              <a:t>Vannacci</a:t>
            </a:r>
            <a:r>
              <a:rPr lang="en-US" sz="1600" dirty="0"/>
              <a:t>, Hasan Hassan, Victor van der Veen, Onur Mutlu, Cristiano Giuffrida, Herbert Bos, and Kaveh </a:t>
            </a:r>
            <a:r>
              <a:rPr lang="en-US" sz="1600" dirty="0" err="1"/>
              <a:t>Razavi</a:t>
            </a:r>
            <a:r>
              <a:rPr lang="en-US" sz="1600" dirty="0"/>
              <a:t>,</a:t>
            </a:r>
            <a:br>
              <a:rPr lang="en-US" sz="1600" dirty="0"/>
            </a:br>
            <a:r>
              <a:rPr lang="en-US" sz="1600" b="1" dirty="0">
                <a:solidFill>
                  <a:srgbClr val="0432FF"/>
                </a:solidFill>
                <a:hlinkClick r:id="rId2">
                  <a:extLst>
                    <a:ext uri="{A12FA001-AC4F-418D-AE19-62706E023703}">
                      <ahyp:hlinkClr xmlns:ahyp="http://schemas.microsoft.com/office/drawing/2018/hyperlinkcolor" val="tx"/>
                    </a:ext>
                  </a:extLst>
                </a:hlinkClick>
              </a:rPr>
              <a:t>"TRRespass: Exploiting the Many Sides of Target Row Refresh"</a:t>
            </a:r>
            <a:br>
              <a:rPr lang="en-US" sz="1600" dirty="0">
                <a:solidFill>
                  <a:srgbClr val="0432FF"/>
                </a:solidFill>
              </a:rPr>
            </a:br>
            <a:r>
              <a:rPr lang="en-US" sz="1600" i="1" dirty="0"/>
              <a:t>Proceedings of the </a:t>
            </a:r>
            <a:r>
              <a:rPr lang="en-US" sz="1600" i="1" dirty="0">
                <a:hlinkClick r:id="rId3"/>
              </a:rPr>
              <a:t>41st IEEE Symposium on Security and Privacy</a:t>
            </a:r>
            <a:r>
              <a:rPr lang="en-US" sz="1600" i="1" dirty="0"/>
              <a:t> (</a:t>
            </a:r>
            <a:r>
              <a:rPr lang="en-US" sz="1600" b="1" i="1" dirty="0"/>
              <a:t>S&amp;P</a:t>
            </a:r>
            <a:r>
              <a:rPr lang="en-US" sz="1600" i="1" dirty="0"/>
              <a:t>)</a:t>
            </a:r>
            <a:r>
              <a:rPr lang="en-US" sz="1600" dirty="0"/>
              <a:t>, San Francisco, CA, USA, May 2020.</a:t>
            </a:r>
            <a:br>
              <a:rPr lang="en-US" sz="1600" dirty="0"/>
            </a:br>
            <a:r>
              <a:rPr lang="en-US" sz="1600" dirty="0"/>
              <a:t>[</a:t>
            </a:r>
            <a:r>
              <a:rPr lang="en-US" sz="1600" dirty="0">
                <a:hlinkClick r:id="rId4"/>
              </a:rPr>
              <a:t>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Lecture Slides (pptx)</a:t>
            </a:r>
            <a:r>
              <a:rPr lang="en-US" sz="1600" dirty="0"/>
              <a:t> </a:t>
            </a:r>
            <a:r>
              <a:rPr lang="en-US" sz="1600" dirty="0">
                <a:hlinkClick r:id="rId7"/>
              </a:rPr>
              <a:t>(pdf)</a:t>
            </a:r>
            <a:r>
              <a:rPr lang="en-US" sz="1600" dirty="0"/>
              <a:t>]</a:t>
            </a:r>
            <a:br>
              <a:rPr lang="en-US" sz="1600" dirty="0"/>
            </a:br>
            <a:r>
              <a:rPr lang="en-US" sz="1600" dirty="0"/>
              <a:t>[</a:t>
            </a:r>
            <a:r>
              <a:rPr lang="en-US" sz="1600" dirty="0">
                <a:hlinkClick r:id="rId8"/>
              </a:rPr>
              <a:t>Talk Video</a:t>
            </a:r>
            <a:r>
              <a:rPr lang="en-US" sz="1600" dirty="0"/>
              <a:t> (17 minutes)]</a:t>
            </a:r>
            <a:br>
              <a:rPr lang="en-US" sz="1600" dirty="0"/>
            </a:br>
            <a:r>
              <a:rPr lang="en-US" sz="1600" dirty="0"/>
              <a:t>[</a:t>
            </a:r>
            <a:r>
              <a:rPr lang="en-US" sz="1600" dirty="0">
                <a:hlinkClick r:id="rId9"/>
              </a:rPr>
              <a:t>Lecture Video</a:t>
            </a:r>
            <a:r>
              <a:rPr lang="en-US" sz="1600" dirty="0"/>
              <a:t> (59 minutes)]</a:t>
            </a:r>
            <a:br>
              <a:rPr lang="en-US" sz="1600" dirty="0"/>
            </a:br>
            <a:r>
              <a:rPr lang="en-US" sz="1600" dirty="0"/>
              <a:t>[</a:t>
            </a:r>
            <a:r>
              <a:rPr lang="en-US" sz="1600" dirty="0">
                <a:hlinkClick r:id="rId10"/>
              </a:rPr>
              <a:t>Source Code</a:t>
            </a:r>
            <a:r>
              <a:rPr lang="en-US" sz="1600" dirty="0"/>
              <a:t>]</a:t>
            </a:r>
            <a:br>
              <a:rPr lang="en-US" sz="1600" dirty="0"/>
            </a:br>
            <a:r>
              <a:rPr lang="en-US" sz="1600" dirty="0"/>
              <a:t>[</a:t>
            </a:r>
            <a:r>
              <a:rPr lang="en-US" sz="1600" dirty="0">
                <a:hlinkClick r:id="rId11"/>
              </a:rPr>
              <a:t>Web Article</a:t>
            </a:r>
            <a:r>
              <a:rPr lang="en-US" sz="1600" dirty="0"/>
              <a:t>]</a:t>
            </a:r>
            <a:br>
              <a:rPr lang="en-US" sz="1600" dirty="0"/>
            </a:br>
            <a:r>
              <a:rPr lang="en-US" sz="1600" b="1" i="1" dirty="0">
                <a:solidFill>
                  <a:srgbClr val="FF0000"/>
                </a:solidFill>
              </a:rPr>
              <a:t>Best paper award.</a:t>
            </a:r>
            <a:br>
              <a:rPr lang="en-US" sz="1600" dirty="0">
                <a:solidFill>
                  <a:srgbClr val="FF0000"/>
                </a:solidFill>
              </a:rPr>
            </a:br>
            <a:r>
              <a:rPr lang="en-US" sz="1600" b="1" i="1" dirty="0" err="1">
                <a:solidFill>
                  <a:srgbClr val="FF0000"/>
                </a:solidFill>
              </a:rPr>
              <a:t>Pwnie</a:t>
            </a:r>
            <a:r>
              <a:rPr lang="en-US" sz="1600" b="1" i="1" dirty="0">
                <a:solidFill>
                  <a:srgbClr val="FF0000"/>
                </a:solidFill>
              </a:rPr>
              <a:t> Award 2020 for Most Innovative Research.</a:t>
            </a:r>
            <a:r>
              <a:rPr lang="en-US" sz="1600" dirty="0">
                <a:solidFill>
                  <a:srgbClr val="FF0000"/>
                </a:solidFill>
              </a:rPr>
              <a:t> </a:t>
            </a:r>
            <a:r>
              <a:rPr lang="en-US" sz="1600" dirty="0">
                <a:hlinkClick r:id="rId12"/>
              </a:rPr>
              <a:t>Pwnie Awards 2020</a:t>
            </a:r>
            <a:endParaRPr lang="en-US" sz="1600" dirty="0"/>
          </a:p>
        </p:txBody>
      </p:sp>
      <p:sp>
        <p:nvSpPr>
          <p:cNvPr id="4" name="Slide Number Placeholder 3">
            <a:extLst>
              <a:ext uri="{FF2B5EF4-FFF2-40B4-BE49-F238E27FC236}">
                <a16:creationId xmlns:a16="http://schemas.microsoft.com/office/drawing/2014/main" id="{9E5AABF2-B333-B545-8DF3-BE9AFD43C84E}"/>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161</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007B803B-2519-824E-AF70-2C1BC2D5315A}"/>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0" y="4335202"/>
            <a:ext cx="9144000" cy="2595247"/>
          </a:xfrm>
          <a:prstGeom prst="rect">
            <a:avLst/>
          </a:prstGeom>
        </p:spPr>
      </p:pic>
    </p:spTree>
    <p:extLst>
      <p:ext uri="{BB962C8B-B14F-4D97-AF65-F5344CB8AC3E}">
        <p14:creationId xmlns:p14="http://schemas.microsoft.com/office/powerpoint/2010/main" val="2666916658"/>
      </p:ext>
    </p:extLst>
  </p:cSld>
  <p:clrMapOvr>
    <a:masterClrMapping/>
  </p:clrMapOvr>
  <p:transition/>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36496" cy="1066800"/>
          </a:xfrm>
        </p:spPr>
        <p:txBody>
          <a:bodyPr/>
          <a:lstStyle/>
          <a:p>
            <a:r>
              <a:rPr lang="en-US" dirty="0" err="1"/>
              <a:t>TRRespass</a:t>
            </a:r>
            <a:r>
              <a:rPr lang="en-US" dirty="0"/>
              <a:t> Key Takeaways</a:t>
            </a:r>
          </a:p>
        </p:txBody>
      </p:sp>
      <p:sp>
        <p:nvSpPr>
          <p:cNvPr id="3" name="Content Placeholder 2"/>
          <p:cNvSpPr>
            <a:spLocks noGrp="1"/>
          </p:cNvSpPr>
          <p:nvPr>
            <p:ph idx="1"/>
          </p:nvPr>
        </p:nvSpPr>
        <p:spPr>
          <a:xfrm>
            <a:off x="136056" y="332656"/>
            <a:ext cx="8784976" cy="5193723"/>
          </a:xfrm>
        </p:spPr>
        <p:txBody>
          <a:bodyPr/>
          <a:lstStyle/>
          <a:p>
            <a:pPr marL="0" indent="0" algn="ctr">
              <a:buNone/>
            </a:pPr>
            <a:endParaRPr lang="en-US" sz="5200" dirty="0"/>
          </a:p>
          <a:p>
            <a:pPr marL="0" indent="0" algn="ctr">
              <a:buNone/>
            </a:pPr>
            <a:r>
              <a:rPr lang="en-US" sz="5200" dirty="0">
                <a:solidFill>
                  <a:srgbClr val="0000FF"/>
                </a:solidFill>
              </a:rPr>
              <a:t>RowHammer is still </a:t>
            </a:r>
          </a:p>
          <a:p>
            <a:pPr marL="0" indent="0" algn="ctr">
              <a:buNone/>
            </a:pPr>
            <a:r>
              <a:rPr lang="en-US" sz="5200" dirty="0">
                <a:solidFill>
                  <a:srgbClr val="0000FF"/>
                </a:solidFill>
              </a:rPr>
              <a:t>an open problem</a:t>
            </a:r>
          </a:p>
          <a:p>
            <a:pPr marL="0" indent="0" algn="ctr">
              <a:buNone/>
            </a:pPr>
            <a:endParaRPr lang="en-US" sz="5200" dirty="0">
              <a:solidFill>
                <a:srgbClr val="0000FF"/>
              </a:solidFill>
            </a:endParaRPr>
          </a:p>
          <a:p>
            <a:pPr marL="0" indent="0" algn="ctr">
              <a:buNone/>
            </a:pPr>
            <a:r>
              <a:rPr lang="en-US" sz="5200" dirty="0">
                <a:solidFill>
                  <a:srgbClr val="FF0000"/>
                </a:solidFill>
              </a:rPr>
              <a:t>Security by obscurity </a:t>
            </a:r>
          </a:p>
          <a:p>
            <a:pPr marL="0" indent="0" algn="ctr">
              <a:buNone/>
            </a:pPr>
            <a:r>
              <a:rPr lang="en-US" sz="5200" dirty="0">
                <a:solidFill>
                  <a:srgbClr val="FF0000"/>
                </a:solidFill>
              </a:rPr>
              <a:t>is likely not a good solution</a:t>
            </a:r>
          </a:p>
          <a:p>
            <a:pPr marL="0" indent="0" algn="ctr">
              <a:buNone/>
            </a:pPr>
            <a:endParaRPr lang="en-US" sz="52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162</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spTree>
    <p:extLst>
      <p:ext uri="{BB962C8B-B14F-4D97-AF65-F5344CB8AC3E}">
        <p14:creationId xmlns:p14="http://schemas.microsoft.com/office/powerpoint/2010/main" val="237506492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EBC98-50B0-E14B-AA18-0194CEBA613E}"/>
              </a:ext>
            </a:extLst>
          </p:cNvPr>
          <p:cNvSpPr>
            <a:spLocks noGrp="1"/>
          </p:cNvSpPr>
          <p:nvPr>
            <p:ph type="title"/>
          </p:nvPr>
        </p:nvSpPr>
        <p:spPr/>
        <p:txBody>
          <a:bodyPr/>
          <a:lstStyle/>
          <a:p>
            <a:r>
              <a:rPr lang="en-US" dirty="0">
                <a:solidFill>
                  <a:srgbClr val="006633"/>
                </a:solidFill>
              </a:rPr>
              <a:t>RowHammer in 2020 (III)</a:t>
            </a:r>
            <a:endParaRPr lang="en-US" sz="3600" dirty="0"/>
          </a:p>
        </p:txBody>
      </p:sp>
      <p:sp>
        <p:nvSpPr>
          <p:cNvPr id="3" name="Content Placeholder 2">
            <a:extLst>
              <a:ext uri="{FF2B5EF4-FFF2-40B4-BE49-F238E27FC236}">
                <a16:creationId xmlns:a16="http://schemas.microsoft.com/office/drawing/2014/main" id="{8A54FBC6-1E5E-F74E-9CED-5D646D0D7745}"/>
              </a:ext>
            </a:extLst>
          </p:cNvPr>
          <p:cNvSpPr>
            <a:spLocks noGrp="1"/>
          </p:cNvSpPr>
          <p:nvPr>
            <p:ph idx="1"/>
          </p:nvPr>
        </p:nvSpPr>
        <p:spPr>
          <a:xfrm>
            <a:off x="228600" y="964912"/>
            <a:ext cx="8610600" cy="5153025"/>
          </a:xfrm>
        </p:spPr>
        <p:txBody>
          <a:bodyPr/>
          <a:lstStyle/>
          <a:p>
            <a:r>
              <a:rPr lang="en-US" sz="2000" dirty="0"/>
              <a:t>Lucian </a:t>
            </a:r>
            <a:r>
              <a:rPr lang="en-US" sz="2000" dirty="0" err="1"/>
              <a:t>Cojocar</a:t>
            </a:r>
            <a:r>
              <a:rPr lang="en-US" sz="2000" dirty="0"/>
              <a:t>, </a:t>
            </a:r>
            <a:r>
              <a:rPr lang="en-US" sz="2000" dirty="0" err="1"/>
              <a:t>Jeremie</a:t>
            </a:r>
            <a:r>
              <a:rPr lang="en-US" sz="2000" dirty="0"/>
              <a:t> Kim, Minesh Patel, Lillian Tsai, Stefan </a:t>
            </a:r>
            <a:r>
              <a:rPr lang="en-US" sz="2000" dirty="0" err="1"/>
              <a:t>Saroiu</a:t>
            </a:r>
            <a:r>
              <a:rPr lang="en-US" sz="2000" dirty="0"/>
              <a:t>, Alec Wolman, and Onur Mutlu,</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"Are We Susceptible to Rowhammer? An End-to-End Methodology for Cloud Providers"</a:t>
            </a:r>
            <a:br>
              <a:rPr lang="en-US" sz="2000" dirty="0">
                <a:solidFill>
                  <a:srgbClr val="0432FF"/>
                </a:solidFill>
              </a:rPr>
            </a:br>
            <a:r>
              <a:rPr lang="en-US" sz="2000" i="1" dirty="0"/>
              <a:t>Proceedings of the </a:t>
            </a:r>
            <a:r>
              <a:rPr lang="en-US" sz="2000" i="1" dirty="0">
                <a:hlinkClick r:id="rId3"/>
              </a:rPr>
              <a:t>41st IEEE Symposium on Security and Privacy</a:t>
            </a:r>
            <a:r>
              <a:rPr lang="en-US" sz="2000" i="1" dirty="0"/>
              <a:t> (</a:t>
            </a:r>
            <a:r>
              <a:rPr lang="en-US" sz="2000" b="1" i="1" dirty="0"/>
              <a:t>S&amp;P</a:t>
            </a:r>
            <a:r>
              <a:rPr lang="en-US" sz="2000" i="1" dirty="0"/>
              <a:t>)</a:t>
            </a:r>
            <a:r>
              <a:rPr lang="en-US" sz="2000" dirty="0"/>
              <a:t>, San Francisco, CA, USA, May 2020.</a:t>
            </a:r>
            <a:br>
              <a:rPr lang="en-US" sz="2000" dirty="0"/>
            </a:br>
            <a:r>
              <a:rPr lang="en-US" sz="2000" dirty="0"/>
              <a:t>[</a:t>
            </a:r>
            <a:r>
              <a:rPr lang="en-US" sz="2000" dirty="0">
                <a:hlinkClick r:id="rId4"/>
              </a:rPr>
              <a:t>Slides (pptx)</a:t>
            </a:r>
            <a:r>
              <a:rPr lang="en-US" sz="2000" dirty="0"/>
              <a:t> </a:t>
            </a:r>
            <a:r>
              <a:rPr lang="en-US" sz="2000" dirty="0">
                <a:hlinkClick r:id="rId5"/>
              </a:rPr>
              <a:t>(pdf)</a:t>
            </a:r>
            <a:r>
              <a:rPr lang="en-US" sz="2000" dirty="0"/>
              <a:t>]</a:t>
            </a:r>
            <a:br>
              <a:rPr lang="en-US" sz="2000" dirty="0"/>
            </a:br>
            <a:r>
              <a:rPr lang="en-US" sz="2000" dirty="0"/>
              <a:t>[</a:t>
            </a:r>
            <a:r>
              <a:rPr lang="en-US" sz="2000" dirty="0">
                <a:hlinkClick r:id="rId6"/>
              </a:rPr>
              <a:t>Talk Video</a:t>
            </a:r>
            <a:r>
              <a:rPr lang="en-US" sz="2000" dirty="0"/>
              <a:t> (17 minutes)]</a:t>
            </a:r>
          </a:p>
          <a:p>
            <a:pPr marL="0" indent="0">
              <a:buNone/>
            </a:pPr>
            <a:br>
              <a:rPr lang="en-US" sz="2000" dirty="0"/>
            </a:br>
            <a:br>
              <a:rPr lang="en-US" sz="2000" dirty="0"/>
            </a:br>
            <a:br>
              <a:rPr lang="en-US" sz="2000" dirty="0"/>
            </a:br>
            <a:endParaRPr lang="en-US" sz="2000" dirty="0"/>
          </a:p>
          <a:p>
            <a:endParaRPr lang="en-US" sz="2000" dirty="0"/>
          </a:p>
          <a:p>
            <a:endParaRPr lang="en-US" sz="2000" dirty="0"/>
          </a:p>
        </p:txBody>
      </p:sp>
      <p:sp>
        <p:nvSpPr>
          <p:cNvPr id="4" name="Slide Number Placeholder 3">
            <a:extLst>
              <a:ext uri="{FF2B5EF4-FFF2-40B4-BE49-F238E27FC236}">
                <a16:creationId xmlns:a16="http://schemas.microsoft.com/office/drawing/2014/main" id="{9E5AABF2-B333-B545-8DF3-BE9AFD43C84E}"/>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163</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FCA3E838-8085-B447-B8F6-3CEFA5A1BF16}"/>
              </a:ext>
            </a:extLst>
          </p:cNvPr>
          <p:cNvPicPr>
            <a:picLocks noChangeAspect="1"/>
          </p:cNvPicPr>
          <p:nvPr/>
        </p:nvPicPr>
        <p:blipFill>
          <a:blip r:embed="rId7"/>
          <a:stretch>
            <a:fillRect/>
          </a:stretch>
        </p:blipFill>
        <p:spPr>
          <a:xfrm>
            <a:off x="192658" y="4038671"/>
            <a:ext cx="8887842" cy="2079266"/>
          </a:xfrm>
          <a:prstGeom prst="rect">
            <a:avLst/>
          </a:prstGeom>
        </p:spPr>
      </p:pic>
    </p:spTree>
    <p:extLst>
      <p:ext uri="{BB962C8B-B14F-4D97-AF65-F5344CB8AC3E}">
        <p14:creationId xmlns:p14="http://schemas.microsoft.com/office/powerpoint/2010/main" val="2797568005"/>
      </p:ext>
    </p:extLst>
  </p:cSld>
  <p:clrMapOvr>
    <a:masterClrMapping/>
  </p:clrMapOvr>
  <p:transition/>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BE4E3-C15C-864B-9E1A-6716AA1F1A8A}"/>
              </a:ext>
            </a:extLst>
          </p:cNvPr>
          <p:cNvSpPr>
            <a:spLocks noGrp="1"/>
          </p:cNvSpPr>
          <p:nvPr>
            <p:ph type="title"/>
          </p:nvPr>
        </p:nvSpPr>
        <p:spPr/>
        <p:txBody>
          <a:bodyPr/>
          <a:lstStyle/>
          <a:p>
            <a:r>
              <a:rPr lang="en-US" dirty="0"/>
              <a:t>RowHammer in 2020 (IV)</a:t>
            </a:r>
          </a:p>
        </p:txBody>
      </p:sp>
      <p:sp>
        <p:nvSpPr>
          <p:cNvPr id="3" name="Content Placeholder 2">
            <a:extLst>
              <a:ext uri="{FF2B5EF4-FFF2-40B4-BE49-F238E27FC236}">
                <a16:creationId xmlns:a16="http://schemas.microsoft.com/office/drawing/2014/main" id="{D8EDB4AF-DFDE-5D48-976D-EB40732D1086}"/>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BD53BA60-84CD-3349-A9D2-8A598348939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164</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a:extLst>
              <a:ext uri="{FF2B5EF4-FFF2-40B4-BE49-F238E27FC236}">
                <a16:creationId xmlns:a16="http://schemas.microsoft.com/office/drawing/2014/main" id="{BBB47075-AF62-3545-BCC7-510859245FA8}"/>
              </a:ext>
            </a:extLst>
          </p:cNvPr>
          <p:cNvPicPr>
            <a:picLocks noChangeAspect="1"/>
          </p:cNvPicPr>
          <p:nvPr/>
        </p:nvPicPr>
        <p:blipFill>
          <a:blip r:embed="rId2"/>
          <a:stretch>
            <a:fillRect/>
          </a:stretch>
        </p:blipFill>
        <p:spPr>
          <a:xfrm>
            <a:off x="2411760" y="989013"/>
            <a:ext cx="3937000" cy="5842000"/>
          </a:xfrm>
          <a:prstGeom prst="rect">
            <a:avLst/>
          </a:prstGeom>
        </p:spPr>
      </p:pic>
    </p:spTree>
    <p:extLst>
      <p:ext uri="{BB962C8B-B14F-4D97-AF65-F5344CB8AC3E}">
        <p14:creationId xmlns:p14="http://schemas.microsoft.com/office/powerpoint/2010/main" val="430287942"/>
      </p:ext>
    </p:extLst>
  </p:cSld>
  <p:clrMapOvr>
    <a:masterClrMapping/>
  </p:clrMapOvr>
  <p:transition/>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BE4E3-C15C-864B-9E1A-6716AA1F1A8A}"/>
              </a:ext>
            </a:extLst>
          </p:cNvPr>
          <p:cNvSpPr>
            <a:spLocks noGrp="1"/>
          </p:cNvSpPr>
          <p:nvPr>
            <p:ph type="title"/>
          </p:nvPr>
        </p:nvSpPr>
        <p:spPr/>
        <p:txBody>
          <a:bodyPr/>
          <a:lstStyle/>
          <a:p>
            <a:r>
              <a:rPr lang="en-US" dirty="0"/>
              <a:t>RowHammer in 2020 (V)</a:t>
            </a:r>
          </a:p>
        </p:txBody>
      </p:sp>
      <p:sp>
        <p:nvSpPr>
          <p:cNvPr id="3" name="Content Placeholder 2">
            <a:extLst>
              <a:ext uri="{FF2B5EF4-FFF2-40B4-BE49-F238E27FC236}">
                <a16:creationId xmlns:a16="http://schemas.microsoft.com/office/drawing/2014/main" id="{D8EDB4AF-DFDE-5D48-976D-EB40732D1086}"/>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BD53BA60-84CD-3349-A9D2-8A598348939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165</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6" name="Picture 5">
            <a:extLst>
              <a:ext uri="{FF2B5EF4-FFF2-40B4-BE49-F238E27FC236}">
                <a16:creationId xmlns:a16="http://schemas.microsoft.com/office/drawing/2014/main" id="{4DC7D789-E5A4-B34D-9B6E-4A1683A6FC48}"/>
              </a:ext>
            </a:extLst>
          </p:cNvPr>
          <p:cNvPicPr>
            <a:picLocks noChangeAspect="1"/>
          </p:cNvPicPr>
          <p:nvPr/>
        </p:nvPicPr>
        <p:blipFill>
          <a:blip r:embed="rId2"/>
          <a:stretch>
            <a:fillRect/>
          </a:stretch>
        </p:blipFill>
        <p:spPr>
          <a:xfrm>
            <a:off x="628808" y="983892"/>
            <a:ext cx="7416824" cy="5404163"/>
          </a:xfrm>
          <a:prstGeom prst="rect">
            <a:avLst/>
          </a:prstGeom>
        </p:spPr>
      </p:pic>
    </p:spTree>
    <p:extLst>
      <p:ext uri="{BB962C8B-B14F-4D97-AF65-F5344CB8AC3E}">
        <p14:creationId xmlns:p14="http://schemas.microsoft.com/office/powerpoint/2010/main" val="1528236967"/>
      </p:ext>
    </p:extLst>
  </p:cSld>
  <p:clrMapOvr>
    <a:masterClrMapping/>
  </p:clrMapOvr>
  <p:transition/>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96543-8715-A148-A5B6-4FBE557A9522}"/>
              </a:ext>
            </a:extLst>
          </p:cNvPr>
          <p:cNvSpPr>
            <a:spLocks noGrp="1"/>
          </p:cNvSpPr>
          <p:nvPr>
            <p:ph type="title"/>
          </p:nvPr>
        </p:nvSpPr>
        <p:spPr/>
        <p:txBody>
          <a:bodyPr/>
          <a:lstStyle/>
          <a:p>
            <a:r>
              <a:rPr lang="en-US" dirty="0"/>
              <a:t>RowHammer in 2020 (VI)</a:t>
            </a:r>
          </a:p>
        </p:txBody>
      </p:sp>
      <p:sp>
        <p:nvSpPr>
          <p:cNvPr id="3" name="Content Placeholder 2">
            <a:extLst>
              <a:ext uri="{FF2B5EF4-FFF2-40B4-BE49-F238E27FC236}">
                <a16:creationId xmlns:a16="http://schemas.microsoft.com/office/drawing/2014/main" id="{265FC740-F3CE-6746-BB98-1A3F14046270}"/>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D940EDCF-FD5A-854B-9D62-DC14C929A78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166</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a:extLst>
              <a:ext uri="{FF2B5EF4-FFF2-40B4-BE49-F238E27FC236}">
                <a16:creationId xmlns:a16="http://schemas.microsoft.com/office/drawing/2014/main" id="{374DA2F2-8C44-EB41-8550-236EB137C0AA}"/>
              </a:ext>
            </a:extLst>
          </p:cNvPr>
          <p:cNvPicPr>
            <a:picLocks noChangeAspect="1"/>
          </p:cNvPicPr>
          <p:nvPr/>
        </p:nvPicPr>
        <p:blipFill>
          <a:blip r:embed="rId2"/>
          <a:stretch>
            <a:fillRect/>
          </a:stretch>
        </p:blipFill>
        <p:spPr>
          <a:xfrm>
            <a:off x="0" y="2360881"/>
            <a:ext cx="9144000" cy="2136237"/>
          </a:xfrm>
          <a:prstGeom prst="rect">
            <a:avLst/>
          </a:prstGeom>
        </p:spPr>
      </p:pic>
    </p:spTree>
    <p:extLst>
      <p:ext uri="{BB962C8B-B14F-4D97-AF65-F5344CB8AC3E}">
        <p14:creationId xmlns:p14="http://schemas.microsoft.com/office/powerpoint/2010/main" val="1283771699"/>
      </p:ext>
    </p:extLst>
  </p:cSld>
  <p:clrMapOvr>
    <a:masterClrMapping/>
  </p:clrMapOvr>
  <p:transition/>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0B0F1-22FF-5647-9EA2-576FA50F753D}"/>
              </a:ext>
            </a:extLst>
          </p:cNvPr>
          <p:cNvSpPr>
            <a:spLocks noGrp="1"/>
          </p:cNvSpPr>
          <p:nvPr>
            <p:ph type="title"/>
          </p:nvPr>
        </p:nvSpPr>
        <p:spPr/>
        <p:txBody>
          <a:bodyPr/>
          <a:lstStyle/>
          <a:p>
            <a:r>
              <a:rPr lang="en-US" dirty="0" err="1"/>
              <a:t>BlockHammer</a:t>
            </a:r>
            <a:r>
              <a:rPr lang="en-US" dirty="0"/>
              <a:t> Solution in 2021</a:t>
            </a:r>
          </a:p>
        </p:txBody>
      </p:sp>
      <p:sp>
        <p:nvSpPr>
          <p:cNvPr id="3" name="Content Placeholder 2">
            <a:extLst>
              <a:ext uri="{FF2B5EF4-FFF2-40B4-BE49-F238E27FC236}">
                <a16:creationId xmlns:a16="http://schemas.microsoft.com/office/drawing/2014/main" id="{2632BFC6-3EA8-844B-B6B5-0C6543648E40}"/>
              </a:ext>
            </a:extLst>
          </p:cNvPr>
          <p:cNvSpPr>
            <a:spLocks noGrp="1"/>
          </p:cNvSpPr>
          <p:nvPr>
            <p:ph idx="1"/>
          </p:nvPr>
        </p:nvSpPr>
        <p:spPr/>
        <p:txBody>
          <a:bodyPr/>
          <a:lstStyle/>
          <a:p>
            <a:r>
              <a:rPr lang="en-US" sz="1800" dirty="0"/>
              <a:t>A. </a:t>
            </a:r>
            <a:r>
              <a:rPr lang="en-US" sz="1800" dirty="0" err="1"/>
              <a:t>Giray</a:t>
            </a:r>
            <a:r>
              <a:rPr lang="en-US" sz="1800" dirty="0"/>
              <a:t> </a:t>
            </a:r>
            <a:r>
              <a:rPr lang="en-US" sz="1800" dirty="0" err="1"/>
              <a:t>Yaglikci</a:t>
            </a:r>
            <a:r>
              <a:rPr lang="en-US" sz="1800" dirty="0"/>
              <a:t>, </a:t>
            </a:r>
            <a:r>
              <a:rPr lang="en-US" sz="1800" dirty="0" err="1"/>
              <a:t>Minesh</a:t>
            </a:r>
            <a:r>
              <a:rPr lang="en-US" sz="1800" dirty="0"/>
              <a:t> Patel, </a:t>
            </a:r>
            <a:r>
              <a:rPr lang="en-US" sz="1800" dirty="0" err="1"/>
              <a:t>Jeremie</a:t>
            </a:r>
            <a:r>
              <a:rPr lang="en-US" sz="1800" dirty="0"/>
              <a:t> S. Kim, </a:t>
            </a:r>
            <a:r>
              <a:rPr lang="en-US" sz="1800" dirty="0" err="1"/>
              <a:t>Roknoddin</a:t>
            </a:r>
            <a:r>
              <a:rPr lang="en-US" sz="1800" dirty="0"/>
              <a:t> Azizi, </a:t>
            </a:r>
            <a:r>
              <a:rPr lang="en-US" sz="1800" dirty="0" err="1"/>
              <a:t>Ataberk</a:t>
            </a:r>
            <a:r>
              <a:rPr lang="en-US" sz="1800" dirty="0"/>
              <a:t> </a:t>
            </a:r>
            <a:r>
              <a:rPr lang="en-US" sz="1800" dirty="0" err="1"/>
              <a:t>Olgun</a:t>
            </a:r>
            <a:r>
              <a:rPr lang="en-US" sz="1800" dirty="0"/>
              <a:t>, Lois </a:t>
            </a:r>
            <a:r>
              <a:rPr lang="en-US" sz="1800" dirty="0" err="1"/>
              <a:t>Orosa</a:t>
            </a:r>
            <a:r>
              <a:rPr lang="en-US" sz="1800" dirty="0"/>
              <a:t>, Hasan Hassan, </a:t>
            </a:r>
            <a:r>
              <a:rPr lang="en-US" sz="1800" dirty="0" err="1"/>
              <a:t>Jisung</a:t>
            </a:r>
            <a:r>
              <a:rPr lang="en-US" sz="1800" dirty="0"/>
              <a:t> Park, Konstantinos </a:t>
            </a:r>
            <a:r>
              <a:rPr lang="en-US" sz="1800" dirty="0" err="1"/>
              <a:t>Kanellopoulos</a:t>
            </a:r>
            <a:r>
              <a:rPr lang="en-US" sz="1800" dirty="0"/>
              <a:t>, Taha </a:t>
            </a:r>
            <a:r>
              <a:rPr lang="en-US" sz="1800" dirty="0" err="1"/>
              <a:t>Shahroodi</a:t>
            </a:r>
            <a:r>
              <a:rPr lang="en-US" sz="1800" dirty="0"/>
              <a:t>, </a:t>
            </a:r>
            <a:r>
              <a:rPr lang="en-US" sz="1800" dirty="0" err="1"/>
              <a:t>Saugata</a:t>
            </a:r>
            <a:r>
              <a:rPr lang="en-US" sz="1800" dirty="0"/>
              <a:t> Ghose,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"BlockHammer: Preventing RowHammer at Low Cost by Blacklisting Rapidly-Accessed DRAM Rows"</a:t>
            </a:r>
            <a:br>
              <a:rPr lang="en-US" sz="1800" dirty="0">
                <a:solidFill>
                  <a:srgbClr val="0432FF"/>
                </a:solidFill>
              </a:rPr>
            </a:br>
            <a:r>
              <a:rPr lang="en-US" sz="1800" i="1" dirty="0"/>
              <a:t>Proceedings of the </a:t>
            </a:r>
            <a:r>
              <a:rPr lang="en-US" sz="1800" i="1" dirty="0">
                <a:hlinkClick r:id="rId3"/>
              </a:rPr>
              <a:t>27th International Symposium on High-Performance Computer Architecture</a:t>
            </a:r>
            <a:r>
              <a:rPr lang="en-US" sz="1800" i="1" dirty="0"/>
              <a:t> (</a:t>
            </a:r>
            <a:r>
              <a:rPr lang="en-US" sz="1800" b="1" i="1" dirty="0"/>
              <a:t>HPCA</a:t>
            </a:r>
            <a:r>
              <a:rPr lang="en-US" sz="1800" i="1" dirty="0"/>
              <a:t>)</a:t>
            </a:r>
            <a:r>
              <a:rPr lang="en-US" sz="1800" dirty="0"/>
              <a:t>, Virtual, February-March 2021.</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Short Talk Slides (pptx)</a:t>
            </a:r>
            <a:r>
              <a:rPr lang="en-US" sz="1800" dirty="0"/>
              <a:t> </a:t>
            </a:r>
            <a:r>
              <a:rPr lang="en-US" sz="1800" dirty="0">
                <a:hlinkClick r:id="rId7"/>
              </a:rPr>
              <a:t>(pdf)</a:t>
            </a:r>
            <a:r>
              <a:rPr lang="en-US" sz="1800" dirty="0"/>
              <a:t>]</a:t>
            </a:r>
            <a:br>
              <a:rPr lang="en-US" sz="1800" dirty="0"/>
            </a:br>
            <a:r>
              <a:rPr lang="en-US" sz="1800" dirty="0"/>
              <a:t>[</a:t>
            </a:r>
            <a:r>
              <a:rPr lang="en-US" sz="1800" dirty="0">
                <a:hlinkClick r:id="rId8"/>
              </a:rPr>
              <a:t>Talk Video</a:t>
            </a:r>
            <a:r>
              <a:rPr lang="en-US" sz="1800" dirty="0"/>
              <a:t> (22 minutes)]</a:t>
            </a:r>
            <a:br>
              <a:rPr lang="en-US" sz="1800" dirty="0"/>
            </a:br>
            <a:r>
              <a:rPr lang="en-US" sz="1800" dirty="0"/>
              <a:t>[</a:t>
            </a:r>
            <a:r>
              <a:rPr lang="en-US" sz="1800" dirty="0">
                <a:hlinkClick r:id="rId9"/>
              </a:rPr>
              <a:t>Short Talk Video</a:t>
            </a:r>
            <a:r>
              <a:rPr lang="en-US" sz="1800" dirty="0"/>
              <a:t> (7 minutes)]</a:t>
            </a:r>
          </a:p>
          <a:p>
            <a:pPr marL="0" indent="0">
              <a:buNone/>
            </a:pPr>
            <a:br>
              <a:rPr lang="en-US" sz="1800" dirty="0"/>
            </a:br>
            <a:endParaRPr lang="en-US" sz="1800" dirty="0"/>
          </a:p>
        </p:txBody>
      </p:sp>
      <p:sp>
        <p:nvSpPr>
          <p:cNvPr id="4" name="Slide Number Placeholder 3">
            <a:extLst>
              <a:ext uri="{FF2B5EF4-FFF2-40B4-BE49-F238E27FC236}">
                <a16:creationId xmlns:a16="http://schemas.microsoft.com/office/drawing/2014/main" id="{FCBD83A9-2106-8E46-A4D9-BF54A23B8A2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167</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808D06FD-75D7-A34F-BBF6-07F7398B757B}"/>
              </a:ext>
            </a:extLst>
          </p:cNvPr>
          <p:cNvPicPr>
            <a:picLocks noChangeAspect="1"/>
          </p:cNvPicPr>
          <p:nvPr/>
        </p:nvPicPr>
        <p:blipFill>
          <a:blip r:embed="rId10"/>
          <a:stretch>
            <a:fillRect/>
          </a:stretch>
        </p:blipFill>
        <p:spPr>
          <a:xfrm>
            <a:off x="0" y="4667288"/>
            <a:ext cx="9144000" cy="1498016"/>
          </a:xfrm>
          <a:prstGeom prst="rect">
            <a:avLst/>
          </a:prstGeom>
        </p:spPr>
      </p:pic>
    </p:spTree>
    <p:extLst>
      <p:ext uri="{BB962C8B-B14F-4D97-AF65-F5344CB8AC3E}">
        <p14:creationId xmlns:p14="http://schemas.microsoft.com/office/powerpoint/2010/main" val="2270139674"/>
      </p:ext>
    </p:extLst>
  </p:cSld>
  <p:clrMapOvr>
    <a:masterClrMapping/>
  </p:clrMapOvr>
  <p:transition/>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7" name="Title 1">
            <a:extLst>
              <a:ext uri="{FF2B5EF4-FFF2-40B4-BE49-F238E27FC236}">
                <a16:creationId xmlns:a16="http://schemas.microsoft.com/office/drawing/2014/main" id="{CE883138-D9E1-B64B-A156-2ACEF0DD4C1A}"/>
              </a:ext>
            </a:extLst>
          </p:cNvPr>
          <p:cNvSpPr>
            <a:spLocks noGrp="1" noChangeArrowheads="1"/>
          </p:cNvSpPr>
          <p:nvPr>
            <p:ph type="title"/>
          </p:nvPr>
        </p:nvSpPr>
        <p:spPr>
          <a:xfrm>
            <a:off x="228600" y="152400"/>
            <a:ext cx="8763000" cy="1066800"/>
          </a:xfrm>
        </p:spPr>
        <p:txBody>
          <a:bodyPr/>
          <a:lstStyle/>
          <a:p>
            <a:r>
              <a:rPr lang="en-US" altLang="en-US" sz="3600" dirty="0">
                <a:ea typeface="ＭＳ Ｐゴシック" panose="020B0600070205080204" pitchFamily="34" charset="-128"/>
              </a:rPr>
              <a:t>Two Key RowHammer Papers at MICRO 2021</a:t>
            </a:r>
          </a:p>
        </p:txBody>
      </p:sp>
      <p:sp>
        <p:nvSpPr>
          <p:cNvPr id="3" name="Content Placeholder 2">
            <a:extLst>
              <a:ext uri="{FF2B5EF4-FFF2-40B4-BE49-F238E27FC236}">
                <a16:creationId xmlns:a16="http://schemas.microsoft.com/office/drawing/2014/main" id="{D05FD6B0-04B1-214B-9BE5-FA9653A85939}"/>
              </a:ext>
            </a:extLst>
          </p:cNvPr>
          <p:cNvSpPr>
            <a:spLocks noGrp="1"/>
          </p:cNvSpPr>
          <p:nvPr>
            <p:ph idx="1"/>
          </p:nvPr>
        </p:nvSpPr>
        <p:spPr>
          <a:xfrm>
            <a:off x="228600" y="980728"/>
            <a:ext cx="8763000" cy="5194300"/>
          </a:xfrm>
        </p:spPr>
        <p:txBody>
          <a:bodyPr/>
          <a:lstStyle/>
          <a:p>
            <a:r>
              <a:rPr lang="en-US" sz="1500" dirty="0"/>
              <a:t>Lois </a:t>
            </a:r>
            <a:r>
              <a:rPr lang="en-US" sz="1500" dirty="0" err="1"/>
              <a:t>Orosa</a:t>
            </a:r>
            <a:r>
              <a:rPr lang="en-US" sz="1500" dirty="0"/>
              <a:t>, Abdullah </a:t>
            </a:r>
            <a:r>
              <a:rPr lang="en-US" sz="1500" dirty="0" err="1"/>
              <a:t>Giray</a:t>
            </a:r>
            <a:r>
              <a:rPr lang="en-US" sz="1500" dirty="0"/>
              <a:t> </a:t>
            </a:r>
            <a:r>
              <a:rPr lang="en-US" sz="1500" dirty="0" err="1"/>
              <a:t>Yaglikci</a:t>
            </a:r>
            <a:r>
              <a:rPr lang="en-US" sz="1500" dirty="0"/>
              <a:t>, </a:t>
            </a:r>
            <a:r>
              <a:rPr lang="en-US" sz="1500" dirty="0" err="1"/>
              <a:t>Haocong</a:t>
            </a:r>
            <a:r>
              <a:rPr lang="en-US" sz="1500" dirty="0"/>
              <a:t> Luo, </a:t>
            </a:r>
            <a:r>
              <a:rPr lang="en-US" sz="1500" dirty="0" err="1"/>
              <a:t>Ataberk</a:t>
            </a:r>
            <a:r>
              <a:rPr lang="en-US" sz="1500" dirty="0"/>
              <a:t> </a:t>
            </a:r>
            <a:r>
              <a:rPr lang="en-US" sz="1500" dirty="0" err="1"/>
              <a:t>Olgun</a:t>
            </a:r>
            <a:r>
              <a:rPr lang="en-US" sz="1500" dirty="0"/>
              <a:t>, </a:t>
            </a:r>
            <a:r>
              <a:rPr lang="en-US" sz="1500" dirty="0" err="1"/>
              <a:t>Jisung</a:t>
            </a:r>
            <a:r>
              <a:rPr lang="en-US" sz="1500" dirty="0"/>
              <a:t> Park, Hasan Hassan, </a:t>
            </a:r>
            <a:r>
              <a:rPr lang="en-US" sz="1500" dirty="0" err="1"/>
              <a:t>Minesh</a:t>
            </a:r>
            <a:r>
              <a:rPr lang="en-US" sz="1500" dirty="0"/>
              <a:t> Patel, </a:t>
            </a:r>
            <a:r>
              <a:rPr lang="en-US" sz="1500" dirty="0" err="1"/>
              <a:t>Jeremie</a:t>
            </a:r>
            <a:r>
              <a:rPr lang="en-US" sz="1500" dirty="0"/>
              <a:t> S. Kim,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"A Deeper Look into RowHammer’s Sensitivities: Experimental Analysis of Real DRAM Chips and Implications on Future Attacks and Defenses"</a:t>
            </a:r>
            <a:br>
              <a:rPr lang="en-US" sz="1500" dirty="0"/>
            </a:br>
            <a:r>
              <a:rPr lang="en-US" sz="1500" i="1" dirty="0"/>
              <a:t>Proceedings of the </a:t>
            </a:r>
            <a:r>
              <a:rPr lang="en-US" sz="1500" i="1" dirty="0">
                <a:hlinkClick r:id="rId3"/>
              </a:rPr>
              <a:t>54th International Symposium on Microarchitecture</a:t>
            </a:r>
            <a:r>
              <a:rPr lang="en-US" sz="1500" i="1" dirty="0"/>
              <a:t> (</a:t>
            </a:r>
            <a:r>
              <a:rPr lang="en-US" sz="1500" b="1" i="1" dirty="0"/>
              <a:t>MICRO</a:t>
            </a:r>
            <a:r>
              <a:rPr lang="en-US" sz="1500" i="1" dirty="0"/>
              <a:t>)</a:t>
            </a:r>
            <a:r>
              <a:rPr lang="en-US" sz="1500" dirty="0"/>
              <a:t>, Virtual, October 2021.</a:t>
            </a:r>
            <a:br>
              <a:rPr lang="en-US" sz="1500" dirty="0"/>
            </a:br>
            <a:r>
              <a:rPr lang="en-US" sz="1500" dirty="0"/>
              <a:t>[</a:t>
            </a:r>
            <a:r>
              <a:rPr lang="en-US" sz="1500" dirty="0">
                <a:hlinkClick r:id="rId4"/>
              </a:rPr>
              <a:t>Slides (pptx)</a:t>
            </a:r>
            <a:r>
              <a:rPr lang="en-US" sz="1500" dirty="0"/>
              <a:t> </a:t>
            </a:r>
            <a:r>
              <a:rPr lang="en-US" sz="1500" dirty="0">
                <a:hlinkClick r:id="rId5"/>
              </a:rPr>
              <a:t>(pdf)</a:t>
            </a:r>
            <a:r>
              <a:rPr lang="en-US" sz="1500" dirty="0"/>
              <a:t>]</a:t>
            </a:r>
            <a:br>
              <a:rPr lang="en-US" sz="1500" dirty="0"/>
            </a:br>
            <a:r>
              <a:rPr lang="en-US" sz="1500" dirty="0"/>
              <a:t>[</a:t>
            </a:r>
            <a:r>
              <a:rPr lang="en-US" sz="1500" dirty="0">
                <a:hlinkClick r:id="rId6"/>
              </a:rPr>
              <a:t>Short Talk Slides (pptx)</a:t>
            </a:r>
            <a:r>
              <a:rPr lang="en-US" sz="1500" dirty="0"/>
              <a:t> </a:t>
            </a:r>
            <a:r>
              <a:rPr lang="en-US" sz="1500" dirty="0">
                <a:hlinkClick r:id="rId7"/>
              </a:rPr>
              <a:t>(pdf)</a:t>
            </a:r>
            <a:r>
              <a:rPr lang="en-US" sz="1500" dirty="0"/>
              <a:t>]</a:t>
            </a:r>
            <a:br>
              <a:rPr lang="en-US" sz="1500" dirty="0"/>
            </a:br>
            <a:r>
              <a:rPr lang="en-US" sz="1500" dirty="0"/>
              <a:t>[</a:t>
            </a:r>
            <a:r>
              <a:rPr lang="en-US" sz="1500" dirty="0">
                <a:hlinkClick r:id="rId8"/>
              </a:rPr>
              <a:t>Lightning Talk Slides (pptx)</a:t>
            </a:r>
            <a:r>
              <a:rPr lang="en-US" sz="1500" dirty="0"/>
              <a:t> </a:t>
            </a:r>
            <a:r>
              <a:rPr lang="en-US" sz="1500" dirty="0">
                <a:hlinkClick r:id="rId9"/>
              </a:rPr>
              <a:t>(pdf)</a:t>
            </a:r>
            <a:r>
              <a:rPr lang="en-US" sz="1500" dirty="0"/>
              <a:t>]</a:t>
            </a:r>
            <a:br>
              <a:rPr lang="en-US" sz="1500" dirty="0"/>
            </a:br>
            <a:r>
              <a:rPr lang="en-US" sz="1500" dirty="0"/>
              <a:t>[</a:t>
            </a:r>
            <a:r>
              <a:rPr lang="en-US" sz="1500" dirty="0">
                <a:hlinkClick r:id="rId10"/>
              </a:rPr>
              <a:t>Talk Video</a:t>
            </a:r>
            <a:r>
              <a:rPr lang="en-US" sz="1500" dirty="0"/>
              <a:t> (21 minutes)]</a:t>
            </a:r>
            <a:br>
              <a:rPr lang="en-US" sz="1500" dirty="0"/>
            </a:br>
            <a:r>
              <a:rPr lang="en-US" sz="1500" dirty="0"/>
              <a:t>[</a:t>
            </a:r>
            <a:r>
              <a:rPr lang="en-US" sz="1500" dirty="0">
                <a:hlinkClick r:id="rId11"/>
              </a:rPr>
              <a:t>Lightning Talk Video</a:t>
            </a:r>
            <a:r>
              <a:rPr lang="en-US" sz="1500" dirty="0"/>
              <a:t> (1.5 minutes)]</a:t>
            </a:r>
            <a:br>
              <a:rPr lang="en-US" sz="1500" dirty="0"/>
            </a:br>
            <a:r>
              <a:rPr lang="en-US" sz="1500" dirty="0"/>
              <a:t>[</a:t>
            </a:r>
            <a:r>
              <a:rPr lang="en-US" sz="1500" dirty="0">
                <a:hlinkClick r:id="rId12"/>
              </a:rPr>
              <a:t>arXiv version</a:t>
            </a:r>
            <a:r>
              <a:rPr lang="en-US" sz="1500" dirty="0"/>
              <a:t>]</a:t>
            </a:r>
          </a:p>
          <a:p>
            <a:br>
              <a:rPr lang="en-US" sz="1500" dirty="0"/>
            </a:br>
            <a:br>
              <a:rPr lang="en-US" sz="1500" dirty="0"/>
            </a:br>
            <a:endParaRPr lang="en-US" sz="1500" dirty="0"/>
          </a:p>
        </p:txBody>
      </p:sp>
      <p:sp>
        <p:nvSpPr>
          <p:cNvPr id="214019" name="Slide Number Placeholder 3">
            <a:extLst>
              <a:ext uri="{FF2B5EF4-FFF2-40B4-BE49-F238E27FC236}">
                <a16:creationId xmlns:a16="http://schemas.microsoft.com/office/drawing/2014/main" id="{00E39CF5-4E3D-AB4F-8DB9-1D70653F30E4}"/>
              </a:ext>
            </a:extLst>
          </p:cNvPr>
          <p:cNvSpPr>
            <a:spLocks noGrp="1" noChangeArrowheads="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9476484-13C9-A448-B53A-A763F32618D4}"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168</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endParaRPr>
          </a:p>
        </p:txBody>
      </p:sp>
      <p:pic>
        <p:nvPicPr>
          <p:cNvPr id="2" name="Picture 1">
            <a:extLst>
              <a:ext uri="{FF2B5EF4-FFF2-40B4-BE49-F238E27FC236}">
                <a16:creationId xmlns:a16="http://schemas.microsoft.com/office/drawing/2014/main" id="{FA8FD1AC-F9F8-C141-AF30-19177F1AD56F}"/>
              </a:ext>
            </a:extLst>
          </p:cNvPr>
          <p:cNvPicPr>
            <a:picLocks noChangeAspect="1"/>
          </p:cNvPicPr>
          <p:nvPr/>
        </p:nvPicPr>
        <p:blipFill>
          <a:blip r:embed="rId13"/>
          <a:stretch>
            <a:fillRect/>
          </a:stretch>
        </p:blipFill>
        <p:spPr>
          <a:xfrm>
            <a:off x="0" y="3862891"/>
            <a:ext cx="9144000" cy="2662453"/>
          </a:xfrm>
          <a:prstGeom prst="rect">
            <a:avLst/>
          </a:prstGeom>
        </p:spPr>
      </p:pic>
    </p:spTree>
    <p:extLst>
      <p:ext uri="{BB962C8B-B14F-4D97-AF65-F5344CB8AC3E}">
        <p14:creationId xmlns:p14="http://schemas.microsoft.com/office/powerpoint/2010/main" val="2977533957"/>
      </p:ext>
    </p:extLst>
  </p:cSld>
  <p:clrMapOvr>
    <a:masterClrMapping/>
  </p:clrMapOvr>
  <p:transition/>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7" name="Title 1">
            <a:extLst>
              <a:ext uri="{FF2B5EF4-FFF2-40B4-BE49-F238E27FC236}">
                <a16:creationId xmlns:a16="http://schemas.microsoft.com/office/drawing/2014/main" id="{CE883138-D9E1-B64B-A156-2ACEF0DD4C1A}"/>
              </a:ext>
            </a:extLst>
          </p:cNvPr>
          <p:cNvSpPr>
            <a:spLocks noGrp="1" noChangeArrowheads="1"/>
          </p:cNvSpPr>
          <p:nvPr>
            <p:ph type="title"/>
          </p:nvPr>
        </p:nvSpPr>
        <p:spPr>
          <a:xfrm>
            <a:off x="228600" y="152400"/>
            <a:ext cx="8763000" cy="1066800"/>
          </a:xfrm>
        </p:spPr>
        <p:txBody>
          <a:bodyPr/>
          <a:lstStyle/>
          <a:p>
            <a:r>
              <a:rPr lang="en-US" altLang="en-US" sz="3600" dirty="0">
                <a:ea typeface="ＭＳ Ｐゴシック" panose="020B0600070205080204" pitchFamily="34" charset="-128"/>
              </a:rPr>
              <a:t>Two Key RowHammer Papers at MICRO 2021</a:t>
            </a:r>
          </a:p>
        </p:txBody>
      </p:sp>
      <p:sp>
        <p:nvSpPr>
          <p:cNvPr id="3" name="Content Placeholder 2">
            <a:extLst>
              <a:ext uri="{FF2B5EF4-FFF2-40B4-BE49-F238E27FC236}">
                <a16:creationId xmlns:a16="http://schemas.microsoft.com/office/drawing/2014/main" id="{D05FD6B0-04B1-214B-9BE5-FA9653A85939}"/>
              </a:ext>
            </a:extLst>
          </p:cNvPr>
          <p:cNvSpPr>
            <a:spLocks noGrp="1"/>
          </p:cNvSpPr>
          <p:nvPr>
            <p:ph idx="1"/>
          </p:nvPr>
        </p:nvSpPr>
        <p:spPr>
          <a:xfrm>
            <a:off x="228600" y="1130300"/>
            <a:ext cx="8763000" cy="5194300"/>
          </a:xfrm>
        </p:spPr>
        <p:txBody>
          <a:bodyPr/>
          <a:lstStyle/>
          <a:p>
            <a:r>
              <a:rPr lang="en-US" sz="1700" dirty="0"/>
              <a:t>Hasan Hassan, Yahya Can </a:t>
            </a:r>
            <a:r>
              <a:rPr lang="en-US" sz="1700" dirty="0" err="1"/>
              <a:t>Tugrul</a:t>
            </a:r>
            <a:r>
              <a:rPr lang="en-US" sz="1700" dirty="0"/>
              <a:t>, </a:t>
            </a:r>
            <a:r>
              <a:rPr lang="en-US" sz="1700" dirty="0" err="1"/>
              <a:t>Jeremie</a:t>
            </a:r>
            <a:r>
              <a:rPr lang="en-US" sz="1700" dirty="0"/>
              <a:t> S. Kim, Victor van der Veen, Kaveh </a:t>
            </a:r>
            <a:r>
              <a:rPr lang="en-US" sz="1700" dirty="0" err="1"/>
              <a:t>Razavi</a:t>
            </a:r>
            <a:r>
              <a:rPr lang="en-US" sz="1700" dirty="0"/>
              <a:t>,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"Uncovering In-DRAM RowHammer Protection Mechanisms: A New Methodology, Custom RowHammer Patterns, and Implications"</a:t>
            </a:r>
            <a:br>
              <a:rPr lang="en-US" sz="1700" dirty="0"/>
            </a:br>
            <a:r>
              <a:rPr lang="en-US" sz="1700" i="1" dirty="0"/>
              <a:t>Proceedings of the </a:t>
            </a:r>
            <a:r>
              <a:rPr lang="en-US" sz="1700" i="1" dirty="0">
                <a:hlinkClick r:id="rId3"/>
              </a:rPr>
              <a:t>54th International Symposium on Microarchitecture</a:t>
            </a:r>
            <a:r>
              <a:rPr lang="en-US" sz="1700" i="1" dirty="0"/>
              <a:t> (</a:t>
            </a:r>
            <a:r>
              <a:rPr lang="en-US" sz="1700" b="1" i="1" dirty="0"/>
              <a:t>MICRO</a:t>
            </a:r>
            <a:r>
              <a:rPr lang="en-US" sz="1700" i="1" dirty="0"/>
              <a:t>)</a:t>
            </a:r>
            <a:r>
              <a:rPr lang="en-US" sz="1700" dirty="0"/>
              <a:t>, Virtual, October 2021.</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a:t>
            </a:r>
            <a:br>
              <a:rPr lang="en-US" sz="1700" dirty="0"/>
            </a:br>
            <a:r>
              <a:rPr lang="en-US" sz="1700" dirty="0"/>
              <a:t>[</a:t>
            </a:r>
            <a:r>
              <a:rPr lang="en-US" sz="1700" dirty="0">
                <a:hlinkClick r:id="rId6"/>
              </a:rPr>
              <a:t>Short Talk Slides (pptx)</a:t>
            </a:r>
            <a:r>
              <a:rPr lang="en-US" sz="1700" dirty="0"/>
              <a:t> </a:t>
            </a:r>
            <a:r>
              <a:rPr lang="en-US" sz="1700" dirty="0">
                <a:hlinkClick r:id="rId7"/>
              </a:rPr>
              <a:t>(pdf)</a:t>
            </a:r>
            <a:r>
              <a:rPr lang="en-US" sz="1700" dirty="0"/>
              <a:t>]</a:t>
            </a:r>
            <a:br>
              <a:rPr lang="en-US" sz="1700" dirty="0"/>
            </a:br>
            <a:r>
              <a:rPr lang="en-US" sz="1700" dirty="0"/>
              <a:t>[</a:t>
            </a:r>
            <a:r>
              <a:rPr lang="en-US" sz="1700" dirty="0">
                <a:hlinkClick r:id="rId8"/>
              </a:rPr>
              <a:t>Lightning Talk Slides (pptx)</a:t>
            </a:r>
            <a:r>
              <a:rPr lang="en-US" sz="1700" dirty="0"/>
              <a:t> </a:t>
            </a:r>
            <a:r>
              <a:rPr lang="en-US" sz="1700" dirty="0">
                <a:hlinkClick r:id="rId9"/>
              </a:rPr>
              <a:t>(pdf)</a:t>
            </a:r>
            <a:r>
              <a:rPr lang="en-US" sz="1700" dirty="0"/>
              <a:t>]</a:t>
            </a:r>
            <a:br>
              <a:rPr lang="en-US" sz="1700" dirty="0"/>
            </a:br>
            <a:r>
              <a:rPr lang="en-US" sz="1700" dirty="0"/>
              <a:t>[</a:t>
            </a:r>
            <a:r>
              <a:rPr lang="en-US" sz="1700" dirty="0">
                <a:hlinkClick r:id="rId10"/>
              </a:rPr>
              <a:t>Talk Video</a:t>
            </a:r>
            <a:r>
              <a:rPr lang="en-US" sz="1700" dirty="0"/>
              <a:t> (25 minutes)]</a:t>
            </a:r>
            <a:br>
              <a:rPr lang="en-US" sz="1700" dirty="0"/>
            </a:br>
            <a:r>
              <a:rPr lang="en-US" sz="1700" dirty="0"/>
              <a:t>[</a:t>
            </a:r>
            <a:r>
              <a:rPr lang="en-US" sz="1700" dirty="0">
                <a:hlinkClick r:id="rId11"/>
              </a:rPr>
              <a:t>Lightning Talk Video</a:t>
            </a:r>
            <a:r>
              <a:rPr lang="en-US" sz="1700" dirty="0"/>
              <a:t> (100 seconds)]</a:t>
            </a:r>
            <a:br>
              <a:rPr lang="en-US" sz="1700" dirty="0"/>
            </a:br>
            <a:r>
              <a:rPr lang="en-US" sz="1700" dirty="0"/>
              <a:t>[</a:t>
            </a:r>
            <a:r>
              <a:rPr lang="en-US" sz="1700" dirty="0">
                <a:hlinkClick r:id="rId12"/>
              </a:rPr>
              <a:t>arXiv version</a:t>
            </a:r>
            <a:r>
              <a:rPr lang="en-US" sz="1700" dirty="0"/>
              <a:t>]</a:t>
            </a:r>
          </a:p>
          <a:p>
            <a:pPr marL="0" indent="0">
              <a:buNone/>
            </a:pPr>
            <a:br>
              <a:rPr lang="en-US" sz="1500" dirty="0"/>
            </a:br>
            <a:endParaRPr lang="en-US" sz="1500" dirty="0"/>
          </a:p>
        </p:txBody>
      </p:sp>
      <p:sp>
        <p:nvSpPr>
          <p:cNvPr id="214019" name="Slide Number Placeholder 3">
            <a:extLst>
              <a:ext uri="{FF2B5EF4-FFF2-40B4-BE49-F238E27FC236}">
                <a16:creationId xmlns:a16="http://schemas.microsoft.com/office/drawing/2014/main" id="{00E39CF5-4E3D-AB4F-8DB9-1D70653F30E4}"/>
              </a:ext>
            </a:extLst>
          </p:cNvPr>
          <p:cNvSpPr>
            <a:spLocks noGrp="1" noChangeArrowheads="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9476484-13C9-A448-B53A-A763F32618D4}"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169</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endParaRPr>
          </a:p>
        </p:txBody>
      </p:sp>
      <p:pic>
        <p:nvPicPr>
          <p:cNvPr id="2" name="Picture 1">
            <a:extLst>
              <a:ext uri="{FF2B5EF4-FFF2-40B4-BE49-F238E27FC236}">
                <a16:creationId xmlns:a16="http://schemas.microsoft.com/office/drawing/2014/main" id="{49B29993-E425-A440-8EFF-4ADA6F21B8A8}"/>
              </a:ext>
            </a:extLst>
          </p:cNvPr>
          <p:cNvPicPr>
            <a:picLocks noChangeAspect="1"/>
          </p:cNvPicPr>
          <p:nvPr/>
        </p:nvPicPr>
        <p:blipFill>
          <a:blip r:embed="rId13"/>
          <a:stretch>
            <a:fillRect/>
          </a:stretch>
        </p:blipFill>
        <p:spPr>
          <a:xfrm>
            <a:off x="0" y="4458663"/>
            <a:ext cx="9144000" cy="1994673"/>
          </a:xfrm>
          <a:prstGeom prst="rect">
            <a:avLst/>
          </a:prstGeom>
        </p:spPr>
      </p:pic>
    </p:spTree>
    <p:extLst>
      <p:ext uri="{BB962C8B-B14F-4D97-AF65-F5344CB8AC3E}">
        <p14:creationId xmlns:p14="http://schemas.microsoft.com/office/powerpoint/2010/main" val="2636791549"/>
      </p:ext>
    </p:extLst>
  </p:cSld>
  <p:clrMapOvr>
    <a:masterClrMapping/>
  </p:clrMapOvr>
  <p:transition/>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4"/>
          <p:cNvSpPr>
            <a:spLocks noGrp="1" noChangeArrowheads="1"/>
          </p:cNvSpPr>
          <p:nvPr>
            <p:ph type="ctrTitle"/>
          </p:nvPr>
        </p:nvSpPr>
        <p:spPr>
          <a:xfrm>
            <a:off x="396081" y="1772816"/>
            <a:ext cx="8428037" cy="822325"/>
          </a:xfrm>
        </p:spPr>
        <p:txBody>
          <a:bodyPr/>
          <a:lstStyle/>
          <a:p>
            <a:pPr algn="ctr" eaLnBrk="1" hangingPunct="1"/>
            <a:r>
              <a:rPr lang="en-US" sz="5000" dirty="0">
                <a:latin typeface="Garamond" charset="0"/>
              </a:rPr>
              <a:t>More to Come…</a:t>
            </a:r>
          </a:p>
        </p:txBody>
      </p:sp>
      <p:sp>
        <p:nvSpPr>
          <p:cNvPr id="74754" name="Rectangle 5"/>
          <p:cNvSpPr>
            <a:spLocks noGrp="1" noChangeArrowheads="1"/>
          </p:cNvSpPr>
          <p:nvPr>
            <p:ph type="subTitle" idx="1"/>
          </p:nvPr>
        </p:nvSpPr>
        <p:spPr>
          <a:xfrm>
            <a:off x="685800" y="3581400"/>
            <a:ext cx="7848600" cy="2900363"/>
          </a:xfrm>
        </p:spPr>
        <p:txBody>
          <a:bodyPr/>
          <a:lstStyle/>
          <a:p>
            <a:pPr eaLnBrk="1" hangingPunct="1">
              <a:buFont typeface="Wingdings" charset="0"/>
              <a:buNone/>
            </a:pPr>
            <a:endParaRPr lang="en-US" i="1">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p:txBody>
      </p:sp>
    </p:spTree>
    <p:extLst>
      <p:ext uri="{BB962C8B-B14F-4D97-AF65-F5344CB8AC3E}">
        <p14:creationId xmlns:p14="http://schemas.microsoft.com/office/powerpoint/2010/main" val="3536674892"/>
      </p:ext>
    </p:extLst>
  </p:cSld>
  <p:clrMapOvr>
    <a:masterClrMapping/>
  </p:clrMapOvr>
  <p:transition/>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0937A-8480-B748-AF02-B14403ACF79C}"/>
              </a:ext>
            </a:extLst>
          </p:cNvPr>
          <p:cNvSpPr>
            <a:spLocks noGrp="1"/>
          </p:cNvSpPr>
          <p:nvPr>
            <p:ph type="title"/>
          </p:nvPr>
        </p:nvSpPr>
        <p:spPr/>
        <p:txBody>
          <a:bodyPr/>
          <a:lstStyle/>
          <a:p>
            <a:r>
              <a:rPr lang="en-US" dirty="0"/>
              <a:t>Detailed Lectures on RowHammer</a:t>
            </a:r>
          </a:p>
        </p:txBody>
      </p:sp>
      <p:sp>
        <p:nvSpPr>
          <p:cNvPr id="3" name="Content Placeholder 2">
            <a:extLst>
              <a:ext uri="{FF2B5EF4-FFF2-40B4-BE49-F238E27FC236}">
                <a16:creationId xmlns:a16="http://schemas.microsoft.com/office/drawing/2014/main" id="{0478BD05-2E95-984E-8F35-2CBFD3B723B3}"/>
              </a:ext>
            </a:extLst>
          </p:cNvPr>
          <p:cNvSpPr>
            <a:spLocks noGrp="1"/>
          </p:cNvSpPr>
          <p:nvPr>
            <p:ph idx="1"/>
          </p:nvPr>
        </p:nvSpPr>
        <p:spPr>
          <a:xfrm>
            <a:off x="228600" y="1036638"/>
            <a:ext cx="8851900" cy="5211762"/>
          </a:xfrm>
        </p:spPr>
        <p:txBody>
          <a:bodyPr/>
          <a:lstStyle/>
          <a:p>
            <a:r>
              <a:rPr lang="en-US" sz="2000" dirty="0">
                <a:solidFill>
                  <a:srgbClr val="FF0000"/>
                </a:solidFill>
              </a:rPr>
              <a:t>Computer Architecture, Fall 2020, Lecture 4b</a:t>
            </a:r>
          </a:p>
          <a:p>
            <a:pPr lvl="1"/>
            <a:r>
              <a:rPr lang="en-US" sz="2000" dirty="0"/>
              <a:t>RowHammer (ETH Zürich, Fall 2020)</a:t>
            </a:r>
          </a:p>
          <a:p>
            <a:pPr lvl="1"/>
            <a:r>
              <a:rPr lang="en-US" sz="1700" dirty="0">
                <a:solidFill>
                  <a:srgbClr val="0000FF"/>
                </a:solidFill>
                <a:hlinkClick r:id="rId2">
                  <a:extLst>
                    <a:ext uri="{A12FA001-AC4F-418D-AE19-62706E023703}">
                      <ahyp:hlinkClr xmlns:ahyp="http://schemas.microsoft.com/office/drawing/2018/hyperlinkcolor" val="tx"/>
                    </a:ext>
                  </a:extLst>
                </a:hlinkClick>
              </a:rPr>
              <a:t>https://www.youtube.com/watch?v=KDy632z23UE&amp;list=PL5Q2soXY2Zi9xidyIgBxUz7xRPS-wisBN&amp;index=8</a:t>
            </a:r>
            <a:endParaRPr lang="en-US" sz="1700" dirty="0">
              <a:solidFill>
                <a:srgbClr val="FF0000"/>
              </a:solidFill>
            </a:endParaRPr>
          </a:p>
          <a:p>
            <a:r>
              <a:rPr lang="en-US" sz="2000" dirty="0">
                <a:solidFill>
                  <a:srgbClr val="FF0000"/>
                </a:solidFill>
              </a:rPr>
              <a:t>Computer Architecture, Fall 2020, Lecture 5a</a:t>
            </a:r>
          </a:p>
          <a:p>
            <a:pPr lvl="1"/>
            <a:r>
              <a:rPr lang="en-US" sz="2000" dirty="0"/>
              <a:t>RowHammer in 2020: </a:t>
            </a:r>
            <a:r>
              <a:rPr lang="en-US" sz="2000" dirty="0" err="1"/>
              <a:t>TRRespass</a:t>
            </a:r>
            <a:r>
              <a:rPr lang="en-US" sz="2000" dirty="0"/>
              <a:t> (ETH Zürich, Fall 2020)</a:t>
            </a:r>
          </a:p>
          <a:p>
            <a:pPr lvl="1"/>
            <a:r>
              <a:rPr lang="en-US" sz="1700" dirty="0">
                <a:solidFill>
                  <a:srgbClr val="0000FF"/>
                </a:solidFill>
                <a:hlinkClick r:id="rId3">
                  <a:extLst>
                    <a:ext uri="{A12FA001-AC4F-418D-AE19-62706E023703}">
                      <ahyp:hlinkClr xmlns:ahyp="http://schemas.microsoft.com/office/drawing/2018/hyperlinkcolor" val="tx"/>
                    </a:ext>
                  </a:extLst>
                </a:hlinkClick>
              </a:rPr>
              <a:t>https://www.youtube.com/watch?v=pwRw7QqK_qA&amp;list=PL5Q2soXY2Zi9xidyIgBxUz7xRPS-wisBN&amp;index=9</a:t>
            </a:r>
            <a:endParaRPr lang="en-US" sz="1700" dirty="0">
              <a:solidFill>
                <a:srgbClr val="0000FF"/>
              </a:solidFill>
            </a:endParaRPr>
          </a:p>
          <a:p>
            <a:r>
              <a:rPr lang="en-US" sz="2000" dirty="0">
                <a:solidFill>
                  <a:srgbClr val="FF0000"/>
                </a:solidFill>
              </a:rPr>
              <a:t>Computer Architecture, Fall 2020, Lecture 5b</a:t>
            </a:r>
          </a:p>
          <a:p>
            <a:pPr lvl="1"/>
            <a:r>
              <a:rPr lang="en-US" sz="2000" dirty="0"/>
              <a:t>RowHammer in 2020: Revisiting RowHammer (ETH Zürich, Fall 2020)</a:t>
            </a:r>
          </a:p>
          <a:p>
            <a:pPr lvl="1"/>
            <a:r>
              <a:rPr lang="en-US" sz="1700" dirty="0">
                <a:solidFill>
                  <a:srgbClr val="0000FF"/>
                </a:solidFill>
                <a:hlinkClick r:id="rId4">
                  <a:extLst>
                    <a:ext uri="{A12FA001-AC4F-418D-AE19-62706E023703}">
                      <ahyp:hlinkClr xmlns:ahyp="http://schemas.microsoft.com/office/drawing/2018/hyperlinkcolor" val="tx"/>
                    </a:ext>
                  </a:extLst>
                </a:hlinkClick>
              </a:rPr>
              <a:t>https://www.youtube.com/watch?v=gR7XR-Eepcg&amp;list=PL5Q2soXY2Zi9xidyIgBxUz7xRPS-wisBN&amp;index=10</a:t>
            </a:r>
            <a:endParaRPr lang="en-US" sz="1700" dirty="0">
              <a:solidFill>
                <a:srgbClr val="0000FF"/>
              </a:solidFill>
            </a:endParaRPr>
          </a:p>
          <a:p>
            <a:r>
              <a:rPr lang="en-US" sz="2000" dirty="0">
                <a:solidFill>
                  <a:srgbClr val="FF0000"/>
                </a:solidFill>
              </a:rPr>
              <a:t>Computer Architecture, Fall 2020, Lecture 5c</a:t>
            </a:r>
          </a:p>
          <a:p>
            <a:pPr lvl="1"/>
            <a:r>
              <a:rPr lang="en-US" sz="2000" dirty="0"/>
              <a:t>Secure and Reliable Memory (ETH Zürich, Fall 2020)</a:t>
            </a:r>
          </a:p>
          <a:p>
            <a:pPr lvl="1"/>
            <a:r>
              <a:rPr lang="en-US" sz="1700" dirty="0">
                <a:solidFill>
                  <a:srgbClr val="0000FF"/>
                </a:solidFill>
                <a:hlinkClick r:id="rId5">
                  <a:extLst>
                    <a:ext uri="{A12FA001-AC4F-418D-AE19-62706E023703}">
                      <ahyp:hlinkClr xmlns:ahyp="http://schemas.microsoft.com/office/drawing/2018/hyperlinkcolor" val="tx"/>
                    </a:ext>
                  </a:extLst>
                </a:hlinkClick>
              </a:rPr>
              <a:t>https://www.youtube.com/watch?v=HvswnsfG3oQ&amp;list=PL5Q2soXY2Zi9xidyIgBxUz7xRPS-wisBN&amp;index=11</a:t>
            </a:r>
            <a:endParaRPr lang="en-US" sz="2000" dirty="0">
              <a:hlinkClick r:id="rId6">
                <a:extLst>
                  <a:ext uri="{A12FA001-AC4F-418D-AE19-62706E023703}">
                    <ahyp:hlinkClr xmlns:ahyp="http://schemas.microsoft.com/office/drawing/2018/hyperlinkcolor" val="tx"/>
                  </a:ext>
                </a:extLst>
              </a:hlinkClick>
            </a:endParaRPr>
          </a:p>
          <a:p>
            <a:endParaRPr lang="en-US" sz="2000" dirty="0"/>
          </a:p>
          <a:p>
            <a:pPr lvl="1"/>
            <a:endParaRPr lang="en-US" sz="2000" dirty="0"/>
          </a:p>
        </p:txBody>
      </p:sp>
      <p:sp>
        <p:nvSpPr>
          <p:cNvPr id="4" name="Slide Number Placeholder 3">
            <a:extLst>
              <a:ext uri="{FF2B5EF4-FFF2-40B4-BE49-F238E27FC236}">
                <a16:creationId xmlns:a16="http://schemas.microsoft.com/office/drawing/2014/main" id="{0CDD3B14-C38A-CD43-A830-5A9D1992803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171</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6" name="TextBox 5">
            <a:extLst>
              <a:ext uri="{FF2B5EF4-FFF2-40B4-BE49-F238E27FC236}">
                <a16:creationId xmlns:a16="http://schemas.microsoft.com/office/drawing/2014/main" id="{B9FA4FBF-90BC-A44A-80A5-E27853501F68}"/>
              </a:ext>
            </a:extLst>
          </p:cNvPr>
          <p:cNvSpPr txBox="1"/>
          <p:nvPr/>
        </p:nvSpPr>
        <p:spPr>
          <a:xfrm>
            <a:off x="1979712" y="6461778"/>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317986810"/>
      </p:ext>
    </p:extLst>
  </p:cSld>
  <p:clrMapOvr>
    <a:masterClrMapping/>
  </p:clrMapOvr>
  <p:transition/>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AD78-64D2-9C47-B050-A2D2C6E7DA86}"/>
              </a:ext>
            </a:extLst>
          </p:cNvPr>
          <p:cNvSpPr>
            <a:spLocks noGrp="1"/>
          </p:cNvSpPr>
          <p:nvPr>
            <p:ph type="title"/>
          </p:nvPr>
        </p:nvSpPr>
        <p:spPr/>
        <p:txBody>
          <a:bodyPr/>
          <a:lstStyle/>
          <a:p>
            <a:r>
              <a:rPr lang="en-US" dirty="0"/>
              <a:t>The Story of </a:t>
            </a:r>
            <a:r>
              <a:rPr lang="en-US" dirty="0" err="1"/>
              <a:t>RowHammer</a:t>
            </a:r>
            <a:r>
              <a:rPr lang="en-US" dirty="0"/>
              <a:t> Lecture …</a:t>
            </a:r>
          </a:p>
        </p:txBody>
      </p:sp>
      <p:sp>
        <p:nvSpPr>
          <p:cNvPr id="3" name="Content Placeholder 2">
            <a:extLst>
              <a:ext uri="{FF2B5EF4-FFF2-40B4-BE49-F238E27FC236}">
                <a16:creationId xmlns:a16="http://schemas.microsoft.com/office/drawing/2014/main" id="{51802AAD-62B5-594C-82AB-3F845A08141C}"/>
              </a:ext>
            </a:extLst>
          </p:cNvPr>
          <p:cNvSpPr>
            <a:spLocks noGrp="1"/>
          </p:cNvSpPr>
          <p:nvPr>
            <p:ph idx="1"/>
          </p:nvPr>
        </p:nvSpPr>
        <p:spPr>
          <a:xfrm>
            <a:off x="228600" y="908720"/>
            <a:ext cx="8610600" cy="5339680"/>
          </a:xfrm>
        </p:spPr>
        <p:txBody>
          <a:bodyPr/>
          <a:lstStyle/>
          <a:p>
            <a:r>
              <a:rPr lang="en-US" sz="1600" dirty="0"/>
              <a:t>Onur Mutlu,</a:t>
            </a:r>
            <a:br>
              <a:rPr lang="en-US" sz="1600" dirty="0"/>
            </a:br>
            <a:r>
              <a:rPr lang="en-US" sz="1600" b="1" dirty="0">
                <a:solidFill>
                  <a:srgbClr val="0432FF"/>
                </a:solidFill>
                <a:hlinkClick r:id="rId2">
                  <a:extLst>
                    <a:ext uri="{A12FA001-AC4F-418D-AE19-62706E023703}">
                      <ahyp:hlinkClr xmlns:ahyp="http://schemas.microsoft.com/office/drawing/2018/hyperlinkcolor" val="tx"/>
                    </a:ext>
                  </a:extLst>
                </a:hlinkClick>
              </a:rPr>
              <a:t>"The Story of RowHammer"</a:t>
            </a:r>
            <a:br>
              <a:rPr lang="en-US" sz="1600" dirty="0"/>
            </a:br>
            <a:r>
              <a:rPr lang="en-US" sz="1600" dirty="0"/>
              <a:t>Keynote Talk at </a:t>
            </a:r>
            <a:r>
              <a:rPr lang="en-US" sz="1600" i="1" dirty="0">
                <a:hlinkClick r:id="rId3"/>
              </a:rPr>
              <a:t>Secure Hardware, Architectures, and Operating Systems Workshop</a:t>
            </a:r>
            <a:r>
              <a:rPr lang="en-US" sz="1600" i="1" dirty="0"/>
              <a:t> (</a:t>
            </a:r>
            <a:r>
              <a:rPr lang="en-US" sz="1600" b="1" i="1" dirty="0" err="1"/>
              <a:t>SeHAS</a:t>
            </a:r>
            <a:r>
              <a:rPr lang="en-US" sz="1600" i="1" dirty="0"/>
              <a:t>), held with </a:t>
            </a:r>
            <a:r>
              <a:rPr lang="en-US" sz="1600" i="1" dirty="0">
                <a:hlinkClick r:id="rId4"/>
              </a:rPr>
              <a:t>HiPEAC 2021 Conference</a:t>
            </a:r>
            <a:r>
              <a:rPr lang="en-US" sz="1600" dirty="0"/>
              <a:t>, Virtual, 19 January 2021.</a:t>
            </a:r>
            <a:br>
              <a:rPr lang="en-US" sz="1600" dirty="0"/>
            </a:br>
            <a:r>
              <a:rPr lang="en-US" sz="1600" dirty="0"/>
              <a:t>[</a:t>
            </a:r>
            <a:r>
              <a:rPr lang="en-US" sz="1600" dirty="0">
                <a:hlinkClick r:id="rId2"/>
              </a:rPr>
              <a:t>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Talk Video</a:t>
            </a:r>
            <a:r>
              <a:rPr lang="en-US" sz="1600" dirty="0"/>
              <a:t> (1 </a:t>
            </a:r>
            <a:r>
              <a:rPr lang="en-US" sz="1600" dirty="0" err="1"/>
              <a:t>hr</a:t>
            </a:r>
            <a:r>
              <a:rPr lang="en-US" sz="1600" dirty="0"/>
              <a:t> 15 minutes, with Q&amp;A)]</a:t>
            </a:r>
            <a:br>
              <a:rPr lang="en-US" sz="1600" dirty="0"/>
            </a:br>
            <a:endParaRPr lang="en-US" sz="1600" dirty="0"/>
          </a:p>
        </p:txBody>
      </p:sp>
      <p:sp>
        <p:nvSpPr>
          <p:cNvPr id="4" name="Slide Number Placeholder 3">
            <a:extLst>
              <a:ext uri="{FF2B5EF4-FFF2-40B4-BE49-F238E27FC236}">
                <a16:creationId xmlns:a16="http://schemas.microsoft.com/office/drawing/2014/main" id="{42A122B2-35CC-C64B-B5EA-4870A730338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3B6C85BC-E1D4-CE46-B0F7-E149869B2D17}"/>
              </a:ext>
            </a:extLst>
          </p:cNvPr>
          <p:cNvPicPr>
            <a:picLocks noChangeAspect="1"/>
          </p:cNvPicPr>
          <p:nvPr/>
        </p:nvPicPr>
        <p:blipFill>
          <a:blip r:embed="rId7"/>
          <a:stretch>
            <a:fillRect/>
          </a:stretch>
        </p:blipFill>
        <p:spPr>
          <a:xfrm>
            <a:off x="1547664" y="2422891"/>
            <a:ext cx="6264696" cy="4318477"/>
          </a:xfrm>
          <a:prstGeom prst="rect">
            <a:avLst/>
          </a:prstGeom>
        </p:spPr>
      </p:pic>
    </p:spTree>
    <p:extLst>
      <p:ext uri="{BB962C8B-B14F-4D97-AF65-F5344CB8AC3E}">
        <p14:creationId xmlns:p14="http://schemas.microsoft.com/office/powerpoint/2010/main" val="602476188"/>
      </p:ext>
    </p:extLst>
  </p:cSld>
  <p:clrMapOvr>
    <a:masterClrMapping/>
  </p:clrMapOvr>
  <p:transition/>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AD78-64D2-9C47-B050-A2D2C6E7DA86}"/>
              </a:ext>
            </a:extLst>
          </p:cNvPr>
          <p:cNvSpPr>
            <a:spLocks noGrp="1"/>
          </p:cNvSpPr>
          <p:nvPr>
            <p:ph type="title"/>
          </p:nvPr>
        </p:nvSpPr>
        <p:spPr/>
        <p:txBody>
          <a:bodyPr/>
          <a:lstStyle/>
          <a:p>
            <a:r>
              <a:rPr lang="en-US" dirty="0"/>
              <a:t>Most Recent </a:t>
            </a:r>
            <a:r>
              <a:rPr lang="en-US" dirty="0" err="1"/>
              <a:t>RowHammer</a:t>
            </a:r>
            <a:r>
              <a:rPr lang="en-US" dirty="0"/>
              <a:t> Lecture</a:t>
            </a:r>
          </a:p>
        </p:txBody>
      </p:sp>
      <p:sp>
        <p:nvSpPr>
          <p:cNvPr id="4" name="Slide Number Placeholder 3">
            <a:extLst>
              <a:ext uri="{FF2B5EF4-FFF2-40B4-BE49-F238E27FC236}">
                <a16:creationId xmlns:a16="http://schemas.microsoft.com/office/drawing/2014/main" id="{42A122B2-35CC-C64B-B5EA-4870A730338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8C00347A-8E45-8D4C-B21F-F6E85F541C55}"/>
              </a:ext>
            </a:extLst>
          </p:cNvPr>
          <p:cNvPicPr>
            <a:picLocks noChangeAspect="1"/>
          </p:cNvPicPr>
          <p:nvPr/>
        </p:nvPicPr>
        <p:blipFill>
          <a:blip r:embed="rId2"/>
          <a:stretch>
            <a:fillRect/>
          </a:stretch>
        </p:blipFill>
        <p:spPr>
          <a:xfrm>
            <a:off x="817638" y="980728"/>
            <a:ext cx="7508723" cy="5278062"/>
          </a:xfrm>
          <a:prstGeom prst="rect">
            <a:avLst/>
          </a:prstGeom>
        </p:spPr>
      </p:pic>
      <p:sp>
        <p:nvSpPr>
          <p:cNvPr id="7" name="TextBox 6">
            <a:extLst>
              <a:ext uri="{FF2B5EF4-FFF2-40B4-BE49-F238E27FC236}">
                <a16:creationId xmlns:a16="http://schemas.microsoft.com/office/drawing/2014/main" id="{8125AB97-D138-8A48-AD57-608976736597}"/>
              </a:ext>
            </a:extLst>
          </p:cNvPr>
          <p:cNvSpPr txBox="1"/>
          <p:nvPr/>
        </p:nvSpPr>
        <p:spPr>
          <a:xfrm>
            <a:off x="1619672" y="6477308"/>
            <a:ext cx="6401111" cy="246221"/>
          </a:xfrm>
          <a:prstGeom prst="rect">
            <a:avLst/>
          </a:prstGeom>
          <a:noFill/>
        </p:spPr>
        <p:txBody>
          <a:bodyPr wrap="none" rtlCol="0">
            <a:spAutoFit/>
          </a:bodyPr>
          <a:lstStyle/>
          <a:p>
            <a:pPr lvl="0"/>
            <a:r>
              <a:rPr lang="en-US" sz="1000" dirty="0">
                <a:solidFill>
                  <a:srgbClr val="0000FF"/>
                </a:solidFill>
                <a:hlinkClick r:id="rId3">
                  <a:extLst>
                    <a:ext uri="{A12FA001-AC4F-418D-AE19-62706E023703}">
                      <ahyp:hlinkClr xmlns:ahyp="http://schemas.microsoft.com/office/drawing/2018/hyperlinkcolor" val="tx"/>
                    </a:ext>
                  </a:extLst>
                </a:hlinkClick>
              </a:rPr>
              <a:t>https://www.youtube.com/watch?v=7wVKnPj3NVw&amp;list=PL5Q2soXY2Zi-Mnk1PxjEIG32HAGILkTOF&amp;index=5</a:t>
            </a:r>
            <a:r>
              <a:rPr lang="en-US" sz="1000" dirty="0">
                <a:solidFill>
                  <a:srgbClr val="0000FF"/>
                </a:solidFill>
              </a:rPr>
              <a:t> </a:t>
            </a:r>
            <a:endParaRPr kumimoji="0" lang="en-US" sz="1000" b="0"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1370167978"/>
      </p:ext>
    </p:extLst>
  </p:cSld>
  <p:clrMapOvr>
    <a:masterClrMapping/>
  </p:clrMapOvr>
  <p:transition/>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6512" y="404664"/>
            <a:ext cx="9144000" cy="6057900"/>
          </a:xfrm>
          <a:prstGeom prst="rect">
            <a:avLst/>
          </a:prstGeom>
        </p:spPr>
      </p:pic>
    </p:spTree>
    <p:extLst>
      <p:ext uri="{BB962C8B-B14F-4D97-AF65-F5344CB8AC3E}">
        <p14:creationId xmlns:p14="http://schemas.microsoft.com/office/powerpoint/2010/main" val="3426507321"/>
      </p:ext>
    </p:extLst>
  </p:cSld>
  <p:clrMapOvr>
    <a:masterClrMapping/>
  </p:clrMapOvr>
  <p:transition/>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Future of Main Memory Reliability</a:t>
            </a:r>
          </a:p>
        </p:txBody>
      </p:sp>
      <p:sp>
        <p:nvSpPr>
          <p:cNvPr id="3" name="Content Placeholder 2"/>
          <p:cNvSpPr>
            <a:spLocks noGrp="1"/>
          </p:cNvSpPr>
          <p:nvPr>
            <p:ph idx="1"/>
          </p:nvPr>
        </p:nvSpPr>
        <p:spPr>
          <a:xfrm>
            <a:off x="228600" y="1052736"/>
            <a:ext cx="8610600" cy="5195664"/>
          </a:xfrm>
        </p:spPr>
        <p:txBody>
          <a:bodyPr/>
          <a:lstStyle/>
          <a:p>
            <a:r>
              <a:rPr lang="en-US" dirty="0"/>
              <a:t>DRAM is becoming less reliable </a:t>
            </a:r>
            <a:r>
              <a:rPr lang="en-US" dirty="0">
                <a:sym typeface="Wingdings"/>
              </a:rPr>
              <a:t> more vulnerable</a:t>
            </a:r>
          </a:p>
          <a:p>
            <a:endParaRPr lang="en-US" dirty="0">
              <a:sym typeface="Wingdings"/>
            </a:endParaRPr>
          </a:p>
          <a:p>
            <a:r>
              <a:rPr lang="en-US" dirty="0">
                <a:sym typeface="Wingdings"/>
              </a:rPr>
              <a:t>Due to difficulties in DRAM scaling, other problems may also appear (or they may be going unnoticed)</a:t>
            </a:r>
          </a:p>
          <a:p>
            <a:endParaRPr lang="en-US" dirty="0">
              <a:sym typeface="Wingdings"/>
            </a:endParaRPr>
          </a:p>
          <a:p>
            <a:r>
              <a:rPr lang="en-US" dirty="0">
                <a:sym typeface="Wingdings"/>
              </a:rPr>
              <a:t>Some errors may already be slipping into the field</a:t>
            </a:r>
          </a:p>
          <a:p>
            <a:pPr lvl="1"/>
            <a:r>
              <a:rPr lang="en-US" dirty="0">
                <a:sym typeface="Wingdings"/>
              </a:rPr>
              <a:t>Read disturb errors (</a:t>
            </a:r>
            <a:r>
              <a:rPr lang="en-US" dirty="0" err="1">
                <a:sym typeface="Wingdings"/>
              </a:rPr>
              <a:t>Rowhammer</a:t>
            </a:r>
            <a:r>
              <a:rPr lang="en-US" dirty="0">
                <a:sym typeface="Wingdings"/>
              </a:rPr>
              <a:t>)</a:t>
            </a:r>
          </a:p>
          <a:p>
            <a:pPr lvl="1"/>
            <a:r>
              <a:rPr lang="en-US" dirty="0">
                <a:sym typeface="Wingdings"/>
              </a:rPr>
              <a:t>Retention errors</a:t>
            </a:r>
          </a:p>
          <a:p>
            <a:pPr lvl="1"/>
            <a:r>
              <a:rPr lang="en-US" dirty="0">
                <a:sym typeface="Wingdings"/>
              </a:rPr>
              <a:t>Read errors, write errors</a:t>
            </a:r>
          </a:p>
          <a:p>
            <a:pPr lvl="1"/>
            <a:r>
              <a:rPr lang="en-US" dirty="0">
                <a:sym typeface="Wingdings"/>
              </a:rPr>
              <a:t>…</a:t>
            </a:r>
          </a:p>
          <a:p>
            <a:endParaRPr lang="en-US" dirty="0">
              <a:sym typeface="Wingdings"/>
            </a:endParaRPr>
          </a:p>
          <a:p>
            <a:r>
              <a:rPr lang="en-US" dirty="0">
                <a:solidFill>
                  <a:srgbClr val="FF0000"/>
                </a:solidFill>
                <a:sym typeface="Wingdings"/>
              </a:rPr>
              <a:t>These errors can also pose security vulnerabilities</a:t>
            </a:r>
            <a:endParaRPr lang="en-US" dirty="0">
              <a:solidFill>
                <a:srgbClr val="FF0000"/>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Rectangle 4"/>
          <p:cNvSpPr>
            <a:spLocks noChangeArrowheads="1"/>
          </p:cNvSpPr>
          <p:nvPr/>
        </p:nvSpPr>
        <p:spPr bwMode="auto">
          <a:xfrm>
            <a:off x="899592" y="4005064"/>
            <a:ext cx="2232248" cy="432049"/>
          </a:xfrm>
          <a:prstGeom prst="rect">
            <a:avLst/>
          </a:prstGeom>
          <a:noFill/>
          <a:ln w="38100">
            <a:solidFill>
              <a:srgbClr val="FF0000"/>
            </a:solidFill>
            <a:miter lim="800000"/>
            <a:headEnd/>
            <a:tailEnd/>
          </a:ln>
          <a:effectLst>
            <a:outerShdw blurRad="63500" dist="23000" dir="5400000" rotWithShape="0">
              <a:srgbClr val="000000">
                <a:alpha val="34998"/>
              </a:srgbClr>
            </a:outerShdw>
          </a:effectLst>
          <a:extLst>
            <a:ext uri="{909E8E84-426E-40dd-AFC4-6F175D3DCCD1}">
              <a14:hiddenFill xmlns:a14="http://schemas.microsoft.com/office/drawing/2010/main" xmlns="">
                <a:solidFill>
                  <a:srgbClr val="FFFFFF"/>
                </a:solidFill>
              </a14:hiddenFill>
            </a:ext>
          </a:extLst>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ＭＳ Ｐゴシック" charset="0"/>
              <a:cs typeface="ＭＳ Ｐゴシック" charset="0"/>
            </a:endParaRPr>
          </a:p>
        </p:txBody>
      </p:sp>
    </p:spTree>
    <p:extLst>
      <p:ext uri="{BB962C8B-B14F-4D97-AF65-F5344CB8AC3E}">
        <p14:creationId xmlns:p14="http://schemas.microsoft.com/office/powerpoint/2010/main" val="399465184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All Memory Technologies are Vulnerable</a:t>
            </a:r>
          </a:p>
        </p:txBody>
      </p:sp>
      <p:sp>
        <p:nvSpPr>
          <p:cNvPr id="3" name="Content Placeholder 2"/>
          <p:cNvSpPr>
            <a:spLocks noGrp="1"/>
          </p:cNvSpPr>
          <p:nvPr>
            <p:ph idx="1"/>
          </p:nvPr>
        </p:nvSpPr>
        <p:spPr>
          <a:xfrm>
            <a:off x="228600" y="1268760"/>
            <a:ext cx="8610600" cy="4979640"/>
          </a:xfrm>
        </p:spPr>
        <p:txBody>
          <a:bodyPr/>
          <a:lstStyle/>
          <a:p>
            <a:r>
              <a:rPr lang="en-US" dirty="0"/>
              <a:t>DRAM</a:t>
            </a:r>
          </a:p>
          <a:p>
            <a:endParaRPr lang="en-US" dirty="0"/>
          </a:p>
          <a:p>
            <a:r>
              <a:rPr lang="en-US" dirty="0"/>
              <a:t>Flash memory</a:t>
            </a:r>
          </a:p>
          <a:p>
            <a:endParaRPr lang="en-US" dirty="0"/>
          </a:p>
          <a:p>
            <a:r>
              <a:rPr lang="en-US" dirty="0"/>
              <a:t>Emerging Technologies</a:t>
            </a:r>
          </a:p>
          <a:p>
            <a:pPr lvl="1"/>
            <a:r>
              <a:rPr lang="en-US" dirty="0"/>
              <a:t>Phase Change Memory</a:t>
            </a:r>
          </a:p>
          <a:p>
            <a:pPr lvl="1"/>
            <a:r>
              <a:rPr lang="en-US" dirty="0"/>
              <a:t>STT-MRAM</a:t>
            </a:r>
          </a:p>
          <a:p>
            <a:pPr lvl="1"/>
            <a:r>
              <a:rPr lang="en-US" dirty="0"/>
              <a:t>RRAM, memristors</a:t>
            </a:r>
          </a:p>
          <a:p>
            <a:pPr lvl="1"/>
            <a:r>
              <a:rPr lang="en-US" dirty="0"/>
              <a:t>… </a:t>
            </a:r>
          </a:p>
          <a:p>
            <a:pPr lvl="1"/>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769511824"/>
      </p:ext>
    </p:extLst>
  </p:cSld>
  <p:clrMapOvr>
    <a:masterClrMapping/>
  </p:clrMapOvr>
  <p:transition/>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Do We Keep Memory Secure?</a:t>
            </a:r>
          </a:p>
        </p:txBody>
      </p:sp>
      <p:sp>
        <p:nvSpPr>
          <p:cNvPr id="3" name="Content Placeholder 2"/>
          <p:cNvSpPr>
            <a:spLocks noGrp="1"/>
          </p:cNvSpPr>
          <p:nvPr>
            <p:ph idx="1"/>
          </p:nvPr>
        </p:nvSpPr>
        <p:spPr>
          <a:xfrm>
            <a:off x="0" y="1268760"/>
            <a:ext cx="9144000" cy="5112568"/>
          </a:xfrm>
        </p:spPr>
        <p:txBody>
          <a:bodyPr/>
          <a:lstStyle/>
          <a:p>
            <a:r>
              <a:rPr lang="en-US" b="1" dirty="0">
                <a:solidFill>
                  <a:srgbClr val="FF0000"/>
                </a:solidFill>
              </a:rPr>
              <a:t>Understand</a:t>
            </a:r>
            <a:r>
              <a:rPr lang="en-US" dirty="0">
                <a:solidFill>
                  <a:srgbClr val="FF0000"/>
                </a:solidFill>
              </a:rPr>
              <a:t>:</a:t>
            </a:r>
            <a:r>
              <a:rPr lang="en-US" dirty="0">
                <a:solidFill>
                  <a:srgbClr val="0000FF"/>
                </a:solidFill>
              </a:rPr>
              <a:t> Methodologies for failure modeling and discovery</a:t>
            </a:r>
          </a:p>
          <a:p>
            <a:pPr lvl="1"/>
            <a:r>
              <a:rPr lang="en-US" dirty="0"/>
              <a:t>Modeling and prediction based on real (device) data </a:t>
            </a:r>
          </a:p>
          <a:p>
            <a:endParaRPr lang="en-US" dirty="0"/>
          </a:p>
          <a:p>
            <a:pPr marL="0" indent="0">
              <a:buNone/>
            </a:pPr>
            <a:endParaRPr lang="en-US" dirty="0"/>
          </a:p>
          <a:p>
            <a:r>
              <a:rPr lang="en-US" b="1" dirty="0">
                <a:solidFill>
                  <a:srgbClr val="FF0000"/>
                </a:solidFill>
              </a:rPr>
              <a:t>Architect</a:t>
            </a:r>
            <a:r>
              <a:rPr lang="en-US" dirty="0">
                <a:solidFill>
                  <a:srgbClr val="FF0000"/>
                </a:solidFill>
              </a:rPr>
              <a:t>:</a:t>
            </a:r>
            <a:r>
              <a:rPr lang="en-US" dirty="0">
                <a:solidFill>
                  <a:srgbClr val="0000FF"/>
                </a:solidFill>
              </a:rPr>
              <a:t> Principled co-architecting of system and memory</a:t>
            </a:r>
          </a:p>
          <a:p>
            <a:pPr lvl="1"/>
            <a:r>
              <a:rPr lang="en-US" dirty="0"/>
              <a:t>Good partitioning of duties across the stack</a:t>
            </a:r>
          </a:p>
          <a:p>
            <a:endParaRPr lang="en-US" dirty="0"/>
          </a:p>
          <a:p>
            <a:endParaRPr lang="en-US" dirty="0"/>
          </a:p>
          <a:p>
            <a:r>
              <a:rPr lang="en-US" b="1" dirty="0">
                <a:solidFill>
                  <a:srgbClr val="FF0000"/>
                </a:solidFill>
              </a:rPr>
              <a:t>Design &amp; Test</a:t>
            </a:r>
            <a:r>
              <a:rPr lang="en-US" dirty="0">
                <a:solidFill>
                  <a:srgbClr val="FF0000"/>
                </a:solidFill>
              </a:rPr>
              <a:t>:</a:t>
            </a:r>
            <a:r>
              <a:rPr lang="en-US" dirty="0">
                <a:solidFill>
                  <a:srgbClr val="0000FF"/>
                </a:solidFill>
              </a:rPr>
              <a:t> Principled design, automation, testing</a:t>
            </a:r>
          </a:p>
          <a:p>
            <a:pPr lvl="1"/>
            <a:r>
              <a:rPr lang="en-US" dirty="0"/>
              <a:t>High coverage and good interaction with system reliability methods</a:t>
            </a:r>
          </a:p>
          <a:p>
            <a:endParaRPr lang="en-US" dirty="0"/>
          </a:p>
          <a:p>
            <a:pPr marL="0" indent="0">
              <a:buNone/>
            </a:pPr>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6BB4180-6920-9C42-9DA1-4829E0437063}"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177</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340534476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RAM-new-testing-infrastructure.jpg"/>
          <p:cNvPicPr>
            <a:picLocks noGrp="1" noChangeAspect="1"/>
          </p:cNvPicPr>
          <p:nvPr>
            <p:ph idx="1"/>
          </p:nvPr>
        </p:nvPicPr>
        <p:blipFill>
          <a:blip r:embed="rId2" cstate="print">
            <a:extLst>
              <a:ext uri="{28A0092B-C50C-407E-A947-70E740481C1C}">
                <a14:useLocalDpi xmlns:a14="http://schemas.microsoft.com/office/drawing/2010/main" val="0"/>
              </a:ext>
            </a:extLst>
          </a:blip>
          <a:srcRect t="12242" b="12242"/>
          <a:stretch>
            <a:fillRect/>
          </a:stretch>
        </p:blipFill>
        <p:spPr>
          <a:xfrm>
            <a:off x="228600" y="1144488"/>
            <a:ext cx="8610600" cy="4876800"/>
          </a:xfrm>
          <a:scene3d>
            <a:camera prst="obliqueTopRight">
              <a:rot lat="0" lon="0" rev="10800000"/>
            </a:camera>
            <a:lightRig rig="threePt" dir="t"/>
          </a:scene3d>
        </p:spPr>
      </p:pic>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6" name="Rectangle 5"/>
          <p:cNvSpPr/>
          <p:nvPr/>
        </p:nvSpPr>
        <p:spPr>
          <a:xfrm>
            <a:off x="1547664" y="6300608"/>
            <a:ext cx="6696744" cy="584776"/>
          </a:xfrm>
          <a:prstGeom prst="rect">
            <a:avLst/>
          </a:prstGeom>
        </p:spPr>
        <p:txBody>
          <a:bodyPr wrap="squar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Tahoma" charset="0"/>
                <a:ea typeface="ＭＳ Ｐゴシック" charset="0"/>
                <a:cs typeface="ＭＳ Ｐゴシック" charset="0"/>
              </a:rPr>
              <a:t>Kim+, “</a:t>
            </a:r>
            <a:r>
              <a:rPr kumimoji="0" lang="en-US" sz="1600" b="0" i="0" u="none" strike="noStrike" kern="1200" cap="none" spc="0" normalizeH="0" baseline="0" noProof="0" dirty="0">
                <a:ln>
                  <a:noFill/>
                </a:ln>
                <a:solidFill>
                  <a:srgbClr val="0000FF"/>
                </a:solidFill>
                <a:effectLst/>
                <a:uLnTx/>
                <a:uFillTx/>
                <a:latin typeface="Tahoma"/>
                <a:ea typeface="+mn-ea"/>
                <a:cs typeface="+mn-cs"/>
              </a:rPr>
              <a:t>Flipping Bits in Memory Without Accessing Them: An Experimental Study of DRAM Disturbance Errors</a:t>
            </a:r>
            <a:r>
              <a:rPr kumimoji="0" lang="en-US" sz="1600" b="0" i="0" u="none" strike="noStrike" kern="1200" cap="none" spc="0" normalizeH="0" baseline="0" noProof="0" dirty="0">
                <a:ln>
                  <a:noFill/>
                </a:ln>
                <a:solidFill>
                  <a:srgbClr val="000000"/>
                </a:solidFill>
                <a:effectLst/>
                <a:uLnTx/>
                <a:uFillTx/>
                <a:latin typeface="Tahoma" charset="0"/>
                <a:ea typeface="ＭＳ Ｐゴシック" charset="0"/>
                <a:cs typeface="ＭＳ Ｐゴシック" charset="0"/>
              </a:rPr>
              <a:t>,” ISCA 2014.</a:t>
            </a:r>
          </a:p>
        </p:txBody>
      </p:sp>
      <p:sp>
        <p:nvSpPr>
          <p:cNvPr id="7" name="Rectangle 6"/>
          <p:cNvSpPr/>
          <p:nvPr/>
        </p:nvSpPr>
        <p:spPr>
          <a:xfrm>
            <a:off x="107504" y="1466055"/>
            <a:ext cx="2209798" cy="1524000"/>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rPr>
              <a:t>Temperature</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rPr>
              <a:t>Controller</a:t>
            </a:r>
          </a:p>
          <a:p>
            <a:pPr marL="0" marR="0" lvl="0" indent="0" algn="ctr" defTabSz="914400" rtl="0" eaLnBrk="1" fontAlgn="auto" latinLnBrk="0" hangingPunct="1">
              <a:lnSpc>
                <a:spcPct val="90000"/>
              </a:lnSpc>
              <a:spcBef>
                <a:spcPts val="0"/>
              </a:spcBef>
              <a:spcAft>
                <a:spcPts val="0"/>
              </a:spcAft>
              <a:buClrTx/>
              <a:buSzTx/>
              <a:buFontTx/>
              <a:buNone/>
              <a:tabLst/>
              <a:defRPr/>
            </a:pPr>
            <a:endParaRPr kumimoji="0" lang="en-US" sz="32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endParaRPr>
          </a:p>
        </p:txBody>
      </p:sp>
      <p:sp>
        <p:nvSpPr>
          <p:cNvPr id="8" name="Rectangle 7"/>
          <p:cNvSpPr/>
          <p:nvPr/>
        </p:nvSpPr>
        <p:spPr>
          <a:xfrm>
            <a:off x="107504" y="2990055"/>
            <a:ext cx="2209798" cy="2743201"/>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rPr>
              <a:t>PC</a:t>
            </a:r>
            <a:endParaRPr kumimoji="0" lang="en-US" sz="24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endParaRPr>
          </a:p>
        </p:txBody>
      </p:sp>
      <p:sp>
        <p:nvSpPr>
          <p:cNvPr id="9" name="Rectangle 8"/>
          <p:cNvSpPr/>
          <p:nvPr/>
        </p:nvSpPr>
        <p:spPr>
          <a:xfrm>
            <a:off x="4374702" y="1962441"/>
            <a:ext cx="1447800" cy="3122743"/>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Tahoma"/>
                <a:ea typeface="+mn-ea"/>
                <a:cs typeface="+mn-cs"/>
              </a:rPr>
              <a:t>Heater</a:t>
            </a:r>
          </a:p>
        </p:txBody>
      </p:sp>
      <p:sp>
        <p:nvSpPr>
          <p:cNvPr id="10" name="Rectangle 9"/>
          <p:cNvSpPr/>
          <p:nvPr/>
        </p:nvSpPr>
        <p:spPr>
          <a:xfrm>
            <a:off x="2317302" y="1962444"/>
            <a:ext cx="2057400" cy="3770812"/>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Tahoma"/>
                <a:ea typeface="+mn-ea"/>
                <a:cs typeface="+mn-cs"/>
              </a:rPr>
              <a:t>FPGAs</a:t>
            </a:r>
          </a:p>
        </p:txBody>
      </p:sp>
      <p:sp>
        <p:nvSpPr>
          <p:cNvPr id="11" name="Rectangle 10"/>
          <p:cNvSpPr/>
          <p:nvPr/>
        </p:nvSpPr>
        <p:spPr>
          <a:xfrm>
            <a:off x="5822502" y="1962444"/>
            <a:ext cx="2057400" cy="3770812"/>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Tahoma"/>
                <a:ea typeface="+mn-ea"/>
                <a:cs typeface="+mn-cs"/>
              </a:rPr>
              <a:t>FPGAs</a:t>
            </a:r>
          </a:p>
        </p:txBody>
      </p:sp>
      <p:sp>
        <p:nvSpPr>
          <p:cNvPr id="12" name="Title 1"/>
          <p:cNvSpPr txBox="1">
            <a:spLocks/>
          </p:cNvSpPr>
          <p:nvPr/>
        </p:nvSpPr>
        <p:spPr bwMode="auto">
          <a:xfrm>
            <a:off x="107504" y="152400"/>
            <a:ext cx="9036496"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3500" b="0" i="0" u="none" strike="noStrike" kern="1200" cap="none" spc="0" normalizeH="0" baseline="0" noProof="0" dirty="0">
                <a:ln>
                  <a:noFill/>
                </a:ln>
                <a:solidFill>
                  <a:srgbClr val="006633"/>
                </a:solidFill>
                <a:effectLst/>
                <a:uLnTx/>
                <a:uFillTx/>
                <a:latin typeface="Garamond"/>
                <a:ea typeface="+mj-ea"/>
                <a:cs typeface="+mj-cs"/>
              </a:rPr>
              <a:t>Understand and Model with Experiments (DRAM)</a:t>
            </a:r>
          </a:p>
        </p:txBody>
      </p:sp>
    </p:spTree>
    <p:extLst>
      <p:ext uri="{BB962C8B-B14F-4D97-AF65-F5344CB8AC3E}">
        <p14:creationId xmlns:p14="http://schemas.microsoft.com/office/powerpoint/2010/main" val="3258107117"/>
      </p:ext>
    </p:extLst>
  </p:cSld>
  <p:clrMapOvr>
    <a:masterClrMapping/>
  </p:clrMapOvr>
  <p:transition/>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600" dirty="0"/>
              <a:t>Understand and Model with Experiments (Flash)</a:t>
            </a:r>
            <a:endParaRPr lang="en-US" sz="3800" dirty="0"/>
          </a:p>
        </p:txBody>
      </p:sp>
      <p:pic>
        <p:nvPicPr>
          <p:cNvPr id="33" name="Picture 2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1081088"/>
            <a:ext cx="6858000" cy="46974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nvGrpSpPr>
          <p:cNvPr id="34" name="Group 46"/>
          <p:cNvGrpSpPr>
            <a:grpSpLocks/>
          </p:cNvGrpSpPr>
          <p:nvPr/>
        </p:nvGrpSpPr>
        <p:grpSpPr bwMode="auto">
          <a:xfrm>
            <a:off x="5181600" y="1995488"/>
            <a:ext cx="2101850" cy="1066800"/>
            <a:chOff x="3264" y="1536"/>
            <a:chExt cx="1324" cy="672"/>
          </a:xfrm>
        </p:grpSpPr>
        <p:sp>
          <p:nvSpPr>
            <p:cNvPr id="35" name="Rectangle 21"/>
            <p:cNvSpPr>
              <a:spLocks noChangeArrowheads="1"/>
            </p:cNvSpPr>
            <p:nvPr/>
          </p:nvSpPr>
          <p:spPr bwMode="auto">
            <a:xfrm>
              <a:off x="3264" y="2016"/>
              <a:ext cx="288" cy="192"/>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36" name="Text Box 22"/>
            <p:cNvSpPr txBox="1">
              <a:spLocks noChangeArrowheads="1"/>
            </p:cNvSpPr>
            <p:nvPr/>
          </p:nvSpPr>
          <p:spPr bwMode="auto">
            <a:xfrm>
              <a:off x="3840" y="1536"/>
              <a:ext cx="74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USB Jack</a:t>
              </a:r>
            </a:p>
          </p:txBody>
        </p:sp>
        <p:sp>
          <p:nvSpPr>
            <p:cNvPr id="37" name="Line 23"/>
            <p:cNvSpPr>
              <a:spLocks noChangeShapeType="1"/>
            </p:cNvSpPr>
            <p:nvPr/>
          </p:nvSpPr>
          <p:spPr bwMode="auto">
            <a:xfrm flipH="1">
              <a:off x="3552" y="1728"/>
              <a:ext cx="384" cy="288"/>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38" name="Group 47"/>
          <p:cNvGrpSpPr>
            <a:grpSpLocks/>
          </p:cNvGrpSpPr>
          <p:nvPr/>
        </p:nvGrpSpPr>
        <p:grpSpPr bwMode="auto">
          <a:xfrm>
            <a:off x="5538788" y="3233738"/>
            <a:ext cx="2392362" cy="984250"/>
            <a:chOff x="3489" y="2316"/>
            <a:chExt cx="1507" cy="620"/>
          </a:xfrm>
        </p:grpSpPr>
        <p:sp>
          <p:nvSpPr>
            <p:cNvPr id="39" name="Rectangle 24"/>
            <p:cNvSpPr>
              <a:spLocks noChangeArrowheads="1"/>
            </p:cNvSpPr>
            <p:nvPr/>
          </p:nvSpPr>
          <p:spPr bwMode="auto">
            <a:xfrm>
              <a:off x="3489" y="2696"/>
              <a:ext cx="288" cy="24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00"/>
                </a:solidFill>
                <a:effectLst/>
                <a:uLnTx/>
                <a:uFillTx/>
                <a:latin typeface="Tahoma"/>
                <a:ea typeface="+mn-ea"/>
                <a:cs typeface="+mn-cs"/>
              </a:endParaRPr>
            </a:p>
          </p:txBody>
        </p:sp>
        <p:sp>
          <p:nvSpPr>
            <p:cNvPr id="40" name="Text Box 25"/>
            <p:cNvSpPr txBox="1">
              <a:spLocks noChangeArrowheads="1"/>
            </p:cNvSpPr>
            <p:nvPr/>
          </p:nvSpPr>
          <p:spPr bwMode="auto">
            <a:xfrm>
              <a:off x="3846" y="2316"/>
              <a:ext cx="1150" cy="40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Virtex-II Pro</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(USB controller)</a:t>
              </a:r>
            </a:p>
          </p:txBody>
        </p:sp>
        <p:sp>
          <p:nvSpPr>
            <p:cNvPr id="41" name="Line 26"/>
            <p:cNvSpPr>
              <a:spLocks noChangeShapeType="1"/>
            </p:cNvSpPr>
            <p:nvPr/>
          </p:nvSpPr>
          <p:spPr bwMode="auto">
            <a:xfrm flipH="1">
              <a:off x="3738" y="2529"/>
              <a:ext cx="198" cy="153"/>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sp>
        <p:nvSpPr>
          <p:cNvPr id="42" name="Rectangle 27"/>
          <p:cNvSpPr>
            <a:spLocks noChangeArrowheads="1"/>
          </p:cNvSpPr>
          <p:nvPr/>
        </p:nvSpPr>
        <p:spPr bwMode="auto">
          <a:xfrm>
            <a:off x="5232400" y="4533900"/>
            <a:ext cx="838200" cy="83820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00"/>
              </a:solidFill>
              <a:effectLst/>
              <a:uLnTx/>
              <a:uFillTx/>
              <a:latin typeface="Tahoma"/>
              <a:ea typeface="+mn-ea"/>
              <a:cs typeface="+mn-cs"/>
            </a:endParaRPr>
          </a:p>
        </p:txBody>
      </p:sp>
      <p:sp>
        <p:nvSpPr>
          <p:cNvPr id="43" name="Text Box 28"/>
          <p:cNvSpPr txBox="1">
            <a:spLocks noChangeArrowheads="1"/>
          </p:cNvSpPr>
          <p:nvPr/>
        </p:nvSpPr>
        <p:spPr bwMode="auto">
          <a:xfrm>
            <a:off x="2857500" y="4021138"/>
            <a:ext cx="2038350" cy="6413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Virtex-V FPGA</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(NAND Controller)</a:t>
            </a:r>
          </a:p>
        </p:txBody>
      </p:sp>
      <p:sp>
        <p:nvSpPr>
          <p:cNvPr id="44" name="Line 29"/>
          <p:cNvSpPr>
            <a:spLocks noChangeShapeType="1"/>
          </p:cNvSpPr>
          <p:nvPr/>
        </p:nvSpPr>
        <p:spPr bwMode="auto">
          <a:xfrm>
            <a:off x="4000500" y="4586288"/>
            <a:ext cx="1219200" cy="381000"/>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45" name="Rectangle 30"/>
          <p:cNvSpPr>
            <a:spLocks noChangeArrowheads="1"/>
          </p:cNvSpPr>
          <p:nvPr/>
        </p:nvSpPr>
        <p:spPr bwMode="auto">
          <a:xfrm>
            <a:off x="6629400" y="4738688"/>
            <a:ext cx="381000" cy="22860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46" name="Line 32"/>
          <p:cNvSpPr>
            <a:spLocks noChangeShapeType="1"/>
          </p:cNvSpPr>
          <p:nvPr/>
        </p:nvSpPr>
        <p:spPr bwMode="auto">
          <a:xfrm flipH="1">
            <a:off x="6858000" y="4357688"/>
            <a:ext cx="228600" cy="381000"/>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nvGrpSpPr>
          <p:cNvPr id="47" name="Group 37"/>
          <p:cNvGrpSpPr>
            <a:grpSpLocks/>
          </p:cNvGrpSpPr>
          <p:nvPr/>
        </p:nvGrpSpPr>
        <p:grpSpPr bwMode="auto">
          <a:xfrm>
            <a:off x="228600" y="2833688"/>
            <a:ext cx="6858000" cy="2895600"/>
            <a:chOff x="144" y="2064"/>
            <a:chExt cx="4320" cy="1824"/>
          </a:xfrm>
        </p:grpSpPr>
        <p:sp>
          <p:nvSpPr>
            <p:cNvPr id="48" name="Rectangle 33"/>
            <p:cNvSpPr>
              <a:spLocks noChangeArrowheads="1"/>
            </p:cNvSpPr>
            <p:nvPr/>
          </p:nvSpPr>
          <p:spPr bwMode="auto">
            <a:xfrm>
              <a:off x="1056" y="2400"/>
              <a:ext cx="3408" cy="1488"/>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66CC"/>
                </a:solidFill>
                <a:effectLst/>
                <a:uLnTx/>
                <a:uFillTx/>
                <a:latin typeface="Tahoma"/>
                <a:ea typeface="+mn-ea"/>
                <a:cs typeface="+mn-cs"/>
              </a:endParaRPr>
            </a:p>
          </p:txBody>
        </p:sp>
        <p:sp>
          <p:nvSpPr>
            <p:cNvPr id="49" name="Text Box 34"/>
            <p:cNvSpPr txBox="1">
              <a:spLocks noChangeArrowheads="1"/>
            </p:cNvSpPr>
            <p:nvPr/>
          </p:nvSpPr>
          <p:spPr bwMode="auto">
            <a:xfrm>
              <a:off x="144" y="2064"/>
              <a:ext cx="162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0000FF"/>
                  </a:solidFill>
                  <a:effectLst/>
                  <a:uLnTx/>
                  <a:uFillTx/>
                  <a:latin typeface="Arial" charset="0"/>
                  <a:ea typeface="MS PGothic" charset="0"/>
                </a:rPr>
                <a:t>HAPS-52 Mother Board</a:t>
              </a:r>
            </a:p>
          </p:txBody>
        </p:sp>
        <p:sp>
          <p:nvSpPr>
            <p:cNvPr id="50" name="Line 35"/>
            <p:cNvSpPr>
              <a:spLocks noChangeShapeType="1"/>
            </p:cNvSpPr>
            <p:nvPr/>
          </p:nvSpPr>
          <p:spPr bwMode="auto">
            <a:xfrm>
              <a:off x="480" y="2256"/>
              <a:ext cx="528" cy="864"/>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51" name="Group 41"/>
          <p:cNvGrpSpPr>
            <a:grpSpLocks/>
          </p:cNvGrpSpPr>
          <p:nvPr/>
        </p:nvGrpSpPr>
        <p:grpSpPr bwMode="auto">
          <a:xfrm>
            <a:off x="3276600" y="1309688"/>
            <a:ext cx="2819400" cy="3048000"/>
            <a:chOff x="2064" y="1104"/>
            <a:chExt cx="1776" cy="1920"/>
          </a:xfrm>
        </p:grpSpPr>
        <p:sp>
          <p:nvSpPr>
            <p:cNvPr id="52" name="Rectangle 38"/>
            <p:cNvSpPr>
              <a:spLocks noChangeArrowheads="1"/>
            </p:cNvSpPr>
            <p:nvPr/>
          </p:nvSpPr>
          <p:spPr bwMode="auto">
            <a:xfrm>
              <a:off x="3216" y="1680"/>
              <a:ext cx="624" cy="1344"/>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53" name="Text Box 39"/>
            <p:cNvSpPr txBox="1">
              <a:spLocks noChangeArrowheads="1"/>
            </p:cNvSpPr>
            <p:nvPr/>
          </p:nvSpPr>
          <p:spPr bwMode="auto">
            <a:xfrm>
              <a:off x="2064" y="1104"/>
              <a:ext cx="146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0000FF"/>
                  </a:solidFill>
                  <a:effectLst/>
                  <a:uLnTx/>
                  <a:uFillTx/>
                  <a:latin typeface="Arial" charset="0"/>
                  <a:ea typeface="MS PGothic" charset="0"/>
                </a:rPr>
                <a:t>USB Daughter Board</a:t>
              </a:r>
            </a:p>
          </p:txBody>
        </p:sp>
        <p:sp>
          <p:nvSpPr>
            <p:cNvPr id="54" name="Line 40"/>
            <p:cNvSpPr>
              <a:spLocks noChangeShapeType="1"/>
            </p:cNvSpPr>
            <p:nvPr/>
          </p:nvSpPr>
          <p:spPr bwMode="auto">
            <a:xfrm>
              <a:off x="2688" y="1296"/>
              <a:ext cx="528" cy="384"/>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55" name="Group 45"/>
          <p:cNvGrpSpPr>
            <a:grpSpLocks/>
          </p:cNvGrpSpPr>
          <p:nvPr/>
        </p:nvGrpSpPr>
        <p:grpSpPr bwMode="auto">
          <a:xfrm>
            <a:off x="6172201" y="4433889"/>
            <a:ext cx="2852738" cy="1809750"/>
            <a:chOff x="3888" y="3072"/>
            <a:chExt cx="1797" cy="1140"/>
          </a:xfrm>
        </p:grpSpPr>
        <p:sp>
          <p:nvSpPr>
            <p:cNvPr id="56" name="Rectangle 42"/>
            <p:cNvSpPr>
              <a:spLocks noChangeArrowheads="1"/>
            </p:cNvSpPr>
            <p:nvPr/>
          </p:nvSpPr>
          <p:spPr bwMode="auto">
            <a:xfrm>
              <a:off x="3888" y="3072"/>
              <a:ext cx="528" cy="768"/>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57" name="Text Box 43"/>
            <p:cNvSpPr txBox="1">
              <a:spLocks noChangeArrowheads="1"/>
            </p:cNvSpPr>
            <p:nvPr/>
          </p:nvSpPr>
          <p:spPr bwMode="auto">
            <a:xfrm>
              <a:off x="4105" y="3981"/>
              <a:ext cx="1580"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0000FF"/>
                  </a:solidFill>
                  <a:effectLst/>
                  <a:uLnTx/>
                  <a:uFillTx/>
                  <a:latin typeface="Arial" charset="0"/>
                  <a:ea typeface="MS PGothic" charset="0"/>
                </a:rPr>
                <a:t>NAND Daughter Board</a:t>
              </a:r>
            </a:p>
          </p:txBody>
        </p:sp>
        <p:sp>
          <p:nvSpPr>
            <p:cNvPr id="58" name="Line 44"/>
            <p:cNvSpPr>
              <a:spLocks noChangeShapeType="1"/>
            </p:cNvSpPr>
            <p:nvPr/>
          </p:nvSpPr>
          <p:spPr bwMode="auto">
            <a:xfrm flipH="1" flipV="1">
              <a:off x="4176" y="3840"/>
              <a:ext cx="384" cy="192"/>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sp>
        <p:nvSpPr>
          <p:cNvPr id="59" name="Rectangle 32"/>
          <p:cNvSpPr>
            <a:spLocks noChangeArrowheads="1"/>
          </p:cNvSpPr>
          <p:nvPr/>
        </p:nvSpPr>
        <p:spPr bwMode="auto">
          <a:xfrm>
            <a:off x="6388100" y="4511675"/>
            <a:ext cx="366713" cy="120650"/>
          </a:xfrm>
          <a:prstGeom prst="rect">
            <a:avLst/>
          </a:prstGeom>
          <a:solidFill>
            <a:srgbClr val="317131"/>
          </a:solidFill>
          <a:ln w="9525">
            <a:solidFill>
              <a:srgbClr val="006600"/>
            </a:solidFill>
            <a:round/>
            <a:headEnd/>
            <a:tailEnd/>
          </a:ln>
        </p:spPr>
        <p:txBody>
          <a:bodyPr/>
          <a:lstStyle/>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60" name="Text Box 31"/>
          <p:cNvSpPr txBox="1">
            <a:spLocks noChangeArrowheads="1"/>
          </p:cNvSpPr>
          <p:nvPr/>
        </p:nvSpPr>
        <p:spPr bwMode="auto">
          <a:xfrm>
            <a:off x="6400800" y="3805238"/>
            <a:ext cx="1466850" cy="6461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1x-nm</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NAND Flash</a:t>
            </a:r>
          </a:p>
        </p:txBody>
      </p:sp>
      <p:sp>
        <p:nvSpPr>
          <p:cNvPr id="61" name="Rectangle 60"/>
          <p:cNvSpPr/>
          <p:nvPr/>
        </p:nvSpPr>
        <p:spPr>
          <a:xfrm>
            <a:off x="-36512" y="5805264"/>
            <a:ext cx="6858001" cy="73866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6633"/>
                </a:solidFill>
                <a:effectLst/>
                <a:uLnTx/>
                <a:uFillTx/>
                <a:latin typeface="Tahoma"/>
                <a:ea typeface="+mn-ea"/>
                <a:cs typeface="+mn-cs"/>
              </a:rPr>
              <a:t>[DATE 2012, ICCD 2012, DATE 2013, ITJ 2013, ICCD 2013, SIGMETRICS 2014, HPCA 2015, DSN 2015, MSST 2015, JSAC 2016, HPCA 2017, DFRWS 2017,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6633"/>
                </a:solidFill>
                <a:effectLst/>
                <a:uLnTx/>
                <a:uFillTx/>
                <a:latin typeface="Tahoma"/>
                <a:ea typeface="+mn-ea"/>
                <a:cs typeface="+mn-cs"/>
              </a:rPr>
              <a:t>PIEEE 2017, HPCA 2018, SIGMETRICS 2018]</a:t>
            </a:r>
            <a:endParaRPr kumimoji="0" lang="en-US" sz="1400" b="0" i="0" u="none" strike="noStrike" kern="1200" cap="none" spc="0" normalizeH="0" baseline="0" noProof="0" dirty="0">
              <a:ln>
                <a:noFill/>
              </a:ln>
              <a:solidFill>
                <a:srgbClr val="000000"/>
              </a:solidFill>
              <a:effectLst/>
              <a:uLnTx/>
              <a:uFillTx/>
              <a:latin typeface="Tahoma"/>
              <a:ea typeface="+mn-ea"/>
              <a:cs typeface="+mn-cs"/>
            </a:endParaRPr>
          </a:p>
        </p:txBody>
      </p:sp>
      <p:sp>
        <p:nvSpPr>
          <p:cNvPr id="5" name="TextBox 4"/>
          <p:cNvSpPr txBox="1"/>
          <p:nvPr/>
        </p:nvSpPr>
        <p:spPr>
          <a:xfrm>
            <a:off x="-19422" y="6496146"/>
            <a:ext cx="9332690"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Cai+, “</a:t>
            </a:r>
            <a:r>
              <a:rPr kumimoji="0" lang="en-US" sz="1400" b="0" i="0" u="none" strike="noStrike" kern="1200" cap="none" spc="0" normalizeH="0" baseline="0" noProof="0" dirty="0">
                <a:ln>
                  <a:noFill/>
                </a:ln>
                <a:solidFill>
                  <a:srgbClr val="0000FF"/>
                </a:solidFill>
                <a:effectLst/>
                <a:uLnTx/>
                <a:uFillTx/>
                <a:latin typeface="Tahoma"/>
                <a:ea typeface="+mn-ea"/>
                <a:cs typeface="+mn-cs"/>
              </a:rPr>
              <a:t>Error Characterization, Mitigation, and Recovery in Flash Memory Based Solid State Drives</a:t>
            </a:r>
            <a:r>
              <a:rPr kumimoji="0" lang="en-US" sz="1400" b="0" i="0" u="none" strike="noStrike" kern="1200" cap="none" spc="0" normalizeH="0" baseline="0" noProof="0" dirty="0">
                <a:ln>
                  <a:noFill/>
                </a:ln>
                <a:solidFill>
                  <a:srgbClr val="000000"/>
                </a:solidFill>
                <a:effectLst/>
                <a:uLnTx/>
                <a:uFillTx/>
                <a:latin typeface="Tahoma"/>
                <a:ea typeface="+mn-ea"/>
                <a:cs typeface="+mn-cs"/>
              </a:rPr>
              <a:t>,” Proc. IEEE 2017.</a:t>
            </a:r>
          </a:p>
        </p:txBody>
      </p:sp>
    </p:spTree>
    <p:extLst>
      <p:ext uri="{BB962C8B-B14F-4D97-AF65-F5344CB8AC3E}">
        <p14:creationId xmlns:p14="http://schemas.microsoft.com/office/powerpoint/2010/main" val="3683024715"/>
      </p:ext>
    </p:extLst>
  </p:cSld>
  <p:clrMapOvr>
    <a:masterClrMapping/>
  </p:clrMapOvr>
  <p:transition/>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528" y="152400"/>
            <a:ext cx="9144000" cy="1066800"/>
          </a:xfrm>
        </p:spPr>
        <p:txBody>
          <a:bodyPr/>
          <a:lstStyle/>
          <a:p>
            <a:r>
              <a:rPr lang="en-US" sz="3800" dirty="0"/>
              <a:t>Understanding Flash Memory Reliability</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6" name="Rectangle 5">
            <a:hlinkClick r:id="rId2"/>
          </p:cNvPr>
          <p:cNvSpPr/>
          <p:nvPr/>
        </p:nvSpPr>
        <p:spPr>
          <a:xfrm>
            <a:off x="1619672" y="6453336"/>
            <a:ext cx="6048672" cy="415498"/>
          </a:xfrm>
          <a:prstGeom prst="rect">
            <a:avLst/>
          </a:prstGeom>
        </p:spPr>
        <p:txBody>
          <a:bodyPr wrap="square">
            <a:spAutoFit/>
          </a:bodyPr>
          <a:lstStyle/>
          <a:p>
            <a:pPr marL="0" marR="0" lvl="0" indent="0" algn="ctr" defTabSz="914400" rtl="0" eaLnBrk="1" fontAlgn="auto" latinLnBrk="0" hangingPunct="1">
              <a:lnSpc>
                <a:spcPct val="100000"/>
              </a:lnSpc>
              <a:spcBef>
                <a:spcPts val="450"/>
              </a:spcBef>
              <a:spcAft>
                <a:spcPts val="0"/>
              </a:spcAft>
              <a:buClrTx/>
              <a:buSzTx/>
              <a:buFontTx/>
              <a:buNone/>
              <a:tabLst/>
              <a:defRPr/>
            </a:pPr>
            <a:r>
              <a:rPr kumimoji="0" lang="en-US" sz="2100" b="1" i="0" u="none" strike="noStrike" kern="1200" cap="none" spc="0" normalizeH="0" baseline="0" noProof="0" dirty="0">
                <a:ln>
                  <a:noFill/>
                </a:ln>
                <a:solidFill>
                  <a:srgbClr val="0432FF"/>
                </a:solidFill>
                <a:effectLst/>
                <a:uLnTx/>
                <a:uFillTx/>
                <a:latin typeface="Adobe Garamond Pro" panose="02020502060506020403" pitchFamily="18" charset="0"/>
                <a:ea typeface="+mn-ea"/>
                <a:cs typeface="+mn-cs"/>
                <a:hlinkClick r:id="rId2">
                  <a:extLst>
                    <a:ext uri="{A12FA001-AC4F-418D-AE19-62706E023703}">
                      <ahyp:hlinkClr xmlns:ahyp="http://schemas.microsoft.com/office/drawing/2018/hyperlinkcolor" val="tx"/>
                    </a:ext>
                  </a:extLst>
                </a:hlinkClick>
              </a:rPr>
              <a:t>https://arxiv.org/pdf/1706.08642</a:t>
            </a:r>
            <a:r>
              <a:rPr kumimoji="0" lang="en-US" sz="2100" b="1" i="0" u="none" strike="noStrike" kern="1200" cap="none" spc="0" normalizeH="0" baseline="0" noProof="0" dirty="0">
                <a:ln>
                  <a:noFill/>
                </a:ln>
                <a:solidFill>
                  <a:srgbClr val="0432FF"/>
                </a:solidFill>
                <a:effectLst/>
                <a:uLnTx/>
                <a:uFillTx/>
                <a:latin typeface="Adobe Garamond Pro" panose="02020502060506020403" pitchFamily="18" charset="0"/>
                <a:ea typeface="+mn-ea"/>
                <a:cs typeface="+mn-cs"/>
              </a:rPr>
              <a:t>  </a:t>
            </a:r>
          </a:p>
        </p:txBody>
      </p:sp>
      <p:pic>
        <p:nvPicPr>
          <p:cNvPr id="8" name="Picture 2" descr="ttps://pbs.twimg.com/media/DKHLt24W0AAE5Fd.jpg:lar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7805" y="1219200"/>
            <a:ext cx="8453023" cy="516433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2706939" y="1484784"/>
            <a:ext cx="38741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FF0000"/>
                </a:solidFill>
                <a:effectLst/>
                <a:uLnTx/>
                <a:uFillTx/>
                <a:latin typeface="Tahoma"/>
                <a:ea typeface="+mn-ea"/>
                <a:cs typeface="+mn-cs"/>
              </a:rPr>
              <a:t>Proceedings of the IEEE, Sept. 2017</a:t>
            </a:r>
          </a:p>
        </p:txBody>
      </p:sp>
    </p:spTree>
    <p:extLst>
      <p:ext uri="{BB962C8B-B14F-4D97-AF65-F5344CB8AC3E}">
        <p14:creationId xmlns:p14="http://schemas.microsoft.com/office/powerpoint/2010/main" val="399286271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467B4-3115-AF46-B5CC-0866B28DA3B5}"/>
              </a:ext>
            </a:extLst>
          </p:cNvPr>
          <p:cNvSpPr>
            <a:spLocks noGrp="1"/>
          </p:cNvSpPr>
          <p:nvPr>
            <p:ph type="title"/>
          </p:nvPr>
        </p:nvSpPr>
        <p:spPr/>
        <p:txBody>
          <a:bodyPr/>
          <a:lstStyle/>
          <a:p>
            <a:r>
              <a:rPr lang="en-US" dirty="0"/>
              <a:t>Lecture on Flash Memory &amp; SSDs</a:t>
            </a:r>
          </a:p>
        </p:txBody>
      </p:sp>
      <p:sp>
        <p:nvSpPr>
          <p:cNvPr id="4" name="Slide Number Placeholder 3">
            <a:extLst>
              <a:ext uri="{FF2B5EF4-FFF2-40B4-BE49-F238E27FC236}">
                <a16:creationId xmlns:a16="http://schemas.microsoft.com/office/drawing/2014/main" id="{E507CACB-B2DF-114F-B8AF-92D15F2EDFB2}"/>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5093F3D5-59AF-3341-8A8E-BAA650DA3245}"/>
              </a:ext>
            </a:extLst>
          </p:cNvPr>
          <p:cNvSpPr txBox="1"/>
          <p:nvPr/>
        </p:nvSpPr>
        <p:spPr>
          <a:xfrm>
            <a:off x="1619672" y="6477308"/>
            <a:ext cx="6401111"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https://www.youtube.com/watch?v=rninK6KWBeM&amp;list=PL5Q2soXY2Zi9xidyIgBxUz7xRPS-wisBN&amp;index=47</a:t>
            </a:r>
            <a:r>
              <a:rPr kumimoji="0" lang="en-US" sz="1000" b="0" i="0" u="none" strike="noStrike" kern="1200" cap="none" spc="0" normalizeH="0" baseline="0" noProof="0" dirty="0">
                <a:ln>
                  <a:noFill/>
                </a:ln>
                <a:solidFill>
                  <a:srgbClr val="0000FF"/>
                </a:solidFill>
                <a:effectLst/>
                <a:uLnTx/>
                <a:uFillTx/>
                <a:latin typeface="Tahoma"/>
                <a:ea typeface="+mn-ea"/>
                <a:cs typeface="+mn-cs"/>
              </a:rPr>
              <a:t> </a:t>
            </a:r>
          </a:p>
        </p:txBody>
      </p:sp>
      <p:pic>
        <p:nvPicPr>
          <p:cNvPr id="6" name="Picture 5">
            <a:extLst>
              <a:ext uri="{FF2B5EF4-FFF2-40B4-BE49-F238E27FC236}">
                <a16:creationId xmlns:a16="http://schemas.microsoft.com/office/drawing/2014/main" id="{51118AC0-AD62-C14E-82CF-4CF377704282}"/>
              </a:ext>
            </a:extLst>
          </p:cNvPr>
          <p:cNvPicPr>
            <a:picLocks noChangeAspect="1"/>
          </p:cNvPicPr>
          <p:nvPr/>
        </p:nvPicPr>
        <p:blipFill>
          <a:blip r:embed="rId3"/>
          <a:stretch>
            <a:fillRect/>
          </a:stretch>
        </p:blipFill>
        <p:spPr>
          <a:xfrm>
            <a:off x="755640" y="956432"/>
            <a:ext cx="7556520" cy="5287206"/>
          </a:xfrm>
          <a:prstGeom prst="rect">
            <a:avLst/>
          </a:prstGeom>
        </p:spPr>
      </p:pic>
    </p:spTree>
    <p:extLst>
      <p:ext uri="{BB962C8B-B14F-4D97-AF65-F5344CB8AC3E}">
        <p14:creationId xmlns:p14="http://schemas.microsoft.com/office/powerpoint/2010/main" val="1219276490"/>
      </p:ext>
    </p:extLst>
  </p:cSld>
  <p:clrMapOvr>
    <a:masterClrMapping/>
  </p:clrMapOvr>
  <p:transition/>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467B4-3115-AF46-B5CC-0866B28DA3B5}"/>
              </a:ext>
            </a:extLst>
          </p:cNvPr>
          <p:cNvSpPr>
            <a:spLocks noGrp="1"/>
          </p:cNvSpPr>
          <p:nvPr>
            <p:ph type="title"/>
          </p:nvPr>
        </p:nvSpPr>
        <p:spPr/>
        <p:txBody>
          <a:bodyPr/>
          <a:lstStyle/>
          <a:p>
            <a:r>
              <a:rPr lang="en-US" dirty="0"/>
              <a:t>Special Course on Flash Memory &amp; SSDs</a:t>
            </a:r>
          </a:p>
        </p:txBody>
      </p:sp>
      <p:sp>
        <p:nvSpPr>
          <p:cNvPr id="4" name="Slide Number Placeholder 3">
            <a:extLst>
              <a:ext uri="{FF2B5EF4-FFF2-40B4-BE49-F238E27FC236}">
                <a16:creationId xmlns:a16="http://schemas.microsoft.com/office/drawing/2014/main" id="{E507CACB-B2DF-114F-B8AF-92D15F2EDFB2}"/>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5093F3D5-59AF-3341-8A8E-BAA650DA3245}"/>
              </a:ext>
            </a:extLst>
          </p:cNvPr>
          <p:cNvSpPr txBox="1"/>
          <p:nvPr/>
        </p:nvSpPr>
        <p:spPr>
          <a:xfrm>
            <a:off x="1862074" y="6477308"/>
            <a:ext cx="5734262"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https://www.youtube.com/watch?v=dSsZA6JGcLE&amp;list=PL5Q2soXY2Zi_4tPsgX9m_D7AI_c1T86cO</a:t>
            </a:r>
            <a:r>
              <a:rPr kumimoji="0" lang="en-US" sz="1000" b="0" i="0" u="none" strike="noStrike" kern="1200" cap="none" spc="0" normalizeH="0" baseline="0" noProof="0" dirty="0">
                <a:ln>
                  <a:noFill/>
                </a:ln>
                <a:solidFill>
                  <a:srgbClr val="0000FF"/>
                </a:solidFill>
                <a:effectLst/>
                <a:uLnTx/>
                <a:uFillTx/>
                <a:latin typeface="Tahoma"/>
                <a:ea typeface="+mn-ea"/>
                <a:cs typeface="+mn-cs"/>
              </a:rPr>
              <a:t> </a:t>
            </a:r>
          </a:p>
        </p:txBody>
      </p:sp>
      <p:pic>
        <p:nvPicPr>
          <p:cNvPr id="3" name="Picture 2">
            <a:extLst>
              <a:ext uri="{FF2B5EF4-FFF2-40B4-BE49-F238E27FC236}">
                <a16:creationId xmlns:a16="http://schemas.microsoft.com/office/drawing/2014/main" id="{765ACA42-6F65-6C40-9158-2859787631FE}"/>
              </a:ext>
            </a:extLst>
          </p:cNvPr>
          <p:cNvPicPr>
            <a:picLocks noChangeAspect="1"/>
          </p:cNvPicPr>
          <p:nvPr/>
        </p:nvPicPr>
        <p:blipFill>
          <a:blip r:embed="rId3"/>
          <a:stretch>
            <a:fillRect/>
          </a:stretch>
        </p:blipFill>
        <p:spPr>
          <a:xfrm>
            <a:off x="677929" y="951820"/>
            <a:ext cx="7711941" cy="5305719"/>
          </a:xfrm>
          <a:prstGeom prst="rect">
            <a:avLst/>
          </a:prstGeom>
        </p:spPr>
      </p:pic>
    </p:spTree>
    <p:extLst>
      <p:ext uri="{BB962C8B-B14F-4D97-AF65-F5344CB8AC3E}">
        <p14:creationId xmlns:p14="http://schemas.microsoft.com/office/powerpoint/2010/main" val="3597092147"/>
      </p:ext>
    </p:extLst>
  </p:cSld>
  <p:clrMapOvr>
    <a:masterClrMapping/>
  </p:clrMapOvr>
  <p:transition/>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0" y="1772816"/>
            <a:ext cx="9144000" cy="2088232"/>
          </a:xfrm>
        </p:spPr>
        <p:txBody>
          <a:bodyPr/>
          <a:lstStyle/>
          <a:p>
            <a:pPr marL="0" indent="0" algn="ctr">
              <a:buNone/>
            </a:pPr>
            <a:r>
              <a:rPr lang="en-US" sz="6400" dirty="0">
                <a:solidFill>
                  <a:srgbClr val="FF0000"/>
                </a:solidFill>
              </a:rPr>
              <a:t>Fundamentally</a:t>
            </a:r>
          </a:p>
          <a:p>
            <a:pPr marL="0" indent="0" algn="ctr">
              <a:buNone/>
            </a:pPr>
            <a:r>
              <a:rPr lang="en-US" sz="6400" dirty="0">
                <a:solidFill>
                  <a:srgbClr val="0000FF"/>
                </a:solidFill>
              </a:rPr>
              <a:t>Secure, Reliable, Safe</a:t>
            </a:r>
          </a:p>
          <a:p>
            <a:pPr marL="0" indent="0" algn="ctr">
              <a:buNone/>
            </a:pPr>
            <a:r>
              <a:rPr lang="en-US" sz="6400" dirty="0">
                <a:solidFill>
                  <a:srgbClr val="FF0000"/>
                </a:solidFill>
              </a:rPr>
              <a:t>Computing Architectures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183</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1968457849"/>
      </p:ext>
    </p:extLst>
  </p:cSld>
  <p:clrMapOvr>
    <a:masterClrMapping/>
  </p:clrMapOvr>
  <p:transition/>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One Important Takeaway</a:t>
            </a:r>
          </a:p>
        </p:txBody>
      </p:sp>
      <p:sp>
        <p:nvSpPr>
          <p:cNvPr id="3" name="Content Placeholder 2"/>
          <p:cNvSpPr>
            <a:spLocks noGrp="1"/>
          </p:cNvSpPr>
          <p:nvPr>
            <p:ph idx="1"/>
          </p:nvPr>
        </p:nvSpPr>
        <p:spPr>
          <a:xfrm>
            <a:off x="0" y="2060848"/>
            <a:ext cx="9144000" cy="2088232"/>
          </a:xfrm>
        </p:spPr>
        <p:txBody>
          <a:bodyPr/>
          <a:lstStyle/>
          <a:p>
            <a:pPr marL="0" indent="0" algn="ctr">
              <a:buNone/>
            </a:pPr>
            <a:r>
              <a:rPr lang="en-US" sz="6400" dirty="0">
                <a:solidFill>
                  <a:srgbClr val="FF0000"/>
                </a:solidFill>
              </a:rPr>
              <a:t>Main Memory Needs </a:t>
            </a:r>
          </a:p>
          <a:p>
            <a:pPr marL="0" indent="0" algn="ctr">
              <a:buNone/>
            </a:pPr>
            <a:r>
              <a:rPr lang="en-US" sz="6400" dirty="0">
                <a:solidFill>
                  <a:srgbClr val="0432FF"/>
                </a:solidFill>
              </a:rPr>
              <a:t>Intelligent Controllers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184</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1014800800"/>
      </p:ext>
    </p:extLst>
  </p:cSld>
  <p:clrMapOvr>
    <a:masterClrMapping/>
  </p:clrMapOvr>
  <p:transition/>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The Takeaway, Again</a:t>
            </a:r>
          </a:p>
        </p:txBody>
      </p:sp>
      <p:sp>
        <p:nvSpPr>
          <p:cNvPr id="3" name="Content Placeholder 2"/>
          <p:cNvSpPr>
            <a:spLocks noGrp="1"/>
          </p:cNvSpPr>
          <p:nvPr>
            <p:ph idx="1"/>
          </p:nvPr>
        </p:nvSpPr>
        <p:spPr>
          <a:xfrm>
            <a:off x="0" y="1844824"/>
            <a:ext cx="9144000" cy="2088232"/>
          </a:xfrm>
        </p:spPr>
        <p:txBody>
          <a:bodyPr/>
          <a:lstStyle/>
          <a:p>
            <a:pPr marL="0" indent="0" algn="ctr">
              <a:buNone/>
            </a:pPr>
            <a:r>
              <a:rPr lang="en-US" sz="6400" dirty="0">
                <a:solidFill>
                  <a:srgbClr val="FF0000"/>
                </a:solidFill>
              </a:rPr>
              <a:t>In-Field Patch-ability</a:t>
            </a:r>
          </a:p>
          <a:p>
            <a:pPr marL="0" indent="0" algn="ctr">
              <a:buNone/>
            </a:pPr>
            <a:r>
              <a:rPr lang="en-US" sz="6400" dirty="0">
                <a:solidFill>
                  <a:srgbClr val="0000FF"/>
                </a:solidFill>
              </a:rPr>
              <a:t>(Intelligent Memory)</a:t>
            </a:r>
          </a:p>
          <a:p>
            <a:pPr marL="0" indent="0" algn="ctr">
              <a:buNone/>
            </a:pPr>
            <a:r>
              <a:rPr lang="en-US" sz="6400" dirty="0">
                <a:solidFill>
                  <a:srgbClr val="FF0000"/>
                </a:solidFill>
              </a:rPr>
              <a:t>Can Avoid Many Failures</a:t>
            </a:r>
          </a:p>
          <a:p>
            <a:pPr marL="0" indent="0" algn="ctr">
              <a:buNone/>
            </a:pPr>
            <a:endParaRPr lang="en-US" sz="64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185</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726221906"/>
      </p:ext>
    </p:extLst>
  </p:cSld>
  <p:clrMapOvr>
    <a:masterClrMapping/>
  </p:clrMapOvr>
  <p:transition/>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Four Key Issues in Future Platforms</a:t>
            </a:r>
          </a:p>
        </p:txBody>
      </p:sp>
      <p:sp>
        <p:nvSpPr>
          <p:cNvPr id="3" name="Content Placeholder 2"/>
          <p:cNvSpPr>
            <a:spLocks noGrp="1"/>
          </p:cNvSpPr>
          <p:nvPr>
            <p:ph idx="1"/>
          </p:nvPr>
        </p:nvSpPr>
        <p:spPr>
          <a:xfrm>
            <a:off x="228600" y="1268760"/>
            <a:ext cx="8610600" cy="4876800"/>
          </a:xfrm>
        </p:spPr>
        <p:txBody>
          <a:bodyPr/>
          <a:lstStyle/>
          <a:p>
            <a:r>
              <a:rPr lang="en-US" dirty="0"/>
              <a:t>Fundamentally </a:t>
            </a:r>
            <a:r>
              <a:rPr lang="en-US" dirty="0">
                <a:solidFill>
                  <a:srgbClr val="0000FF"/>
                </a:solidFill>
              </a:rPr>
              <a:t>Secure/Reliable/Safe </a:t>
            </a:r>
            <a:r>
              <a:rPr lang="en-US" dirty="0"/>
              <a:t>Architectures</a:t>
            </a:r>
          </a:p>
          <a:p>
            <a:endParaRPr lang="en-US" dirty="0"/>
          </a:p>
          <a:p>
            <a:endParaRPr lang="en-US" dirty="0"/>
          </a:p>
          <a:p>
            <a:r>
              <a:rPr lang="en-US" dirty="0"/>
              <a:t>Fundamentally </a:t>
            </a:r>
            <a:r>
              <a:rPr lang="en-US" dirty="0">
                <a:solidFill>
                  <a:srgbClr val="0000FF"/>
                </a:solidFill>
              </a:rPr>
              <a:t>Energy-Efficient </a:t>
            </a:r>
            <a:r>
              <a:rPr lang="en-US" dirty="0"/>
              <a:t>Architectures</a:t>
            </a:r>
          </a:p>
          <a:p>
            <a:pPr lvl="1"/>
            <a:r>
              <a:rPr lang="en-US" dirty="0">
                <a:solidFill>
                  <a:srgbClr val="0000FF"/>
                </a:solidFill>
              </a:rPr>
              <a:t>Memory-centric </a:t>
            </a:r>
            <a:r>
              <a:rPr lang="en-US" dirty="0"/>
              <a:t>(Data-centric) Architectures</a:t>
            </a:r>
          </a:p>
          <a:p>
            <a:endParaRPr lang="en-US" dirty="0"/>
          </a:p>
          <a:p>
            <a:endParaRPr lang="en-US" dirty="0"/>
          </a:p>
          <a:p>
            <a:r>
              <a:rPr lang="en-US" dirty="0"/>
              <a:t>Fundamentally </a:t>
            </a:r>
            <a:r>
              <a:rPr lang="en-US" dirty="0">
                <a:solidFill>
                  <a:srgbClr val="0000FF"/>
                </a:solidFill>
              </a:rPr>
              <a:t>Low-Latency and Predictable </a:t>
            </a:r>
            <a:r>
              <a:rPr lang="en-US" dirty="0"/>
              <a:t>Architectures</a:t>
            </a:r>
          </a:p>
          <a:p>
            <a:endParaRPr lang="en-US" dirty="0"/>
          </a:p>
          <a:p>
            <a:endParaRPr lang="en-US" dirty="0"/>
          </a:p>
          <a:p>
            <a:r>
              <a:rPr lang="en-US" dirty="0"/>
              <a:t>Architectures for </a:t>
            </a:r>
            <a:r>
              <a:rPr lang="en-US" dirty="0">
                <a:solidFill>
                  <a:srgbClr val="0000FF"/>
                </a:solidFill>
              </a:rPr>
              <a:t>AI/ML, Genomics, Medicine, Health</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186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6" name="Rectangle 5">
            <a:extLst>
              <a:ext uri="{FF2B5EF4-FFF2-40B4-BE49-F238E27FC236}">
                <a16:creationId xmlns:a16="http://schemas.microsoft.com/office/drawing/2014/main" id="{AF454C8E-644E-3243-B4AA-441B607FE0D8}"/>
              </a:ext>
            </a:extLst>
          </p:cNvPr>
          <p:cNvSpPr/>
          <p:nvPr/>
        </p:nvSpPr>
        <p:spPr>
          <a:xfrm>
            <a:off x="514406" y="2564904"/>
            <a:ext cx="6865906" cy="936104"/>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Tree>
    <p:extLst>
      <p:ext uri="{BB962C8B-B14F-4D97-AF65-F5344CB8AC3E}">
        <p14:creationId xmlns:p14="http://schemas.microsoft.com/office/powerpoint/2010/main" val="9252924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500" dirty="0"/>
              <a:t>Maslow’s (Human) Hierarchy of Needs, Revisited</a:t>
            </a:r>
          </a:p>
        </p:txBody>
      </p:sp>
      <p:sp>
        <p:nvSpPr>
          <p:cNvPr id="3" name="Content Placeholder 2"/>
          <p:cNvSpPr>
            <a:spLocks noGrp="1"/>
          </p:cNvSpPr>
          <p:nvPr>
            <p:ph idx="1"/>
          </p:nvPr>
        </p:nvSpPr>
        <p:spPr/>
        <p:txBody>
          <a:bodyPr/>
          <a:lstStyle/>
          <a:p>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descr="maslow-pyramid.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31357" y="931384"/>
            <a:ext cx="6336704" cy="4657856"/>
          </a:xfrm>
          <a:prstGeom prst="rect">
            <a:avLst/>
          </a:prstGeom>
        </p:spPr>
      </p:pic>
      <p:sp>
        <p:nvSpPr>
          <p:cNvPr id="6" name="TextBox 5"/>
          <p:cNvSpPr txBox="1"/>
          <p:nvPr/>
        </p:nvSpPr>
        <p:spPr>
          <a:xfrm>
            <a:off x="227414" y="1052736"/>
            <a:ext cx="4416594"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Maslow, “</a:t>
            </a:r>
            <a:r>
              <a:rPr kumimoji="0" lang="en-US" sz="1800" b="0" i="0" u="none" strike="noStrike" kern="1200" cap="none" spc="0" normalizeH="0" baseline="0" noProof="0" dirty="0">
                <a:ln>
                  <a:noFill/>
                </a:ln>
                <a:solidFill>
                  <a:srgbClr val="0000FF"/>
                </a:solidFill>
                <a:effectLst/>
                <a:uLnTx/>
                <a:uFillTx/>
                <a:latin typeface="Tahoma"/>
                <a:ea typeface="+mn-ea"/>
                <a:cs typeface="+mn-cs"/>
              </a:rPr>
              <a:t>A Theory of Human Motivation</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Psychological Review, 1943. </a:t>
            </a:r>
          </a:p>
        </p:txBody>
      </p:sp>
      <p:sp>
        <p:nvSpPr>
          <p:cNvPr id="7" name="TextBox 6"/>
          <p:cNvSpPr txBox="1"/>
          <p:nvPr/>
        </p:nvSpPr>
        <p:spPr>
          <a:xfrm>
            <a:off x="3778884" y="4869160"/>
            <a:ext cx="4033476" cy="584775"/>
          </a:xfrm>
          <a:prstGeom prst="rect">
            <a:avLst/>
          </a:prstGeom>
          <a:solidFill>
            <a:srgbClr val="A285C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srgbClr val="FFFF00"/>
                </a:solidFill>
                <a:effectLst/>
                <a:uLnTx/>
                <a:uFillTx/>
                <a:latin typeface="Tahoma"/>
                <a:ea typeface="+mn-ea"/>
                <a:cs typeface="+mn-cs"/>
              </a:rPr>
              <a:t>Everlasting energy</a:t>
            </a:r>
            <a:endParaRPr kumimoji="0" lang="en-US" sz="3200" b="1" i="0" u="none" strike="noStrike" kern="1200" cap="none" spc="0" normalizeH="0" baseline="0" noProof="0" dirty="0">
              <a:ln>
                <a:noFill/>
              </a:ln>
              <a:solidFill>
                <a:srgbClr val="FFFF00"/>
              </a:solidFill>
              <a:effectLst/>
              <a:uLnTx/>
              <a:uFillTx/>
              <a:latin typeface="Tahoma"/>
              <a:ea typeface="+mn-ea"/>
              <a:cs typeface="+mn-cs"/>
            </a:endParaRPr>
          </a:p>
        </p:txBody>
      </p:sp>
      <p:sp>
        <p:nvSpPr>
          <p:cNvPr id="8" name="TextBox 7"/>
          <p:cNvSpPr txBox="1"/>
          <p:nvPr/>
        </p:nvSpPr>
        <p:spPr>
          <a:xfrm>
            <a:off x="1780551" y="6512454"/>
            <a:ext cx="3160741"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https://</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www.simplypsychology.org</a:t>
            </a:r>
            <a:r>
              <a:rPr kumimoji="0" lang="en-US" sz="1000" b="0" i="0" u="none" strike="noStrike" kern="1200" cap="none" spc="0" normalizeH="0" baseline="0" noProof="0" dirty="0">
                <a:ln>
                  <a:noFill/>
                </a:ln>
                <a:solidFill>
                  <a:srgbClr val="000000"/>
                </a:solidFill>
                <a:effectLst/>
                <a:uLnTx/>
                <a:uFillTx/>
                <a:latin typeface="Calibri"/>
                <a:ea typeface="+mn-ea"/>
                <a:cs typeface="Calibri"/>
              </a:rPr>
              <a:t>/</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maslow.html</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
        <p:nvSpPr>
          <p:cNvPr id="9" name="TextBox 8"/>
          <p:cNvSpPr txBox="1"/>
          <p:nvPr/>
        </p:nvSpPr>
        <p:spPr>
          <a:xfrm>
            <a:off x="227414" y="1052736"/>
            <a:ext cx="4477380" cy="147732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Maslow, “</a:t>
            </a:r>
            <a:r>
              <a:rPr kumimoji="0" lang="en-US" sz="1800" b="0" i="0" u="none" strike="noStrike" kern="1200" cap="none" spc="0" normalizeH="0" baseline="0" noProof="0" dirty="0">
                <a:ln>
                  <a:noFill/>
                </a:ln>
                <a:solidFill>
                  <a:srgbClr val="0000FF"/>
                </a:solidFill>
                <a:effectLst/>
                <a:uLnTx/>
                <a:uFillTx/>
                <a:latin typeface="Tahoma"/>
                <a:ea typeface="+mn-ea"/>
                <a:cs typeface="+mn-cs"/>
              </a:rPr>
              <a:t>A Theory of Human Motivation</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Psychological Review, 1943.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Maslow, “</a:t>
            </a:r>
            <a:r>
              <a:rPr kumimoji="0" lang="en-US" sz="1800" b="0" i="0" u="none" strike="noStrike" kern="1200" cap="none" spc="0" normalizeH="0" baseline="0" noProof="0" dirty="0">
                <a:ln>
                  <a:noFill/>
                </a:ln>
                <a:solidFill>
                  <a:srgbClr val="0000FF"/>
                </a:solidFill>
                <a:effectLst/>
                <a:uLnTx/>
                <a:uFillTx/>
                <a:latin typeface="Tahoma"/>
                <a:ea typeface="+mn-ea"/>
                <a:cs typeface="+mn-cs"/>
              </a:rPr>
              <a:t>Motivation and Personality</a:t>
            </a:r>
            <a:r>
              <a:rPr kumimoji="0" lang="en-US" sz="1800" b="0" i="0" u="none" strike="noStrike" kern="1200" cap="none" spc="0" normalizeH="0" baseline="0" noProof="0" dirty="0">
                <a:ln>
                  <a:noFill/>
                </a:ln>
                <a:solidFill>
                  <a:srgbClr val="000000"/>
                </a:solidFill>
                <a:effectLst/>
                <a:uLnTx/>
                <a:uFillTx/>
                <a:latin typeface="Tahoma"/>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Book, 1954-1970.</a:t>
            </a:r>
          </a:p>
        </p:txBody>
      </p:sp>
      <p:pic>
        <p:nvPicPr>
          <p:cNvPr id="10" name="Picture 9">
            <a:extLst>
              <a:ext uri="{FF2B5EF4-FFF2-40B4-BE49-F238E27FC236}">
                <a16:creationId xmlns:a16="http://schemas.microsoft.com/office/drawing/2014/main" id="{F36BB17F-F734-3B48-BE0D-49A57CBB00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528" y="2864053"/>
            <a:ext cx="2046334" cy="2581171"/>
          </a:xfrm>
          <a:prstGeom prst="rect">
            <a:avLst/>
          </a:prstGeom>
        </p:spPr>
      </p:pic>
    </p:spTree>
    <p:extLst>
      <p:ext uri="{BB962C8B-B14F-4D97-AF65-F5344CB8AC3E}">
        <p14:creationId xmlns:p14="http://schemas.microsoft.com/office/powerpoint/2010/main" val="229576713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Do We Want This?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3" descr="C:\1nenad\ireland-fields-sky-cloud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7800" y="1295400"/>
            <a:ext cx="6502400" cy="4876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 name="TextBox 2"/>
          <p:cNvSpPr txBox="1"/>
          <p:nvPr/>
        </p:nvSpPr>
        <p:spPr>
          <a:xfrm>
            <a:off x="1494169" y="6495147"/>
            <a:ext cx="1322673"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V. </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Milutinovic</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1374483826"/>
      </p:ext>
    </p:extLst>
  </p:cSld>
  <p:clrMapOvr>
    <a:masterClrMapping/>
  </p:clrMapOvr>
  <p:transition/>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Or This?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2" descr="C:\1nenad\Widnes_Smok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213891"/>
            <a:ext cx="8763000" cy="49514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 name="TextBox 2"/>
          <p:cNvSpPr txBox="1"/>
          <p:nvPr/>
        </p:nvSpPr>
        <p:spPr>
          <a:xfrm>
            <a:off x="1494169" y="6495147"/>
            <a:ext cx="1322673"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V. </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Milutinovic</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133230553"/>
      </p:ext>
    </p:extLst>
  </p:cSld>
  <p:clrMapOvr>
    <a:masterClrMapping/>
  </p:clrMapOvr>
  <p:transition/>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899592" y="1844824"/>
            <a:ext cx="7128792" cy="2088232"/>
          </a:xfrm>
        </p:spPr>
        <p:txBody>
          <a:bodyPr/>
          <a:lstStyle/>
          <a:p>
            <a:pPr marL="0" indent="0" algn="ctr">
              <a:buNone/>
            </a:pPr>
            <a:r>
              <a:rPr lang="en-US" sz="6400" dirty="0">
                <a:solidFill>
                  <a:srgbClr val="FF0000"/>
                </a:solidFill>
              </a:rPr>
              <a:t>High Performance,</a:t>
            </a:r>
          </a:p>
          <a:p>
            <a:pPr marL="0" indent="0" algn="ctr">
              <a:buNone/>
            </a:pPr>
            <a:r>
              <a:rPr lang="en-US" sz="6400" dirty="0">
                <a:solidFill>
                  <a:srgbClr val="0000FF"/>
                </a:solidFill>
              </a:rPr>
              <a:t>Energy Efficient,</a:t>
            </a:r>
          </a:p>
          <a:p>
            <a:pPr marL="0" indent="0" algn="ctr">
              <a:buNone/>
            </a:pPr>
            <a:r>
              <a:rPr lang="en-US" sz="6400" dirty="0">
                <a:solidFill>
                  <a:srgbClr val="FF0000"/>
                </a:solidFill>
              </a:rPr>
              <a:t>Sustainable</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190</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765371010"/>
      </p:ext>
    </p:extLst>
  </p:cSld>
  <p:clrMapOvr>
    <a:masterClrMapping/>
  </p:clrMapOvr>
  <p:transition/>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Problem</a:t>
            </a:r>
          </a:p>
        </p:txBody>
      </p:sp>
      <p:sp>
        <p:nvSpPr>
          <p:cNvPr id="3" name="Content Placeholder 2"/>
          <p:cNvSpPr>
            <a:spLocks noGrp="1"/>
          </p:cNvSpPr>
          <p:nvPr>
            <p:ph idx="1"/>
          </p:nvPr>
        </p:nvSpPr>
        <p:spPr>
          <a:xfrm>
            <a:off x="0" y="1268760"/>
            <a:ext cx="9144000" cy="4979640"/>
          </a:xfrm>
        </p:spPr>
        <p:txBody>
          <a:bodyPr/>
          <a:lstStyle/>
          <a:p>
            <a:pPr marL="0" indent="0" algn="ctr">
              <a:buNone/>
            </a:pPr>
            <a:r>
              <a:rPr lang="en-US" dirty="0">
                <a:solidFill>
                  <a:srgbClr val="0000FF"/>
                </a:solidFill>
              </a:rPr>
              <a:t>Data access is the major performance and energy bottleneck</a:t>
            </a:r>
          </a:p>
          <a:p>
            <a:endParaRPr lang="en-US" sz="1000" dirty="0"/>
          </a:p>
          <a:p>
            <a:pPr marL="0" indent="0">
              <a:buNone/>
            </a:pPr>
            <a:endParaRPr lang="en-US" dirty="0"/>
          </a:p>
          <a:p>
            <a:pPr marL="0" indent="0" algn="ctr">
              <a:buNone/>
            </a:pPr>
            <a:r>
              <a:rPr lang="en-US" sz="5000" dirty="0"/>
              <a:t>Our current</a:t>
            </a:r>
          </a:p>
          <a:p>
            <a:pPr marL="0" indent="0" algn="ctr">
              <a:buNone/>
            </a:pPr>
            <a:r>
              <a:rPr lang="en-US" sz="5000" dirty="0">
                <a:solidFill>
                  <a:srgbClr val="0000FF"/>
                </a:solidFill>
              </a:rPr>
              <a:t>design principles </a:t>
            </a:r>
          </a:p>
          <a:p>
            <a:pPr marL="0" indent="0" algn="ctr">
              <a:buNone/>
            </a:pPr>
            <a:r>
              <a:rPr lang="en-US" sz="5000" dirty="0">
                <a:solidFill>
                  <a:srgbClr val="0000FF"/>
                </a:solidFill>
              </a:rPr>
              <a:t>cause </a:t>
            </a:r>
            <a:r>
              <a:rPr lang="en-US" sz="5000" dirty="0">
                <a:solidFill>
                  <a:srgbClr val="FF0000"/>
                </a:solidFill>
              </a:rPr>
              <a:t>great energy waste</a:t>
            </a:r>
          </a:p>
          <a:p>
            <a:pPr marL="0" indent="0" algn="ctr">
              <a:buNone/>
            </a:pPr>
            <a:r>
              <a:rPr lang="en-US" sz="3000" dirty="0">
                <a:solidFill>
                  <a:srgbClr val="FF0000"/>
                </a:solidFill>
              </a:rPr>
              <a:t>(and great performance loss)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71447335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Problem</a:t>
            </a:r>
          </a:p>
        </p:txBody>
      </p:sp>
      <p:sp>
        <p:nvSpPr>
          <p:cNvPr id="3" name="Content Placeholder 2"/>
          <p:cNvSpPr>
            <a:spLocks noGrp="1"/>
          </p:cNvSpPr>
          <p:nvPr>
            <p:ph idx="1"/>
          </p:nvPr>
        </p:nvSpPr>
        <p:spPr>
          <a:xfrm>
            <a:off x="228600" y="1988840"/>
            <a:ext cx="8610600" cy="4876800"/>
          </a:xfrm>
        </p:spPr>
        <p:txBody>
          <a:bodyPr/>
          <a:lstStyle/>
          <a:p>
            <a:pPr marL="0" indent="0" algn="ctr">
              <a:buNone/>
            </a:pPr>
            <a:r>
              <a:rPr lang="en-US" sz="5000" dirty="0">
                <a:solidFill>
                  <a:srgbClr val="FF0000"/>
                </a:solidFill>
              </a:rPr>
              <a:t>Processing</a:t>
            </a:r>
            <a:r>
              <a:rPr lang="en-US" sz="5000" dirty="0"/>
              <a:t> of data </a:t>
            </a:r>
          </a:p>
          <a:p>
            <a:pPr marL="0" indent="0" algn="ctr">
              <a:buNone/>
            </a:pPr>
            <a:r>
              <a:rPr lang="en-US" sz="5000" dirty="0"/>
              <a:t>is performed </a:t>
            </a:r>
          </a:p>
          <a:p>
            <a:pPr marL="0" indent="0" algn="ctr">
              <a:buNone/>
            </a:pPr>
            <a:r>
              <a:rPr lang="en-US" sz="5000" dirty="0">
                <a:solidFill>
                  <a:srgbClr val="FF0000"/>
                </a:solidFill>
              </a:rPr>
              <a:t>far away from the data</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42871988"/>
      </p:ext>
    </p:extLst>
  </p:cSld>
  <p:clrMapOvr>
    <a:masterClrMapping/>
  </p:clrMapOvr>
  <p:transition/>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Computing System</a:t>
            </a:r>
          </a:p>
        </p:txBody>
      </p:sp>
      <p:sp>
        <p:nvSpPr>
          <p:cNvPr id="3" name="Content Placeholder 2"/>
          <p:cNvSpPr>
            <a:spLocks noGrp="1"/>
          </p:cNvSpPr>
          <p:nvPr>
            <p:ph idx="1"/>
          </p:nvPr>
        </p:nvSpPr>
        <p:spPr/>
        <p:txBody>
          <a:bodyPr/>
          <a:lstStyle/>
          <a:p>
            <a:r>
              <a:rPr lang="en-US" dirty="0"/>
              <a:t>Three key components</a:t>
            </a:r>
          </a:p>
          <a:p>
            <a:r>
              <a:rPr lang="en-US" dirty="0">
                <a:solidFill>
                  <a:srgbClr val="0000FF"/>
                </a:solidFill>
              </a:rPr>
              <a:t>Computation </a:t>
            </a:r>
          </a:p>
          <a:p>
            <a:r>
              <a:rPr lang="en-US" dirty="0">
                <a:solidFill>
                  <a:srgbClr val="0000FF"/>
                </a:solidFill>
              </a:rPr>
              <a:t>Communication</a:t>
            </a:r>
          </a:p>
          <a:p>
            <a:r>
              <a:rPr lang="en-US" dirty="0">
                <a:solidFill>
                  <a:srgbClr val="0000FF"/>
                </a:solidFill>
              </a:rPr>
              <a:t>Storage/memory</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193</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3429000"/>
            <a:ext cx="7226300" cy="3302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Rectangle 8"/>
          <p:cNvSpPr/>
          <p:nvPr/>
        </p:nvSpPr>
        <p:spPr>
          <a:xfrm>
            <a:off x="3798168" y="2852936"/>
            <a:ext cx="8334672" cy="52322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Burks, Goldstein, von Neumann, “</a:t>
            </a:r>
            <a:r>
              <a:rPr kumimoji="0" lang="en-US" sz="1400" b="0" i="0" u="none" strike="noStrike" kern="1200" cap="none" spc="0" normalizeH="0" baseline="0" noProof="0" dirty="0">
                <a:ln>
                  <a:noFill/>
                </a:ln>
                <a:solidFill>
                  <a:srgbClr val="0000FF"/>
                </a:solidFill>
                <a:effectLst/>
                <a:uLnTx/>
                <a:uFillTx/>
                <a:latin typeface="Tahoma"/>
                <a:ea typeface="+mn-ea"/>
                <a:cs typeface="+mn-cs"/>
              </a:rPr>
              <a:t>Preliminary discussion of the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FF"/>
                </a:solidFill>
                <a:effectLst/>
                <a:uLnTx/>
                <a:uFillTx/>
                <a:latin typeface="Tahoma"/>
                <a:ea typeface="+mn-ea"/>
                <a:cs typeface="+mn-cs"/>
              </a:rPr>
              <a:t>logical design of an electronic computing instrument</a:t>
            </a:r>
            <a:r>
              <a:rPr kumimoji="0" lang="en-US" sz="1400" b="0" i="0" u="none" strike="noStrike" kern="1200" cap="none" spc="0" normalizeH="0" baseline="0" noProof="0" dirty="0">
                <a:ln>
                  <a:noFill/>
                </a:ln>
                <a:solidFill>
                  <a:srgbClr val="000000"/>
                </a:solidFill>
                <a:effectLst/>
                <a:uLnTx/>
                <a:uFillTx/>
                <a:latin typeface="Tahoma"/>
                <a:ea typeface="+mn-ea"/>
                <a:cs typeface="+mn-cs"/>
              </a:rPr>
              <a:t>,” 1946.</a:t>
            </a:r>
          </a:p>
        </p:txBody>
      </p:sp>
      <p:pic>
        <p:nvPicPr>
          <p:cNvPr id="6" name="Picture 5"/>
          <p:cNvPicPr>
            <a:picLocks noChangeAspect="1"/>
          </p:cNvPicPr>
          <p:nvPr/>
        </p:nvPicPr>
        <p:blipFill>
          <a:blip r:embed="rId3"/>
          <a:stretch>
            <a:fillRect/>
          </a:stretch>
        </p:blipFill>
        <p:spPr>
          <a:xfrm>
            <a:off x="5148063" y="152400"/>
            <a:ext cx="3255263" cy="2554836"/>
          </a:xfrm>
          <a:prstGeom prst="rect">
            <a:avLst/>
          </a:prstGeom>
        </p:spPr>
      </p:pic>
      <p:sp>
        <p:nvSpPr>
          <p:cNvPr id="8" name="TextBox 7"/>
          <p:cNvSpPr txBox="1"/>
          <p:nvPr/>
        </p:nvSpPr>
        <p:spPr>
          <a:xfrm>
            <a:off x="103846" y="6630115"/>
            <a:ext cx="5666936"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Tahoma"/>
                <a:ea typeface="+mn-ea"/>
                <a:cs typeface="+mn-cs"/>
              </a:rPr>
              <a:t>Image source: https://lbsitbytes2010.wordpress.com/2013/03/29/john-von-neumann-roll-no-15/</a:t>
            </a:r>
          </a:p>
        </p:txBody>
      </p:sp>
    </p:spTree>
    <p:extLst>
      <p:ext uri="{BB962C8B-B14F-4D97-AF65-F5344CB8AC3E}">
        <p14:creationId xmlns:p14="http://schemas.microsoft.com/office/powerpoint/2010/main" val="257264597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Computing System</a:t>
            </a:r>
          </a:p>
        </p:txBody>
      </p:sp>
      <p:sp>
        <p:nvSpPr>
          <p:cNvPr id="3" name="Content Placeholder 2"/>
          <p:cNvSpPr>
            <a:spLocks noGrp="1"/>
          </p:cNvSpPr>
          <p:nvPr>
            <p:ph idx="1"/>
          </p:nvPr>
        </p:nvSpPr>
        <p:spPr/>
        <p:txBody>
          <a:bodyPr/>
          <a:lstStyle/>
          <a:p>
            <a:r>
              <a:rPr lang="en-US" dirty="0"/>
              <a:t>Three key components</a:t>
            </a:r>
          </a:p>
          <a:p>
            <a:r>
              <a:rPr lang="en-US" dirty="0">
                <a:solidFill>
                  <a:srgbClr val="0000FF"/>
                </a:solidFill>
              </a:rPr>
              <a:t>Computation </a:t>
            </a:r>
          </a:p>
          <a:p>
            <a:r>
              <a:rPr lang="en-US" dirty="0">
                <a:solidFill>
                  <a:srgbClr val="0000FF"/>
                </a:solidFill>
              </a:rPr>
              <a:t>Communication</a:t>
            </a:r>
          </a:p>
          <a:p>
            <a:r>
              <a:rPr lang="en-US" dirty="0">
                <a:solidFill>
                  <a:srgbClr val="0000FF"/>
                </a:solidFill>
              </a:rPr>
              <a:t>Storage/memory</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194</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3429000"/>
            <a:ext cx="7226300" cy="3302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6" name="Content Placeholder 6" descr="barcelona-die-photo-color.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619672" y="3861048"/>
            <a:ext cx="1312168" cy="12799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 name="Picture 6" descr="dimm.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0800000" flipV="1">
            <a:off x="3491880" y="5733256"/>
            <a:ext cx="2304256" cy="549297"/>
          </a:xfrm>
          <a:prstGeom prst="rect">
            <a:avLst/>
          </a:prstGeom>
        </p:spPr>
      </p:pic>
      <p:pic>
        <p:nvPicPr>
          <p:cNvPr id="8" name="Picture 23" descr="http://i.ehow.com/images/a04/ac/qb/format-hard-drive-xp-800X800.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0433856">
            <a:off x="6233024" y="4297936"/>
            <a:ext cx="2124075" cy="21240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Rectangle 8"/>
          <p:cNvSpPr/>
          <p:nvPr/>
        </p:nvSpPr>
        <p:spPr>
          <a:xfrm>
            <a:off x="3798168" y="2852936"/>
            <a:ext cx="8334672" cy="52322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Burks, Goldstein, von Neumann, “</a:t>
            </a:r>
            <a:r>
              <a:rPr kumimoji="0" lang="en-US" sz="1400" b="0" i="0" u="none" strike="noStrike" kern="1200" cap="none" spc="0" normalizeH="0" baseline="0" noProof="0" dirty="0">
                <a:ln>
                  <a:noFill/>
                </a:ln>
                <a:solidFill>
                  <a:srgbClr val="0000FF"/>
                </a:solidFill>
                <a:effectLst/>
                <a:uLnTx/>
                <a:uFillTx/>
                <a:latin typeface="Tahoma"/>
                <a:ea typeface="+mn-ea"/>
                <a:cs typeface="+mn-cs"/>
              </a:rPr>
              <a:t>Preliminary discussion of the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FF"/>
                </a:solidFill>
                <a:effectLst/>
                <a:uLnTx/>
                <a:uFillTx/>
                <a:latin typeface="Tahoma"/>
                <a:ea typeface="+mn-ea"/>
                <a:cs typeface="+mn-cs"/>
              </a:rPr>
              <a:t>logical design of an electronic computing instrument</a:t>
            </a:r>
            <a:r>
              <a:rPr kumimoji="0" lang="en-US" sz="1400" b="0" i="0" u="none" strike="noStrike" kern="1200" cap="none" spc="0" normalizeH="0" baseline="0" noProof="0" dirty="0">
                <a:ln>
                  <a:noFill/>
                </a:ln>
                <a:solidFill>
                  <a:srgbClr val="000000"/>
                </a:solidFill>
                <a:effectLst/>
                <a:uLnTx/>
                <a:uFillTx/>
                <a:latin typeface="Tahoma"/>
                <a:ea typeface="+mn-ea"/>
                <a:cs typeface="+mn-cs"/>
              </a:rPr>
              <a:t>,” 1946.</a:t>
            </a:r>
          </a:p>
        </p:txBody>
      </p:sp>
      <p:pic>
        <p:nvPicPr>
          <p:cNvPr id="11" name="Picture 10"/>
          <p:cNvPicPr>
            <a:picLocks noChangeAspect="1"/>
          </p:cNvPicPr>
          <p:nvPr/>
        </p:nvPicPr>
        <p:blipFill>
          <a:blip r:embed="rId6"/>
          <a:stretch>
            <a:fillRect/>
          </a:stretch>
        </p:blipFill>
        <p:spPr>
          <a:xfrm>
            <a:off x="5148063" y="152400"/>
            <a:ext cx="3255263" cy="2554836"/>
          </a:xfrm>
          <a:prstGeom prst="rect">
            <a:avLst/>
          </a:prstGeom>
        </p:spPr>
      </p:pic>
      <p:sp>
        <p:nvSpPr>
          <p:cNvPr id="12" name="TextBox 11"/>
          <p:cNvSpPr txBox="1"/>
          <p:nvPr/>
        </p:nvSpPr>
        <p:spPr>
          <a:xfrm>
            <a:off x="103846" y="6630115"/>
            <a:ext cx="5666936"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Tahoma"/>
                <a:ea typeface="+mn-ea"/>
                <a:cs typeface="+mn-cs"/>
              </a:rPr>
              <a:t>Image source: https://lbsitbytes2010.wordpress.com/2013/03/29/john-von-neumann-roll-no-15/</a:t>
            </a:r>
          </a:p>
        </p:txBody>
      </p:sp>
    </p:spTree>
    <p:extLst>
      <p:ext uri="{BB962C8B-B14F-4D97-AF65-F5344CB8AC3E}">
        <p14:creationId xmlns:p14="http://schemas.microsoft.com/office/powerpoint/2010/main" val="1189715493"/>
      </p:ext>
    </p:extLst>
  </p:cSld>
  <p:clrMapOvr>
    <a:masterClrMapping/>
  </p:clrMapOvr>
  <p:transition/>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Today’s Computing Systems</a:t>
            </a:r>
          </a:p>
        </p:txBody>
      </p:sp>
      <p:sp>
        <p:nvSpPr>
          <p:cNvPr id="3" name="Content Placeholder 2"/>
          <p:cNvSpPr>
            <a:spLocks noGrp="1"/>
          </p:cNvSpPr>
          <p:nvPr>
            <p:ph idx="1"/>
          </p:nvPr>
        </p:nvSpPr>
        <p:spPr>
          <a:xfrm>
            <a:off x="228600" y="997527"/>
            <a:ext cx="8915400" cy="5193723"/>
          </a:xfrm>
        </p:spPr>
        <p:txBody>
          <a:bodyPr/>
          <a:lstStyle/>
          <a:p>
            <a:r>
              <a:rPr lang="en-US" dirty="0"/>
              <a:t>Are overwhelmingly processor centric</a:t>
            </a:r>
          </a:p>
          <a:p>
            <a:r>
              <a:rPr lang="en-US" dirty="0">
                <a:solidFill>
                  <a:srgbClr val="FF0000"/>
                </a:solidFill>
              </a:rPr>
              <a:t>All data processed in the processor </a:t>
            </a:r>
            <a:r>
              <a:rPr lang="en-US" dirty="0">
                <a:sym typeface="Wingdings"/>
              </a:rPr>
              <a:t> at great system cost</a:t>
            </a:r>
            <a:endParaRPr lang="en-US" dirty="0"/>
          </a:p>
          <a:p>
            <a:r>
              <a:rPr lang="en-US" dirty="0"/>
              <a:t>Processor is heavily optimized and is considered the master</a:t>
            </a:r>
          </a:p>
          <a:p>
            <a:r>
              <a:rPr lang="en-US" dirty="0">
                <a:solidFill>
                  <a:srgbClr val="FF0000"/>
                </a:solidFill>
              </a:rPr>
              <a:t>Data storage units are dumb </a:t>
            </a:r>
            <a:r>
              <a:rPr lang="en-US" dirty="0"/>
              <a:t>and are largely </a:t>
            </a:r>
            <a:r>
              <a:rPr lang="en-US" dirty="0" err="1"/>
              <a:t>unoptimized</a:t>
            </a:r>
            <a:r>
              <a:rPr lang="en-US" dirty="0"/>
              <a:t> (except for some that are on the processor die)</a:t>
            </a:r>
          </a:p>
          <a:p>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195</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3583384"/>
            <a:ext cx="6669360" cy="304751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 name="AutoShape 25"/>
          <p:cNvSpPr>
            <a:spLocks noChangeArrowheads="1"/>
          </p:cNvSpPr>
          <p:nvPr/>
        </p:nvSpPr>
        <p:spPr bwMode="auto">
          <a:xfrm>
            <a:off x="1331640" y="3933056"/>
            <a:ext cx="1800200" cy="1224136"/>
          </a:xfrm>
          <a:prstGeom prst="roundRect">
            <a:avLst>
              <a:gd name="adj" fmla="val 16667"/>
            </a:avLst>
          </a:prstGeom>
          <a:noFill/>
          <a:ln w="28575">
            <a:solidFill>
              <a:srgbClr val="0000FF"/>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120998417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Yet …</a:t>
            </a:r>
          </a:p>
        </p:txBody>
      </p:sp>
      <p:sp>
        <p:nvSpPr>
          <p:cNvPr id="3" name="Content Placeholder 2"/>
          <p:cNvSpPr>
            <a:spLocks noGrp="1"/>
          </p:cNvSpPr>
          <p:nvPr>
            <p:ph idx="1"/>
          </p:nvPr>
        </p:nvSpPr>
        <p:spPr>
          <a:xfrm>
            <a:off x="228600" y="997527"/>
            <a:ext cx="8915400" cy="5193723"/>
          </a:xfrm>
        </p:spPr>
        <p:txBody>
          <a:bodyPr/>
          <a:lstStyle/>
          <a:p>
            <a:r>
              <a:rPr lang="en-US" dirty="0"/>
              <a:t>“</a:t>
            </a:r>
            <a:r>
              <a:rPr lang="en-US" sz="2800" b="1" dirty="0">
                <a:solidFill>
                  <a:srgbClr val="0000FF"/>
                </a:solidFill>
              </a:rPr>
              <a:t>It</a:t>
            </a:r>
            <a:r>
              <a:rPr lang="fr-FR" sz="2800" b="1" dirty="0">
                <a:solidFill>
                  <a:srgbClr val="0000FF"/>
                </a:solidFill>
              </a:rPr>
              <a:t>’</a:t>
            </a:r>
            <a:r>
              <a:rPr lang="en-US" sz="2800" b="1" dirty="0">
                <a:solidFill>
                  <a:srgbClr val="0000FF"/>
                </a:solidFill>
              </a:rPr>
              <a:t>s the Memory, Stupid!</a:t>
            </a:r>
            <a:r>
              <a:rPr lang="en-US" dirty="0"/>
              <a:t>” (Richard Sites, MPR, 1996)</a:t>
            </a:r>
          </a:p>
        </p:txBody>
      </p:sp>
      <p:pic>
        <p:nvPicPr>
          <p:cNvPr id="10" name="Picture 9"/>
          <p:cNvPicPr>
            <a:picLocks noChangeAspect="1"/>
          </p:cNvPicPr>
          <p:nvPr/>
        </p:nvPicPr>
        <p:blipFill>
          <a:blip r:embed="rId2"/>
          <a:stretch>
            <a:fillRect/>
          </a:stretch>
        </p:blipFill>
        <p:spPr>
          <a:xfrm>
            <a:off x="203200" y="1606128"/>
            <a:ext cx="8724900" cy="4775200"/>
          </a:xfrm>
          <a:prstGeom prst="rect">
            <a:avLst/>
          </a:prstGeom>
        </p:spPr>
      </p:pic>
      <p:sp>
        <p:nvSpPr>
          <p:cNvPr id="6" name="AutoShape 25"/>
          <p:cNvSpPr>
            <a:spLocks noChangeArrowheads="1"/>
          </p:cNvSpPr>
          <p:nvPr/>
        </p:nvSpPr>
        <p:spPr bwMode="auto">
          <a:xfrm>
            <a:off x="2123728" y="3573016"/>
            <a:ext cx="2016224" cy="2304256"/>
          </a:xfrm>
          <a:prstGeom prst="roundRect">
            <a:avLst>
              <a:gd name="adj" fmla="val 16667"/>
            </a:avLst>
          </a:prstGeom>
          <a:noFill/>
          <a:ln w="88900">
            <a:solidFill>
              <a:srgbClr val="0000FF"/>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8" name="TextBox 7"/>
          <p:cNvSpPr txBox="1"/>
          <p:nvPr/>
        </p:nvSpPr>
        <p:spPr>
          <a:xfrm>
            <a:off x="107504" y="6496146"/>
            <a:ext cx="8871173" cy="28469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000000"/>
                </a:solidFill>
                <a:effectLst/>
                <a:uLnTx/>
                <a:uFillTx/>
                <a:latin typeface="Tahoma"/>
                <a:ea typeface="+mn-ea"/>
                <a:cs typeface="+mn-cs"/>
              </a:rPr>
              <a:t>Mutlu+, “</a:t>
            </a:r>
            <a:r>
              <a:rPr kumimoji="0" lang="en-US" sz="1250" b="0" i="0" u="none" strike="noStrike" kern="1200" cap="none" spc="0" normalizeH="0" baseline="0" noProof="0" dirty="0">
                <a:ln>
                  <a:noFill/>
                </a:ln>
                <a:solidFill>
                  <a:srgbClr val="0000FF"/>
                </a:solidFill>
                <a:effectLst/>
                <a:uLnTx/>
                <a:uFillTx/>
                <a:latin typeface="Tahoma"/>
                <a:ea typeface="+mn-ea"/>
                <a:cs typeface="+mn-cs"/>
              </a:rPr>
              <a:t>Runahead Execution: An Alternative to Very Large Instruction Windows for Out-of-Order Processors</a:t>
            </a:r>
            <a:r>
              <a:rPr kumimoji="0" lang="en-US" sz="1250" b="0" i="0" u="none" strike="noStrike" kern="1200" cap="none" spc="0" normalizeH="0" baseline="0" noProof="0" dirty="0">
                <a:ln>
                  <a:noFill/>
                </a:ln>
                <a:solidFill>
                  <a:srgbClr val="000000"/>
                </a:solidFill>
                <a:effectLst/>
                <a:uLnTx/>
                <a:uFillTx/>
                <a:latin typeface="Tahoma"/>
                <a:ea typeface="+mn-ea"/>
                <a:cs typeface="+mn-cs"/>
              </a:rPr>
              <a:t>,” HPCA 2003.</a:t>
            </a:r>
          </a:p>
        </p:txBody>
      </p:sp>
      <p:pic>
        <p:nvPicPr>
          <p:cNvPr id="7" name="Picture 6">
            <a:extLst>
              <a:ext uri="{FF2B5EF4-FFF2-40B4-BE49-F238E27FC236}">
                <a16:creationId xmlns:a16="http://schemas.microsoft.com/office/drawing/2014/main" id="{23497AFD-D3FF-E347-A706-7E82FC4BB6FC}"/>
              </a:ext>
            </a:extLst>
          </p:cNvPr>
          <p:cNvPicPr>
            <a:picLocks noChangeAspect="1"/>
          </p:cNvPicPr>
          <p:nvPr/>
        </p:nvPicPr>
        <p:blipFill>
          <a:blip r:embed="rId3"/>
          <a:stretch>
            <a:fillRect/>
          </a:stretch>
        </p:blipFill>
        <p:spPr>
          <a:xfrm>
            <a:off x="4283968" y="210079"/>
            <a:ext cx="4434582" cy="635000"/>
          </a:xfrm>
          <a:prstGeom prst="rect">
            <a:avLst/>
          </a:prstGeom>
        </p:spPr>
      </p:pic>
    </p:spTree>
    <p:extLst>
      <p:ext uri="{BB962C8B-B14F-4D97-AF65-F5344CB8AC3E}">
        <p14:creationId xmlns:p14="http://schemas.microsoft.com/office/powerpoint/2010/main" val="232148531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dirty="0"/>
              <a:t>The Performance Perspective</a:t>
            </a:r>
          </a:p>
        </p:txBody>
      </p:sp>
      <p:sp>
        <p:nvSpPr>
          <p:cNvPr id="3" name="Content Placeholder 2"/>
          <p:cNvSpPr>
            <a:spLocks noGrp="1"/>
          </p:cNvSpPr>
          <p:nvPr>
            <p:ph idx="1"/>
          </p:nvPr>
        </p:nvSpPr>
        <p:spPr>
          <a:xfrm>
            <a:off x="228600" y="997529"/>
            <a:ext cx="8915400" cy="5193723"/>
          </a:xfrm>
        </p:spPr>
        <p:txBody>
          <a:bodyPr/>
          <a:lstStyle/>
          <a:p>
            <a:r>
              <a:rPr lang="en-US" sz="1800" dirty="0"/>
              <a:t>Onur Mutlu, Jared Stark, Chris Wilkerson, and Yale N. </a:t>
            </a:r>
            <a:r>
              <a:rPr lang="en-US" sz="1800" dirty="0" err="1"/>
              <a:t>Patt</a:t>
            </a:r>
            <a:r>
              <a:rPr lang="en-US" sz="1800" dirty="0"/>
              <a:t>, </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"Runahead Execution: An Alternative to Very Large Instruction Windows for Out-of-order Processors"</a:t>
            </a:r>
            <a:br>
              <a:rPr lang="en-US" sz="1800" dirty="0">
                <a:solidFill>
                  <a:srgbClr val="0432FF"/>
                </a:solidFill>
              </a:rPr>
            </a:br>
            <a:r>
              <a:rPr lang="en-US" sz="1800" i="1" dirty="0"/>
              <a:t>Proceedings of the </a:t>
            </a:r>
            <a:r>
              <a:rPr lang="en-US" sz="1800" i="1" dirty="0">
                <a:hlinkClick r:id="rId3"/>
              </a:rPr>
              <a:t>9th International Symposium on High-Performance Computer Architecture</a:t>
            </a:r>
            <a:r>
              <a:rPr lang="en-US" sz="1800" i="1" dirty="0"/>
              <a:t> (</a:t>
            </a:r>
            <a:r>
              <a:rPr lang="en-US" sz="1800" b="1" i="1" dirty="0"/>
              <a:t>HPCA</a:t>
            </a:r>
            <a:r>
              <a:rPr lang="en-US" sz="1800" i="1" dirty="0"/>
              <a:t>)</a:t>
            </a:r>
            <a:r>
              <a:rPr lang="en-US" sz="1800" dirty="0"/>
              <a:t>, pages 129-140, Anaheim, CA, February 2003. </a:t>
            </a:r>
            <a:r>
              <a:rPr lang="en-US" sz="1800" dirty="0">
                <a:hlinkClick r:id="rId4"/>
              </a:rPr>
              <a:t>Slides (pdf)</a:t>
            </a:r>
            <a:r>
              <a:rPr lang="en-US" sz="1800" dirty="0"/>
              <a:t> </a:t>
            </a:r>
            <a:r>
              <a:rPr lang="en-US" sz="1800" b="1" i="1" dirty="0"/>
              <a:t> </a:t>
            </a:r>
          </a:p>
          <a:p>
            <a:pPr marL="327025" lvl="1" indent="0">
              <a:buNone/>
            </a:pPr>
            <a:r>
              <a:rPr lang="en-US" sz="1600" b="1" i="1" dirty="0">
                <a:solidFill>
                  <a:srgbClr val="FF0000"/>
                </a:solidFill>
              </a:rPr>
              <a:t>One of the 15 computer arch. papers of 2003 selected as Top Picks by IEEE Micro.</a:t>
            </a:r>
            <a:br>
              <a:rPr lang="en-US" sz="1600" dirty="0">
                <a:solidFill>
                  <a:srgbClr val="FF0000"/>
                </a:solidFill>
              </a:rPr>
            </a:br>
            <a:r>
              <a:rPr lang="en-US" sz="1600" b="1" i="1" dirty="0">
                <a:solidFill>
                  <a:srgbClr val="FF0000"/>
                </a:solidFill>
              </a:rPr>
              <a:t>HPCA Test of Time Award (awarded in 2021).</a:t>
            </a:r>
            <a:endParaRPr lang="en-US" sz="1600" dirty="0">
              <a:solidFill>
                <a:srgbClr val="FF0000"/>
              </a:solidFill>
            </a:endParaRPr>
          </a:p>
          <a:p>
            <a:pPr marL="0" indent="0">
              <a:buNone/>
            </a:pPr>
            <a:br>
              <a:rPr lang="en-US" sz="1800" dirty="0"/>
            </a:br>
            <a:endParaRPr lang="en-US" sz="1800" dirty="0"/>
          </a:p>
          <a:p>
            <a:endParaRPr lang="en-US" sz="2200" dirty="0"/>
          </a:p>
        </p:txBody>
      </p:sp>
      <p:sp>
        <p:nvSpPr>
          <p:cNvPr id="4" name="Slide Number Placeholder 3"/>
          <p:cNvSpPr>
            <a:spLocks noGrp="1"/>
          </p:cNvSpPr>
          <p:nvPr>
            <p:ph type="sldNum" sz="quarter" idx="11"/>
          </p:nvPr>
        </p:nvSpPr>
        <p:spPr/>
        <p:txBody>
          <a:bodyPr/>
          <a:lstStyle/>
          <a:p>
            <a:pPr marL="0" marR="0" lvl="0" indent="0" algn="r" defTabSz="914400" rtl="0" eaLnBrk="0" fontAlgn="auto" latinLnBrk="0" hangingPunct="0">
              <a:lnSpc>
                <a:spcPct val="100000"/>
              </a:lnSpc>
              <a:spcBef>
                <a:spcPts val="0"/>
              </a:spcBef>
              <a:spcAft>
                <a:spcPts val="0"/>
              </a:spcAft>
              <a:buClrTx/>
              <a:buSzTx/>
              <a:buFontTx/>
              <a:buNone/>
              <a:tabLst/>
              <a:defRPr/>
            </a:pPr>
            <a:fld id="{C693BED2-1B18-8744-B8F0-03CBD3594789}" type="slidenum">
              <a:rPr kumimoji="0" lang="en-US" altLang="en-US" sz="1600" b="0" i="0" u="none" strike="noStrike" kern="1200" cap="none" spc="0" normalizeH="0" baseline="0" noProof="0">
                <a:ln>
                  <a:noFill/>
                </a:ln>
                <a:solidFill>
                  <a:srgbClr val="000000"/>
                </a:solidFill>
                <a:effectLst/>
                <a:uLnTx/>
                <a:uFillTx/>
                <a:latin typeface="Garamond"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197</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6" name="Picture 5"/>
          <p:cNvPicPr>
            <a:picLocks noChangeAspect="1"/>
          </p:cNvPicPr>
          <p:nvPr/>
        </p:nvPicPr>
        <p:blipFill>
          <a:blip r:embed="rId5"/>
          <a:stretch>
            <a:fillRect/>
          </a:stretch>
        </p:blipFill>
        <p:spPr>
          <a:xfrm>
            <a:off x="0" y="3828774"/>
            <a:ext cx="9144000" cy="2495826"/>
          </a:xfrm>
          <a:prstGeom prst="rect">
            <a:avLst/>
          </a:prstGeom>
        </p:spPr>
      </p:pic>
    </p:spTree>
    <p:extLst>
      <p:ext uri="{BB962C8B-B14F-4D97-AF65-F5344CB8AC3E}">
        <p14:creationId xmlns:p14="http://schemas.microsoft.com/office/powerpoint/2010/main" val="542891243"/>
      </p:ext>
    </p:extLst>
  </p:cSld>
  <p:clrMapOvr>
    <a:masterClrMapping/>
  </p:clrMapOvr>
  <p:transition/>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Performance Perspective (2015)</a:t>
            </a:r>
          </a:p>
        </p:txBody>
      </p:sp>
      <p:sp>
        <p:nvSpPr>
          <p:cNvPr id="3" name="Content Placeholder 2"/>
          <p:cNvSpPr>
            <a:spLocks noGrp="1"/>
          </p:cNvSpPr>
          <p:nvPr>
            <p:ph idx="1"/>
          </p:nvPr>
        </p:nvSpPr>
        <p:spPr/>
        <p:txBody>
          <a:bodyPr/>
          <a:lstStyle/>
          <a:p>
            <a:r>
              <a:rPr lang="en-US" dirty="0"/>
              <a:t>All of Google’s Data Center Workloads (2015):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198</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a:stretch>
            <a:fillRect/>
          </a:stretch>
        </p:blipFill>
        <p:spPr>
          <a:xfrm>
            <a:off x="971600" y="1618579"/>
            <a:ext cx="6984776" cy="4821475"/>
          </a:xfrm>
          <a:prstGeom prst="rect">
            <a:avLst/>
          </a:prstGeom>
        </p:spPr>
      </p:pic>
      <p:sp>
        <p:nvSpPr>
          <p:cNvPr id="6" name="AutoShape 25"/>
          <p:cNvSpPr>
            <a:spLocks noChangeArrowheads="1"/>
          </p:cNvSpPr>
          <p:nvPr/>
        </p:nvSpPr>
        <p:spPr bwMode="auto">
          <a:xfrm>
            <a:off x="3779912" y="2442260"/>
            <a:ext cx="3096344" cy="2304256"/>
          </a:xfrm>
          <a:prstGeom prst="roundRect">
            <a:avLst>
              <a:gd name="adj" fmla="val 16667"/>
            </a:avLst>
          </a:prstGeom>
          <a:noFill/>
          <a:ln w="88900">
            <a:solidFill>
              <a:srgbClr val="0000FF"/>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7" name="TextBox 6"/>
          <p:cNvSpPr txBox="1"/>
          <p:nvPr/>
        </p:nvSpPr>
        <p:spPr>
          <a:xfrm>
            <a:off x="2339752" y="6528683"/>
            <a:ext cx="4516749" cy="28469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err="1">
                <a:ln>
                  <a:noFill/>
                </a:ln>
                <a:solidFill>
                  <a:srgbClr val="000000"/>
                </a:solidFill>
                <a:effectLst/>
                <a:uLnTx/>
                <a:uFillTx/>
                <a:latin typeface="Tahoma"/>
                <a:ea typeface="+mn-ea"/>
                <a:cs typeface="+mn-cs"/>
              </a:rPr>
              <a:t>Kanev</a:t>
            </a:r>
            <a:r>
              <a:rPr kumimoji="0" lang="en-US" sz="1250" b="0" i="0" u="none" strike="noStrike" kern="1200" cap="none" spc="0" normalizeH="0" baseline="0" noProof="0" dirty="0">
                <a:ln>
                  <a:noFill/>
                </a:ln>
                <a:solidFill>
                  <a:srgbClr val="000000"/>
                </a:solidFill>
                <a:effectLst/>
                <a:uLnTx/>
                <a:uFillTx/>
                <a:latin typeface="Tahoma"/>
                <a:ea typeface="+mn-ea"/>
                <a:cs typeface="+mn-cs"/>
              </a:rPr>
              <a:t>+, “</a:t>
            </a:r>
            <a:r>
              <a:rPr kumimoji="0" lang="en-US" sz="1250" b="0" i="0" u="none" strike="noStrike" kern="1200" cap="none" spc="0" normalizeH="0" baseline="0" noProof="0" dirty="0">
                <a:ln>
                  <a:noFill/>
                </a:ln>
                <a:solidFill>
                  <a:srgbClr val="0000FF"/>
                </a:solidFill>
                <a:effectLst/>
                <a:uLnTx/>
                <a:uFillTx/>
                <a:latin typeface="Tahoma"/>
                <a:ea typeface="+mn-ea"/>
                <a:cs typeface="+mn-cs"/>
              </a:rPr>
              <a:t>Profiling a Warehouse-Scale Computer</a:t>
            </a:r>
            <a:r>
              <a:rPr kumimoji="0" lang="en-US" sz="1250" b="0" i="0" u="none" strike="noStrike" kern="1200" cap="none" spc="0" normalizeH="0" baseline="0" noProof="0" dirty="0">
                <a:ln>
                  <a:noFill/>
                </a:ln>
                <a:solidFill>
                  <a:srgbClr val="000000"/>
                </a:solidFill>
                <a:effectLst/>
                <a:uLnTx/>
                <a:uFillTx/>
                <a:latin typeface="Tahoma"/>
                <a:ea typeface="+mn-ea"/>
                <a:cs typeface="+mn-cs"/>
              </a:rPr>
              <a:t>,” ISCA 2015.</a:t>
            </a:r>
          </a:p>
        </p:txBody>
      </p:sp>
    </p:spTree>
    <p:extLst>
      <p:ext uri="{BB962C8B-B14F-4D97-AF65-F5344CB8AC3E}">
        <p14:creationId xmlns:p14="http://schemas.microsoft.com/office/powerpoint/2010/main" val="123940738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Performance Perspective (2015)</a:t>
            </a:r>
          </a:p>
        </p:txBody>
      </p:sp>
      <p:sp>
        <p:nvSpPr>
          <p:cNvPr id="3" name="Content Placeholder 2"/>
          <p:cNvSpPr>
            <a:spLocks noGrp="1"/>
          </p:cNvSpPr>
          <p:nvPr>
            <p:ph idx="1"/>
          </p:nvPr>
        </p:nvSpPr>
        <p:spPr/>
        <p:txBody>
          <a:bodyPr/>
          <a:lstStyle/>
          <a:p>
            <a:r>
              <a:rPr lang="en-US" dirty="0"/>
              <a:t>All of Google’s Data Center Workloads (2015):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199</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7" name="TextBox 6"/>
          <p:cNvSpPr txBox="1"/>
          <p:nvPr/>
        </p:nvSpPr>
        <p:spPr>
          <a:xfrm>
            <a:off x="2339752" y="6528683"/>
            <a:ext cx="4516749" cy="28469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err="1">
                <a:ln>
                  <a:noFill/>
                </a:ln>
                <a:solidFill>
                  <a:srgbClr val="000000"/>
                </a:solidFill>
                <a:effectLst/>
                <a:uLnTx/>
                <a:uFillTx/>
                <a:latin typeface="Tahoma"/>
                <a:ea typeface="+mn-ea"/>
                <a:cs typeface="+mn-cs"/>
              </a:rPr>
              <a:t>Kanev</a:t>
            </a:r>
            <a:r>
              <a:rPr kumimoji="0" lang="en-US" sz="1250" b="0" i="0" u="none" strike="noStrike" kern="1200" cap="none" spc="0" normalizeH="0" baseline="0" noProof="0" dirty="0">
                <a:ln>
                  <a:noFill/>
                </a:ln>
                <a:solidFill>
                  <a:srgbClr val="000000"/>
                </a:solidFill>
                <a:effectLst/>
                <a:uLnTx/>
                <a:uFillTx/>
                <a:latin typeface="Tahoma"/>
                <a:ea typeface="+mn-ea"/>
                <a:cs typeface="+mn-cs"/>
              </a:rPr>
              <a:t>+, “</a:t>
            </a:r>
            <a:r>
              <a:rPr kumimoji="0" lang="en-US" sz="1250" b="0" i="0" u="none" strike="noStrike" kern="1200" cap="none" spc="0" normalizeH="0" baseline="0" noProof="0" dirty="0">
                <a:ln>
                  <a:noFill/>
                </a:ln>
                <a:solidFill>
                  <a:srgbClr val="0000FF"/>
                </a:solidFill>
                <a:effectLst/>
                <a:uLnTx/>
                <a:uFillTx/>
                <a:latin typeface="Tahoma"/>
                <a:ea typeface="+mn-ea"/>
                <a:cs typeface="+mn-cs"/>
              </a:rPr>
              <a:t>Profiling a Warehouse-Scale Computer</a:t>
            </a:r>
            <a:r>
              <a:rPr kumimoji="0" lang="en-US" sz="1250" b="0" i="0" u="none" strike="noStrike" kern="1200" cap="none" spc="0" normalizeH="0" baseline="0" noProof="0" dirty="0">
                <a:ln>
                  <a:noFill/>
                </a:ln>
                <a:solidFill>
                  <a:srgbClr val="000000"/>
                </a:solidFill>
                <a:effectLst/>
                <a:uLnTx/>
                <a:uFillTx/>
                <a:latin typeface="Tahoma"/>
                <a:ea typeface="+mn-ea"/>
                <a:cs typeface="+mn-cs"/>
              </a:rPr>
              <a:t>,” ISCA 2015.</a:t>
            </a:r>
          </a:p>
        </p:txBody>
      </p:sp>
      <p:pic>
        <p:nvPicPr>
          <p:cNvPr id="8" name="Picture 7"/>
          <p:cNvPicPr>
            <a:picLocks noChangeAspect="1"/>
          </p:cNvPicPr>
          <p:nvPr/>
        </p:nvPicPr>
        <p:blipFill>
          <a:blip r:embed="rId2"/>
          <a:stretch>
            <a:fillRect/>
          </a:stretch>
        </p:blipFill>
        <p:spPr>
          <a:xfrm>
            <a:off x="179511" y="1732974"/>
            <a:ext cx="8581113" cy="4360322"/>
          </a:xfrm>
          <a:prstGeom prst="rect">
            <a:avLst/>
          </a:prstGeom>
        </p:spPr>
      </p:pic>
    </p:spTree>
    <p:extLst>
      <p:ext uri="{BB962C8B-B14F-4D97-AF65-F5344CB8AC3E}">
        <p14:creationId xmlns:p14="http://schemas.microsoft.com/office/powerpoint/2010/main" val="1184211700"/>
      </p:ext>
    </p:extLst>
  </p:cSld>
  <p:clrMapOvr>
    <a:masterClrMapping/>
  </p:clrMapOvr>
  <p:transition/>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Perils of Processor-Centric Design</a:t>
            </a:r>
          </a:p>
        </p:txBody>
      </p:sp>
      <p:sp>
        <p:nvSpPr>
          <p:cNvPr id="3" name="Content Placeholder 2"/>
          <p:cNvSpPr>
            <a:spLocks noGrp="1"/>
          </p:cNvSpPr>
          <p:nvPr>
            <p:ph idx="1"/>
          </p:nvPr>
        </p:nvSpPr>
        <p:spPr>
          <a:xfrm>
            <a:off x="228600" y="683549"/>
            <a:ext cx="8915400" cy="5193723"/>
          </a:xfrm>
        </p:spPr>
        <p:txBody>
          <a:bodyPr/>
          <a:lstStyle/>
          <a:p>
            <a:endParaRPr lang="en-US" dirty="0">
              <a:solidFill>
                <a:srgbClr val="FF0000"/>
              </a:solidFill>
            </a:endParaRPr>
          </a:p>
          <a:p>
            <a:r>
              <a:rPr lang="en-US" dirty="0">
                <a:solidFill>
                  <a:srgbClr val="FF0000"/>
                </a:solidFill>
              </a:rPr>
              <a:t>Grossly-imbalanced systems</a:t>
            </a:r>
          </a:p>
          <a:p>
            <a:pPr lvl="1"/>
            <a:r>
              <a:rPr lang="en-US" dirty="0"/>
              <a:t>Processing done only in </a:t>
            </a:r>
            <a:r>
              <a:rPr lang="en-US" b="1" dirty="0"/>
              <a:t>one</a:t>
            </a:r>
            <a:r>
              <a:rPr lang="en-US" dirty="0"/>
              <a:t> </a:t>
            </a:r>
            <a:r>
              <a:rPr lang="en-US" b="1" dirty="0"/>
              <a:t>place</a:t>
            </a:r>
          </a:p>
          <a:p>
            <a:pPr lvl="1"/>
            <a:r>
              <a:rPr lang="en-US" dirty="0"/>
              <a:t>Everything else just stores and moves data: </a:t>
            </a:r>
            <a:r>
              <a:rPr lang="en-US" b="1" dirty="0"/>
              <a:t>data moves a lot</a:t>
            </a:r>
          </a:p>
          <a:p>
            <a:pPr marL="344487" lvl="1" indent="0">
              <a:buNone/>
            </a:pPr>
            <a:r>
              <a:rPr lang="en-US" dirty="0">
                <a:solidFill>
                  <a:srgbClr val="0000FF"/>
                </a:solidFill>
                <a:sym typeface="Wingdings"/>
              </a:rPr>
              <a:t> Energy inefficient </a:t>
            </a:r>
          </a:p>
          <a:p>
            <a:pPr marL="344487" lvl="1" indent="0">
              <a:buNone/>
            </a:pPr>
            <a:r>
              <a:rPr lang="en-US" dirty="0">
                <a:solidFill>
                  <a:srgbClr val="0000FF"/>
                </a:solidFill>
                <a:sym typeface="Wingdings"/>
              </a:rPr>
              <a:t> Low performance</a:t>
            </a:r>
          </a:p>
          <a:p>
            <a:pPr marL="344487" lvl="1" indent="0">
              <a:buNone/>
            </a:pPr>
            <a:r>
              <a:rPr lang="en-US" dirty="0">
                <a:solidFill>
                  <a:srgbClr val="0000FF"/>
                </a:solidFill>
                <a:sym typeface="Wingdings"/>
              </a:rPr>
              <a:t> Complex</a:t>
            </a:r>
            <a:endParaRPr lang="en-US" dirty="0">
              <a:solidFill>
                <a:srgbClr val="0000FF"/>
              </a:solidFill>
            </a:endParaRPr>
          </a:p>
          <a:p>
            <a:pPr marL="0" indent="0">
              <a:buNone/>
            </a:pPr>
            <a:endParaRPr lang="en-US" dirty="0">
              <a:solidFill>
                <a:srgbClr val="FF0000"/>
              </a:solidFill>
            </a:endParaRPr>
          </a:p>
          <a:p>
            <a:r>
              <a:rPr lang="en-US" dirty="0">
                <a:solidFill>
                  <a:srgbClr val="FF0000"/>
                </a:solidFill>
              </a:rPr>
              <a:t>Overly complex and bloated processor (and accelerators)</a:t>
            </a:r>
          </a:p>
          <a:p>
            <a:pPr lvl="1"/>
            <a:r>
              <a:rPr lang="en-US" dirty="0"/>
              <a:t>To tolerate data access from memory</a:t>
            </a:r>
          </a:p>
          <a:p>
            <a:pPr lvl="1"/>
            <a:r>
              <a:rPr lang="en-US" dirty="0"/>
              <a:t>Complex hierarchies and mechanisms </a:t>
            </a:r>
          </a:p>
          <a:p>
            <a:pPr marL="344487" lvl="1" indent="0">
              <a:buNone/>
            </a:pPr>
            <a:r>
              <a:rPr lang="en-US" dirty="0">
                <a:solidFill>
                  <a:srgbClr val="0000FF"/>
                </a:solidFill>
                <a:sym typeface="Wingdings"/>
              </a:rPr>
              <a:t> Energy inefficient </a:t>
            </a:r>
          </a:p>
          <a:p>
            <a:pPr marL="344487" lvl="1" indent="0">
              <a:buNone/>
            </a:pPr>
            <a:r>
              <a:rPr lang="en-US" dirty="0">
                <a:solidFill>
                  <a:srgbClr val="0000FF"/>
                </a:solidFill>
                <a:sym typeface="Wingdings"/>
              </a:rPr>
              <a:t> Low performance</a:t>
            </a:r>
          </a:p>
          <a:p>
            <a:pPr marL="344487" lvl="1" indent="0">
              <a:buNone/>
            </a:pPr>
            <a:r>
              <a:rPr lang="en-US" dirty="0">
                <a:solidFill>
                  <a:srgbClr val="0000FF"/>
                </a:solidFill>
                <a:sym typeface="Wingdings"/>
              </a:rPr>
              <a:t> Complex</a:t>
            </a:r>
            <a:endParaRPr lang="en-US" dirty="0">
              <a:solidFill>
                <a:srgbClr val="0000FF"/>
              </a:solidFill>
            </a:endParaRPr>
          </a:p>
          <a:p>
            <a:pPr lvl="1"/>
            <a:endParaRPr lang="en-US" dirty="0"/>
          </a:p>
          <a:p>
            <a:pPr lvl="1"/>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200</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99632735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Perils of Processor-Centric Design</a:t>
            </a:r>
          </a:p>
        </p:txBody>
      </p:sp>
      <p:sp>
        <p:nvSpPr>
          <p:cNvPr id="3" name="Content Placeholder 2"/>
          <p:cNvSpPr>
            <a:spLocks noGrp="1"/>
          </p:cNvSpPr>
          <p:nvPr>
            <p:ph idx="1"/>
          </p:nvPr>
        </p:nvSpPr>
        <p:spPr>
          <a:xfrm>
            <a:off x="228600" y="899573"/>
            <a:ext cx="8610600" cy="5193723"/>
          </a:xfrm>
        </p:spPr>
        <p:txBody>
          <a:bodyPr/>
          <a:lstStyle/>
          <a:p>
            <a:endParaRPr lang="en-US"/>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201</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6" name="Picture 5" descr="many-core3.eps"/>
          <p:cNvPicPr>
            <a:picLocks noChangeAspect="1"/>
          </p:cNvPicPr>
          <p:nvPr/>
        </p:nvPicPr>
        <p:blipFill>
          <a:blip r:embed="rId2"/>
          <a:srcRect/>
          <a:stretch>
            <a:fillRect/>
          </a:stretch>
        </p:blipFill>
        <p:spPr bwMode="auto">
          <a:xfrm>
            <a:off x="0" y="954782"/>
            <a:ext cx="6146800" cy="4953000"/>
          </a:xfrm>
          <a:prstGeom prst="rect">
            <a:avLst/>
          </a:prstGeom>
          <a:noFill/>
          <a:ln w="9525">
            <a:noFill/>
            <a:miter lim="800000"/>
            <a:headEnd/>
            <a:tailEnd/>
          </a:ln>
        </p:spPr>
      </p:pic>
      <p:pic>
        <p:nvPicPr>
          <p:cNvPr id="7" name="Picture 23" descr="http://i.ehow.com/images/a04/ac/qb/format-hard-drive-xp-800X80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0433856">
            <a:off x="6691556" y="2327775"/>
            <a:ext cx="2124075" cy="21240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8" name="Line 21"/>
          <p:cNvSpPr>
            <a:spLocks noChangeShapeType="1"/>
          </p:cNvSpPr>
          <p:nvPr/>
        </p:nvSpPr>
        <p:spPr bwMode="auto">
          <a:xfrm>
            <a:off x="6080368" y="3372350"/>
            <a:ext cx="1044575" cy="0"/>
          </a:xfrm>
          <a:prstGeom prst="line">
            <a:avLst/>
          </a:prstGeom>
          <a:noFill/>
          <a:ln w="38100">
            <a:solidFill>
              <a:srgbClr val="993300"/>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5" name="TextBox 4"/>
          <p:cNvSpPr txBox="1"/>
          <p:nvPr/>
        </p:nvSpPr>
        <p:spPr>
          <a:xfrm>
            <a:off x="611560" y="6021288"/>
            <a:ext cx="781195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0000"/>
                </a:solidFill>
                <a:effectLst/>
                <a:uLnTx/>
                <a:uFillTx/>
                <a:latin typeface="Tahoma"/>
                <a:ea typeface="+mn-ea"/>
                <a:cs typeface="+mn-cs"/>
              </a:rPr>
              <a:t>Most of the system is dedicated to storing and moving data </a:t>
            </a:r>
          </a:p>
        </p:txBody>
      </p:sp>
      <p:sp>
        <p:nvSpPr>
          <p:cNvPr id="9" name="TextBox 8">
            <a:extLst>
              <a:ext uri="{FF2B5EF4-FFF2-40B4-BE49-F238E27FC236}">
                <a16:creationId xmlns:a16="http://schemas.microsoft.com/office/drawing/2014/main" id="{C15D4B64-D30F-324B-9083-BD2752766A75}"/>
              </a:ext>
            </a:extLst>
          </p:cNvPr>
          <p:cNvSpPr txBox="1"/>
          <p:nvPr/>
        </p:nvSpPr>
        <p:spPr>
          <a:xfrm>
            <a:off x="1599443" y="6457890"/>
            <a:ext cx="586891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FF"/>
                </a:solidFill>
                <a:effectLst/>
                <a:uLnTx/>
                <a:uFillTx/>
                <a:latin typeface="Tahoma"/>
                <a:ea typeface="+mn-ea"/>
                <a:cs typeface="+mn-cs"/>
              </a:rPr>
              <a:t>Yet,</a:t>
            </a:r>
            <a:r>
              <a:rPr kumimoji="0" lang="en-US" sz="2000" b="1" i="0" u="none" strike="noStrike" kern="1200" cap="none" spc="0" normalizeH="0" noProof="0" dirty="0">
                <a:ln>
                  <a:noFill/>
                </a:ln>
                <a:solidFill>
                  <a:srgbClr val="0000FF"/>
                </a:solidFill>
                <a:effectLst/>
                <a:uLnTx/>
                <a:uFillTx/>
                <a:latin typeface="Tahoma"/>
                <a:ea typeface="+mn-ea"/>
                <a:cs typeface="+mn-cs"/>
              </a:rPr>
              <a:t> system is still bottlenecked by memory</a:t>
            </a:r>
            <a:endParaRPr kumimoji="0" lang="en-US" sz="20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145738205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Three Key Systems Trends</a:t>
            </a:r>
          </a:p>
        </p:txBody>
      </p:sp>
      <p:sp>
        <p:nvSpPr>
          <p:cNvPr id="3" name="Content Placeholder 2"/>
          <p:cNvSpPr>
            <a:spLocks noGrp="1"/>
          </p:cNvSpPr>
          <p:nvPr>
            <p:ph idx="1"/>
          </p:nvPr>
        </p:nvSpPr>
        <p:spPr/>
        <p:txBody>
          <a:bodyPr/>
          <a:lstStyle/>
          <a:p>
            <a:pPr marL="0" indent="0">
              <a:buNone/>
            </a:pPr>
            <a:r>
              <a:rPr lang="en-US" sz="3200" dirty="0">
                <a:solidFill>
                  <a:srgbClr val="0000FF"/>
                </a:solidFill>
              </a:rPr>
              <a:t>1. Data access is a major bottleneck</a:t>
            </a:r>
          </a:p>
          <a:p>
            <a:pPr lvl="1"/>
            <a:r>
              <a:rPr lang="en-US" dirty="0"/>
              <a:t>Applications are increasingly data hungry</a:t>
            </a:r>
          </a:p>
          <a:p>
            <a:pPr lvl="1"/>
            <a:endParaRPr lang="en-US" dirty="0"/>
          </a:p>
          <a:p>
            <a:pPr lvl="1"/>
            <a:endParaRPr lang="en-US" dirty="0"/>
          </a:p>
          <a:p>
            <a:pPr marL="0" indent="0">
              <a:buNone/>
            </a:pPr>
            <a:r>
              <a:rPr lang="en-US" sz="3200" dirty="0">
                <a:solidFill>
                  <a:srgbClr val="0000FF"/>
                </a:solidFill>
              </a:rPr>
              <a:t>2. Energy consumption is a key limiter</a:t>
            </a:r>
          </a:p>
          <a:p>
            <a:endParaRPr lang="en-US" dirty="0"/>
          </a:p>
          <a:p>
            <a:endParaRPr lang="en-US" dirty="0"/>
          </a:p>
          <a:p>
            <a:pPr marL="0" indent="0">
              <a:buNone/>
            </a:pPr>
            <a:r>
              <a:rPr lang="en-US" sz="3200" dirty="0">
                <a:solidFill>
                  <a:srgbClr val="0000FF"/>
                </a:solidFill>
              </a:rPr>
              <a:t>3. Data movement energy dominates compute</a:t>
            </a:r>
          </a:p>
          <a:p>
            <a:pPr lvl="1"/>
            <a:r>
              <a:rPr lang="en-US" dirty="0"/>
              <a:t>Especially true for off-chip to on-chip movement</a:t>
            </a:r>
          </a:p>
          <a:p>
            <a:pPr marL="344487" lvl="1" indent="0">
              <a:buNone/>
            </a:pPr>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752C56-4F8A-824F-A263-2404B5D536A2}"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202</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55137822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7" name="Title 1"/>
          <p:cNvSpPr>
            <a:spLocks noGrp="1"/>
          </p:cNvSpPr>
          <p:nvPr>
            <p:ph type="title"/>
          </p:nvPr>
        </p:nvSpPr>
        <p:spPr>
          <a:xfrm>
            <a:off x="228600" y="152400"/>
            <a:ext cx="8915400" cy="1066800"/>
          </a:xfrm>
        </p:spPr>
        <p:txBody>
          <a:bodyPr/>
          <a:lstStyle/>
          <a:p>
            <a:r>
              <a:rPr lang="en-US" dirty="0">
                <a:latin typeface="Garamond" charset="0"/>
                <a:ea typeface="ＭＳ Ｐゴシック" charset="0"/>
                <a:cs typeface="ＭＳ Ｐゴシック" charset="0"/>
              </a:rPr>
              <a:t>Data Movement vs. Computation Energy</a:t>
            </a:r>
          </a:p>
        </p:txBody>
      </p:sp>
      <p:sp>
        <p:nvSpPr>
          <p:cNvPr id="270338"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378AE50-A064-BF4D-97C5-B7B9F4FAAF31}"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203</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33400" y="1016000"/>
            <a:ext cx="8113713" cy="53086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 name="TextBox 5"/>
          <p:cNvSpPr txBox="1">
            <a:spLocks noChangeArrowheads="1"/>
          </p:cNvSpPr>
          <p:nvPr/>
        </p:nvSpPr>
        <p:spPr bwMode="auto">
          <a:xfrm>
            <a:off x="6826250" y="1524000"/>
            <a:ext cx="2012950" cy="3079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rial" charset="0"/>
                <a:ea typeface="ＭＳ Ｐゴシック" charset="0"/>
              </a:rPr>
              <a:t>Dally, HiPEAC 2015</a:t>
            </a:r>
          </a:p>
        </p:txBody>
      </p:sp>
      <p:sp>
        <p:nvSpPr>
          <p:cNvPr id="7" name="AutoShape 25"/>
          <p:cNvSpPr>
            <a:spLocks noChangeArrowheads="1"/>
          </p:cNvSpPr>
          <p:nvPr/>
        </p:nvSpPr>
        <p:spPr bwMode="auto">
          <a:xfrm>
            <a:off x="971600" y="2420888"/>
            <a:ext cx="2160240" cy="648071"/>
          </a:xfrm>
          <a:prstGeom prst="roundRect">
            <a:avLst>
              <a:gd name="adj" fmla="val 16667"/>
            </a:avLst>
          </a:prstGeom>
          <a:noFill/>
          <a:ln w="63500">
            <a:solidFill>
              <a:schemeClr val="tx2">
                <a:lumMod val="60000"/>
                <a:lumOff val="40000"/>
              </a:schemeClr>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8" name="AutoShape 25"/>
          <p:cNvSpPr>
            <a:spLocks noChangeArrowheads="1"/>
          </p:cNvSpPr>
          <p:nvPr/>
        </p:nvSpPr>
        <p:spPr bwMode="auto">
          <a:xfrm>
            <a:off x="5724128" y="2492896"/>
            <a:ext cx="2160240" cy="648071"/>
          </a:xfrm>
          <a:prstGeom prst="roundRect">
            <a:avLst>
              <a:gd name="adj" fmla="val 16667"/>
            </a:avLst>
          </a:prstGeom>
          <a:noFill/>
          <a:ln w="63500">
            <a:solidFill>
              <a:srgbClr val="FF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367350858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8" grpId="0" animBg="1"/>
    </p:bldLst>
  </p:timing>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7" name="Title 1"/>
          <p:cNvSpPr>
            <a:spLocks noGrp="1"/>
          </p:cNvSpPr>
          <p:nvPr>
            <p:ph type="title"/>
          </p:nvPr>
        </p:nvSpPr>
        <p:spPr>
          <a:xfrm>
            <a:off x="228600" y="152400"/>
            <a:ext cx="8915400" cy="1066800"/>
          </a:xfrm>
        </p:spPr>
        <p:txBody>
          <a:bodyPr/>
          <a:lstStyle/>
          <a:p>
            <a:r>
              <a:rPr lang="en-US" dirty="0">
                <a:latin typeface="Garamond" charset="0"/>
                <a:ea typeface="ＭＳ Ｐゴシック" charset="0"/>
                <a:cs typeface="ＭＳ Ｐゴシック" charset="0"/>
              </a:rPr>
              <a:t>Data Movement vs. Computation Energy</a:t>
            </a:r>
          </a:p>
        </p:txBody>
      </p:sp>
      <p:sp>
        <p:nvSpPr>
          <p:cNvPr id="270338"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378AE50-A064-BF4D-97C5-B7B9F4FAAF31}"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204</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533400" y="1016000"/>
            <a:ext cx="8113713" cy="530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 name="TextBox 5"/>
          <p:cNvSpPr txBox="1">
            <a:spLocks noChangeArrowheads="1"/>
          </p:cNvSpPr>
          <p:nvPr/>
        </p:nvSpPr>
        <p:spPr bwMode="auto">
          <a:xfrm>
            <a:off x="6826250" y="1524000"/>
            <a:ext cx="2012950" cy="3079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rial" charset="0"/>
                <a:ea typeface="ＭＳ Ｐゴシック" charset="0"/>
              </a:rPr>
              <a:t>Dally, HiPEAC 2015</a:t>
            </a:r>
          </a:p>
        </p:txBody>
      </p:sp>
      <p:sp>
        <p:nvSpPr>
          <p:cNvPr id="7" name="AutoShape 25"/>
          <p:cNvSpPr>
            <a:spLocks noChangeArrowheads="1"/>
          </p:cNvSpPr>
          <p:nvPr/>
        </p:nvSpPr>
        <p:spPr bwMode="auto">
          <a:xfrm>
            <a:off x="971600" y="2420888"/>
            <a:ext cx="2160240" cy="648071"/>
          </a:xfrm>
          <a:prstGeom prst="roundRect">
            <a:avLst>
              <a:gd name="adj" fmla="val 16667"/>
            </a:avLst>
          </a:prstGeom>
          <a:noFill/>
          <a:ln w="63500">
            <a:solidFill>
              <a:schemeClr val="tx2">
                <a:lumMod val="60000"/>
                <a:lumOff val="40000"/>
              </a:schemeClr>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8" name="AutoShape 25"/>
          <p:cNvSpPr>
            <a:spLocks noChangeArrowheads="1"/>
          </p:cNvSpPr>
          <p:nvPr/>
        </p:nvSpPr>
        <p:spPr bwMode="auto">
          <a:xfrm>
            <a:off x="5724128" y="2492896"/>
            <a:ext cx="2160240" cy="648071"/>
          </a:xfrm>
          <a:prstGeom prst="roundRect">
            <a:avLst>
              <a:gd name="adj" fmla="val 16667"/>
            </a:avLst>
          </a:prstGeom>
          <a:noFill/>
          <a:ln w="63500">
            <a:solidFill>
              <a:srgbClr val="FF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 name="TextBox 2"/>
          <p:cNvSpPr txBox="1"/>
          <p:nvPr/>
        </p:nvSpPr>
        <p:spPr>
          <a:xfrm>
            <a:off x="-32358" y="4869160"/>
            <a:ext cx="9201750" cy="1261884"/>
          </a:xfrm>
          <a:prstGeom prst="rect">
            <a:avLst/>
          </a:prstGeom>
          <a:solidFill>
            <a:srgbClr val="FF6600"/>
          </a:solidFill>
          <a:ln>
            <a:solidFill>
              <a:schemeClr val="tx1"/>
            </a:solid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A memory access consumes ~100-1000X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the energy of a complex addition </a:t>
            </a:r>
          </a:p>
        </p:txBody>
      </p:sp>
    </p:spTree>
    <p:extLst>
      <p:ext uri="{BB962C8B-B14F-4D97-AF65-F5344CB8AC3E}">
        <p14:creationId xmlns:p14="http://schemas.microsoft.com/office/powerpoint/2010/main" val="2003568788"/>
      </p:ext>
    </p:extLst>
  </p:cSld>
  <p:clrMapOvr>
    <a:masterClrMapping/>
  </p:clrMapOvr>
  <p:transition/>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Garamond" charset="0"/>
                <a:ea typeface="ＭＳ Ｐゴシック" charset="0"/>
                <a:cs typeface="ＭＳ Ｐゴシック" charset="0"/>
              </a:rPr>
              <a:t>Data Movement vs. Computation Energy</a:t>
            </a:r>
            <a:endParaRPr lang="en-US" dirty="0"/>
          </a:p>
        </p:txBody>
      </p:sp>
      <p:sp>
        <p:nvSpPr>
          <p:cNvPr id="3" name="Content Placeholder 2"/>
          <p:cNvSpPr>
            <a:spLocks noGrp="1"/>
          </p:cNvSpPr>
          <p:nvPr>
            <p:ph idx="1"/>
          </p:nvPr>
        </p:nvSpPr>
        <p:spPr>
          <a:xfrm>
            <a:off x="228600" y="1052736"/>
            <a:ext cx="8610600" cy="4876800"/>
          </a:xfrm>
        </p:spPr>
        <p:txBody>
          <a:bodyPr/>
          <a:lstStyle/>
          <a:p>
            <a:r>
              <a:rPr lang="en-US" dirty="0">
                <a:solidFill>
                  <a:srgbClr val="FF0000"/>
                </a:solidFill>
                <a:cs typeface="Adobe Garamond Pro"/>
              </a:rPr>
              <a:t>Data movement </a:t>
            </a:r>
            <a:r>
              <a:rPr lang="en-US" dirty="0">
                <a:solidFill>
                  <a:schemeClr val="tx2"/>
                </a:solidFill>
                <a:cs typeface="Adobe Garamond Pro"/>
              </a:rPr>
              <a:t>is a major system energy bottleneck</a:t>
            </a:r>
          </a:p>
          <a:p>
            <a:pPr lvl="1"/>
            <a:r>
              <a:rPr lang="en-US" sz="2000" dirty="0">
                <a:cs typeface="Adobe Garamond Pro"/>
              </a:rPr>
              <a:t>Comprises </a:t>
            </a:r>
            <a:r>
              <a:rPr lang="en-US" sz="2000" dirty="0">
                <a:solidFill>
                  <a:srgbClr val="0000FF"/>
                </a:solidFill>
                <a:cs typeface="Adobe Garamond Pro"/>
              </a:rPr>
              <a:t>41%</a:t>
            </a:r>
            <a:r>
              <a:rPr lang="en-US" sz="2000" dirty="0">
                <a:cs typeface="Adobe Garamond Pro"/>
              </a:rPr>
              <a:t> of mobile system energy during web browsing [2]</a:t>
            </a:r>
          </a:p>
          <a:p>
            <a:pPr lvl="1"/>
            <a:r>
              <a:rPr lang="en-US" sz="2000" dirty="0">
                <a:cs typeface="Adobe Garamond Pro"/>
              </a:rPr>
              <a:t>Costs </a:t>
            </a:r>
            <a:r>
              <a:rPr lang="en-US" sz="2000" dirty="0">
                <a:solidFill>
                  <a:srgbClr val="0000FF"/>
                </a:solidFill>
                <a:cs typeface="Adobe Garamond Pro"/>
              </a:rPr>
              <a:t>~115 </a:t>
            </a:r>
            <a:r>
              <a:rPr lang="en-US" sz="2000" dirty="0">
                <a:cs typeface="Adobe Garamond Pro"/>
              </a:rPr>
              <a:t>times as much energy as an ADD operation [1, 2]</a:t>
            </a:r>
          </a:p>
          <a:p>
            <a:endParaRPr lang="en-US" dirty="0">
              <a:solidFill>
                <a:schemeClr val="tx2"/>
              </a:solidFill>
              <a:cs typeface="Adobe Garamond Pro"/>
            </a:endParaRPr>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2"/>
          <a:stretch>
            <a:fillRect/>
          </a:stretch>
        </p:blipFill>
        <p:spPr>
          <a:xfrm>
            <a:off x="648072" y="2555875"/>
            <a:ext cx="7452320" cy="2817341"/>
          </a:xfrm>
          <a:prstGeom prst="rect">
            <a:avLst/>
          </a:prstGeom>
        </p:spPr>
      </p:pic>
      <p:sp>
        <p:nvSpPr>
          <p:cNvPr id="6" name="TextBox 5"/>
          <p:cNvSpPr txBox="1"/>
          <p:nvPr/>
        </p:nvSpPr>
        <p:spPr>
          <a:xfrm>
            <a:off x="35496" y="5805264"/>
            <a:ext cx="5918657" cy="276999"/>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lumMod val="75000"/>
                    <a:lumOff val="25000"/>
                  </a:prstClr>
                </a:solidFill>
                <a:effectLst/>
                <a:uLnTx/>
                <a:uFillTx/>
                <a:latin typeface="Calibri"/>
                <a:ea typeface="+mn-ea"/>
                <a:cs typeface="+mn-cs"/>
              </a:rPr>
              <a:t>[1]: Reducing data Movement Energy via Online Data Clustering and Encoding (MICRO’16)</a:t>
            </a:r>
          </a:p>
        </p:txBody>
      </p:sp>
      <p:sp>
        <p:nvSpPr>
          <p:cNvPr id="7" name="TextBox 6"/>
          <p:cNvSpPr txBox="1"/>
          <p:nvPr/>
        </p:nvSpPr>
        <p:spPr>
          <a:xfrm>
            <a:off x="76200" y="6033864"/>
            <a:ext cx="9114119"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lumMod val="75000"/>
                    <a:lumOff val="25000"/>
                  </a:prstClr>
                </a:solidFill>
                <a:effectLst/>
                <a:uLnTx/>
                <a:uFillTx/>
                <a:latin typeface="Calibri"/>
                <a:ea typeface="+mn-ea"/>
                <a:cs typeface="+mn-cs"/>
              </a:rPr>
              <a:t>[2]: Quantifying the energy cost of data movement for emerging smart phone workloads on mobile platforms (IISWC’14)</a:t>
            </a:r>
          </a:p>
        </p:txBody>
      </p:sp>
    </p:spTree>
    <p:extLst>
      <p:ext uri="{BB962C8B-B14F-4D97-AF65-F5344CB8AC3E}">
        <p14:creationId xmlns:p14="http://schemas.microsoft.com/office/powerpoint/2010/main" val="425823251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Energy Waste in Mobile Devices</a:t>
            </a:r>
          </a:p>
        </p:txBody>
      </p:sp>
      <p:sp>
        <p:nvSpPr>
          <p:cNvPr id="3" name="Content Placeholder 2"/>
          <p:cNvSpPr>
            <a:spLocks noGrp="1"/>
          </p:cNvSpPr>
          <p:nvPr>
            <p:ph idx="1"/>
          </p:nvPr>
        </p:nvSpPr>
        <p:spPr>
          <a:xfrm>
            <a:off x="228600" y="1000472"/>
            <a:ext cx="8807896" cy="4876800"/>
          </a:xfrm>
        </p:spPr>
        <p:txBody>
          <a:bodyPr/>
          <a:lstStyle/>
          <a:p>
            <a:r>
              <a:rPr lang="en-US" sz="1500" dirty="0"/>
              <a:t>Amirali Boroumand, Saugata Ghose, </a:t>
            </a:r>
            <a:r>
              <a:rPr lang="en-US" sz="1500" dirty="0" err="1"/>
              <a:t>Youngsok</a:t>
            </a:r>
            <a:r>
              <a:rPr lang="en-US" sz="1500" dirty="0"/>
              <a:t> Kim, </a:t>
            </a:r>
            <a:r>
              <a:rPr lang="en-US" sz="1500" dirty="0" err="1"/>
              <a:t>Rachata</a:t>
            </a:r>
            <a:r>
              <a:rPr lang="en-US" sz="1500" dirty="0"/>
              <a:t> </a:t>
            </a:r>
            <a:r>
              <a:rPr lang="en-US" sz="1500" dirty="0" err="1"/>
              <a:t>Ausavarungnirun</a:t>
            </a:r>
            <a:r>
              <a:rPr lang="en-US" sz="1500" dirty="0"/>
              <a:t>, Eric </a:t>
            </a:r>
            <a:r>
              <a:rPr lang="en-US" sz="1500" dirty="0" err="1"/>
              <a:t>Shiu</a:t>
            </a:r>
            <a:r>
              <a:rPr lang="en-US" sz="1500" dirty="0"/>
              <a:t>, Rahul Thakur, </a:t>
            </a:r>
            <a:r>
              <a:rPr lang="en-US" sz="1500" dirty="0" err="1"/>
              <a:t>Daehyun</a:t>
            </a:r>
            <a:r>
              <a:rPr lang="en-US" sz="1500" dirty="0"/>
              <a:t> Kim, Aki </a:t>
            </a:r>
            <a:r>
              <a:rPr lang="en-US" sz="1500" dirty="0" err="1"/>
              <a:t>Kuusela</a:t>
            </a:r>
            <a:r>
              <a:rPr lang="en-US" sz="1500" dirty="0"/>
              <a:t>, Allan </a:t>
            </a:r>
            <a:r>
              <a:rPr lang="en-US" sz="1500" dirty="0" err="1"/>
              <a:t>Knies</a:t>
            </a:r>
            <a:r>
              <a:rPr lang="en-US" sz="1500" dirty="0"/>
              <a:t>, </a:t>
            </a:r>
            <a:r>
              <a:rPr lang="en-US" sz="1500" dirty="0" err="1"/>
              <a:t>Parthasarathy</a:t>
            </a:r>
            <a:r>
              <a:rPr lang="en-US" sz="1500" dirty="0"/>
              <a:t> </a:t>
            </a:r>
            <a:r>
              <a:rPr lang="en-US" sz="1500" dirty="0" err="1"/>
              <a:t>Ranganathan</a:t>
            </a:r>
            <a:r>
              <a:rPr lang="en-US" sz="1500" dirty="0"/>
              <a:t>,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"Google Workloads for Consumer Devices: Mitigating Data Movement Bottlenecks"</a:t>
            </a:r>
            <a:r>
              <a:rPr lang="en-US" sz="1500" dirty="0">
                <a:solidFill>
                  <a:srgbClr val="0432FF"/>
                </a:solidFill>
              </a:rPr>
              <a:t> </a:t>
            </a:r>
            <a:br>
              <a:rPr lang="en-US" sz="1500" dirty="0"/>
            </a:br>
            <a:r>
              <a:rPr lang="en-US" sz="1500" i="1" dirty="0"/>
              <a:t>Proceedings of the </a:t>
            </a:r>
            <a:r>
              <a:rPr lang="en-US" sz="1500" i="1" dirty="0">
                <a:hlinkClick r:id="rId3"/>
              </a:rPr>
              <a:t>23rd International Conference on Architectural Support for Programming Languages and Operating Systems</a:t>
            </a:r>
            <a:r>
              <a:rPr lang="en-US" sz="1500" i="1" dirty="0"/>
              <a:t> (</a:t>
            </a:r>
            <a:r>
              <a:rPr lang="en-US" sz="1500" b="1" i="1" dirty="0"/>
              <a:t>ASPLOS</a:t>
            </a:r>
            <a:r>
              <a:rPr lang="en-US" sz="1500" i="1" dirty="0"/>
              <a:t>)</a:t>
            </a:r>
            <a:r>
              <a:rPr lang="en-US" sz="1500" dirty="0"/>
              <a:t>, Williamsburg, VA, USA, March 2018.</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7DFC2F53-6D9B-6D4B-AC2B-8F1185D8A7BB}"/>
              </a:ext>
            </a:extLst>
          </p:cNvPr>
          <p:cNvPicPr>
            <a:picLocks noChangeAspect="1"/>
          </p:cNvPicPr>
          <p:nvPr/>
        </p:nvPicPr>
        <p:blipFill>
          <a:blip r:embed="rId4"/>
          <a:stretch>
            <a:fillRect/>
          </a:stretch>
        </p:blipFill>
        <p:spPr>
          <a:xfrm>
            <a:off x="0" y="4218136"/>
            <a:ext cx="9144000" cy="2235200"/>
          </a:xfrm>
          <a:prstGeom prst="rect">
            <a:avLst/>
          </a:prstGeom>
        </p:spPr>
      </p:pic>
      <p:sp>
        <p:nvSpPr>
          <p:cNvPr id="7" name="Rectangle 6">
            <a:extLst>
              <a:ext uri="{FF2B5EF4-FFF2-40B4-BE49-F238E27FC236}">
                <a16:creationId xmlns:a16="http://schemas.microsoft.com/office/drawing/2014/main" id="{6AD6B716-D4D6-E942-A52D-41F4F25A40CE}"/>
              </a:ext>
            </a:extLst>
          </p:cNvPr>
          <p:cNvSpPr/>
          <p:nvPr/>
        </p:nvSpPr>
        <p:spPr>
          <a:xfrm>
            <a:off x="0" y="2708920"/>
            <a:ext cx="9144000" cy="103105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3B812F"/>
                </a:solidFill>
                <a:effectLst/>
                <a:uLnTx/>
                <a:uFillTx/>
                <a:latin typeface="Tahoma"/>
                <a:ea typeface="+mn-ea"/>
                <a:cs typeface="+mn-cs"/>
              </a:rPr>
              <a:t>62.7%</a:t>
            </a:r>
            <a:r>
              <a:rPr kumimoji="0" lang="en-US" sz="3000" b="1" i="0" u="none" strike="noStrike" kern="1200" cap="none" spc="0" normalizeH="0" baseline="0" noProof="0" dirty="0">
                <a:ln>
                  <a:noFill/>
                </a:ln>
                <a:solidFill>
                  <a:srgbClr val="000000"/>
                </a:solidFill>
                <a:effectLst/>
                <a:uLnTx/>
                <a:uFillTx/>
                <a:latin typeface="Tahoma"/>
                <a:ea typeface="+mn-ea"/>
                <a:cs typeface="+mn-cs"/>
              </a:rPr>
              <a:t> of the total system energy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00000"/>
                </a:solidFill>
                <a:effectLst/>
                <a:uLnTx/>
                <a:uFillTx/>
                <a:latin typeface="Tahoma"/>
                <a:ea typeface="+mn-ea"/>
                <a:cs typeface="+mn-cs"/>
              </a:rPr>
              <a:t>is spent on </a:t>
            </a:r>
            <a:r>
              <a:rPr kumimoji="0" lang="en-US" sz="3000" b="1" i="0" u="none" strike="noStrike" kern="1200" cap="none" spc="0" normalizeH="0" baseline="0" noProof="0" dirty="0">
                <a:ln>
                  <a:noFill/>
                </a:ln>
                <a:solidFill>
                  <a:srgbClr val="C00000"/>
                </a:solidFill>
                <a:effectLst/>
                <a:uLnTx/>
                <a:uFillTx/>
                <a:latin typeface="Tahoma"/>
                <a:ea typeface="+mn-ea"/>
                <a:cs typeface="+mn-cs"/>
              </a:rPr>
              <a:t>data movement</a:t>
            </a:r>
          </a:p>
        </p:txBody>
      </p:sp>
    </p:spTree>
    <p:extLst>
      <p:ext uri="{BB962C8B-B14F-4D97-AF65-F5344CB8AC3E}">
        <p14:creationId xmlns:p14="http://schemas.microsoft.com/office/powerpoint/2010/main" val="273088602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7" name="Title 1"/>
          <p:cNvSpPr>
            <a:spLocks noGrp="1"/>
          </p:cNvSpPr>
          <p:nvPr>
            <p:ph type="title"/>
          </p:nvPr>
        </p:nvSpPr>
        <p:spPr>
          <a:xfrm>
            <a:off x="228600" y="152400"/>
            <a:ext cx="8915400" cy="1066800"/>
          </a:xfrm>
        </p:spPr>
        <p:txBody>
          <a:bodyPr/>
          <a:lstStyle/>
          <a:p>
            <a:r>
              <a:rPr lang="en-US" dirty="0">
                <a:latin typeface="Garamond" charset="0"/>
                <a:ea typeface="ＭＳ Ｐゴシック" charset="0"/>
                <a:cs typeface="ＭＳ Ｐゴシック" charset="0"/>
              </a:rPr>
              <a:t>We Do Not Want to Move Data!</a:t>
            </a:r>
          </a:p>
        </p:txBody>
      </p:sp>
      <p:sp>
        <p:nvSpPr>
          <p:cNvPr id="270338"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378AE50-A064-BF4D-97C5-B7B9F4FAAF31}"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207</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33400" y="1016000"/>
            <a:ext cx="8113713" cy="530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 name="TextBox 5"/>
          <p:cNvSpPr txBox="1">
            <a:spLocks noChangeArrowheads="1"/>
          </p:cNvSpPr>
          <p:nvPr/>
        </p:nvSpPr>
        <p:spPr bwMode="auto">
          <a:xfrm>
            <a:off x="6826250" y="1524000"/>
            <a:ext cx="2012950" cy="3079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rial" charset="0"/>
                <a:ea typeface="ＭＳ Ｐゴシック" charset="0"/>
              </a:rPr>
              <a:t>Dally, HiPEAC 2015</a:t>
            </a:r>
          </a:p>
        </p:txBody>
      </p:sp>
      <p:sp>
        <p:nvSpPr>
          <p:cNvPr id="7" name="AutoShape 25"/>
          <p:cNvSpPr>
            <a:spLocks noChangeArrowheads="1"/>
          </p:cNvSpPr>
          <p:nvPr/>
        </p:nvSpPr>
        <p:spPr bwMode="auto">
          <a:xfrm>
            <a:off x="971600" y="2420888"/>
            <a:ext cx="2160240" cy="648071"/>
          </a:xfrm>
          <a:prstGeom prst="roundRect">
            <a:avLst>
              <a:gd name="adj" fmla="val 16667"/>
            </a:avLst>
          </a:prstGeom>
          <a:noFill/>
          <a:ln w="63500">
            <a:solidFill>
              <a:schemeClr val="tx2">
                <a:lumMod val="60000"/>
                <a:lumOff val="40000"/>
              </a:schemeClr>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8" name="AutoShape 25"/>
          <p:cNvSpPr>
            <a:spLocks noChangeArrowheads="1"/>
          </p:cNvSpPr>
          <p:nvPr/>
        </p:nvSpPr>
        <p:spPr bwMode="auto">
          <a:xfrm>
            <a:off x="5724128" y="2492896"/>
            <a:ext cx="2160240" cy="648071"/>
          </a:xfrm>
          <a:prstGeom prst="roundRect">
            <a:avLst>
              <a:gd name="adj" fmla="val 16667"/>
            </a:avLst>
          </a:prstGeom>
          <a:noFill/>
          <a:ln w="63500">
            <a:solidFill>
              <a:srgbClr val="FF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 name="TextBox 2"/>
          <p:cNvSpPr txBox="1"/>
          <p:nvPr/>
        </p:nvSpPr>
        <p:spPr>
          <a:xfrm>
            <a:off x="323528" y="4869160"/>
            <a:ext cx="8489975" cy="1323439"/>
          </a:xfrm>
          <a:prstGeom prst="rect">
            <a:avLst/>
          </a:prstGeom>
          <a:solidFill>
            <a:srgbClr val="FF6600"/>
          </a:solidFill>
          <a:ln>
            <a:solidFill>
              <a:schemeClr val="tx1"/>
            </a:solid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srgbClr val="FFFFFF"/>
                </a:solidFill>
                <a:effectLst/>
                <a:uLnTx/>
                <a:uFillTx/>
                <a:latin typeface="Tahoma"/>
                <a:ea typeface="+mn-ea"/>
                <a:cs typeface="+mn-cs"/>
              </a:rPr>
              <a:t>A memory access consumes ~1000X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srgbClr val="FFFFFF"/>
                </a:solidFill>
                <a:effectLst/>
                <a:uLnTx/>
                <a:uFillTx/>
                <a:latin typeface="Tahoma"/>
                <a:ea typeface="+mn-ea"/>
                <a:cs typeface="+mn-cs"/>
              </a:rPr>
              <a:t>the energy of a complex addition </a:t>
            </a:r>
          </a:p>
        </p:txBody>
      </p:sp>
    </p:spTree>
    <p:extLst>
      <p:ext uri="{BB962C8B-B14F-4D97-AF65-F5344CB8AC3E}">
        <p14:creationId xmlns:p14="http://schemas.microsoft.com/office/powerpoint/2010/main" val="3905904010"/>
      </p:ext>
    </p:extLst>
  </p:cSld>
  <p:clrMapOvr>
    <a:masterClrMapping/>
  </p:clrMapOvr>
  <p:transition/>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A Paradigm Shift To </a:t>
            </a:r>
            <a:r>
              <a:rPr lang="is-IS" dirty="0"/>
              <a:t>…</a:t>
            </a:r>
            <a:endParaRPr lang="en-US" dirty="0"/>
          </a:p>
        </p:txBody>
      </p:sp>
      <p:sp>
        <p:nvSpPr>
          <p:cNvPr id="3" name="Content Placeholder 2"/>
          <p:cNvSpPr>
            <a:spLocks noGrp="1"/>
          </p:cNvSpPr>
          <p:nvPr>
            <p:ph idx="1"/>
          </p:nvPr>
        </p:nvSpPr>
        <p:spPr>
          <a:xfrm>
            <a:off x="228600" y="997527"/>
            <a:ext cx="8807896" cy="5193723"/>
          </a:xfrm>
        </p:spPr>
        <p:txBody>
          <a:bodyPr/>
          <a:lstStyle/>
          <a:p>
            <a:endParaRPr lang="en-US" dirty="0"/>
          </a:p>
          <a:p>
            <a:r>
              <a:rPr lang="en-US" sz="2800" dirty="0"/>
              <a:t>Enable computation with </a:t>
            </a:r>
            <a:r>
              <a:rPr lang="en-US" sz="2800" dirty="0">
                <a:solidFill>
                  <a:srgbClr val="0000FF"/>
                </a:solidFill>
              </a:rPr>
              <a:t>minimal data movement</a:t>
            </a:r>
          </a:p>
          <a:p>
            <a:endParaRPr lang="en-US" dirty="0"/>
          </a:p>
          <a:p>
            <a:endParaRPr lang="en-US" dirty="0"/>
          </a:p>
          <a:p>
            <a:r>
              <a:rPr lang="en-US" sz="2800" dirty="0">
                <a:solidFill>
                  <a:srgbClr val="0000FF"/>
                </a:solidFill>
              </a:rPr>
              <a:t>Compute where it makes sense</a:t>
            </a:r>
            <a:r>
              <a:rPr lang="en-US" sz="2800" dirty="0"/>
              <a:t> (</a:t>
            </a:r>
            <a:r>
              <a:rPr lang="en-US" sz="2800" dirty="0">
                <a:solidFill>
                  <a:srgbClr val="FF0000"/>
                </a:solidFill>
              </a:rPr>
              <a:t>where data resides</a:t>
            </a:r>
            <a:r>
              <a:rPr lang="en-US" sz="2800" dirty="0"/>
              <a:t>)</a:t>
            </a:r>
          </a:p>
          <a:p>
            <a:endParaRPr lang="en-US" dirty="0"/>
          </a:p>
          <a:p>
            <a:endParaRPr lang="en-US" dirty="0"/>
          </a:p>
          <a:p>
            <a:r>
              <a:rPr lang="en-US" sz="2800" dirty="0"/>
              <a:t>Make computing architectures more </a:t>
            </a:r>
            <a:r>
              <a:rPr lang="en-US" sz="2800" dirty="0">
                <a:solidFill>
                  <a:srgbClr val="0000FF"/>
                </a:solidFill>
              </a:rPr>
              <a:t>data-centric</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208</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297888684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solidFill>
                  <a:srgbClr val="1A5712"/>
                </a:solidFill>
                <a:latin typeface="Garamond"/>
                <a:cs typeface="Garamond"/>
              </a:rPr>
              <a:t>Goal: Processing Inside Memory</a:t>
            </a:r>
          </a:p>
        </p:txBody>
      </p:sp>
      <p:sp>
        <p:nvSpPr>
          <p:cNvPr id="3" name="Content Placeholder 2"/>
          <p:cNvSpPr>
            <a:spLocks noGrp="1"/>
          </p:cNvSpPr>
          <p:nvPr>
            <p:ph idx="1"/>
          </p:nvPr>
        </p:nvSpPr>
        <p:spPr/>
        <p:txBody>
          <a:bodyPr/>
          <a:lstStyle/>
          <a:p>
            <a:endParaRPr lang="en-US" dirty="0"/>
          </a:p>
          <a:p>
            <a:endParaRPr lang="en-US" dirty="0"/>
          </a:p>
          <a:p>
            <a:endParaRPr lang="en-US" dirty="0"/>
          </a:p>
          <a:p>
            <a:endParaRPr lang="en-US" dirty="0"/>
          </a:p>
          <a:p>
            <a:endParaRPr lang="en-US" dirty="0"/>
          </a:p>
          <a:p>
            <a:pPr marL="0" indent="0">
              <a:buNone/>
            </a:pPr>
            <a:endParaRPr lang="en-US" dirty="0"/>
          </a:p>
          <a:p>
            <a:endParaRPr lang="en-US" sz="2400" dirty="0">
              <a:latin typeface="Tahoma"/>
              <a:cs typeface="Tahoma"/>
            </a:endParaRPr>
          </a:p>
          <a:p>
            <a:r>
              <a:rPr lang="en-US" sz="2400" dirty="0">
                <a:latin typeface="Tahoma"/>
                <a:cs typeface="Tahoma"/>
              </a:rPr>
              <a:t>Many questions </a:t>
            </a:r>
            <a:r>
              <a:rPr lang="is-IS" sz="2400" dirty="0">
                <a:latin typeface="Tahoma"/>
                <a:cs typeface="Tahoma"/>
              </a:rPr>
              <a:t>… </a:t>
            </a:r>
            <a:r>
              <a:rPr lang="en-US" dirty="0">
                <a:cs typeface="Tahoma"/>
              </a:rPr>
              <a:t>How do we design the:</a:t>
            </a:r>
            <a:endParaRPr lang="is-IS" sz="2400" dirty="0">
              <a:latin typeface="Tahoma"/>
              <a:cs typeface="Tahoma"/>
            </a:endParaRPr>
          </a:p>
          <a:p>
            <a:pPr lvl="1"/>
            <a:r>
              <a:rPr lang="en-US" sz="2200" dirty="0">
                <a:latin typeface="Tahoma"/>
                <a:cs typeface="Tahoma"/>
              </a:rPr>
              <a:t>compute-capable memory &amp; controllers?</a:t>
            </a:r>
          </a:p>
          <a:p>
            <a:pPr lvl="1"/>
            <a:r>
              <a:rPr lang="en-US" sz="2200" dirty="0">
                <a:latin typeface="Tahoma"/>
                <a:cs typeface="Tahoma"/>
              </a:rPr>
              <a:t>processor chip and in-memory units?</a:t>
            </a:r>
          </a:p>
          <a:p>
            <a:pPr lvl="1"/>
            <a:r>
              <a:rPr lang="en-US" dirty="0">
                <a:latin typeface="Tahoma"/>
                <a:cs typeface="Tahoma"/>
              </a:rPr>
              <a:t>s</a:t>
            </a:r>
            <a:r>
              <a:rPr lang="en-US" sz="2200" dirty="0">
                <a:latin typeface="Tahoma"/>
                <a:cs typeface="Tahoma"/>
              </a:rPr>
              <a:t>oftware and hardware interfaces?</a:t>
            </a:r>
          </a:p>
          <a:p>
            <a:pPr lvl="1"/>
            <a:r>
              <a:rPr lang="en-US" sz="2200" dirty="0">
                <a:latin typeface="Tahoma"/>
                <a:cs typeface="Tahoma"/>
              </a:rPr>
              <a:t>system software, compilers, languages?</a:t>
            </a:r>
          </a:p>
          <a:p>
            <a:pPr lvl="1"/>
            <a:r>
              <a:rPr lang="en-US" sz="2200" dirty="0">
                <a:latin typeface="Tahoma"/>
                <a:cs typeface="Tahoma"/>
              </a:rPr>
              <a:t>algorithms and theoretical </a:t>
            </a:r>
            <a:r>
              <a:rPr lang="en-US" dirty="0">
                <a:latin typeface="Tahoma"/>
                <a:cs typeface="Tahoma"/>
              </a:rPr>
              <a:t>f</a:t>
            </a:r>
            <a:r>
              <a:rPr lang="en-US" sz="2200" dirty="0">
                <a:latin typeface="Tahoma"/>
                <a:cs typeface="Tahoma"/>
              </a:rPr>
              <a:t>oundations?</a:t>
            </a:r>
          </a:p>
        </p:txBody>
      </p:sp>
      <p:sp>
        <p:nvSpPr>
          <p:cNvPr id="4" name="Rectangle 5"/>
          <p:cNvSpPr>
            <a:spLocks/>
          </p:cNvSpPr>
          <p:nvPr/>
        </p:nvSpPr>
        <p:spPr bwMode="auto">
          <a:xfrm>
            <a:off x="1475656" y="1327945"/>
            <a:ext cx="1504950" cy="1676400"/>
          </a:xfrm>
          <a:prstGeom prst="rect">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5" name="Rectangle 6"/>
          <p:cNvSpPr>
            <a:spLocks/>
          </p:cNvSpPr>
          <p:nvPr/>
        </p:nvSpPr>
        <p:spPr bwMode="auto">
          <a:xfrm>
            <a:off x="1647106" y="2369345"/>
            <a:ext cx="1155700" cy="495300"/>
          </a:xfrm>
          <a:prstGeom prst="rect">
            <a:avLst/>
          </a:prstGeom>
          <a:solidFill>
            <a:srgbClr val="E6E6E6"/>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6" name="Rectangle 7"/>
          <p:cNvSpPr>
            <a:spLocks/>
          </p:cNvSpPr>
          <p:nvPr/>
        </p:nvSpPr>
        <p:spPr bwMode="auto">
          <a:xfrm>
            <a:off x="1882056" y="2432845"/>
            <a:ext cx="660400" cy="4762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charset="0"/>
                <a:ea typeface="ＭＳ Ｐゴシック" charset="0"/>
                <a:cs typeface="Myriad Pro Bold Cond" charset="0"/>
                <a:sym typeface="Myriad Pro Bold Cond" charset="0"/>
              </a:rPr>
              <a:t>Cache</a:t>
            </a:r>
          </a:p>
        </p:txBody>
      </p:sp>
      <p:sp>
        <p:nvSpPr>
          <p:cNvPr id="7" name="Line 8"/>
          <p:cNvSpPr>
            <a:spLocks noChangeShapeType="1"/>
          </p:cNvSpPr>
          <p:nvPr/>
        </p:nvSpPr>
        <p:spPr bwMode="auto">
          <a:xfrm>
            <a:off x="2212256" y="2864645"/>
            <a:ext cx="0" cy="42545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8" name="Line 9"/>
          <p:cNvSpPr>
            <a:spLocks noChangeShapeType="1"/>
          </p:cNvSpPr>
          <p:nvPr/>
        </p:nvSpPr>
        <p:spPr bwMode="auto">
          <a:xfrm>
            <a:off x="2212256" y="2039145"/>
            <a:ext cx="0" cy="33655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9" name="Rectangle 10"/>
          <p:cNvSpPr>
            <a:spLocks/>
          </p:cNvSpPr>
          <p:nvPr/>
        </p:nvSpPr>
        <p:spPr bwMode="auto">
          <a:xfrm>
            <a:off x="1634406" y="1499395"/>
            <a:ext cx="1155700" cy="546100"/>
          </a:xfrm>
          <a:prstGeom prst="rect">
            <a:avLst/>
          </a:prstGeom>
          <a:solidFill>
            <a:srgbClr val="E6E6E6"/>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0" name="Rectangle 11"/>
          <p:cNvSpPr>
            <a:spLocks/>
          </p:cNvSpPr>
          <p:nvPr/>
        </p:nvSpPr>
        <p:spPr bwMode="auto">
          <a:xfrm>
            <a:off x="1691680" y="1584102"/>
            <a:ext cx="1008112" cy="4191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ctr" defTabSz="457200" rtl="0" eaLnBrk="1" fontAlgn="auto" latinLnBrk="0" hangingPunct="1">
              <a:lnSpc>
                <a:spcPct val="8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Processor</a:t>
            </a:r>
          </a:p>
          <a:p>
            <a:pPr marL="0" marR="0" lvl="0" indent="0" algn="ctr" defTabSz="457200" rtl="0" eaLnBrk="1" fontAlgn="auto" latinLnBrk="0" hangingPunct="1">
              <a:lnSpc>
                <a:spcPct val="8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Core</a:t>
            </a:r>
          </a:p>
        </p:txBody>
      </p:sp>
      <p:sp>
        <p:nvSpPr>
          <p:cNvPr id="11" name="Rectangle 12"/>
          <p:cNvSpPr>
            <a:spLocks/>
          </p:cNvSpPr>
          <p:nvPr/>
        </p:nvSpPr>
        <p:spPr bwMode="auto">
          <a:xfrm>
            <a:off x="5735414" y="3372645"/>
            <a:ext cx="1212850" cy="254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 Interconnect</a:t>
            </a:r>
          </a:p>
        </p:txBody>
      </p:sp>
      <p:sp>
        <p:nvSpPr>
          <p:cNvPr id="12" name="Rectangle 13"/>
          <p:cNvSpPr>
            <a:spLocks/>
          </p:cNvSpPr>
          <p:nvPr/>
        </p:nvSpPr>
        <p:spPr bwMode="auto">
          <a:xfrm>
            <a:off x="3914056" y="1327945"/>
            <a:ext cx="2901950" cy="1676400"/>
          </a:xfrm>
          <a:prstGeom prst="rect">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3" name="Rectangle 14"/>
          <p:cNvSpPr>
            <a:spLocks/>
          </p:cNvSpPr>
          <p:nvPr/>
        </p:nvSpPr>
        <p:spPr bwMode="auto">
          <a:xfrm>
            <a:off x="5014764" y="1386535"/>
            <a:ext cx="1069404" cy="2097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 Memory</a:t>
            </a:r>
          </a:p>
        </p:txBody>
      </p:sp>
      <p:sp>
        <p:nvSpPr>
          <p:cNvPr id="14" name="Line 15"/>
          <p:cNvSpPr>
            <a:spLocks noChangeShapeType="1"/>
          </p:cNvSpPr>
          <p:nvPr/>
        </p:nvSpPr>
        <p:spPr bwMode="auto">
          <a:xfrm>
            <a:off x="5364238" y="3011489"/>
            <a:ext cx="0" cy="31115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5" name="AutoShape 16"/>
          <p:cNvSpPr>
            <a:spLocks/>
          </p:cNvSpPr>
          <p:nvPr/>
        </p:nvSpPr>
        <p:spPr bwMode="auto">
          <a:xfrm>
            <a:off x="1482006" y="3295652"/>
            <a:ext cx="5327650" cy="76200"/>
          </a:xfrm>
          <a:prstGeom prst="roundRect">
            <a:avLst>
              <a:gd name="adj" fmla="val 50000"/>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6" name="Rectangle 17"/>
          <p:cNvSpPr>
            <a:spLocks/>
          </p:cNvSpPr>
          <p:nvPr/>
        </p:nvSpPr>
        <p:spPr bwMode="auto">
          <a:xfrm>
            <a:off x="4022006" y="16200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7" name="Rectangle 18"/>
          <p:cNvSpPr>
            <a:spLocks/>
          </p:cNvSpPr>
          <p:nvPr/>
        </p:nvSpPr>
        <p:spPr bwMode="auto">
          <a:xfrm>
            <a:off x="4022006" y="186769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8" name="Rectangle 19"/>
          <p:cNvSpPr>
            <a:spLocks/>
          </p:cNvSpPr>
          <p:nvPr/>
        </p:nvSpPr>
        <p:spPr bwMode="auto">
          <a:xfrm>
            <a:off x="4022006" y="21153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9" name="Rectangle 20"/>
          <p:cNvSpPr>
            <a:spLocks/>
          </p:cNvSpPr>
          <p:nvPr/>
        </p:nvSpPr>
        <p:spPr bwMode="auto">
          <a:xfrm>
            <a:off x="4022006" y="236299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0" name="Rectangle 21"/>
          <p:cNvSpPr>
            <a:spLocks/>
          </p:cNvSpPr>
          <p:nvPr/>
        </p:nvSpPr>
        <p:spPr bwMode="auto">
          <a:xfrm>
            <a:off x="4022006" y="26106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1" name="Rectangle 22"/>
          <p:cNvSpPr>
            <a:spLocks/>
          </p:cNvSpPr>
          <p:nvPr/>
        </p:nvSpPr>
        <p:spPr bwMode="auto">
          <a:xfrm>
            <a:off x="5571406" y="16200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2" name="Rectangle 23"/>
          <p:cNvSpPr>
            <a:spLocks/>
          </p:cNvSpPr>
          <p:nvPr/>
        </p:nvSpPr>
        <p:spPr bwMode="auto">
          <a:xfrm>
            <a:off x="5571406" y="186769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3" name="Rectangle 24"/>
          <p:cNvSpPr>
            <a:spLocks/>
          </p:cNvSpPr>
          <p:nvPr/>
        </p:nvSpPr>
        <p:spPr bwMode="auto">
          <a:xfrm>
            <a:off x="5571406" y="21153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4" name="Rectangle 25"/>
          <p:cNvSpPr>
            <a:spLocks/>
          </p:cNvSpPr>
          <p:nvPr/>
        </p:nvSpPr>
        <p:spPr bwMode="auto">
          <a:xfrm>
            <a:off x="5571406" y="236299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5" name="Rectangle 26"/>
          <p:cNvSpPr>
            <a:spLocks/>
          </p:cNvSpPr>
          <p:nvPr/>
        </p:nvSpPr>
        <p:spPr bwMode="auto">
          <a:xfrm>
            <a:off x="5571406" y="26106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6" name="Rectangle 27"/>
          <p:cNvSpPr>
            <a:spLocks/>
          </p:cNvSpPr>
          <p:nvPr/>
        </p:nvSpPr>
        <p:spPr bwMode="auto">
          <a:xfrm>
            <a:off x="1736006" y="2674145"/>
            <a:ext cx="977900" cy="146050"/>
          </a:xfrm>
          <a:prstGeom prst="rect">
            <a:avLst/>
          </a:prstGeom>
          <a:solidFill>
            <a:srgbClr val="FD9A00"/>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7" name="Line 28"/>
          <p:cNvSpPr>
            <a:spLocks noChangeShapeType="1"/>
          </p:cNvSpPr>
          <p:nvPr/>
        </p:nvSpPr>
        <p:spPr bwMode="auto">
          <a:xfrm>
            <a:off x="6917606" y="1557078"/>
            <a:ext cx="0" cy="1270000"/>
          </a:xfrm>
          <a:prstGeom prst="line">
            <a:avLst/>
          </a:prstGeom>
          <a:noFill/>
          <a:ln w="25400" cap="flat">
            <a:solidFill>
              <a:schemeClr val="tx1"/>
            </a:solidFill>
            <a:prstDash val="solid"/>
            <a:miter lim="800000"/>
            <a:headEnd type="triangle" w="med" len="sm"/>
            <a:tailEnd type="triangle" w="med" len="sm"/>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8" name="Rectangle 29"/>
          <p:cNvSpPr>
            <a:spLocks/>
          </p:cNvSpPr>
          <p:nvPr/>
        </p:nvSpPr>
        <p:spPr bwMode="auto">
          <a:xfrm>
            <a:off x="7020272" y="1530934"/>
            <a:ext cx="1368152" cy="138035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Database</a:t>
            </a:r>
          </a:p>
          <a:p>
            <a:pPr marL="0" marR="0" lvl="0" indent="0" algn="l" defTabSz="457200" rtl="0" eaLnBrk="1" fontAlgn="auto" latinLnBrk="0" hangingPunct="1">
              <a:lnSpc>
                <a:spcPct val="80000"/>
              </a:lnSpc>
              <a:spcBef>
                <a:spcPts val="0"/>
              </a:spcBef>
              <a:spcAft>
                <a:spcPts val="0"/>
              </a:spcAft>
              <a:buClrTx/>
              <a:buSzTx/>
              <a:buFontTx/>
              <a:buNone/>
              <a:tabLst/>
              <a:defRPr/>
            </a:pPr>
            <a:endPar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endParaRPr>
          </a:p>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Graphs</a:t>
            </a:r>
          </a:p>
          <a:p>
            <a:pPr marL="0" marR="0" lvl="0" indent="0" algn="l" defTabSz="457200" rtl="0" eaLnBrk="1" fontAlgn="auto" latinLnBrk="0" hangingPunct="1">
              <a:lnSpc>
                <a:spcPct val="80000"/>
              </a:lnSpc>
              <a:spcBef>
                <a:spcPts val="0"/>
              </a:spcBef>
              <a:spcAft>
                <a:spcPts val="0"/>
              </a:spcAft>
              <a:buClrTx/>
              <a:buSzTx/>
              <a:buFontTx/>
              <a:buNone/>
              <a:tabLst/>
              <a:defRPr/>
            </a:pPr>
            <a:endPar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endParaRPr>
          </a:p>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Media </a:t>
            </a:r>
            <a:r>
              <a:rPr kumimoji="0" lang="en-US" sz="24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 </a:t>
            </a:r>
          </a:p>
        </p:txBody>
      </p:sp>
      <p:sp>
        <p:nvSpPr>
          <p:cNvPr id="29" name="Freeform 30"/>
          <p:cNvSpPr>
            <a:spLocks/>
          </p:cNvSpPr>
          <p:nvPr/>
        </p:nvSpPr>
        <p:spPr bwMode="auto">
          <a:xfrm>
            <a:off x="1835696" y="2060848"/>
            <a:ext cx="3742060" cy="1451497"/>
          </a:xfrm>
          <a:custGeom>
            <a:avLst/>
            <a:gdLst>
              <a:gd name="T0" fmla="*/ 21600 w 21600"/>
              <a:gd name="T1" fmla="*/ 12000 h 21600"/>
              <a:gd name="T2" fmla="*/ 21600 w 21600"/>
              <a:gd name="T3" fmla="*/ 21600 h 21600"/>
              <a:gd name="T4" fmla="*/ 0 w 21600"/>
              <a:gd name="T5" fmla="*/ 21600 h 21600"/>
              <a:gd name="T6" fmla="*/ 0 w 21600"/>
              <a:gd name="T7" fmla="*/ 0 h 21600"/>
            </a:gdLst>
            <a:ahLst/>
            <a:cxnLst>
              <a:cxn ang="0">
                <a:pos x="T0" y="T1"/>
              </a:cxn>
              <a:cxn ang="0">
                <a:pos x="T2" y="T3"/>
              </a:cxn>
              <a:cxn ang="0">
                <a:pos x="T4" y="T5"/>
              </a:cxn>
              <a:cxn ang="0">
                <a:pos x="T6" y="T7"/>
              </a:cxn>
            </a:cxnLst>
            <a:rect l="0" t="0" r="r" b="b"/>
            <a:pathLst>
              <a:path w="21600" h="21600">
                <a:moveTo>
                  <a:pt x="21600" y="12000"/>
                </a:moveTo>
                <a:lnTo>
                  <a:pt x="21600" y="21600"/>
                </a:lnTo>
                <a:lnTo>
                  <a:pt x="0" y="21600"/>
                </a:lnTo>
                <a:lnTo>
                  <a:pt x="0" y="0"/>
                </a:lnTo>
              </a:path>
            </a:pathLst>
          </a:custGeom>
          <a:noFill/>
          <a:ln w="101600" cap="flat">
            <a:solidFill>
              <a:srgbClr val="D90B00"/>
            </a:solidFill>
            <a:prstDash val="solid"/>
            <a:miter lim="800000"/>
            <a:headEnd type="none" w="med" len="med"/>
            <a:tailEnd type="triangle" w="med" len="med"/>
          </a:ln>
          <a:effectLst>
            <a:outerShdw blurRad="76200" dist="38099" dir="2700000" algn="ctr" rotWithShape="0">
              <a:schemeClr val="bg2">
                <a:alpha val="75000"/>
              </a:schemeClr>
            </a:outerShdw>
          </a:effectLst>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grpSp>
        <p:nvGrpSpPr>
          <p:cNvPr id="30" name="Group 34"/>
          <p:cNvGrpSpPr>
            <a:grpSpLocks/>
          </p:cNvGrpSpPr>
          <p:nvPr/>
        </p:nvGrpSpPr>
        <p:grpSpPr bwMode="auto">
          <a:xfrm>
            <a:off x="2195737" y="2122489"/>
            <a:ext cx="3661420" cy="1090487"/>
            <a:chOff x="0" y="0"/>
            <a:chExt cx="4219" cy="1352"/>
          </a:xfrm>
        </p:grpSpPr>
        <p:sp>
          <p:nvSpPr>
            <p:cNvPr id="31" name="Rectangle 31"/>
            <p:cNvSpPr>
              <a:spLocks/>
            </p:cNvSpPr>
            <p:nvPr/>
          </p:nvSpPr>
          <p:spPr bwMode="auto">
            <a:xfrm>
              <a:off x="2987" y="880"/>
              <a:ext cx="1232" cy="184"/>
            </a:xfrm>
            <a:prstGeom prst="rect">
              <a:avLst/>
            </a:prstGeom>
            <a:solidFill>
              <a:srgbClr val="FD9A00"/>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32" name="Freeform 32"/>
            <p:cNvSpPr>
              <a:spLocks/>
            </p:cNvSpPr>
            <p:nvPr/>
          </p:nvSpPr>
          <p:spPr bwMode="auto">
            <a:xfrm>
              <a:off x="0" y="0"/>
              <a:ext cx="3651" cy="1352"/>
            </a:xfrm>
            <a:custGeom>
              <a:avLst/>
              <a:gdLst>
                <a:gd name="T0" fmla="*/ 21600 w 21600"/>
                <a:gd name="T1" fmla="*/ 15330 h 21600"/>
                <a:gd name="T2" fmla="*/ 21600 w 21600"/>
                <a:gd name="T3" fmla="*/ 21600 h 21600"/>
                <a:gd name="T4" fmla="*/ 0 w 21600"/>
                <a:gd name="T5" fmla="*/ 21600 h 21600"/>
                <a:gd name="T6" fmla="*/ 0 w 21600"/>
                <a:gd name="T7" fmla="*/ 0 h 21600"/>
              </a:gdLst>
              <a:ahLst/>
              <a:cxnLst>
                <a:cxn ang="0">
                  <a:pos x="T0" y="T1"/>
                </a:cxn>
                <a:cxn ang="0">
                  <a:pos x="T2" y="T3"/>
                </a:cxn>
                <a:cxn ang="0">
                  <a:pos x="T4" y="T5"/>
                </a:cxn>
                <a:cxn ang="0">
                  <a:pos x="T6" y="T7"/>
                </a:cxn>
              </a:cxnLst>
              <a:rect l="0" t="0" r="r" b="b"/>
              <a:pathLst>
                <a:path w="21600" h="21600">
                  <a:moveTo>
                    <a:pt x="21600" y="15330"/>
                  </a:moveTo>
                  <a:lnTo>
                    <a:pt x="21600" y="21600"/>
                  </a:lnTo>
                  <a:lnTo>
                    <a:pt x="0" y="21600"/>
                  </a:lnTo>
                  <a:lnTo>
                    <a:pt x="0" y="0"/>
                  </a:lnTo>
                </a:path>
              </a:pathLst>
            </a:custGeom>
            <a:noFill/>
            <a:ln w="101600" cap="flat">
              <a:solidFill>
                <a:srgbClr val="D90B00"/>
              </a:solidFill>
              <a:prstDash val="solid"/>
              <a:miter lim="800000"/>
              <a:headEnd type="triangle" w="med" len="med"/>
              <a:tailEnd type="none" w="med" len="med"/>
            </a:ln>
            <a:effectLst>
              <a:outerShdw blurRad="76200" dist="38099" dir="2700000" algn="ctr" rotWithShape="0">
                <a:schemeClr val="bg2">
                  <a:alpha val="75000"/>
                </a:schemeClr>
              </a:outerShdw>
            </a:effectLst>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33" name="Rectangle 33"/>
            <p:cNvSpPr>
              <a:spLocks/>
            </p:cNvSpPr>
            <p:nvPr/>
          </p:nvSpPr>
          <p:spPr bwMode="auto">
            <a:xfrm>
              <a:off x="1245" y="1010"/>
              <a:ext cx="1528" cy="3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D90B00"/>
                  </a:solidFill>
                  <a:effectLst/>
                  <a:uLnTx/>
                  <a:uFillTx/>
                  <a:latin typeface="Myriad Pro Bold Cond" charset="0"/>
                  <a:ea typeface="ＭＳ Ｐゴシック" charset="0"/>
                  <a:cs typeface="Myriad Pro Bold Cond" charset="0"/>
                  <a:sym typeface="Myriad Pro Bold Cond" charset="0"/>
                </a:rPr>
                <a:t>Query</a:t>
              </a:r>
            </a:p>
          </p:txBody>
        </p:sp>
      </p:grpSp>
      <p:sp>
        <p:nvSpPr>
          <p:cNvPr id="34" name="Rectangle 35"/>
          <p:cNvSpPr>
            <a:spLocks/>
          </p:cNvSpPr>
          <p:nvPr/>
        </p:nvSpPr>
        <p:spPr bwMode="auto">
          <a:xfrm>
            <a:off x="3287142" y="3607047"/>
            <a:ext cx="1212850" cy="254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D90B00"/>
                </a:solidFill>
                <a:effectLst/>
                <a:uLnTx/>
                <a:uFillTx/>
                <a:latin typeface="Myriad Pro Bold Cond" charset="0"/>
                <a:ea typeface="ＭＳ Ｐゴシック" charset="0"/>
                <a:cs typeface="Myriad Pro Bold Cond" charset="0"/>
                <a:sym typeface="Myriad Pro Bold Cond" charset="0"/>
              </a:rPr>
              <a:t>Results</a:t>
            </a:r>
          </a:p>
        </p:txBody>
      </p:sp>
      <p:sp>
        <p:nvSpPr>
          <p:cNvPr id="35" name="Rounded Rectangle 34"/>
          <p:cNvSpPr>
            <a:spLocks noChangeArrowheads="1"/>
          </p:cNvSpPr>
          <p:nvPr/>
        </p:nvSpPr>
        <p:spPr bwMode="auto">
          <a:xfrm rot="5400000">
            <a:off x="6568243" y="1366158"/>
            <a:ext cx="2133601" cy="1650776"/>
          </a:xfrm>
          <a:prstGeom prst="roundRect">
            <a:avLst>
              <a:gd name="adj" fmla="val 16667"/>
            </a:avLst>
          </a:prstGeom>
          <a:noFill/>
          <a:ln w="114300">
            <a:solidFill>
              <a:srgbClr val="FF0000"/>
            </a:solidFill>
            <a:round/>
            <a:headEnd/>
            <a:tailEnd/>
          </a:ln>
          <a:extLst>
            <a:ext uri="{909E8E84-426E-40dd-AFC4-6F175D3DCCD1}">
              <a14:hiddenFill xmlns="" xmlns:a14="http://schemas.microsoft.com/office/drawing/2010/main">
                <a:solidFill>
                  <a:srgbClr val="FFFFFF"/>
                </a:solidFill>
              </a14:hiddenFill>
            </a:ext>
          </a:extLst>
        </p:spPr>
        <p:txBody>
          <a:bodyPr lIns="91440" tIns="45720" rIns="91440" bIns="4572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36" name="Text Box 17"/>
          <p:cNvSpPr txBox="1">
            <a:spLocks noChangeArrowheads="1"/>
          </p:cNvSpPr>
          <p:nvPr/>
        </p:nvSpPr>
        <p:spPr bwMode="auto">
          <a:xfrm>
            <a:off x="6957984" y="527451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37" name="Text Box 18"/>
          <p:cNvSpPr txBox="1">
            <a:spLocks noChangeAspect="1" noChangeArrowheads="1"/>
          </p:cNvSpPr>
          <p:nvPr/>
        </p:nvSpPr>
        <p:spPr bwMode="auto">
          <a:xfrm>
            <a:off x="6957984" y="490304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38" name="Text Box 19"/>
          <p:cNvSpPr txBox="1">
            <a:spLocks noChangeAspect="1" noChangeArrowheads="1"/>
          </p:cNvSpPr>
          <p:nvPr/>
        </p:nvSpPr>
        <p:spPr bwMode="auto">
          <a:xfrm>
            <a:off x="6954809" y="423872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39" name="Text Box 20"/>
          <p:cNvSpPr txBox="1">
            <a:spLocks noChangeAspect="1" noChangeArrowheads="1"/>
          </p:cNvSpPr>
          <p:nvPr/>
        </p:nvSpPr>
        <p:spPr bwMode="auto">
          <a:xfrm>
            <a:off x="6954809" y="386724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40" name="Text Box 21"/>
          <p:cNvSpPr txBox="1">
            <a:spLocks noChangeAspect="1" noChangeArrowheads="1"/>
          </p:cNvSpPr>
          <p:nvPr/>
        </p:nvSpPr>
        <p:spPr bwMode="auto">
          <a:xfrm>
            <a:off x="6954809" y="350053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41" name="Text Box 22"/>
          <p:cNvSpPr txBox="1">
            <a:spLocks noChangeAspect="1" noChangeArrowheads="1"/>
          </p:cNvSpPr>
          <p:nvPr/>
        </p:nvSpPr>
        <p:spPr bwMode="auto">
          <a:xfrm>
            <a:off x="6957984" y="564758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a:ea typeface="+mn-ea"/>
              <a:cs typeface="Arial" charset="0"/>
            </a:endParaRPr>
          </a:p>
        </p:txBody>
      </p:sp>
      <p:sp>
        <p:nvSpPr>
          <p:cNvPr id="42" name="Text Box 23"/>
          <p:cNvSpPr txBox="1">
            <a:spLocks noChangeAspect="1" noChangeArrowheads="1"/>
          </p:cNvSpPr>
          <p:nvPr/>
        </p:nvSpPr>
        <p:spPr bwMode="auto">
          <a:xfrm>
            <a:off x="6957984" y="601905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43" name="Text Box 24"/>
          <p:cNvSpPr txBox="1">
            <a:spLocks noChangeAspect="1" noChangeArrowheads="1"/>
          </p:cNvSpPr>
          <p:nvPr/>
        </p:nvSpPr>
        <p:spPr bwMode="auto">
          <a:xfrm>
            <a:off x="6957984" y="458065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44" name="Text Box 23"/>
          <p:cNvSpPr txBox="1">
            <a:spLocks noChangeAspect="1" noChangeArrowheads="1"/>
          </p:cNvSpPr>
          <p:nvPr/>
        </p:nvSpPr>
        <p:spPr bwMode="auto">
          <a:xfrm>
            <a:off x="6959572" y="637465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45" name="Rounded Rectangle 44"/>
          <p:cNvSpPr>
            <a:spLocks noChangeArrowheads="1"/>
          </p:cNvSpPr>
          <p:nvPr/>
        </p:nvSpPr>
        <p:spPr bwMode="auto">
          <a:xfrm rot="5400000">
            <a:off x="6849380" y="3977716"/>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333596731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499"/>
                                          </p:stCondLst>
                                        </p:cTn>
                                        <p:tgtEl>
                                          <p:spTgt spid="3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9"/>
                                        </p:tgtEl>
                                        <p:attrNameLst>
                                          <p:attrName>style.visibility</p:attrName>
                                        </p:attrNameLst>
                                      </p:cBhvr>
                                      <p:to>
                                        <p:strVal val="visible"/>
                                      </p:to>
                                    </p:set>
                                  </p:childTnLst>
                                </p:cTn>
                              </p:par>
                            </p:childTnLst>
                          </p:cTn>
                        </p:par>
                        <p:par>
                          <p:cTn id="15" fill="hold">
                            <p:stCondLst>
                              <p:cond delay="500"/>
                            </p:stCondLst>
                            <p:childTnLst>
                              <p:par>
                                <p:cTn id="16" presetID="1" presetClass="entr" presetSubtype="0" fill="hold" grpId="0" nodeType="afterEffect">
                                  <p:stCondLst>
                                    <p:cond delay="0"/>
                                  </p:stCondLst>
                                  <p:childTnLst>
                                    <p:set>
                                      <p:cBhvr>
                                        <p:cTn id="17" dur="1" fill="hold">
                                          <p:stCondLst>
                                            <p:cond delay="499"/>
                                          </p:stCondLst>
                                        </p:cTn>
                                        <p:tgtEl>
                                          <p:spTgt spid="34"/>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nodeType="clickEffect">
                                  <p:stCondLst>
                                    <p:cond delay="0"/>
                                  </p:stCondLst>
                                  <p:childTnLst>
                                    <p:set>
                                      <p:cBhvr>
                                        <p:cTn id="37"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nodeType="clickEffect">
                                  <p:stCondLst>
                                    <p:cond delay="0"/>
                                  </p:stCondLst>
                                  <p:childTnLst>
                                    <p:set>
                                      <p:cBhvr>
                                        <p:cTn id="41"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grpId="0" nodeType="clickEffect">
                                  <p:stCondLst>
                                    <p:cond delay="0"/>
                                  </p:stCondLst>
                                  <p:childTnLst>
                                    <p:set>
                                      <p:cBhvr>
                                        <p:cTn id="45" dur="1" fill="hold">
                                          <p:stCondLst>
                                            <p:cond delay="0"/>
                                          </p:stCondLst>
                                        </p:cTn>
                                        <p:tgtEl>
                                          <p:spTgt spid="40"/>
                                        </p:tgtEl>
                                        <p:attrNameLst>
                                          <p:attrName>style.visibility</p:attrName>
                                        </p:attrNameLst>
                                      </p:cBhvr>
                                      <p:to>
                                        <p:strVal val="visible"/>
                                      </p:to>
                                    </p:set>
                                  </p:childTnLst>
                                </p:cTn>
                              </p:par>
                              <p:par>
                                <p:cTn id="46" presetID="1" presetClass="entr" presetSubtype="0" fill="hold" grpId="0" nodeType="withEffect">
                                  <p:stCondLst>
                                    <p:cond delay="0"/>
                                  </p:stCondLst>
                                  <p:childTnLst>
                                    <p:set>
                                      <p:cBhvr>
                                        <p:cTn id="47" dur="1" fill="hold">
                                          <p:stCondLst>
                                            <p:cond delay="0"/>
                                          </p:stCondLst>
                                        </p:cTn>
                                        <p:tgtEl>
                                          <p:spTgt spid="44"/>
                                        </p:tgtEl>
                                        <p:attrNameLst>
                                          <p:attrName>style.visibility</p:attrName>
                                        </p:attrNameLst>
                                      </p:cBhvr>
                                      <p:to>
                                        <p:strVal val="visible"/>
                                      </p:to>
                                    </p:set>
                                  </p:childTnLst>
                                </p:cTn>
                              </p:par>
                              <p:par>
                                <p:cTn id="48" presetID="1" presetClass="entr" presetSubtype="0" fill="hold" grpId="0" nodeType="withEffect">
                                  <p:stCondLst>
                                    <p:cond delay="0"/>
                                  </p:stCondLst>
                                  <p:childTnLst>
                                    <p:set>
                                      <p:cBhvr>
                                        <p:cTn id="49" dur="1" fill="hold">
                                          <p:stCondLst>
                                            <p:cond delay="0"/>
                                          </p:stCondLst>
                                        </p:cTn>
                                        <p:tgtEl>
                                          <p:spTgt spid="39"/>
                                        </p:tgtEl>
                                        <p:attrNameLst>
                                          <p:attrName>style.visibility</p:attrName>
                                        </p:attrNameLst>
                                      </p:cBhvr>
                                      <p:to>
                                        <p:strVal val="visible"/>
                                      </p:to>
                                    </p:set>
                                  </p:childTnLst>
                                </p:cTn>
                              </p:par>
                              <p:par>
                                <p:cTn id="50" presetID="1" presetClass="entr" presetSubtype="0" fill="hold" grpId="0" nodeType="withEffect">
                                  <p:stCondLst>
                                    <p:cond delay="0"/>
                                  </p:stCondLst>
                                  <p:childTnLst>
                                    <p:set>
                                      <p:cBhvr>
                                        <p:cTn id="51" dur="1" fill="hold">
                                          <p:stCondLst>
                                            <p:cond delay="0"/>
                                          </p:stCondLst>
                                        </p:cTn>
                                        <p:tgtEl>
                                          <p:spTgt spid="38"/>
                                        </p:tgtEl>
                                        <p:attrNameLst>
                                          <p:attrName>style.visibility</p:attrName>
                                        </p:attrNameLst>
                                      </p:cBhvr>
                                      <p:to>
                                        <p:strVal val="visible"/>
                                      </p:to>
                                    </p:set>
                                  </p:childTnLst>
                                </p:cTn>
                              </p:par>
                              <p:par>
                                <p:cTn id="52" presetID="1" presetClass="entr" presetSubtype="0" fill="hold" grpId="0" nodeType="withEffect">
                                  <p:stCondLst>
                                    <p:cond delay="0"/>
                                  </p:stCondLst>
                                  <p:childTnLst>
                                    <p:set>
                                      <p:cBhvr>
                                        <p:cTn id="53" dur="1" fill="hold">
                                          <p:stCondLst>
                                            <p:cond delay="0"/>
                                          </p:stCondLst>
                                        </p:cTn>
                                        <p:tgtEl>
                                          <p:spTgt spid="43"/>
                                        </p:tgtEl>
                                        <p:attrNameLst>
                                          <p:attrName>style.visibility</p:attrName>
                                        </p:attrNameLst>
                                      </p:cBhvr>
                                      <p:to>
                                        <p:strVal val="visible"/>
                                      </p:to>
                                    </p:set>
                                  </p:childTnLst>
                                </p:cTn>
                              </p:par>
                              <p:par>
                                <p:cTn id="54" presetID="1" presetClass="entr" presetSubtype="0" fill="hold" grpId="0" nodeType="withEffect">
                                  <p:stCondLst>
                                    <p:cond delay="0"/>
                                  </p:stCondLst>
                                  <p:childTnLst>
                                    <p:set>
                                      <p:cBhvr>
                                        <p:cTn id="55" dur="1" fill="hold">
                                          <p:stCondLst>
                                            <p:cond delay="0"/>
                                          </p:stCondLst>
                                        </p:cTn>
                                        <p:tgtEl>
                                          <p:spTgt spid="37"/>
                                        </p:tgtEl>
                                        <p:attrNameLst>
                                          <p:attrName>style.visibility</p:attrName>
                                        </p:attrNameLst>
                                      </p:cBhvr>
                                      <p:to>
                                        <p:strVal val="visible"/>
                                      </p:to>
                                    </p:set>
                                  </p:childTnLst>
                                </p:cTn>
                              </p:par>
                              <p:par>
                                <p:cTn id="56" presetID="1" presetClass="entr" presetSubtype="0" fill="hold" grpId="0" nodeType="withEffect">
                                  <p:stCondLst>
                                    <p:cond delay="0"/>
                                  </p:stCondLst>
                                  <p:childTnLst>
                                    <p:set>
                                      <p:cBhvr>
                                        <p:cTn id="57" dur="1" fill="hold">
                                          <p:stCondLst>
                                            <p:cond delay="0"/>
                                          </p:stCondLst>
                                        </p:cTn>
                                        <p:tgtEl>
                                          <p:spTgt spid="36"/>
                                        </p:tgtEl>
                                        <p:attrNameLst>
                                          <p:attrName>style.visibility</p:attrName>
                                        </p:attrNameLst>
                                      </p:cBhvr>
                                      <p:to>
                                        <p:strVal val="visible"/>
                                      </p:to>
                                    </p:set>
                                  </p:childTnLst>
                                </p:cTn>
                              </p:par>
                              <p:par>
                                <p:cTn id="58" presetID="1" presetClass="entr" presetSubtype="0" fill="hold" grpId="0" nodeType="withEffect">
                                  <p:stCondLst>
                                    <p:cond delay="0"/>
                                  </p:stCondLst>
                                  <p:childTnLst>
                                    <p:set>
                                      <p:cBhvr>
                                        <p:cTn id="59" dur="1" fill="hold">
                                          <p:stCondLst>
                                            <p:cond delay="0"/>
                                          </p:stCondLst>
                                        </p:cTn>
                                        <p:tgtEl>
                                          <p:spTgt spid="41"/>
                                        </p:tgtEl>
                                        <p:attrNameLst>
                                          <p:attrName>style.visibility</p:attrName>
                                        </p:attrNameLst>
                                      </p:cBhvr>
                                      <p:to>
                                        <p:strVal val="visible"/>
                                      </p:to>
                                    </p:set>
                                  </p:childTnLst>
                                </p:cTn>
                              </p:par>
                              <p:par>
                                <p:cTn id="60" presetID="1" presetClass="entr" presetSubtype="0" fill="hold" grpId="0" nodeType="withEffect">
                                  <p:stCondLst>
                                    <p:cond delay="0"/>
                                  </p:stCondLst>
                                  <p:childTnLst>
                                    <p:set>
                                      <p:cBhvr>
                                        <p:cTn id="61" dur="1" fill="hold">
                                          <p:stCondLst>
                                            <p:cond delay="0"/>
                                          </p:stCondLst>
                                        </p:cTn>
                                        <p:tgtEl>
                                          <p:spTgt spid="42"/>
                                        </p:tgtEl>
                                        <p:attrNameLst>
                                          <p:attrName>style.visibility</p:attrName>
                                        </p:attrNameLst>
                                      </p:cBhvr>
                                      <p:to>
                                        <p:strVal val="visible"/>
                                      </p:to>
                                    </p:set>
                                  </p:childTnLst>
                                </p:cTn>
                              </p:par>
                            </p:childTnLst>
                          </p:cTn>
                        </p:par>
                      </p:childTnLst>
                    </p:cTn>
                  </p:par>
                  <p:par>
                    <p:cTn id="62" fill="hold">
                      <p:stCondLst>
                        <p:cond delay="indefinite"/>
                      </p:stCondLst>
                      <p:childTnLst>
                        <p:par>
                          <p:cTn id="63" fill="hold">
                            <p:stCondLst>
                              <p:cond delay="0"/>
                            </p:stCondLst>
                            <p:childTnLst>
                              <p:par>
                                <p:cTn id="64" presetID="1" presetClass="entr" presetSubtype="0" fill="hold" grpId="0" nodeType="clickEffect">
                                  <p:stCondLst>
                                    <p:cond delay="0"/>
                                  </p:stCondLst>
                                  <p:childTnLst>
                                    <p:set>
                                      <p:cBhvr>
                                        <p:cTn id="65" dur="1" fill="hold">
                                          <p:stCondLst>
                                            <p:cond delay="0"/>
                                          </p:stCondLst>
                                        </p:cTn>
                                        <p:tgtEl>
                                          <p:spTgt spid="4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P spid="34" grpId="0" autoUpdateAnimBg="0"/>
      <p:bldP spid="35" grpId="0" animBg="1"/>
      <p:bldP spid="36" grpId="0" animBg="1"/>
      <p:bldP spid="37" grpId="0" animBg="1"/>
      <p:bldP spid="38" grpId="0" animBg="1"/>
      <p:bldP spid="39" grpId="0" animBg="1"/>
      <p:bldP spid="40" grpId="0" animBg="1"/>
      <p:bldP spid="41" grpId="0" animBg="1"/>
      <p:bldP spid="42" grpId="0" animBg="1"/>
      <p:bldP spid="43" grpId="0" animBg="1"/>
      <p:bldP spid="44" grpId="0" animBg="1"/>
      <p:bldP spid="45" grpId="0" animBg="1"/>
    </p:bldLst>
  </p:timing>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PIM Review and Open Problems</a:t>
            </a:r>
          </a:p>
        </p:txBody>
      </p:sp>
      <p:sp>
        <p:nvSpPr>
          <p:cNvPr id="3" name="Content Placeholder 2"/>
          <p:cNvSpPr>
            <a:spLocks noGrp="1"/>
          </p:cNvSpPr>
          <p:nvPr>
            <p:ph idx="1"/>
          </p:nvPr>
        </p:nvSpPr>
        <p:spPr>
          <a:xfrm>
            <a:off x="228600" y="1052736"/>
            <a:ext cx="8915400" cy="4876800"/>
          </a:xfrm>
        </p:spPr>
        <p:txBody>
          <a:bodyPr/>
          <a:lstStyle/>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Content Placeholder 2">
            <a:extLst>
              <a:ext uri="{FF2B5EF4-FFF2-40B4-BE49-F238E27FC236}">
                <a16:creationId xmlns:a16="http://schemas.microsoft.com/office/drawing/2014/main" id="{3F2BD8AA-5E69-D846-BFB8-21B3FD479841}"/>
              </a:ext>
            </a:extLst>
          </p:cNvPr>
          <p:cNvSpPr txBox="1">
            <a:spLocks/>
          </p:cNvSpPr>
          <p:nvPr/>
        </p:nvSpPr>
        <p:spPr bwMode="auto">
          <a:xfrm>
            <a:off x="381000" y="1205136"/>
            <a:ext cx="89154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Onur Mutlu, Saugata Ghose, Juan Gomez-Luna, and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Rachata</a:t>
            </a:r>
            <a:r>
              <a:rPr kumimoji="0" lang="en-US" sz="1800" b="0" i="0" u="none" strike="noStrike" kern="1200" cap="none" spc="0" normalizeH="0" baseline="0" noProof="0" dirty="0">
                <a:ln>
                  <a:noFill/>
                </a:ln>
                <a:solidFill>
                  <a:srgbClr val="000000"/>
                </a:solidFill>
                <a:effectLst/>
                <a:uLnTx/>
                <a:uFillTx/>
                <a:latin typeface="Tahoma"/>
                <a:ea typeface="+mn-ea"/>
                <a:cs typeface="+mn-cs"/>
              </a:rPr>
              <a:t> Ausavarungnirun,</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"A Modern Primer on Processing in Memory"</a:t>
            </a:r>
            <a:br>
              <a:rPr kumimoji="0" lang="en-US" sz="1800" b="0" i="0" u="none" strike="noStrike" kern="1200" cap="none" spc="0" normalizeH="0" baseline="0" noProof="0" dirty="0">
                <a:ln>
                  <a:noFill/>
                </a:ln>
                <a:solidFill>
                  <a:srgbClr val="0432FF"/>
                </a:solidFill>
                <a:effectLst/>
                <a:uLnTx/>
                <a:uFillTx/>
                <a:latin typeface="Tahoma"/>
                <a:ea typeface="+mn-ea"/>
                <a:cs typeface="+mn-cs"/>
              </a:rPr>
            </a:br>
            <a:r>
              <a:rPr kumimoji="0" lang="en-US" sz="1800" b="0" i="1" u="none" strike="noStrike" kern="1200" cap="none" spc="0" normalizeH="0" baseline="0" noProof="0" dirty="0">
                <a:ln>
                  <a:noFill/>
                </a:ln>
                <a:solidFill>
                  <a:srgbClr val="000000"/>
                </a:solidFill>
                <a:effectLst/>
                <a:uLnTx/>
                <a:uFillTx/>
                <a:latin typeface="Tahoma"/>
                <a:ea typeface="+mn-ea"/>
                <a:cs typeface="+mn-cs"/>
              </a:rPr>
              <a:t>Invited Book Chapter in </a:t>
            </a:r>
            <a:r>
              <a:rPr kumimoji="0" lang="en-US" sz="1800" b="1" i="1" u="none" strike="noStrike" kern="1200" cap="none" spc="0" normalizeH="0" baseline="0" noProof="0" dirty="0">
                <a:ln>
                  <a:noFill/>
                </a:ln>
                <a:solidFill>
                  <a:srgbClr val="000000"/>
                </a:solidFill>
                <a:effectLst/>
                <a:uLnTx/>
                <a:uFillTx/>
                <a:latin typeface="Tahoma"/>
                <a:ea typeface="+mn-ea"/>
                <a:cs typeface="+mn-cs"/>
                <a:hlinkClick r:id="rId3"/>
              </a:rPr>
              <a:t>Emerging Computing: From Devices to Systems - Looking Beyond Moore and Von Neumann</a:t>
            </a:r>
            <a:r>
              <a:rPr kumimoji="0" lang="en-US" sz="1800" b="0" i="0" u="none" strike="noStrike" kern="1200" cap="none" spc="0" normalizeH="0" baseline="0" noProof="0" dirty="0">
                <a:ln>
                  <a:noFill/>
                </a:ln>
                <a:solidFill>
                  <a:srgbClr val="000000"/>
                </a:solidFill>
                <a:effectLst/>
                <a:uLnTx/>
                <a:uFillTx/>
                <a:latin typeface="Tahoma"/>
                <a:ea typeface="+mn-ea"/>
                <a:cs typeface="+mn-cs"/>
              </a:rPr>
              <a:t>, Springer, to be published in 2021.</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1" i="0" u="none" strike="noStrike" kern="0" cap="none" spc="0" normalizeH="0" baseline="0" noProof="0" dirty="0">
              <a:ln>
                <a:noFill/>
              </a:ln>
              <a:solidFill>
                <a:srgbClr val="000000"/>
              </a:solidFill>
              <a:effectLst/>
              <a:uLnTx/>
              <a:uFillTx/>
              <a:latin typeface="Tahoma"/>
              <a:ea typeface="+mn-ea"/>
              <a:cs typeface="+mn-cs"/>
            </a:endParaRPr>
          </a:p>
        </p:txBody>
      </p:sp>
      <p:sp>
        <p:nvSpPr>
          <p:cNvPr id="5" name="TextBox 4">
            <a:extLst>
              <a:ext uri="{FF2B5EF4-FFF2-40B4-BE49-F238E27FC236}">
                <a16:creationId xmlns:a16="http://schemas.microsoft.com/office/drawing/2014/main" id="{B44AC5CF-BFA6-5646-92DE-C9D89AA74928}"/>
              </a:ext>
            </a:extLst>
          </p:cNvPr>
          <p:cNvSpPr txBox="1"/>
          <p:nvPr/>
        </p:nvSpPr>
        <p:spPr>
          <a:xfrm>
            <a:off x="2411760" y="6453336"/>
            <a:ext cx="467467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https://arxiv.org/pdf/1903.03988.pdf</a:t>
            </a:r>
            <a:endParaRPr kumimoji="0" lang="en-US" sz="1800" b="1" i="0" u="none" strike="noStrike" kern="1200" cap="none" spc="0" normalizeH="0" baseline="0" noProof="0" dirty="0">
              <a:ln>
                <a:noFill/>
              </a:ln>
              <a:solidFill>
                <a:srgbClr val="0432FF"/>
              </a:solidFill>
              <a:effectLst/>
              <a:uLnTx/>
              <a:uFillTx/>
              <a:latin typeface="Tahoma"/>
              <a:ea typeface="+mn-ea"/>
              <a:cs typeface="+mn-cs"/>
            </a:endParaRPr>
          </a:p>
        </p:txBody>
      </p:sp>
      <p:pic>
        <p:nvPicPr>
          <p:cNvPr id="6" name="Picture 5">
            <a:extLst>
              <a:ext uri="{FF2B5EF4-FFF2-40B4-BE49-F238E27FC236}">
                <a16:creationId xmlns:a16="http://schemas.microsoft.com/office/drawing/2014/main" id="{A5EA4CA5-FBD8-9749-9830-D77D34BE5845}"/>
              </a:ext>
            </a:extLst>
          </p:cNvPr>
          <p:cNvPicPr>
            <a:picLocks noChangeAspect="1"/>
          </p:cNvPicPr>
          <p:nvPr/>
        </p:nvPicPr>
        <p:blipFill>
          <a:blip r:embed="rId5"/>
          <a:stretch>
            <a:fillRect/>
          </a:stretch>
        </p:blipFill>
        <p:spPr>
          <a:xfrm>
            <a:off x="-14659" y="1455514"/>
            <a:ext cx="9144000" cy="2744353"/>
          </a:xfrm>
          <a:prstGeom prst="rect">
            <a:avLst/>
          </a:prstGeom>
        </p:spPr>
      </p:pic>
    </p:spTree>
    <p:extLst>
      <p:ext uri="{BB962C8B-B14F-4D97-AF65-F5344CB8AC3E}">
        <p14:creationId xmlns:p14="http://schemas.microsoft.com/office/powerpoint/2010/main" val="38601712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2567D-A796-D347-A81C-53A42C0F54B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A1D145C-B1CC-0248-8402-DB3B402EA310}"/>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D74E4B9-8C28-2246-BBD1-89AFB3653A3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211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F32E59C2-C60B-164F-8152-5EAEA0A62FE5}"/>
              </a:ext>
            </a:extLst>
          </p:cNvPr>
          <p:cNvPicPr>
            <a:picLocks noChangeAspect="1"/>
          </p:cNvPicPr>
          <p:nvPr/>
        </p:nvPicPr>
        <p:blipFill>
          <a:blip r:embed="rId2"/>
          <a:stretch>
            <a:fillRect/>
          </a:stretch>
        </p:blipFill>
        <p:spPr>
          <a:xfrm>
            <a:off x="1835150" y="196850"/>
            <a:ext cx="5473700" cy="6464300"/>
          </a:xfrm>
          <a:prstGeom prst="rect">
            <a:avLst/>
          </a:prstGeom>
        </p:spPr>
      </p:pic>
    </p:spTree>
    <p:extLst>
      <p:ext uri="{BB962C8B-B14F-4D97-AF65-F5344CB8AC3E}">
        <p14:creationId xmlns:p14="http://schemas.microsoft.com/office/powerpoint/2010/main" val="1892590674"/>
      </p:ext>
    </p:extLst>
  </p:cSld>
  <p:clrMapOvr>
    <a:masterClrMapping/>
  </p:clrMapOvr>
  <p:transition/>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89408-568D-D849-B20B-D14F7C0146B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7809458-3406-614B-8614-09C6E86A51A6}"/>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2829EE78-77DE-774E-8E3C-547D2974177E}"/>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212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DF97FCE-1C93-7F47-B714-6E5EA092E7B6}"/>
              </a:ext>
            </a:extLst>
          </p:cNvPr>
          <p:cNvPicPr>
            <a:picLocks noChangeAspect="1"/>
          </p:cNvPicPr>
          <p:nvPr/>
        </p:nvPicPr>
        <p:blipFill>
          <a:blip r:embed="rId2"/>
          <a:stretch>
            <a:fillRect/>
          </a:stretch>
        </p:blipFill>
        <p:spPr>
          <a:xfrm>
            <a:off x="1955617" y="0"/>
            <a:ext cx="5232765" cy="6858000"/>
          </a:xfrm>
          <a:prstGeom prst="rect">
            <a:avLst/>
          </a:prstGeom>
        </p:spPr>
      </p:pic>
    </p:spTree>
    <p:extLst>
      <p:ext uri="{BB962C8B-B14F-4D97-AF65-F5344CB8AC3E}">
        <p14:creationId xmlns:p14="http://schemas.microsoft.com/office/powerpoint/2010/main" val="1126066395"/>
      </p:ext>
    </p:extLst>
  </p:cSld>
  <p:clrMapOvr>
    <a:masterClrMapping/>
  </p:clrMapOvr>
  <p:transition/>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D9B52-F2B8-8348-BBF0-9CC3383732A5}"/>
              </a:ext>
            </a:extLst>
          </p:cNvPr>
          <p:cNvSpPr>
            <a:spLocks noGrp="1"/>
          </p:cNvSpPr>
          <p:nvPr>
            <p:ph type="ctrTitle"/>
          </p:nvPr>
        </p:nvSpPr>
        <p:spPr>
          <a:xfrm>
            <a:off x="660343" y="1412776"/>
            <a:ext cx="7924800" cy="1752600"/>
          </a:xfrm>
        </p:spPr>
        <p:txBody>
          <a:bodyPr/>
          <a:lstStyle/>
          <a:p>
            <a:pPr algn="ctr"/>
            <a:r>
              <a:rPr lang="en-US" dirty="0"/>
              <a:t>We Need to Think Differently from the Past Approaches</a:t>
            </a:r>
          </a:p>
        </p:txBody>
      </p:sp>
      <p:sp>
        <p:nvSpPr>
          <p:cNvPr id="3" name="Subtitle 2">
            <a:extLst>
              <a:ext uri="{FF2B5EF4-FFF2-40B4-BE49-F238E27FC236}">
                <a16:creationId xmlns:a16="http://schemas.microsoft.com/office/drawing/2014/main" id="{C9E3E67C-D070-004D-ADD7-E5EC7486AAB3}"/>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2ADEE094-EFFB-5A43-AF3E-891771815A6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213</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028238693"/>
      </p:ext>
    </p:extLst>
  </p:cSld>
  <p:clrMapOvr>
    <a:masterClrMapping/>
  </p:clrMapOvr>
  <p:transition/>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68760"/>
            <a:ext cx="7924800" cy="1752600"/>
          </a:xfrm>
        </p:spPr>
        <p:txBody>
          <a:bodyPr/>
          <a:lstStyle/>
          <a:p>
            <a:r>
              <a:rPr lang="en-US" sz="6000" dirty="0"/>
              <a:t>Processing in Memory:</a:t>
            </a:r>
            <a:br>
              <a:rPr lang="en-US" sz="6000" dirty="0"/>
            </a:br>
            <a:r>
              <a:rPr lang="en-US" sz="6000"/>
              <a:t>		Two </a:t>
            </a:r>
            <a:r>
              <a:rPr lang="en-US" sz="6000" dirty="0"/>
              <a:t>Approaches</a:t>
            </a:r>
            <a:endParaRPr lang="en-US" sz="6000" b="1" dirty="0"/>
          </a:p>
        </p:txBody>
      </p:sp>
      <p:sp>
        <p:nvSpPr>
          <p:cNvPr id="3" name="Subtitle 2"/>
          <p:cNvSpPr>
            <a:spLocks noGrp="1"/>
          </p:cNvSpPr>
          <p:nvPr>
            <p:ph type="subTitle" idx="1"/>
          </p:nvPr>
        </p:nvSpPr>
        <p:spPr>
          <a:xfrm>
            <a:off x="685800" y="4484712"/>
            <a:ext cx="7848600" cy="1752600"/>
          </a:xfrm>
        </p:spPr>
        <p:txBody>
          <a:bodyPr/>
          <a:lstStyle/>
          <a:p>
            <a:pPr algn="l"/>
            <a:r>
              <a:rPr lang="en-US" sz="3600" dirty="0">
                <a:solidFill>
                  <a:srgbClr val="0000FF"/>
                </a:solidFill>
              </a:rPr>
              <a:t>1. Processing using Memory</a:t>
            </a:r>
          </a:p>
          <a:p>
            <a:pPr algn="l"/>
            <a:r>
              <a:rPr lang="en-US" sz="3600" dirty="0"/>
              <a:t>2. Processing near Memory</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0CAD05-5F98-C240-A41D-E171A6304933}" type="slidenum">
              <a:rPr kumimoji="0" lang="en-US" sz="12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214</a:t>
            </a:fld>
            <a:endParaRPr kumimoji="0" lang="en-US" sz="12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259704928"/>
      </p:ext>
    </p:extLst>
  </p:cSld>
  <p:clrMapOvr>
    <a:masterClrMapping/>
  </p:clrMapOvr>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41AE0-544C-AA4C-B8F5-232DBF7EB8E6}"/>
              </a:ext>
            </a:extLst>
          </p:cNvPr>
          <p:cNvSpPr>
            <a:spLocks noGrp="1"/>
          </p:cNvSpPr>
          <p:nvPr>
            <p:ph type="title"/>
          </p:nvPr>
        </p:nvSpPr>
        <p:spPr/>
        <p:txBody>
          <a:bodyPr/>
          <a:lstStyle/>
          <a:p>
            <a:r>
              <a:rPr lang="en-US" dirty="0"/>
              <a:t>Two PIM Approaches</a:t>
            </a:r>
          </a:p>
        </p:txBody>
      </p:sp>
      <p:sp>
        <p:nvSpPr>
          <p:cNvPr id="3" name="Content Placeholder 2">
            <a:extLst>
              <a:ext uri="{FF2B5EF4-FFF2-40B4-BE49-F238E27FC236}">
                <a16:creationId xmlns:a16="http://schemas.microsoft.com/office/drawing/2014/main" id="{ABAF999D-0C9A-9C49-95EE-90346FD7FE9E}"/>
              </a:ext>
            </a:extLst>
          </p:cNvPr>
          <p:cNvSpPr>
            <a:spLocks noGrp="1"/>
          </p:cNvSpPr>
          <p:nvPr>
            <p:ph idx="1"/>
          </p:nvPr>
        </p:nvSpPr>
        <p:spPr>
          <a:xfrm>
            <a:off x="5364088" y="2443336"/>
            <a:ext cx="3475112" cy="1993776"/>
          </a:xfrm>
        </p:spPr>
        <p:txBody>
          <a:bodyPr/>
          <a:lstStyle/>
          <a:p>
            <a:pPr marL="0" indent="0">
              <a:buNone/>
            </a:pPr>
            <a:r>
              <a:rPr lang="en-US" sz="1200" dirty="0"/>
              <a:t>Onur Mutlu, </a:t>
            </a:r>
            <a:r>
              <a:rPr lang="en-US" sz="1200" dirty="0" err="1"/>
              <a:t>Saugata</a:t>
            </a:r>
            <a:r>
              <a:rPr lang="en-US" sz="1200" dirty="0"/>
              <a:t> Ghose, Juan Gomez-Luna, and </a:t>
            </a:r>
            <a:r>
              <a:rPr lang="en-US" sz="1200" dirty="0" err="1"/>
              <a:t>Rachata</a:t>
            </a:r>
            <a:r>
              <a:rPr lang="en-US" sz="1200" dirty="0"/>
              <a:t> </a:t>
            </a:r>
            <a:r>
              <a:rPr lang="en-US" sz="1200" dirty="0" err="1"/>
              <a:t>Ausavarungnirun</a:t>
            </a:r>
            <a:r>
              <a:rPr lang="en-US" sz="1200" dirty="0"/>
              <a:t>,</a:t>
            </a:r>
            <a:br>
              <a:rPr lang="en-US" sz="1200" dirty="0"/>
            </a:br>
            <a:r>
              <a:rPr lang="en-US" sz="1200" b="1" dirty="0">
                <a:solidFill>
                  <a:srgbClr val="0432FF"/>
                </a:solidFill>
                <a:hlinkClick r:id="rId2">
                  <a:extLst>
                    <a:ext uri="{A12FA001-AC4F-418D-AE19-62706E023703}">
                      <ahyp:hlinkClr xmlns:ahyp="http://schemas.microsoft.com/office/drawing/2018/hyperlinkcolor" val="tx"/>
                    </a:ext>
                  </a:extLst>
                </a:hlinkClick>
              </a:rPr>
              <a:t>"A Modern Primer on Processing in Memory"</a:t>
            </a:r>
            <a:br>
              <a:rPr lang="en-US" sz="1200" dirty="0"/>
            </a:br>
            <a:r>
              <a:rPr lang="en-US" sz="1200" i="1" dirty="0"/>
              <a:t>Invited Book Chapter in </a:t>
            </a:r>
            <a:r>
              <a:rPr lang="en-US" sz="1200" b="1" i="1" dirty="0">
                <a:hlinkClick r:id="rId3"/>
              </a:rPr>
              <a:t>Emerging Computing: From Devices to Systems - Looking Beyond Moore and Von Neumann</a:t>
            </a:r>
            <a:r>
              <a:rPr lang="en-US" sz="1200" dirty="0"/>
              <a:t>, Springer, to be published in 2021.</a:t>
            </a:r>
            <a:br>
              <a:rPr lang="en-US" sz="1200" dirty="0"/>
            </a:br>
            <a:r>
              <a:rPr lang="en-US" sz="1200" dirty="0"/>
              <a:t>[</a:t>
            </a:r>
            <a:r>
              <a:rPr lang="en-US" sz="1200" dirty="0">
                <a:solidFill>
                  <a:srgbClr val="0432FF"/>
                </a:solidFill>
                <a:hlinkClick r:id="rId4">
                  <a:extLst>
                    <a:ext uri="{A12FA001-AC4F-418D-AE19-62706E023703}">
                      <ahyp:hlinkClr xmlns:ahyp="http://schemas.microsoft.com/office/drawing/2018/hyperlinkcolor" val="tx"/>
                    </a:ext>
                  </a:extLst>
                </a:hlinkClick>
              </a:rPr>
              <a:t>Tutorial Video on "Memory-Centric Computing Systems"</a:t>
            </a:r>
            <a:r>
              <a:rPr lang="en-US" sz="1200" dirty="0">
                <a:solidFill>
                  <a:srgbClr val="0432FF"/>
                </a:solidFill>
              </a:rPr>
              <a:t> </a:t>
            </a:r>
            <a:r>
              <a:rPr lang="en-US" sz="1200" dirty="0"/>
              <a:t>(1 hour 51 minutes)]</a:t>
            </a:r>
          </a:p>
        </p:txBody>
      </p:sp>
      <p:sp>
        <p:nvSpPr>
          <p:cNvPr id="4" name="Slide Number Placeholder 3">
            <a:extLst>
              <a:ext uri="{FF2B5EF4-FFF2-40B4-BE49-F238E27FC236}">
                <a16:creationId xmlns:a16="http://schemas.microsoft.com/office/drawing/2014/main" id="{32ED8FFF-445C-E441-A3A7-FFE2CB54C3B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8210C78A-C3C7-F84B-93B1-8931C94B9121}"/>
              </a:ext>
            </a:extLst>
          </p:cNvPr>
          <p:cNvPicPr>
            <a:picLocks noChangeAspect="1"/>
          </p:cNvPicPr>
          <p:nvPr/>
        </p:nvPicPr>
        <p:blipFill>
          <a:blip r:embed="rId5"/>
          <a:stretch>
            <a:fillRect/>
          </a:stretch>
        </p:blipFill>
        <p:spPr>
          <a:xfrm>
            <a:off x="1115616" y="1052736"/>
            <a:ext cx="3760116" cy="5112568"/>
          </a:xfrm>
          <a:prstGeom prst="rect">
            <a:avLst/>
          </a:prstGeom>
        </p:spPr>
      </p:pic>
      <p:sp>
        <p:nvSpPr>
          <p:cNvPr id="6" name="TextBox 5">
            <a:extLst>
              <a:ext uri="{FF2B5EF4-FFF2-40B4-BE49-F238E27FC236}">
                <a16:creationId xmlns:a16="http://schemas.microsoft.com/office/drawing/2014/main" id="{C4C491F0-7113-1E49-91B6-188FB8991FFE}"/>
              </a:ext>
            </a:extLst>
          </p:cNvPr>
          <p:cNvSpPr txBox="1"/>
          <p:nvPr/>
        </p:nvSpPr>
        <p:spPr>
          <a:xfrm>
            <a:off x="1338545" y="6472238"/>
            <a:ext cx="7074373"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https://people.inf.ethz.ch/omutlu/pub/ModernPrimerOnPIM_springer-emerging-computing-bookchapter21.pdf</a:t>
            </a:r>
            <a:r>
              <a:rPr kumimoji="0" lang="en-US" sz="1100" b="0"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2523484623"/>
      </p:ext>
    </p:extLst>
  </p:cSld>
  <p:clrMapOvr>
    <a:masterClrMapping/>
  </p:clrMapOvr>
  <p:transition/>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520" y="152400"/>
            <a:ext cx="9144000" cy="1066800"/>
          </a:xfrm>
        </p:spPr>
        <p:txBody>
          <a:bodyPr/>
          <a:lstStyle/>
          <a:p>
            <a:r>
              <a:rPr lang="en-US" dirty="0"/>
              <a:t>Starting Simple: Data Copy and Initialization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grpSp>
        <p:nvGrpSpPr>
          <p:cNvPr id="32" name="Group 31"/>
          <p:cNvGrpSpPr/>
          <p:nvPr/>
        </p:nvGrpSpPr>
        <p:grpSpPr>
          <a:xfrm>
            <a:off x="539552" y="1772816"/>
            <a:ext cx="1613800" cy="1828800"/>
            <a:chOff x="914400" y="1828800"/>
            <a:chExt cx="1613800" cy="1828800"/>
          </a:xfrm>
        </p:grpSpPr>
        <p:sp>
          <p:nvSpPr>
            <p:cNvPr id="33" name="Wave 32"/>
            <p:cNvSpPr/>
            <p:nvPr/>
          </p:nvSpPr>
          <p:spPr>
            <a:xfrm rot="5400000">
              <a:off x="876300" y="1866900"/>
              <a:ext cx="990600" cy="914400"/>
            </a:xfrm>
            <a:prstGeom prst="wave">
              <a:avLst>
                <a:gd name="adj1" fmla="val 5469"/>
                <a:gd name="adj2" fmla="val 0"/>
              </a:avLst>
            </a:prstGeom>
            <a:solidFill>
              <a:srgbClr val="31859B"/>
            </a:solidFill>
            <a:ln w="25400" cap="flat" cmpd="sng" algn="ctr">
              <a:solidFill>
                <a:srgbClr val="262626"/>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orbel"/>
                <a:ea typeface="+mn-ea"/>
                <a:cs typeface="+mn-cs"/>
              </a:endParaRPr>
            </a:p>
          </p:txBody>
        </p:sp>
        <p:sp>
          <p:nvSpPr>
            <p:cNvPr id="34" name="Wave 33"/>
            <p:cNvSpPr/>
            <p:nvPr/>
          </p:nvSpPr>
          <p:spPr>
            <a:xfrm rot="5400000">
              <a:off x="1333500" y="2095500"/>
              <a:ext cx="990600" cy="914400"/>
            </a:xfrm>
            <a:prstGeom prst="wave">
              <a:avLst>
                <a:gd name="adj1" fmla="val 5469"/>
                <a:gd name="adj2" fmla="val 0"/>
              </a:avLst>
            </a:prstGeom>
            <a:solidFill>
              <a:srgbClr val="31859B"/>
            </a:solidFill>
            <a:ln w="25400" cap="flat" cmpd="sng" algn="ctr">
              <a:solidFill>
                <a:srgbClr val="262626"/>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orbel"/>
                <a:ea typeface="+mn-ea"/>
                <a:cs typeface="+mn-cs"/>
              </a:endParaRPr>
            </a:p>
          </p:txBody>
        </p:sp>
        <p:sp>
          <p:nvSpPr>
            <p:cNvPr id="35" name="TextBox 34"/>
            <p:cNvSpPr txBox="1"/>
            <p:nvPr/>
          </p:nvSpPr>
          <p:spPr>
            <a:xfrm>
              <a:off x="990600" y="3072825"/>
              <a:ext cx="1537600"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rPr>
                <a:t>Forking</a:t>
              </a:r>
            </a:p>
          </p:txBody>
        </p:sp>
      </p:grpSp>
      <p:grpSp>
        <p:nvGrpSpPr>
          <p:cNvPr id="36" name="Group 35"/>
          <p:cNvGrpSpPr/>
          <p:nvPr/>
        </p:nvGrpSpPr>
        <p:grpSpPr>
          <a:xfrm>
            <a:off x="2627784" y="1556792"/>
            <a:ext cx="3324949" cy="2234863"/>
            <a:chOff x="2752707" y="1853625"/>
            <a:chExt cx="3324949" cy="2234863"/>
          </a:xfrm>
        </p:grpSpPr>
        <p:sp>
          <p:nvSpPr>
            <p:cNvPr id="37" name="Rounded Rectangle 36"/>
            <p:cNvSpPr/>
            <p:nvPr/>
          </p:nvSpPr>
          <p:spPr>
            <a:xfrm>
              <a:off x="3962400" y="1853625"/>
              <a:ext cx="914400" cy="1143000"/>
            </a:xfrm>
            <a:prstGeom prst="roundRect">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 lastClr="FFFFFF"/>
                  </a:solidFill>
                  <a:effectLst/>
                  <a:uLnTx/>
                  <a:uFillTx/>
                  <a:latin typeface="Arial" pitchFamily="34" charset="0"/>
                  <a:ea typeface="+mn-ea"/>
                  <a:cs typeface="Arial" pitchFamily="34" charset="0"/>
                </a:rPr>
                <a:t>000000000000000</a:t>
              </a:r>
            </a:p>
          </p:txBody>
        </p:sp>
        <p:sp>
          <p:nvSpPr>
            <p:cNvPr id="38" name="TextBox 37"/>
            <p:cNvSpPr txBox="1"/>
            <p:nvPr/>
          </p:nvSpPr>
          <p:spPr>
            <a:xfrm>
              <a:off x="2752707" y="3072825"/>
              <a:ext cx="3324949" cy="101566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rPr>
                <a:t>Zero initialization</a:t>
              </a:r>
              <a:endParaRPr kumimoji="0" lang="en-US" sz="2800" b="0" i="0" u="none" strike="noStrike" kern="0" cap="none" spc="0" normalizeH="0" baseline="0" noProof="0" dirty="0">
                <a:ln>
                  <a:noFill/>
                </a:ln>
                <a:solidFill>
                  <a:srgbClr val="262626">
                    <a:lumMod val="95000"/>
                    <a:lumOff val="5000"/>
                  </a:srgbClr>
                </a:solidFill>
                <a:effectLst/>
                <a:uLnTx/>
                <a:uFillTx/>
                <a:latin typeface="Tahoma"/>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0" cap="none" spc="0" normalizeH="0" baseline="0" noProof="0" dirty="0">
                  <a:ln>
                    <a:noFill/>
                  </a:ln>
                  <a:solidFill>
                    <a:srgbClr val="262626">
                      <a:lumMod val="95000"/>
                      <a:lumOff val="5000"/>
                    </a:srgbClr>
                  </a:solidFill>
                  <a:effectLst/>
                  <a:uLnTx/>
                  <a:uFillTx/>
                  <a:latin typeface="Tahoma"/>
                  <a:ea typeface="+mn-ea"/>
                  <a:cs typeface="+mn-cs"/>
                </a:rPr>
                <a:t>(e.g., security)</a:t>
              </a:r>
              <a:endPar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endParaRPr>
            </a:p>
          </p:txBody>
        </p:sp>
      </p:grpSp>
      <p:grpSp>
        <p:nvGrpSpPr>
          <p:cNvPr id="39" name="Group 38"/>
          <p:cNvGrpSpPr/>
          <p:nvPr/>
        </p:nvGrpSpPr>
        <p:grpSpPr>
          <a:xfrm>
            <a:off x="457200" y="4038600"/>
            <a:ext cx="2669320" cy="2245043"/>
            <a:chOff x="720979" y="4038600"/>
            <a:chExt cx="2669320" cy="2245043"/>
          </a:xfrm>
        </p:grpSpPr>
        <p:pic>
          <p:nvPicPr>
            <p:cNvPr id="40" name="Picture 39" descr="computer.png"/>
            <p:cNvPicPr>
              <a:picLocks noChangeAspect="1"/>
            </p:cNvPicPr>
            <p:nvPr/>
          </p:nvPicPr>
          <p:blipFill>
            <a:blip r:embed="rId2" cstate="print"/>
            <a:stretch>
              <a:fillRect/>
            </a:stretch>
          </p:blipFill>
          <p:spPr>
            <a:xfrm>
              <a:off x="838200" y="4038600"/>
              <a:ext cx="1219200" cy="1219200"/>
            </a:xfrm>
            <a:prstGeom prst="rect">
              <a:avLst/>
            </a:prstGeom>
          </p:spPr>
        </p:pic>
        <p:sp>
          <p:nvSpPr>
            <p:cNvPr id="41" name="TextBox 40"/>
            <p:cNvSpPr txBox="1"/>
            <p:nvPr/>
          </p:nvSpPr>
          <p:spPr>
            <a:xfrm>
              <a:off x="720979" y="5206425"/>
              <a:ext cx="2669320" cy="107721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rPr>
                <a:t>VM Cloning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err="1">
                  <a:ln>
                    <a:noFill/>
                  </a:ln>
                  <a:solidFill>
                    <a:srgbClr val="262626">
                      <a:lumMod val="95000"/>
                      <a:lumOff val="5000"/>
                    </a:srgbClr>
                  </a:solidFill>
                  <a:effectLst/>
                  <a:uLnTx/>
                  <a:uFillTx/>
                  <a:latin typeface="Tahoma"/>
                  <a:ea typeface="+mn-ea"/>
                  <a:cs typeface="+mn-cs"/>
                </a:rPr>
                <a:t>Deduplication</a:t>
              </a:r>
              <a:endPar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endParaRPr>
            </a:p>
          </p:txBody>
        </p:sp>
        <p:pic>
          <p:nvPicPr>
            <p:cNvPr id="42" name="Picture 41" descr="computer.png"/>
            <p:cNvPicPr>
              <a:picLocks noChangeAspect="1"/>
            </p:cNvPicPr>
            <p:nvPr/>
          </p:nvPicPr>
          <p:blipFill>
            <a:blip r:embed="rId2" cstate="print"/>
            <a:stretch>
              <a:fillRect/>
            </a:stretch>
          </p:blipFill>
          <p:spPr>
            <a:xfrm>
              <a:off x="1981200" y="4038600"/>
              <a:ext cx="1219200" cy="1219200"/>
            </a:xfrm>
            <a:prstGeom prst="rect">
              <a:avLst/>
            </a:prstGeom>
          </p:spPr>
        </p:pic>
      </p:grpSp>
      <p:grpSp>
        <p:nvGrpSpPr>
          <p:cNvPr id="43" name="Group 42"/>
          <p:cNvGrpSpPr/>
          <p:nvPr/>
        </p:nvGrpSpPr>
        <p:grpSpPr>
          <a:xfrm>
            <a:off x="6228184" y="1772816"/>
            <a:ext cx="2752677" cy="1930052"/>
            <a:chOff x="6043903" y="1803748"/>
            <a:chExt cx="2752677" cy="1930052"/>
          </a:xfrm>
        </p:grpSpPr>
        <p:grpSp>
          <p:nvGrpSpPr>
            <p:cNvPr id="44" name="Group 43"/>
            <p:cNvGrpSpPr/>
            <p:nvPr/>
          </p:nvGrpSpPr>
          <p:grpSpPr>
            <a:xfrm>
              <a:off x="6043903" y="1905000"/>
              <a:ext cx="2752677" cy="1828800"/>
              <a:chOff x="6043903" y="1905000"/>
              <a:chExt cx="2752677" cy="1828800"/>
            </a:xfrm>
          </p:grpSpPr>
          <p:sp>
            <p:nvSpPr>
              <p:cNvPr id="46" name="Rounded Rectangle 45"/>
              <p:cNvSpPr/>
              <p:nvPr/>
            </p:nvSpPr>
            <p:spPr>
              <a:xfrm>
                <a:off x="6324600" y="1905000"/>
                <a:ext cx="533400" cy="1143000"/>
              </a:xfrm>
              <a:prstGeom prst="roundRect">
                <a:avLst/>
              </a:prstGeom>
              <a:solidFill>
                <a:srgbClr val="6F2926"/>
              </a:solidFill>
              <a:ln w="25400" cap="flat" cmpd="sng" algn="ctr">
                <a:solidFill>
                  <a:srgbClr val="6F29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orbel"/>
                  <a:ea typeface="+mn-ea"/>
                  <a:cs typeface="+mn-cs"/>
                </a:endParaRPr>
              </a:p>
            </p:txBody>
          </p:sp>
          <p:sp>
            <p:nvSpPr>
              <p:cNvPr id="47" name="Rounded Rectangle 46"/>
              <p:cNvSpPr/>
              <p:nvPr/>
            </p:nvSpPr>
            <p:spPr>
              <a:xfrm>
                <a:off x="7848600" y="1905000"/>
                <a:ext cx="533400" cy="1143000"/>
              </a:xfrm>
              <a:prstGeom prst="roundRect">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orbel"/>
                  <a:ea typeface="+mn-ea"/>
                  <a:cs typeface="+mn-cs"/>
                </a:endParaRPr>
              </a:p>
            </p:txBody>
          </p:sp>
          <p:sp>
            <p:nvSpPr>
              <p:cNvPr id="48" name="TextBox 47"/>
              <p:cNvSpPr txBox="1"/>
              <p:nvPr/>
            </p:nvSpPr>
            <p:spPr>
              <a:xfrm>
                <a:off x="6043903" y="3149025"/>
                <a:ext cx="2752677"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err="1">
                    <a:ln>
                      <a:noFill/>
                    </a:ln>
                    <a:solidFill>
                      <a:srgbClr val="262626">
                        <a:lumMod val="95000"/>
                        <a:lumOff val="5000"/>
                      </a:srgbClr>
                    </a:solidFill>
                    <a:effectLst/>
                    <a:uLnTx/>
                    <a:uFillTx/>
                    <a:latin typeface="Tahoma"/>
                    <a:ea typeface="+mn-ea"/>
                    <a:cs typeface="+mn-cs"/>
                  </a:rPr>
                  <a:t>Checkpointing</a:t>
                </a:r>
                <a:endPar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endParaRPr>
              </a:p>
            </p:txBody>
          </p:sp>
          <p:cxnSp>
            <p:nvCxnSpPr>
              <p:cNvPr id="49" name="Straight Arrow Connector 48"/>
              <p:cNvCxnSpPr>
                <a:stCxn id="46" idx="3"/>
                <a:endCxn id="47" idx="1"/>
              </p:cNvCxnSpPr>
              <p:nvPr/>
            </p:nvCxnSpPr>
            <p:spPr>
              <a:xfrm>
                <a:off x="6858000" y="2476500"/>
                <a:ext cx="990600" cy="1588"/>
              </a:xfrm>
              <a:prstGeom prst="straightConnector1">
                <a:avLst/>
              </a:prstGeom>
              <a:noFill/>
              <a:ln w="38100" cap="flat" cmpd="sng" algn="ctr">
                <a:solidFill>
                  <a:srgbClr val="262626">
                    <a:lumMod val="75000"/>
                    <a:lumOff val="25000"/>
                  </a:srgbClr>
                </a:solidFill>
                <a:prstDash val="dashDot"/>
                <a:tailEnd type="arrow"/>
              </a:ln>
              <a:effectLst/>
            </p:spPr>
          </p:cxnSp>
        </p:grpSp>
        <p:cxnSp>
          <p:nvCxnSpPr>
            <p:cNvPr id="45" name="Straight Connector 44"/>
            <p:cNvCxnSpPr/>
            <p:nvPr/>
          </p:nvCxnSpPr>
          <p:spPr>
            <a:xfrm rot="5400000">
              <a:off x="6172200" y="2489548"/>
              <a:ext cx="1371600" cy="0"/>
            </a:xfrm>
            <a:prstGeom prst="line">
              <a:avLst/>
            </a:prstGeom>
            <a:noFill/>
            <a:ln w="57150" cap="flat" cmpd="sng" algn="ctr">
              <a:solidFill>
                <a:srgbClr val="262626">
                  <a:lumMod val="75000"/>
                  <a:lumOff val="25000"/>
                </a:srgbClr>
              </a:solidFill>
              <a:prstDash val="solid"/>
              <a:headEnd type="none" w="med" len="med"/>
              <a:tailEnd type="none" w="med" len="med"/>
            </a:ln>
            <a:effectLst/>
          </p:spPr>
        </p:cxnSp>
      </p:grpSp>
      <p:grpSp>
        <p:nvGrpSpPr>
          <p:cNvPr id="50" name="Group 49"/>
          <p:cNvGrpSpPr/>
          <p:nvPr/>
        </p:nvGrpSpPr>
        <p:grpSpPr>
          <a:xfrm>
            <a:off x="3733800" y="4267200"/>
            <a:ext cx="2901756" cy="1600200"/>
            <a:chOff x="4768685" y="4267200"/>
            <a:chExt cx="2901756" cy="1600200"/>
          </a:xfrm>
        </p:grpSpPr>
        <p:sp>
          <p:nvSpPr>
            <p:cNvPr id="51" name="Rounded Rectangle 50"/>
            <p:cNvSpPr/>
            <p:nvPr/>
          </p:nvSpPr>
          <p:spPr>
            <a:xfrm>
              <a:off x="4876800" y="4267200"/>
              <a:ext cx="2667000" cy="990600"/>
            </a:xfrm>
            <a:prstGeom prst="roundRect">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sp>
          <p:nvSpPr>
            <p:cNvPr id="52" name="Rounded Rectangle 51"/>
            <p:cNvSpPr/>
            <p:nvPr/>
          </p:nvSpPr>
          <p:spPr>
            <a:xfrm>
              <a:off x="5105400" y="4419600"/>
              <a:ext cx="381000" cy="685800"/>
            </a:xfrm>
            <a:prstGeom prst="roundRect">
              <a:avLst/>
            </a:prstGeom>
            <a:solidFill>
              <a:srgbClr val="4F6128"/>
            </a:solidFill>
            <a:ln w="25400" cap="flat" cmpd="sng" algn="ctr">
              <a:solidFill>
                <a:srgbClr val="4F6128">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cxnSp>
          <p:nvCxnSpPr>
            <p:cNvPr id="53" name="Straight Arrow Connector 52"/>
            <p:cNvCxnSpPr/>
            <p:nvPr/>
          </p:nvCxnSpPr>
          <p:spPr>
            <a:xfrm>
              <a:off x="5486400" y="4724400"/>
              <a:ext cx="1524000" cy="1588"/>
            </a:xfrm>
            <a:prstGeom prst="straightConnector1">
              <a:avLst/>
            </a:prstGeom>
            <a:noFill/>
            <a:ln w="28575" cap="flat" cmpd="sng" algn="ctr">
              <a:solidFill>
                <a:sysClr val="window" lastClr="FFFFFF"/>
              </a:solidFill>
              <a:prstDash val="dash"/>
              <a:tailEnd type="arrow" w="lg" len="lg"/>
            </a:ln>
            <a:effectLst/>
          </p:spPr>
        </p:cxnSp>
        <p:sp>
          <p:nvSpPr>
            <p:cNvPr id="54" name="TextBox 53"/>
            <p:cNvSpPr txBox="1"/>
            <p:nvPr/>
          </p:nvSpPr>
          <p:spPr>
            <a:xfrm>
              <a:off x="4768685" y="5282625"/>
              <a:ext cx="2901756"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rPr>
                <a:t>Page Migration</a:t>
              </a:r>
            </a:p>
          </p:txBody>
        </p:sp>
      </p:grpSp>
      <p:sp>
        <p:nvSpPr>
          <p:cNvPr id="55" name="Oval 54"/>
          <p:cNvSpPr/>
          <p:nvPr/>
        </p:nvSpPr>
        <p:spPr>
          <a:xfrm>
            <a:off x="7391400" y="4572000"/>
            <a:ext cx="76200" cy="76200"/>
          </a:xfrm>
          <a:prstGeom prst="ellipse">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sp>
        <p:nvSpPr>
          <p:cNvPr id="56" name="Oval 55"/>
          <p:cNvSpPr/>
          <p:nvPr/>
        </p:nvSpPr>
        <p:spPr>
          <a:xfrm>
            <a:off x="7620000" y="4572000"/>
            <a:ext cx="76200" cy="76200"/>
          </a:xfrm>
          <a:prstGeom prst="ellipse">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sp>
        <p:nvSpPr>
          <p:cNvPr id="57" name="Oval 56"/>
          <p:cNvSpPr/>
          <p:nvPr/>
        </p:nvSpPr>
        <p:spPr>
          <a:xfrm>
            <a:off x="7848600" y="4572000"/>
            <a:ext cx="76200" cy="76200"/>
          </a:xfrm>
          <a:prstGeom prst="ellipse">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sp>
        <p:nvSpPr>
          <p:cNvPr id="58" name="TextBox 57"/>
          <p:cNvSpPr txBox="1"/>
          <p:nvPr/>
        </p:nvSpPr>
        <p:spPr>
          <a:xfrm>
            <a:off x="6934200" y="4648200"/>
            <a:ext cx="187583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0" cap="none" spc="0" normalizeH="0" baseline="0" noProof="0" dirty="0">
                <a:ln>
                  <a:noFill/>
                </a:ln>
                <a:solidFill>
                  <a:srgbClr val="262626">
                    <a:lumMod val="95000"/>
                    <a:lumOff val="5000"/>
                  </a:srgbClr>
                </a:solidFill>
                <a:effectLst/>
                <a:uLnTx/>
                <a:uFillTx/>
                <a:latin typeface="Tahoma"/>
                <a:ea typeface="+mn-ea"/>
                <a:cs typeface="+mn-cs"/>
              </a:rPr>
              <a:t>Many more</a:t>
            </a:r>
          </a:p>
        </p:txBody>
      </p:sp>
      <p:sp>
        <p:nvSpPr>
          <p:cNvPr id="3" name="Rectangle 2"/>
          <p:cNvSpPr/>
          <p:nvPr/>
        </p:nvSpPr>
        <p:spPr>
          <a:xfrm>
            <a:off x="395536" y="836712"/>
            <a:ext cx="9756576" cy="523220"/>
          </a:xfrm>
          <a:prstGeom prst="rect">
            <a:avLst/>
          </a:prstGeom>
        </p:spPr>
        <p:txBody>
          <a:bodyPr wrap="square">
            <a:spAutoFit/>
          </a:bodyPr>
          <a:lstStyle/>
          <a:p>
            <a:pPr marL="228600" marR="0" lvl="1" indent="0" algn="l" defTabSz="914400" rtl="0" eaLnBrk="1" fontAlgn="auto" latinLnBrk="0" hangingPunct="1">
              <a:lnSpc>
                <a:spcPct val="100000"/>
              </a:lnSpc>
              <a:spcBef>
                <a:spcPct val="20000"/>
              </a:spcBef>
              <a:spcAft>
                <a:spcPts val="0"/>
              </a:spcAft>
              <a:buClrTx/>
              <a:buSzTx/>
              <a:buFontTx/>
              <a:buNone/>
              <a:tabLst/>
              <a:defRPr/>
            </a:pPr>
            <a:r>
              <a:rPr kumimoji="0" lang="en-US" sz="2400" b="0" i="1" u="none" strike="noStrike" kern="1200" cap="none" spc="-70" normalizeH="0" baseline="0" noProof="0" dirty="0" err="1">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memmove</a:t>
            </a:r>
            <a:r>
              <a:rPr kumimoji="0" lang="en-US" sz="2400" b="0" i="0" u="none" strike="noStrike" kern="1200" cap="none" spc="-70" normalizeH="0" baseline="0" noProof="0" dirty="0">
                <a:ln>
                  <a:noFill/>
                </a:ln>
                <a:solidFill>
                  <a:srgbClr val="FF0000"/>
                </a:solidFill>
                <a:effectLst/>
                <a:uLnTx/>
                <a:uFillTx/>
                <a:latin typeface="Gill Sans MT" panose="020B0502020104020203" pitchFamily="34" charset="0"/>
                <a:ea typeface="+mn-ea"/>
                <a:cs typeface="+mn-cs"/>
              </a:rPr>
              <a:t> &amp; </a:t>
            </a:r>
            <a:r>
              <a:rPr kumimoji="0" lang="en-US" sz="2400" b="0" i="1" u="none" strike="noStrike" kern="1200" cap="none" spc="-70" normalizeH="0" baseline="0" noProof="0" dirty="0" err="1">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memcpy</a:t>
            </a:r>
            <a:r>
              <a:rPr kumimoji="0" lang="en-US" sz="2400" b="0" i="1"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a:t>
            </a:r>
            <a:r>
              <a:rPr kumimoji="0" lang="en-US" sz="28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 </a:t>
            </a:r>
            <a:r>
              <a:rPr kumimoji="0" lang="en-US" sz="24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5% cycles in Google’s datacenter </a:t>
            </a:r>
            <a:r>
              <a:rPr kumimoji="0" lang="en-US" sz="18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a:t>
            </a:r>
            <a:r>
              <a:rPr kumimoji="0" lang="en-US" sz="1800" b="0" i="0" u="none" strike="noStrike" kern="1200" cap="none" spc="-70" normalizeH="0" baseline="0" noProof="0" dirty="0" err="1">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Kanev</a:t>
            </a:r>
            <a:r>
              <a:rPr kumimoji="0" lang="en-US" sz="18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 ISCA’15]</a:t>
            </a:r>
            <a:endParaRPr kumimoji="0" lang="en-US" sz="24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256213798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5"/>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6"/>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7"/>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 grpId="0" animBg="1"/>
      <p:bldP spid="56" grpId="0" animBg="1"/>
      <p:bldP spid="57" grpId="0" animBg="1"/>
      <p:bldP spid="58" grpId="0"/>
      <p:bldP spid="3" grpId="0"/>
    </p:bldLst>
  </p:timing>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752"/>
            <a:ext cx="8229600" cy="1143000"/>
          </a:xfrm>
        </p:spPr>
        <p:txBody>
          <a:bodyPr>
            <a:normAutofit/>
          </a:bodyPr>
          <a:lstStyle/>
          <a:p>
            <a:r>
              <a:rPr lang="en-US" dirty="0">
                <a:solidFill>
                  <a:srgbClr val="1A5712"/>
                </a:solidFill>
                <a:latin typeface="Garamond"/>
                <a:cs typeface="Garamond"/>
              </a:rPr>
              <a:t>Today’s Systems: Bulk Data Copy</a:t>
            </a:r>
          </a:p>
        </p:txBody>
      </p:sp>
      <p:sp>
        <p:nvSpPr>
          <p:cNvPr id="4" name="Rectangle 3"/>
          <p:cNvSpPr/>
          <p:nvPr/>
        </p:nvSpPr>
        <p:spPr bwMode="auto">
          <a:xfrm>
            <a:off x="7042402" y="1528540"/>
            <a:ext cx="1350971" cy="3957862"/>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Memory</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p:txBody>
      </p:sp>
      <p:sp>
        <p:nvSpPr>
          <p:cNvPr id="5" name="Rectangle 4"/>
          <p:cNvSpPr/>
          <p:nvPr/>
        </p:nvSpPr>
        <p:spPr bwMode="auto">
          <a:xfrm>
            <a:off x="491319" y="2518009"/>
            <a:ext cx="4640239" cy="1978925"/>
          </a:xfrm>
          <a:prstGeom prst="rect">
            <a:avLst/>
          </a:prstGeom>
          <a:noFill/>
          <a:ln>
            <a:solidFill>
              <a:schemeClr val="tx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cxnSp>
        <p:nvCxnSpPr>
          <p:cNvPr id="6" name="Straight Connector 5"/>
          <p:cNvCxnSpPr/>
          <p:nvPr/>
        </p:nvCxnSpPr>
        <p:spPr bwMode="auto">
          <a:xfrm>
            <a:off x="1801504" y="3507471"/>
            <a:ext cx="136478"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7" name="Straight Connector 6"/>
          <p:cNvCxnSpPr/>
          <p:nvPr/>
        </p:nvCxnSpPr>
        <p:spPr bwMode="auto">
          <a:xfrm>
            <a:off x="2442949" y="3507471"/>
            <a:ext cx="86454"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8" name="Straight Connector 7"/>
          <p:cNvCxnSpPr/>
          <p:nvPr/>
        </p:nvCxnSpPr>
        <p:spPr bwMode="auto">
          <a:xfrm>
            <a:off x="3193579" y="3507471"/>
            <a:ext cx="91027"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9" name="Straight Connector 8"/>
          <p:cNvCxnSpPr/>
          <p:nvPr/>
        </p:nvCxnSpPr>
        <p:spPr bwMode="auto">
          <a:xfrm>
            <a:off x="4162568" y="3507471"/>
            <a:ext cx="113732"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10" name="Rectangle 9"/>
          <p:cNvSpPr/>
          <p:nvPr/>
        </p:nvSpPr>
        <p:spPr bwMode="auto">
          <a:xfrm>
            <a:off x="4276300" y="3229966"/>
            <a:ext cx="664190" cy="555010"/>
          </a:xfrm>
          <a:prstGeom prst="rect">
            <a:avLst/>
          </a:prstGeom>
          <a:ln>
            <a:headEnd type="none" w="med" len="med"/>
            <a:tailEnd type="none" w="med" len="med"/>
          </a:ln>
        </p:spPr>
        <p:style>
          <a:lnRef idx="2">
            <a:schemeClr val="accent5">
              <a:shade val="50000"/>
            </a:schemeClr>
          </a:lnRef>
          <a:fillRef idx="1">
            <a:schemeClr val="accent5"/>
          </a:fillRef>
          <a:effectRef idx="0">
            <a:schemeClr val="accent5"/>
          </a:effectRef>
          <a:fontRef idx="minor">
            <a:schemeClr val="lt1"/>
          </a:fontRef>
        </p:style>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MC</a:t>
            </a:r>
          </a:p>
        </p:txBody>
      </p:sp>
      <p:sp>
        <p:nvSpPr>
          <p:cNvPr id="11" name="Rectangle 10"/>
          <p:cNvSpPr/>
          <p:nvPr/>
        </p:nvSpPr>
        <p:spPr bwMode="auto">
          <a:xfrm>
            <a:off x="3284606" y="2768212"/>
            <a:ext cx="877962" cy="1478518"/>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L3</a:t>
            </a:r>
          </a:p>
        </p:txBody>
      </p:sp>
      <p:sp>
        <p:nvSpPr>
          <p:cNvPr id="12" name="Rectangle 11"/>
          <p:cNvSpPr/>
          <p:nvPr/>
        </p:nvSpPr>
        <p:spPr bwMode="auto">
          <a:xfrm>
            <a:off x="2529403" y="2997952"/>
            <a:ext cx="664176" cy="1019038"/>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L2</a:t>
            </a:r>
          </a:p>
        </p:txBody>
      </p:sp>
      <p:sp>
        <p:nvSpPr>
          <p:cNvPr id="13" name="Rectangle 12"/>
          <p:cNvSpPr/>
          <p:nvPr/>
        </p:nvSpPr>
        <p:spPr bwMode="auto">
          <a:xfrm>
            <a:off x="1937982" y="3186749"/>
            <a:ext cx="504967" cy="641444"/>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L1</a:t>
            </a:r>
          </a:p>
        </p:txBody>
      </p:sp>
      <p:sp>
        <p:nvSpPr>
          <p:cNvPr id="14" name="Rectangle 13"/>
          <p:cNvSpPr/>
          <p:nvPr/>
        </p:nvSpPr>
        <p:spPr bwMode="auto">
          <a:xfrm>
            <a:off x="696036" y="2927441"/>
            <a:ext cx="1105468" cy="1160060"/>
          </a:xfrm>
          <a:prstGeom prst="rect">
            <a:avLst/>
          </a:prstGeom>
          <a:ln>
            <a:headEnd type="none" w="med" len="med"/>
            <a:tailEnd type="none" w="med" len="med"/>
          </a:ln>
        </p:spPr>
        <p:style>
          <a:lnRef idx="2">
            <a:schemeClr val="accent5">
              <a:shade val="50000"/>
            </a:schemeClr>
          </a:lnRef>
          <a:fillRef idx="1">
            <a:schemeClr val="accent5"/>
          </a:fillRef>
          <a:effectRef idx="0">
            <a:schemeClr val="accent5"/>
          </a:effectRef>
          <a:fontRef idx="minor">
            <a:schemeClr val="lt1"/>
          </a:fontRef>
        </p:style>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CPU</a:t>
            </a:r>
          </a:p>
        </p:txBody>
      </p:sp>
      <p:sp>
        <p:nvSpPr>
          <p:cNvPr id="15" name="Left-Right Arrow 14"/>
          <p:cNvSpPr/>
          <p:nvPr/>
        </p:nvSpPr>
        <p:spPr bwMode="auto">
          <a:xfrm>
            <a:off x="5131558" y="3282283"/>
            <a:ext cx="1910687" cy="450376"/>
          </a:xfrm>
          <a:prstGeom prst="leftRightArrow">
            <a:avLst>
              <a:gd name="adj1" fmla="val 50000"/>
              <a:gd name="adj2" fmla="val 25758"/>
            </a:avLst>
          </a:prstGeom>
          <a:solidFill>
            <a:schemeClr val="bg1">
              <a:lumMod val="75000"/>
            </a:schemeClr>
          </a:solidFill>
          <a:ln>
            <a:solidFill>
              <a:schemeClr val="tx1">
                <a:lumMod val="65000"/>
                <a:lumOff val="35000"/>
              </a:schemeClr>
            </a:solidFill>
            <a:headEnd type="none" w="med" len="med"/>
            <a:tailEnd type="none" w="med" len="med"/>
          </a:ln>
        </p:spPr>
        <p:style>
          <a:lnRef idx="2">
            <a:schemeClr val="accent4">
              <a:shade val="50000"/>
            </a:schemeClr>
          </a:lnRef>
          <a:fillRef idx="1">
            <a:schemeClr val="accent4"/>
          </a:fillRef>
          <a:effectRef idx="0">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16" name="Rectangle 15"/>
          <p:cNvSpPr/>
          <p:nvPr/>
        </p:nvSpPr>
        <p:spPr bwMode="auto">
          <a:xfrm>
            <a:off x="7042246" y="2968408"/>
            <a:ext cx="1351128" cy="245660"/>
          </a:xfrm>
          <a:prstGeom prst="rect">
            <a:avLst/>
          </a:prstGeom>
          <a:solidFill>
            <a:schemeClr val="bg1"/>
          </a:solidFill>
          <a:ln>
            <a:solidFill>
              <a:schemeClr val="tx2"/>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17" name="Rectangle 16"/>
          <p:cNvSpPr/>
          <p:nvPr/>
        </p:nvSpPr>
        <p:spPr bwMode="auto">
          <a:xfrm>
            <a:off x="7044517" y="3659885"/>
            <a:ext cx="1348855" cy="257022"/>
          </a:xfrm>
          <a:prstGeom prst="rect">
            <a:avLst/>
          </a:prstGeom>
          <a:solidFill>
            <a:schemeClr val="tx1">
              <a:lumMod val="65000"/>
              <a:lumOff val="35000"/>
            </a:schemeClr>
          </a:solidFill>
          <a:ln>
            <a:solidFill>
              <a:schemeClr val="tx1">
                <a:lumMod val="95000"/>
                <a:lumOff val="5000"/>
              </a:schemeClr>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18" name="Rectangle 17"/>
          <p:cNvSpPr/>
          <p:nvPr/>
        </p:nvSpPr>
        <p:spPr bwMode="auto">
          <a:xfrm>
            <a:off x="7042245" y="2968408"/>
            <a:ext cx="150125" cy="245659"/>
          </a:xfrm>
          <a:prstGeom prst="rect">
            <a:avLst/>
          </a:prstGeom>
          <a:solidFill>
            <a:schemeClr val="bg1"/>
          </a:solidFill>
          <a:ln>
            <a:solidFill>
              <a:schemeClr val="tx2"/>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19" name="Rectangle 18"/>
          <p:cNvSpPr/>
          <p:nvPr/>
        </p:nvSpPr>
        <p:spPr bwMode="auto">
          <a:xfrm>
            <a:off x="7044517" y="3659884"/>
            <a:ext cx="150125" cy="245659"/>
          </a:xfrm>
          <a:prstGeom prst="rect">
            <a:avLst/>
          </a:prstGeom>
          <a:solidFill>
            <a:schemeClr val="tx1">
              <a:lumMod val="65000"/>
              <a:lumOff val="35000"/>
            </a:schemeClr>
          </a:solidFill>
          <a:ln>
            <a:solidFill>
              <a:schemeClr val="tx1">
                <a:lumMod val="95000"/>
                <a:lumOff val="5000"/>
              </a:schemeClr>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20" name="Rectangle 19"/>
          <p:cNvSpPr/>
          <p:nvPr/>
        </p:nvSpPr>
        <p:spPr bwMode="auto">
          <a:xfrm>
            <a:off x="7194635" y="2968408"/>
            <a:ext cx="150125" cy="245659"/>
          </a:xfrm>
          <a:prstGeom prst="rect">
            <a:avLst/>
          </a:prstGeom>
          <a:solidFill>
            <a:schemeClr val="bg1"/>
          </a:solidFill>
          <a:ln>
            <a:solidFill>
              <a:schemeClr val="tx2"/>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21" name="Rectangle 20"/>
          <p:cNvSpPr/>
          <p:nvPr/>
        </p:nvSpPr>
        <p:spPr bwMode="auto">
          <a:xfrm>
            <a:off x="1956169" y="3198146"/>
            <a:ext cx="150125" cy="245659"/>
          </a:xfrm>
          <a:prstGeom prst="rect">
            <a:avLst/>
          </a:prstGeom>
          <a:solidFill>
            <a:schemeClr val="bg1"/>
          </a:solidFill>
          <a:ln>
            <a:solidFill>
              <a:schemeClr val="tx2"/>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22" name="Rectangle 21"/>
          <p:cNvSpPr/>
          <p:nvPr/>
        </p:nvSpPr>
        <p:spPr bwMode="auto">
          <a:xfrm>
            <a:off x="1956170" y="3580283"/>
            <a:ext cx="150125" cy="245659"/>
          </a:xfrm>
          <a:prstGeom prst="rect">
            <a:avLst/>
          </a:prstGeom>
          <a:solidFill>
            <a:schemeClr val="tx1">
              <a:lumMod val="65000"/>
              <a:lumOff val="35000"/>
            </a:schemeClr>
          </a:solidFill>
          <a:ln>
            <a:solidFill>
              <a:schemeClr val="tx1">
                <a:lumMod val="95000"/>
                <a:lumOff val="5000"/>
              </a:schemeClr>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23" name="Rectangle 22"/>
          <p:cNvSpPr/>
          <p:nvPr/>
        </p:nvSpPr>
        <p:spPr bwMode="auto">
          <a:xfrm>
            <a:off x="7347034" y="2968408"/>
            <a:ext cx="150125" cy="245659"/>
          </a:xfrm>
          <a:prstGeom prst="rect">
            <a:avLst/>
          </a:prstGeom>
          <a:solidFill>
            <a:schemeClr val="bg1"/>
          </a:solidFill>
          <a:ln>
            <a:solidFill>
              <a:schemeClr val="tx2"/>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24" name="Rectangle 23"/>
          <p:cNvSpPr/>
          <p:nvPr/>
        </p:nvSpPr>
        <p:spPr bwMode="auto">
          <a:xfrm>
            <a:off x="8240015" y="2968408"/>
            <a:ext cx="150125" cy="245659"/>
          </a:xfrm>
          <a:prstGeom prst="rect">
            <a:avLst/>
          </a:prstGeom>
          <a:solidFill>
            <a:schemeClr val="bg1"/>
          </a:solidFill>
          <a:ln>
            <a:solidFill>
              <a:schemeClr val="tx2"/>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25" name="Rectangle 24"/>
          <p:cNvSpPr/>
          <p:nvPr/>
        </p:nvSpPr>
        <p:spPr bwMode="auto">
          <a:xfrm>
            <a:off x="7788313" y="2968408"/>
            <a:ext cx="150125" cy="245659"/>
          </a:xfrm>
          <a:prstGeom prst="rect">
            <a:avLst/>
          </a:prstGeom>
          <a:solidFill>
            <a:schemeClr val="bg1"/>
          </a:solidFill>
          <a:ln>
            <a:solidFill>
              <a:schemeClr val="tx2"/>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26" name="Rectangle 25"/>
          <p:cNvSpPr/>
          <p:nvPr/>
        </p:nvSpPr>
        <p:spPr bwMode="auto">
          <a:xfrm>
            <a:off x="7640462" y="2968408"/>
            <a:ext cx="150125" cy="245659"/>
          </a:xfrm>
          <a:prstGeom prst="rect">
            <a:avLst/>
          </a:prstGeom>
          <a:solidFill>
            <a:schemeClr val="bg1"/>
          </a:solidFill>
          <a:ln>
            <a:solidFill>
              <a:schemeClr val="tx2"/>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27" name="Rectangle 26"/>
          <p:cNvSpPr/>
          <p:nvPr/>
        </p:nvSpPr>
        <p:spPr bwMode="auto">
          <a:xfrm>
            <a:off x="7492613" y="2968408"/>
            <a:ext cx="150125" cy="245659"/>
          </a:xfrm>
          <a:prstGeom prst="rect">
            <a:avLst/>
          </a:prstGeom>
          <a:solidFill>
            <a:schemeClr val="bg1"/>
          </a:solidFill>
          <a:ln>
            <a:solidFill>
              <a:schemeClr val="tx2"/>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28" name="Rectangle 27"/>
          <p:cNvSpPr/>
          <p:nvPr/>
        </p:nvSpPr>
        <p:spPr bwMode="auto">
          <a:xfrm>
            <a:off x="8088563" y="2968408"/>
            <a:ext cx="150125" cy="245659"/>
          </a:xfrm>
          <a:prstGeom prst="rect">
            <a:avLst/>
          </a:prstGeom>
          <a:solidFill>
            <a:schemeClr val="bg1"/>
          </a:solidFill>
          <a:ln>
            <a:solidFill>
              <a:schemeClr val="tx2"/>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29" name="Rectangle 28"/>
          <p:cNvSpPr/>
          <p:nvPr/>
        </p:nvSpPr>
        <p:spPr bwMode="auto">
          <a:xfrm>
            <a:off x="7940712" y="2968408"/>
            <a:ext cx="150125" cy="245659"/>
          </a:xfrm>
          <a:prstGeom prst="rect">
            <a:avLst/>
          </a:prstGeom>
          <a:solidFill>
            <a:schemeClr val="bg1"/>
          </a:solidFill>
          <a:ln>
            <a:solidFill>
              <a:schemeClr val="tx2"/>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30" name="TextBox 29"/>
          <p:cNvSpPr txBox="1"/>
          <p:nvPr/>
        </p:nvSpPr>
        <p:spPr>
          <a:xfrm>
            <a:off x="3731734" y="1507524"/>
            <a:ext cx="2239716"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C00000"/>
                </a:solidFill>
                <a:effectLst/>
                <a:uLnTx/>
                <a:uFillTx/>
                <a:latin typeface="Calibri"/>
                <a:ea typeface="+mn-ea"/>
                <a:cs typeface="+mn-cs"/>
              </a:rPr>
              <a:t>1) High latency</a:t>
            </a:r>
          </a:p>
        </p:txBody>
      </p:sp>
      <p:cxnSp>
        <p:nvCxnSpPr>
          <p:cNvPr id="31" name="Curved Connector 30"/>
          <p:cNvCxnSpPr>
            <a:stCxn id="30" idx="3"/>
            <a:endCxn id="18" idx="1"/>
          </p:cNvCxnSpPr>
          <p:nvPr/>
        </p:nvCxnSpPr>
        <p:spPr bwMode="auto">
          <a:xfrm>
            <a:off x="5971450" y="1738357"/>
            <a:ext cx="1070795" cy="1352881"/>
          </a:xfrm>
          <a:prstGeom prst="curvedConnector3">
            <a:avLst>
              <a:gd name="adj1" fmla="val 50000"/>
            </a:avLst>
          </a:prstGeom>
          <a:solidFill>
            <a:schemeClr val="accent1"/>
          </a:solidFill>
          <a:ln w="28575" cap="flat" cmpd="sng" algn="ctr">
            <a:solidFill>
              <a:srgbClr val="C00000"/>
            </a:solidFill>
            <a:prstDash val="solid"/>
            <a:round/>
            <a:headEnd type="none" w="med" len="med"/>
            <a:tailEnd type="stealth" w="lg" len="lg"/>
          </a:ln>
          <a:effectLst/>
        </p:spPr>
      </p:cxnSp>
      <p:sp>
        <p:nvSpPr>
          <p:cNvPr id="32" name="TextBox 31"/>
          <p:cNvSpPr txBox="1"/>
          <p:nvPr/>
        </p:nvSpPr>
        <p:spPr>
          <a:xfrm>
            <a:off x="2673162" y="5008669"/>
            <a:ext cx="4039888"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C00000"/>
                </a:solidFill>
                <a:effectLst/>
                <a:uLnTx/>
                <a:uFillTx/>
                <a:latin typeface="Calibri"/>
                <a:ea typeface="+mn-ea"/>
                <a:cs typeface="+mn-cs"/>
              </a:rPr>
              <a:t>2) High bandwidth utilization</a:t>
            </a:r>
          </a:p>
        </p:txBody>
      </p:sp>
      <p:cxnSp>
        <p:nvCxnSpPr>
          <p:cNvPr id="33" name="Curved Connector 48"/>
          <p:cNvCxnSpPr>
            <a:stCxn id="32" idx="3"/>
            <a:endCxn id="15" idx="5"/>
          </p:cNvCxnSpPr>
          <p:nvPr/>
        </p:nvCxnSpPr>
        <p:spPr bwMode="auto">
          <a:xfrm flipH="1" flipV="1">
            <a:off x="6086902" y="3620065"/>
            <a:ext cx="626148" cy="1619437"/>
          </a:xfrm>
          <a:prstGeom prst="curvedConnector4">
            <a:avLst>
              <a:gd name="adj1" fmla="val -36509"/>
              <a:gd name="adj2" fmla="val 53651"/>
            </a:avLst>
          </a:prstGeom>
          <a:solidFill>
            <a:schemeClr val="accent1"/>
          </a:solidFill>
          <a:ln w="28575" cap="flat" cmpd="sng" algn="ctr">
            <a:solidFill>
              <a:srgbClr val="C00000"/>
            </a:solidFill>
            <a:prstDash val="solid"/>
            <a:round/>
            <a:headEnd type="none" w="med" len="med"/>
            <a:tailEnd type="stealth" w="lg" len="lg"/>
          </a:ln>
          <a:effectLst/>
        </p:spPr>
      </p:cxnSp>
      <p:sp>
        <p:nvSpPr>
          <p:cNvPr id="34" name="TextBox 33"/>
          <p:cNvSpPr txBox="1"/>
          <p:nvPr/>
        </p:nvSpPr>
        <p:spPr>
          <a:xfrm>
            <a:off x="378924" y="1861816"/>
            <a:ext cx="2452114"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C00000"/>
                </a:solidFill>
                <a:effectLst/>
                <a:uLnTx/>
                <a:uFillTx/>
                <a:latin typeface="Calibri"/>
                <a:ea typeface="+mn-ea"/>
                <a:cs typeface="+mn-cs"/>
              </a:rPr>
              <a:t>3) Cache pollution</a:t>
            </a:r>
          </a:p>
        </p:txBody>
      </p:sp>
      <p:cxnSp>
        <p:nvCxnSpPr>
          <p:cNvPr id="35" name="Curved Connector 48"/>
          <p:cNvCxnSpPr>
            <a:stCxn id="34" idx="3"/>
            <a:endCxn id="21" idx="0"/>
          </p:cNvCxnSpPr>
          <p:nvPr/>
        </p:nvCxnSpPr>
        <p:spPr bwMode="auto">
          <a:xfrm flipH="1">
            <a:off x="2031232" y="2092649"/>
            <a:ext cx="799806" cy="1105497"/>
          </a:xfrm>
          <a:prstGeom prst="curvedConnector4">
            <a:avLst>
              <a:gd name="adj1" fmla="val -28582"/>
              <a:gd name="adj2" fmla="val 60440"/>
            </a:avLst>
          </a:prstGeom>
          <a:solidFill>
            <a:schemeClr val="accent1"/>
          </a:solidFill>
          <a:ln w="28575" cap="flat" cmpd="sng" algn="ctr">
            <a:solidFill>
              <a:srgbClr val="C00000"/>
            </a:solidFill>
            <a:prstDash val="solid"/>
            <a:round/>
            <a:headEnd type="none" w="med" len="med"/>
            <a:tailEnd type="stealth" w="lg" len="lg"/>
          </a:ln>
          <a:effectLst/>
        </p:spPr>
      </p:cxnSp>
      <p:sp>
        <p:nvSpPr>
          <p:cNvPr id="36" name="TextBox 35"/>
          <p:cNvSpPr txBox="1"/>
          <p:nvPr/>
        </p:nvSpPr>
        <p:spPr>
          <a:xfrm>
            <a:off x="2673162" y="5498830"/>
            <a:ext cx="4139275"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C00000"/>
                </a:solidFill>
                <a:effectLst/>
                <a:uLnTx/>
                <a:uFillTx/>
                <a:latin typeface="Calibri"/>
                <a:ea typeface="+mn-ea"/>
                <a:cs typeface="+mn-cs"/>
              </a:rPr>
              <a:t>4) Unwanted data movement</a:t>
            </a:r>
          </a:p>
        </p:txBody>
      </p:sp>
      <p:sp>
        <p:nvSpPr>
          <p:cNvPr id="37" name="Slide Number Placeholder 3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63C8E0-6DD9-4302-9AA9-5177C785CB79}"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217</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39" name="TextBox 38"/>
          <p:cNvSpPr txBox="1"/>
          <p:nvPr/>
        </p:nvSpPr>
        <p:spPr>
          <a:xfrm>
            <a:off x="179512" y="6093296"/>
            <a:ext cx="7584528" cy="58477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FF0000"/>
                </a:solidFill>
                <a:effectLst/>
                <a:uLnTx/>
                <a:uFillTx/>
                <a:latin typeface="Calibri"/>
                <a:ea typeface="+mn-ea"/>
                <a:cs typeface="+mn-cs"/>
              </a:rPr>
              <a:t>1046ns, 3.6uJ    (for 4KB page copy via DMA)</a:t>
            </a:r>
          </a:p>
        </p:txBody>
      </p:sp>
    </p:spTree>
    <p:extLst>
      <p:ext uri="{BB962C8B-B14F-4D97-AF65-F5344CB8AC3E}">
        <p14:creationId xmlns:p14="http://schemas.microsoft.com/office/powerpoint/2010/main" val="1130876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fade">
                                      <p:cBhvr>
                                        <p:cTn id="10" dur="500"/>
                                        <p:tgtEl>
                                          <p:spTgt spid="1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fade">
                                      <p:cBhvr>
                                        <p:cTn id="15" dur="500"/>
                                        <p:tgtEl>
                                          <p:spTgt spid="18"/>
                                        </p:tgtEl>
                                      </p:cBhvr>
                                    </p:animEffect>
                                  </p:childTnLst>
                                </p:cTn>
                              </p:par>
                            </p:childTnLst>
                          </p:cTn>
                        </p:par>
                      </p:childTnLst>
                    </p:cTn>
                  </p:par>
                  <p:par>
                    <p:cTn id="16" fill="hold">
                      <p:stCondLst>
                        <p:cond delay="indefinite"/>
                      </p:stCondLst>
                      <p:childTnLst>
                        <p:par>
                          <p:cTn id="17" fill="hold">
                            <p:stCondLst>
                              <p:cond delay="0"/>
                            </p:stCondLst>
                            <p:childTnLst>
                              <p:par>
                                <p:cTn id="18" presetID="35" presetClass="path" presetSubtype="0" accel="50000" decel="50000" fill="hold" grpId="1" nodeType="clickEffect">
                                  <p:stCondLst>
                                    <p:cond delay="0"/>
                                  </p:stCondLst>
                                  <p:childTnLst>
                                    <p:animMotion origin="layout" path="M 1.38889E-6 -2.59019E-6 L -0.55156 0.03169 " pathEditMode="relative" rAng="0" ptsTypes="AA">
                                      <p:cBhvr>
                                        <p:cTn id="19" dur="500" fill="hold"/>
                                        <p:tgtEl>
                                          <p:spTgt spid="18"/>
                                        </p:tgtEl>
                                        <p:attrNameLst>
                                          <p:attrName>ppt_x</p:attrName>
                                          <p:attrName>ppt_y</p:attrName>
                                        </p:attrNameLst>
                                      </p:cBhvr>
                                      <p:rCtr x="-27600" y="1600"/>
                                    </p:animMotion>
                                  </p:childTnLst>
                                </p:cTn>
                              </p:par>
                            </p:childTnLst>
                          </p:cTn>
                        </p:par>
                        <p:par>
                          <p:cTn id="20" fill="hold">
                            <p:stCondLst>
                              <p:cond delay="500"/>
                            </p:stCondLst>
                            <p:childTnLst>
                              <p:par>
                                <p:cTn id="21" presetID="1" presetClass="exit" presetSubtype="0" fill="hold" grpId="2" nodeType="afterEffect">
                                  <p:stCondLst>
                                    <p:cond delay="0"/>
                                  </p:stCondLst>
                                  <p:childTnLst>
                                    <p:set>
                                      <p:cBhvr>
                                        <p:cTn id="22" dur="1" fill="hold">
                                          <p:stCondLst>
                                            <p:cond delay="0"/>
                                          </p:stCondLst>
                                        </p:cTn>
                                        <p:tgtEl>
                                          <p:spTgt spid="18"/>
                                        </p:tgtEl>
                                        <p:attrNameLst>
                                          <p:attrName>style.visibility</p:attrName>
                                        </p:attrNameLst>
                                      </p:cBhvr>
                                      <p:to>
                                        <p:strVal val="hidden"/>
                                      </p:to>
                                    </p:set>
                                  </p:childTnLst>
                                </p:cTn>
                              </p:par>
                              <p:par>
                                <p:cTn id="23" presetID="1" presetClass="entr" presetSubtype="0" fill="hold" grpId="0" nodeType="withEffect">
                                  <p:stCondLst>
                                    <p:cond delay="0"/>
                                  </p:stCondLst>
                                  <p:childTnLst>
                                    <p:set>
                                      <p:cBhvr>
                                        <p:cTn id="24" dur="1" fill="hold">
                                          <p:stCondLst>
                                            <p:cond delay="0"/>
                                          </p:stCondLst>
                                        </p:cTn>
                                        <p:tgtEl>
                                          <p:spTgt spid="21"/>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9"/>
                                        </p:tgtEl>
                                        <p:attrNameLst>
                                          <p:attrName>style.visibility</p:attrName>
                                        </p:attrNameLst>
                                      </p:cBhvr>
                                      <p:to>
                                        <p:strVal val="visible"/>
                                      </p:to>
                                    </p:set>
                                    <p:animEffect transition="in" filter="fade">
                                      <p:cBhvr>
                                        <p:cTn id="29" dur="500"/>
                                        <p:tgtEl>
                                          <p:spTgt spid="19"/>
                                        </p:tgtEl>
                                      </p:cBhvr>
                                    </p:animEffect>
                                  </p:childTnLst>
                                </p:cTn>
                              </p:par>
                            </p:childTnLst>
                          </p:cTn>
                        </p:par>
                      </p:childTnLst>
                    </p:cTn>
                  </p:par>
                  <p:par>
                    <p:cTn id="30" fill="hold">
                      <p:stCondLst>
                        <p:cond delay="indefinite"/>
                      </p:stCondLst>
                      <p:childTnLst>
                        <p:par>
                          <p:cTn id="31" fill="hold">
                            <p:stCondLst>
                              <p:cond delay="0"/>
                            </p:stCondLst>
                            <p:childTnLst>
                              <p:par>
                                <p:cTn id="32" presetID="35" presetClass="path" presetSubtype="0" accel="50000" decel="50000" fill="hold" grpId="1" nodeType="clickEffect">
                                  <p:stCondLst>
                                    <p:cond delay="0"/>
                                  </p:stCondLst>
                                  <p:childTnLst>
                                    <p:animMotion origin="layout" path="M -2.22222E-6 1.18409E-6 L -0.54114 -0.0118 " pathEditMode="relative" rAng="0" ptsTypes="AA">
                                      <p:cBhvr>
                                        <p:cTn id="33" dur="500" fill="hold"/>
                                        <p:tgtEl>
                                          <p:spTgt spid="19"/>
                                        </p:tgtEl>
                                        <p:attrNameLst>
                                          <p:attrName>ppt_x</p:attrName>
                                          <p:attrName>ppt_y</p:attrName>
                                        </p:attrNameLst>
                                      </p:cBhvr>
                                      <p:rCtr x="-27100" y="-600"/>
                                    </p:animMotion>
                                  </p:childTnLst>
                                </p:cTn>
                              </p:par>
                            </p:childTnLst>
                          </p:cTn>
                        </p:par>
                        <p:par>
                          <p:cTn id="34" fill="hold">
                            <p:stCondLst>
                              <p:cond delay="500"/>
                            </p:stCondLst>
                            <p:childTnLst>
                              <p:par>
                                <p:cTn id="35" presetID="1" presetClass="exit" presetSubtype="0" fill="hold" grpId="2" nodeType="afterEffect">
                                  <p:stCondLst>
                                    <p:cond delay="0"/>
                                  </p:stCondLst>
                                  <p:childTnLst>
                                    <p:set>
                                      <p:cBhvr>
                                        <p:cTn id="36" dur="1" fill="hold">
                                          <p:stCondLst>
                                            <p:cond delay="0"/>
                                          </p:stCondLst>
                                        </p:cTn>
                                        <p:tgtEl>
                                          <p:spTgt spid="19"/>
                                        </p:tgtEl>
                                        <p:attrNameLst>
                                          <p:attrName>style.visibility</p:attrName>
                                        </p:attrNameLst>
                                      </p:cBhvr>
                                      <p:to>
                                        <p:strVal val="hidden"/>
                                      </p:to>
                                    </p:set>
                                  </p:childTnLst>
                                </p:cTn>
                              </p:par>
                              <p:par>
                                <p:cTn id="37" presetID="1" presetClass="entr" presetSubtype="0" fill="hold" grpId="0" nodeType="withEffect">
                                  <p:stCondLst>
                                    <p:cond delay="0"/>
                                  </p:stCondLst>
                                  <p:childTnLst>
                                    <p:set>
                                      <p:cBhvr>
                                        <p:cTn id="38" dur="1" fill="hold">
                                          <p:stCondLst>
                                            <p:cond delay="0"/>
                                          </p:stCondLst>
                                        </p:cTn>
                                        <p:tgtEl>
                                          <p:spTgt spid="2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mph" presetSubtype="2" fill="hold" nodeType="clickEffect">
                                  <p:stCondLst>
                                    <p:cond delay="0"/>
                                  </p:stCondLst>
                                  <p:childTnLst>
                                    <p:animClr clrSpc="rgb" dir="cw">
                                      <p:cBhvr>
                                        <p:cTn id="42" dur="500" fill="hold"/>
                                        <p:tgtEl>
                                          <p:spTgt spid="22"/>
                                        </p:tgtEl>
                                        <p:attrNameLst>
                                          <p:attrName>fillcolor</p:attrName>
                                        </p:attrNameLst>
                                      </p:cBhvr>
                                      <p:to>
                                        <a:schemeClr val="bg1"/>
                                      </p:to>
                                    </p:animClr>
                                    <p:set>
                                      <p:cBhvr>
                                        <p:cTn id="43" dur="500" fill="hold"/>
                                        <p:tgtEl>
                                          <p:spTgt spid="22"/>
                                        </p:tgtEl>
                                        <p:attrNameLst>
                                          <p:attrName>fill.type</p:attrName>
                                        </p:attrNameLst>
                                      </p:cBhvr>
                                      <p:to>
                                        <p:strVal val="solid"/>
                                      </p:to>
                                    </p:set>
                                    <p:set>
                                      <p:cBhvr>
                                        <p:cTn id="44" dur="500" fill="hold"/>
                                        <p:tgtEl>
                                          <p:spTgt spid="22"/>
                                        </p:tgtEl>
                                        <p:attrNameLst>
                                          <p:attrName>fill.on</p:attrName>
                                        </p:attrNameLst>
                                      </p:cBhvr>
                                      <p:to>
                                        <p:strVal val="true"/>
                                      </p:to>
                                    </p:se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20"/>
                                        </p:tgtEl>
                                        <p:attrNameLst>
                                          <p:attrName>style.visibility</p:attrName>
                                        </p:attrNameLst>
                                      </p:cBhvr>
                                      <p:to>
                                        <p:strVal val="visible"/>
                                      </p:to>
                                    </p:set>
                                    <p:animEffect transition="in" filter="fade">
                                      <p:cBhvr>
                                        <p:cTn id="49" dur="500"/>
                                        <p:tgtEl>
                                          <p:spTgt spid="20"/>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23"/>
                                        </p:tgtEl>
                                        <p:attrNameLst>
                                          <p:attrName>style.visibility</p:attrName>
                                        </p:attrNameLst>
                                      </p:cBhvr>
                                      <p:to>
                                        <p:strVal val="visible"/>
                                      </p:to>
                                    </p:set>
                                    <p:animEffect transition="in" filter="fade">
                                      <p:cBhvr>
                                        <p:cTn id="52" dur="500"/>
                                        <p:tgtEl>
                                          <p:spTgt spid="23"/>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4"/>
                                        </p:tgtEl>
                                        <p:attrNameLst>
                                          <p:attrName>style.visibility</p:attrName>
                                        </p:attrNameLst>
                                      </p:cBhvr>
                                      <p:to>
                                        <p:strVal val="visible"/>
                                      </p:to>
                                    </p:set>
                                    <p:animEffect transition="in" filter="fade">
                                      <p:cBhvr>
                                        <p:cTn id="55" dur="500"/>
                                        <p:tgtEl>
                                          <p:spTgt spid="24"/>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25"/>
                                        </p:tgtEl>
                                        <p:attrNameLst>
                                          <p:attrName>style.visibility</p:attrName>
                                        </p:attrNameLst>
                                      </p:cBhvr>
                                      <p:to>
                                        <p:strVal val="visible"/>
                                      </p:to>
                                    </p:set>
                                    <p:animEffect transition="in" filter="fade">
                                      <p:cBhvr>
                                        <p:cTn id="58" dur="500"/>
                                        <p:tgtEl>
                                          <p:spTgt spid="25"/>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26"/>
                                        </p:tgtEl>
                                        <p:attrNameLst>
                                          <p:attrName>style.visibility</p:attrName>
                                        </p:attrNameLst>
                                      </p:cBhvr>
                                      <p:to>
                                        <p:strVal val="visible"/>
                                      </p:to>
                                    </p:set>
                                    <p:animEffect transition="in" filter="fade">
                                      <p:cBhvr>
                                        <p:cTn id="61" dur="500"/>
                                        <p:tgtEl>
                                          <p:spTgt spid="26"/>
                                        </p:tgtEl>
                                      </p:cBhvr>
                                    </p:animEffect>
                                  </p:childTnLst>
                                </p:cTn>
                              </p:par>
                              <p:par>
                                <p:cTn id="62" presetID="10" presetClass="entr" presetSubtype="0" fill="hold" grpId="0" nodeType="withEffect">
                                  <p:stCondLst>
                                    <p:cond delay="0"/>
                                  </p:stCondLst>
                                  <p:childTnLst>
                                    <p:set>
                                      <p:cBhvr>
                                        <p:cTn id="63" dur="1" fill="hold">
                                          <p:stCondLst>
                                            <p:cond delay="0"/>
                                          </p:stCondLst>
                                        </p:cTn>
                                        <p:tgtEl>
                                          <p:spTgt spid="27"/>
                                        </p:tgtEl>
                                        <p:attrNameLst>
                                          <p:attrName>style.visibility</p:attrName>
                                        </p:attrNameLst>
                                      </p:cBhvr>
                                      <p:to>
                                        <p:strVal val="visible"/>
                                      </p:to>
                                    </p:set>
                                    <p:animEffect transition="in" filter="fade">
                                      <p:cBhvr>
                                        <p:cTn id="64" dur="500"/>
                                        <p:tgtEl>
                                          <p:spTgt spid="27"/>
                                        </p:tgtEl>
                                      </p:cBhvr>
                                    </p:animEffect>
                                  </p:childTnLst>
                                </p:cTn>
                              </p:par>
                              <p:par>
                                <p:cTn id="65" presetID="10" presetClass="entr" presetSubtype="0" fill="hold" grpId="0" nodeType="withEffect">
                                  <p:stCondLst>
                                    <p:cond delay="0"/>
                                  </p:stCondLst>
                                  <p:childTnLst>
                                    <p:set>
                                      <p:cBhvr>
                                        <p:cTn id="66" dur="1" fill="hold">
                                          <p:stCondLst>
                                            <p:cond delay="0"/>
                                          </p:stCondLst>
                                        </p:cTn>
                                        <p:tgtEl>
                                          <p:spTgt spid="28"/>
                                        </p:tgtEl>
                                        <p:attrNameLst>
                                          <p:attrName>style.visibility</p:attrName>
                                        </p:attrNameLst>
                                      </p:cBhvr>
                                      <p:to>
                                        <p:strVal val="visible"/>
                                      </p:to>
                                    </p:set>
                                    <p:animEffect transition="in" filter="fade">
                                      <p:cBhvr>
                                        <p:cTn id="67" dur="500"/>
                                        <p:tgtEl>
                                          <p:spTgt spid="28"/>
                                        </p:tgtEl>
                                      </p:cBhvr>
                                    </p:animEffect>
                                  </p:childTnLst>
                                </p:cTn>
                              </p:par>
                              <p:par>
                                <p:cTn id="68" presetID="10" presetClass="entr" presetSubtype="0" fill="hold" grpId="0" nodeType="withEffect">
                                  <p:stCondLst>
                                    <p:cond delay="0"/>
                                  </p:stCondLst>
                                  <p:childTnLst>
                                    <p:set>
                                      <p:cBhvr>
                                        <p:cTn id="69" dur="1" fill="hold">
                                          <p:stCondLst>
                                            <p:cond delay="0"/>
                                          </p:stCondLst>
                                        </p:cTn>
                                        <p:tgtEl>
                                          <p:spTgt spid="29"/>
                                        </p:tgtEl>
                                        <p:attrNameLst>
                                          <p:attrName>style.visibility</p:attrName>
                                        </p:attrNameLst>
                                      </p:cBhvr>
                                      <p:to>
                                        <p:strVal val="visible"/>
                                      </p:to>
                                    </p:set>
                                    <p:animEffect transition="in" filter="fade">
                                      <p:cBhvr>
                                        <p:cTn id="70" dur="500"/>
                                        <p:tgtEl>
                                          <p:spTgt spid="29"/>
                                        </p:tgtEl>
                                      </p:cBhvr>
                                    </p:animEffect>
                                  </p:childTnLst>
                                </p:cTn>
                              </p:par>
                              <p:par>
                                <p:cTn id="71" presetID="10" presetClass="entr" presetSubtype="0" fill="hold" grpId="0" nodeType="withEffect">
                                  <p:stCondLst>
                                    <p:cond delay="0"/>
                                  </p:stCondLst>
                                  <p:childTnLst>
                                    <p:set>
                                      <p:cBhvr>
                                        <p:cTn id="72" dur="1" fill="hold">
                                          <p:stCondLst>
                                            <p:cond delay="0"/>
                                          </p:stCondLst>
                                        </p:cTn>
                                        <p:tgtEl>
                                          <p:spTgt spid="30"/>
                                        </p:tgtEl>
                                        <p:attrNameLst>
                                          <p:attrName>style.visibility</p:attrName>
                                        </p:attrNameLst>
                                      </p:cBhvr>
                                      <p:to>
                                        <p:strVal val="visible"/>
                                      </p:to>
                                    </p:set>
                                    <p:animEffect transition="in" filter="fade">
                                      <p:cBhvr>
                                        <p:cTn id="73" dur="500"/>
                                        <p:tgtEl>
                                          <p:spTgt spid="30"/>
                                        </p:tgtEl>
                                      </p:cBhvr>
                                    </p:animEffect>
                                  </p:childTnLst>
                                </p:cTn>
                              </p:par>
                              <p:par>
                                <p:cTn id="74" presetID="10" presetClass="entr" presetSubtype="0" fill="hold" nodeType="withEffect">
                                  <p:stCondLst>
                                    <p:cond delay="0"/>
                                  </p:stCondLst>
                                  <p:childTnLst>
                                    <p:set>
                                      <p:cBhvr>
                                        <p:cTn id="75" dur="1" fill="hold">
                                          <p:stCondLst>
                                            <p:cond delay="0"/>
                                          </p:stCondLst>
                                        </p:cTn>
                                        <p:tgtEl>
                                          <p:spTgt spid="31"/>
                                        </p:tgtEl>
                                        <p:attrNameLst>
                                          <p:attrName>style.visibility</p:attrName>
                                        </p:attrNameLst>
                                      </p:cBhvr>
                                      <p:to>
                                        <p:strVal val="visible"/>
                                      </p:to>
                                    </p:set>
                                    <p:animEffect transition="in" filter="fade">
                                      <p:cBhvr>
                                        <p:cTn id="76" dur="500"/>
                                        <p:tgtEl>
                                          <p:spTgt spid="31"/>
                                        </p:tgtEl>
                                      </p:cBhvr>
                                    </p:animEffect>
                                  </p:childTnLst>
                                </p:cTn>
                              </p:par>
                            </p:childTnLst>
                          </p:cTn>
                        </p:par>
                      </p:childTnLst>
                    </p:cTn>
                  </p:par>
                  <p:par>
                    <p:cTn id="77" fill="hold">
                      <p:stCondLst>
                        <p:cond delay="indefinite"/>
                      </p:stCondLst>
                      <p:childTnLst>
                        <p:par>
                          <p:cTn id="78" fill="hold">
                            <p:stCondLst>
                              <p:cond delay="0"/>
                            </p:stCondLst>
                            <p:childTnLst>
                              <p:par>
                                <p:cTn id="79" presetID="10" presetClass="entr" presetSubtype="0" fill="hold" grpId="0" nodeType="clickEffect">
                                  <p:stCondLst>
                                    <p:cond delay="0"/>
                                  </p:stCondLst>
                                  <p:childTnLst>
                                    <p:set>
                                      <p:cBhvr>
                                        <p:cTn id="80" dur="1" fill="hold">
                                          <p:stCondLst>
                                            <p:cond delay="0"/>
                                          </p:stCondLst>
                                        </p:cTn>
                                        <p:tgtEl>
                                          <p:spTgt spid="32"/>
                                        </p:tgtEl>
                                        <p:attrNameLst>
                                          <p:attrName>style.visibility</p:attrName>
                                        </p:attrNameLst>
                                      </p:cBhvr>
                                      <p:to>
                                        <p:strVal val="visible"/>
                                      </p:to>
                                    </p:set>
                                    <p:animEffect transition="in" filter="fade">
                                      <p:cBhvr>
                                        <p:cTn id="81" dur="500"/>
                                        <p:tgtEl>
                                          <p:spTgt spid="32"/>
                                        </p:tgtEl>
                                      </p:cBhvr>
                                    </p:animEffect>
                                  </p:childTnLst>
                                </p:cTn>
                              </p:par>
                              <p:par>
                                <p:cTn id="82" presetID="10" presetClass="entr" presetSubtype="0" fill="hold" nodeType="withEffect">
                                  <p:stCondLst>
                                    <p:cond delay="0"/>
                                  </p:stCondLst>
                                  <p:childTnLst>
                                    <p:set>
                                      <p:cBhvr>
                                        <p:cTn id="83" dur="1" fill="hold">
                                          <p:stCondLst>
                                            <p:cond delay="0"/>
                                          </p:stCondLst>
                                        </p:cTn>
                                        <p:tgtEl>
                                          <p:spTgt spid="33"/>
                                        </p:tgtEl>
                                        <p:attrNameLst>
                                          <p:attrName>style.visibility</p:attrName>
                                        </p:attrNameLst>
                                      </p:cBhvr>
                                      <p:to>
                                        <p:strVal val="visible"/>
                                      </p:to>
                                    </p:set>
                                    <p:animEffect transition="in" filter="fade">
                                      <p:cBhvr>
                                        <p:cTn id="84" dur="500"/>
                                        <p:tgtEl>
                                          <p:spTgt spid="33"/>
                                        </p:tgtEl>
                                      </p:cBhvr>
                                    </p:animEffect>
                                  </p:childTnLst>
                                </p:cTn>
                              </p:par>
                            </p:childTnLst>
                          </p:cTn>
                        </p:par>
                      </p:childTnLst>
                    </p:cTn>
                  </p:par>
                  <p:par>
                    <p:cTn id="85" fill="hold">
                      <p:stCondLst>
                        <p:cond delay="indefinite"/>
                      </p:stCondLst>
                      <p:childTnLst>
                        <p:par>
                          <p:cTn id="86" fill="hold">
                            <p:stCondLst>
                              <p:cond delay="0"/>
                            </p:stCondLst>
                            <p:childTnLst>
                              <p:par>
                                <p:cTn id="87" presetID="10" presetClass="entr" presetSubtype="0" fill="hold" grpId="0" nodeType="clickEffect">
                                  <p:stCondLst>
                                    <p:cond delay="0"/>
                                  </p:stCondLst>
                                  <p:childTnLst>
                                    <p:set>
                                      <p:cBhvr>
                                        <p:cTn id="88" dur="1" fill="hold">
                                          <p:stCondLst>
                                            <p:cond delay="0"/>
                                          </p:stCondLst>
                                        </p:cTn>
                                        <p:tgtEl>
                                          <p:spTgt spid="34"/>
                                        </p:tgtEl>
                                        <p:attrNameLst>
                                          <p:attrName>style.visibility</p:attrName>
                                        </p:attrNameLst>
                                      </p:cBhvr>
                                      <p:to>
                                        <p:strVal val="visible"/>
                                      </p:to>
                                    </p:set>
                                    <p:animEffect transition="in" filter="fade">
                                      <p:cBhvr>
                                        <p:cTn id="89" dur="500"/>
                                        <p:tgtEl>
                                          <p:spTgt spid="34"/>
                                        </p:tgtEl>
                                      </p:cBhvr>
                                    </p:animEffect>
                                  </p:childTnLst>
                                </p:cTn>
                              </p:par>
                              <p:par>
                                <p:cTn id="90" presetID="10" presetClass="entr" presetSubtype="0" fill="hold" nodeType="withEffect">
                                  <p:stCondLst>
                                    <p:cond delay="0"/>
                                  </p:stCondLst>
                                  <p:childTnLst>
                                    <p:set>
                                      <p:cBhvr>
                                        <p:cTn id="91" dur="1" fill="hold">
                                          <p:stCondLst>
                                            <p:cond delay="0"/>
                                          </p:stCondLst>
                                        </p:cTn>
                                        <p:tgtEl>
                                          <p:spTgt spid="35"/>
                                        </p:tgtEl>
                                        <p:attrNameLst>
                                          <p:attrName>style.visibility</p:attrName>
                                        </p:attrNameLst>
                                      </p:cBhvr>
                                      <p:to>
                                        <p:strVal val="visible"/>
                                      </p:to>
                                    </p:set>
                                    <p:animEffect transition="in" filter="fade">
                                      <p:cBhvr>
                                        <p:cTn id="92" dur="500"/>
                                        <p:tgtEl>
                                          <p:spTgt spid="35"/>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grpId="0" nodeType="clickEffect">
                                  <p:stCondLst>
                                    <p:cond delay="0"/>
                                  </p:stCondLst>
                                  <p:childTnLst>
                                    <p:set>
                                      <p:cBhvr>
                                        <p:cTn id="96" dur="1" fill="hold">
                                          <p:stCondLst>
                                            <p:cond delay="0"/>
                                          </p:stCondLst>
                                        </p:cTn>
                                        <p:tgtEl>
                                          <p:spTgt spid="36"/>
                                        </p:tgtEl>
                                        <p:attrNameLst>
                                          <p:attrName>style.visibility</p:attrName>
                                        </p:attrNameLst>
                                      </p:cBhvr>
                                      <p:to>
                                        <p:strVal val="visible"/>
                                      </p:to>
                                    </p:set>
                                    <p:animEffect transition="in" filter="fade">
                                      <p:cBhvr>
                                        <p:cTn id="97" dur="500"/>
                                        <p:tgtEl>
                                          <p:spTgt spid="36"/>
                                        </p:tgtEl>
                                      </p:cBhvr>
                                    </p:animEffect>
                                  </p:childTnLst>
                                </p:cTn>
                              </p:par>
                            </p:childTnLst>
                          </p:cTn>
                        </p:par>
                      </p:childTnLst>
                    </p:cTn>
                  </p:par>
                  <p:par>
                    <p:cTn id="98" fill="hold">
                      <p:stCondLst>
                        <p:cond delay="indefinite"/>
                      </p:stCondLst>
                      <p:childTnLst>
                        <p:par>
                          <p:cTn id="99" fill="hold">
                            <p:stCondLst>
                              <p:cond delay="0"/>
                            </p:stCondLst>
                            <p:childTnLst>
                              <p:par>
                                <p:cTn id="100" presetID="1" presetClass="entr" presetSubtype="0" fill="hold" grpId="0" nodeType="clickEffect">
                                  <p:stCondLst>
                                    <p:cond delay="0"/>
                                  </p:stCondLst>
                                  <p:childTnLst>
                                    <p:set>
                                      <p:cBhvr>
                                        <p:cTn id="101" dur="1" fill="hold">
                                          <p:stCondLst>
                                            <p:cond delay="0"/>
                                          </p:stCondLst>
                                        </p:cTn>
                                        <p:tgtEl>
                                          <p:spTgt spid="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7" grpId="0" animBg="1"/>
      <p:bldP spid="18" grpId="0" animBg="1"/>
      <p:bldP spid="18" grpId="1" animBg="1"/>
      <p:bldP spid="18" grpId="2" animBg="1"/>
      <p:bldP spid="19" grpId="0" animBg="1"/>
      <p:bldP spid="19" grpId="1" animBg="1"/>
      <p:bldP spid="19" grpId="2" animBg="1"/>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p:bldP spid="32" grpId="0"/>
      <p:bldP spid="34" grpId="0"/>
      <p:bldP spid="36" grpId="0"/>
      <p:bldP spid="39" grpId="0"/>
    </p:bldLst>
  </p:timing>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534400" cy="1143000"/>
          </a:xfrm>
        </p:spPr>
        <p:txBody>
          <a:bodyPr>
            <a:normAutofit/>
          </a:bodyPr>
          <a:lstStyle/>
          <a:p>
            <a:r>
              <a:rPr lang="en-US" dirty="0">
                <a:solidFill>
                  <a:srgbClr val="1A5712"/>
                </a:solidFill>
                <a:latin typeface="Garamond"/>
                <a:cs typeface="Garamond"/>
              </a:rPr>
              <a:t>Future Systems: In-Memory Copy</a:t>
            </a:r>
          </a:p>
        </p:txBody>
      </p:sp>
      <p:sp>
        <p:nvSpPr>
          <p:cNvPr id="4" name="Rectangle 3"/>
          <p:cNvSpPr/>
          <p:nvPr/>
        </p:nvSpPr>
        <p:spPr bwMode="auto">
          <a:xfrm>
            <a:off x="7042402" y="1528540"/>
            <a:ext cx="1350971" cy="3957862"/>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Memory</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p:txBody>
      </p:sp>
      <p:sp>
        <p:nvSpPr>
          <p:cNvPr id="5" name="Rectangle 4"/>
          <p:cNvSpPr/>
          <p:nvPr/>
        </p:nvSpPr>
        <p:spPr bwMode="auto">
          <a:xfrm>
            <a:off x="491319" y="2518009"/>
            <a:ext cx="4640239" cy="1978925"/>
          </a:xfrm>
          <a:prstGeom prst="rect">
            <a:avLst/>
          </a:prstGeom>
          <a:noFill/>
          <a:ln>
            <a:solidFill>
              <a:schemeClr val="tx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cxnSp>
        <p:nvCxnSpPr>
          <p:cNvPr id="6" name="Straight Connector 5"/>
          <p:cNvCxnSpPr/>
          <p:nvPr/>
        </p:nvCxnSpPr>
        <p:spPr bwMode="auto">
          <a:xfrm>
            <a:off x="1801504" y="3507471"/>
            <a:ext cx="136478"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7" name="Straight Connector 6"/>
          <p:cNvCxnSpPr/>
          <p:nvPr/>
        </p:nvCxnSpPr>
        <p:spPr bwMode="auto">
          <a:xfrm>
            <a:off x="2442949" y="3507471"/>
            <a:ext cx="86454"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8" name="Straight Connector 7"/>
          <p:cNvCxnSpPr/>
          <p:nvPr/>
        </p:nvCxnSpPr>
        <p:spPr bwMode="auto">
          <a:xfrm>
            <a:off x="3193579" y="3507471"/>
            <a:ext cx="91027"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9" name="Straight Connector 8"/>
          <p:cNvCxnSpPr/>
          <p:nvPr/>
        </p:nvCxnSpPr>
        <p:spPr bwMode="auto">
          <a:xfrm>
            <a:off x="4162568" y="3507471"/>
            <a:ext cx="113732"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10" name="Rectangle 9"/>
          <p:cNvSpPr/>
          <p:nvPr/>
        </p:nvSpPr>
        <p:spPr bwMode="auto">
          <a:xfrm>
            <a:off x="4276300" y="3229966"/>
            <a:ext cx="664190" cy="555010"/>
          </a:xfrm>
          <a:prstGeom prst="rect">
            <a:avLst/>
          </a:prstGeom>
          <a:ln>
            <a:headEnd type="none" w="med" len="med"/>
            <a:tailEnd type="none" w="med" len="med"/>
          </a:ln>
        </p:spPr>
        <p:style>
          <a:lnRef idx="2">
            <a:schemeClr val="accent5">
              <a:shade val="50000"/>
            </a:schemeClr>
          </a:lnRef>
          <a:fillRef idx="1">
            <a:schemeClr val="accent5"/>
          </a:fillRef>
          <a:effectRef idx="0">
            <a:schemeClr val="accent5"/>
          </a:effectRef>
          <a:fontRef idx="minor">
            <a:schemeClr val="lt1"/>
          </a:fontRef>
        </p:style>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MC</a:t>
            </a:r>
          </a:p>
        </p:txBody>
      </p:sp>
      <p:sp>
        <p:nvSpPr>
          <p:cNvPr id="11" name="Rectangle 10"/>
          <p:cNvSpPr/>
          <p:nvPr/>
        </p:nvSpPr>
        <p:spPr bwMode="auto">
          <a:xfrm>
            <a:off x="3284606" y="2768212"/>
            <a:ext cx="877962" cy="1478518"/>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L3</a:t>
            </a:r>
          </a:p>
        </p:txBody>
      </p:sp>
      <p:sp>
        <p:nvSpPr>
          <p:cNvPr id="12" name="Rectangle 11"/>
          <p:cNvSpPr/>
          <p:nvPr/>
        </p:nvSpPr>
        <p:spPr bwMode="auto">
          <a:xfrm>
            <a:off x="2529403" y="2997952"/>
            <a:ext cx="664176" cy="1019038"/>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L2</a:t>
            </a:r>
          </a:p>
        </p:txBody>
      </p:sp>
      <p:sp>
        <p:nvSpPr>
          <p:cNvPr id="13" name="Rectangle 12"/>
          <p:cNvSpPr/>
          <p:nvPr/>
        </p:nvSpPr>
        <p:spPr bwMode="auto">
          <a:xfrm>
            <a:off x="1937982" y="3186749"/>
            <a:ext cx="504967" cy="641444"/>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L1</a:t>
            </a:r>
          </a:p>
        </p:txBody>
      </p:sp>
      <p:sp>
        <p:nvSpPr>
          <p:cNvPr id="14" name="Rectangle 13"/>
          <p:cNvSpPr/>
          <p:nvPr/>
        </p:nvSpPr>
        <p:spPr bwMode="auto">
          <a:xfrm>
            <a:off x="696036" y="2927441"/>
            <a:ext cx="1105468" cy="1160060"/>
          </a:xfrm>
          <a:prstGeom prst="rect">
            <a:avLst/>
          </a:prstGeom>
          <a:ln>
            <a:headEnd type="none" w="med" len="med"/>
            <a:tailEnd type="none" w="med" len="med"/>
          </a:ln>
        </p:spPr>
        <p:style>
          <a:lnRef idx="2">
            <a:schemeClr val="accent5">
              <a:shade val="50000"/>
            </a:schemeClr>
          </a:lnRef>
          <a:fillRef idx="1">
            <a:schemeClr val="accent5"/>
          </a:fillRef>
          <a:effectRef idx="0">
            <a:schemeClr val="accent5"/>
          </a:effectRef>
          <a:fontRef idx="minor">
            <a:schemeClr val="lt1"/>
          </a:fontRef>
        </p:style>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CPU</a:t>
            </a:r>
          </a:p>
        </p:txBody>
      </p:sp>
      <p:sp>
        <p:nvSpPr>
          <p:cNvPr id="15" name="Left-Right Arrow 14"/>
          <p:cNvSpPr/>
          <p:nvPr/>
        </p:nvSpPr>
        <p:spPr bwMode="auto">
          <a:xfrm>
            <a:off x="5131558" y="3282283"/>
            <a:ext cx="1910687" cy="450376"/>
          </a:xfrm>
          <a:prstGeom prst="leftRightArrow">
            <a:avLst>
              <a:gd name="adj1" fmla="val 50000"/>
              <a:gd name="adj2" fmla="val 25758"/>
            </a:avLst>
          </a:prstGeom>
          <a:solidFill>
            <a:schemeClr val="bg1">
              <a:lumMod val="75000"/>
            </a:schemeClr>
          </a:solidFill>
          <a:ln>
            <a:solidFill>
              <a:schemeClr val="tx1">
                <a:lumMod val="65000"/>
                <a:lumOff val="35000"/>
              </a:schemeClr>
            </a:solidFill>
            <a:headEnd type="none" w="med" len="med"/>
            <a:tailEnd type="none" w="med" len="med"/>
          </a:ln>
        </p:spPr>
        <p:style>
          <a:lnRef idx="2">
            <a:schemeClr val="accent4">
              <a:shade val="50000"/>
            </a:schemeClr>
          </a:lnRef>
          <a:fillRef idx="1">
            <a:schemeClr val="accent4"/>
          </a:fillRef>
          <a:effectRef idx="0">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16" name="Rectangle 15"/>
          <p:cNvSpPr/>
          <p:nvPr/>
        </p:nvSpPr>
        <p:spPr bwMode="auto">
          <a:xfrm>
            <a:off x="7042246" y="2960170"/>
            <a:ext cx="1351128" cy="245660"/>
          </a:xfrm>
          <a:prstGeom prst="rect">
            <a:avLst/>
          </a:prstGeom>
          <a:solidFill>
            <a:schemeClr val="bg1"/>
          </a:solidFill>
          <a:ln>
            <a:solidFill>
              <a:schemeClr val="tx2"/>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17" name="Rectangle 16"/>
          <p:cNvSpPr/>
          <p:nvPr/>
        </p:nvSpPr>
        <p:spPr bwMode="auto">
          <a:xfrm>
            <a:off x="7044517" y="3659885"/>
            <a:ext cx="1348855" cy="257022"/>
          </a:xfrm>
          <a:prstGeom prst="rect">
            <a:avLst/>
          </a:prstGeom>
          <a:solidFill>
            <a:schemeClr val="tx1">
              <a:lumMod val="65000"/>
              <a:lumOff val="35000"/>
            </a:schemeClr>
          </a:solidFill>
          <a:ln>
            <a:solidFill>
              <a:schemeClr val="tx1">
                <a:lumMod val="95000"/>
                <a:lumOff val="5000"/>
              </a:schemeClr>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18" name="Rectangle 17"/>
          <p:cNvSpPr/>
          <p:nvPr/>
        </p:nvSpPr>
        <p:spPr bwMode="auto">
          <a:xfrm>
            <a:off x="7042246" y="2954740"/>
            <a:ext cx="1351128" cy="245660"/>
          </a:xfrm>
          <a:prstGeom prst="rect">
            <a:avLst/>
          </a:prstGeom>
          <a:solidFill>
            <a:schemeClr val="bg1"/>
          </a:solidFill>
          <a:ln>
            <a:solidFill>
              <a:schemeClr val="tx2"/>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cxnSp>
        <p:nvCxnSpPr>
          <p:cNvPr id="19" name="Straight Arrow Connector 18"/>
          <p:cNvCxnSpPr>
            <a:stCxn id="18" idx="2"/>
            <a:endCxn id="17" idx="0"/>
          </p:cNvCxnSpPr>
          <p:nvPr/>
        </p:nvCxnSpPr>
        <p:spPr bwMode="auto">
          <a:xfrm rot="16200000" flipH="1">
            <a:off x="7488635" y="3429574"/>
            <a:ext cx="459485" cy="1135"/>
          </a:xfrm>
          <a:prstGeom prst="straightConnector1">
            <a:avLst/>
          </a:prstGeom>
          <a:solidFill>
            <a:schemeClr val="accent1"/>
          </a:solidFill>
          <a:ln w="28575" cap="flat" cmpd="sng" algn="ctr">
            <a:solidFill>
              <a:schemeClr val="tx1"/>
            </a:solidFill>
            <a:prstDash val="solid"/>
            <a:round/>
            <a:headEnd type="none" w="med" len="med"/>
            <a:tailEnd type="stealth" w="lg" len="lg"/>
          </a:ln>
          <a:effectLst/>
        </p:spPr>
      </p:cxnSp>
      <p:sp>
        <p:nvSpPr>
          <p:cNvPr id="20" name="TextBox 19"/>
          <p:cNvSpPr txBox="1"/>
          <p:nvPr/>
        </p:nvSpPr>
        <p:spPr>
          <a:xfrm>
            <a:off x="4015945" y="1507524"/>
            <a:ext cx="2170787"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3399"/>
                </a:solidFill>
                <a:effectLst/>
                <a:uLnTx/>
                <a:uFillTx/>
                <a:latin typeface="Calibri"/>
                <a:ea typeface="+mn-ea"/>
                <a:cs typeface="+mn-cs"/>
              </a:rPr>
              <a:t>1) Low latency</a:t>
            </a:r>
          </a:p>
        </p:txBody>
      </p:sp>
      <p:cxnSp>
        <p:nvCxnSpPr>
          <p:cNvPr id="21" name="Curved Connector 20"/>
          <p:cNvCxnSpPr>
            <a:stCxn id="20" idx="3"/>
            <a:endCxn id="18" idx="1"/>
          </p:cNvCxnSpPr>
          <p:nvPr/>
        </p:nvCxnSpPr>
        <p:spPr bwMode="auto">
          <a:xfrm>
            <a:off x="6186732" y="1738357"/>
            <a:ext cx="855514" cy="1339213"/>
          </a:xfrm>
          <a:prstGeom prst="curvedConnector3">
            <a:avLst>
              <a:gd name="adj1" fmla="val 50000"/>
            </a:avLst>
          </a:prstGeom>
          <a:solidFill>
            <a:schemeClr val="accent1"/>
          </a:solidFill>
          <a:ln w="28575" cap="flat" cmpd="sng" algn="ctr">
            <a:solidFill>
              <a:srgbClr val="003399"/>
            </a:solidFill>
            <a:prstDash val="solid"/>
            <a:round/>
            <a:headEnd type="none" w="med" len="med"/>
            <a:tailEnd type="stealth" w="lg" len="lg"/>
          </a:ln>
          <a:effectLst/>
        </p:spPr>
      </p:cxnSp>
      <p:sp>
        <p:nvSpPr>
          <p:cNvPr id="22" name="TextBox 21"/>
          <p:cNvSpPr txBox="1"/>
          <p:nvPr/>
        </p:nvSpPr>
        <p:spPr>
          <a:xfrm>
            <a:off x="2819400" y="5282524"/>
            <a:ext cx="3870961"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3399"/>
                </a:solidFill>
                <a:effectLst/>
                <a:uLnTx/>
                <a:uFillTx/>
                <a:latin typeface="Calibri"/>
                <a:ea typeface="+mn-ea"/>
                <a:cs typeface="+mn-cs"/>
              </a:rPr>
              <a:t>2) Low bandwidth utilization</a:t>
            </a:r>
          </a:p>
        </p:txBody>
      </p:sp>
      <p:cxnSp>
        <p:nvCxnSpPr>
          <p:cNvPr id="23" name="Curved Connector 51"/>
          <p:cNvCxnSpPr>
            <a:stCxn id="22" idx="3"/>
            <a:endCxn id="15" idx="5"/>
          </p:cNvCxnSpPr>
          <p:nvPr/>
        </p:nvCxnSpPr>
        <p:spPr bwMode="auto">
          <a:xfrm flipH="1" flipV="1">
            <a:off x="6086902" y="3620065"/>
            <a:ext cx="603459" cy="1893292"/>
          </a:xfrm>
          <a:prstGeom prst="curvedConnector4">
            <a:avLst>
              <a:gd name="adj1" fmla="val -37882"/>
              <a:gd name="adj2" fmla="val 53123"/>
            </a:avLst>
          </a:prstGeom>
          <a:solidFill>
            <a:schemeClr val="accent1"/>
          </a:solidFill>
          <a:ln w="28575" cap="flat" cmpd="sng" algn="ctr">
            <a:solidFill>
              <a:srgbClr val="003399"/>
            </a:solidFill>
            <a:prstDash val="solid"/>
            <a:round/>
            <a:headEnd type="none" w="med" len="med"/>
            <a:tailEnd type="stealth" w="lg" len="lg"/>
          </a:ln>
          <a:effectLst/>
        </p:spPr>
      </p:cxnSp>
      <p:sp>
        <p:nvSpPr>
          <p:cNvPr id="24" name="TextBox 23"/>
          <p:cNvSpPr txBox="1"/>
          <p:nvPr/>
        </p:nvSpPr>
        <p:spPr>
          <a:xfrm>
            <a:off x="428359" y="1505479"/>
            <a:ext cx="3105673"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3399"/>
                </a:solidFill>
                <a:effectLst/>
                <a:uLnTx/>
                <a:uFillTx/>
                <a:latin typeface="Calibri"/>
                <a:ea typeface="+mn-ea"/>
                <a:cs typeface="+mn-cs"/>
              </a:rPr>
              <a:t>3) No cache pollution</a:t>
            </a:r>
          </a:p>
        </p:txBody>
      </p:sp>
      <p:cxnSp>
        <p:nvCxnSpPr>
          <p:cNvPr id="25" name="Curved Connector 51"/>
          <p:cNvCxnSpPr>
            <a:stCxn id="24" idx="3"/>
            <a:endCxn id="13" idx="0"/>
          </p:cNvCxnSpPr>
          <p:nvPr/>
        </p:nvCxnSpPr>
        <p:spPr bwMode="auto">
          <a:xfrm flipH="1">
            <a:off x="2190466" y="1736312"/>
            <a:ext cx="1343566" cy="1450437"/>
          </a:xfrm>
          <a:prstGeom prst="curvedConnector4">
            <a:avLst>
              <a:gd name="adj1" fmla="val -17014"/>
              <a:gd name="adj2" fmla="val 57957"/>
            </a:avLst>
          </a:prstGeom>
          <a:solidFill>
            <a:schemeClr val="accent1"/>
          </a:solidFill>
          <a:ln w="28575" cap="flat" cmpd="sng" algn="ctr">
            <a:solidFill>
              <a:srgbClr val="003399"/>
            </a:solidFill>
            <a:prstDash val="solid"/>
            <a:round/>
            <a:headEnd type="none" w="med" len="med"/>
            <a:tailEnd type="stealth" w="lg" len="lg"/>
          </a:ln>
          <a:effectLst/>
        </p:spPr>
      </p:cxnSp>
      <p:sp>
        <p:nvSpPr>
          <p:cNvPr id="26" name="TextBox 25"/>
          <p:cNvSpPr txBox="1"/>
          <p:nvPr/>
        </p:nvSpPr>
        <p:spPr>
          <a:xfrm>
            <a:off x="2819400" y="5682064"/>
            <a:ext cx="479855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3399"/>
                </a:solidFill>
                <a:effectLst/>
                <a:uLnTx/>
                <a:uFillTx/>
                <a:latin typeface="Calibri"/>
                <a:ea typeface="+mn-ea"/>
                <a:cs typeface="+mn-cs"/>
              </a:rPr>
              <a:t>4) No unwanted data movement</a:t>
            </a:r>
          </a:p>
        </p:txBody>
      </p:sp>
      <p:sp>
        <p:nvSpPr>
          <p:cNvPr id="28" name="Slide Number Placeholder 27"/>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63C8E0-6DD9-4302-9AA9-5177C785CB79}"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218</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29" name="TextBox 28"/>
          <p:cNvSpPr txBox="1"/>
          <p:nvPr/>
        </p:nvSpPr>
        <p:spPr>
          <a:xfrm>
            <a:off x="179512" y="6093296"/>
            <a:ext cx="2453917" cy="58477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FF0000"/>
                </a:solidFill>
                <a:effectLst/>
                <a:uLnTx/>
                <a:uFillTx/>
                <a:latin typeface="Calibri"/>
                <a:ea typeface="+mn-ea"/>
                <a:cs typeface="+mn-cs"/>
              </a:rPr>
              <a:t>1046ns, 3.6uJ</a:t>
            </a:r>
          </a:p>
        </p:txBody>
      </p:sp>
      <p:sp>
        <p:nvSpPr>
          <p:cNvPr id="31" name="TextBox 30"/>
          <p:cNvSpPr txBox="1"/>
          <p:nvPr/>
        </p:nvSpPr>
        <p:spPr>
          <a:xfrm>
            <a:off x="2830129" y="6093296"/>
            <a:ext cx="2926202" cy="58477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008000"/>
                </a:solidFill>
                <a:effectLst/>
                <a:uLnTx/>
                <a:uFillTx/>
                <a:latin typeface="Calibri"/>
                <a:ea typeface="+mn-ea"/>
                <a:cs typeface="+mn-cs"/>
                <a:sym typeface="Wingdings"/>
              </a:rPr>
              <a:t>   </a:t>
            </a:r>
            <a:r>
              <a:rPr kumimoji="0" lang="en-US" sz="3200" b="0" i="0" u="none" strike="noStrike" kern="1200" cap="none" spc="0" normalizeH="0" baseline="0" noProof="0" dirty="0">
                <a:ln>
                  <a:noFill/>
                </a:ln>
                <a:solidFill>
                  <a:srgbClr val="008000"/>
                </a:solidFill>
                <a:effectLst/>
                <a:uLnTx/>
                <a:uFillTx/>
                <a:latin typeface="Calibri"/>
                <a:ea typeface="+mn-ea"/>
                <a:cs typeface="+mn-cs"/>
              </a:rPr>
              <a:t>90ns, 0.04uJ</a:t>
            </a:r>
          </a:p>
        </p:txBody>
      </p:sp>
    </p:spTree>
    <p:extLst>
      <p:ext uri="{BB962C8B-B14F-4D97-AF65-F5344CB8AC3E}">
        <p14:creationId xmlns:p14="http://schemas.microsoft.com/office/powerpoint/2010/main" val="3826149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3.61111E-6 2.96296E-6 L -3.61111E-6 0.10277 " pathEditMode="relative" rAng="0" ptsTypes="AA">
                                      <p:cBhvr>
                                        <p:cTn id="6" dur="500" fill="hold"/>
                                        <p:tgtEl>
                                          <p:spTgt spid="18"/>
                                        </p:tgtEl>
                                        <p:attrNameLst>
                                          <p:attrName>ppt_x</p:attrName>
                                          <p:attrName>ppt_y</p:attrName>
                                        </p:attrNameLst>
                                      </p:cBhvr>
                                      <p:rCtr x="0" y="51"/>
                                    </p:animMotion>
                                  </p:childTnLst>
                                </p:cTn>
                              </p:par>
                            </p:childTnLst>
                          </p:cTn>
                        </p:par>
                        <p:par>
                          <p:cTn id="7" fill="hold">
                            <p:stCondLst>
                              <p:cond delay="500"/>
                            </p:stCondLst>
                            <p:childTnLst>
                              <p:par>
                                <p:cTn id="8" presetID="1" presetClass="exit" presetSubtype="0" fill="hold" grpId="1" nodeType="afterEffect">
                                  <p:stCondLst>
                                    <p:cond delay="0"/>
                                  </p:stCondLst>
                                  <p:childTnLst>
                                    <p:set>
                                      <p:cBhvr>
                                        <p:cTn id="9" dur="1" fill="hold">
                                          <p:stCondLst>
                                            <p:cond delay="0"/>
                                          </p:stCondLst>
                                        </p:cTn>
                                        <p:tgtEl>
                                          <p:spTgt spid="18"/>
                                        </p:tgtEl>
                                        <p:attrNameLst>
                                          <p:attrName>style.visibility</p:attrName>
                                        </p:attrNameLst>
                                      </p:cBhvr>
                                      <p:to>
                                        <p:strVal val="hidden"/>
                                      </p:to>
                                    </p:set>
                                  </p:childTnLst>
                                </p:cTn>
                              </p:par>
                              <p:par>
                                <p:cTn id="10" presetID="1" presetClass="emph" presetSubtype="2" fill="hold" nodeType="withEffect">
                                  <p:stCondLst>
                                    <p:cond delay="0"/>
                                  </p:stCondLst>
                                  <p:childTnLst>
                                    <p:animClr clrSpc="rgb" dir="cw">
                                      <p:cBhvr>
                                        <p:cTn id="11" dur="500" fill="hold"/>
                                        <p:tgtEl>
                                          <p:spTgt spid="17"/>
                                        </p:tgtEl>
                                        <p:attrNameLst>
                                          <p:attrName>fillcolor</p:attrName>
                                        </p:attrNameLst>
                                      </p:cBhvr>
                                      <p:to>
                                        <a:schemeClr val="bg1"/>
                                      </p:to>
                                    </p:animClr>
                                    <p:set>
                                      <p:cBhvr>
                                        <p:cTn id="12" dur="500" fill="hold"/>
                                        <p:tgtEl>
                                          <p:spTgt spid="17"/>
                                        </p:tgtEl>
                                        <p:attrNameLst>
                                          <p:attrName>fill.type</p:attrName>
                                        </p:attrNameLst>
                                      </p:cBhvr>
                                      <p:to>
                                        <p:strVal val="solid"/>
                                      </p:to>
                                    </p:set>
                                    <p:set>
                                      <p:cBhvr>
                                        <p:cTn id="13" dur="500" fill="hold"/>
                                        <p:tgtEl>
                                          <p:spTgt spid="17"/>
                                        </p:tgtEl>
                                        <p:attrNameLst>
                                          <p:attrName>fill.on</p:attrName>
                                        </p:attrNameLst>
                                      </p:cBhvr>
                                      <p:to>
                                        <p:strVal val="true"/>
                                      </p:to>
                                    </p:set>
                                  </p:childTnLst>
                                </p:cTn>
                              </p:par>
                              <p:par>
                                <p:cTn id="14" presetID="10" presetClass="entr" presetSubtype="0" fill="hold" nodeType="withEffect">
                                  <p:stCondLst>
                                    <p:cond delay="0"/>
                                  </p:stCondLst>
                                  <p:childTnLst>
                                    <p:set>
                                      <p:cBhvr>
                                        <p:cTn id="15" dur="1" fill="hold">
                                          <p:stCondLst>
                                            <p:cond delay="0"/>
                                          </p:stCondLst>
                                        </p:cTn>
                                        <p:tgtEl>
                                          <p:spTgt spid="19"/>
                                        </p:tgtEl>
                                        <p:attrNameLst>
                                          <p:attrName>style.visibility</p:attrName>
                                        </p:attrNameLst>
                                      </p:cBhvr>
                                      <p:to>
                                        <p:strVal val="visible"/>
                                      </p:to>
                                    </p:set>
                                    <p:animEffect transition="in" filter="fade">
                                      <p:cBhvr>
                                        <p:cTn id="16" dur="500"/>
                                        <p:tgtEl>
                                          <p:spTgt spid="19"/>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0"/>
                                        </p:tgtEl>
                                        <p:attrNameLst>
                                          <p:attrName>style.visibility</p:attrName>
                                        </p:attrNameLst>
                                      </p:cBhvr>
                                      <p:to>
                                        <p:strVal val="visible"/>
                                      </p:to>
                                    </p:set>
                                    <p:animEffect transition="in" filter="fade">
                                      <p:cBhvr>
                                        <p:cTn id="21" dur="500"/>
                                        <p:tgtEl>
                                          <p:spTgt spid="20"/>
                                        </p:tgtEl>
                                      </p:cBhvr>
                                    </p:animEffect>
                                  </p:childTnLst>
                                </p:cTn>
                              </p:par>
                              <p:par>
                                <p:cTn id="22" presetID="10" presetClass="entr" presetSubtype="0" fill="hold" nodeType="withEffect">
                                  <p:stCondLst>
                                    <p:cond delay="0"/>
                                  </p:stCondLst>
                                  <p:childTnLst>
                                    <p:set>
                                      <p:cBhvr>
                                        <p:cTn id="23" dur="1" fill="hold">
                                          <p:stCondLst>
                                            <p:cond delay="0"/>
                                          </p:stCondLst>
                                        </p:cTn>
                                        <p:tgtEl>
                                          <p:spTgt spid="21"/>
                                        </p:tgtEl>
                                        <p:attrNameLst>
                                          <p:attrName>style.visibility</p:attrName>
                                        </p:attrNameLst>
                                      </p:cBhvr>
                                      <p:to>
                                        <p:strVal val="visible"/>
                                      </p:to>
                                    </p:set>
                                    <p:animEffect transition="in" filter="fade">
                                      <p:cBhvr>
                                        <p:cTn id="24" dur="500"/>
                                        <p:tgtEl>
                                          <p:spTgt spid="21"/>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22"/>
                                        </p:tgtEl>
                                        <p:attrNameLst>
                                          <p:attrName>style.visibility</p:attrName>
                                        </p:attrNameLst>
                                      </p:cBhvr>
                                      <p:to>
                                        <p:strVal val="visible"/>
                                      </p:to>
                                    </p:set>
                                    <p:animEffect transition="in" filter="fade">
                                      <p:cBhvr>
                                        <p:cTn id="29" dur="500"/>
                                        <p:tgtEl>
                                          <p:spTgt spid="22"/>
                                        </p:tgtEl>
                                      </p:cBhvr>
                                    </p:animEffect>
                                  </p:childTnLst>
                                </p:cTn>
                              </p:par>
                              <p:par>
                                <p:cTn id="30" presetID="10" presetClass="entr" presetSubtype="0" fill="hold" nodeType="with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4"/>
                                        </p:tgtEl>
                                        <p:attrNameLst>
                                          <p:attrName>style.visibility</p:attrName>
                                        </p:attrNameLst>
                                      </p:cBhvr>
                                      <p:to>
                                        <p:strVal val="visible"/>
                                      </p:to>
                                    </p:set>
                                    <p:animEffect transition="in" filter="fade">
                                      <p:cBhvr>
                                        <p:cTn id="37" dur="500"/>
                                        <p:tgtEl>
                                          <p:spTgt spid="24"/>
                                        </p:tgtEl>
                                      </p:cBhvr>
                                    </p:animEffect>
                                  </p:childTnLst>
                                </p:cTn>
                              </p:par>
                              <p:par>
                                <p:cTn id="38" presetID="10" presetClass="entr" presetSubtype="0" fill="hold" nodeType="withEffect">
                                  <p:stCondLst>
                                    <p:cond delay="0"/>
                                  </p:stCondLst>
                                  <p:childTnLst>
                                    <p:set>
                                      <p:cBhvr>
                                        <p:cTn id="39" dur="1" fill="hold">
                                          <p:stCondLst>
                                            <p:cond delay="0"/>
                                          </p:stCondLst>
                                        </p:cTn>
                                        <p:tgtEl>
                                          <p:spTgt spid="25"/>
                                        </p:tgtEl>
                                        <p:attrNameLst>
                                          <p:attrName>style.visibility</p:attrName>
                                        </p:attrNameLst>
                                      </p:cBhvr>
                                      <p:to>
                                        <p:strVal val="visible"/>
                                      </p:to>
                                    </p:set>
                                    <p:animEffect transition="in" filter="fade">
                                      <p:cBhvr>
                                        <p:cTn id="40" dur="500"/>
                                        <p:tgtEl>
                                          <p:spTgt spid="25"/>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26"/>
                                        </p:tgtEl>
                                        <p:attrNameLst>
                                          <p:attrName>style.visibility</p:attrName>
                                        </p:attrNameLst>
                                      </p:cBhvr>
                                      <p:to>
                                        <p:strVal val="visible"/>
                                      </p:to>
                                    </p:set>
                                    <p:animEffect transition="in" filter="fade">
                                      <p:cBhvr>
                                        <p:cTn id="45" dur="500"/>
                                        <p:tgtEl>
                                          <p:spTgt spid="26"/>
                                        </p:tgtEl>
                                      </p:cBhvr>
                                    </p:animEffect>
                                  </p:childTnLst>
                                </p:cTn>
                              </p:par>
                            </p:childTnLst>
                          </p:cTn>
                        </p:par>
                      </p:childTnLst>
                    </p:cTn>
                  </p:par>
                  <p:par>
                    <p:cTn id="46" fill="hold">
                      <p:stCondLst>
                        <p:cond delay="indefinite"/>
                      </p:stCondLst>
                      <p:childTnLst>
                        <p:par>
                          <p:cTn id="47" fill="hold">
                            <p:stCondLst>
                              <p:cond delay="0"/>
                            </p:stCondLst>
                            <p:childTnLst>
                              <p:par>
                                <p:cTn id="48" presetID="1" presetClass="entr" presetSubtype="0" fill="hold" grpId="0" nodeType="clickEffect">
                                  <p:stCondLst>
                                    <p:cond delay="0"/>
                                  </p:stCondLst>
                                  <p:childTnLst>
                                    <p:set>
                                      <p:cBhvr>
                                        <p:cTn id="49" dur="1" fill="hold">
                                          <p:stCondLst>
                                            <p:cond delay="0"/>
                                          </p:stCondLst>
                                        </p:cTn>
                                        <p:tgtEl>
                                          <p:spTgt spid="29"/>
                                        </p:tgtEl>
                                        <p:attrNameLst>
                                          <p:attrName>style.visibility</p:attrName>
                                        </p:attrNameLst>
                                      </p:cBhvr>
                                      <p:to>
                                        <p:strVal val="visible"/>
                                      </p:to>
                                    </p:set>
                                  </p:childTnLst>
                                </p:cTn>
                              </p:par>
                            </p:childTnLst>
                          </p:cTn>
                        </p:par>
                      </p:childTnLst>
                    </p:cTn>
                  </p:par>
                  <p:par>
                    <p:cTn id="50" fill="hold">
                      <p:stCondLst>
                        <p:cond delay="indefinite"/>
                      </p:stCondLst>
                      <p:childTnLst>
                        <p:par>
                          <p:cTn id="51" fill="hold">
                            <p:stCondLst>
                              <p:cond delay="0"/>
                            </p:stCondLst>
                            <p:childTnLst>
                              <p:par>
                                <p:cTn id="52" presetID="1" presetClass="entr" presetSubtype="0" fill="hold" grpId="0" nodeType="clickEffect">
                                  <p:stCondLst>
                                    <p:cond delay="0"/>
                                  </p:stCondLst>
                                  <p:childTnLst>
                                    <p:set>
                                      <p:cBhvr>
                                        <p:cTn id="53"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8" grpId="1" animBg="1"/>
      <p:bldP spid="20" grpId="0"/>
      <p:bldP spid="22" grpId="0"/>
      <p:bldP spid="24" grpId="0"/>
      <p:bldP spid="26" grpId="0"/>
      <p:bldP spid="29" grpId="0"/>
      <p:bldP spid="31" grpId="0"/>
    </p:bldLst>
  </p:timing>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1"/>
          <p:cNvSpPr>
            <a:spLocks/>
          </p:cNvSpPr>
          <p:nvPr/>
        </p:nvSpPr>
        <p:spPr bwMode="auto">
          <a:xfrm>
            <a:off x="1714500" y="2660244"/>
            <a:ext cx="4552950" cy="177800"/>
          </a:xfrm>
          <a:prstGeom prst="rect">
            <a:avLst/>
          </a:prstGeom>
          <a:solidFill>
            <a:srgbClr val="9A9A9A"/>
          </a:solidFill>
          <a:ln>
            <a:noFill/>
          </a:ln>
          <a:extLst>
            <a:ext uri="{91240B29-F687-4f45-9708-019B960494DF}">
              <a14:hiddenLine xmlns="" xmlns:a14="http://schemas.microsoft.com/office/drawing/2010/main" w="254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58" name="Rectangle 2"/>
          <p:cNvSpPr>
            <a:spLocks/>
          </p:cNvSpPr>
          <p:nvPr/>
        </p:nvSpPr>
        <p:spPr bwMode="auto">
          <a:xfrm>
            <a:off x="1695450" y="5270094"/>
            <a:ext cx="4552950" cy="177800"/>
          </a:xfrm>
          <a:prstGeom prst="rect">
            <a:avLst/>
          </a:prstGeom>
          <a:solidFill>
            <a:srgbClr val="9A9A9A"/>
          </a:solidFill>
          <a:ln>
            <a:noFill/>
          </a:ln>
          <a:extLst>
            <a:ext uri="{91240B29-F687-4f45-9708-019B960494DF}">
              <a14:hiddenLine xmlns="" xmlns:a14="http://schemas.microsoft.com/office/drawing/2010/main" w="254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59" name="Rectangle 3"/>
          <p:cNvSpPr>
            <a:spLocks/>
          </p:cNvSpPr>
          <p:nvPr/>
        </p:nvSpPr>
        <p:spPr bwMode="auto">
          <a:xfrm>
            <a:off x="1714500" y="2076044"/>
            <a:ext cx="4552950" cy="177800"/>
          </a:xfrm>
          <a:prstGeom prst="rect">
            <a:avLst/>
          </a:prstGeom>
          <a:solidFill>
            <a:srgbClr val="9A9A9A"/>
          </a:solidFill>
          <a:ln>
            <a:noFill/>
          </a:ln>
          <a:extLst>
            <a:ext uri="{91240B29-F687-4f45-9708-019B960494DF}">
              <a14:hiddenLine xmlns="" xmlns:a14="http://schemas.microsoft.com/office/drawing/2010/main" w="254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0" name="Rectangle 4"/>
          <p:cNvSpPr>
            <a:spLocks noGrp="1" noChangeArrowheads="1"/>
          </p:cNvSpPr>
          <p:nvPr>
            <p:ph type="title"/>
          </p:nvPr>
        </p:nvSpPr>
        <p:spPr>
          <a:xfrm>
            <a:off x="419100" y="196850"/>
            <a:ext cx="8545388" cy="558800"/>
          </a:xfrm>
          <a:ln/>
        </p:spPr>
        <p:txBody>
          <a:bodyPr/>
          <a:lstStyle/>
          <a:p>
            <a:r>
              <a:rPr lang="en-US" sz="4000" dirty="0" err="1">
                <a:solidFill>
                  <a:srgbClr val="1A5712"/>
                </a:solidFill>
                <a:latin typeface="Garamond"/>
                <a:cs typeface="Garamond"/>
              </a:rPr>
              <a:t>RowClone</a:t>
            </a:r>
            <a:r>
              <a:rPr lang="en-US" sz="4000" dirty="0">
                <a:solidFill>
                  <a:srgbClr val="1A5712"/>
                </a:solidFill>
                <a:latin typeface="Garamond"/>
                <a:cs typeface="Garamond"/>
              </a:rPr>
              <a:t>: In-DRAM Row Copy</a:t>
            </a:r>
          </a:p>
        </p:txBody>
      </p:sp>
      <p:grpSp>
        <p:nvGrpSpPr>
          <p:cNvPr id="19485" name="Group 29"/>
          <p:cNvGrpSpPr>
            <a:grpSpLocks/>
          </p:cNvGrpSpPr>
          <p:nvPr/>
        </p:nvGrpSpPr>
        <p:grpSpPr bwMode="auto">
          <a:xfrm>
            <a:off x="1695450" y="1656151"/>
            <a:ext cx="4574382" cy="3359944"/>
            <a:chOff x="0" y="0"/>
            <a:chExt cx="5763" cy="4232"/>
          </a:xfrm>
        </p:grpSpPr>
        <p:sp>
          <p:nvSpPr>
            <p:cNvPr id="19461" name="Line 5"/>
            <p:cNvSpPr>
              <a:spLocks noChangeShapeType="1"/>
            </p:cNvSpPr>
            <p:nvPr/>
          </p:nvSpPr>
          <p:spPr bwMode="auto">
            <a:xfrm rot="10800000" flipH="1">
              <a:off x="0" y="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2" name="Line 6"/>
            <p:cNvSpPr>
              <a:spLocks noChangeShapeType="1"/>
            </p:cNvSpPr>
            <p:nvPr/>
          </p:nvSpPr>
          <p:spPr bwMode="auto">
            <a:xfrm rot="10800000" flipH="1">
              <a:off x="0" y="18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3" name="Line 7"/>
            <p:cNvSpPr>
              <a:spLocks noChangeShapeType="1"/>
            </p:cNvSpPr>
            <p:nvPr/>
          </p:nvSpPr>
          <p:spPr bwMode="auto">
            <a:xfrm rot="10800000" flipH="1">
              <a:off x="0" y="36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4" name="Line 8"/>
            <p:cNvSpPr>
              <a:spLocks noChangeShapeType="1"/>
            </p:cNvSpPr>
            <p:nvPr/>
          </p:nvSpPr>
          <p:spPr bwMode="auto">
            <a:xfrm rot="10800000" flipH="1">
              <a:off x="0" y="55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5" name="Line 9"/>
            <p:cNvSpPr>
              <a:spLocks noChangeShapeType="1"/>
            </p:cNvSpPr>
            <p:nvPr/>
          </p:nvSpPr>
          <p:spPr bwMode="auto">
            <a:xfrm rot="10800000" flipH="1">
              <a:off x="0" y="736"/>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6" name="Line 10"/>
            <p:cNvSpPr>
              <a:spLocks noChangeShapeType="1"/>
            </p:cNvSpPr>
            <p:nvPr/>
          </p:nvSpPr>
          <p:spPr bwMode="auto">
            <a:xfrm rot="10800000" flipH="1">
              <a:off x="0" y="92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7" name="Line 11"/>
            <p:cNvSpPr>
              <a:spLocks noChangeShapeType="1"/>
            </p:cNvSpPr>
            <p:nvPr/>
          </p:nvSpPr>
          <p:spPr bwMode="auto">
            <a:xfrm rot="10800000" flipH="1">
              <a:off x="0" y="110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8" name="Line 12"/>
            <p:cNvSpPr>
              <a:spLocks noChangeShapeType="1"/>
            </p:cNvSpPr>
            <p:nvPr/>
          </p:nvSpPr>
          <p:spPr bwMode="auto">
            <a:xfrm rot="10800000" flipH="1">
              <a:off x="0" y="128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9" name="Line 13"/>
            <p:cNvSpPr>
              <a:spLocks noChangeShapeType="1"/>
            </p:cNvSpPr>
            <p:nvPr/>
          </p:nvSpPr>
          <p:spPr bwMode="auto">
            <a:xfrm rot="10800000" flipH="1">
              <a:off x="0" y="147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0" name="Line 14"/>
            <p:cNvSpPr>
              <a:spLocks noChangeShapeType="1"/>
            </p:cNvSpPr>
            <p:nvPr/>
          </p:nvSpPr>
          <p:spPr bwMode="auto">
            <a:xfrm rot="10800000" flipH="1">
              <a:off x="0" y="1656"/>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1" name="Line 15"/>
            <p:cNvSpPr>
              <a:spLocks noChangeShapeType="1"/>
            </p:cNvSpPr>
            <p:nvPr/>
          </p:nvSpPr>
          <p:spPr bwMode="auto">
            <a:xfrm rot="10800000" flipH="1">
              <a:off x="0" y="184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2" name="Line 16"/>
            <p:cNvSpPr>
              <a:spLocks noChangeShapeType="1"/>
            </p:cNvSpPr>
            <p:nvPr/>
          </p:nvSpPr>
          <p:spPr bwMode="auto">
            <a:xfrm rot="10800000" flipH="1">
              <a:off x="0" y="202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3" name="Line 17"/>
            <p:cNvSpPr>
              <a:spLocks noChangeShapeType="1"/>
            </p:cNvSpPr>
            <p:nvPr/>
          </p:nvSpPr>
          <p:spPr bwMode="auto">
            <a:xfrm rot="10800000" flipH="1">
              <a:off x="0" y="220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4" name="Line 18"/>
            <p:cNvSpPr>
              <a:spLocks noChangeShapeType="1"/>
            </p:cNvSpPr>
            <p:nvPr/>
          </p:nvSpPr>
          <p:spPr bwMode="auto">
            <a:xfrm rot="10800000" flipH="1">
              <a:off x="0" y="239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5" name="Line 19"/>
            <p:cNvSpPr>
              <a:spLocks noChangeShapeType="1"/>
            </p:cNvSpPr>
            <p:nvPr/>
          </p:nvSpPr>
          <p:spPr bwMode="auto">
            <a:xfrm rot="10800000" flipH="1">
              <a:off x="0" y="2576"/>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6" name="Line 20"/>
            <p:cNvSpPr>
              <a:spLocks noChangeShapeType="1"/>
            </p:cNvSpPr>
            <p:nvPr/>
          </p:nvSpPr>
          <p:spPr bwMode="auto">
            <a:xfrm rot="10800000" flipH="1">
              <a:off x="0" y="276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7" name="Line 21"/>
            <p:cNvSpPr>
              <a:spLocks noChangeShapeType="1"/>
            </p:cNvSpPr>
            <p:nvPr/>
          </p:nvSpPr>
          <p:spPr bwMode="auto">
            <a:xfrm rot="10800000" flipH="1">
              <a:off x="0" y="294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8" name="Line 22"/>
            <p:cNvSpPr>
              <a:spLocks noChangeShapeType="1"/>
            </p:cNvSpPr>
            <p:nvPr/>
          </p:nvSpPr>
          <p:spPr bwMode="auto">
            <a:xfrm rot="10800000" flipH="1">
              <a:off x="0" y="312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9" name="Line 23"/>
            <p:cNvSpPr>
              <a:spLocks noChangeShapeType="1"/>
            </p:cNvSpPr>
            <p:nvPr/>
          </p:nvSpPr>
          <p:spPr bwMode="auto">
            <a:xfrm rot="10800000" flipH="1">
              <a:off x="0" y="331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0" name="Line 24"/>
            <p:cNvSpPr>
              <a:spLocks noChangeShapeType="1"/>
            </p:cNvSpPr>
            <p:nvPr/>
          </p:nvSpPr>
          <p:spPr bwMode="auto">
            <a:xfrm rot="10800000" flipH="1">
              <a:off x="0" y="3496"/>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1" name="Line 25"/>
            <p:cNvSpPr>
              <a:spLocks noChangeShapeType="1"/>
            </p:cNvSpPr>
            <p:nvPr/>
          </p:nvSpPr>
          <p:spPr bwMode="auto">
            <a:xfrm rot="10800000" flipH="1">
              <a:off x="0" y="368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2" name="Line 26"/>
            <p:cNvSpPr>
              <a:spLocks noChangeShapeType="1"/>
            </p:cNvSpPr>
            <p:nvPr/>
          </p:nvSpPr>
          <p:spPr bwMode="auto">
            <a:xfrm rot="10800000" flipH="1">
              <a:off x="0" y="386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3" name="Line 27"/>
            <p:cNvSpPr>
              <a:spLocks noChangeShapeType="1"/>
            </p:cNvSpPr>
            <p:nvPr/>
          </p:nvSpPr>
          <p:spPr bwMode="auto">
            <a:xfrm rot="10800000" flipH="1">
              <a:off x="0" y="404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4" name="Line 28"/>
            <p:cNvSpPr>
              <a:spLocks noChangeShapeType="1"/>
            </p:cNvSpPr>
            <p:nvPr/>
          </p:nvSpPr>
          <p:spPr bwMode="auto">
            <a:xfrm rot="10800000" flipH="1">
              <a:off x="0" y="423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grpSp>
        <p:nvGrpSpPr>
          <p:cNvPr id="19518" name="Group 62"/>
          <p:cNvGrpSpPr>
            <a:grpSpLocks/>
          </p:cNvGrpSpPr>
          <p:nvPr/>
        </p:nvGrpSpPr>
        <p:grpSpPr bwMode="auto">
          <a:xfrm>
            <a:off x="1706563" y="1652182"/>
            <a:ext cx="4559300" cy="3371850"/>
            <a:chOff x="0" y="0"/>
            <a:chExt cx="5744" cy="4248"/>
          </a:xfrm>
        </p:grpSpPr>
        <p:sp>
          <p:nvSpPr>
            <p:cNvPr id="19486" name="Line 30"/>
            <p:cNvSpPr>
              <a:spLocks noChangeShapeType="1"/>
            </p:cNvSpPr>
            <p:nvPr/>
          </p:nvSpPr>
          <p:spPr bwMode="auto">
            <a:xfrm rot="10800000">
              <a:off x="0"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7" name="Line 31"/>
            <p:cNvSpPr>
              <a:spLocks noChangeShapeType="1"/>
            </p:cNvSpPr>
            <p:nvPr/>
          </p:nvSpPr>
          <p:spPr bwMode="auto">
            <a:xfrm rot="10800000">
              <a:off x="185"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8" name="Line 32"/>
            <p:cNvSpPr>
              <a:spLocks noChangeShapeType="1"/>
            </p:cNvSpPr>
            <p:nvPr/>
          </p:nvSpPr>
          <p:spPr bwMode="auto">
            <a:xfrm rot="10800000">
              <a:off x="370"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9" name="Line 33"/>
            <p:cNvSpPr>
              <a:spLocks noChangeShapeType="1"/>
            </p:cNvSpPr>
            <p:nvPr/>
          </p:nvSpPr>
          <p:spPr bwMode="auto">
            <a:xfrm rot="10800000">
              <a:off x="555"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0" name="Line 34"/>
            <p:cNvSpPr>
              <a:spLocks noChangeShapeType="1"/>
            </p:cNvSpPr>
            <p:nvPr/>
          </p:nvSpPr>
          <p:spPr bwMode="auto">
            <a:xfrm rot="10800000">
              <a:off x="740" y="0"/>
              <a:ext cx="1"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1" name="Line 35"/>
            <p:cNvSpPr>
              <a:spLocks noChangeShapeType="1"/>
            </p:cNvSpPr>
            <p:nvPr/>
          </p:nvSpPr>
          <p:spPr bwMode="auto">
            <a:xfrm rot="10800000">
              <a:off x="926"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2" name="Line 36"/>
            <p:cNvSpPr>
              <a:spLocks noChangeShapeType="1"/>
            </p:cNvSpPr>
            <p:nvPr/>
          </p:nvSpPr>
          <p:spPr bwMode="auto">
            <a:xfrm rot="10800000">
              <a:off x="1111"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3" name="Line 37"/>
            <p:cNvSpPr>
              <a:spLocks noChangeShapeType="1"/>
            </p:cNvSpPr>
            <p:nvPr/>
          </p:nvSpPr>
          <p:spPr bwMode="auto">
            <a:xfrm rot="10800000">
              <a:off x="1296"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4" name="Line 38"/>
            <p:cNvSpPr>
              <a:spLocks noChangeShapeType="1"/>
            </p:cNvSpPr>
            <p:nvPr/>
          </p:nvSpPr>
          <p:spPr bwMode="auto">
            <a:xfrm rot="10800000">
              <a:off x="1481"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5" name="Line 39"/>
            <p:cNvSpPr>
              <a:spLocks noChangeShapeType="1"/>
            </p:cNvSpPr>
            <p:nvPr/>
          </p:nvSpPr>
          <p:spPr bwMode="auto">
            <a:xfrm rot="10800000">
              <a:off x="1667"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6" name="Line 40"/>
            <p:cNvSpPr>
              <a:spLocks noChangeShapeType="1"/>
            </p:cNvSpPr>
            <p:nvPr/>
          </p:nvSpPr>
          <p:spPr bwMode="auto">
            <a:xfrm rot="10800000">
              <a:off x="1852"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7" name="Line 41"/>
            <p:cNvSpPr>
              <a:spLocks noChangeShapeType="1"/>
            </p:cNvSpPr>
            <p:nvPr/>
          </p:nvSpPr>
          <p:spPr bwMode="auto">
            <a:xfrm rot="10800000">
              <a:off x="2037"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8" name="Line 42"/>
            <p:cNvSpPr>
              <a:spLocks noChangeShapeType="1"/>
            </p:cNvSpPr>
            <p:nvPr/>
          </p:nvSpPr>
          <p:spPr bwMode="auto">
            <a:xfrm rot="10800000">
              <a:off x="2222"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9" name="Line 43"/>
            <p:cNvSpPr>
              <a:spLocks noChangeShapeType="1"/>
            </p:cNvSpPr>
            <p:nvPr/>
          </p:nvSpPr>
          <p:spPr bwMode="auto">
            <a:xfrm rot="10800000">
              <a:off x="2407"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0" name="Line 44"/>
            <p:cNvSpPr>
              <a:spLocks noChangeShapeType="1"/>
            </p:cNvSpPr>
            <p:nvPr/>
          </p:nvSpPr>
          <p:spPr bwMode="auto">
            <a:xfrm rot="10800000">
              <a:off x="2593"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1" name="Line 45"/>
            <p:cNvSpPr>
              <a:spLocks noChangeShapeType="1"/>
            </p:cNvSpPr>
            <p:nvPr/>
          </p:nvSpPr>
          <p:spPr bwMode="auto">
            <a:xfrm rot="10800000">
              <a:off x="2778"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2" name="Line 46"/>
            <p:cNvSpPr>
              <a:spLocks noChangeShapeType="1"/>
            </p:cNvSpPr>
            <p:nvPr/>
          </p:nvSpPr>
          <p:spPr bwMode="auto">
            <a:xfrm rot="10800000">
              <a:off x="2963"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3" name="Line 47"/>
            <p:cNvSpPr>
              <a:spLocks noChangeShapeType="1"/>
            </p:cNvSpPr>
            <p:nvPr/>
          </p:nvSpPr>
          <p:spPr bwMode="auto">
            <a:xfrm rot="10800000">
              <a:off x="3148"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4" name="Line 48"/>
            <p:cNvSpPr>
              <a:spLocks noChangeShapeType="1"/>
            </p:cNvSpPr>
            <p:nvPr/>
          </p:nvSpPr>
          <p:spPr bwMode="auto">
            <a:xfrm rot="10800000">
              <a:off x="3333" y="0"/>
              <a:ext cx="1"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5" name="Line 49"/>
            <p:cNvSpPr>
              <a:spLocks noChangeShapeType="1"/>
            </p:cNvSpPr>
            <p:nvPr/>
          </p:nvSpPr>
          <p:spPr bwMode="auto">
            <a:xfrm rot="10800000">
              <a:off x="3519"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6" name="Line 50"/>
            <p:cNvSpPr>
              <a:spLocks noChangeShapeType="1"/>
            </p:cNvSpPr>
            <p:nvPr/>
          </p:nvSpPr>
          <p:spPr bwMode="auto">
            <a:xfrm rot="10800000">
              <a:off x="3704"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7" name="Line 51"/>
            <p:cNvSpPr>
              <a:spLocks noChangeShapeType="1"/>
            </p:cNvSpPr>
            <p:nvPr/>
          </p:nvSpPr>
          <p:spPr bwMode="auto">
            <a:xfrm rot="10800000">
              <a:off x="3889"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8" name="Line 52"/>
            <p:cNvSpPr>
              <a:spLocks noChangeShapeType="1"/>
            </p:cNvSpPr>
            <p:nvPr/>
          </p:nvSpPr>
          <p:spPr bwMode="auto">
            <a:xfrm rot="10800000">
              <a:off x="4074"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9" name="Line 53"/>
            <p:cNvSpPr>
              <a:spLocks noChangeShapeType="1"/>
            </p:cNvSpPr>
            <p:nvPr/>
          </p:nvSpPr>
          <p:spPr bwMode="auto">
            <a:xfrm rot="10800000">
              <a:off x="4260"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0" name="Line 54"/>
            <p:cNvSpPr>
              <a:spLocks noChangeShapeType="1"/>
            </p:cNvSpPr>
            <p:nvPr/>
          </p:nvSpPr>
          <p:spPr bwMode="auto">
            <a:xfrm rot="10800000">
              <a:off x="4447"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1" name="Line 55"/>
            <p:cNvSpPr>
              <a:spLocks noChangeShapeType="1"/>
            </p:cNvSpPr>
            <p:nvPr/>
          </p:nvSpPr>
          <p:spPr bwMode="auto">
            <a:xfrm rot="10800000">
              <a:off x="4632"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2" name="Line 56"/>
            <p:cNvSpPr>
              <a:spLocks noChangeShapeType="1"/>
            </p:cNvSpPr>
            <p:nvPr/>
          </p:nvSpPr>
          <p:spPr bwMode="auto">
            <a:xfrm rot="10800000">
              <a:off x="4817"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3" name="Line 57"/>
            <p:cNvSpPr>
              <a:spLocks noChangeShapeType="1"/>
            </p:cNvSpPr>
            <p:nvPr/>
          </p:nvSpPr>
          <p:spPr bwMode="auto">
            <a:xfrm rot="10800000">
              <a:off x="5003"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4" name="Line 58"/>
            <p:cNvSpPr>
              <a:spLocks noChangeShapeType="1"/>
            </p:cNvSpPr>
            <p:nvPr/>
          </p:nvSpPr>
          <p:spPr bwMode="auto">
            <a:xfrm rot="10800000">
              <a:off x="5188"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5" name="Line 59"/>
            <p:cNvSpPr>
              <a:spLocks noChangeShapeType="1"/>
            </p:cNvSpPr>
            <p:nvPr/>
          </p:nvSpPr>
          <p:spPr bwMode="auto">
            <a:xfrm rot="10800000">
              <a:off x="5373"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6" name="Line 60"/>
            <p:cNvSpPr>
              <a:spLocks noChangeShapeType="1"/>
            </p:cNvSpPr>
            <p:nvPr/>
          </p:nvSpPr>
          <p:spPr bwMode="auto">
            <a:xfrm rot="10800000">
              <a:off x="5558"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7" name="Line 61"/>
            <p:cNvSpPr>
              <a:spLocks noChangeShapeType="1"/>
            </p:cNvSpPr>
            <p:nvPr/>
          </p:nvSpPr>
          <p:spPr bwMode="auto">
            <a:xfrm rot="10800000">
              <a:off x="5743" y="4"/>
              <a:ext cx="1"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sp>
        <p:nvSpPr>
          <p:cNvPr id="19519" name="Rectangle 63"/>
          <p:cNvSpPr>
            <a:spLocks/>
          </p:cNvSpPr>
          <p:nvPr/>
        </p:nvSpPr>
        <p:spPr bwMode="auto">
          <a:xfrm>
            <a:off x="6503988" y="5220494"/>
            <a:ext cx="2253659"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Row Buffer (4 Kbytes)</a:t>
            </a:r>
          </a:p>
        </p:txBody>
      </p:sp>
      <p:sp>
        <p:nvSpPr>
          <p:cNvPr id="19520" name="Line 64"/>
          <p:cNvSpPr>
            <a:spLocks noChangeShapeType="1"/>
          </p:cNvSpPr>
          <p:nvPr/>
        </p:nvSpPr>
        <p:spPr bwMode="auto">
          <a:xfrm rot="10800000" flipH="1">
            <a:off x="431800" y="6323401"/>
            <a:ext cx="8390732" cy="794"/>
          </a:xfrm>
          <a:prstGeom prst="line">
            <a:avLst/>
          </a:prstGeom>
          <a:noFill/>
          <a:ln w="2032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1" name="Line 65"/>
          <p:cNvSpPr>
            <a:spLocks noChangeShapeType="1"/>
          </p:cNvSpPr>
          <p:nvPr/>
        </p:nvSpPr>
        <p:spPr bwMode="auto">
          <a:xfrm>
            <a:off x="4064000" y="5530444"/>
            <a:ext cx="0" cy="798513"/>
          </a:xfrm>
          <a:prstGeom prst="line">
            <a:avLst/>
          </a:prstGeom>
          <a:noFill/>
          <a:ln w="1016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2" name="Rectangle 66"/>
          <p:cNvSpPr>
            <a:spLocks/>
          </p:cNvSpPr>
          <p:nvPr/>
        </p:nvSpPr>
        <p:spPr bwMode="auto">
          <a:xfrm>
            <a:off x="7342982" y="6401594"/>
            <a:ext cx="628377"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Data Bus</a:t>
            </a:r>
          </a:p>
        </p:txBody>
      </p:sp>
      <p:sp>
        <p:nvSpPr>
          <p:cNvPr id="19523" name="Rectangle 67"/>
          <p:cNvSpPr>
            <a:spLocks/>
          </p:cNvSpPr>
          <p:nvPr/>
        </p:nvSpPr>
        <p:spPr bwMode="auto">
          <a:xfrm>
            <a:off x="4149725" y="5791994"/>
            <a:ext cx="397545"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8 bits</a:t>
            </a:r>
          </a:p>
        </p:txBody>
      </p:sp>
      <p:sp>
        <p:nvSpPr>
          <p:cNvPr id="19524" name="Rectangle 68"/>
          <p:cNvSpPr>
            <a:spLocks/>
          </p:cNvSpPr>
          <p:nvPr/>
        </p:nvSpPr>
        <p:spPr bwMode="auto">
          <a:xfrm>
            <a:off x="6484938" y="3118644"/>
            <a:ext cx="1641863"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DRAM </a:t>
            </a:r>
            <a:r>
              <a:rPr kumimoji="0" lang="en-US" sz="1800" b="0" i="0" u="none" strike="noStrike" kern="1200" cap="none" spc="0" normalizeH="0" baseline="0" noProof="0" dirty="0" err="1">
                <a:ln>
                  <a:noFill/>
                </a:ln>
                <a:solidFill>
                  <a:srgbClr val="000000"/>
                </a:solidFill>
                <a:effectLst/>
                <a:uLnTx/>
                <a:uFillTx/>
                <a:latin typeface="Myriad Pro Bold Cond"/>
                <a:ea typeface="ＭＳ Ｐゴシック" charset="0"/>
                <a:cs typeface="Myriad Pro Bold Cond" charset="0"/>
                <a:sym typeface="Myriad Pro Bold Cond" charset="0"/>
              </a:rPr>
              <a:t>subarray</a:t>
            </a:r>
            <a:endPar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endParaRPr>
          </a:p>
        </p:txBody>
      </p:sp>
      <p:sp>
        <p:nvSpPr>
          <p:cNvPr id="19525" name="Line 69"/>
          <p:cNvSpPr>
            <a:spLocks noChangeShapeType="1"/>
          </p:cNvSpPr>
          <p:nvPr/>
        </p:nvSpPr>
        <p:spPr bwMode="auto">
          <a:xfrm rot="10800000" flipH="1">
            <a:off x="1701800" y="1408501"/>
            <a:ext cx="4568825" cy="794"/>
          </a:xfrm>
          <a:prstGeom prst="line">
            <a:avLst/>
          </a:prstGeom>
          <a:noFill/>
          <a:ln w="25400" cap="flat">
            <a:solidFill>
              <a:schemeClr val="tx1"/>
            </a:solidFill>
            <a:prstDash val="solid"/>
            <a:miter lim="800000"/>
            <a:headEnd type="triangle" w="med" len="sm"/>
            <a:tailEnd type="triangle" w="med" len="sm"/>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6" name="Rectangle 70"/>
          <p:cNvSpPr>
            <a:spLocks/>
          </p:cNvSpPr>
          <p:nvPr/>
        </p:nvSpPr>
        <p:spPr bwMode="auto">
          <a:xfrm>
            <a:off x="3689350" y="1124744"/>
            <a:ext cx="898195"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4 Kbytes</a:t>
            </a:r>
          </a:p>
        </p:txBody>
      </p:sp>
      <p:grpSp>
        <p:nvGrpSpPr>
          <p:cNvPr id="19558" name="Group 102"/>
          <p:cNvGrpSpPr>
            <a:grpSpLocks/>
          </p:cNvGrpSpPr>
          <p:nvPr/>
        </p:nvGrpSpPr>
        <p:grpSpPr bwMode="auto">
          <a:xfrm>
            <a:off x="1784350" y="5016888"/>
            <a:ext cx="4400550" cy="266700"/>
            <a:chOff x="0" y="0"/>
            <a:chExt cx="5544" cy="336"/>
          </a:xfrm>
        </p:grpSpPr>
        <p:sp>
          <p:nvSpPr>
            <p:cNvPr id="19527" name="Line 71"/>
            <p:cNvSpPr>
              <a:spLocks noChangeShapeType="1"/>
            </p:cNvSpPr>
            <p:nvPr/>
          </p:nvSpPr>
          <p:spPr bwMode="auto">
            <a:xfrm>
              <a:off x="0"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8" name="Line 72"/>
            <p:cNvSpPr>
              <a:spLocks noChangeShapeType="1"/>
            </p:cNvSpPr>
            <p:nvPr/>
          </p:nvSpPr>
          <p:spPr bwMode="auto">
            <a:xfrm>
              <a:off x="18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9" name="Line 73"/>
            <p:cNvSpPr>
              <a:spLocks noChangeShapeType="1"/>
            </p:cNvSpPr>
            <p:nvPr/>
          </p:nvSpPr>
          <p:spPr bwMode="auto">
            <a:xfrm>
              <a:off x="36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0" name="Line 74"/>
            <p:cNvSpPr>
              <a:spLocks noChangeShapeType="1"/>
            </p:cNvSpPr>
            <p:nvPr/>
          </p:nvSpPr>
          <p:spPr bwMode="auto">
            <a:xfrm>
              <a:off x="55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1" name="Line 75"/>
            <p:cNvSpPr>
              <a:spLocks noChangeShapeType="1"/>
            </p:cNvSpPr>
            <p:nvPr/>
          </p:nvSpPr>
          <p:spPr bwMode="auto">
            <a:xfrm>
              <a:off x="73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2" name="Line 76"/>
            <p:cNvSpPr>
              <a:spLocks noChangeShapeType="1"/>
            </p:cNvSpPr>
            <p:nvPr/>
          </p:nvSpPr>
          <p:spPr bwMode="auto">
            <a:xfrm>
              <a:off x="923"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3" name="Line 77"/>
            <p:cNvSpPr>
              <a:spLocks noChangeShapeType="1"/>
            </p:cNvSpPr>
            <p:nvPr/>
          </p:nvSpPr>
          <p:spPr bwMode="auto">
            <a:xfrm>
              <a:off x="1108"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4" name="Line 78"/>
            <p:cNvSpPr>
              <a:spLocks noChangeShapeType="1"/>
            </p:cNvSpPr>
            <p:nvPr/>
          </p:nvSpPr>
          <p:spPr bwMode="auto">
            <a:xfrm>
              <a:off x="1293"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5" name="Line 79"/>
            <p:cNvSpPr>
              <a:spLocks noChangeShapeType="1"/>
            </p:cNvSpPr>
            <p:nvPr/>
          </p:nvSpPr>
          <p:spPr bwMode="auto">
            <a:xfrm>
              <a:off x="1478"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6" name="Line 80"/>
            <p:cNvSpPr>
              <a:spLocks noChangeShapeType="1"/>
            </p:cNvSpPr>
            <p:nvPr/>
          </p:nvSpPr>
          <p:spPr bwMode="auto">
            <a:xfrm>
              <a:off x="1663"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7" name="Line 81"/>
            <p:cNvSpPr>
              <a:spLocks noChangeShapeType="1"/>
            </p:cNvSpPr>
            <p:nvPr/>
          </p:nvSpPr>
          <p:spPr bwMode="auto">
            <a:xfrm>
              <a:off x="1847"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8" name="Line 82"/>
            <p:cNvSpPr>
              <a:spLocks noChangeShapeType="1"/>
            </p:cNvSpPr>
            <p:nvPr/>
          </p:nvSpPr>
          <p:spPr bwMode="auto">
            <a:xfrm>
              <a:off x="2032"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9" name="Line 83"/>
            <p:cNvSpPr>
              <a:spLocks noChangeShapeType="1"/>
            </p:cNvSpPr>
            <p:nvPr/>
          </p:nvSpPr>
          <p:spPr bwMode="auto">
            <a:xfrm>
              <a:off x="2217"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0" name="Line 84"/>
            <p:cNvSpPr>
              <a:spLocks noChangeShapeType="1"/>
            </p:cNvSpPr>
            <p:nvPr/>
          </p:nvSpPr>
          <p:spPr bwMode="auto">
            <a:xfrm>
              <a:off x="2402"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1" name="Line 85"/>
            <p:cNvSpPr>
              <a:spLocks noChangeShapeType="1"/>
            </p:cNvSpPr>
            <p:nvPr/>
          </p:nvSpPr>
          <p:spPr bwMode="auto">
            <a:xfrm>
              <a:off x="2587"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2" name="Line 86"/>
            <p:cNvSpPr>
              <a:spLocks noChangeShapeType="1"/>
            </p:cNvSpPr>
            <p:nvPr/>
          </p:nvSpPr>
          <p:spPr bwMode="auto">
            <a:xfrm>
              <a:off x="2771"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3" name="Line 87"/>
            <p:cNvSpPr>
              <a:spLocks noChangeShapeType="1"/>
            </p:cNvSpPr>
            <p:nvPr/>
          </p:nvSpPr>
          <p:spPr bwMode="auto">
            <a:xfrm>
              <a:off x="2956"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4" name="Line 88"/>
            <p:cNvSpPr>
              <a:spLocks noChangeShapeType="1"/>
            </p:cNvSpPr>
            <p:nvPr/>
          </p:nvSpPr>
          <p:spPr bwMode="auto">
            <a:xfrm>
              <a:off x="3141"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5" name="Line 89"/>
            <p:cNvSpPr>
              <a:spLocks noChangeShapeType="1"/>
            </p:cNvSpPr>
            <p:nvPr/>
          </p:nvSpPr>
          <p:spPr bwMode="auto">
            <a:xfrm>
              <a:off x="3326"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6" name="Line 90"/>
            <p:cNvSpPr>
              <a:spLocks noChangeShapeType="1"/>
            </p:cNvSpPr>
            <p:nvPr/>
          </p:nvSpPr>
          <p:spPr bwMode="auto">
            <a:xfrm>
              <a:off x="3511"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7" name="Line 91"/>
            <p:cNvSpPr>
              <a:spLocks noChangeShapeType="1"/>
            </p:cNvSpPr>
            <p:nvPr/>
          </p:nvSpPr>
          <p:spPr bwMode="auto">
            <a:xfrm>
              <a:off x="3695"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8" name="Line 92"/>
            <p:cNvSpPr>
              <a:spLocks noChangeShapeType="1"/>
            </p:cNvSpPr>
            <p:nvPr/>
          </p:nvSpPr>
          <p:spPr bwMode="auto">
            <a:xfrm>
              <a:off x="3880"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9" name="Line 93"/>
            <p:cNvSpPr>
              <a:spLocks noChangeShapeType="1"/>
            </p:cNvSpPr>
            <p:nvPr/>
          </p:nvSpPr>
          <p:spPr bwMode="auto">
            <a:xfrm>
              <a:off x="4065"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0" name="Line 94"/>
            <p:cNvSpPr>
              <a:spLocks noChangeShapeType="1"/>
            </p:cNvSpPr>
            <p:nvPr/>
          </p:nvSpPr>
          <p:spPr bwMode="auto">
            <a:xfrm>
              <a:off x="4250"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1" name="Line 95"/>
            <p:cNvSpPr>
              <a:spLocks noChangeShapeType="1"/>
            </p:cNvSpPr>
            <p:nvPr/>
          </p:nvSpPr>
          <p:spPr bwMode="auto">
            <a:xfrm>
              <a:off x="4435"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2" name="Line 96"/>
            <p:cNvSpPr>
              <a:spLocks noChangeShapeType="1"/>
            </p:cNvSpPr>
            <p:nvPr/>
          </p:nvSpPr>
          <p:spPr bwMode="auto">
            <a:xfrm>
              <a:off x="461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3" name="Line 97"/>
            <p:cNvSpPr>
              <a:spLocks noChangeShapeType="1"/>
            </p:cNvSpPr>
            <p:nvPr/>
          </p:nvSpPr>
          <p:spPr bwMode="auto">
            <a:xfrm>
              <a:off x="480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4" name="Line 98"/>
            <p:cNvSpPr>
              <a:spLocks noChangeShapeType="1"/>
            </p:cNvSpPr>
            <p:nvPr/>
          </p:nvSpPr>
          <p:spPr bwMode="auto">
            <a:xfrm>
              <a:off x="498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5" name="Line 99"/>
            <p:cNvSpPr>
              <a:spLocks noChangeShapeType="1"/>
            </p:cNvSpPr>
            <p:nvPr/>
          </p:nvSpPr>
          <p:spPr bwMode="auto">
            <a:xfrm>
              <a:off x="517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6" name="Line 100"/>
            <p:cNvSpPr>
              <a:spLocks noChangeShapeType="1"/>
            </p:cNvSpPr>
            <p:nvPr/>
          </p:nvSpPr>
          <p:spPr bwMode="auto">
            <a:xfrm>
              <a:off x="535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7" name="Line 101"/>
            <p:cNvSpPr>
              <a:spLocks noChangeShapeType="1"/>
            </p:cNvSpPr>
            <p:nvPr/>
          </p:nvSpPr>
          <p:spPr bwMode="auto">
            <a:xfrm>
              <a:off x="554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sp>
        <p:nvSpPr>
          <p:cNvPr id="19559" name="Line 103"/>
          <p:cNvSpPr>
            <a:spLocks noChangeShapeType="1"/>
          </p:cNvSpPr>
          <p:nvPr/>
        </p:nvSpPr>
        <p:spPr bwMode="auto">
          <a:xfrm rot="10800000" flipH="1">
            <a:off x="1695450" y="5453451"/>
            <a:ext cx="4564063" cy="794"/>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0" name="Line 104"/>
          <p:cNvSpPr>
            <a:spLocks noChangeShapeType="1"/>
          </p:cNvSpPr>
          <p:nvPr/>
        </p:nvSpPr>
        <p:spPr bwMode="auto">
          <a:xfrm rot="10800000" flipH="1">
            <a:off x="1701800" y="5270094"/>
            <a:ext cx="45640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nvGrpSpPr>
          <p:cNvPr id="19593" name="Group 137"/>
          <p:cNvGrpSpPr>
            <a:grpSpLocks/>
          </p:cNvGrpSpPr>
          <p:nvPr/>
        </p:nvGrpSpPr>
        <p:grpSpPr bwMode="auto">
          <a:xfrm>
            <a:off x="1701800" y="5263744"/>
            <a:ext cx="4559300" cy="190500"/>
            <a:chOff x="0" y="0"/>
            <a:chExt cx="5744" cy="240"/>
          </a:xfrm>
        </p:grpSpPr>
        <p:sp>
          <p:nvSpPr>
            <p:cNvPr id="19561" name="Line 105"/>
            <p:cNvSpPr>
              <a:spLocks noChangeShapeType="1"/>
            </p:cNvSpPr>
            <p:nvPr/>
          </p:nvSpPr>
          <p:spPr bwMode="auto">
            <a:xfrm rot="10800000">
              <a:off x="0"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2" name="Line 106"/>
            <p:cNvSpPr>
              <a:spLocks noChangeShapeType="1"/>
            </p:cNvSpPr>
            <p:nvPr/>
          </p:nvSpPr>
          <p:spPr bwMode="auto">
            <a:xfrm rot="10800000">
              <a:off x="185"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3" name="Line 107"/>
            <p:cNvSpPr>
              <a:spLocks noChangeShapeType="1"/>
            </p:cNvSpPr>
            <p:nvPr/>
          </p:nvSpPr>
          <p:spPr bwMode="auto">
            <a:xfrm rot="10800000">
              <a:off x="370"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4" name="Line 108"/>
            <p:cNvSpPr>
              <a:spLocks noChangeShapeType="1"/>
            </p:cNvSpPr>
            <p:nvPr/>
          </p:nvSpPr>
          <p:spPr bwMode="auto">
            <a:xfrm rot="10800000">
              <a:off x="555"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5" name="Line 109"/>
            <p:cNvSpPr>
              <a:spLocks noChangeShapeType="1"/>
            </p:cNvSpPr>
            <p:nvPr/>
          </p:nvSpPr>
          <p:spPr bwMode="auto">
            <a:xfrm rot="10800000">
              <a:off x="740" y="0"/>
              <a:ext cx="1"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6" name="Line 110"/>
            <p:cNvSpPr>
              <a:spLocks noChangeShapeType="1"/>
            </p:cNvSpPr>
            <p:nvPr/>
          </p:nvSpPr>
          <p:spPr bwMode="auto">
            <a:xfrm rot="10800000">
              <a:off x="926"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7" name="Line 111"/>
            <p:cNvSpPr>
              <a:spLocks noChangeShapeType="1"/>
            </p:cNvSpPr>
            <p:nvPr/>
          </p:nvSpPr>
          <p:spPr bwMode="auto">
            <a:xfrm rot="10800000">
              <a:off x="1111"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8" name="Line 112"/>
            <p:cNvSpPr>
              <a:spLocks noChangeShapeType="1"/>
            </p:cNvSpPr>
            <p:nvPr/>
          </p:nvSpPr>
          <p:spPr bwMode="auto">
            <a:xfrm rot="10800000">
              <a:off x="1296"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9" name="Line 113"/>
            <p:cNvSpPr>
              <a:spLocks noChangeShapeType="1"/>
            </p:cNvSpPr>
            <p:nvPr/>
          </p:nvSpPr>
          <p:spPr bwMode="auto">
            <a:xfrm rot="10800000">
              <a:off x="1481"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0" name="Line 114"/>
            <p:cNvSpPr>
              <a:spLocks noChangeShapeType="1"/>
            </p:cNvSpPr>
            <p:nvPr/>
          </p:nvSpPr>
          <p:spPr bwMode="auto">
            <a:xfrm rot="10800000">
              <a:off x="1667"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1" name="Line 115"/>
            <p:cNvSpPr>
              <a:spLocks noChangeShapeType="1"/>
            </p:cNvSpPr>
            <p:nvPr/>
          </p:nvSpPr>
          <p:spPr bwMode="auto">
            <a:xfrm rot="10800000">
              <a:off x="1852"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2" name="Line 116"/>
            <p:cNvSpPr>
              <a:spLocks noChangeShapeType="1"/>
            </p:cNvSpPr>
            <p:nvPr/>
          </p:nvSpPr>
          <p:spPr bwMode="auto">
            <a:xfrm rot="10800000">
              <a:off x="2037"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3" name="Line 117"/>
            <p:cNvSpPr>
              <a:spLocks noChangeShapeType="1"/>
            </p:cNvSpPr>
            <p:nvPr/>
          </p:nvSpPr>
          <p:spPr bwMode="auto">
            <a:xfrm rot="10800000">
              <a:off x="2222"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4" name="Line 118"/>
            <p:cNvSpPr>
              <a:spLocks noChangeShapeType="1"/>
            </p:cNvSpPr>
            <p:nvPr/>
          </p:nvSpPr>
          <p:spPr bwMode="auto">
            <a:xfrm rot="10800000">
              <a:off x="2407"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5" name="Line 119"/>
            <p:cNvSpPr>
              <a:spLocks noChangeShapeType="1"/>
            </p:cNvSpPr>
            <p:nvPr/>
          </p:nvSpPr>
          <p:spPr bwMode="auto">
            <a:xfrm rot="10800000">
              <a:off x="2593"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6" name="Line 120"/>
            <p:cNvSpPr>
              <a:spLocks noChangeShapeType="1"/>
            </p:cNvSpPr>
            <p:nvPr/>
          </p:nvSpPr>
          <p:spPr bwMode="auto">
            <a:xfrm rot="10800000">
              <a:off x="2778"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7" name="Line 121"/>
            <p:cNvSpPr>
              <a:spLocks noChangeShapeType="1"/>
            </p:cNvSpPr>
            <p:nvPr/>
          </p:nvSpPr>
          <p:spPr bwMode="auto">
            <a:xfrm rot="10800000">
              <a:off x="2963"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8" name="Line 122"/>
            <p:cNvSpPr>
              <a:spLocks noChangeShapeType="1"/>
            </p:cNvSpPr>
            <p:nvPr/>
          </p:nvSpPr>
          <p:spPr bwMode="auto">
            <a:xfrm rot="10800000">
              <a:off x="3148"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9" name="Line 123"/>
            <p:cNvSpPr>
              <a:spLocks noChangeShapeType="1"/>
            </p:cNvSpPr>
            <p:nvPr/>
          </p:nvSpPr>
          <p:spPr bwMode="auto">
            <a:xfrm rot="10800000">
              <a:off x="3333" y="0"/>
              <a:ext cx="1"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0" name="Line 124"/>
            <p:cNvSpPr>
              <a:spLocks noChangeShapeType="1"/>
            </p:cNvSpPr>
            <p:nvPr/>
          </p:nvSpPr>
          <p:spPr bwMode="auto">
            <a:xfrm rot="10800000">
              <a:off x="3519"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1" name="Line 125"/>
            <p:cNvSpPr>
              <a:spLocks noChangeShapeType="1"/>
            </p:cNvSpPr>
            <p:nvPr/>
          </p:nvSpPr>
          <p:spPr bwMode="auto">
            <a:xfrm rot="10800000">
              <a:off x="3704"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2" name="Line 126"/>
            <p:cNvSpPr>
              <a:spLocks noChangeShapeType="1"/>
            </p:cNvSpPr>
            <p:nvPr/>
          </p:nvSpPr>
          <p:spPr bwMode="auto">
            <a:xfrm rot="10800000">
              <a:off x="3889"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3" name="Line 127"/>
            <p:cNvSpPr>
              <a:spLocks noChangeShapeType="1"/>
            </p:cNvSpPr>
            <p:nvPr/>
          </p:nvSpPr>
          <p:spPr bwMode="auto">
            <a:xfrm rot="10800000">
              <a:off x="4074"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4" name="Line 128"/>
            <p:cNvSpPr>
              <a:spLocks noChangeShapeType="1"/>
            </p:cNvSpPr>
            <p:nvPr/>
          </p:nvSpPr>
          <p:spPr bwMode="auto">
            <a:xfrm rot="10800000">
              <a:off x="4260"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5" name="Line 129"/>
            <p:cNvSpPr>
              <a:spLocks noChangeShapeType="1"/>
            </p:cNvSpPr>
            <p:nvPr/>
          </p:nvSpPr>
          <p:spPr bwMode="auto">
            <a:xfrm rot="10800000">
              <a:off x="4447"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6" name="Line 130"/>
            <p:cNvSpPr>
              <a:spLocks noChangeShapeType="1"/>
            </p:cNvSpPr>
            <p:nvPr/>
          </p:nvSpPr>
          <p:spPr bwMode="auto">
            <a:xfrm rot="10800000">
              <a:off x="4632"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7" name="Line 131"/>
            <p:cNvSpPr>
              <a:spLocks noChangeShapeType="1"/>
            </p:cNvSpPr>
            <p:nvPr/>
          </p:nvSpPr>
          <p:spPr bwMode="auto">
            <a:xfrm rot="10800000">
              <a:off x="4817"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8" name="Line 132"/>
            <p:cNvSpPr>
              <a:spLocks noChangeShapeType="1"/>
            </p:cNvSpPr>
            <p:nvPr/>
          </p:nvSpPr>
          <p:spPr bwMode="auto">
            <a:xfrm rot="10800000">
              <a:off x="5003"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9" name="Line 133"/>
            <p:cNvSpPr>
              <a:spLocks noChangeShapeType="1"/>
            </p:cNvSpPr>
            <p:nvPr/>
          </p:nvSpPr>
          <p:spPr bwMode="auto">
            <a:xfrm rot="10800000">
              <a:off x="5188"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0" name="Line 134"/>
            <p:cNvSpPr>
              <a:spLocks noChangeShapeType="1"/>
            </p:cNvSpPr>
            <p:nvPr/>
          </p:nvSpPr>
          <p:spPr bwMode="auto">
            <a:xfrm rot="10800000">
              <a:off x="5373"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1" name="Line 135"/>
            <p:cNvSpPr>
              <a:spLocks noChangeShapeType="1"/>
            </p:cNvSpPr>
            <p:nvPr/>
          </p:nvSpPr>
          <p:spPr bwMode="auto">
            <a:xfrm rot="10800000">
              <a:off x="5558"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2" name="Line 136"/>
            <p:cNvSpPr>
              <a:spLocks noChangeShapeType="1"/>
            </p:cNvSpPr>
            <p:nvPr/>
          </p:nvSpPr>
          <p:spPr bwMode="auto">
            <a:xfrm rot="10800000">
              <a:off x="5743" y="0"/>
              <a:ext cx="1"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sp>
        <p:nvSpPr>
          <p:cNvPr id="19594" name="Rectangle 138"/>
          <p:cNvSpPr>
            <a:spLocks/>
          </p:cNvSpPr>
          <p:nvPr/>
        </p:nvSpPr>
        <p:spPr bwMode="auto">
          <a:xfrm>
            <a:off x="6369050" y="2041833"/>
            <a:ext cx="1372171" cy="24622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D90B00"/>
                </a:solidFill>
                <a:effectLst/>
                <a:uLnTx/>
                <a:uFillTx/>
                <a:latin typeface="Myriad Pro Bold Cond"/>
                <a:ea typeface="ＭＳ Ｐゴシック" charset="0"/>
                <a:cs typeface="Myriad Pro Bold Cond" charset="0"/>
                <a:sym typeface="Myriad Pro Bold Cond" charset="0"/>
              </a:rPr>
              <a:t>Step 1: Activate row A</a:t>
            </a:r>
          </a:p>
        </p:txBody>
      </p:sp>
      <p:sp>
        <p:nvSpPr>
          <p:cNvPr id="19595" name="Freeform 139"/>
          <p:cNvSpPr>
            <a:spLocks/>
          </p:cNvSpPr>
          <p:nvPr/>
        </p:nvSpPr>
        <p:spPr bwMode="auto">
          <a:xfrm>
            <a:off x="922338" y="2187963"/>
            <a:ext cx="742950" cy="3232150"/>
          </a:xfrm>
          <a:custGeom>
            <a:avLst/>
            <a:gdLst>
              <a:gd name="T0" fmla="*/ 21600 w 21600"/>
              <a:gd name="T1" fmla="*/ 0 h 21600"/>
              <a:gd name="T2" fmla="*/ 0 w 21600"/>
              <a:gd name="T3" fmla="*/ 0 h 21600"/>
              <a:gd name="T4" fmla="*/ 0 w 21600"/>
              <a:gd name="T5" fmla="*/ 21600 h 21600"/>
              <a:gd name="T6" fmla="*/ 20002 w 21600"/>
              <a:gd name="T7" fmla="*/ 21600 h 21600"/>
            </a:gdLst>
            <a:ahLst/>
            <a:cxnLst>
              <a:cxn ang="0">
                <a:pos x="T0" y="T1"/>
              </a:cxn>
              <a:cxn ang="0">
                <a:pos x="T2" y="T3"/>
              </a:cxn>
              <a:cxn ang="0">
                <a:pos x="T4" y="T5"/>
              </a:cxn>
              <a:cxn ang="0">
                <a:pos x="T6" y="T7"/>
              </a:cxn>
            </a:cxnLst>
            <a:rect l="0" t="0" r="r" b="b"/>
            <a:pathLst>
              <a:path w="21600" h="21600">
                <a:moveTo>
                  <a:pt x="21600" y="0"/>
                </a:moveTo>
                <a:lnTo>
                  <a:pt x="0" y="0"/>
                </a:lnTo>
                <a:lnTo>
                  <a:pt x="0" y="21600"/>
                </a:lnTo>
                <a:lnTo>
                  <a:pt x="20002" y="21600"/>
                </a:lnTo>
              </a:path>
            </a:pathLst>
          </a:custGeom>
          <a:noFill/>
          <a:ln w="50800" cap="flat">
            <a:solidFill>
              <a:srgbClr val="D90B00"/>
            </a:solidFill>
            <a:prstDash val="solid"/>
            <a:miter lim="800000"/>
            <a:headEnd type="none" w="med" len="med"/>
            <a:tailEnd type="triangl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6" name="Rectangle 140"/>
          <p:cNvSpPr>
            <a:spLocks/>
          </p:cNvSpPr>
          <p:nvPr/>
        </p:nvSpPr>
        <p:spPr bwMode="auto">
          <a:xfrm>
            <a:off x="179512" y="3124251"/>
            <a:ext cx="800100" cy="4308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D90B00"/>
                </a:solidFill>
                <a:effectLst/>
                <a:uLnTx/>
                <a:uFillTx/>
                <a:latin typeface="Tahoma"/>
                <a:ea typeface="ＭＳ Ｐゴシック" charset="0"/>
                <a:cs typeface="Tahoma"/>
                <a:sym typeface="Myriad Pro Bold Cond" charset="0"/>
              </a:rPr>
              <a:t>Transfer row</a:t>
            </a:r>
          </a:p>
        </p:txBody>
      </p:sp>
      <p:sp>
        <p:nvSpPr>
          <p:cNvPr id="19597" name="Rectangle 141"/>
          <p:cNvSpPr>
            <a:spLocks/>
          </p:cNvSpPr>
          <p:nvPr/>
        </p:nvSpPr>
        <p:spPr bwMode="auto">
          <a:xfrm>
            <a:off x="6369050" y="2638733"/>
            <a:ext cx="1372171" cy="24622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D90B00"/>
                </a:solidFill>
                <a:effectLst/>
                <a:uLnTx/>
                <a:uFillTx/>
                <a:latin typeface="Myriad Pro Bold Cond"/>
                <a:ea typeface="ＭＳ Ｐゴシック" charset="0"/>
                <a:cs typeface="Myriad Pro Bold Cond" charset="0"/>
                <a:sym typeface="Myriad Pro Bold Cond" charset="0"/>
              </a:rPr>
              <a:t>Step 2: Activate row B</a:t>
            </a:r>
          </a:p>
        </p:txBody>
      </p:sp>
      <p:sp>
        <p:nvSpPr>
          <p:cNvPr id="19598" name="Freeform 142"/>
          <p:cNvSpPr>
            <a:spLocks/>
          </p:cNvSpPr>
          <p:nvPr/>
        </p:nvSpPr>
        <p:spPr bwMode="auto">
          <a:xfrm>
            <a:off x="1079500" y="2793594"/>
            <a:ext cx="571500" cy="2508250"/>
          </a:xfrm>
          <a:custGeom>
            <a:avLst/>
            <a:gdLst>
              <a:gd name="T0" fmla="*/ 21600 w 21600"/>
              <a:gd name="T1" fmla="*/ 0 h 21600"/>
              <a:gd name="T2" fmla="*/ 0 w 21600"/>
              <a:gd name="T3" fmla="*/ 0 h 21600"/>
              <a:gd name="T4" fmla="*/ 0 w 21600"/>
              <a:gd name="T5" fmla="*/ 21600 h 21600"/>
              <a:gd name="T6" fmla="*/ 20002 w 21600"/>
              <a:gd name="T7" fmla="*/ 21600 h 21600"/>
            </a:gdLst>
            <a:ahLst/>
            <a:cxnLst>
              <a:cxn ang="0">
                <a:pos x="T0" y="T1"/>
              </a:cxn>
              <a:cxn ang="0">
                <a:pos x="T2" y="T3"/>
              </a:cxn>
              <a:cxn ang="0">
                <a:pos x="T4" y="T5"/>
              </a:cxn>
              <a:cxn ang="0">
                <a:pos x="T6" y="T7"/>
              </a:cxn>
            </a:cxnLst>
            <a:rect l="0" t="0" r="r" b="b"/>
            <a:pathLst>
              <a:path w="21600" h="21600">
                <a:moveTo>
                  <a:pt x="21600" y="0"/>
                </a:moveTo>
                <a:lnTo>
                  <a:pt x="0" y="0"/>
                </a:lnTo>
                <a:lnTo>
                  <a:pt x="0" y="21600"/>
                </a:lnTo>
                <a:lnTo>
                  <a:pt x="20002" y="21600"/>
                </a:lnTo>
              </a:path>
            </a:pathLst>
          </a:custGeom>
          <a:noFill/>
          <a:ln w="50800" cap="flat">
            <a:solidFill>
              <a:srgbClr val="D90B00"/>
            </a:solidFill>
            <a:prstDash val="solid"/>
            <a:miter lim="800000"/>
            <a:headEnd type="triangl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9" name="Rectangle 143"/>
          <p:cNvSpPr>
            <a:spLocks/>
          </p:cNvSpPr>
          <p:nvPr/>
        </p:nvSpPr>
        <p:spPr bwMode="auto">
          <a:xfrm>
            <a:off x="1142926" y="4181267"/>
            <a:ext cx="547626" cy="61555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D90B00"/>
              </a:solidFill>
              <a:effectLst/>
              <a:uLnTx/>
              <a:uFillTx/>
              <a:latin typeface="Myriad Pro Bold Cond"/>
              <a:ea typeface="ＭＳ Ｐゴシック" charset="0"/>
              <a:cs typeface="Myriad Pro Bold Cond" charset="0"/>
              <a:sym typeface="Myriad Pro Bold Cond"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D90B00"/>
                </a:solidFill>
                <a:effectLst/>
                <a:uLnTx/>
                <a:uFillTx/>
                <a:latin typeface="Tahoma"/>
                <a:ea typeface="ＭＳ Ｐゴシック" charset="0"/>
                <a:cs typeface="Tahoma"/>
                <a:sym typeface="Myriad Pro Bold Cond" charset="0"/>
              </a:rPr>
              <a:t>Transfer</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D90B00"/>
                </a:solidFill>
                <a:effectLst/>
                <a:uLnTx/>
                <a:uFillTx/>
                <a:latin typeface="Tahoma"/>
                <a:ea typeface="ＭＳ Ｐゴシック" charset="0"/>
                <a:cs typeface="Tahoma"/>
                <a:sym typeface="Myriad Pro Bold Cond" charset="0"/>
              </a:rPr>
              <a:t>row</a:t>
            </a:r>
          </a:p>
        </p:txBody>
      </p:sp>
      <p:sp>
        <p:nvSpPr>
          <p:cNvPr id="19601" name="Rectangle 145"/>
          <p:cNvSpPr>
            <a:spLocks/>
          </p:cNvSpPr>
          <p:nvPr/>
        </p:nvSpPr>
        <p:spPr bwMode="auto">
          <a:xfrm>
            <a:off x="450850" y="739775"/>
            <a:ext cx="7346950" cy="5524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endParaRPr>
          </a:p>
        </p:txBody>
      </p:sp>
      <p:sp>
        <p:nvSpPr>
          <p:cNvPr id="2" name="TextBox 1"/>
          <p:cNvSpPr txBox="1"/>
          <p:nvPr/>
        </p:nvSpPr>
        <p:spPr>
          <a:xfrm>
            <a:off x="6732240" y="1156682"/>
            <a:ext cx="2284793"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8000"/>
                </a:solidFill>
                <a:effectLst/>
                <a:uLnTx/>
                <a:uFillTx/>
                <a:latin typeface="Times New Roman" panose="02020603050405020304" pitchFamily="18" charset="0"/>
                <a:ea typeface="ヒラギノ角ゴ ProN W6"/>
                <a:cs typeface="Times New Roman" panose="02020603050405020304" pitchFamily="18" charset="0"/>
              </a:rPr>
              <a:t>Negligible HW cost</a:t>
            </a:r>
          </a:p>
        </p:txBody>
      </p:sp>
      <p:sp>
        <p:nvSpPr>
          <p:cNvPr id="147" name="TextBox 146"/>
          <p:cNvSpPr txBox="1"/>
          <p:nvPr/>
        </p:nvSpPr>
        <p:spPr>
          <a:xfrm>
            <a:off x="5034118" y="836712"/>
            <a:ext cx="4002378"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8000"/>
                </a:solidFill>
                <a:effectLst/>
                <a:uLnTx/>
                <a:uFillTx/>
                <a:latin typeface="Myriad Pro Bold Cond"/>
                <a:ea typeface="ヒラギノ角ゴ ProN W6"/>
              </a:rPr>
              <a:t>   </a:t>
            </a:r>
            <a:r>
              <a:rPr kumimoji="0" lang="en-US" sz="2000" b="1" i="0" u="none" strike="noStrike" kern="1200" cap="none" spc="0" normalizeH="0" baseline="0" noProof="0" dirty="0">
                <a:ln>
                  <a:noFill/>
                </a:ln>
                <a:solidFill>
                  <a:srgbClr val="008000"/>
                </a:solidFill>
                <a:effectLst/>
                <a:uLnTx/>
                <a:uFillTx/>
                <a:latin typeface="Times New Roman" charset="0"/>
                <a:ea typeface="Times New Roman" charset="0"/>
                <a:cs typeface="Times New Roman" charset="0"/>
              </a:rPr>
              <a:t>Idea: Two consecutive </a:t>
            </a:r>
            <a:r>
              <a:rPr kumimoji="0" lang="en-US" sz="2000" b="1" i="0" u="none" strike="noStrike" kern="1200" cap="none" spc="0" normalizeH="0" baseline="0" noProof="0" dirty="0" err="1">
                <a:ln>
                  <a:noFill/>
                </a:ln>
                <a:solidFill>
                  <a:srgbClr val="008000"/>
                </a:solidFill>
                <a:effectLst/>
                <a:uLnTx/>
                <a:uFillTx/>
                <a:latin typeface="Times New Roman" charset="0"/>
                <a:ea typeface="Times New Roman" charset="0"/>
                <a:cs typeface="Times New Roman" charset="0"/>
              </a:rPr>
              <a:t>ACTivates</a:t>
            </a:r>
            <a:endParaRPr kumimoji="0" lang="en-US" sz="2000" b="1" i="0" u="none" strike="noStrike" kern="1200" cap="none" spc="0" normalizeH="0" baseline="0" noProof="0" dirty="0">
              <a:ln>
                <a:noFill/>
              </a:ln>
              <a:solidFill>
                <a:srgbClr val="008000"/>
              </a:solidFill>
              <a:effectLst/>
              <a:uLnTx/>
              <a:uFillTx/>
              <a:latin typeface="Times New Roman" charset="0"/>
              <a:ea typeface="Times New Roman" charset="0"/>
              <a:cs typeface="Times New Roman" charset="0"/>
            </a:endParaRPr>
          </a:p>
        </p:txBody>
      </p:sp>
    </p:spTree>
    <p:extLst>
      <p:ext uri="{BB962C8B-B14F-4D97-AF65-F5344CB8AC3E}">
        <p14:creationId xmlns:p14="http://schemas.microsoft.com/office/powerpoint/2010/main" val="357392370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945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19594"/>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499"/>
                                          </p:stCondLst>
                                        </p:cTn>
                                        <p:tgtEl>
                                          <p:spTgt spid="1959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1959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1945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499"/>
                                          </p:stCondLst>
                                        </p:cTn>
                                        <p:tgtEl>
                                          <p:spTgt spid="1959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499"/>
                                          </p:stCondLst>
                                        </p:cTn>
                                        <p:tgtEl>
                                          <p:spTgt spid="19457"/>
                                        </p:tgtEl>
                                        <p:attrNameLst>
                                          <p:attrName>style.visibility</p:attrName>
                                        </p:attrNameLst>
                                      </p:cBhvr>
                                      <p:to>
                                        <p:strVal val="visible"/>
                                      </p:to>
                                    </p:set>
                                  </p:childTnLst>
                                </p:cTn>
                              </p:par>
                              <p:par>
                                <p:cTn id="25" presetID="1" presetClass="exit" presetSubtype="0" fill="hold" grpId="1" nodeType="withEffect">
                                  <p:stCondLst>
                                    <p:cond delay="0"/>
                                  </p:stCondLst>
                                  <p:childTnLst>
                                    <p:set>
                                      <p:cBhvr>
                                        <p:cTn id="26" dur="1" fill="hold">
                                          <p:stCondLst>
                                            <p:cond delay="0"/>
                                          </p:stCondLst>
                                        </p:cTn>
                                        <p:tgtEl>
                                          <p:spTgt spid="19459"/>
                                        </p:tgtEl>
                                        <p:attrNameLst>
                                          <p:attrName>style.visibility</p:attrName>
                                        </p:attrNameLst>
                                      </p:cBhvr>
                                      <p:to>
                                        <p:strVal val="hidden"/>
                                      </p:to>
                                    </p:set>
                                  </p:childTnLst>
                                </p:cTn>
                              </p:par>
                              <p:par>
                                <p:cTn id="27" presetID="1" presetClass="exit" presetSubtype="0" fill="hold" grpId="1" nodeType="withEffect">
                                  <p:stCondLst>
                                    <p:cond delay="0"/>
                                  </p:stCondLst>
                                  <p:childTnLst>
                                    <p:set>
                                      <p:cBhvr>
                                        <p:cTn id="28" dur="1" fill="hold">
                                          <p:stCondLst>
                                            <p:cond delay="0"/>
                                          </p:stCondLst>
                                        </p:cTn>
                                        <p:tgtEl>
                                          <p:spTgt spid="19594"/>
                                        </p:tgtEl>
                                        <p:attrNameLst>
                                          <p:attrName>style.visibility</p:attrName>
                                        </p:attrNameLst>
                                      </p:cBhvr>
                                      <p:to>
                                        <p:strVal val="hidden"/>
                                      </p:to>
                                    </p:set>
                                  </p:childTnLst>
                                </p:cTn>
                              </p:par>
                              <p:par>
                                <p:cTn id="29" presetID="1" presetClass="exit" presetSubtype="0" fill="hold" grpId="1" nodeType="withEffect">
                                  <p:stCondLst>
                                    <p:cond delay="0"/>
                                  </p:stCondLst>
                                  <p:childTnLst>
                                    <p:set>
                                      <p:cBhvr>
                                        <p:cTn id="30" dur="1" fill="hold">
                                          <p:stCondLst>
                                            <p:cond delay="0"/>
                                          </p:stCondLst>
                                        </p:cTn>
                                        <p:tgtEl>
                                          <p:spTgt spid="19596"/>
                                        </p:tgtEl>
                                        <p:attrNameLst>
                                          <p:attrName>style.visibility</p:attrName>
                                        </p:attrNameLst>
                                      </p:cBhvr>
                                      <p:to>
                                        <p:strVal val="hidden"/>
                                      </p:to>
                                    </p:set>
                                  </p:childTnLst>
                                </p:cTn>
                              </p:par>
                              <p:par>
                                <p:cTn id="31" presetID="1" presetClass="exit" presetSubtype="0" fill="hold" grpId="1" nodeType="withEffect">
                                  <p:stCondLst>
                                    <p:cond delay="0"/>
                                  </p:stCondLst>
                                  <p:childTnLst>
                                    <p:set>
                                      <p:cBhvr>
                                        <p:cTn id="32" dur="1" fill="hold">
                                          <p:stCondLst>
                                            <p:cond delay="0"/>
                                          </p:stCondLst>
                                        </p:cTn>
                                        <p:tgtEl>
                                          <p:spTgt spid="19595"/>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499"/>
                                          </p:stCondLst>
                                        </p:cTn>
                                        <p:tgtEl>
                                          <p:spTgt spid="19598"/>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499"/>
                                          </p:stCondLst>
                                        </p:cTn>
                                        <p:tgtEl>
                                          <p:spTgt spid="1959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47">
                                            <p:txEl>
                                              <p:pRg st="0" end="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7" grpId="0" animBg="1"/>
      <p:bldP spid="19458" grpId="0" animBg="1"/>
      <p:bldP spid="19459" grpId="0" animBg="1"/>
      <p:bldP spid="19459" grpId="1" animBg="1"/>
      <p:bldP spid="19594" grpId="0" autoUpdateAnimBg="0"/>
      <p:bldP spid="19594" grpId="1"/>
      <p:bldP spid="19595" grpId="0" animBg="1"/>
      <p:bldP spid="19595" grpId="1" animBg="1"/>
      <p:bldP spid="19596" grpId="0" autoUpdateAnimBg="0"/>
      <p:bldP spid="19596" grpId="1"/>
      <p:bldP spid="19597" grpId="0" autoUpdateAnimBg="0"/>
      <p:bldP spid="19598" grpId="0" animBg="1"/>
      <p:bldP spid="19599" grpId="0" autoUpdateAnimBg="0"/>
    </p:bldLst>
  </p:timing>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53752"/>
            <a:ext cx="8229600" cy="1143000"/>
          </a:xfrm>
        </p:spPr>
        <p:txBody>
          <a:bodyPr>
            <a:normAutofit fontScale="90000"/>
          </a:bodyPr>
          <a:lstStyle/>
          <a:p>
            <a:r>
              <a:rPr lang="en-US" dirty="0" err="1">
                <a:solidFill>
                  <a:srgbClr val="1A5712"/>
                </a:solidFill>
                <a:latin typeface="Garamond"/>
                <a:cs typeface="Garamond"/>
              </a:rPr>
              <a:t>RowClone</a:t>
            </a:r>
            <a:r>
              <a:rPr lang="en-US" dirty="0">
                <a:solidFill>
                  <a:srgbClr val="1A5712"/>
                </a:solidFill>
                <a:latin typeface="Garamond"/>
                <a:cs typeface="Garamond"/>
              </a:rPr>
              <a:t>: Latency and Energy Savings</a:t>
            </a:r>
          </a:p>
        </p:txBody>
      </p:sp>
      <p:graphicFrame>
        <p:nvGraphicFramePr>
          <p:cNvPr id="4" name="Chart 3"/>
          <p:cNvGraphicFramePr/>
          <p:nvPr/>
        </p:nvGraphicFramePr>
        <p:xfrm>
          <a:off x="457200" y="1447800"/>
          <a:ext cx="8077200" cy="4800600"/>
        </p:xfrm>
        <a:graphic>
          <a:graphicData uri="http://schemas.openxmlformats.org/drawingml/2006/chart">
            <c:chart xmlns:c="http://schemas.openxmlformats.org/drawingml/2006/chart" xmlns:r="http://schemas.openxmlformats.org/officeDocument/2006/relationships" r:id="rId2"/>
          </a:graphicData>
        </a:graphic>
      </p:graphicFrame>
      <p:cxnSp>
        <p:nvCxnSpPr>
          <p:cNvPr id="5" name="Straight Arrow Connector 4"/>
          <p:cNvCxnSpPr/>
          <p:nvPr/>
        </p:nvCxnSpPr>
        <p:spPr bwMode="auto">
          <a:xfrm rot="16200000" flipH="1">
            <a:off x="1409703" y="3695699"/>
            <a:ext cx="2819397" cy="1"/>
          </a:xfrm>
          <a:prstGeom prst="straightConnector1">
            <a:avLst/>
          </a:prstGeom>
          <a:solidFill>
            <a:schemeClr val="accent1"/>
          </a:solidFill>
          <a:ln w="28575" cap="flat" cmpd="sng" algn="ctr">
            <a:solidFill>
              <a:schemeClr val="tx1"/>
            </a:solidFill>
            <a:prstDash val="solid"/>
            <a:round/>
            <a:headEnd type="stealth" w="lg" len="lg"/>
            <a:tailEnd type="stealth" w="lg" len="lg"/>
          </a:ln>
          <a:effectLst/>
        </p:spPr>
      </p:cxnSp>
      <p:sp>
        <p:nvSpPr>
          <p:cNvPr id="6" name="TextBox 5"/>
          <p:cNvSpPr txBox="1"/>
          <p:nvPr/>
        </p:nvSpPr>
        <p:spPr>
          <a:xfrm>
            <a:off x="2819400" y="2438400"/>
            <a:ext cx="992579" cy="523220"/>
          </a:xfrm>
          <a:prstGeom prst="rect">
            <a:avLst/>
          </a:prstGeom>
          <a:noFill/>
          <a:ln>
            <a:no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Calibri"/>
                <a:ea typeface="+mn-ea"/>
                <a:cs typeface="+mn-cs"/>
              </a:rPr>
              <a:t>11.6x</a:t>
            </a:r>
          </a:p>
        </p:txBody>
      </p:sp>
      <p:cxnSp>
        <p:nvCxnSpPr>
          <p:cNvPr id="7" name="Straight Arrow Connector 6"/>
          <p:cNvCxnSpPr/>
          <p:nvPr/>
        </p:nvCxnSpPr>
        <p:spPr bwMode="auto">
          <a:xfrm rot="16200000" flipH="1">
            <a:off x="4615523" y="3842676"/>
            <a:ext cx="3124200" cy="10847"/>
          </a:xfrm>
          <a:prstGeom prst="straightConnector1">
            <a:avLst/>
          </a:prstGeom>
          <a:solidFill>
            <a:schemeClr val="accent1"/>
          </a:solidFill>
          <a:ln w="28575" cap="flat" cmpd="sng" algn="ctr">
            <a:solidFill>
              <a:schemeClr val="tx1"/>
            </a:solidFill>
            <a:prstDash val="solid"/>
            <a:round/>
            <a:headEnd type="stealth" w="lg" len="lg"/>
            <a:tailEnd type="stealth" w="lg" len="lg"/>
          </a:ln>
          <a:effectLst/>
        </p:spPr>
      </p:cxnSp>
      <p:sp>
        <p:nvSpPr>
          <p:cNvPr id="8" name="TextBox 7"/>
          <p:cNvSpPr txBox="1"/>
          <p:nvPr/>
        </p:nvSpPr>
        <p:spPr>
          <a:xfrm>
            <a:off x="6183045" y="2438400"/>
            <a:ext cx="713632" cy="523220"/>
          </a:xfrm>
          <a:prstGeom prst="rect">
            <a:avLst/>
          </a:prstGeom>
          <a:noFill/>
          <a:ln>
            <a:no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Calibri"/>
                <a:ea typeface="+mn-ea"/>
                <a:cs typeface="+mn-cs"/>
              </a:rPr>
              <a:t>74x</a:t>
            </a:r>
          </a:p>
        </p:txBody>
      </p:sp>
      <p:sp>
        <p:nvSpPr>
          <p:cNvPr id="10" name="Slide Number Placeholder 9"/>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63C8E0-6DD9-4302-9AA9-5177C785CB79}"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220</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11" name="Rectangle 10"/>
          <p:cNvSpPr/>
          <p:nvPr/>
        </p:nvSpPr>
        <p:spPr>
          <a:xfrm>
            <a:off x="251520" y="6165304"/>
            <a:ext cx="7848872" cy="677108"/>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900" b="0" i="0" u="none" strike="noStrike" kern="1200" cap="none" spc="0" normalizeH="0" baseline="0" noProof="0" dirty="0">
                <a:ln>
                  <a:noFill/>
                </a:ln>
                <a:solidFill>
                  <a:srgbClr val="000000"/>
                </a:solidFill>
                <a:effectLst/>
                <a:uLnTx/>
                <a:uFillTx/>
                <a:latin typeface="Tahoma" charset="0"/>
                <a:ea typeface="+mn-ea"/>
                <a:cs typeface="+mn-cs"/>
              </a:rPr>
              <a:t>Seshadri et al., “</a:t>
            </a:r>
            <a:r>
              <a:rPr kumimoji="0" lang="en-US" altLang="ja-JP" sz="1900" b="0" i="0" u="none" strike="noStrike" kern="1200" cap="none" spc="0" normalizeH="0" baseline="0" noProof="0" dirty="0" err="1">
                <a:ln>
                  <a:noFill/>
                </a:ln>
                <a:solidFill>
                  <a:srgbClr val="0000FF"/>
                </a:solidFill>
                <a:effectLst/>
                <a:uLnTx/>
                <a:uFillTx/>
                <a:latin typeface="Tahoma" charset="0"/>
                <a:ea typeface="ＭＳ Ｐゴシック" panose="020B0600070205080204" pitchFamily="34" charset="-128"/>
                <a:cs typeface="+mn-cs"/>
              </a:rPr>
              <a:t>RowClone</a:t>
            </a:r>
            <a:r>
              <a:rPr kumimoji="0" lang="en-US" altLang="ja-JP" sz="1900" b="0" i="0" u="none" strike="noStrike" kern="1200" cap="none" spc="0" normalizeH="0" baseline="0" noProof="0" dirty="0">
                <a:ln>
                  <a:noFill/>
                </a:ln>
                <a:solidFill>
                  <a:srgbClr val="0000FF"/>
                </a:solidFill>
                <a:effectLst/>
                <a:uLnTx/>
                <a:uFillTx/>
                <a:latin typeface="Tahoma" charset="0"/>
                <a:ea typeface="ＭＳ Ｐゴシック" panose="020B0600070205080204" pitchFamily="34" charset="-128"/>
                <a:cs typeface="+mn-cs"/>
              </a:rPr>
              <a:t>: Fast and Efficient In-DRAM Copy and Initialization of Bulk Data</a:t>
            </a:r>
            <a:r>
              <a:rPr kumimoji="0" lang="en-US" altLang="ja-JP" sz="1900" b="0" i="0" u="none" strike="noStrike" kern="1200" cap="none" spc="0" normalizeH="0" baseline="0" noProof="0" dirty="0">
                <a:ln>
                  <a:noFill/>
                </a:ln>
                <a:solidFill>
                  <a:srgbClr val="000000"/>
                </a:solidFill>
                <a:effectLst/>
                <a:uLnTx/>
                <a:uFillTx/>
                <a:latin typeface="Tahoma" charset="0"/>
                <a:ea typeface="ＭＳ Ｐゴシック" panose="020B0600070205080204" pitchFamily="34" charset="-128"/>
                <a:cs typeface="+mn-cs"/>
              </a:rPr>
              <a:t>,</a:t>
            </a:r>
            <a:r>
              <a:rPr kumimoji="0" lang="en-US" sz="1900" b="0" i="0" u="none" strike="noStrike" kern="1200" cap="none" spc="0" normalizeH="0" baseline="0" noProof="0" dirty="0">
                <a:ln>
                  <a:noFill/>
                </a:ln>
                <a:solidFill>
                  <a:srgbClr val="000000"/>
                </a:solidFill>
                <a:effectLst/>
                <a:uLnTx/>
                <a:uFillTx/>
                <a:latin typeface="Tahoma" charset="0"/>
                <a:ea typeface="+mn-ea"/>
                <a:cs typeface="+mn-cs"/>
              </a:rPr>
              <a:t>”</a:t>
            </a:r>
            <a:r>
              <a:rPr kumimoji="0" lang="en-US" altLang="ja-JP" sz="1900" b="0" i="0" u="none" strike="noStrike" kern="1200" cap="none" spc="0" normalizeH="0" baseline="0" noProof="0" dirty="0">
                <a:ln>
                  <a:noFill/>
                </a:ln>
                <a:solidFill>
                  <a:srgbClr val="000000"/>
                </a:solidFill>
                <a:effectLst/>
                <a:uLnTx/>
                <a:uFillTx/>
                <a:latin typeface="Tahoma" charset="0"/>
                <a:ea typeface="ＭＳ Ｐゴシック" panose="020B0600070205080204" pitchFamily="34" charset="-128"/>
                <a:cs typeface="+mn-cs"/>
              </a:rPr>
              <a:t> MICRO 2013.</a:t>
            </a:r>
            <a:endParaRPr kumimoji="0" lang="en-US" sz="19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503246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par>
                                <p:cTn id="16" presetID="10" presetClass="entr" presetSubtype="0" fill="hold"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More on RowClone</a:t>
            </a:r>
          </a:p>
        </p:txBody>
      </p:sp>
      <p:sp>
        <p:nvSpPr>
          <p:cNvPr id="3" name="Content Placeholder 2"/>
          <p:cNvSpPr>
            <a:spLocks noGrp="1"/>
          </p:cNvSpPr>
          <p:nvPr>
            <p:ph idx="1"/>
          </p:nvPr>
        </p:nvSpPr>
        <p:spPr>
          <a:xfrm>
            <a:off x="228600" y="1012279"/>
            <a:ext cx="8610600" cy="5153025"/>
          </a:xfrm>
        </p:spPr>
        <p:txBody>
          <a:bodyPr/>
          <a:lstStyle/>
          <a:p>
            <a:r>
              <a:rPr lang="en-US" sz="1800" dirty="0"/>
              <a:t>Vivek Seshadri, Yoongu Kim, Chris Fallin, Donghyuk Lee, </a:t>
            </a:r>
            <a:r>
              <a:rPr lang="en-US" sz="1800" dirty="0" err="1"/>
              <a:t>Rachata</a:t>
            </a:r>
            <a:r>
              <a:rPr lang="en-US" sz="1800" dirty="0"/>
              <a:t> </a:t>
            </a:r>
            <a:r>
              <a:rPr lang="en-US" sz="1800" dirty="0" err="1"/>
              <a:t>Ausavarungnirun</a:t>
            </a:r>
            <a:r>
              <a:rPr lang="en-US" sz="1800" dirty="0"/>
              <a:t>, Gennady </a:t>
            </a:r>
            <a:r>
              <a:rPr lang="en-US" sz="1800" dirty="0" err="1"/>
              <a:t>Pekhimenko</a:t>
            </a:r>
            <a:r>
              <a:rPr lang="en-US" sz="1800" dirty="0"/>
              <a:t>, </a:t>
            </a:r>
            <a:r>
              <a:rPr lang="en-US" sz="1800" dirty="0" err="1"/>
              <a:t>Yixin</a:t>
            </a:r>
            <a:r>
              <a:rPr lang="en-US" sz="1800" dirty="0"/>
              <a:t> </a:t>
            </a:r>
            <a:r>
              <a:rPr lang="en-US" sz="1800" dirty="0" err="1"/>
              <a:t>Luo</a:t>
            </a:r>
            <a:r>
              <a:rPr lang="en-US" sz="1800" dirty="0"/>
              <a:t>, Onur Mutlu, Michael A. </a:t>
            </a:r>
            <a:r>
              <a:rPr lang="en-US" sz="1800" dirty="0" err="1"/>
              <a:t>Kozuch</a:t>
            </a:r>
            <a:r>
              <a:rPr lang="en-US" sz="1800" dirty="0"/>
              <a:t>, Phillip B. Gibbons, and Todd C. </a:t>
            </a:r>
            <a:r>
              <a:rPr lang="en-US" sz="1800" dirty="0" err="1"/>
              <a:t>Mowry</a:t>
            </a:r>
            <a:r>
              <a:rPr lang="en-US" sz="1800" dirty="0"/>
              <a:t>,</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"RowClone: Fast and Energy-Efficient In-DRAM Bulk Data Copy and Initialization"</a:t>
            </a:r>
            <a:br>
              <a:rPr lang="en-US" sz="1800" dirty="0">
                <a:solidFill>
                  <a:srgbClr val="0432FF"/>
                </a:solidFill>
              </a:rPr>
            </a:br>
            <a:r>
              <a:rPr lang="en-US" sz="1800" i="1" dirty="0"/>
              <a:t>Proceedings of the </a:t>
            </a:r>
            <a:r>
              <a:rPr lang="en-US" sz="1800" i="1" dirty="0">
                <a:hlinkClick r:id="rId3"/>
              </a:rPr>
              <a:t>46th International Symposium on Microarchitecture</a:t>
            </a:r>
            <a:r>
              <a:rPr lang="en-US" sz="1800" i="1" dirty="0"/>
              <a:t> (</a:t>
            </a:r>
            <a:r>
              <a:rPr lang="en-US" sz="1800" b="1" i="1" dirty="0"/>
              <a:t>MICRO</a:t>
            </a:r>
            <a:r>
              <a:rPr lang="en-US" sz="1800" i="1" dirty="0"/>
              <a:t>)</a:t>
            </a:r>
            <a:r>
              <a:rPr lang="en-US" sz="1800" dirty="0"/>
              <a:t>, Davis, CA, December 2013. [</a:t>
            </a:r>
            <a:r>
              <a:rPr lang="en-US" sz="1800" dirty="0">
                <a:hlinkClick r:id="rId4"/>
              </a:rPr>
              <a:t>Slides (pptx)</a:t>
            </a:r>
            <a:r>
              <a:rPr lang="en-US" sz="1800" dirty="0"/>
              <a:t> </a:t>
            </a:r>
            <a:r>
              <a:rPr lang="en-US" sz="1800" dirty="0">
                <a:hlinkClick r:id="rId5"/>
              </a:rPr>
              <a:t>(pdf)</a:t>
            </a:r>
            <a:r>
              <a:rPr lang="en-US" sz="1800" dirty="0"/>
              <a:t>] [</a:t>
            </a:r>
            <a:r>
              <a:rPr lang="en-US" sz="1800" dirty="0">
                <a:hlinkClick r:id="rId6"/>
              </a:rPr>
              <a:t>Lightning Session Slides (pptx)</a:t>
            </a:r>
            <a:r>
              <a:rPr lang="en-US" sz="1800" dirty="0"/>
              <a:t> </a:t>
            </a:r>
            <a:r>
              <a:rPr lang="en-US" sz="1800" dirty="0">
                <a:hlinkClick r:id="rId7"/>
              </a:rPr>
              <a:t>(pdf)</a:t>
            </a:r>
            <a:r>
              <a:rPr lang="en-US" sz="1800" dirty="0"/>
              <a:t>] [</a:t>
            </a:r>
            <a:r>
              <a:rPr lang="en-US" sz="1800" dirty="0">
                <a:hlinkClick r:id="rId8"/>
              </a:rPr>
              <a:t>Poster (pptx)</a:t>
            </a:r>
            <a:r>
              <a:rPr lang="en-US" sz="1800" dirty="0"/>
              <a:t> </a:t>
            </a:r>
            <a:r>
              <a:rPr lang="en-US" sz="1800" dirty="0">
                <a:hlinkClick r:id="rId9"/>
              </a:rPr>
              <a:t>(pdf)</a:t>
            </a:r>
            <a:r>
              <a:rPr lang="en-US" sz="1800" dirty="0"/>
              <a:t>] </a:t>
            </a:r>
          </a:p>
          <a:p>
            <a:endParaRPr lang="en-US" sz="20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221</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6" name="Picture 5"/>
          <p:cNvPicPr>
            <a:picLocks noChangeAspect="1"/>
          </p:cNvPicPr>
          <p:nvPr/>
        </p:nvPicPr>
        <p:blipFill>
          <a:blip r:embed="rId10"/>
          <a:stretch>
            <a:fillRect/>
          </a:stretch>
        </p:blipFill>
        <p:spPr>
          <a:xfrm>
            <a:off x="0" y="3562817"/>
            <a:ext cx="9144000" cy="3322567"/>
          </a:xfrm>
          <a:prstGeom prst="rect">
            <a:avLst/>
          </a:prstGeom>
        </p:spPr>
      </p:pic>
    </p:spTree>
    <p:extLst>
      <p:ext uri="{BB962C8B-B14F-4D97-AF65-F5344CB8AC3E}">
        <p14:creationId xmlns:p14="http://schemas.microsoft.com/office/powerpoint/2010/main" val="13306261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F5A00-ABCE-4F44-BBA9-29F9AF3BD4C7}"/>
              </a:ext>
            </a:extLst>
          </p:cNvPr>
          <p:cNvSpPr>
            <a:spLocks noGrp="1"/>
          </p:cNvSpPr>
          <p:nvPr>
            <p:ph type="title"/>
          </p:nvPr>
        </p:nvSpPr>
        <p:spPr>
          <a:xfrm>
            <a:off x="228600" y="152400"/>
            <a:ext cx="8610600" cy="1066800"/>
          </a:xfrm>
        </p:spPr>
        <p:txBody>
          <a:bodyPr/>
          <a:lstStyle/>
          <a:p>
            <a:r>
              <a:rPr lang="en-US" sz="3800" dirty="0"/>
              <a:t>RowClone Extensions and Follow-Up Work</a:t>
            </a:r>
          </a:p>
        </p:txBody>
      </p:sp>
      <p:sp>
        <p:nvSpPr>
          <p:cNvPr id="3" name="Content Placeholder 2">
            <a:extLst>
              <a:ext uri="{FF2B5EF4-FFF2-40B4-BE49-F238E27FC236}">
                <a16:creationId xmlns:a16="http://schemas.microsoft.com/office/drawing/2014/main" id="{B8D643A2-4FC2-8143-B99F-205908C4280B}"/>
              </a:ext>
            </a:extLst>
          </p:cNvPr>
          <p:cNvSpPr>
            <a:spLocks noGrp="1"/>
          </p:cNvSpPr>
          <p:nvPr>
            <p:ph idx="1"/>
          </p:nvPr>
        </p:nvSpPr>
        <p:spPr/>
        <p:txBody>
          <a:bodyPr/>
          <a:lstStyle/>
          <a:p>
            <a:r>
              <a:rPr lang="en-US" dirty="0"/>
              <a:t>Can this be improved to do </a:t>
            </a:r>
            <a:r>
              <a:rPr lang="en-US" dirty="0">
                <a:solidFill>
                  <a:srgbClr val="0432FF"/>
                </a:solidFill>
              </a:rPr>
              <a:t>faster inter-subarray copy</a:t>
            </a:r>
            <a:r>
              <a:rPr lang="en-US" dirty="0"/>
              <a:t>?</a:t>
            </a:r>
          </a:p>
          <a:p>
            <a:pPr lvl="1"/>
            <a:r>
              <a:rPr lang="en-US" dirty="0"/>
              <a:t>Yes, </a:t>
            </a:r>
            <a:r>
              <a:rPr lang="en-US" dirty="0">
                <a:solidFill>
                  <a:srgbClr val="FF0000"/>
                </a:solidFill>
              </a:rPr>
              <a:t>see LISA [Chang et al., HPCA 2016]</a:t>
            </a:r>
          </a:p>
          <a:p>
            <a:pPr lvl="1"/>
            <a:endParaRPr lang="en-US" dirty="0"/>
          </a:p>
          <a:p>
            <a:r>
              <a:rPr lang="en-US" dirty="0"/>
              <a:t>Can we enable </a:t>
            </a:r>
            <a:r>
              <a:rPr lang="en-US" dirty="0">
                <a:solidFill>
                  <a:srgbClr val="0432FF"/>
                </a:solidFill>
              </a:rPr>
              <a:t>data movement at smaller granularities within a bank</a:t>
            </a:r>
            <a:r>
              <a:rPr lang="en-US" dirty="0"/>
              <a:t>?</a:t>
            </a:r>
          </a:p>
          <a:p>
            <a:pPr lvl="1"/>
            <a:r>
              <a:rPr lang="en-US" dirty="0"/>
              <a:t>Yes, </a:t>
            </a:r>
            <a:r>
              <a:rPr lang="en-US" dirty="0">
                <a:solidFill>
                  <a:srgbClr val="FF0000"/>
                </a:solidFill>
              </a:rPr>
              <a:t>see FIGARO [Wang et al., MICRO 2020]</a:t>
            </a:r>
            <a:endParaRPr lang="en-US" sz="1400" dirty="0"/>
          </a:p>
          <a:p>
            <a:endParaRPr lang="en-US" dirty="0"/>
          </a:p>
          <a:p>
            <a:r>
              <a:rPr lang="en-US" dirty="0"/>
              <a:t>Can this be improved to do </a:t>
            </a:r>
            <a:r>
              <a:rPr lang="en-US" dirty="0">
                <a:solidFill>
                  <a:srgbClr val="0432FF"/>
                </a:solidFill>
              </a:rPr>
              <a:t>better inter-bank copy</a:t>
            </a:r>
            <a:r>
              <a:rPr lang="en-US" dirty="0"/>
              <a:t>?</a:t>
            </a:r>
          </a:p>
          <a:p>
            <a:pPr lvl="1"/>
            <a:r>
              <a:rPr lang="en-US" dirty="0"/>
              <a:t>Yes, </a:t>
            </a:r>
            <a:r>
              <a:rPr lang="en-US" dirty="0">
                <a:solidFill>
                  <a:srgbClr val="FF0000"/>
                </a:solidFill>
              </a:rPr>
              <a:t>see Network-on-Memory [CAL 2020]</a:t>
            </a:r>
            <a:endParaRPr lang="en-US" sz="1400" dirty="0"/>
          </a:p>
          <a:p>
            <a:endParaRPr lang="en-US" dirty="0"/>
          </a:p>
          <a:p>
            <a:r>
              <a:rPr lang="en-US" dirty="0"/>
              <a:t>Can similar ideas and DRAM properties be used to perform </a:t>
            </a:r>
            <a:r>
              <a:rPr lang="en-US" dirty="0">
                <a:solidFill>
                  <a:srgbClr val="0432FF"/>
                </a:solidFill>
              </a:rPr>
              <a:t>computation on data</a:t>
            </a:r>
            <a:r>
              <a:rPr lang="en-US" dirty="0"/>
              <a:t>?</a:t>
            </a:r>
          </a:p>
          <a:p>
            <a:pPr lvl="1"/>
            <a:r>
              <a:rPr lang="en-US" dirty="0"/>
              <a:t>Yes, </a:t>
            </a:r>
            <a:r>
              <a:rPr lang="en-US" dirty="0">
                <a:solidFill>
                  <a:srgbClr val="FF0000"/>
                </a:solidFill>
              </a:rPr>
              <a:t>see Ambit [Seshadri et al., CAL 2015, MICRO 2017]</a:t>
            </a:r>
          </a:p>
          <a:p>
            <a:endParaRPr lang="en-US" dirty="0"/>
          </a:p>
          <a:p>
            <a:endParaRPr lang="en-US" dirty="0"/>
          </a:p>
          <a:p>
            <a:pPr lvl="1"/>
            <a:endParaRPr lang="en-US" dirty="0"/>
          </a:p>
        </p:txBody>
      </p:sp>
      <p:sp>
        <p:nvSpPr>
          <p:cNvPr id="4" name="Slide Number Placeholder 3">
            <a:extLst>
              <a:ext uri="{FF2B5EF4-FFF2-40B4-BE49-F238E27FC236}">
                <a16:creationId xmlns:a16="http://schemas.microsoft.com/office/drawing/2014/main" id="{D4385214-686F-AE45-AD43-76EF3388C3A1}"/>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Arial" charset="0"/>
              </a:rPr>
              <a:pPr marL="0" marR="0" lvl="0" indent="0" algn="r" defTabSz="914400" rtl="0" eaLnBrk="0" fontAlgn="base" latinLnBrk="0" hangingPunct="0">
                <a:lnSpc>
                  <a:spcPct val="100000"/>
                </a:lnSpc>
                <a:spcBef>
                  <a:spcPct val="0"/>
                </a:spcBef>
                <a:spcAft>
                  <a:spcPct val="0"/>
                </a:spcAft>
                <a:buClrTx/>
                <a:buSzTx/>
                <a:buFontTx/>
                <a:buNone/>
                <a:tabLst/>
                <a:defRPr/>
              </a:pPr>
              <a:t>222</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Arial" charset="0"/>
            </a:endParaRPr>
          </a:p>
        </p:txBody>
      </p:sp>
    </p:spTree>
    <p:extLst>
      <p:ext uri="{BB962C8B-B14F-4D97-AF65-F5344CB8AC3E}">
        <p14:creationId xmlns:p14="http://schemas.microsoft.com/office/powerpoint/2010/main" val="4067701447"/>
      </p:ext>
    </p:extLst>
  </p:cSld>
  <p:clrMapOvr>
    <a:masterClrMapping/>
  </p:clrMapOvr>
  <p:transition/>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LISA: Increasing Connectivity in DRAM</a:t>
            </a:r>
          </a:p>
        </p:txBody>
      </p:sp>
      <p:sp>
        <p:nvSpPr>
          <p:cNvPr id="3" name="Content Placeholder 2"/>
          <p:cNvSpPr>
            <a:spLocks noGrp="1"/>
          </p:cNvSpPr>
          <p:nvPr>
            <p:ph idx="1"/>
          </p:nvPr>
        </p:nvSpPr>
        <p:spPr/>
        <p:txBody>
          <a:bodyPr/>
          <a:lstStyle/>
          <a:p>
            <a:r>
              <a:rPr lang="en-US" sz="2100" dirty="0"/>
              <a:t>Kevin K. Chang, </a:t>
            </a:r>
            <a:r>
              <a:rPr lang="en-US" sz="2100" dirty="0" err="1"/>
              <a:t>Prashant</a:t>
            </a:r>
            <a:r>
              <a:rPr lang="en-US" sz="2100" dirty="0"/>
              <a:t> J. Nair, </a:t>
            </a:r>
            <a:r>
              <a:rPr lang="en-US" sz="2100" dirty="0" err="1"/>
              <a:t>Saugata</a:t>
            </a:r>
            <a:r>
              <a:rPr lang="en-US" sz="2100" dirty="0"/>
              <a:t> </a:t>
            </a:r>
            <a:r>
              <a:rPr lang="en-US" sz="2100" dirty="0" err="1"/>
              <a:t>Ghose</a:t>
            </a:r>
            <a:r>
              <a:rPr lang="en-US" sz="2100" dirty="0"/>
              <a:t>, </a:t>
            </a:r>
            <a:r>
              <a:rPr lang="en-US" sz="2100" dirty="0" err="1"/>
              <a:t>Donghyuk</a:t>
            </a:r>
            <a:r>
              <a:rPr lang="en-US" sz="2100" dirty="0"/>
              <a:t> Lee, </a:t>
            </a:r>
            <a:r>
              <a:rPr lang="en-US" sz="2100" dirty="0" err="1"/>
              <a:t>Moinuddin</a:t>
            </a:r>
            <a:r>
              <a:rPr lang="en-US" sz="2100" dirty="0"/>
              <a:t> K. </a:t>
            </a:r>
            <a:r>
              <a:rPr lang="en-US" sz="2100" dirty="0" err="1"/>
              <a:t>Qureshi</a:t>
            </a:r>
            <a:r>
              <a:rPr lang="en-US" sz="2100" dirty="0"/>
              <a:t>, and Onur Mutlu,</a:t>
            </a:r>
            <a:br>
              <a:rPr lang="en-US" sz="2100" dirty="0"/>
            </a:br>
            <a:r>
              <a:rPr lang="en-US" sz="2100" b="1" dirty="0">
                <a:solidFill>
                  <a:srgbClr val="0432FF"/>
                </a:solidFill>
                <a:hlinkClick r:id="rId2">
                  <a:extLst>
                    <a:ext uri="{A12FA001-AC4F-418D-AE19-62706E023703}">
                      <ahyp:hlinkClr xmlns:ahyp="http://schemas.microsoft.com/office/drawing/2018/hyperlinkcolor" val="tx"/>
                    </a:ext>
                  </a:extLst>
                </a:hlinkClick>
              </a:rPr>
              <a:t>"Low-Cost Inter-Linked Subarrays (LISA): Enabling Fast Inter-Subarray Data Movement in DRAM"</a:t>
            </a:r>
            <a:r>
              <a:rPr lang="en-US" sz="2100" dirty="0">
                <a:solidFill>
                  <a:srgbClr val="0432FF"/>
                </a:solidFill>
              </a:rPr>
              <a:t> </a:t>
            </a:r>
            <a:br>
              <a:rPr lang="en-US" sz="2100" dirty="0"/>
            </a:br>
            <a:r>
              <a:rPr lang="en-US" sz="2100" i="1" dirty="0"/>
              <a:t>Proceedings of the </a:t>
            </a:r>
            <a:r>
              <a:rPr lang="en-US" sz="2100" i="1" dirty="0">
                <a:hlinkClick r:id="rId3"/>
              </a:rPr>
              <a:t>22nd International Symposium on High-Performance Computer Architecture</a:t>
            </a:r>
            <a:r>
              <a:rPr lang="en-US" sz="2100" i="1" dirty="0"/>
              <a:t> (</a:t>
            </a:r>
            <a:r>
              <a:rPr lang="en-US" sz="2100" b="1" i="1" dirty="0"/>
              <a:t>HPCA</a:t>
            </a:r>
            <a:r>
              <a:rPr lang="en-US" sz="2100" i="1" dirty="0"/>
              <a:t>)</a:t>
            </a:r>
            <a:r>
              <a:rPr lang="en-US" sz="2100" dirty="0"/>
              <a:t>, Barcelona, Spain, March 2016. </a:t>
            </a:r>
            <a:br>
              <a:rPr lang="en-US" sz="2100" dirty="0"/>
            </a:br>
            <a:r>
              <a:rPr lang="en-US" sz="2100" dirty="0"/>
              <a:t>[</a:t>
            </a:r>
            <a:r>
              <a:rPr lang="en-US" sz="2100" dirty="0">
                <a:hlinkClick r:id="rId4"/>
              </a:rPr>
              <a:t>Slides (pptx)</a:t>
            </a:r>
            <a:r>
              <a:rPr lang="en-US" sz="2100" dirty="0"/>
              <a:t> </a:t>
            </a:r>
            <a:r>
              <a:rPr lang="en-US" sz="2100" dirty="0">
                <a:hlinkClick r:id="rId5"/>
              </a:rPr>
              <a:t>(pdf)</a:t>
            </a:r>
            <a:r>
              <a:rPr lang="en-US" sz="2100" dirty="0"/>
              <a:t>] </a:t>
            </a:r>
            <a:br>
              <a:rPr lang="en-US" sz="2100" dirty="0"/>
            </a:br>
            <a:r>
              <a:rPr lang="en-US" sz="2100" dirty="0"/>
              <a:t>[</a:t>
            </a:r>
            <a:r>
              <a:rPr lang="en-US" sz="2100" dirty="0">
                <a:hlinkClick r:id="rId6"/>
              </a:rPr>
              <a:t>Source Code</a:t>
            </a:r>
            <a:r>
              <a:rPr lang="en-US" sz="2100" dirty="0"/>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752C56-4F8A-824F-A263-2404B5D536A2}"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223</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p:cNvPicPr>
            <a:picLocks noChangeAspect="1"/>
          </p:cNvPicPr>
          <p:nvPr/>
        </p:nvPicPr>
        <p:blipFill>
          <a:blip r:embed="rId7"/>
          <a:stretch>
            <a:fillRect/>
          </a:stretch>
        </p:blipFill>
        <p:spPr>
          <a:xfrm>
            <a:off x="0" y="4537180"/>
            <a:ext cx="9144000" cy="908044"/>
          </a:xfrm>
          <a:prstGeom prst="rect">
            <a:avLst/>
          </a:prstGeom>
        </p:spPr>
      </p:pic>
      <p:pic>
        <p:nvPicPr>
          <p:cNvPr id="6" name="Picture 5"/>
          <p:cNvPicPr>
            <a:picLocks noChangeAspect="1"/>
          </p:cNvPicPr>
          <p:nvPr/>
        </p:nvPicPr>
        <p:blipFill>
          <a:blip r:embed="rId8"/>
          <a:stretch>
            <a:fillRect/>
          </a:stretch>
        </p:blipFill>
        <p:spPr>
          <a:xfrm>
            <a:off x="0" y="5526638"/>
            <a:ext cx="9144000" cy="710674"/>
          </a:xfrm>
          <a:prstGeom prst="rect">
            <a:avLst/>
          </a:prstGeom>
        </p:spPr>
      </p:pic>
    </p:spTree>
    <p:extLst>
      <p:ext uri="{BB962C8B-B14F-4D97-AF65-F5344CB8AC3E}">
        <p14:creationId xmlns:p14="http://schemas.microsoft.com/office/powerpoint/2010/main" val="182029985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FIGARO: Fine-Grained In-DRAM Copy</a:t>
            </a:r>
          </a:p>
        </p:txBody>
      </p:sp>
      <p:sp>
        <p:nvSpPr>
          <p:cNvPr id="3" name="Content Placeholder 2"/>
          <p:cNvSpPr>
            <a:spLocks noGrp="1"/>
          </p:cNvSpPr>
          <p:nvPr>
            <p:ph idx="1"/>
          </p:nvPr>
        </p:nvSpPr>
        <p:spPr/>
        <p:txBody>
          <a:bodyPr/>
          <a:lstStyle/>
          <a:p>
            <a:r>
              <a:rPr lang="en-US" sz="2000" dirty="0" err="1"/>
              <a:t>Yaohua</a:t>
            </a:r>
            <a:r>
              <a:rPr lang="en-US" sz="2000" dirty="0"/>
              <a:t> Wang, Lois </a:t>
            </a:r>
            <a:r>
              <a:rPr lang="en-US" sz="2000" dirty="0" err="1"/>
              <a:t>Orosa</a:t>
            </a:r>
            <a:r>
              <a:rPr lang="en-US" sz="2000" dirty="0"/>
              <a:t>, </a:t>
            </a:r>
            <a:r>
              <a:rPr lang="en-US" sz="2000" dirty="0" err="1"/>
              <a:t>Xiangjun</a:t>
            </a:r>
            <a:r>
              <a:rPr lang="en-US" sz="2000" dirty="0"/>
              <a:t> Peng, Yang Guo, Saugata Ghose, Minesh Patel, </a:t>
            </a:r>
            <a:r>
              <a:rPr lang="en-US" sz="2000" dirty="0" err="1"/>
              <a:t>Jeremie</a:t>
            </a:r>
            <a:r>
              <a:rPr lang="en-US" sz="2000" dirty="0"/>
              <a:t> S. Kim, Juan Gómez Luna, Mohammad </a:t>
            </a:r>
            <a:r>
              <a:rPr lang="en-US" sz="2000" dirty="0" err="1"/>
              <a:t>Sadrosadati</a:t>
            </a:r>
            <a:r>
              <a:rPr lang="en-US" sz="2000" dirty="0"/>
              <a:t>, Nika Mansouri </a:t>
            </a:r>
            <a:r>
              <a:rPr lang="en-US" sz="2000" dirty="0" err="1"/>
              <a:t>Ghiasi</a:t>
            </a:r>
            <a:r>
              <a:rPr lang="en-US" sz="2000" dirty="0"/>
              <a:t>, and Onur Mutlu,</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"FIGARO: Improving System Performance via Fine-Grained In-DRAM Data Relocation and Caching"</a:t>
            </a:r>
            <a:br>
              <a:rPr lang="en-US" sz="2000" dirty="0">
                <a:solidFill>
                  <a:srgbClr val="0432FF"/>
                </a:solidFill>
              </a:rPr>
            </a:br>
            <a:r>
              <a:rPr lang="en-US" sz="2000" i="1" dirty="0"/>
              <a:t>Proceedings of the </a:t>
            </a:r>
            <a:r>
              <a:rPr lang="en-US" sz="2000" i="1" dirty="0">
                <a:hlinkClick r:id="rId3"/>
              </a:rPr>
              <a:t>53rd International Symposium on Microarchitecture</a:t>
            </a:r>
            <a:r>
              <a:rPr lang="en-US" sz="2000" i="1" dirty="0"/>
              <a:t> (</a:t>
            </a:r>
            <a:r>
              <a:rPr lang="en-US" sz="2000" b="1" i="1" dirty="0"/>
              <a:t>MICRO</a:t>
            </a:r>
            <a:r>
              <a:rPr lang="en-US" sz="2000" i="1" dirty="0"/>
              <a:t>)</a:t>
            </a:r>
            <a:r>
              <a:rPr lang="en-US" sz="2000" dirty="0"/>
              <a:t>, Virtual, October 2020.</a:t>
            </a:r>
          </a:p>
          <a:p>
            <a:pPr marL="0" indent="0">
              <a:buNone/>
            </a:pPr>
            <a:endParaRPr lang="en-US" sz="21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752C56-4F8A-824F-A263-2404B5D536A2}"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224</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7" name="Picture 6">
            <a:extLst>
              <a:ext uri="{FF2B5EF4-FFF2-40B4-BE49-F238E27FC236}">
                <a16:creationId xmlns:a16="http://schemas.microsoft.com/office/drawing/2014/main" id="{21EB1EDA-D3F9-2244-A889-1011E90C9966}"/>
              </a:ext>
            </a:extLst>
          </p:cNvPr>
          <p:cNvPicPr>
            <a:picLocks noChangeAspect="1"/>
          </p:cNvPicPr>
          <p:nvPr/>
        </p:nvPicPr>
        <p:blipFill>
          <a:blip r:embed="rId4"/>
          <a:stretch>
            <a:fillRect/>
          </a:stretch>
        </p:blipFill>
        <p:spPr>
          <a:xfrm>
            <a:off x="0" y="3952698"/>
            <a:ext cx="9144000" cy="2228720"/>
          </a:xfrm>
          <a:prstGeom prst="rect">
            <a:avLst/>
          </a:prstGeom>
        </p:spPr>
      </p:pic>
    </p:spTree>
    <p:extLst>
      <p:ext uri="{BB962C8B-B14F-4D97-AF65-F5344CB8AC3E}">
        <p14:creationId xmlns:p14="http://schemas.microsoft.com/office/powerpoint/2010/main" val="320914941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800" dirty="0"/>
              <a:t>Network-On-Memory: Fast Inter-Bank Copy</a:t>
            </a:r>
          </a:p>
        </p:txBody>
      </p:sp>
      <p:sp>
        <p:nvSpPr>
          <p:cNvPr id="3" name="Content Placeholder 2"/>
          <p:cNvSpPr>
            <a:spLocks noGrp="1"/>
          </p:cNvSpPr>
          <p:nvPr>
            <p:ph idx="1"/>
          </p:nvPr>
        </p:nvSpPr>
        <p:spPr/>
        <p:txBody>
          <a:bodyPr/>
          <a:lstStyle/>
          <a:p>
            <a:r>
              <a:rPr lang="en-US" sz="2000" dirty="0" err="1"/>
              <a:t>Seyyed</a:t>
            </a:r>
            <a:r>
              <a:rPr lang="en-US" sz="2000" dirty="0"/>
              <a:t> Hossein </a:t>
            </a:r>
            <a:r>
              <a:rPr lang="en-US" sz="2000" dirty="0" err="1"/>
              <a:t>SeyyedAghaei</a:t>
            </a:r>
            <a:r>
              <a:rPr lang="en-US" sz="2000" dirty="0"/>
              <a:t> </a:t>
            </a:r>
            <a:r>
              <a:rPr lang="en-US" sz="2000" dirty="0" err="1"/>
              <a:t>Rezaei</a:t>
            </a:r>
            <a:r>
              <a:rPr lang="en-US" sz="2000" dirty="0"/>
              <a:t>, Mehdi </a:t>
            </a:r>
            <a:r>
              <a:rPr lang="en-US" sz="2000" dirty="0" err="1"/>
              <a:t>Modarressi</a:t>
            </a:r>
            <a:r>
              <a:rPr lang="en-US" sz="2000" dirty="0"/>
              <a:t>, </a:t>
            </a:r>
            <a:r>
              <a:rPr lang="en-US" sz="2000" dirty="0" err="1"/>
              <a:t>Rachata</a:t>
            </a:r>
            <a:r>
              <a:rPr lang="en-US" sz="2000" dirty="0"/>
              <a:t> Ausavarungnirun, Mohammad </a:t>
            </a:r>
            <a:r>
              <a:rPr lang="en-US" sz="2000" dirty="0" err="1"/>
              <a:t>Sadrosadati</a:t>
            </a:r>
            <a:r>
              <a:rPr lang="en-US" sz="2000" dirty="0"/>
              <a:t>, Onur Mutlu, and Masoud </a:t>
            </a:r>
            <a:r>
              <a:rPr lang="en-US" sz="2000" dirty="0" err="1"/>
              <a:t>Daneshtalab</a:t>
            </a:r>
            <a:r>
              <a:rPr lang="en-US" sz="2000" dirty="0"/>
              <a:t>,</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"NoM: Network-on-Memory for Inter-Bank Data Transfer in Highly-Banked Memories"</a:t>
            </a:r>
            <a:br>
              <a:rPr lang="en-US" sz="2000" dirty="0">
                <a:solidFill>
                  <a:srgbClr val="0432FF"/>
                </a:solidFill>
              </a:rPr>
            </a:br>
            <a:r>
              <a:rPr lang="en-US" sz="2000" i="1" dirty="0">
                <a:hlinkClick r:id="rId3"/>
              </a:rPr>
              <a:t>IEEE Computer Architecture Letters</a:t>
            </a:r>
            <a:r>
              <a:rPr lang="en-US" sz="2000" i="1" dirty="0"/>
              <a:t> (</a:t>
            </a:r>
            <a:r>
              <a:rPr lang="en-US" sz="2000" b="1" i="1" dirty="0"/>
              <a:t>CAL</a:t>
            </a:r>
            <a:r>
              <a:rPr lang="en-US" sz="2000" i="1" dirty="0"/>
              <a:t>)</a:t>
            </a:r>
            <a:r>
              <a:rPr lang="en-US" sz="2000" dirty="0"/>
              <a:t>, to appear in 2020.</a:t>
            </a:r>
          </a:p>
          <a:p>
            <a:pPr marL="0" indent="0">
              <a:buNone/>
            </a:pPr>
            <a:br>
              <a:rPr lang="en-US" sz="2000" dirty="0"/>
            </a:br>
            <a:endParaRPr lang="en-US" sz="20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752C56-4F8A-824F-A263-2404B5D536A2}"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225</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0BB02404-C0AF-0A47-9A96-6BE1DE591513}"/>
              </a:ext>
            </a:extLst>
          </p:cNvPr>
          <p:cNvPicPr>
            <a:picLocks noChangeAspect="1"/>
          </p:cNvPicPr>
          <p:nvPr/>
        </p:nvPicPr>
        <p:blipFill>
          <a:blip r:embed="rId4"/>
          <a:stretch>
            <a:fillRect/>
          </a:stretch>
        </p:blipFill>
        <p:spPr>
          <a:xfrm>
            <a:off x="0" y="4191000"/>
            <a:ext cx="9144000" cy="1569990"/>
          </a:xfrm>
          <a:prstGeom prst="rect">
            <a:avLst/>
          </a:prstGeom>
        </p:spPr>
      </p:pic>
    </p:spTree>
    <p:extLst>
      <p:ext uri="{BB962C8B-B14F-4D97-AF65-F5344CB8AC3E}">
        <p14:creationId xmlns:p14="http://schemas.microsoft.com/office/powerpoint/2010/main" val="36479881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
          <p:cNvSpPr>
            <a:spLocks/>
          </p:cNvSpPr>
          <p:nvPr/>
        </p:nvSpPr>
        <p:spPr bwMode="auto">
          <a:xfrm>
            <a:off x="412750" y="1295400"/>
            <a:ext cx="5740400" cy="3949700"/>
          </a:xfrm>
          <a:prstGeom prst="rect">
            <a:avLst/>
          </a:prstGeom>
          <a:solidFill>
            <a:srgbClr val="E6E6E6"/>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0" name="Line 2"/>
          <p:cNvSpPr>
            <a:spLocks noChangeShapeType="1"/>
          </p:cNvSpPr>
          <p:nvPr/>
        </p:nvSpPr>
        <p:spPr bwMode="auto">
          <a:xfrm>
            <a:off x="3289300" y="4584704"/>
            <a:ext cx="0" cy="881857"/>
          </a:xfrm>
          <a:prstGeom prst="line">
            <a:avLst/>
          </a:prstGeom>
          <a:noFill/>
          <a:ln w="889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1" name="Rectangle 3"/>
          <p:cNvSpPr>
            <a:spLocks noGrp="1" noChangeArrowheads="1"/>
          </p:cNvSpPr>
          <p:nvPr>
            <p:ph type="title"/>
          </p:nvPr>
        </p:nvSpPr>
        <p:spPr>
          <a:xfrm>
            <a:off x="419100" y="196850"/>
            <a:ext cx="8724900" cy="558800"/>
          </a:xfrm>
          <a:ln/>
        </p:spPr>
        <p:txBody>
          <a:bodyPr/>
          <a:lstStyle/>
          <a:p>
            <a:r>
              <a:rPr lang="en-US" sz="4400" dirty="0">
                <a:solidFill>
                  <a:srgbClr val="1A5712"/>
                </a:solidFill>
                <a:latin typeface="Garamond"/>
                <a:cs typeface="Garamond"/>
              </a:rPr>
              <a:t>Mindset: Memory as an Accelerator</a:t>
            </a:r>
          </a:p>
        </p:txBody>
      </p:sp>
      <p:sp>
        <p:nvSpPr>
          <p:cNvPr id="22532" name="Rectangle 4"/>
          <p:cNvSpPr>
            <a:spLocks/>
          </p:cNvSpPr>
          <p:nvPr/>
        </p:nvSpPr>
        <p:spPr bwMode="auto">
          <a:xfrm>
            <a:off x="692150" y="16002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3" name="Rectangle 5"/>
          <p:cNvSpPr>
            <a:spLocks/>
          </p:cNvSpPr>
          <p:nvPr/>
        </p:nvSpPr>
        <p:spPr bwMode="auto">
          <a:xfrm>
            <a:off x="1062323" y="18245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4" name="Rectangle 6"/>
          <p:cNvSpPr>
            <a:spLocks/>
          </p:cNvSpPr>
          <p:nvPr/>
        </p:nvSpPr>
        <p:spPr bwMode="auto">
          <a:xfrm>
            <a:off x="1924050" y="16002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5" name="Rectangle 7"/>
          <p:cNvSpPr>
            <a:spLocks/>
          </p:cNvSpPr>
          <p:nvPr/>
        </p:nvSpPr>
        <p:spPr bwMode="auto">
          <a:xfrm>
            <a:off x="2296604" y="18245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6" name="Rectangle 8"/>
          <p:cNvSpPr>
            <a:spLocks/>
          </p:cNvSpPr>
          <p:nvPr/>
        </p:nvSpPr>
        <p:spPr bwMode="auto">
          <a:xfrm>
            <a:off x="692150" y="26670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7" name="Rectangle 9"/>
          <p:cNvSpPr>
            <a:spLocks/>
          </p:cNvSpPr>
          <p:nvPr/>
        </p:nvSpPr>
        <p:spPr bwMode="auto">
          <a:xfrm>
            <a:off x="1064704" y="28913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8" name="Rectangle 10"/>
          <p:cNvSpPr>
            <a:spLocks/>
          </p:cNvSpPr>
          <p:nvPr/>
        </p:nvSpPr>
        <p:spPr bwMode="auto">
          <a:xfrm>
            <a:off x="1924050" y="26670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9" name="Rectangle 11"/>
          <p:cNvSpPr>
            <a:spLocks/>
          </p:cNvSpPr>
          <p:nvPr/>
        </p:nvSpPr>
        <p:spPr bwMode="auto">
          <a:xfrm>
            <a:off x="2296604" y="28913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0" name="Rectangle 12"/>
          <p:cNvSpPr>
            <a:spLocks/>
          </p:cNvSpPr>
          <p:nvPr/>
        </p:nvSpPr>
        <p:spPr bwMode="auto">
          <a:xfrm>
            <a:off x="3155950" y="161290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1" name="Rectangle 13"/>
          <p:cNvSpPr>
            <a:spLocks/>
          </p:cNvSpPr>
          <p:nvPr/>
        </p:nvSpPr>
        <p:spPr bwMode="auto">
          <a:xfrm>
            <a:off x="3172966" y="1734751"/>
            <a:ext cx="548590"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mini-CPU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2" name="Rectangle 14"/>
          <p:cNvSpPr>
            <a:spLocks/>
          </p:cNvSpPr>
          <p:nvPr/>
        </p:nvSpPr>
        <p:spPr bwMode="auto">
          <a:xfrm>
            <a:off x="3155950" y="226695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3" name="Rectangle 15"/>
          <p:cNvSpPr>
            <a:spLocks/>
          </p:cNvSpPr>
          <p:nvPr/>
        </p:nvSpPr>
        <p:spPr bwMode="auto">
          <a:xfrm>
            <a:off x="3313402" y="2379668"/>
            <a:ext cx="269304" cy="3016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video</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4" name="Rectangle 16"/>
          <p:cNvSpPr>
            <a:spLocks/>
          </p:cNvSpPr>
          <p:nvPr/>
        </p:nvSpPr>
        <p:spPr bwMode="auto">
          <a:xfrm>
            <a:off x="4025900" y="166370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5" name="Rectangle 17"/>
          <p:cNvSpPr>
            <a:spLocks/>
          </p:cNvSpPr>
          <p:nvPr/>
        </p:nvSpPr>
        <p:spPr bwMode="auto">
          <a:xfrm>
            <a:off x="4053619" y="1762943"/>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6" name="Rectangle 18"/>
          <p:cNvSpPr>
            <a:spLocks/>
          </p:cNvSpPr>
          <p:nvPr/>
        </p:nvSpPr>
        <p:spPr bwMode="auto">
          <a:xfrm>
            <a:off x="4984750" y="167005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7" name="Rectangle 19"/>
          <p:cNvSpPr>
            <a:spLocks/>
          </p:cNvSpPr>
          <p:nvPr/>
        </p:nvSpPr>
        <p:spPr bwMode="auto">
          <a:xfrm>
            <a:off x="5010087" y="177246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8" name="Rectangle 20"/>
          <p:cNvSpPr>
            <a:spLocks/>
          </p:cNvSpPr>
          <p:nvPr/>
        </p:nvSpPr>
        <p:spPr bwMode="auto">
          <a:xfrm>
            <a:off x="4025900" y="264160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9" name="Rectangle 21"/>
          <p:cNvSpPr>
            <a:spLocks/>
          </p:cNvSpPr>
          <p:nvPr/>
        </p:nvSpPr>
        <p:spPr bwMode="auto">
          <a:xfrm>
            <a:off x="4051237" y="274401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50" name="Rectangle 22"/>
          <p:cNvSpPr>
            <a:spLocks/>
          </p:cNvSpPr>
          <p:nvPr/>
        </p:nvSpPr>
        <p:spPr bwMode="auto">
          <a:xfrm>
            <a:off x="4984750" y="264795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1" name="Rectangle 23"/>
          <p:cNvSpPr>
            <a:spLocks/>
          </p:cNvSpPr>
          <p:nvPr/>
        </p:nvSpPr>
        <p:spPr bwMode="auto">
          <a:xfrm>
            <a:off x="5010087" y="275036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52" name="Rectangle 24"/>
          <p:cNvSpPr>
            <a:spLocks/>
          </p:cNvSpPr>
          <p:nvPr/>
        </p:nvSpPr>
        <p:spPr bwMode="auto">
          <a:xfrm>
            <a:off x="3930650" y="1593850"/>
            <a:ext cx="1981200" cy="1879600"/>
          </a:xfrm>
          <a:prstGeom prst="rect">
            <a:avLst/>
          </a:prstGeom>
          <a:noFill/>
          <a:ln w="25400" cap="flat">
            <a:solidFill>
              <a:schemeClr val="tx1"/>
            </a:solidFill>
            <a:prstDash val="sysDot"/>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3" name="Rectangle 25"/>
          <p:cNvSpPr>
            <a:spLocks/>
          </p:cNvSpPr>
          <p:nvPr/>
        </p:nvSpPr>
        <p:spPr bwMode="auto">
          <a:xfrm>
            <a:off x="692150" y="3733800"/>
            <a:ext cx="5207000" cy="850900"/>
          </a:xfrm>
          <a:prstGeom prst="rect">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4" name="Rectangle 26"/>
          <p:cNvSpPr>
            <a:spLocks/>
          </p:cNvSpPr>
          <p:nvPr/>
        </p:nvSpPr>
        <p:spPr bwMode="auto">
          <a:xfrm>
            <a:off x="3188665" y="4107461"/>
            <a:ext cx="211597" cy="20518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LLC</a:t>
            </a:r>
          </a:p>
        </p:txBody>
      </p:sp>
      <p:sp>
        <p:nvSpPr>
          <p:cNvPr id="22555" name="Rectangle 27"/>
          <p:cNvSpPr>
            <a:spLocks/>
          </p:cNvSpPr>
          <p:nvPr/>
        </p:nvSpPr>
        <p:spPr bwMode="auto">
          <a:xfrm>
            <a:off x="2444750" y="4686300"/>
            <a:ext cx="1695450" cy="444500"/>
          </a:xfrm>
          <a:prstGeom prst="rect">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6" name="Rectangle 28"/>
          <p:cNvSpPr>
            <a:spLocks/>
          </p:cNvSpPr>
          <p:nvPr/>
        </p:nvSpPr>
        <p:spPr bwMode="auto">
          <a:xfrm>
            <a:off x="2702571" y="4825008"/>
            <a:ext cx="1179810"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 Controller</a:t>
            </a:r>
          </a:p>
        </p:txBody>
      </p:sp>
      <p:sp>
        <p:nvSpPr>
          <p:cNvPr id="22557" name="Rectangle 29"/>
          <p:cNvSpPr>
            <a:spLocks/>
          </p:cNvSpPr>
          <p:nvPr/>
        </p:nvSpPr>
        <p:spPr bwMode="auto">
          <a:xfrm>
            <a:off x="6965950" y="4565650"/>
            <a:ext cx="1695450" cy="5842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8" name="Rectangle 30"/>
          <p:cNvSpPr>
            <a:spLocks/>
          </p:cNvSpPr>
          <p:nvPr/>
        </p:nvSpPr>
        <p:spPr bwMode="auto">
          <a:xfrm>
            <a:off x="7005762" y="4602304"/>
            <a:ext cx="1615827" cy="56169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Specialized</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compute-capability</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in memory</a:t>
            </a:r>
          </a:p>
        </p:txBody>
      </p:sp>
      <p:sp>
        <p:nvSpPr>
          <p:cNvPr id="22559" name="Rectangle 31"/>
          <p:cNvSpPr>
            <a:spLocks/>
          </p:cNvSpPr>
          <p:nvPr/>
        </p:nvSpPr>
        <p:spPr bwMode="auto">
          <a:xfrm>
            <a:off x="6654800" y="1276350"/>
            <a:ext cx="2324100" cy="3949700"/>
          </a:xfrm>
          <a:prstGeom prst="rect">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0" name="Rectangle 32"/>
          <p:cNvSpPr>
            <a:spLocks/>
          </p:cNvSpPr>
          <p:nvPr/>
        </p:nvSpPr>
        <p:spPr bwMode="auto">
          <a:xfrm>
            <a:off x="7542787" y="2989858"/>
            <a:ext cx="538609"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a:t>
            </a:r>
          </a:p>
        </p:txBody>
      </p:sp>
      <p:sp>
        <p:nvSpPr>
          <p:cNvPr id="22561" name="Rectangle 33"/>
          <p:cNvSpPr>
            <a:spLocks/>
          </p:cNvSpPr>
          <p:nvPr/>
        </p:nvSpPr>
        <p:spPr bwMode="auto">
          <a:xfrm>
            <a:off x="6718300" y="1339850"/>
            <a:ext cx="2184400" cy="3136900"/>
          </a:xfrm>
          <a:prstGeom prst="rect">
            <a:avLst/>
          </a:prstGeom>
          <a:noFill/>
          <a:ln w="25400" cap="flat">
            <a:solidFill>
              <a:schemeClr val="tx1"/>
            </a:solidFill>
            <a:prstDash val="sysDot"/>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2" name="Rectangle 34"/>
          <p:cNvSpPr>
            <a:spLocks/>
          </p:cNvSpPr>
          <p:nvPr/>
        </p:nvSpPr>
        <p:spPr bwMode="auto">
          <a:xfrm>
            <a:off x="3149600" y="292100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3" name="Rectangle 35"/>
          <p:cNvSpPr>
            <a:spLocks/>
          </p:cNvSpPr>
          <p:nvPr/>
        </p:nvSpPr>
        <p:spPr bwMode="auto">
          <a:xfrm>
            <a:off x="3245710" y="3033718"/>
            <a:ext cx="397545" cy="3016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imaging</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64" name="Rectangle 36"/>
          <p:cNvSpPr>
            <a:spLocks/>
          </p:cNvSpPr>
          <p:nvPr/>
        </p:nvSpPr>
        <p:spPr bwMode="auto">
          <a:xfrm>
            <a:off x="4311318" y="5523508"/>
            <a:ext cx="807913"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 Bus</a:t>
            </a:r>
          </a:p>
        </p:txBody>
      </p:sp>
      <p:sp>
        <p:nvSpPr>
          <p:cNvPr id="22565" name="Line 37"/>
          <p:cNvSpPr>
            <a:spLocks noChangeShapeType="1"/>
          </p:cNvSpPr>
          <p:nvPr/>
        </p:nvSpPr>
        <p:spPr bwMode="auto">
          <a:xfrm rot="10800000" flipH="1">
            <a:off x="416722" y="5460207"/>
            <a:ext cx="8562181" cy="0"/>
          </a:xfrm>
          <a:prstGeom prst="line">
            <a:avLst/>
          </a:prstGeom>
          <a:noFill/>
          <a:ln w="1016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6" name="Line 38"/>
          <p:cNvSpPr>
            <a:spLocks noChangeShapeType="1"/>
          </p:cNvSpPr>
          <p:nvPr/>
        </p:nvSpPr>
        <p:spPr bwMode="auto">
          <a:xfrm>
            <a:off x="7816850" y="5226848"/>
            <a:ext cx="0" cy="239713"/>
          </a:xfrm>
          <a:prstGeom prst="line">
            <a:avLst/>
          </a:prstGeom>
          <a:noFill/>
          <a:ln w="889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44" name="Rounded Rectangle 43"/>
          <p:cNvSpPr>
            <a:spLocks noChangeArrowheads="1"/>
          </p:cNvSpPr>
          <p:nvPr/>
        </p:nvSpPr>
        <p:spPr bwMode="auto">
          <a:xfrm rot="5400000">
            <a:off x="6712425" y="3890443"/>
            <a:ext cx="2133601" cy="2286000"/>
          </a:xfrm>
          <a:prstGeom prst="roundRect">
            <a:avLst>
              <a:gd name="adj" fmla="val 16667"/>
            </a:avLst>
          </a:prstGeom>
          <a:noFill/>
          <a:ln w="114300">
            <a:solidFill>
              <a:srgbClr val="FF0000"/>
            </a:solidFill>
            <a:round/>
            <a:headEnd/>
            <a:tailEnd/>
          </a:ln>
          <a:extLst>
            <a:ext uri="{909E8E84-426E-40dd-AFC4-6F175D3DCCD1}">
              <a14:hiddenFill xmlns:a14="http://schemas.microsoft.com/office/drawing/2010/main" xmlns="">
                <a:solidFill>
                  <a:srgbClr val="FFFFFF"/>
                </a:solidFill>
              </a14:hiddenFill>
            </a:ext>
          </a:extLst>
        </p:spPr>
        <p:txBody>
          <a:bodyPr lIns="91440" tIns="45720" rIns="91440" bIns="4572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42" name="TextBox 41"/>
          <p:cNvSpPr txBox="1"/>
          <p:nvPr/>
        </p:nvSpPr>
        <p:spPr>
          <a:xfrm>
            <a:off x="561526" y="6279703"/>
            <a:ext cx="7466858"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srgbClr val="FF0000"/>
                </a:solidFill>
                <a:effectLst/>
                <a:uLnTx/>
                <a:uFillTx/>
                <a:latin typeface="Tahoma"/>
                <a:ea typeface="ヒラギノ角ゴ ProN W6"/>
                <a:cs typeface="Tahoma"/>
              </a:rPr>
              <a:t>Memory similar to a “conventional” accelerator</a:t>
            </a:r>
          </a:p>
        </p:txBody>
      </p:sp>
    </p:spTree>
    <p:extLst>
      <p:ext uri="{BB962C8B-B14F-4D97-AF65-F5344CB8AC3E}">
        <p14:creationId xmlns:p14="http://schemas.microsoft.com/office/powerpoint/2010/main" val="12728755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animBg="1"/>
    </p:bldLst>
  </p:timing>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In-Memory Bulk Bitwise Operations</a:t>
            </a:r>
          </a:p>
        </p:txBody>
      </p:sp>
      <p:sp>
        <p:nvSpPr>
          <p:cNvPr id="3" name="Content Placeholder 2"/>
          <p:cNvSpPr>
            <a:spLocks noGrp="1"/>
          </p:cNvSpPr>
          <p:nvPr>
            <p:ph idx="1"/>
          </p:nvPr>
        </p:nvSpPr>
        <p:spPr>
          <a:xfrm>
            <a:off x="228600" y="997527"/>
            <a:ext cx="8807896" cy="5193723"/>
          </a:xfrm>
        </p:spPr>
        <p:txBody>
          <a:bodyPr/>
          <a:lstStyle/>
          <a:p>
            <a:r>
              <a:rPr lang="en-US" dirty="0"/>
              <a:t>We can also support </a:t>
            </a:r>
            <a:r>
              <a:rPr lang="en-US" dirty="0">
                <a:solidFill>
                  <a:srgbClr val="0000FF"/>
                </a:solidFill>
              </a:rPr>
              <a:t>in-DRAM AND, OR, NOT, MAJ</a:t>
            </a:r>
          </a:p>
          <a:p>
            <a:r>
              <a:rPr lang="en-US" dirty="0"/>
              <a:t>At low cost</a:t>
            </a:r>
          </a:p>
          <a:p>
            <a:r>
              <a:rPr lang="en-US" dirty="0">
                <a:solidFill>
                  <a:srgbClr val="0000FF"/>
                </a:solidFill>
              </a:rPr>
              <a:t>Using analog computation capability of DRAM</a:t>
            </a:r>
          </a:p>
          <a:p>
            <a:pPr lvl="1"/>
            <a:r>
              <a:rPr lang="en-US" dirty="0">
                <a:solidFill>
                  <a:srgbClr val="0000FF"/>
                </a:solidFill>
              </a:rPr>
              <a:t>Idea: activating multiple rows performs computation</a:t>
            </a:r>
          </a:p>
          <a:p>
            <a:r>
              <a:rPr lang="en-US" dirty="0">
                <a:solidFill>
                  <a:srgbClr val="FF0000"/>
                </a:solidFill>
              </a:rPr>
              <a:t>30-60X performance and energy improvement</a:t>
            </a:r>
          </a:p>
          <a:p>
            <a:pPr lvl="1"/>
            <a:r>
              <a:rPr lang="en-US" sz="2000" dirty="0"/>
              <a:t>Seshadri+, “</a:t>
            </a:r>
            <a:r>
              <a:rPr lang="en-US" sz="2000" dirty="0">
                <a:solidFill>
                  <a:schemeClr val="tx2">
                    <a:lumMod val="75000"/>
                  </a:schemeClr>
                </a:solidFill>
              </a:rPr>
              <a:t>Ambit: In-Memory Accelerator for Bulk Bitwise Operations Using Commodity DRAM Technology</a:t>
            </a:r>
            <a:r>
              <a:rPr lang="en-US" sz="2000" dirty="0"/>
              <a:t>,” MICRO 2017.</a:t>
            </a:r>
          </a:p>
          <a:p>
            <a:endParaRPr lang="en-US" dirty="0"/>
          </a:p>
          <a:p>
            <a:endParaRPr lang="en-US" dirty="0"/>
          </a:p>
          <a:p>
            <a:r>
              <a:rPr lang="en-US" dirty="0">
                <a:solidFill>
                  <a:srgbClr val="0000FF"/>
                </a:solidFill>
              </a:rPr>
              <a:t>New memory technologies </a:t>
            </a:r>
            <a:r>
              <a:rPr lang="en-US" dirty="0"/>
              <a:t>enable even more opportunities</a:t>
            </a:r>
          </a:p>
          <a:p>
            <a:pPr lvl="1"/>
            <a:r>
              <a:rPr lang="en-US" dirty="0"/>
              <a:t>Memristors, resistive RAM, phase change </a:t>
            </a:r>
            <a:r>
              <a:rPr lang="en-US" dirty="0" err="1"/>
              <a:t>mem</a:t>
            </a:r>
            <a:r>
              <a:rPr lang="en-US" dirty="0"/>
              <a:t>, STT-MRAM, </a:t>
            </a:r>
            <a:r>
              <a:rPr lang="is-IS" dirty="0"/>
              <a:t>…</a:t>
            </a:r>
            <a:endParaRPr lang="en-US" dirty="0"/>
          </a:p>
          <a:p>
            <a:pPr lvl="1"/>
            <a:r>
              <a:rPr lang="en-US" dirty="0"/>
              <a:t>Can operate on data </a:t>
            </a:r>
            <a:r>
              <a:rPr lang="en-US" dirty="0">
                <a:solidFill>
                  <a:srgbClr val="FF0000"/>
                </a:solidFill>
              </a:rPr>
              <a:t>with minimal movement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227</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211495687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800" dirty="0"/>
              <a:t>In-DRAM AND/OR: Triple Row Activation</a:t>
            </a:r>
          </a:p>
        </p:txBody>
      </p:sp>
      <p:sp>
        <p:nvSpPr>
          <p:cNvPr id="3" name="Content Placeholder 2"/>
          <p:cNvSpPr>
            <a:spLocks noGrp="1"/>
          </p:cNvSpPr>
          <p:nvPr>
            <p:ph idx="1"/>
          </p:nvPr>
        </p:nvSpPr>
        <p:spPr>
          <a:xfrm>
            <a:off x="228600" y="1056928"/>
            <a:ext cx="8610600" cy="4876800"/>
          </a:xfrm>
        </p:spPr>
        <p:txBody>
          <a:bodyPr/>
          <a:lstStyle/>
          <a:p>
            <a:endParaRPr lang="en-US"/>
          </a:p>
        </p:txBody>
      </p:sp>
      <p:sp>
        <p:nvSpPr>
          <p:cNvPr id="4" name="Slide Number Placeholder 3"/>
          <p:cNvSpPr>
            <a:spLocks noGrp="1"/>
          </p:cNvSpPr>
          <p:nvPr>
            <p:ph type="sldNum" sz="quarter" idx="11"/>
          </p:nvPr>
        </p:nvSpPr>
        <p:spPr>
          <a:xfrm>
            <a:off x="6804248" y="6356176"/>
            <a:ext cx="2133600" cy="4572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228</a:t>
            </a:fld>
            <a:endParaRPr kumimoji="0" lang="en-US" altLang="en-US" sz="1600" b="0" i="0" u="none" strike="noStrike" kern="1200" cap="none" spc="0" normalizeH="0" baseline="0" noProof="0" dirty="0">
              <a:ln>
                <a:noFill/>
              </a:ln>
              <a:solidFill>
                <a:srgbClr val="000000"/>
              </a:solidFill>
              <a:effectLst/>
              <a:uLnTx/>
              <a:uFillTx/>
              <a:latin typeface="Garamond" pitchFamily="18" charset="0"/>
              <a:ea typeface="+mn-ea"/>
              <a:cs typeface="+mn-cs"/>
            </a:endParaRPr>
          </a:p>
        </p:txBody>
      </p:sp>
      <p:sp>
        <p:nvSpPr>
          <p:cNvPr id="71" name="Rectangle 70"/>
          <p:cNvSpPr/>
          <p:nvPr/>
        </p:nvSpPr>
        <p:spPr>
          <a:xfrm>
            <a:off x="1384300" y="3190528"/>
            <a:ext cx="387178" cy="68580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72" name="Rectangle 71"/>
          <p:cNvSpPr/>
          <p:nvPr/>
        </p:nvSpPr>
        <p:spPr>
          <a:xfrm>
            <a:off x="1371600" y="3476178"/>
            <a:ext cx="387178" cy="40015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73" name="Rectangle 72"/>
          <p:cNvSpPr/>
          <p:nvPr/>
        </p:nvSpPr>
        <p:spPr>
          <a:xfrm>
            <a:off x="1387613" y="2134614"/>
            <a:ext cx="387178" cy="68580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74" name="Rectangle 73"/>
          <p:cNvSpPr/>
          <p:nvPr/>
        </p:nvSpPr>
        <p:spPr>
          <a:xfrm>
            <a:off x="1390386" y="2420264"/>
            <a:ext cx="387178" cy="40015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grpSp>
        <p:nvGrpSpPr>
          <p:cNvPr id="75" name="Group 74"/>
          <p:cNvGrpSpPr/>
          <p:nvPr/>
        </p:nvGrpSpPr>
        <p:grpSpPr>
          <a:xfrm>
            <a:off x="1752600" y="1133128"/>
            <a:ext cx="3064024" cy="4958665"/>
            <a:chOff x="1828800" y="-857925"/>
            <a:chExt cx="4182533" cy="6768806"/>
          </a:xfrm>
        </p:grpSpPr>
        <p:grpSp>
          <p:nvGrpSpPr>
            <p:cNvPr id="76" name="Group 75"/>
            <p:cNvGrpSpPr/>
            <p:nvPr/>
          </p:nvGrpSpPr>
          <p:grpSpPr>
            <a:xfrm>
              <a:off x="3039533" y="3479094"/>
              <a:ext cx="2971800" cy="1119011"/>
              <a:chOff x="2667000" y="3041650"/>
              <a:chExt cx="2057400" cy="774700"/>
            </a:xfrm>
          </p:grpSpPr>
          <p:grpSp>
            <p:nvGrpSpPr>
              <p:cNvPr id="82" name="Group 81"/>
              <p:cNvGrpSpPr/>
              <p:nvPr/>
            </p:nvGrpSpPr>
            <p:grpSpPr>
              <a:xfrm>
                <a:off x="2667000" y="3048000"/>
                <a:ext cx="609600" cy="762000"/>
                <a:chOff x="2819400" y="3048000"/>
                <a:chExt cx="609600" cy="762000"/>
              </a:xfrm>
            </p:grpSpPr>
            <p:sp>
              <p:nvSpPr>
                <p:cNvPr id="88" name="Isosceles Triangle 87"/>
                <p:cNvSpPr/>
                <p:nvPr/>
              </p:nvSpPr>
              <p:spPr>
                <a:xfrm>
                  <a:off x="2819400" y="3124200"/>
                  <a:ext cx="609600" cy="685800"/>
                </a:xfrm>
                <a:prstGeom prst="triangle">
                  <a:avLst/>
                </a:prstGeom>
                <a:solidFill>
                  <a:srgbClr val="E8E595">
                    <a:lumMod val="50000"/>
                  </a:srgbClr>
                </a:solidFill>
                <a:ln w="3175" cap="flat" cmpd="sng" algn="ctr">
                  <a:solidFill>
                    <a:sysClr val="windowText" lastClr="000000">
                      <a:lumMod val="85000"/>
                      <a:lumOff val="1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89" name="Oval 88"/>
                <p:cNvSpPr/>
                <p:nvPr/>
              </p:nvSpPr>
              <p:spPr>
                <a:xfrm>
                  <a:off x="3048000" y="3048000"/>
                  <a:ext cx="152400" cy="152400"/>
                </a:xfrm>
                <a:prstGeom prst="ellipse">
                  <a:avLst/>
                </a:prstGeom>
                <a:solidFill>
                  <a:srgbClr val="E8E595">
                    <a:lumMod val="50000"/>
                  </a:srgbClr>
                </a:solidFill>
                <a:ln w="3175" cap="flat" cmpd="sng" algn="ctr">
                  <a:solidFill>
                    <a:sysClr val="windowText" lastClr="000000">
                      <a:lumMod val="85000"/>
                      <a:lumOff val="1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grpSp>
          <p:grpSp>
            <p:nvGrpSpPr>
              <p:cNvPr id="83" name="Group 82"/>
              <p:cNvGrpSpPr/>
              <p:nvPr/>
            </p:nvGrpSpPr>
            <p:grpSpPr>
              <a:xfrm rot="10800000">
                <a:off x="4114800" y="3048000"/>
                <a:ext cx="609600" cy="762000"/>
                <a:chOff x="2819400" y="3048000"/>
                <a:chExt cx="609600" cy="762000"/>
              </a:xfrm>
            </p:grpSpPr>
            <p:sp>
              <p:nvSpPr>
                <p:cNvPr id="86" name="Isosceles Triangle 85"/>
                <p:cNvSpPr/>
                <p:nvPr/>
              </p:nvSpPr>
              <p:spPr>
                <a:xfrm>
                  <a:off x="2819400" y="3124200"/>
                  <a:ext cx="609600" cy="685800"/>
                </a:xfrm>
                <a:prstGeom prst="triangle">
                  <a:avLst/>
                </a:prstGeom>
                <a:solidFill>
                  <a:srgbClr val="E8E595">
                    <a:lumMod val="50000"/>
                  </a:srgbClr>
                </a:solidFill>
                <a:ln w="3175" cap="flat" cmpd="sng" algn="ctr">
                  <a:solidFill>
                    <a:sysClr val="windowText" lastClr="000000">
                      <a:lumMod val="85000"/>
                      <a:lumOff val="1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87" name="Oval 86"/>
                <p:cNvSpPr/>
                <p:nvPr/>
              </p:nvSpPr>
              <p:spPr>
                <a:xfrm>
                  <a:off x="3048000" y="3048000"/>
                  <a:ext cx="152400" cy="152400"/>
                </a:xfrm>
                <a:prstGeom prst="ellipse">
                  <a:avLst/>
                </a:prstGeom>
                <a:solidFill>
                  <a:srgbClr val="E8E595">
                    <a:lumMod val="50000"/>
                  </a:srgbClr>
                </a:solidFill>
                <a:ln w="3175" cap="flat" cmpd="sng" algn="ctr">
                  <a:solidFill>
                    <a:sysClr val="windowText" lastClr="000000">
                      <a:lumMod val="85000"/>
                      <a:lumOff val="1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grpSp>
          <p:cxnSp>
            <p:nvCxnSpPr>
              <p:cNvPr id="84" name="Elbow Connector 83"/>
              <p:cNvCxnSpPr>
                <a:stCxn id="86" idx="3"/>
                <a:endCxn id="89" idx="0"/>
              </p:cNvCxnSpPr>
              <p:nvPr/>
            </p:nvCxnSpPr>
            <p:spPr>
              <a:xfrm rot="16200000" flipV="1">
                <a:off x="3695700" y="2324100"/>
                <a:ext cx="12700" cy="1447800"/>
              </a:xfrm>
              <a:prstGeom prst="bentConnector3">
                <a:avLst>
                  <a:gd name="adj1" fmla="val 4135134"/>
                </a:avLst>
              </a:prstGeom>
              <a:noFill/>
              <a:ln w="19050" cap="flat" cmpd="sng" algn="ctr">
                <a:solidFill>
                  <a:sysClr val="windowText" lastClr="000000">
                    <a:lumMod val="65000"/>
                    <a:lumOff val="35000"/>
                  </a:sysClr>
                </a:solidFill>
                <a:prstDash val="solid"/>
                <a:headEnd type="none" w="med" len="med"/>
                <a:tailEnd type="none" w="med" len="med"/>
              </a:ln>
              <a:effectLst/>
            </p:spPr>
          </p:cxnSp>
          <p:cxnSp>
            <p:nvCxnSpPr>
              <p:cNvPr id="85" name="Elbow Connector 84"/>
              <p:cNvCxnSpPr>
                <a:stCxn id="87" idx="0"/>
                <a:endCxn id="88" idx="3"/>
              </p:cNvCxnSpPr>
              <p:nvPr/>
            </p:nvCxnSpPr>
            <p:spPr>
              <a:xfrm rot="5400000">
                <a:off x="3695700" y="3086100"/>
                <a:ext cx="12700" cy="1447800"/>
              </a:xfrm>
              <a:prstGeom prst="bentConnector3">
                <a:avLst>
                  <a:gd name="adj1" fmla="val 4427024"/>
                </a:avLst>
              </a:prstGeom>
              <a:noFill/>
              <a:ln w="19050" cap="flat" cmpd="sng" algn="ctr">
                <a:solidFill>
                  <a:sysClr val="windowText" lastClr="000000">
                    <a:lumMod val="65000"/>
                    <a:lumOff val="35000"/>
                  </a:sysClr>
                </a:solidFill>
                <a:prstDash val="solid"/>
                <a:headEnd type="none" w="med" len="med"/>
                <a:tailEnd type="none" w="med" len="med"/>
              </a:ln>
              <a:effectLst/>
            </p:spPr>
          </p:cxnSp>
        </p:grpSp>
        <p:cxnSp>
          <p:nvCxnSpPr>
            <p:cNvPr id="77" name="Straight Connector 76"/>
            <p:cNvCxnSpPr>
              <a:endCxn id="88" idx="1"/>
            </p:cNvCxnSpPr>
            <p:nvPr/>
          </p:nvCxnSpPr>
          <p:spPr>
            <a:xfrm>
              <a:off x="1828800" y="4093633"/>
              <a:ext cx="1430867" cy="0"/>
            </a:xfrm>
            <a:prstGeom prst="line">
              <a:avLst/>
            </a:prstGeom>
            <a:noFill/>
            <a:ln w="38100" cap="flat" cmpd="sng" algn="ctr">
              <a:solidFill>
                <a:srgbClr val="C4442A"/>
              </a:solidFill>
              <a:prstDash val="solid"/>
              <a:headEnd type="none" w="med" len="med"/>
              <a:tailEnd type="none" w="med" len="med"/>
            </a:ln>
            <a:effectLst/>
          </p:spPr>
        </p:cxnSp>
        <p:cxnSp>
          <p:nvCxnSpPr>
            <p:cNvPr id="78" name="Straight Connector 77"/>
            <p:cNvCxnSpPr/>
            <p:nvPr/>
          </p:nvCxnSpPr>
          <p:spPr>
            <a:xfrm>
              <a:off x="2544233" y="4093633"/>
              <a:ext cx="0" cy="935567"/>
            </a:xfrm>
            <a:prstGeom prst="line">
              <a:avLst/>
            </a:prstGeom>
            <a:noFill/>
            <a:ln w="38100" cap="flat" cmpd="sng" algn="ctr">
              <a:solidFill>
                <a:srgbClr val="C4442A"/>
              </a:solidFill>
              <a:prstDash val="solid"/>
              <a:headEnd type="none" w="med" len="med"/>
              <a:tailEnd type="none" w="med" len="med"/>
            </a:ln>
            <a:effectLst/>
          </p:spPr>
        </p:cxnSp>
        <p:cxnSp>
          <p:nvCxnSpPr>
            <p:cNvPr id="79" name="Elbow Connector 78"/>
            <p:cNvCxnSpPr>
              <a:endCxn id="86" idx="5"/>
            </p:cNvCxnSpPr>
            <p:nvPr/>
          </p:nvCxnSpPr>
          <p:spPr>
            <a:xfrm flipV="1">
              <a:off x="2544233" y="3983567"/>
              <a:ext cx="2806700" cy="1045633"/>
            </a:xfrm>
            <a:prstGeom prst="bentConnector3">
              <a:avLst>
                <a:gd name="adj1" fmla="val 67170"/>
              </a:avLst>
            </a:prstGeom>
            <a:noFill/>
            <a:ln w="38100" cap="flat" cmpd="sng" algn="ctr">
              <a:solidFill>
                <a:srgbClr val="C4442A"/>
              </a:solidFill>
              <a:prstDash val="solid"/>
              <a:headEnd type="none" w="med" len="med"/>
              <a:tailEnd type="none" w="med" len="med"/>
            </a:ln>
            <a:effectLst/>
          </p:spPr>
        </p:cxnSp>
        <p:cxnSp>
          <p:nvCxnSpPr>
            <p:cNvPr id="80" name="Straight Connector 79"/>
            <p:cNvCxnSpPr/>
            <p:nvPr/>
          </p:nvCxnSpPr>
          <p:spPr>
            <a:xfrm flipV="1">
              <a:off x="4525433" y="-857925"/>
              <a:ext cx="0" cy="3588327"/>
            </a:xfrm>
            <a:prstGeom prst="line">
              <a:avLst/>
            </a:prstGeom>
            <a:noFill/>
            <a:ln w="38100" cap="flat" cmpd="sng" algn="ctr">
              <a:solidFill>
                <a:sysClr val="windowText" lastClr="000000">
                  <a:lumMod val="65000"/>
                  <a:lumOff val="35000"/>
                </a:sysClr>
              </a:solidFill>
              <a:prstDash val="solid"/>
              <a:headEnd type="none" w="med" len="med"/>
              <a:tailEnd type="none" w="med" len="med"/>
            </a:ln>
            <a:effectLst/>
          </p:spPr>
        </p:cxnSp>
        <p:cxnSp>
          <p:nvCxnSpPr>
            <p:cNvPr id="81" name="Straight Connector 80"/>
            <p:cNvCxnSpPr/>
            <p:nvPr/>
          </p:nvCxnSpPr>
          <p:spPr>
            <a:xfrm flipV="1">
              <a:off x="4525433" y="5398531"/>
              <a:ext cx="0" cy="512350"/>
            </a:xfrm>
            <a:prstGeom prst="line">
              <a:avLst/>
            </a:prstGeom>
            <a:noFill/>
            <a:ln w="38100" cap="flat" cmpd="sng" algn="ctr">
              <a:solidFill>
                <a:sysClr val="windowText" lastClr="000000">
                  <a:lumMod val="65000"/>
                  <a:lumOff val="35000"/>
                </a:sysClr>
              </a:solidFill>
              <a:prstDash val="solid"/>
              <a:headEnd type="none" w="med" len="med"/>
              <a:tailEnd type="none" w="med" len="med"/>
            </a:ln>
            <a:effectLst/>
          </p:spPr>
        </p:cxnSp>
      </p:grpSp>
      <p:sp>
        <p:nvSpPr>
          <p:cNvPr id="90" name="TextBox 89"/>
          <p:cNvSpPr txBox="1"/>
          <p:nvPr/>
        </p:nvSpPr>
        <p:spPr>
          <a:xfrm>
            <a:off x="3733800" y="5715308"/>
            <a:ext cx="1035861"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½V</a:t>
            </a:r>
            <a:r>
              <a:rPr kumimoji="0" lang="en-US" sz="2800" b="1" i="1" u="none" strike="noStrike" kern="1200" cap="none" spc="0" normalizeH="0" baseline="-25000" noProof="0" dirty="0">
                <a:ln>
                  <a:noFill/>
                </a:ln>
                <a:solidFill>
                  <a:prstClr val="black"/>
                </a:solidFill>
                <a:effectLst/>
                <a:uLnTx/>
                <a:uFillTx/>
                <a:latin typeface="Calibri"/>
                <a:ea typeface="+mn-ea"/>
                <a:cs typeface="+mn-cs"/>
              </a:rPr>
              <a:t>DD</a:t>
            </a:r>
          </a:p>
        </p:txBody>
      </p:sp>
      <p:sp>
        <p:nvSpPr>
          <p:cNvPr id="91" name="TextBox 90"/>
          <p:cNvSpPr txBox="1"/>
          <p:nvPr/>
        </p:nvSpPr>
        <p:spPr>
          <a:xfrm>
            <a:off x="3733800" y="980728"/>
            <a:ext cx="1035861"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½V</a:t>
            </a:r>
            <a:r>
              <a:rPr kumimoji="0" lang="en-US" sz="2800" b="1" i="1" u="none" strike="noStrike" kern="1200" cap="none" spc="0" normalizeH="0" baseline="-25000" noProof="0" dirty="0">
                <a:ln>
                  <a:noFill/>
                </a:ln>
                <a:solidFill>
                  <a:prstClr val="black"/>
                </a:solidFill>
                <a:effectLst/>
                <a:uLnTx/>
                <a:uFillTx/>
                <a:latin typeface="Calibri"/>
                <a:ea typeface="+mn-ea"/>
                <a:cs typeface="+mn-cs"/>
              </a:rPr>
              <a:t>DD</a:t>
            </a:r>
          </a:p>
        </p:txBody>
      </p:sp>
      <p:sp>
        <p:nvSpPr>
          <p:cNvPr id="92" name="TextBox 91"/>
          <p:cNvSpPr txBox="1"/>
          <p:nvPr/>
        </p:nvSpPr>
        <p:spPr>
          <a:xfrm>
            <a:off x="1106239" y="4485928"/>
            <a:ext cx="646361"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dis</a:t>
            </a:r>
          </a:p>
        </p:txBody>
      </p:sp>
      <p:grpSp>
        <p:nvGrpSpPr>
          <p:cNvPr id="93" name="Group 92"/>
          <p:cNvGrpSpPr/>
          <p:nvPr/>
        </p:nvGrpSpPr>
        <p:grpSpPr>
          <a:xfrm>
            <a:off x="762000" y="2134614"/>
            <a:ext cx="1546191" cy="834596"/>
            <a:chOff x="1425609" y="2590800"/>
            <a:chExt cx="1546191" cy="834596"/>
          </a:xfrm>
        </p:grpSpPr>
        <p:cxnSp>
          <p:nvCxnSpPr>
            <p:cNvPr id="94" name="Straight Connector 93"/>
            <p:cNvCxnSpPr/>
            <p:nvPr/>
          </p:nvCxnSpPr>
          <p:spPr>
            <a:xfrm>
              <a:off x="2051222"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95" name="Straight Connector 94"/>
            <p:cNvCxnSpPr/>
            <p:nvPr/>
          </p:nvCxnSpPr>
          <p:spPr>
            <a:xfrm>
              <a:off x="2438400"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96" name="Straight Connector 95"/>
            <p:cNvCxnSpPr/>
            <p:nvPr/>
          </p:nvCxnSpPr>
          <p:spPr>
            <a:xfrm>
              <a:off x="2438400" y="2933700"/>
              <a:ext cx="533400"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sp>
          <p:nvSpPr>
            <p:cNvPr id="97" name="Rectangle 96"/>
            <p:cNvSpPr/>
            <p:nvPr/>
          </p:nvSpPr>
          <p:spPr>
            <a:xfrm>
              <a:off x="1425609" y="3311096"/>
              <a:ext cx="125730" cy="114300"/>
            </a:xfrm>
            <a:prstGeom prst="rect">
              <a:avLst/>
            </a:prstGeom>
            <a:no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98" name="Elbow Connector 97"/>
            <p:cNvCxnSpPr>
              <a:endCxn id="97" idx="0"/>
            </p:cNvCxnSpPr>
            <p:nvPr/>
          </p:nvCxnSpPr>
          <p:spPr>
            <a:xfrm rot="10800000" flipV="1">
              <a:off x="1488474" y="2948630"/>
              <a:ext cx="562748" cy="362465"/>
            </a:xfrm>
            <a:prstGeom prst="bentConnector2">
              <a:avLst/>
            </a:prstGeom>
            <a:noFill/>
            <a:ln w="28575" cap="flat" cmpd="sng" algn="ctr">
              <a:solidFill>
                <a:sysClr val="windowText" lastClr="000000">
                  <a:lumMod val="65000"/>
                  <a:lumOff val="35000"/>
                </a:sysClr>
              </a:solidFill>
              <a:prstDash val="solid"/>
              <a:tailEnd type="arrow" w="lg" len="lg"/>
            </a:ln>
            <a:effectLst/>
          </p:spPr>
        </p:cxnSp>
      </p:grpSp>
      <p:cxnSp>
        <p:nvCxnSpPr>
          <p:cNvPr id="99" name="Straight Connector 98"/>
          <p:cNvCxnSpPr/>
          <p:nvPr/>
        </p:nvCxnSpPr>
        <p:spPr>
          <a:xfrm>
            <a:off x="2881451" y="2477514"/>
            <a:ext cx="853357"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00" name="Straight Arrow Connector 99"/>
          <p:cNvCxnSpPr>
            <a:stCxn id="101" idx="6"/>
            <a:endCxn id="102" idx="2"/>
          </p:cNvCxnSpPr>
          <p:nvPr/>
        </p:nvCxnSpPr>
        <p:spPr>
          <a:xfrm>
            <a:off x="2324300" y="2477514"/>
            <a:ext cx="533000" cy="0"/>
          </a:xfrm>
          <a:prstGeom prst="straightConnector1">
            <a:avLst/>
          </a:prstGeom>
          <a:noFill/>
          <a:ln w="38100" cap="flat" cmpd="sng" algn="ctr">
            <a:solidFill>
              <a:srgbClr val="C4442A"/>
            </a:solidFill>
            <a:prstDash val="solid"/>
            <a:tailEnd type="stealth" w="lg" len="lg"/>
          </a:ln>
          <a:effectLst/>
        </p:spPr>
      </p:cxnSp>
      <p:sp>
        <p:nvSpPr>
          <p:cNvPr id="101" name="Oval 100"/>
          <p:cNvSpPr/>
          <p:nvPr/>
        </p:nvSpPr>
        <p:spPr>
          <a:xfrm>
            <a:off x="2209800" y="2420264"/>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102" name="Oval 101"/>
          <p:cNvSpPr/>
          <p:nvPr/>
        </p:nvSpPr>
        <p:spPr>
          <a:xfrm>
            <a:off x="2857300" y="2420264"/>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03" name="Straight Arrow Connector 102"/>
          <p:cNvCxnSpPr/>
          <p:nvPr/>
        </p:nvCxnSpPr>
        <p:spPr>
          <a:xfrm flipV="1">
            <a:off x="2324188" y="2164370"/>
            <a:ext cx="433199" cy="283388"/>
          </a:xfrm>
          <a:prstGeom prst="straightConnector1">
            <a:avLst/>
          </a:prstGeom>
          <a:noFill/>
          <a:ln w="38100" cap="flat" cmpd="sng" algn="ctr">
            <a:solidFill>
              <a:srgbClr val="C4442A"/>
            </a:solidFill>
            <a:prstDash val="solid"/>
            <a:tailEnd type="stealth" w="lg" len="lg"/>
          </a:ln>
          <a:effectLst/>
        </p:spPr>
      </p:cxnSp>
      <p:sp>
        <p:nvSpPr>
          <p:cNvPr id="104" name="Rectangle 103"/>
          <p:cNvSpPr/>
          <p:nvPr/>
        </p:nvSpPr>
        <p:spPr>
          <a:xfrm>
            <a:off x="1387613" y="1133128"/>
            <a:ext cx="387178" cy="68580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105" name="Rectangle 104"/>
          <p:cNvSpPr/>
          <p:nvPr/>
        </p:nvSpPr>
        <p:spPr>
          <a:xfrm>
            <a:off x="1390386" y="1418778"/>
            <a:ext cx="387178" cy="40015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grpSp>
        <p:nvGrpSpPr>
          <p:cNvPr id="106" name="Group 105"/>
          <p:cNvGrpSpPr/>
          <p:nvPr/>
        </p:nvGrpSpPr>
        <p:grpSpPr>
          <a:xfrm>
            <a:off x="762000" y="1133128"/>
            <a:ext cx="1546191" cy="834596"/>
            <a:chOff x="1425609" y="2590800"/>
            <a:chExt cx="1546191" cy="834596"/>
          </a:xfrm>
        </p:grpSpPr>
        <p:cxnSp>
          <p:nvCxnSpPr>
            <p:cNvPr id="107" name="Straight Connector 106"/>
            <p:cNvCxnSpPr/>
            <p:nvPr/>
          </p:nvCxnSpPr>
          <p:spPr>
            <a:xfrm>
              <a:off x="2051222"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08" name="Straight Connector 107"/>
            <p:cNvCxnSpPr/>
            <p:nvPr/>
          </p:nvCxnSpPr>
          <p:spPr>
            <a:xfrm>
              <a:off x="2438400"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09" name="Straight Connector 108"/>
            <p:cNvCxnSpPr/>
            <p:nvPr/>
          </p:nvCxnSpPr>
          <p:spPr>
            <a:xfrm>
              <a:off x="2438400" y="2933700"/>
              <a:ext cx="533400"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sp>
          <p:nvSpPr>
            <p:cNvPr id="110" name="Rectangle 109"/>
            <p:cNvSpPr/>
            <p:nvPr/>
          </p:nvSpPr>
          <p:spPr>
            <a:xfrm>
              <a:off x="1425609" y="3311096"/>
              <a:ext cx="125730" cy="114300"/>
            </a:xfrm>
            <a:prstGeom prst="rect">
              <a:avLst/>
            </a:prstGeom>
            <a:no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11" name="Elbow Connector 110"/>
            <p:cNvCxnSpPr>
              <a:endCxn id="110" idx="0"/>
            </p:cNvCxnSpPr>
            <p:nvPr/>
          </p:nvCxnSpPr>
          <p:spPr>
            <a:xfrm rot="10800000" flipV="1">
              <a:off x="1488474" y="2948630"/>
              <a:ext cx="562748" cy="362465"/>
            </a:xfrm>
            <a:prstGeom prst="bentConnector2">
              <a:avLst/>
            </a:prstGeom>
            <a:noFill/>
            <a:ln w="28575" cap="flat" cmpd="sng" algn="ctr">
              <a:solidFill>
                <a:sysClr val="windowText" lastClr="000000">
                  <a:lumMod val="65000"/>
                  <a:lumOff val="35000"/>
                </a:sysClr>
              </a:solidFill>
              <a:prstDash val="solid"/>
              <a:tailEnd type="arrow" w="lg" len="lg"/>
            </a:ln>
            <a:effectLst/>
          </p:spPr>
        </p:cxnSp>
      </p:grpSp>
      <p:cxnSp>
        <p:nvCxnSpPr>
          <p:cNvPr id="112" name="Straight Connector 111"/>
          <p:cNvCxnSpPr/>
          <p:nvPr/>
        </p:nvCxnSpPr>
        <p:spPr>
          <a:xfrm>
            <a:off x="2881451" y="1476028"/>
            <a:ext cx="853357"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13" name="Straight Arrow Connector 112"/>
          <p:cNvCxnSpPr>
            <a:stCxn id="114" idx="6"/>
            <a:endCxn id="115" idx="2"/>
          </p:cNvCxnSpPr>
          <p:nvPr/>
        </p:nvCxnSpPr>
        <p:spPr>
          <a:xfrm>
            <a:off x="2324300" y="1476028"/>
            <a:ext cx="533000" cy="0"/>
          </a:xfrm>
          <a:prstGeom prst="straightConnector1">
            <a:avLst/>
          </a:prstGeom>
          <a:noFill/>
          <a:ln w="38100" cap="flat" cmpd="sng" algn="ctr">
            <a:solidFill>
              <a:srgbClr val="C4442A"/>
            </a:solidFill>
            <a:prstDash val="solid"/>
            <a:tailEnd type="stealth" w="lg" len="lg"/>
          </a:ln>
          <a:effectLst/>
        </p:spPr>
      </p:cxnSp>
      <p:sp>
        <p:nvSpPr>
          <p:cNvPr id="114" name="Oval 113"/>
          <p:cNvSpPr/>
          <p:nvPr/>
        </p:nvSpPr>
        <p:spPr>
          <a:xfrm>
            <a:off x="2209800" y="1418778"/>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115" name="Oval 114"/>
          <p:cNvSpPr/>
          <p:nvPr/>
        </p:nvSpPr>
        <p:spPr>
          <a:xfrm>
            <a:off x="2857300" y="1418778"/>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16" name="Straight Arrow Connector 115"/>
          <p:cNvCxnSpPr/>
          <p:nvPr/>
        </p:nvCxnSpPr>
        <p:spPr>
          <a:xfrm flipV="1">
            <a:off x="2324188" y="1162884"/>
            <a:ext cx="433199" cy="283388"/>
          </a:xfrm>
          <a:prstGeom prst="straightConnector1">
            <a:avLst/>
          </a:prstGeom>
          <a:noFill/>
          <a:ln w="38100" cap="flat" cmpd="sng" algn="ctr">
            <a:solidFill>
              <a:srgbClr val="C4442A"/>
            </a:solidFill>
            <a:prstDash val="solid"/>
            <a:tailEnd type="stealth" w="lg" len="lg"/>
          </a:ln>
          <a:effectLst/>
        </p:spPr>
      </p:cxnSp>
      <p:sp>
        <p:nvSpPr>
          <p:cNvPr id="117" name="TextBox 116"/>
          <p:cNvSpPr txBox="1"/>
          <p:nvPr/>
        </p:nvSpPr>
        <p:spPr>
          <a:xfrm>
            <a:off x="228600" y="1295708"/>
            <a:ext cx="410690"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A</a:t>
            </a:r>
          </a:p>
        </p:txBody>
      </p:sp>
      <p:sp>
        <p:nvSpPr>
          <p:cNvPr id="118" name="TextBox 117"/>
          <p:cNvSpPr txBox="1"/>
          <p:nvPr/>
        </p:nvSpPr>
        <p:spPr>
          <a:xfrm>
            <a:off x="228600" y="2438708"/>
            <a:ext cx="410690"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B</a:t>
            </a:r>
          </a:p>
        </p:txBody>
      </p:sp>
      <p:grpSp>
        <p:nvGrpSpPr>
          <p:cNvPr id="119" name="Group 118"/>
          <p:cNvGrpSpPr/>
          <p:nvPr/>
        </p:nvGrpSpPr>
        <p:grpSpPr>
          <a:xfrm>
            <a:off x="762000" y="3190528"/>
            <a:ext cx="1546191" cy="834596"/>
            <a:chOff x="1425609" y="2590800"/>
            <a:chExt cx="1546191" cy="834596"/>
          </a:xfrm>
        </p:grpSpPr>
        <p:cxnSp>
          <p:nvCxnSpPr>
            <p:cNvPr id="120" name="Straight Connector 119"/>
            <p:cNvCxnSpPr/>
            <p:nvPr/>
          </p:nvCxnSpPr>
          <p:spPr>
            <a:xfrm>
              <a:off x="2051222"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21" name="Straight Connector 120"/>
            <p:cNvCxnSpPr/>
            <p:nvPr/>
          </p:nvCxnSpPr>
          <p:spPr>
            <a:xfrm>
              <a:off x="2438400"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22" name="Straight Connector 121"/>
            <p:cNvCxnSpPr/>
            <p:nvPr/>
          </p:nvCxnSpPr>
          <p:spPr>
            <a:xfrm>
              <a:off x="2438400" y="2933700"/>
              <a:ext cx="533400"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sp>
          <p:nvSpPr>
            <p:cNvPr id="123" name="Rectangle 122"/>
            <p:cNvSpPr/>
            <p:nvPr/>
          </p:nvSpPr>
          <p:spPr>
            <a:xfrm>
              <a:off x="1425609" y="3311096"/>
              <a:ext cx="125730" cy="114300"/>
            </a:xfrm>
            <a:prstGeom prst="rect">
              <a:avLst/>
            </a:prstGeom>
            <a:no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24" name="Elbow Connector 123"/>
            <p:cNvCxnSpPr>
              <a:endCxn id="123" idx="0"/>
            </p:cNvCxnSpPr>
            <p:nvPr/>
          </p:nvCxnSpPr>
          <p:spPr>
            <a:xfrm rot="10800000" flipV="1">
              <a:off x="1488474" y="2948630"/>
              <a:ext cx="562748" cy="362465"/>
            </a:xfrm>
            <a:prstGeom prst="bentConnector2">
              <a:avLst/>
            </a:prstGeom>
            <a:noFill/>
            <a:ln w="28575" cap="flat" cmpd="sng" algn="ctr">
              <a:solidFill>
                <a:sysClr val="windowText" lastClr="000000">
                  <a:lumMod val="65000"/>
                  <a:lumOff val="35000"/>
                </a:sysClr>
              </a:solidFill>
              <a:prstDash val="solid"/>
              <a:tailEnd type="arrow" w="lg" len="lg"/>
            </a:ln>
            <a:effectLst/>
          </p:spPr>
        </p:cxnSp>
      </p:grpSp>
      <p:cxnSp>
        <p:nvCxnSpPr>
          <p:cNvPr id="125" name="Straight Connector 124"/>
          <p:cNvCxnSpPr/>
          <p:nvPr/>
        </p:nvCxnSpPr>
        <p:spPr>
          <a:xfrm>
            <a:off x="2881451" y="3533428"/>
            <a:ext cx="853357"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26" name="Straight Arrow Connector 125"/>
          <p:cNvCxnSpPr>
            <a:stCxn id="127" idx="6"/>
            <a:endCxn id="128" idx="2"/>
          </p:cNvCxnSpPr>
          <p:nvPr/>
        </p:nvCxnSpPr>
        <p:spPr>
          <a:xfrm>
            <a:off x="2324300" y="3533428"/>
            <a:ext cx="533000" cy="0"/>
          </a:xfrm>
          <a:prstGeom prst="straightConnector1">
            <a:avLst/>
          </a:prstGeom>
          <a:noFill/>
          <a:ln w="38100" cap="flat" cmpd="sng" algn="ctr">
            <a:solidFill>
              <a:srgbClr val="C4442A"/>
            </a:solidFill>
            <a:prstDash val="solid"/>
            <a:tailEnd type="stealth" w="lg" len="lg"/>
          </a:ln>
          <a:effectLst/>
        </p:spPr>
      </p:cxnSp>
      <p:sp>
        <p:nvSpPr>
          <p:cNvPr id="127" name="Oval 126"/>
          <p:cNvSpPr/>
          <p:nvPr/>
        </p:nvSpPr>
        <p:spPr>
          <a:xfrm>
            <a:off x="2209800" y="3476178"/>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128" name="Oval 127"/>
          <p:cNvSpPr/>
          <p:nvPr/>
        </p:nvSpPr>
        <p:spPr>
          <a:xfrm>
            <a:off x="2857300" y="3476178"/>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29" name="Straight Arrow Connector 128"/>
          <p:cNvCxnSpPr/>
          <p:nvPr/>
        </p:nvCxnSpPr>
        <p:spPr>
          <a:xfrm flipV="1">
            <a:off x="2324188" y="3220284"/>
            <a:ext cx="433199" cy="283388"/>
          </a:xfrm>
          <a:prstGeom prst="straightConnector1">
            <a:avLst/>
          </a:prstGeom>
          <a:noFill/>
          <a:ln w="38100" cap="flat" cmpd="sng" algn="ctr">
            <a:solidFill>
              <a:srgbClr val="C4442A"/>
            </a:solidFill>
            <a:prstDash val="solid"/>
            <a:tailEnd type="stealth" w="lg" len="lg"/>
          </a:ln>
          <a:effectLst/>
        </p:spPr>
      </p:cxnSp>
      <p:sp>
        <p:nvSpPr>
          <p:cNvPr id="130" name="TextBox 129"/>
          <p:cNvSpPr txBox="1"/>
          <p:nvPr/>
        </p:nvSpPr>
        <p:spPr>
          <a:xfrm>
            <a:off x="228600" y="3418422"/>
            <a:ext cx="322524"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C</a:t>
            </a:r>
          </a:p>
        </p:txBody>
      </p:sp>
      <p:sp>
        <p:nvSpPr>
          <p:cNvPr id="131" name="Rounded Rectangle 130"/>
          <p:cNvSpPr/>
          <p:nvPr/>
        </p:nvSpPr>
        <p:spPr>
          <a:xfrm>
            <a:off x="5562600" y="1742728"/>
            <a:ext cx="3124200" cy="1604860"/>
          </a:xfrm>
          <a:prstGeom prst="roundRect">
            <a:avLst/>
          </a:prstGeom>
          <a:solidFill>
            <a:srgbClr val="C4442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0" cap="none" spc="0" normalizeH="0" baseline="0" noProof="0" dirty="0">
                <a:ln>
                  <a:noFill/>
                </a:ln>
                <a:solidFill>
                  <a:prstClr val="white"/>
                </a:solidFill>
                <a:effectLst/>
                <a:uLnTx/>
                <a:uFillTx/>
                <a:latin typeface="Calibri"/>
                <a:ea typeface="+mn-ea"/>
                <a:cs typeface="+mn-cs"/>
              </a:rPr>
              <a:t>Final State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1" u="none" strike="noStrike" kern="0" cap="none" spc="0" normalizeH="0" baseline="0" noProof="0" dirty="0">
                <a:ln>
                  <a:noFill/>
                </a:ln>
                <a:solidFill>
                  <a:prstClr val="white"/>
                </a:solidFill>
                <a:effectLst/>
                <a:uLnTx/>
                <a:uFillTx/>
                <a:latin typeface="Calibri"/>
                <a:ea typeface="+mn-ea"/>
                <a:cs typeface="+mn-cs"/>
              </a:rPr>
              <a:t>AB + BC + AC</a:t>
            </a:r>
          </a:p>
        </p:txBody>
      </p:sp>
      <p:sp>
        <p:nvSpPr>
          <p:cNvPr id="132" name="TextBox 131"/>
          <p:cNvSpPr txBox="1"/>
          <p:nvPr/>
        </p:nvSpPr>
        <p:spPr>
          <a:xfrm>
            <a:off x="3792103" y="980728"/>
            <a:ext cx="131329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½V</a:t>
            </a:r>
            <a:r>
              <a:rPr kumimoji="0" lang="en-US" sz="2800" b="1" i="1" u="none" strike="noStrike" kern="1200" cap="none" spc="0" normalizeH="0" baseline="-25000" noProof="0" dirty="0">
                <a:ln>
                  <a:noFill/>
                </a:ln>
                <a:solidFill>
                  <a:prstClr val="black"/>
                </a:solidFill>
                <a:effectLst/>
                <a:uLnTx/>
                <a:uFillTx/>
                <a:latin typeface="Calibri"/>
                <a:ea typeface="+mn-ea"/>
                <a:cs typeface="+mn-cs"/>
              </a:rPr>
              <a:t>DD</a:t>
            </a:r>
            <a:r>
              <a:rPr kumimoji="0" lang="en-US" sz="2800" b="1" i="1" u="none" strike="noStrike" kern="1200" cap="none" spc="0" normalizeH="0" baseline="0" noProof="0" dirty="0">
                <a:ln>
                  <a:noFill/>
                </a:ln>
                <a:solidFill>
                  <a:prstClr val="black"/>
                </a:solidFill>
                <a:effectLst/>
                <a:uLnTx/>
                <a:uFillTx/>
                <a:latin typeface="Calibri"/>
                <a:ea typeface="+mn-ea"/>
                <a:cs typeface="+mn-cs"/>
              </a:rPr>
              <a:t>+</a:t>
            </a:r>
            <a:r>
              <a:rPr kumimoji="0" lang="el-GR" sz="2800" b="1" i="1" u="none" strike="noStrike" kern="1200" cap="none" spc="0" normalizeH="0" baseline="0" noProof="0" dirty="0">
                <a:ln>
                  <a:noFill/>
                </a:ln>
                <a:solidFill>
                  <a:prstClr val="black"/>
                </a:solidFill>
                <a:effectLst/>
                <a:uLnTx/>
                <a:uFillTx/>
                <a:latin typeface="Calibri"/>
                <a:ea typeface="+mn-ea"/>
                <a:cs typeface="+mn-cs"/>
              </a:rPr>
              <a:t>δ</a:t>
            </a:r>
            <a:endParaRPr kumimoji="0" lang="en-US" sz="2800" b="1" i="1" u="none" strike="noStrike" kern="1200" cap="none" spc="0" normalizeH="0" baseline="0" noProof="0" dirty="0">
              <a:ln>
                <a:noFill/>
              </a:ln>
              <a:solidFill>
                <a:prstClr val="black"/>
              </a:solidFill>
              <a:effectLst/>
              <a:uLnTx/>
              <a:uFillTx/>
              <a:latin typeface="Calibri"/>
              <a:ea typeface="+mn-ea"/>
              <a:cs typeface="+mn-cs"/>
            </a:endParaRPr>
          </a:p>
        </p:txBody>
      </p:sp>
      <p:sp>
        <p:nvSpPr>
          <p:cNvPr id="133" name="Rounded Rectangle 132"/>
          <p:cNvSpPr/>
          <p:nvPr/>
        </p:nvSpPr>
        <p:spPr>
          <a:xfrm>
            <a:off x="5562600" y="3643068"/>
            <a:ext cx="3124200" cy="1604860"/>
          </a:xfrm>
          <a:prstGeom prst="roundRect">
            <a:avLst/>
          </a:prstGeom>
          <a:solidFill>
            <a:srgbClr val="C4442A"/>
          </a:solidFill>
          <a:ln w="25400" cap="flat" cmpd="sng" algn="ctr">
            <a:noFill/>
            <a:prstDash val="solid"/>
          </a:ln>
          <a:effectLst/>
        </p:spPr>
        <p:txBody>
          <a:bodyPr lIns="45720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1" u="none" strike="noStrike" kern="0" cap="none" spc="0" normalizeH="0" baseline="0" noProof="0" dirty="0">
                <a:ln>
                  <a:noFill/>
                </a:ln>
                <a:solidFill>
                  <a:prstClr val="white"/>
                </a:solidFill>
                <a:effectLst/>
                <a:uLnTx/>
                <a:uFillTx/>
                <a:latin typeface="Calibri"/>
                <a:ea typeface="+mn-ea"/>
                <a:cs typeface="+mn-cs"/>
              </a:rPr>
              <a:t>C(A + B) + ~C(AB)</a:t>
            </a:r>
          </a:p>
        </p:txBody>
      </p:sp>
      <p:sp>
        <p:nvSpPr>
          <p:cNvPr id="134" name="TextBox 133"/>
          <p:cNvSpPr txBox="1"/>
          <p:nvPr/>
        </p:nvSpPr>
        <p:spPr>
          <a:xfrm>
            <a:off x="1143000" y="4485928"/>
            <a:ext cx="609600"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en</a:t>
            </a:r>
          </a:p>
        </p:txBody>
      </p:sp>
      <p:sp>
        <p:nvSpPr>
          <p:cNvPr id="135" name="TextBox 134"/>
          <p:cNvSpPr txBox="1"/>
          <p:nvPr/>
        </p:nvSpPr>
        <p:spPr>
          <a:xfrm>
            <a:off x="4114800" y="5705128"/>
            <a:ext cx="381000" cy="53440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0</a:t>
            </a:r>
          </a:p>
        </p:txBody>
      </p:sp>
      <p:sp>
        <p:nvSpPr>
          <p:cNvPr id="136" name="TextBox 135"/>
          <p:cNvSpPr txBox="1"/>
          <p:nvPr/>
        </p:nvSpPr>
        <p:spPr>
          <a:xfrm>
            <a:off x="4004331" y="990908"/>
            <a:ext cx="720069"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V</a:t>
            </a:r>
            <a:r>
              <a:rPr kumimoji="0" lang="en-US" sz="2800" b="1" i="1" u="none" strike="noStrike" kern="1200" cap="none" spc="0" normalizeH="0" baseline="-25000" noProof="0" dirty="0">
                <a:ln>
                  <a:noFill/>
                </a:ln>
                <a:solidFill>
                  <a:prstClr val="black"/>
                </a:solidFill>
                <a:effectLst/>
                <a:uLnTx/>
                <a:uFillTx/>
                <a:latin typeface="Calibri"/>
                <a:ea typeface="+mn-ea"/>
                <a:cs typeface="+mn-cs"/>
              </a:rPr>
              <a:t>DD</a:t>
            </a:r>
          </a:p>
        </p:txBody>
      </p:sp>
      <p:sp>
        <p:nvSpPr>
          <p:cNvPr id="137" name="TextBox 136"/>
          <p:cNvSpPr txBox="1"/>
          <p:nvPr/>
        </p:nvSpPr>
        <p:spPr>
          <a:xfrm>
            <a:off x="1781681" y="6453336"/>
            <a:ext cx="5677969"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Seshadri+, “</a:t>
            </a:r>
            <a:r>
              <a:rPr kumimoji="0" lang="en-US" sz="1400" b="0" i="0" u="none" strike="noStrike" kern="1200" cap="none" spc="0" normalizeH="0" baseline="0" noProof="0" dirty="0">
                <a:ln>
                  <a:noFill/>
                </a:ln>
                <a:solidFill>
                  <a:srgbClr val="0000FF"/>
                </a:solidFill>
                <a:effectLst/>
                <a:uLnTx/>
                <a:uFillTx/>
                <a:latin typeface="Tahoma"/>
                <a:ea typeface="+mn-ea"/>
                <a:cs typeface="+mn-cs"/>
              </a:rPr>
              <a:t>Fast Bulk Bitwise AND and OR in DRAM</a:t>
            </a:r>
            <a:r>
              <a:rPr kumimoji="0" lang="en-US" sz="1400" b="0" i="0" u="none" strike="noStrike" kern="1200" cap="none" spc="0" normalizeH="0" baseline="0" noProof="0" dirty="0">
                <a:ln>
                  <a:noFill/>
                </a:ln>
                <a:solidFill>
                  <a:srgbClr val="000000"/>
                </a:solidFill>
                <a:effectLst/>
                <a:uLnTx/>
                <a:uFillTx/>
                <a:latin typeface="Tahoma"/>
                <a:ea typeface="+mn-ea"/>
                <a:cs typeface="+mn-cs"/>
              </a:rPr>
              <a:t>”, IEEE CAL 2015.</a:t>
            </a:r>
          </a:p>
        </p:txBody>
      </p:sp>
    </p:spTree>
    <p:extLst>
      <p:ext uri="{BB962C8B-B14F-4D97-AF65-F5344CB8AC3E}">
        <p14:creationId xmlns:p14="http://schemas.microsoft.com/office/powerpoint/2010/main" val="192234998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116"/>
                                        </p:tgtEl>
                                      </p:cBhvr>
                                    </p:animEffect>
                                    <p:set>
                                      <p:cBhvr>
                                        <p:cTn id="7" dur="1" fill="hold">
                                          <p:stCondLst>
                                            <p:cond delay="499"/>
                                          </p:stCondLst>
                                        </p:cTn>
                                        <p:tgtEl>
                                          <p:spTgt spid="116"/>
                                        </p:tgtEl>
                                        <p:attrNameLst>
                                          <p:attrName>style.visibility</p:attrName>
                                        </p:attrNameLst>
                                      </p:cBhvr>
                                      <p:to>
                                        <p:strVal val="hidden"/>
                                      </p:to>
                                    </p:set>
                                  </p:childTnLst>
                                </p:cTn>
                              </p:par>
                              <p:par>
                                <p:cTn id="8" presetID="10" presetClass="exit" presetSubtype="0" fill="hold" nodeType="withEffect">
                                  <p:stCondLst>
                                    <p:cond delay="0"/>
                                  </p:stCondLst>
                                  <p:childTnLst>
                                    <p:animEffect transition="out" filter="fade">
                                      <p:cBhvr>
                                        <p:cTn id="9" dur="500"/>
                                        <p:tgtEl>
                                          <p:spTgt spid="103"/>
                                        </p:tgtEl>
                                      </p:cBhvr>
                                    </p:animEffect>
                                    <p:set>
                                      <p:cBhvr>
                                        <p:cTn id="10" dur="1" fill="hold">
                                          <p:stCondLst>
                                            <p:cond delay="499"/>
                                          </p:stCondLst>
                                        </p:cTn>
                                        <p:tgtEl>
                                          <p:spTgt spid="103"/>
                                        </p:tgtEl>
                                        <p:attrNameLst>
                                          <p:attrName>style.visibility</p:attrName>
                                        </p:attrNameLst>
                                      </p:cBhvr>
                                      <p:to>
                                        <p:strVal val="hidden"/>
                                      </p:to>
                                    </p:set>
                                  </p:childTnLst>
                                </p:cTn>
                              </p:par>
                              <p:par>
                                <p:cTn id="11" presetID="10" presetClass="exit" presetSubtype="0" fill="hold" nodeType="withEffect">
                                  <p:stCondLst>
                                    <p:cond delay="0"/>
                                  </p:stCondLst>
                                  <p:childTnLst>
                                    <p:animEffect transition="out" filter="fade">
                                      <p:cBhvr>
                                        <p:cTn id="12" dur="500"/>
                                        <p:tgtEl>
                                          <p:spTgt spid="129"/>
                                        </p:tgtEl>
                                      </p:cBhvr>
                                    </p:animEffect>
                                    <p:set>
                                      <p:cBhvr>
                                        <p:cTn id="13" dur="1" fill="hold">
                                          <p:stCondLst>
                                            <p:cond delay="499"/>
                                          </p:stCondLst>
                                        </p:cTn>
                                        <p:tgtEl>
                                          <p:spTgt spid="129"/>
                                        </p:tgtEl>
                                        <p:attrNameLst>
                                          <p:attrName>style.visibility</p:attrName>
                                        </p:attrNameLst>
                                      </p:cBhvr>
                                      <p:to>
                                        <p:strVal val="hidden"/>
                                      </p:to>
                                    </p:set>
                                  </p:childTnLst>
                                </p:cTn>
                              </p:par>
                              <p:par>
                                <p:cTn id="14" presetID="10" presetClass="entr" presetSubtype="0" fill="hold" nodeType="withEffect">
                                  <p:stCondLst>
                                    <p:cond delay="0"/>
                                  </p:stCondLst>
                                  <p:childTnLst>
                                    <p:set>
                                      <p:cBhvr>
                                        <p:cTn id="15" dur="1" fill="hold">
                                          <p:stCondLst>
                                            <p:cond delay="0"/>
                                          </p:stCondLst>
                                        </p:cTn>
                                        <p:tgtEl>
                                          <p:spTgt spid="113"/>
                                        </p:tgtEl>
                                        <p:attrNameLst>
                                          <p:attrName>style.visibility</p:attrName>
                                        </p:attrNameLst>
                                      </p:cBhvr>
                                      <p:to>
                                        <p:strVal val="visible"/>
                                      </p:to>
                                    </p:set>
                                    <p:animEffect transition="in" filter="fade">
                                      <p:cBhvr>
                                        <p:cTn id="16" dur="500"/>
                                        <p:tgtEl>
                                          <p:spTgt spid="113"/>
                                        </p:tgtEl>
                                      </p:cBhvr>
                                    </p:animEffect>
                                  </p:childTnLst>
                                </p:cTn>
                              </p:par>
                              <p:par>
                                <p:cTn id="17" presetID="10" presetClass="entr" presetSubtype="0" fill="hold" nodeType="withEffect">
                                  <p:stCondLst>
                                    <p:cond delay="0"/>
                                  </p:stCondLst>
                                  <p:childTnLst>
                                    <p:set>
                                      <p:cBhvr>
                                        <p:cTn id="18" dur="1" fill="hold">
                                          <p:stCondLst>
                                            <p:cond delay="0"/>
                                          </p:stCondLst>
                                        </p:cTn>
                                        <p:tgtEl>
                                          <p:spTgt spid="100"/>
                                        </p:tgtEl>
                                        <p:attrNameLst>
                                          <p:attrName>style.visibility</p:attrName>
                                        </p:attrNameLst>
                                      </p:cBhvr>
                                      <p:to>
                                        <p:strVal val="visible"/>
                                      </p:to>
                                    </p:set>
                                    <p:animEffect transition="in" filter="fade">
                                      <p:cBhvr>
                                        <p:cTn id="19" dur="500"/>
                                        <p:tgtEl>
                                          <p:spTgt spid="100"/>
                                        </p:tgtEl>
                                      </p:cBhvr>
                                    </p:animEffect>
                                  </p:childTnLst>
                                </p:cTn>
                              </p:par>
                              <p:par>
                                <p:cTn id="20" presetID="10" presetClass="entr" presetSubtype="0" fill="hold" nodeType="withEffect">
                                  <p:stCondLst>
                                    <p:cond delay="0"/>
                                  </p:stCondLst>
                                  <p:childTnLst>
                                    <p:set>
                                      <p:cBhvr>
                                        <p:cTn id="21" dur="1" fill="hold">
                                          <p:stCondLst>
                                            <p:cond delay="0"/>
                                          </p:stCondLst>
                                        </p:cTn>
                                        <p:tgtEl>
                                          <p:spTgt spid="126"/>
                                        </p:tgtEl>
                                        <p:attrNameLst>
                                          <p:attrName>style.visibility</p:attrName>
                                        </p:attrNameLst>
                                      </p:cBhvr>
                                      <p:to>
                                        <p:strVal val="visible"/>
                                      </p:to>
                                    </p:set>
                                    <p:animEffect transition="in" filter="fade">
                                      <p:cBhvr>
                                        <p:cTn id="22" dur="500"/>
                                        <p:tgtEl>
                                          <p:spTgt spid="126"/>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xit" presetSubtype="1" fill="hold" grpId="0" nodeType="clickEffect">
                                  <p:stCondLst>
                                    <p:cond delay="0"/>
                                  </p:stCondLst>
                                  <p:childTnLst>
                                    <p:animEffect transition="out" filter="wipe(up)">
                                      <p:cBhvr>
                                        <p:cTn id="26" dur="500"/>
                                        <p:tgtEl>
                                          <p:spTgt spid="73"/>
                                        </p:tgtEl>
                                      </p:cBhvr>
                                    </p:animEffect>
                                    <p:set>
                                      <p:cBhvr>
                                        <p:cTn id="27" dur="1" fill="hold">
                                          <p:stCondLst>
                                            <p:cond delay="499"/>
                                          </p:stCondLst>
                                        </p:cTn>
                                        <p:tgtEl>
                                          <p:spTgt spid="73"/>
                                        </p:tgtEl>
                                        <p:attrNameLst>
                                          <p:attrName>style.visibility</p:attrName>
                                        </p:attrNameLst>
                                      </p:cBhvr>
                                      <p:to>
                                        <p:strVal val="hidden"/>
                                      </p:to>
                                    </p:set>
                                  </p:childTnLst>
                                </p:cTn>
                              </p:par>
                              <p:par>
                                <p:cTn id="28" presetID="22" presetClass="exit" presetSubtype="1" fill="hold" grpId="0" nodeType="withEffect">
                                  <p:stCondLst>
                                    <p:cond delay="0"/>
                                  </p:stCondLst>
                                  <p:childTnLst>
                                    <p:animEffect transition="out" filter="wipe(up)">
                                      <p:cBhvr>
                                        <p:cTn id="29" dur="500"/>
                                        <p:tgtEl>
                                          <p:spTgt spid="104"/>
                                        </p:tgtEl>
                                      </p:cBhvr>
                                    </p:animEffect>
                                    <p:set>
                                      <p:cBhvr>
                                        <p:cTn id="30" dur="1" fill="hold">
                                          <p:stCondLst>
                                            <p:cond delay="499"/>
                                          </p:stCondLst>
                                        </p:cTn>
                                        <p:tgtEl>
                                          <p:spTgt spid="104"/>
                                        </p:tgtEl>
                                        <p:attrNameLst>
                                          <p:attrName>style.visibility</p:attrName>
                                        </p:attrNameLst>
                                      </p:cBhvr>
                                      <p:to>
                                        <p:strVal val="hidden"/>
                                      </p:to>
                                    </p:set>
                                  </p:childTnLst>
                                </p:cTn>
                              </p:par>
                              <p:par>
                                <p:cTn id="31" presetID="22" presetClass="entr" presetSubtype="4" fill="hold" grpId="0" nodeType="withEffect">
                                  <p:stCondLst>
                                    <p:cond delay="0"/>
                                  </p:stCondLst>
                                  <p:childTnLst>
                                    <p:set>
                                      <p:cBhvr>
                                        <p:cTn id="32" dur="1" fill="hold">
                                          <p:stCondLst>
                                            <p:cond delay="0"/>
                                          </p:stCondLst>
                                        </p:cTn>
                                        <p:tgtEl>
                                          <p:spTgt spid="72"/>
                                        </p:tgtEl>
                                        <p:attrNameLst>
                                          <p:attrName>style.visibility</p:attrName>
                                        </p:attrNameLst>
                                      </p:cBhvr>
                                      <p:to>
                                        <p:strVal val="visible"/>
                                      </p:to>
                                    </p:set>
                                    <p:animEffect transition="in" filter="wipe(down)">
                                      <p:cBhvr>
                                        <p:cTn id="33" dur="500"/>
                                        <p:tgtEl>
                                          <p:spTgt spid="72"/>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32"/>
                                        </p:tgtEl>
                                        <p:attrNameLst>
                                          <p:attrName>style.visibility</p:attrName>
                                        </p:attrNameLst>
                                      </p:cBhvr>
                                      <p:to>
                                        <p:strVal val="visible"/>
                                      </p:to>
                                    </p:set>
                                    <p:animEffect transition="in" filter="fade">
                                      <p:cBhvr>
                                        <p:cTn id="38" dur="500"/>
                                        <p:tgtEl>
                                          <p:spTgt spid="132"/>
                                        </p:tgtEl>
                                      </p:cBhvr>
                                    </p:animEffect>
                                  </p:childTnLst>
                                </p:cTn>
                              </p:par>
                              <p:par>
                                <p:cTn id="39" presetID="10" presetClass="exit" presetSubtype="0" fill="hold" grpId="0" nodeType="withEffect">
                                  <p:stCondLst>
                                    <p:cond delay="0"/>
                                  </p:stCondLst>
                                  <p:childTnLst>
                                    <p:animEffect transition="out" filter="fade">
                                      <p:cBhvr>
                                        <p:cTn id="40" dur="500"/>
                                        <p:tgtEl>
                                          <p:spTgt spid="91"/>
                                        </p:tgtEl>
                                      </p:cBhvr>
                                    </p:animEffect>
                                    <p:set>
                                      <p:cBhvr>
                                        <p:cTn id="41" dur="1" fill="hold">
                                          <p:stCondLst>
                                            <p:cond delay="499"/>
                                          </p:stCondLst>
                                        </p:cTn>
                                        <p:tgtEl>
                                          <p:spTgt spid="91"/>
                                        </p:tgtEl>
                                        <p:attrNameLst>
                                          <p:attrName>style.visibility</p:attrName>
                                        </p:attrNameLst>
                                      </p:cBhvr>
                                      <p:to>
                                        <p:strVal val="hidden"/>
                                      </p:to>
                                    </p:se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134"/>
                                        </p:tgtEl>
                                        <p:attrNameLst>
                                          <p:attrName>style.visibility</p:attrName>
                                        </p:attrNameLst>
                                      </p:cBhvr>
                                      <p:to>
                                        <p:strVal val="visible"/>
                                      </p:to>
                                    </p:set>
                                    <p:animEffect transition="in" filter="fade">
                                      <p:cBhvr>
                                        <p:cTn id="46" dur="500"/>
                                        <p:tgtEl>
                                          <p:spTgt spid="134"/>
                                        </p:tgtEl>
                                      </p:cBhvr>
                                    </p:animEffect>
                                  </p:childTnLst>
                                </p:cTn>
                              </p:par>
                              <p:par>
                                <p:cTn id="47" presetID="10" presetClass="exit" presetSubtype="0" fill="hold" grpId="0" nodeType="withEffect">
                                  <p:stCondLst>
                                    <p:cond delay="0"/>
                                  </p:stCondLst>
                                  <p:childTnLst>
                                    <p:animEffect transition="out" filter="fade">
                                      <p:cBhvr>
                                        <p:cTn id="48" dur="500"/>
                                        <p:tgtEl>
                                          <p:spTgt spid="92"/>
                                        </p:tgtEl>
                                      </p:cBhvr>
                                    </p:animEffect>
                                    <p:set>
                                      <p:cBhvr>
                                        <p:cTn id="49" dur="1" fill="hold">
                                          <p:stCondLst>
                                            <p:cond delay="499"/>
                                          </p:stCondLst>
                                        </p:cTn>
                                        <p:tgtEl>
                                          <p:spTgt spid="92"/>
                                        </p:tgtEl>
                                        <p:attrNameLst>
                                          <p:attrName>style.visibility</p:attrName>
                                        </p:attrNameLst>
                                      </p:cBhvr>
                                      <p:to>
                                        <p:strVal val="hidden"/>
                                      </p:to>
                                    </p:set>
                                  </p:childTnLst>
                                </p:cTn>
                              </p:par>
                            </p:childTnLst>
                          </p:cTn>
                        </p:par>
                      </p:childTnLst>
                    </p:cTn>
                  </p:par>
                  <p:par>
                    <p:cTn id="50" fill="hold">
                      <p:stCondLst>
                        <p:cond delay="indefinite"/>
                      </p:stCondLst>
                      <p:childTnLst>
                        <p:par>
                          <p:cTn id="51" fill="hold">
                            <p:stCondLst>
                              <p:cond delay="0"/>
                            </p:stCondLst>
                            <p:childTnLst>
                              <p:par>
                                <p:cTn id="52" presetID="10" presetClass="exit" presetSubtype="0" fill="hold" grpId="1" nodeType="clickEffect">
                                  <p:stCondLst>
                                    <p:cond delay="0"/>
                                  </p:stCondLst>
                                  <p:childTnLst>
                                    <p:animEffect transition="out" filter="fade">
                                      <p:cBhvr>
                                        <p:cTn id="53" dur="500"/>
                                        <p:tgtEl>
                                          <p:spTgt spid="132"/>
                                        </p:tgtEl>
                                      </p:cBhvr>
                                    </p:animEffect>
                                    <p:set>
                                      <p:cBhvr>
                                        <p:cTn id="54" dur="1" fill="hold">
                                          <p:stCondLst>
                                            <p:cond delay="499"/>
                                          </p:stCondLst>
                                        </p:cTn>
                                        <p:tgtEl>
                                          <p:spTgt spid="132"/>
                                        </p:tgtEl>
                                        <p:attrNameLst>
                                          <p:attrName>style.visibility</p:attrName>
                                        </p:attrNameLst>
                                      </p:cBhvr>
                                      <p:to>
                                        <p:strVal val="hidden"/>
                                      </p:to>
                                    </p:set>
                                  </p:childTnLst>
                                </p:cTn>
                              </p:par>
                              <p:par>
                                <p:cTn id="55" presetID="10" presetClass="exit" presetSubtype="0" fill="hold" grpId="0" nodeType="withEffect">
                                  <p:stCondLst>
                                    <p:cond delay="0"/>
                                  </p:stCondLst>
                                  <p:childTnLst>
                                    <p:animEffect transition="out" filter="fade">
                                      <p:cBhvr>
                                        <p:cTn id="56" dur="500"/>
                                        <p:tgtEl>
                                          <p:spTgt spid="90"/>
                                        </p:tgtEl>
                                      </p:cBhvr>
                                    </p:animEffect>
                                    <p:set>
                                      <p:cBhvr>
                                        <p:cTn id="57" dur="1" fill="hold">
                                          <p:stCondLst>
                                            <p:cond delay="499"/>
                                          </p:stCondLst>
                                        </p:cTn>
                                        <p:tgtEl>
                                          <p:spTgt spid="90"/>
                                        </p:tgtEl>
                                        <p:attrNameLst>
                                          <p:attrName>style.visibility</p:attrName>
                                        </p:attrNameLst>
                                      </p:cBhvr>
                                      <p:to>
                                        <p:strVal val="hidden"/>
                                      </p:to>
                                    </p:set>
                                  </p:childTnLst>
                                </p:cTn>
                              </p:par>
                              <p:par>
                                <p:cTn id="58" presetID="10" presetClass="entr" presetSubtype="0" fill="hold" grpId="0" nodeType="withEffect">
                                  <p:stCondLst>
                                    <p:cond delay="0"/>
                                  </p:stCondLst>
                                  <p:childTnLst>
                                    <p:set>
                                      <p:cBhvr>
                                        <p:cTn id="59" dur="1" fill="hold">
                                          <p:stCondLst>
                                            <p:cond delay="0"/>
                                          </p:stCondLst>
                                        </p:cTn>
                                        <p:tgtEl>
                                          <p:spTgt spid="136"/>
                                        </p:tgtEl>
                                        <p:attrNameLst>
                                          <p:attrName>style.visibility</p:attrName>
                                        </p:attrNameLst>
                                      </p:cBhvr>
                                      <p:to>
                                        <p:strVal val="visible"/>
                                      </p:to>
                                    </p:set>
                                    <p:animEffect transition="in" filter="fade">
                                      <p:cBhvr>
                                        <p:cTn id="60" dur="500"/>
                                        <p:tgtEl>
                                          <p:spTgt spid="136"/>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135"/>
                                        </p:tgtEl>
                                        <p:attrNameLst>
                                          <p:attrName>style.visibility</p:attrName>
                                        </p:attrNameLst>
                                      </p:cBhvr>
                                      <p:to>
                                        <p:strVal val="visible"/>
                                      </p:to>
                                    </p:set>
                                    <p:animEffect transition="in" filter="fade">
                                      <p:cBhvr>
                                        <p:cTn id="63" dur="500"/>
                                        <p:tgtEl>
                                          <p:spTgt spid="135"/>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4" fill="hold" grpId="1" nodeType="clickEffect">
                                  <p:stCondLst>
                                    <p:cond delay="0"/>
                                  </p:stCondLst>
                                  <p:childTnLst>
                                    <p:set>
                                      <p:cBhvr>
                                        <p:cTn id="67" dur="1" fill="hold">
                                          <p:stCondLst>
                                            <p:cond delay="0"/>
                                          </p:stCondLst>
                                        </p:cTn>
                                        <p:tgtEl>
                                          <p:spTgt spid="73"/>
                                        </p:tgtEl>
                                        <p:attrNameLst>
                                          <p:attrName>style.visibility</p:attrName>
                                        </p:attrNameLst>
                                      </p:cBhvr>
                                      <p:to>
                                        <p:strVal val="visible"/>
                                      </p:to>
                                    </p:set>
                                    <p:animEffect transition="in" filter="wipe(down)">
                                      <p:cBhvr>
                                        <p:cTn id="68" dur="500"/>
                                        <p:tgtEl>
                                          <p:spTgt spid="73"/>
                                        </p:tgtEl>
                                      </p:cBhvr>
                                    </p:animEffect>
                                  </p:childTnLst>
                                </p:cTn>
                              </p:par>
                              <p:par>
                                <p:cTn id="69" presetID="22" presetClass="entr" presetSubtype="4" fill="hold" grpId="1" nodeType="withEffect">
                                  <p:stCondLst>
                                    <p:cond delay="0"/>
                                  </p:stCondLst>
                                  <p:childTnLst>
                                    <p:set>
                                      <p:cBhvr>
                                        <p:cTn id="70" dur="1" fill="hold">
                                          <p:stCondLst>
                                            <p:cond delay="0"/>
                                          </p:stCondLst>
                                        </p:cTn>
                                        <p:tgtEl>
                                          <p:spTgt spid="104"/>
                                        </p:tgtEl>
                                        <p:attrNameLst>
                                          <p:attrName>style.visibility</p:attrName>
                                        </p:attrNameLst>
                                      </p:cBhvr>
                                      <p:to>
                                        <p:strVal val="visible"/>
                                      </p:to>
                                    </p:set>
                                    <p:animEffect transition="in" filter="wipe(down)">
                                      <p:cBhvr>
                                        <p:cTn id="71" dur="500"/>
                                        <p:tgtEl>
                                          <p:spTgt spid="104"/>
                                        </p:tgtEl>
                                      </p:cBhvr>
                                    </p:animEffect>
                                  </p:childTnLst>
                                </p:cTn>
                              </p:par>
                              <p:par>
                                <p:cTn id="72" presetID="22" presetClass="entr" presetSubtype="4" fill="hold" grpId="0" nodeType="withEffect">
                                  <p:stCondLst>
                                    <p:cond delay="0"/>
                                  </p:stCondLst>
                                  <p:childTnLst>
                                    <p:set>
                                      <p:cBhvr>
                                        <p:cTn id="73" dur="1" fill="hold">
                                          <p:stCondLst>
                                            <p:cond delay="0"/>
                                          </p:stCondLst>
                                        </p:cTn>
                                        <p:tgtEl>
                                          <p:spTgt spid="71"/>
                                        </p:tgtEl>
                                        <p:attrNameLst>
                                          <p:attrName>style.visibility</p:attrName>
                                        </p:attrNameLst>
                                      </p:cBhvr>
                                      <p:to>
                                        <p:strVal val="visible"/>
                                      </p:to>
                                    </p:set>
                                    <p:animEffect transition="in" filter="wipe(down)">
                                      <p:cBhvr>
                                        <p:cTn id="74" dur="500"/>
                                        <p:tgtEl>
                                          <p:spTgt spid="71"/>
                                        </p:tgtEl>
                                      </p:cBhvr>
                                    </p:animEffect>
                                  </p:childTnLst>
                                </p:cTn>
                              </p:par>
                            </p:childTnLst>
                          </p:cTn>
                        </p:par>
                      </p:childTnLst>
                    </p:cTn>
                  </p:par>
                  <p:par>
                    <p:cTn id="75" fill="hold">
                      <p:stCondLst>
                        <p:cond delay="indefinite"/>
                      </p:stCondLst>
                      <p:childTnLst>
                        <p:par>
                          <p:cTn id="76" fill="hold">
                            <p:stCondLst>
                              <p:cond delay="0"/>
                            </p:stCondLst>
                            <p:childTnLst>
                              <p:par>
                                <p:cTn id="77" presetID="10" presetClass="entr" presetSubtype="0" fill="hold" grpId="0" nodeType="clickEffect">
                                  <p:stCondLst>
                                    <p:cond delay="0"/>
                                  </p:stCondLst>
                                  <p:childTnLst>
                                    <p:set>
                                      <p:cBhvr>
                                        <p:cTn id="78" dur="1" fill="hold">
                                          <p:stCondLst>
                                            <p:cond delay="0"/>
                                          </p:stCondLst>
                                        </p:cTn>
                                        <p:tgtEl>
                                          <p:spTgt spid="131"/>
                                        </p:tgtEl>
                                        <p:attrNameLst>
                                          <p:attrName>style.visibility</p:attrName>
                                        </p:attrNameLst>
                                      </p:cBhvr>
                                      <p:to>
                                        <p:strVal val="visible"/>
                                      </p:to>
                                    </p:set>
                                    <p:animEffect transition="in" filter="fade">
                                      <p:cBhvr>
                                        <p:cTn id="79" dur="500"/>
                                        <p:tgtEl>
                                          <p:spTgt spid="131"/>
                                        </p:tgtEl>
                                      </p:cBhvr>
                                    </p:animEffect>
                                  </p:childTnLst>
                                </p:cTn>
                              </p:par>
                            </p:childTnLst>
                          </p:cTn>
                        </p:par>
                      </p:childTnLst>
                    </p:cTn>
                  </p:par>
                  <p:par>
                    <p:cTn id="80" fill="hold">
                      <p:stCondLst>
                        <p:cond delay="indefinite"/>
                      </p:stCondLst>
                      <p:childTnLst>
                        <p:par>
                          <p:cTn id="81" fill="hold">
                            <p:stCondLst>
                              <p:cond delay="0"/>
                            </p:stCondLst>
                            <p:childTnLst>
                              <p:par>
                                <p:cTn id="82" presetID="10" presetClass="entr" presetSubtype="0" fill="hold" grpId="0" nodeType="clickEffect">
                                  <p:stCondLst>
                                    <p:cond delay="0"/>
                                  </p:stCondLst>
                                  <p:childTnLst>
                                    <p:set>
                                      <p:cBhvr>
                                        <p:cTn id="83" dur="1" fill="hold">
                                          <p:stCondLst>
                                            <p:cond delay="0"/>
                                          </p:stCondLst>
                                        </p:cTn>
                                        <p:tgtEl>
                                          <p:spTgt spid="133"/>
                                        </p:tgtEl>
                                        <p:attrNameLst>
                                          <p:attrName>style.visibility</p:attrName>
                                        </p:attrNameLst>
                                      </p:cBhvr>
                                      <p:to>
                                        <p:strVal val="visible"/>
                                      </p:to>
                                    </p:set>
                                    <p:animEffect transition="in" filter="fade">
                                      <p:cBhvr>
                                        <p:cTn id="84" dur="500"/>
                                        <p:tgtEl>
                                          <p:spTgt spid="1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 grpId="0" animBg="1"/>
      <p:bldP spid="72" grpId="0" animBg="1"/>
      <p:bldP spid="73" grpId="0" animBg="1"/>
      <p:bldP spid="73" grpId="1" animBg="1"/>
      <p:bldP spid="90" grpId="0"/>
      <p:bldP spid="91" grpId="0"/>
      <p:bldP spid="92" grpId="0"/>
      <p:bldP spid="104" grpId="0" animBg="1"/>
      <p:bldP spid="104" grpId="1" animBg="1"/>
      <p:bldP spid="131" grpId="0" animBg="1"/>
      <p:bldP spid="132" grpId="0"/>
      <p:bldP spid="132" grpId="1"/>
      <p:bldP spid="133" grpId="0" animBg="1"/>
      <p:bldP spid="134" grpId="0"/>
      <p:bldP spid="135" grpId="0"/>
      <p:bldP spid="136" grpId="0"/>
    </p:bldLst>
  </p:timing>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36496" cy="1066800"/>
          </a:xfrm>
        </p:spPr>
        <p:txBody>
          <a:bodyPr/>
          <a:lstStyle/>
          <a:p>
            <a:r>
              <a:rPr lang="en-US" dirty="0"/>
              <a:t>In-DRAM Acceleration of Database Queries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7" name="TextBox 6"/>
          <p:cNvSpPr txBox="1"/>
          <p:nvPr/>
        </p:nvSpPr>
        <p:spPr>
          <a:xfrm>
            <a:off x="-10701" y="6021288"/>
            <a:ext cx="9284914" cy="29623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25" b="0" i="0" u="none" strike="noStrike" kern="1200" cap="none" spc="0" normalizeH="0" baseline="0" noProof="0" dirty="0">
                <a:ln>
                  <a:noFill/>
                </a:ln>
                <a:solidFill>
                  <a:srgbClr val="000000"/>
                </a:solidFill>
                <a:effectLst/>
                <a:uLnTx/>
                <a:uFillTx/>
                <a:latin typeface="Tahoma"/>
                <a:ea typeface="+mn-ea"/>
                <a:cs typeface="+mn-cs"/>
              </a:rPr>
              <a:t>Seshadri+, “</a:t>
            </a:r>
            <a:r>
              <a:rPr kumimoji="0" lang="en-US" sz="1325" b="0" i="0" u="none" strike="noStrike" kern="1200" cap="none" spc="0" normalizeH="0" baseline="0" noProof="0" dirty="0">
                <a:ln>
                  <a:noFill/>
                </a:ln>
                <a:solidFill>
                  <a:srgbClr val="0000FF"/>
                </a:solidFill>
                <a:effectLst/>
                <a:uLnTx/>
                <a:uFillTx/>
                <a:latin typeface="Tahoma"/>
                <a:ea typeface="+mn-ea"/>
                <a:cs typeface="+mn-cs"/>
              </a:rPr>
              <a:t>Ambit: In-Memory Accelerator for Bulk Bitwise Operations using Commodity DRAM Technology</a:t>
            </a:r>
            <a:r>
              <a:rPr kumimoji="0" lang="en-US" sz="1325" b="0" i="0" u="none" strike="noStrike" kern="1200" cap="none" spc="0" normalizeH="0" baseline="0" noProof="0" dirty="0">
                <a:ln>
                  <a:noFill/>
                </a:ln>
                <a:solidFill>
                  <a:srgbClr val="000000"/>
                </a:solidFill>
                <a:effectLst/>
                <a:uLnTx/>
                <a:uFillTx/>
                <a:latin typeface="Tahoma"/>
                <a:ea typeface="+mn-ea"/>
                <a:cs typeface="+mn-cs"/>
              </a:rPr>
              <a:t>,” MICRO 2017.</a:t>
            </a:r>
          </a:p>
        </p:txBody>
      </p:sp>
      <p:pic>
        <p:nvPicPr>
          <p:cNvPr id="5" name="Picture 4"/>
          <p:cNvPicPr>
            <a:picLocks noChangeAspect="1"/>
          </p:cNvPicPr>
          <p:nvPr/>
        </p:nvPicPr>
        <p:blipFill>
          <a:blip r:embed="rId2"/>
          <a:stretch>
            <a:fillRect/>
          </a:stretch>
        </p:blipFill>
        <p:spPr>
          <a:xfrm>
            <a:off x="107504" y="1345316"/>
            <a:ext cx="8748346" cy="4675972"/>
          </a:xfrm>
          <a:prstGeom prst="rect">
            <a:avLst/>
          </a:prstGeom>
        </p:spPr>
      </p:pic>
      <p:pic>
        <p:nvPicPr>
          <p:cNvPr id="6" name="Picture 5"/>
          <p:cNvPicPr>
            <a:picLocks noChangeAspect="1"/>
          </p:cNvPicPr>
          <p:nvPr/>
        </p:nvPicPr>
        <p:blipFill>
          <a:blip r:embed="rId3"/>
          <a:stretch>
            <a:fillRect/>
          </a:stretch>
        </p:blipFill>
        <p:spPr>
          <a:xfrm>
            <a:off x="1333500" y="951561"/>
            <a:ext cx="6286500" cy="330200"/>
          </a:xfrm>
          <a:prstGeom prst="rect">
            <a:avLst/>
          </a:prstGeom>
        </p:spPr>
      </p:pic>
      <p:sp>
        <p:nvSpPr>
          <p:cNvPr id="8" name="TextBox 7">
            <a:extLst>
              <a:ext uri="{FF2B5EF4-FFF2-40B4-BE49-F238E27FC236}">
                <a16:creationId xmlns:a16="http://schemas.microsoft.com/office/drawing/2014/main" id="{7876B7DB-EBDD-9B4B-9807-2B4EEC012BDE}"/>
              </a:ext>
            </a:extLst>
          </p:cNvPr>
          <p:cNvSpPr txBox="1"/>
          <p:nvPr/>
        </p:nvSpPr>
        <p:spPr>
          <a:xfrm>
            <a:off x="3327958" y="3158578"/>
            <a:ext cx="5646097" cy="461665"/>
          </a:xfrm>
          <a:prstGeom prst="rect">
            <a:avLst/>
          </a:prstGeom>
          <a:solidFill>
            <a:schemeClr val="bg1"/>
          </a:solidFill>
          <a:ln>
            <a:solidFill>
              <a:srgbClr val="0000FF"/>
            </a:solidFill>
          </a:ln>
        </p:spPr>
        <p:txBody>
          <a:bodyPr wrap="none" rtlCol="0" anchor="b">
            <a:spAutoFit/>
          </a:bodyPr>
          <a:lstStyle/>
          <a:p>
            <a:pPr algn="ctr">
              <a:defRPr/>
            </a:pPr>
            <a:r>
              <a:rPr lang="en-US" altLang="ko-KR" sz="2400" b="1" kern="0" dirty="0">
                <a:solidFill>
                  <a:srgbClr val="FF0000"/>
                </a:solidFill>
                <a:latin typeface="Tahoma"/>
              </a:rPr>
              <a:t>&gt;4-12X Performance Improvement</a:t>
            </a:r>
            <a:endParaRPr lang="ko-KR" altLang="en-US" sz="2400" b="1" kern="0" dirty="0">
              <a:solidFill>
                <a:srgbClr val="FF0000"/>
              </a:solidFill>
              <a:latin typeface="Tahoma"/>
            </a:endParaRPr>
          </a:p>
        </p:txBody>
      </p:sp>
    </p:spTree>
    <p:extLst>
      <p:ext uri="{BB962C8B-B14F-4D97-AF65-F5344CB8AC3E}">
        <p14:creationId xmlns:p14="http://schemas.microsoft.com/office/powerpoint/2010/main" val="73944415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More on In-DRAM Bulk AND/OR</a:t>
            </a:r>
          </a:p>
        </p:txBody>
      </p:sp>
      <p:sp>
        <p:nvSpPr>
          <p:cNvPr id="3" name="Content Placeholder 2"/>
          <p:cNvSpPr>
            <a:spLocks noGrp="1"/>
          </p:cNvSpPr>
          <p:nvPr>
            <p:ph idx="1"/>
          </p:nvPr>
        </p:nvSpPr>
        <p:spPr/>
        <p:txBody>
          <a:bodyPr/>
          <a:lstStyle/>
          <a:p>
            <a:r>
              <a:rPr lang="en-US" dirty="0"/>
              <a:t>Vivek Seshadri, Kevin Hsieh, </a:t>
            </a:r>
            <a:r>
              <a:rPr lang="en-US" dirty="0" err="1"/>
              <a:t>Amirali</a:t>
            </a:r>
            <a:r>
              <a:rPr lang="en-US" dirty="0"/>
              <a:t> </a:t>
            </a:r>
            <a:r>
              <a:rPr lang="en-US" dirty="0" err="1"/>
              <a:t>Boroumand</a:t>
            </a:r>
            <a:r>
              <a:rPr lang="en-US" dirty="0"/>
              <a:t>, Donghyuk Lee, Michael A. </a:t>
            </a:r>
            <a:r>
              <a:rPr lang="en-US" dirty="0" err="1"/>
              <a:t>Kozuch</a:t>
            </a:r>
            <a:r>
              <a:rPr lang="en-US" dirty="0"/>
              <a:t>, Onur Mutlu, Phillip B. Gibbons, and Todd C. </a:t>
            </a:r>
            <a:r>
              <a:rPr lang="en-US" dirty="0" err="1"/>
              <a:t>Mowry</a:t>
            </a:r>
            <a:r>
              <a:rPr lang="en-US" dirty="0"/>
              <a:t>,</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"Fast Bulk Bitwise AND and OR in DRAM"</a:t>
            </a:r>
            <a:br>
              <a:rPr lang="en-US" dirty="0">
                <a:solidFill>
                  <a:srgbClr val="0432FF"/>
                </a:solidFill>
              </a:rPr>
            </a:br>
            <a:r>
              <a:rPr lang="en-US" i="1" dirty="0">
                <a:hlinkClick r:id="rId3"/>
              </a:rPr>
              <a:t>IEEE Computer Architecture Letters</a:t>
            </a:r>
            <a:r>
              <a:rPr lang="en-US" i="1" dirty="0"/>
              <a:t> (</a:t>
            </a:r>
            <a:r>
              <a:rPr lang="en-US" b="1" i="1" dirty="0"/>
              <a:t>CAL</a:t>
            </a:r>
            <a:r>
              <a:rPr lang="en-US" i="1" dirty="0"/>
              <a:t>)</a:t>
            </a:r>
            <a:r>
              <a:rPr lang="en-US" dirty="0"/>
              <a:t>, April 2015. </a:t>
            </a:r>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4"/>
          <a:stretch>
            <a:fillRect/>
          </a:stretch>
        </p:blipFill>
        <p:spPr>
          <a:xfrm>
            <a:off x="0" y="4276418"/>
            <a:ext cx="9144000" cy="1744870"/>
          </a:xfrm>
          <a:prstGeom prst="rect">
            <a:avLst/>
          </a:prstGeom>
        </p:spPr>
      </p:pic>
    </p:spTree>
    <p:extLst>
      <p:ext uri="{BB962C8B-B14F-4D97-AF65-F5344CB8AC3E}">
        <p14:creationId xmlns:p14="http://schemas.microsoft.com/office/powerpoint/2010/main" val="27271272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More on Ambit</a:t>
            </a:r>
          </a:p>
        </p:txBody>
      </p:sp>
      <p:sp>
        <p:nvSpPr>
          <p:cNvPr id="3" name="Content Placeholder 2"/>
          <p:cNvSpPr>
            <a:spLocks noGrp="1"/>
          </p:cNvSpPr>
          <p:nvPr>
            <p:ph idx="1"/>
          </p:nvPr>
        </p:nvSpPr>
        <p:spPr>
          <a:xfrm>
            <a:off x="228600" y="1144488"/>
            <a:ext cx="8610600" cy="4876800"/>
          </a:xfrm>
        </p:spPr>
        <p:txBody>
          <a:bodyPr/>
          <a:lstStyle/>
          <a:p>
            <a:r>
              <a:rPr lang="en-US" dirty="0" err="1"/>
              <a:t>Vivek</a:t>
            </a:r>
            <a:r>
              <a:rPr lang="en-US" dirty="0"/>
              <a:t> Seshadri et al., </a:t>
            </a:r>
            <a:r>
              <a:rPr lang="en-US" dirty="0">
                <a:solidFill>
                  <a:srgbClr val="0432FF"/>
                </a:solidFill>
              </a:rPr>
              <a:t>“</a:t>
            </a:r>
            <a:r>
              <a:rPr lang="en-US" b="1" dirty="0">
                <a:solidFill>
                  <a:srgbClr val="0432FF"/>
                </a:solidFill>
                <a:hlinkClick r:id="rId2">
                  <a:extLst>
                    <a:ext uri="{A12FA001-AC4F-418D-AE19-62706E023703}">
                      <ahyp:hlinkClr xmlns:ahyp="http://schemas.microsoft.com/office/drawing/2018/hyperlinkcolor" val="tx"/>
                    </a:ext>
                  </a:extLst>
                </a:hlinkClick>
              </a:rPr>
              <a:t>Ambit: In-Memory Accelerator for Bulk Bitwise Operations Using Commodity DRAM Technology</a:t>
            </a:r>
            <a:r>
              <a:rPr lang="en-US" dirty="0">
                <a:solidFill>
                  <a:srgbClr val="0432FF"/>
                </a:solidFill>
              </a:rPr>
              <a:t>,”</a:t>
            </a:r>
            <a:r>
              <a:rPr lang="en-US" dirty="0"/>
              <a:t> MICRO 2017.</a:t>
            </a:r>
          </a:p>
          <a:p>
            <a:pPr lvl="1"/>
            <a:endParaRPr lang="en-US" dirty="0"/>
          </a:p>
          <a:p>
            <a:pPr lvl="1"/>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7" name="Picture 6"/>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3641055"/>
            <a:ext cx="9144000" cy="2092201"/>
          </a:xfrm>
          <a:prstGeom prst="rect">
            <a:avLst/>
          </a:prstGeom>
        </p:spPr>
      </p:pic>
    </p:spTree>
    <p:extLst>
      <p:ext uri="{BB962C8B-B14F-4D97-AF65-F5344CB8AC3E}">
        <p14:creationId xmlns:p14="http://schemas.microsoft.com/office/powerpoint/2010/main" val="33639525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In-DRAM Bulk Bitwise Execution</a:t>
            </a:r>
          </a:p>
        </p:txBody>
      </p:sp>
      <p:sp>
        <p:nvSpPr>
          <p:cNvPr id="3" name="Content Placeholder 2"/>
          <p:cNvSpPr>
            <a:spLocks noGrp="1"/>
          </p:cNvSpPr>
          <p:nvPr>
            <p:ph idx="1"/>
          </p:nvPr>
        </p:nvSpPr>
        <p:spPr>
          <a:xfrm>
            <a:off x="228600" y="1000472"/>
            <a:ext cx="8610600" cy="4876800"/>
          </a:xfrm>
        </p:spPr>
        <p:txBody>
          <a:bodyPr/>
          <a:lstStyle/>
          <a:p>
            <a:r>
              <a:rPr lang="en-US" dirty="0" err="1"/>
              <a:t>Vivek</a:t>
            </a:r>
            <a:r>
              <a:rPr lang="en-US" dirty="0"/>
              <a:t> Seshadri and Onur Mutlu,</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"In-DRAM Bulk Bitwise Execution Engine"</a:t>
            </a:r>
            <a:r>
              <a:rPr lang="en-US" dirty="0">
                <a:solidFill>
                  <a:srgbClr val="0432FF"/>
                </a:solidFill>
              </a:rPr>
              <a:t> </a:t>
            </a:r>
            <a:br>
              <a:rPr lang="en-US" dirty="0"/>
            </a:br>
            <a:r>
              <a:rPr lang="en-US" i="1" dirty="0"/>
              <a:t>Invited Book Chapter in Advances in Computers</a:t>
            </a:r>
            <a:r>
              <a:rPr lang="en-US" dirty="0"/>
              <a:t>, to appear in 2020. </a:t>
            </a:r>
            <a:br>
              <a:rPr lang="en-US" dirty="0"/>
            </a:br>
            <a:r>
              <a:rPr lang="en-US" dirty="0"/>
              <a:t>[</a:t>
            </a:r>
            <a:r>
              <a:rPr lang="en-US" dirty="0">
                <a:hlinkClick r:id="rId2"/>
              </a:rPr>
              <a:t>Preliminary arXiv version</a:t>
            </a:r>
            <a:r>
              <a:rPr lang="en-US" dirty="0"/>
              <a:t>]</a:t>
            </a:r>
          </a:p>
          <a:p>
            <a:pPr marL="0" indent="0">
              <a:buNone/>
            </a:pPr>
            <a:endParaRPr lang="en-US" sz="21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6AB84BF9-0E65-2149-BD37-BF6C5954758F}"/>
              </a:ext>
            </a:extLst>
          </p:cNvPr>
          <p:cNvPicPr>
            <a:picLocks noChangeAspect="1"/>
          </p:cNvPicPr>
          <p:nvPr/>
        </p:nvPicPr>
        <p:blipFill>
          <a:blip r:embed="rId3"/>
          <a:stretch>
            <a:fillRect/>
          </a:stretch>
        </p:blipFill>
        <p:spPr>
          <a:xfrm>
            <a:off x="527921" y="3799136"/>
            <a:ext cx="8011958" cy="2261319"/>
          </a:xfrm>
          <a:prstGeom prst="rect">
            <a:avLst/>
          </a:prstGeom>
        </p:spPr>
      </p:pic>
    </p:spTree>
    <p:extLst>
      <p:ext uri="{BB962C8B-B14F-4D97-AF65-F5344CB8AC3E}">
        <p14:creationId xmlns:p14="http://schemas.microsoft.com/office/powerpoint/2010/main" val="5175467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5BFE0-AC75-EA4D-B294-B564E8EA58A2}"/>
              </a:ext>
            </a:extLst>
          </p:cNvPr>
          <p:cNvSpPr>
            <a:spLocks noGrp="1"/>
          </p:cNvSpPr>
          <p:nvPr>
            <p:ph type="title"/>
          </p:nvPr>
        </p:nvSpPr>
        <p:spPr/>
        <p:txBody>
          <a:bodyPr/>
          <a:lstStyle/>
          <a:p>
            <a:r>
              <a:rPr lang="en-US" dirty="0"/>
              <a:t>SIMDRAM Framework</a:t>
            </a:r>
          </a:p>
        </p:txBody>
      </p:sp>
      <p:sp>
        <p:nvSpPr>
          <p:cNvPr id="3" name="Content Placeholder 2">
            <a:extLst>
              <a:ext uri="{FF2B5EF4-FFF2-40B4-BE49-F238E27FC236}">
                <a16:creationId xmlns:a16="http://schemas.microsoft.com/office/drawing/2014/main" id="{38B4B9AD-DEF9-4C4F-9DC2-DABFA4D56025}"/>
              </a:ext>
            </a:extLst>
          </p:cNvPr>
          <p:cNvSpPr>
            <a:spLocks noGrp="1"/>
          </p:cNvSpPr>
          <p:nvPr>
            <p:ph idx="1"/>
          </p:nvPr>
        </p:nvSpPr>
        <p:spPr>
          <a:xfrm>
            <a:off x="228600" y="1052736"/>
            <a:ext cx="8610600" cy="4876800"/>
          </a:xfrm>
        </p:spPr>
        <p:txBody>
          <a:bodyPr/>
          <a:lstStyle/>
          <a:p>
            <a:r>
              <a:rPr lang="en-US" sz="1500" dirty="0" err="1"/>
              <a:t>Nastaran</a:t>
            </a:r>
            <a:r>
              <a:rPr lang="en-US" sz="1500" dirty="0"/>
              <a:t> </a:t>
            </a:r>
            <a:r>
              <a:rPr lang="en-US" sz="1500" dirty="0" err="1"/>
              <a:t>Hajinazar</a:t>
            </a:r>
            <a:r>
              <a:rPr lang="en-US" sz="1500" dirty="0"/>
              <a:t>, Geraldo F. Oliveira, Sven Gregorio, Joao </a:t>
            </a:r>
            <a:r>
              <a:rPr lang="en-US" sz="1500" dirty="0" err="1"/>
              <a:t>Dinis</a:t>
            </a:r>
            <a:r>
              <a:rPr lang="en-US" sz="1500" dirty="0"/>
              <a:t> Ferreira, Nika Mansouri </a:t>
            </a:r>
            <a:r>
              <a:rPr lang="en-US" sz="1500" dirty="0" err="1"/>
              <a:t>Ghiasi</a:t>
            </a:r>
            <a:r>
              <a:rPr lang="en-US" sz="1500" dirty="0"/>
              <a:t>, </a:t>
            </a:r>
            <a:r>
              <a:rPr lang="en-US" sz="1500" dirty="0" err="1"/>
              <a:t>Minesh</a:t>
            </a:r>
            <a:r>
              <a:rPr lang="en-US" sz="1500" dirty="0"/>
              <a:t> Patel, Mohammed </a:t>
            </a:r>
            <a:r>
              <a:rPr lang="en-US" sz="1500" dirty="0" err="1"/>
              <a:t>Alser</a:t>
            </a:r>
            <a:r>
              <a:rPr lang="en-US" sz="1500" dirty="0"/>
              <a:t>, </a:t>
            </a:r>
            <a:r>
              <a:rPr lang="en-US" sz="1500" dirty="0" err="1"/>
              <a:t>Saugata</a:t>
            </a:r>
            <a:r>
              <a:rPr lang="en-US" sz="1500" dirty="0"/>
              <a:t> Ghose, Juan Gomez-Luna,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"SIMDRAM: An End-to-End Framework for Bit-Serial SIMD Computing in DRAM"</a:t>
            </a:r>
            <a:br>
              <a:rPr lang="en-US" sz="1500" dirty="0">
                <a:solidFill>
                  <a:srgbClr val="0432FF"/>
                </a:solidFill>
              </a:rPr>
            </a:br>
            <a:r>
              <a:rPr lang="en-US" sz="1500" i="1" dirty="0"/>
              <a:t>Proceedings of the </a:t>
            </a:r>
            <a:r>
              <a:rPr lang="en-US" sz="1500" i="1" dirty="0">
                <a:hlinkClick r:id="rId3"/>
              </a:rPr>
              <a:t>26th International Conference on Architectural Support for Programming Languages and Operating Systems</a:t>
            </a:r>
            <a:r>
              <a:rPr lang="en-US" sz="1500" i="1" dirty="0"/>
              <a:t> (</a:t>
            </a:r>
            <a:r>
              <a:rPr lang="en-US" sz="1500" b="1" i="1" dirty="0"/>
              <a:t>ASPLOS</a:t>
            </a:r>
            <a:r>
              <a:rPr lang="en-US" sz="1500" i="1" dirty="0"/>
              <a:t>)</a:t>
            </a:r>
            <a:r>
              <a:rPr lang="en-US" sz="1500" dirty="0"/>
              <a:t>, Virtual, March-April 2021.</a:t>
            </a:r>
            <a:br>
              <a:rPr lang="en-US" sz="1500" dirty="0"/>
            </a:br>
            <a:r>
              <a:rPr lang="en-US" sz="1500" dirty="0"/>
              <a:t>[</a:t>
            </a:r>
            <a:r>
              <a:rPr lang="en-US" sz="1500" dirty="0">
                <a:hlinkClick r:id="rId4"/>
              </a:rPr>
              <a:t>2-page Extended Abstract</a:t>
            </a:r>
            <a:r>
              <a:rPr lang="en-US" sz="1500" dirty="0"/>
              <a:t>]</a:t>
            </a:r>
            <a:br>
              <a:rPr lang="en-US" sz="1500" dirty="0"/>
            </a:br>
            <a:r>
              <a:rPr lang="en-US" sz="1500" dirty="0"/>
              <a:t>[</a:t>
            </a:r>
            <a:r>
              <a:rPr lang="en-US" sz="1500" dirty="0">
                <a:hlinkClick r:id="rId5"/>
              </a:rPr>
              <a:t>Short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Slides (pptx)</a:t>
            </a:r>
            <a:r>
              <a:rPr lang="en-US" sz="1500" dirty="0"/>
              <a:t> </a:t>
            </a:r>
            <a:r>
              <a:rPr lang="en-US" sz="1500" dirty="0">
                <a:hlinkClick r:id="rId8"/>
              </a:rPr>
              <a:t>(pdf)</a:t>
            </a:r>
            <a:r>
              <a:rPr lang="en-US" sz="1500" dirty="0"/>
              <a:t>]</a:t>
            </a:r>
            <a:br>
              <a:rPr lang="en-US" sz="1500" dirty="0"/>
            </a:br>
            <a:r>
              <a:rPr lang="en-US" sz="1500" dirty="0"/>
              <a:t>[</a:t>
            </a:r>
            <a:r>
              <a:rPr lang="en-US" sz="1500" dirty="0">
                <a:hlinkClick r:id="rId9"/>
              </a:rPr>
              <a:t>Short Talk Video</a:t>
            </a:r>
            <a:r>
              <a:rPr lang="en-US" sz="1500" dirty="0"/>
              <a:t> (5 mins)]</a:t>
            </a:r>
            <a:br>
              <a:rPr lang="en-US" sz="1500" dirty="0"/>
            </a:br>
            <a:r>
              <a:rPr lang="en-US" sz="1500" dirty="0"/>
              <a:t>[</a:t>
            </a:r>
            <a:r>
              <a:rPr lang="en-US" sz="1500" dirty="0">
                <a:hlinkClick r:id="rId10"/>
              </a:rPr>
              <a:t>Full Talk Video</a:t>
            </a:r>
            <a:r>
              <a:rPr lang="en-US" sz="1500" dirty="0"/>
              <a:t> (27 mins)]</a:t>
            </a:r>
          </a:p>
          <a:p>
            <a:pPr marL="0" indent="0">
              <a:buNone/>
            </a:pPr>
            <a:br>
              <a:rPr lang="en-US" sz="1700" dirty="0"/>
            </a:br>
            <a:endParaRPr lang="en-US" sz="1700" dirty="0"/>
          </a:p>
        </p:txBody>
      </p:sp>
      <p:sp>
        <p:nvSpPr>
          <p:cNvPr id="4" name="Slide Number Placeholder 3">
            <a:extLst>
              <a:ext uri="{FF2B5EF4-FFF2-40B4-BE49-F238E27FC236}">
                <a16:creationId xmlns:a16="http://schemas.microsoft.com/office/drawing/2014/main" id="{01A2CC07-ABC8-6047-856D-10E0B6E8E52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1F2D6C2E-4B30-5D40-A601-57FD66ECFD90}"/>
              </a:ext>
            </a:extLst>
          </p:cNvPr>
          <p:cNvPicPr>
            <a:picLocks noChangeAspect="1"/>
          </p:cNvPicPr>
          <p:nvPr/>
        </p:nvPicPr>
        <p:blipFill>
          <a:blip r:embed="rId11"/>
          <a:stretch>
            <a:fillRect/>
          </a:stretch>
        </p:blipFill>
        <p:spPr>
          <a:xfrm>
            <a:off x="304800" y="3934392"/>
            <a:ext cx="8218695" cy="2152195"/>
          </a:xfrm>
          <a:prstGeom prst="rect">
            <a:avLst/>
          </a:prstGeom>
        </p:spPr>
      </p:pic>
    </p:spTree>
    <p:extLst>
      <p:ext uri="{BB962C8B-B14F-4D97-AF65-F5344CB8AC3E}">
        <p14:creationId xmlns:p14="http://schemas.microsoft.com/office/powerpoint/2010/main" val="719030475"/>
      </p:ext>
    </p:extLst>
  </p:cSld>
  <p:clrMapOvr>
    <a:masterClrMapping/>
  </p:clrMapOvr>
  <p:transition/>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6E973-379F-0E47-9237-8E81F18B2687}"/>
              </a:ext>
            </a:extLst>
          </p:cNvPr>
          <p:cNvSpPr>
            <a:spLocks noGrp="1"/>
          </p:cNvSpPr>
          <p:nvPr>
            <p:ph type="title"/>
          </p:nvPr>
        </p:nvSpPr>
        <p:spPr/>
        <p:txBody>
          <a:bodyPr/>
          <a:lstStyle/>
          <a:p>
            <a:r>
              <a:rPr lang="en-CA" sz="4400" dirty="0"/>
              <a:t>SIMDRAM Key Idea </a:t>
            </a:r>
            <a:br>
              <a:rPr lang="en-CA" sz="4400" dirty="0"/>
            </a:br>
            <a:endParaRPr lang="en-US" sz="4400" dirty="0"/>
          </a:p>
        </p:txBody>
      </p:sp>
      <p:sp>
        <p:nvSpPr>
          <p:cNvPr id="3" name="Content Placeholder 2">
            <a:extLst>
              <a:ext uri="{FF2B5EF4-FFF2-40B4-BE49-F238E27FC236}">
                <a16:creationId xmlns:a16="http://schemas.microsoft.com/office/drawing/2014/main" id="{A223BDE8-46CC-8D47-991F-4D759631276F}"/>
              </a:ext>
            </a:extLst>
          </p:cNvPr>
          <p:cNvSpPr>
            <a:spLocks noGrp="1"/>
          </p:cNvSpPr>
          <p:nvPr>
            <p:ph idx="1"/>
          </p:nvPr>
        </p:nvSpPr>
        <p:spPr>
          <a:xfrm>
            <a:off x="78189" y="769623"/>
            <a:ext cx="8987622" cy="5763699"/>
          </a:xfrm>
        </p:spPr>
        <p:txBody>
          <a:bodyPr/>
          <a:lstStyle/>
          <a:p>
            <a:pPr lvl="1"/>
            <a:endParaRPr lang="en-US" sz="800" dirty="0"/>
          </a:p>
          <a:p>
            <a:pPr lvl="1"/>
            <a:endParaRPr lang="en-US" sz="800" dirty="0"/>
          </a:p>
          <a:p>
            <a:pPr marL="457200" lvl="1" indent="0">
              <a:buNone/>
            </a:pPr>
            <a:endParaRPr lang="en-US" sz="800" dirty="0"/>
          </a:p>
          <a:p>
            <a:pPr lvl="1"/>
            <a:endParaRPr lang="en-US" sz="800" dirty="0"/>
          </a:p>
          <a:p>
            <a:r>
              <a:rPr lang="en-US" b="1" dirty="0">
                <a:solidFill>
                  <a:schemeClr val="accent6">
                    <a:lumMod val="75000"/>
                  </a:schemeClr>
                </a:solidFill>
              </a:rPr>
              <a:t>SIMDRAM: </a:t>
            </a:r>
            <a:r>
              <a:rPr lang="en-US" dirty="0"/>
              <a:t>An end-to-end processing-using-DRAM framework that provides the </a:t>
            </a:r>
            <a:r>
              <a:rPr lang="en-US" dirty="0">
                <a:solidFill>
                  <a:schemeClr val="accent2"/>
                </a:solidFill>
              </a:rPr>
              <a:t>programming interface</a:t>
            </a:r>
            <a:r>
              <a:rPr lang="en-US" dirty="0"/>
              <a:t>, the </a:t>
            </a:r>
            <a:r>
              <a:rPr lang="en-US" dirty="0">
                <a:solidFill>
                  <a:schemeClr val="accent2"/>
                </a:solidFill>
              </a:rPr>
              <a:t>ISA</a:t>
            </a:r>
            <a:r>
              <a:rPr lang="en-US" dirty="0"/>
              <a:t>, and the </a:t>
            </a:r>
            <a:r>
              <a:rPr lang="en-US" dirty="0">
                <a:solidFill>
                  <a:schemeClr val="accent2"/>
                </a:solidFill>
              </a:rPr>
              <a:t>hardware</a:t>
            </a:r>
            <a:r>
              <a:rPr lang="en-US" dirty="0"/>
              <a:t> </a:t>
            </a:r>
            <a:r>
              <a:rPr lang="en-US" dirty="0">
                <a:solidFill>
                  <a:schemeClr val="accent2"/>
                </a:solidFill>
              </a:rPr>
              <a:t>support</a:t>
            </a:r>
            <a:r>
              <a:rPr lang="en-US" dirty="0"/>
              <a:t> for:</a:t>
            </a:r>
          </a:p>
          <a:p>
            <a:endParaRPr lang="en-US" sz="2400" dirty="0"/>
          </a:p>
          <a:p>
            <a:pPr lvl="1"/>
            <a:r>
              <a:rPr lang="en-US" b="1" dirty="0">
                <a:solidFill>
                  <a:schemeClr val="accent1">
                    <a:lumMod val="75000"/>
                  </a:schemeClr>
                </a:solidFill>
              </a:rPr>
              <a:t>Efficiently</a:t>
            </a:r>
            <a:r>
              <a:rPr lang="en-US" dirty="0"/>
              <a:t> computing </a:t>
            </a:r>
            <a:r>
              <a:rPr lang="en-US" b="1" dirty="0">
                <a:solidFill>
                  <a:srgbClr val="C00000"/>
                </a:solidFill>
              </a:rPr>
              <a:t>complex</a:t>
            </a:r>
            <a:r>
              <a:rPr lang="en-US" dirty="0"/>
              <a:t> operations in DRAM</a:t>
            </a:r>
          </a:p>
          <a:p>
            <a:pPr lvl="1"/>
            <a:endParaRPr lang="en-US" sz="800" dirty="0"/>
          </a:p>
          <a:p>
            <a:pPr lvl="1"/>
            <a:r>
              <a:rPr lang="en-US" dirty="0"/>
              <a:t>Providing the ability to implement </a:t>
            </a:r>
            <a:r>
              <a:rPr lang="en-US" b="1" dirty="0">
                <a:solidFill>
                  <a:schemeClr val="accent1">
                    <a:lumMod val="75000"/>
                  </a:schemeClr>
                </a:solidFill>
              </a:rPr>
              <a:t>arbitrary</a:t>
            </a:r>
            <a:r>
              <a:rPr lang="en-US" dirty="0"/>
              <a:t> operations as required</a:t>
            </a:r>
          </a:p>
          <a:p>
            <a:pPr lvl="1"/>
            <a:endParaRPr lang="en-US" sz="800" dirty="0"/>
          </a:p>
          <a:p>
            <a:pPr lvl="1"/>
            <a:r>
              <a:rPr lang="en-US" dirty="0"/>
              <a:t>Using an </a:t>
            </a:r>
            <a:r>
              <a:rPr lang="en-US" b="1" dirty="0">
                <a:solidFill>
                  <a:schemeClr val="accent6">
                    <a:lumMod val="75000"/>
                  </a:schemeClr>
                </a:solidFill>
              </a:rPr>
              <a:t>in-DRAM massively-parallel SIMD substrate</a:t>
            </a:r>
            <a:r>
              <a:rPr lang="en-US" dirty="0"/>
              <a:t> that requires </a:t>
            </a:r>
            <a:r>
              <a:rPr lang="en-US" b="1" dirty="0">
                <a:solidFill>
                  <a:schemeClr val="accent1">
                    <a:lumMod val="75000"/>
                  </a:schemeClr>
                </a:solidFill>
              </a:rPr>
              <a:t>minimal</a:t>
            </a:r>
            <a:r>
              <a:rPr lang="en-US" dirty="0"/>
              <a:t> changes to DRAM architecture</a:t>
            </a:r>
          </a:p>
          <a:p>
            <a:pPr lvl="2"/>
            <a:endParaRPr lang="en-US" dirty="0"/>
          </a:p>
          <a:p>
            <a:pPr lvl="1"/>
            <a:endParaRPr lang="en-US" dirty="0"/>
          </a:p>
        </p:txBody>
      </p:sp>
      <p:sp>
        <p:nvSpPr>
          <p:cNvPr id="4" name="Slide Number Placeholder 2">
            <a:extLst>
              <a:ext uri="{FF2B5EF4-FFF2-40B4-BE49-F238E27FC236}">
                <a16:creationId xmlns:a16="http://schemas.microsoft.com/office/drawing/2014/main" id="{E33E8851-BF95-6842-9DAC-3E18705E07DB}"/>
              </a:ext>
            </a:extLst>
          </p:cNvPr>
          <p:cNvSpPr txBox="1">
            <a:spLocks/>
          </p:cNvSpPr>
          <p:nvPr/>
        </p:nvSpPr>
        <p:spPr>
          <a:xfrm>
            <a:off x="5498152" y="6345828"/>
            <a:ext cx="3427675"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23</a:t>
            </a:r>
          </a:p>
        </p:txBody>
      </p:sp>
    </p:spTree>
    <p:extLst>
      <p:ext uri="{BB962C8B-B14F-4D97-AF65-F5344CB8AC3E}">
        <p14:creationId xmlns:p14="http://schemas.microsoft.com/office/powerpoint/2010/main" val="3932643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Effect transition="in" filter="fade">
                                      <p:cBhvr>
                                        <p:cTn id="7" dur="500"/>
                                        <p:tgtEl>
                                          <p:spTgt spid="3">
                                            <p:txEl>
                                              <p:pRg st="6" end="6"/>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8" end="8"/>
                                            </p:txEl>
                                          </p:spTgt>
                                        </p:tgtEl>
                                        <p:attrNameLst>
                                          <p:attrName>style.visibility</p:attrName>
                                        </p:attrNameLst>
                                      </p:cBhvr>
                                      <p:to>
                                        <p:strVal val="visible"/>
                                      </p:to>
                                    </p:set>
                                    <p:animEffect transition="in" filter="fade">
                                      <p:cBhvr>
                                        <p:cTn id="12" dur="500"/>
                                        <p:tgtEl>
                                          <p:spTgt spid="3">
                                            <p:txEl>
                                              <p:pRg st="8" end="8"/>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0" end="10"/>
                                            </p:txEl>
                                          </p:spTgt>
                                        </p:tgtEl>
                                        <p:attrNameLst>
                                          <p:attrName>style.visibility</p:attrName>
                                        </p:attrNameLst>
                                      </p:cBhvr>
                                      <p:to>
                                        <p:strVal val="visible"/>
                                      </p:to>
                                    </p:set>
                                    <p:animEffect transition="in" filter="fade">
                                      <p:cBhvr>
                                        <p:cTn id="17"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 name="Rounded Rectangle 159">
            <a:extLst>
              <a:ext uri="{FF2B5EF4-FFF2-40B4-BE49-F238E27FC236}">
                <a16:creationId xmlns:a16="http://schemas.microsoft.com/office/drawing/2014/main" id="{4AC448A1-D8FC-074B-83B4-F13809959B84}"/>
              </a:ext>
            </a:extLst>
          </p:cNvPr>
          <p:cNvSpPr/>
          <p:nvPr/>
        </p:nvSpPr>
        <p:spPr>
          <a:xfrm>
            <a:off x="3056442" y="3767639"/>
            <a:ext cx="3907140" cy="2443475"/>
          </a:xfrm>
          <a:prstGeom prst="roundRect">
            <a:avLst/>
          </a:prstGeom>
          <a:solidFill>
            <a:srgbClr val="F9F2EF"/>
          </a:solidFill>
          <a:ln w="38100">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nvGrpSpPr>
          <p:cNvPr id="4" name="Group 3">
            <a:extLst>
              <a:ext uri="{FF2B5EF4-FFF2-40B4-BE49-F238E27FC236}">
                <a16:creationId xmlns:a16="http://schemas.microsoft.com/office/drawing/2014/main" id="{D15069BC-5B11-7743-B528-35178FAE71ED}"/>
              </a:ext>
            </a:extLst>
          </p:cNvPr>
          <p:cNvGrpSpPr/>
          <p:nvPr/>
        </p:nvGrpSpPr>
        <p:grpSpPr>
          <a:xfrm>
            <a:off x="7116062" y="3738583"/>
            <a:ext cx="2105825" cy="2379840"/>
            <a:chOff x="7116062" y="3738583"/>
            <a:chExt cx="2105825" cy="2379840"/>
          </a:xfrm>
        </p:grpSpPr>
        <p:sp>
          <p:nvSpPr>
            <p:cNvPr id="480" name="Rectangle 479">
              <a:extLst>
                <a:ext uri="{FF2B5EF4-FFF2-40B4-BE49-F238E27FC236}">
                  <a16:creationId xmlns:a16="http://schemas.microsoft.com/office/drawing/2014/main" id="{9AFA37DF-98AF-2A42-A277-2415E78A0DFE}"/>
                </a:ext>
              </a:extLst>
            </p:cNvPr>
            <p:cNvSpPr/>
            <p:nvPr/>
          </p:nvSpPr>
          <p:spPr>
            <a:xfrm>
              <a:off x="7279373" y="4036626"/>
              <a:ext cx="1779205" cy="2081797"/>
            </a:xfrm>
            <a:prstGeom prst="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12" name="Rectangle 511">
              <a:extLst>
                <a:ext uri="{FF2B5EF4-FFF2-40B4-BE49-F238E27FC236}">
                  <a16:creationId xmlns:a16="http://schemas.microsoft.com/office/drawing/2014/main" id="{700FA02F-65ED-7C4E-A239-5A4A264BDB14}"/>
                </a:ext>
              </a:extLst>
            </p:cNvPr>
            <p:cNvSpPr/>
            <p:nvPr/>
          </p:nvSpPr>
          <p:spPr>
            <a:xfrm>
              <a:off x="7116062" y="3738583"/>
              <a:ext cx="2105825" cy="307777"/>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SIMDRAM Output</a:t>
              </a:r>
            </a:p>
          </p:txBody>
        </p:sp>
        <p:sp>
          <p:nvSpPr>
            <p:cNvPr id="527" name="Rectangle 526">
              <a:extLst>
                <a:ext uri="{FF2B5EF4-FFF2-40B4-BE49-F238E27FC236}">
                  <a16:creationId xmlns:a16="http://schemas.microsoft.com/office/drawing/2014/main" id="{9784C941-66A3-5040-BA46-DAC418472FA1}"/>
                </a:ext>
              </a:extLst>
            </p:cNvPr>
            <p:cNvSpPr/>
            <p:nvPr/>
          </p:nvSpPr>
          <p:spPr>
            <a:xfrm>
              <a:off x="7365094" y="4022208"/>
              <a:ext cx="1704313" cy="584134"/>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Instruction result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in memory</a:t>
              </a:r>
            </a:p>
          </p:txBody>
        </p:sp>
      </p:grpSp>
      <p:sp>
        <p:nvSpPr>
          <p:cNvPr id="159" name="Rounded Rectangle 158">
            <a:extLst>
              <a:ext uri="{FF2B5EF4-FFF2-40B4-BE49-F238E27FC236}">
                <a16:creationId xmlns:a16="http://schemas.microsoft.com/office/drawing/2014/main" id="{CE0A9994-29A9-8347-A12F-21F4FFB866BF}"/>
              </a:ext>
            </a:extLst>
          </p:cNvPr>
          <p:cNvSpPr/>
          <p:nvPr/>
        </p:nvSpPr>
        <p:spPr>
          <a:xfrm>
            <a:off x="4425755" y="906211"/>
            <a:ext cx="1809803" cy="2494674"/>
          </a:xfrm>
          <a:prstGeom prst="roundRect">
            <a:avLst/>
          </a:prstGeom>
          <a:solidFill>
            <a:srgbClr val="F9F2EF"/>
          </a:solidFill>
          <a:ln w="38100">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sp>
        <p:nvSpPr>
          <p:cNvPr id="157" name="Rounded Rectangle 156">
            <a:extLst>
              <a:ext uri="{FF2B5EF4-FFF2-40B4-BE49-F238E27FC236}">
                <a16:creationId xmlns:a16="http://schemas.microsoft.com/office/drawing/2014/main" id="{2989069A-F661-FE42-B264-D815DC8F0544}"/>
              </a:ext>
            </a:extLst>
          </p:cNvPr>
          <p:cNvSpPr/>
          <p:nvPr/>
        </p:nvSpPr>
        <p:spPr>
          <a:xfrm>
            <a:off x="2517838" y="871442"/>
            <a:ext cx="1754690" cy="2223831"/>
          </a:xfrm>
          <a:prstGeom prst="roundRect">
            <a:avLst/>
          </a:prstGeom>
          <a:solidFill>
            <a:srgbClr val="F9F2EF"/>
          </a:solidFill>
          <a:ln w="38100">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nvGrpSpPr>
          <p:cNvPr id="539" name="Group 538">
            <a:extLst>
              <a:ext uri="{FF2B5EF4-FFF2-40B4-BE49-F238E27FC236}">
                <a16:creationId xmlns:a16="http://schemas.microsoft.com/office/drawing/2014/main" id="{69A25650-7088-E942-BE76-58AD68057FC5}"/>
              </a:ext>
            </a:extLst>
          </p:cNvPr>
          <p:cNvGrpSpPr/>
          <p:nvPr/>
        </p:nvGrpSpPr>
        <p:grpSpPr>
          <a:xfrm>
            <a:off x="2784191" y="3749514"/>
            <a:ext cx="4109777" cy="2461604"/>
            <a:chOff x="2784191" y="4268508"/>
            <a:chExt cx="4109777" cy="2461604"/>
          </a:xfrm>
        </p:grpSpPr>
        <p:sp>
          <p:nvSpPr>
            <p:cNvPr id="485" name="Rectangle 484">
              <a:extLst>
                <a:ext uri="{FF2B5EF4-FFF2-40B4-BE49-F238E27FC236}">
                  <a16:creationId xmlns:a16="http://schemas.microsoft.com/office/drawing/2014/main" id="{B6F33155-1D4A-2D44-8995-E31DEBF89CA4}"/>
                </a:ext>
              </a:extLst>
            </p:cNvPr>
            <p:cNvSpPr/>
            <p:nvPr/>
          </p:nvSpPr>
          <p:spPr>
            <a:xfrm>
              <a:off x="3159645" y="4569003"/>
              <a:ext cx="3707606" cy="1836613"/>
            </a:xfrm>
            <a:prstGeom prst="rect">
              <a:avLst/>
            </a:prstGeom>
            <a:solidFill>
              <a:srgbClr val="D4DAD5"/>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266" b="1" i="0" u="none" strike="noStrike" kern="1200" cap="none" spc="0" normalizeH="0" baseline="0" noProof="0" dirty="0">
                <a:ln>
                  <a:noFill/>
                </a:ln>
                <a:no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mc:AlternateContent xmlns:mc="http://schemas.openxmlformats.org/markup-compatibility/2006" xmlns:a14="http://schemas.microsoft.com/office/drawing/2010/main">
          <mc:Choice Requires="a14">
            <p:sp>
              <p:nvSpPr>
                <p:cNvPr id="506" name="Rectangle 505">
                  <a:extLst>
                    <a:ext uri="{FF2B5EF4-FFF2-40B4-BE49-F238E27FC236}">
                      <a16:creationId xmlns:a16="http://schemas.microsoft.com/office/drawing/2014/main" id="{AA201954-4CB7-F043-8993-22912F606DF1}"/>
                    </a:ext>
                  </a:extLst>
                </p:cNvPr>
                <p:cNvSpPr/>
                <p:nvPr/>
              </p:nvSpPr>
              <p:spPr>
                <a:xfrm>
                  <a:off x="3202188" y="4268508"/>
                  <a:ext cx="3691780" cy="553998"/>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Step 3: </a:t>
                  </a:r>
                  <a:r>
                    <a:rPr kumimoji="0" lang="en-US" sz="1400"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Execution according to </a:t>
                  </a:r>
                  <a14:m>
                    <m:oMath xmlns:m="http://schemas.openxmlformats.org/officeDocument/2006/math">
                      <m:r>
                        <m:rPr>
                          <m:sty m:val="p"/>
                        </m:rPr>
                        <a:rPr kumimoji="0" lang="en-US" sz="1400" b="0" i="0" u="none" strike="noStrike" kern="1200" cap="none" spc="0" normalizeH="0" baseline="0" noProof="0">
                          <a:ln>
                            <a:noFill/>
                          </a:ln>
                          <a:solidFill>
                            <a:sysClr val="windowText" lastClr="000000"/>
                          </a:solidFill>
                          <a:effectLst/>
                          <a:uLnTx/>
                          <a:uFillTx/>
                          <a:latin typeface="Cambria Math" panose="02040503050406030204" pitchFamily="18" charset="0"/>
                          <a:ea typeface="Cambria Math" panose="02040503050406030204" pitchFamily="18" charset="0"/>
                          <a:cs typeface="+mn-cs"/>
                        </a:rPr>
                        <m:t>μ</m:t>
                      </m:r>
                    </m:oMath>
                  </a14:m>
                  <a:r>
                    <a:rPr kumimoji="0" lang="en-US" sz="1400"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Program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 </a:t>
                  </a:r>
                </a:p>
              </p:txBody>
            </p:sp>
          </mc:Choice>
          <mc:Fallback xmlns="">
            <p:sp>
              <p:nvSpPr>
                <p:cNvPr id="506" name="Rectangle 505">
                  <a:extLst>
                    <a:ext uri="{FF2B5EF4-FFF2-40B4-BE49-F238E27FC236}">
                      <a16:creationId xmlns:a16="http://schemas.microsoft.com/office/drawing/2014/main" id="{AA201954-4CB7-F043-8993-22912F606DF1}"/>
                    </a:ext>
                  </a:extLst>
                </p:cNvPr>
                <p:cNvSpPr>
                  <a:spLocks noRot="1" noChangeAspect="1" noMove="1" noResize="1" noEditPoints="1" noAdjustHandles="1" noChangeArrowheads="1" noChangeShapeType="1" noTextEdit="1"/>
                </p:cNvSpPr>
                <p:nvPr/>
              </p:nvSpPr>
              <p:spPr>
                <a:xfrm>
                  <a:off x="3202188" y="4268508"/>
                  <a:ext cx="3691780" cy="553998"/>
                </a:xfrm>
                <a:prstGeom prst="rect">
                  <a:avLst/>
                </a:prstGeom>
                <a:blipFill>
                  <a:blip r:embed="rId3"/>
                  <a:stretch>
                    <a:fillRect t="-2273"/>
                  </a:stretch>
                </a:blipFill>
              </p:spPr>
              <p:txBody>
                <a:bodyPr/>
                <a:lstStyle/>
                <a:p>
                  <a:r>
                    <a:rPr lang="en-US">
                      <a:noFill/>
                    </a:rPr>
                    <a:t> </a:t>
                  </a:r>
                </a:p>
              </p:txBody>
            </p:sp>
          </mc:Fallback>
        </mc:AlternateContent>
        <p:sp>
          <p:nvSpPr>
            <p:cNvPr id="509" name="Rectangle 508">
              <a:extLst>
                <a:ext uri="{FF2B5EF4-FFF2-40B4-BE49-F238E27FC236}">
                  <a16:creationId xmlns:a16="http://schemas.microsoft.com/office/drawing/2014/main" id="{11EEB551-2120-B245-8E0A-A96351D3B463}"/>
                </a:ext>
              </a:extLst>
            </p:cNvPr>
            <p:cNvSpPr/>
            <p:nvPr/>
          </p:nvSpPr>
          <p:spPr>
            <a:xfrm>
              <a:off x="4078736" y="6391878"/>
              <a:ext cx="1795300" cy="338234"/>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Memory Controller</a:t>
              </a:r>
            </a:p>
          </p:txBody>
        </p:sp>
        <p:sp>
          <p:nvSpPr>
            <p:cNvPr id="530" name="Right Arrow 529">
              <a:extLst>
                <a:ext uri="{FF2B5EF4-FFF2-40B4-BE49-F238E27FC236}">
                  <a16:creationId xmlns:a16="http://schemas.microsoft.com/office/drawing/2014/main" id="{7C5845D4-4CA6-3E42-B6D7-0362C943D4DB}"/>
                </a:ext>
              </a:extLst>
            </p:cNvPr>
            <p:cNvSpPr/>
            <p:nvPr/>
          </p:nvSpPr>
          <p:spPr>
            <a:xfrm>
              <a:off x="2784191" y="5423150"/>
              <a:ext cx="280794" cy="258213"/>
            </a:xfrm>
            <a:prstGeom prst="rightArrow">
              <a:avLst/>
            </a:prstGeom>
            <a:ln w="12700">
              <a:prstDash val="solid"/>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grpSp>
        <p:nvGrpSpPr>
          <p:cNvPr id="538" name="Group 537">
            <a:extLst>
              <a:ext uri="{FF2B5EF4-FFF2-40B4-BE49-F238E27FC236}">
                <a16:creationId xmlns:a16="http://schemas.microsoft.com/office/drawing/2014/main" id="{08AF0EC2-609C-F644-8103-F442ADEE8FB0}"/>
              </a:ext>
            </a:extLst>
          </p:cNvPr>
          <p:cNvGrpSpPr/>
          <p:nvPr/>
        </p:nvGrpSpPr>
        <p:grpSpPr>
          <a:xfrm>
            <a:off x="66283" y="3742548"/>
            <a:ext cx="2652598" cy="2143375"/>
            <a:chOff x="66283" y="4261542"/>
            <a:chExt cx="2652598" cy="2143375"/>
          </a:xfrm>
        </p:grpSpPr>
        <p:sp>
          <p:nvSpPr>
            <p:cNvPr id="482" name="Rectangle 481">
              <a:extLst>
                <a:ext uri="{FF2B5EF4-FFF2-40B4-BE49-F238E27FC236}">
                  <a16:creationId xmlns:a16="http://schemas.microsoft.com/office/drawing/2014/main" id="{7ECC5597-7531-DD4A-A762-4F493DD7DC72}"/>
                </a:ext>
              </a:extLst>
            </p:cNvPr>
            <p:cNvSpPr/>
            <p:nvPr/>
          </p:nvSpPr>
          <p:spPr>
            <a:xfrm>
              <a:off x="66283" y="4555620"/>
              <a:ext cx="2652598" cy="1849297"/>
            </a:xfrm>
            <a:prstGeom prst="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483" name="Rounded Rectangle 482">
              <a:extLst>
                <a:ext uri="{FF2B5EF4-FFF2-40B4-BE49-F238E27FC236}">
                  <a16:creationId xmlns:a16="http://schemas.microsoft.com/office/drawing/2014/main" id="{98B3D348-B9C5-7E40-8AF0-F8D66D07DD9B}"/>
                </a:ext>
              </a:extLst>
            </p:cNvPr>
            <p:cNvSpPr/>
            <p:nvPr/>
          </p:nvSpPr>
          <p:spPr>
            <a:xfrm>
              <a:off x="174824" y="4882613"/>
              <a:ext cx="2446884" cy="1422183"/>
            </a:xfrm>
            <a:prstGeom prst="roundRect">
              <a:avLst/>
            </a:prstGeom>
            <a:solidFill>
              <a:schemeClr val="bg1"/>
            </a:solidFill>
            <a:ln w="1905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484" name="Rectangle 483">
              <a:extLst>
                <a:ext uri="{FF2B5EF4-FFF2-40B4-BE49-F238E27FC236}">
                  <a16:creationId xmlns:a16="http://schemas.microsoft.com/office/drawing/2014/main" id="{26B285CE-11E6-1743-8406-B4E5D173D7B4}"/>
                </a:ext>
              </a:extLst>
            </p:cNvPr>
            <p:cNvSpPr/>
            <p:nvPr/>
          </p:nvSpPr>
          <p:spPr>
            <a:xfrm>
              <a:off x="777522" y="4261542"/>
              <a:ext cx="1069524" cy="307777"/>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User Input</a:t>
              </a:r>
            </a:p>
          </p:txBody>
        </p:sp>
        <p:sp>
          <p:nvSpPr>
            <p:cNvPr id="487" name="Rectangle 486">
              <a:extLst>
                <a:ext uri="{FF2B5EF4-FFF2-40B4-BE49-F238E27FC236}">
                  <a16:creationId xmlns:a16="http://schemas.microsoft.com/office/drawing/2014/main" id="{1BCC0FA6-6593-B848-B7BB-4CB32A174C35}"/>
                </a:ext>
              </a:extLst>
            </p:cNvPr>
            <p:cNvSpPr/>
            <p:nvPr/>
          </p:nvSpPr>
          <p:spPr>
            <a:xfrm>
              <a:off x="291206" y="5444803"/>
              <a:ext cx="2036555" cy="327477"/>
            </a:xfrm>
            <a:prstGeom prst="rect">
              <a:avLst/>
            </a:prstGeom>
            <a:solidFill>
              <a:srgbClr val="FFBFC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266"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11" name="Rectangle 510">
              <a:extLst>
                <a:ext uri="{FF2B5EF4-FFF2-40B4-BE49-F238E27FC236}">
                  <a16:creationId xmlns:a16="http://schemas.microsoft.com/office/drawing/2014/main" id="{6DEB2F96-2CE8-2048-A0CE-39C107EEA67F}"/>
                </a:ext>
              </a:extLst>
            </p:cNvPr>
            <p:cNvSpPr/>
            <p:nvPr/>
          </p:nvSpPr>
          <p:spPr>
            <a:xfrm>
              <a:off x="117482" y="4563039"/>
              <a:ext cx="2478051" cy="307777"/>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44546A"/>
                  </a:solidFill>
                  <a:effectLst/>
                  <a:uLnTx/>
                  <a:uFillTx/>
                  <a:latin typeface="Cambria" panose="02040503050406030204" pitchFamily="18" charset="0"/>
                  <a:ea typeface="+mn-ea"/>
                  <a:cs typeface="Arial" panose="020B0604020202020204" pitchFamily="34" charset="0"/>
                </a:rPr>
                <a:t>SIMDRAM-enabled application</a:t>
              </a:r>
            </a:p>
          </p:txBody>
        </p:sp>
      </p:grpSp>
      <p:sp>
        <p:nvSpPr>
          <p:cNvPr id="2" name="Title 1">
            <a:extLst>
              <a:ext uri="{FF2B5EF4-FFF2-40B4-BE49-F238E27FC236}">
                <a16:creationId xmlns:a16="http://schemas.microsoft.com/office/drawing/2014/main" id="{59EB68DD-EA82-D94D-9067-B51AF57C613B}"/>
              </a:ext>
            </a:extLst>
          </p:cNvPr>
          <p:cNvSpPr>
            <a:spLocks noGrp="1"/>
          </p:cNvSpPr>
          <p:nvPr>
            <p:ph type="title"/>
          </p:nvPr>
        </p:nvSpPr>
        <p:spPr/>
        <p:txBody>
          <a:bodyPr/>
          <a:lstStyle/>
          <a:p>
            <a:r>
              <a:rPr lang="en-US" sz="4000" b="1" dirty="0">
                <a:latin typeface="Cambria" panose="02040503050406030204" pitchFamily="18" charset="0"/>
              </a:rPr>
              <a:t>SIMDRAM Framework: Overview </a:t>
            </a:r>
          </a:p>
        </p:txBody>
      </p:sp>
      <p:graphicFrame>
        <p:nvGraphicFramePr>
          <p:cNvPr id="311" name="Table 310">
            <a:extLst>
              <a:ext uri="{FF2B5EF4-FFF2-40B4-BE49-F238E27FC236}">
                <a16:creationId xmlns:a16="http://schemas.microsoft.com/office/drawing/2014/main" id="{50A10DFB-237C-1B45-AB7A-463F2C2CCC5B}"/>
              </a:ext>
            </a:extLst>
          </p:cNvPr>
          <p:cNvGraphicFramePr>
            <a:graphicFrameLocks noGrp="1"/>
          </p:cNvGraphicFramePr>
          <p:nvPr/>
        </p:nvGraphicFramePr>
        <p:xfrm>
          <a:off x="4600883" y="1699346"/>
          <a:ext cx="1513531" cy="1348330"/>
        </p:xfrm>
        <a:graphic>
          <a:graphicData uri="http://schemas.openxmlformats.org/drawingml/2006/table">
            <a:tbl>
              <a:tblPr firstRow="1" bandRow="1">
                <a:tableStyleId>{2D5ABB26-0587-4C30-8999-92F81FD0307C}</a:tableStyleId>
              </a:tblPr>
              <a:tblGrid>
                <a:gridCol w="1513531">
                  <a:extLst>
                    <a:ext uri="{9D8B030D-6E8A-4147-A177-3AD203B41FA5}">
                      <a16:colId xmlns:a16="http://schemas.microsoft.com/office/drawing/2014/main" val="3411314267"/>
                    </a:ext>
                  </a:extLst>
                </a:gridCol>
              </a:tblGrid>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69564133"/>
                  </a:ext>
                </a:extLst>
              </a:tr>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EF5CC"/>
                    </a:solidFill>
                  </a:tcPr>
                </a:tc>
                <a:extLst>
                  <a:ext uri="{0D108BD9-81ED-4DB2-BD59-A6C34878D82A}">
                    <a16:rowId xmlns:a16="http://schemas.microsoft.com/office/drawing/2014/main" val="2610732602"/>
                  </a:ext>
                </a:extLst>
              </a:tr>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CCDFFF"/>
                    </a:solidFill>
                  </a:tcPr>
                </a:tc>
                <a:extLst>
                  <a:ext uri="{0D108BD9-81ED-4DB2-BD59-A6C34878D82A}">
                    <a16:rowId xmlns:a16="http://schemas.microsoft.com/office/drawing/2014/main" val="1245392560"/>
                  </a:ext>
                </a:extLst>
              </a:tr>
              <a:tr h="269666">
                <a:tc>
                  <a:txBody>
                    <a:bodyPr/>
                    <a:lstStyle/>
                    <a:p>
                      <a:r>
                        <a:rPr lang="en-US" sz="1400" b="0" dirty="0">
                          <a:latin typeface="Courier New" panose="02070309020205020404" pitchFamily="49" charset="0"/>
                          <a:cs typeface="Courier New" panose="02070309020205020404" pitchFamily="49" charset="0"/>
                        </a:rPr>
                        <a:t> ACT/ACT/PRE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A8D4AA"/>
                    </a:solidFill>
                  </a:tcPr>
                </a:tc>
                <a:extLst>
                  <a:ext uri="{0D108BD9-81ED-4DB2-BD59-A6C34878D82A}">
                    <a16:rowId xmlns:a16="http://schemas.microsoft.com/office/drawing/2014/main" val="2074523024"/>
                  </a:ext>
                </a:extLst>
              </a:tr>
              <a:tr h="269666">
                <a:tc>
                  <a:txBody>
                    <a:bodyPr/>
                    <a:lstStyle/>
                    <a:p>
                      <a:r>
                        <a:rPr lang="en-US" sz="1400" b="0" dirty="0">
                          <a:latin typeface="Courier New" panose="02070309020205020404" pitchFamily="49" charset="0"/>
                          <a:cs typeface="Courier New" panose="02070309020205020404" pitchFamily="49" charset="0"/>
                        </a:rPr>
                        <a:t> done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75727766"/>
                  </a:ext>
                </a:extLst>
              </a:tr>
            </a:tbl>
          </a:graphicData>
        </a:graphic>
      </p:graphicFrame>
      <p:sp>
        <p:nvSpPr>
          <p:cNvPr id="312" name="Rectangle 311">
            <a:extLst>
              <a:ext uri="{FF2B5EF4-FFF2-40B4-BE49-F238E27FC236}">
                <a16:creationId xmlns:a16="http://schemas.microsoft.com/office/drawing/2014/main" id="{D7280049-9ED3-3947-9F28-E8F495F29C7B}"/>
              </a:ext>
            </a:extLst>
          </p:cNvPr>
          <p:cNvSpPr/>
          <p:nvPr/>
        </p:nvSpPr>
        <p:spPr>
          <a:xfrm>
            <a:off x="6271191" y="1235618"/>
            <a:ext cx="2800096" cy="2244457"/>
          </a:xfrm>
          <a:prstGeom prst="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cxnSp>
        <p:nvCxnSpPr>
          <p:cNvPr id="314" name="Straight Arrow Connector 313">
            <a:extLst>
              <a:ext uri="{FF2B5EF4-FFF2-40B4-BE49-F238E27FC236}">
                <a16:creationId xmlns:a16="http://schemas.microsoft.com/office/drawing/2014/main" id="{989EFE27-25B1-1F44-B095-4CC257B80B80}"/>
              </a:ext>
            </a:extLst>
          </p:cNvPr>
          <p:cNvCxnSpPr>
            <a:cxnSpLocks/>
          </p:cNvCxnSpPr>
          <p:nvPr/>
        </p:nvCxnSpPr>
        <p:spPr>
          <a:xfrm>
            <a:off x="6114414" y="1827291"/>
            <a:ext cx="156777" cy="0"/>
          </a:xfrm>
          <a:prstGeom prst="straightConnector1">
            <a:avLst/>
          </a:prstGeom>
          <a:ln w="25400">
            <a:solidFill>
              <a:schemeClr val="tx1"/>
            </a:solidFill>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16" name="Oval 315">
            <a:extLst>
              <a:ext uri="{FF2B5EF4-FFF2-40B4-BE49-F238E27FC236}">
                <a16:creationId xmlns:a16="http://schemas.microsoft.com/office/drawing/2014/main" id="{6770D35C-7264-0049-95CD-58D4DDF3EDED}"/>
              </a:ext>
            </a:extLst>
          </p:cNvPr>
          <p:cNvSpPr/>
          <p:nvPr/>
        </p:nvSpPr>
        <p:spPr>
          <a:xfrm flipH="1">
            <a:off x="11015591" y="2382396"/>
            <a:ext cx="143179" cy="86362"/>
          </a:xfrm>
          <a:prstGeom prst="ellipse">
            <a:avLst/>
          </a:prstGeom>
          <a:solidFill>
            <a:sysClr val="window" lastClr="FFFFFF"/>
          </a:solidFill>
          <a:ln w="127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Arial" panose="020B0604020202020204" pitchFamily="34" charset="0"/>
            </a:endParaRPr>
          </a:p>
        </p:txBody>
      </p:sp>
      <p:sp>
        <p:nvSpPr>
          <p:cNvPr id="346" name="Rectangle 345">
            <a:extLst>
              <a:ext uri="{FF2B5EF4-FFF2-40B4-BE49-F238E27FC236}">
                <a16:creationId xmlns:a16="http://schemas.microsoft.com/office/drawing/2014/main" id="{1DC1A0F9-70D7-B448-BC54-7750CE6339AE}"/>
              </a:ext>
            </a:extLst>
          </p:cNvPr>
          <p:cNvSpPr/>
          <p:nvPr/>
        </p:nvSpPr>
        <p:spPr>
          <a:xfrm>
            <a:off x="6854162" y="912400"/>
            <a:ext cx="2105825" cy="307777"/>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SIMDRAM Output</a:t>
            </a:r>
          </a:p>
        </p:txBody>
      </p:sp>
      <p:grpSp>
        <p:nvGrpSpPr>
          <p:cNvPr id="413" name="Group 412">
            <a:extLst>
              <a:ext uri="{FF2B5EF4-FFF2-40B4-BE49-F238E27FC236}">
                <a16:creationId xmlns:a16="http://schemas.microsoft.com/office/drawing/2014/main" id="{8A315B32-246B-344C-B00D-2D50360431A0}"/>
              </a:ext>
            </a:extLst>
          </p:cNvPr>
          <p:cNvGrpSpPr/>
          <p:nvPr/>
        </p:nvGrpSpPr>
        <p:grpSpPr>
          <a:xfrm>
            <a:off x="96203" y="908217"/>
            <a:ext cx="2108505" cy="2106083"/>
            <a:chOff x="185117" y="1916050"/>
            <a:chExt cx="2355144" cy="2549656"/>
          </a:xfrm>
        </p:grpSpPr>
        <p:sp>
          <p:nvSpPr>
            <p:cNvPr id="347" name="Rectangle 346">
              <a:extLst>
                <a:ext uri="{FF2B5EF4-FFF2-40B4-BE49-F238E27FC236}">
                  <a16:creationId xmlns:a16="http://schemas.microsoft.com/office/drawing/2014/main" id="{926A9443-4A7F-B340-B495-8DEC465CEB8F}"/>
                </a:ext>
              </a:extLst>
            </p:cNvPr>
            <p:cNvSpPr/>
            <p:nvPr/>
          </p:nvSpPr>
          <p:spPr>
            <a:xfrm>
              <a:off x="682041" y="1916050"/>
              <a:ext cx="1199367" cy="37260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User Input</a:t>
              </a:r>
            </a:p>
          </p:txBody>
        </p:sp>
        <p:sp>
          <p:nvSpPr>
            <p:cNvPr id="348" name="Rectangle 347">
              <a:extLst>
                <a:ext uri="{FF2B5EF4-FFF2-40B4-BE49-F238E27FC236}">
                  <a16:creationId xmlns:a16="http://schemas.microsoft.com/office/drawing/2014/main" id="{5DC29713-5DE8-524E-A574-56227018A709}"/>
                </a:ext>
              </a:extLst>
            </p:cNvPr>
            <p:cNvSpPr/>
            <p:nvPr/>
          </p:nvSpPr>
          <p:spPr>
            <a:xfrm>
              <a:off x="185117" y="2303641"/>
              <a:ext cx="2355144" cy="2138313"/>
            </a:xfrm>
            <a:prstGeom prst="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nvGrpSpPr>
            <p:cNvPr id="409" name="Group 408">
              <a:extLst>
                <a:ext uri="{FF2B5EF4-FFF2-40B4-BE49-F238E27FC236}">
                  <a16:creationId xmlns:a16="http://schemas.microsoft.com/office/drawing/2014/main" id="{4BBB42AF-207D-8C44-9BEB-FC30D95D6D4B}"/>
                </a:ext>
              </a:extLst>
            </p:cNvPr>
            <p:cNvGrpSpPr/>
            <p:nvPr/>
          </p:nvGrpSpPr>
          <p:grpSpPr>
            <a:xfrm>
              <a:off x="290791" y="2622675"/>
              <a:ext cx="2112038" cy="1843031"/>
              <a:chOff x="290791" y="2622675"/>
              <a:chExt cx="2112038" cy="1843031"/>
            </a:xfrm>
          </p:grpSpPr>
          <p:sp>
            <p:nvSpPr>
              <p:cNvPr id="350" name="Rounded Rectangle 349">
                <a:extLst>
                  <a:ext uri="{FF2B5EF4-FFF2-40B4-BE49-F238E27FC236}">
                    <a16:creationId xmlns:a16="http://schemas.microsoft.com/office/drawing/2014/main" id="{6D3A1CD3-1656-4A4D-A9A0-DBA1702BECAE}"/>
                  </a:ext>
                </a:extLst>
              </p:cNvPr>
              <p:cNvSpPr/>
              <p:nvPr/>
            </p:nvSpPr>
            <p:spPr>
              <a:xfrm>
                <a:off x="290791" y="2622675"/>
                <a:ext cx="2112038" cy="1468592"/>
              </a:xfrm>
              <a:prstGeom prst="roundRect">
                <a:avLst/>
              </a:prstGeom>
              <a:solidFill>
                <a:schemeClr val="bg1"/>
              </a:solidFill>
              <a:ln w="1905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nvGrpSpPr>
              <p:cNvPr id="351" name="Group 350">
                <a:extLst>
                  <a:ext uri="{FF2B5EF4-FFF2-40B4-BE49-F238E27FC236}">
                    <a16:creationId xmlns:a16="http://schemas.microsoft.com/office/drawing/2014/main" id="{5CC6CC20-848A-8E46-936F-05C4F53EC60E}"/>
                  </a:ext>
                </a:extLst>
              </p:cNvPr>
              <p:cNvGrpSpPr/>
              <p:nvPr/>
            </p:nvGrpSpPr>
            <p:grpSpPr>
              <a:xfrm>
                <a:off x="377937" y="2784891"/>
                <a:ext cx="1970675" cy="1263750"/>
                <a:chOff x="867018" y="2489687"/>
                <a:chExt cx="2314002" cy="1360547"/>
              </a:xfrm>
            </p:grpSpPr>
            <p:grpSp>
              <p:nvGrpSpPr>
                <p:cNvPr id="353" name="Group 352">
                  <a:extLst>
                    <a:ext uri="{FF2B5EF4-FFF2-40B4-BE49-F238E27FC236}">
                      <a16:creationId xmlns:a16="http://schemas.microsoft.com/office/drawing/2014/main" id="{D3E7F195-04A5-4B4D-B2B8-43EF22AD9995}"/>
                    </a:ext>
                  </a:extLst>
                </p:cNvPr>
                <p:cNvGrpSpPr/>
                <p:nvPr/>
              </p:nvGrpSpPr>
              <p:grpSpPr>
                <a:xfrm>
                  <a:off x="1143322" y="2489687"/>
                  <a:ext cx="1235746" cy="391038"/>
                  <a:chOff x="2411760" y="3068960"/>
                  <a:chExt cx="6065150" cy="1584176"/>
                </a:xfrm>
                <a:solidFill>
                  <a:schemeClr val="tx1"/>
                </a:solidFill>
              </p:grpSpPr>
              <p:sp>
                <p:nvSpPr>
                  <p:cNvPr id="373" name="Flowchart: Delay 3">
                    <a:extLst>
                      <a:ext uri="{FF2B5EF4-FFF2-40B4-BE49-F238E27FC236}">
                        <a16:creationId xmlns:a16="http://schemas.microsoft.com/office/drawing/2014/main" id="{26B61A90-35A5-B849-8852-2CD7EC13F006}"/>
                      </a:ext>
                    </a:extLst>
                  </p:cNvPr>
                  <p:cNvSpPr/>
                  <p:nvPr/>
                </p:nvSpPr>
                <p:spPr>
                  <a:xfrm>
                    <a:off x="3707904" y="3068960"/>
                    <a:ext cx="1728192" cy="1584176"/>
                  </a:xfrm>
                  <a:prstGeom prst="flowChartDelay">
                    <a:avLst/>
                  </a:prstGeom>
                  <a:solidFill>
                    <a:schemeClr val="bg2">
                      <a:lumMod val="90000"/>
                    </a:schemeClr>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cxnSp>
                <p:nvCxnSpPr>
                  <p:cNvPr id="374" name="Straight Connector 373">
                    <a:extLst>
                      <a:ext uri="{FF2B5EF4-FFF2-40B4-BE49-F238E27FC236}">
                        <a16:creationId xmlns:a16="http://schemas.microsoft.com/office/drawing/2014/main" id="{9628BD32-F67E-7841-9609-8E2EAF01F2C3}"/>
                      </a:ext>
                    </a:extLst>
                  </p:cNvPr>
                  <p:cNvCxnSpPr/>
                  <p:nvPr/>
                </p:nvCxnSpPr>
                <p:spPr>
                  <a:xfrm flipH="1">
                    <a:off x="2627784" y="3284984"/>
                    <a:ext cx="1080120" cy="0"/>
                  </a:xfrm>
                  <a:prstGeom prst="line">
                    <a:avLst/>
                  </a:prstGeom>
                  <a:grpFill/>
                  <a:ln w="12700" cap="flat" cmpd="sng" algn="ctr">
                    <a:solidFill>
                      <a:schemeClr val="tx1"/>
                    </a:solidFill>
                    <a:prstDash val="solid"/>
                  </a:ln>
                  <a:effectLst/>
                </p:spPr>
              </p:cxnSp>
              <p:cxnSp>
                <p:nvCxnSpPr>
                  <p:cNvPr id="375" name="Straight Connector 374">
                    <a:extLst>
                      <a:ext uri="{FF2B5EF4-FFF2-40B4-BE49-F238E27FC236}">
                        <a16:creationId xmlns:a16="http://schemas.microsoft.com/office/drawing/2014/main" id="{BE6B1FC3-6068-1C4B-BCD7-1ADA7298461A}"/>
                      </a:ext>
                    </a:extLst>
                  </p:cNvPr>
                  <p:cNvCxnSpPr/>
                  <p:nvPr/>
                </p:nvCxnSpPr>
                <p:spPr>
                  <a:xfrm flipH="1">
                    <a:off x="2627784" y="4437112"/>
                    <a:ext cx="1080120" cy="0"/>
                  </a:xfrm>
                  <a:prstGeom prst="line">
                    <a:avLst/>
                  </a:prstGeom>
                  <a:grpFill/>
                  <a:ln w="12700" cap="flat" cmpd="sng" algn="ctr">
                    <a:solidFill>
                      <a:schemeClr val="tx1"/>
                    </a:solidFill>
                    <a:prstDash val="solid"/>
                  </a:ln>
                  <a:effectLst/>
                </p:spPr>
              </p:cxnSp>
              <p:cxnSp>
                <p:nvCxnSpPr>
                  <p:cNvPr id="376" name="Straight Connector 375">
                    <a:extLst>
                      <a:ext uri="{FF2B5EF4-FFF2-40B4-BE49-F238E27FC236}">
                        <a16:creationId xmlns:a16="http://schemas.microsoft.com/office/drawing/2014/main" id="{96839A2E-1158-9F4C-AE2B-5D4AF7550023}"/>
                      </a:ext>
                    </a:extLst>
                  </p:cNvPr>
                  <p:cNvCxnSpPr>
                    <a:cxnSpLocks/>
                  </p:cNvCxnSpPr>
                  <p:nvPr/>
                </p:nvCxnSpPr>
                <p:spPr>
                  <a:xfrm flipH="1">
                    <a:off x="5436099" y="3838796"/>
                    <a:ext cx="3040811" cy="0"/>
                  </a:xfrm>
                  <a:prstGeom prst="line">
                    <a:avLst/>
                  </a:prstGeom>
                  <a:grpFill/>
                  <a:ln w="12700" cap="flat" cmpd="sng" algn="ctr">
                    <a:solidFill>
                      <a:schemeClr val="tx1"/>
                    </a:solidFill>
                    <a:prstDash val="solid"/>
                  </a:ln>
                  <a:effectLst/>
                </p:spPr>
              </p:cxnSp>
              <p:sp>
                <p:nvSpPr>
                  <p:cNvPr id="377" name="Flowchart: Connector 8">
                    <a:extLst>
                      <a:ext uri="{FF2B5EF4-FFF2-40B4-BE49-F238E27FC236}">
                        <a16:creationId xmlns:a16="http://schemas.microsoft.com/office/drawing/2014/main" id="{60460D75-4240-344D-B9E2-7077639318F1}"/>
                      </a:ext>
                    </a:extLst>
                  </p:cNvPr>
                  <p:cNvSpPr/>
                  <p:nvPr/>
                </p:nvSpPr>
                <p:spPr>
                  <a:xfrm>
                    <a:off x="2411760" y="3176972"/>
                    <a:ext cx="216024" cy="216024"/>
                  </a:xfrm>
                  <a:prstGeom prst="flowChartConnector">
                    <a:avLst/>
                  </a:prstGeom>
                  <a:grp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sp>
                <p:nvSpPr>
                  <p:cNvPr id="378" name="Flowchart: Connector 9">
                    <a:extLst>
                      <a:ext uri="{FF2B5EF4-FFF2-40B4-BE49-F238E27FC236}">
                        <a16:creationId xmlns:a16="http://schemas.microsoft.com/office/drawing/2014/main" id="{6C096043-331C-E44A-8DFE-DBD98FCF6BAF}"/>
                      </a:ext>
                    </a:extLst>
                  </p:cNvPr>
                  <p:cNvSpPr/>
                  <p:nvPr/>
                </p:nvSpPr>
                <p:spPr>
                  <a:xfrm>
                    <a:off x="2435000" y="4329100"/>
                    <a:ext cx="216024" cy="216024"/>
                  </a:xfrm>
                  <a:prstGeom prst="flowChartConnector">
                    <a:avLst/>
                  </a:prstGeom>
                  <a:grp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grpSp>
            <p:grpSp>
              <p:nvGrpSpPr>
                <p:cNvPr id="354" name="Group 353">
                  <a:extLst>
                    <a:ext uri="{FF2B5EF4-FFF2-40B4-BE49-F238E27FC236}">
                      <a16:creationId xmlns:a16="http://schemas.microsoft.com/office/drawing/2014/main" id="{A4AA7C71-A6FF-2A47-B81E-D0A8BBD9DB39}"/>
                    </a:ext>
                  </a:extLst>
                </p:cNvPr>
                <p:cNvGrpSpPr/>
                <p:nvPr/>
              </p:nvGrpSpPr>
              <p:grpSpPr>
                <a:xfrm>
                  <a:off x="1170063" y="3244568"/>
                  <a:ext cx="1457426" cy="391038"/>
                  <a:chOff x="-636961" y="3068958"/>
                  <a:chExt cx="7153177" cy="1584176"/>
                </a:xfrm>
                <a:solidFill>
                  <a:schemeClr val="tx1"/>
                </a:solidFill>
              </p:grpSpPr>
              <p:sp>
                <p:nvSpPr>
                  <p:cNvPr id="370" name="Flowchart: Delay 3">
                    <a:extLst>
                      <a:ext uri="{FF2B5EF4-FFF2-40B4-BE49-F238E27FC236}">
                        <a16:creationId xmlns:a16="http://schemas.microsoft.com/office/drawing/2014/main" id="{30504E93-59F7-684B-A507-813F29BF6977}"/>
                      </a:ext>
                    </a:extLst>
                  </p:cNvPr>
                  <p:cNvSpPr/>
                  <p:nvPr/>
                </p:nvSpPr>
                <p:spPr>
                  <a:xfrm>
                    <a:off x="3707903" y="3068958"/>
                    <a:ext cx="1728193" cy="1584176"/>
                  </a:xfrm>
                  <a:prstGeom prst="flowChartDelay">
                    <a:avLst/>
                  </a:prstGeom>
                  <a:solidFill>
                    <a:schemeClr val="bg2">
                      <a:lumMod val="90000"/>
                    </a:schemeClr>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dirty="0">
                      <a:ln>
                        <a:noFill/>
                      </a:ln>
                      <a:solidFill>
                        <a:prstClr val="white"/>
                      </a:solidFill>
                      <a:effectLst/>
                      <a:uLnTx/>
                      <a:uFillTx/>
                      <a:latin typeface="Cambria" panose="02040503050406030204" pitchFamily="18" charset="0"/>
                      <a:ea typeface="+mn-ea"/>
                      <a:cs typeface="Arial" panose="020B0604020202020204" pitchFamily="34" charset="0"/>
                    </a:endParaRPr>
                  </a:p>
                </p:txBody>
              </p:sp>
              <p:cxnSp>
                <p:nvCxnSpPr>
                  <p:cNvPr id="371" name="Straight Connector 370">
                    <a:extLst>
                      <a:ext uri="{FF2B5EF4-FFF2-40B4-BE49-F238E27FC236}">
                        <a16:creationId xmlns:a16="http://schemas.microsoft.com/office/drawing/2014/main" id="{4FF3FDE9-AABF-EC44-B7B5-E4AFB0F3C880}"/>
                      </a:ext>
                    </a:extLst>
                  </p:cNvPr>
                  <p:cNvCxnSpPr>
                    <a:cxnSpLocks/>
                  </p:cNvCxnSpPr>
                  <p:nvPr/>
                </p:nvCxnSpPr>
                <p:spPr>
                  <a:xfrm flipH="1">
                    <a:off x="-636961" y="4437111"/>
                    <a:ext cx="4344865" cy="0"/>
                  </a:xfrm>
                  <a:prstGeom prst="line">
                    <a:avLst/>
                  </a:prstGeom>
                  <a:grpFill/>
                  <a:ln w="12700" cap="flat" cmpd="sng" algn="ctr">
                    <a:solidFill>
                      <a:schemeClr val="tx1"/>
                    </a:solidFill>
                    <a:prstDash val="solid"/>
                  </a:ln>
                  <a:effectLst/>
                </p:spPr>
              </p:cxnSp>
              <p:cxnSp>
                <p:nvCxnSpPr>
                  <p:cNvPr id="372" name="Straight Connector 371">
                    <a:extLst>
                      <a:ext uri="{FF2B5EF4-FFF2-40B4-BE49-F238E27FC236}">
                        <a16:creationId xmlns:a16="http://schemas.microsoft.com/office/drawing/2014/main" id="{48D9C89C-98F2-464D-A5AF-B7A2A5D7A125}"/>
                      </a:ext>
                    </a:extLst>
                  </p:cNvPr>
                  <p:cNvCxnSpPr/>
                  <p:nvPr/>
                </p:nvCxnSpPr>
                <p:spPr>
                  <a:xfrm flipH="1">
                    <a:off x="5436096" y="3838795"/>
                    <a:ext cx="1080120" cy="0"/>
                  </a:xfrm>
                  <a:prstGeom prst="line">
                    <a:avLst/>
                  </a:prstGeom>
                  <a:grpFill/>
                  <a:ln w="12700" cap="flat" cmpd="sng" algn="ctr">
                    <a:solidFill>
                      <a:schemeClr val="tx1"/>
                    </a:solidFill>
                    <a:prstDash val="solid"/>
                  </a:ln>
                  <a:effectLst/>
                </p:spPr>
              </p:cxnSp>
            </p:grpSp>
            <p:grpSp>
              <p:nvGrpSpPr>
                <p:cNvPr id="355" name="Group 354">
                  <a:extLst>
                    <a:ext uri="{FF2B5EF4-FFF2-40B4-BE49-F238E27FC236}">
                      <a16:creationId xmlns:a16="http://schemas.microsoft.com/office/drawing/2014/main" id="{7454E905-B01C-064A-AF64-5A8F34B38732}"/>
                    </a:ext>
                  </a:extLst>
                </p:cNvPr>
                <p:cNvGrpSpPr/>
                <p:nvPr/>
              </p:nvGrpSpPr>
              <p:grpSpPr>
                <a:xfrm>
                  <a:off x="1253356" y="3106816"/>
                  <a:ext cx="792250" cy="386595"/>
                  <a:chOff x="2627784" y="3086962"/>
                  <a:chExt cx="3888432" cy="1566174"/>
                </a:xfrm>
                <a:solidFill>
                  <a:schemeClr val="tx1"/>
                </a:solidFill>
              </p:grpSpPr>
              <p:cxnSp>
                <p:nvCxnSpPr>
                  <p:cNvPr id="366" name="Straight Connector 365">
                    <a:extLst>
                      <a:ext uri="{FF2B5EF4-FFF2-40B4-BE49-F238E27FC236}">
                        <a16:creationId xmlns:a16="http://schemas.microsoft.com/office/drawing/2014/main" id="{F5F217FA-089B-AC49-9004-4DFD2A03B6D5}"/>
                      </a:ext>
                    </a:extLst>
                  </p:cNvPr>
                  <p:cNvCxnSpPr/>
                  <p:nvPr/>
                </p:nvCxnSpPr>
                <p:spPr>
                  <a:xfrm flipH="1">
                    <a:off x="2627784" y="3284984"/>
                    <a:ext cx="1080120"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7" name="Straight Connector 366">
                    <a:extLst>
                      <a:ext uri="{FF2B5EF4-FFF2-40B4-BE49-F238E27FC236}">
                        <a16:creationId xmlns:a16="http://schemas.microsoft.com/office/drawing/2014/main" id="{AA4E303F-3306-7545-93AB-B999238ABC06}"/>
                      </a:ext>
                    </a:extLst>
                  </p:cNvPr>
                  <p:cNvCxnSpPr>
                    <a:cxnSpLocks/>
                  </p:cNvCxnSpPr>
                  <p:nvPr/>
                </p:nvCxnSpPr>
                <p:spPr>
                  <a:xfrm flipH="1">
                    <a:off x="3059829" y="4437113"/>
                    <a:ext cx="648074"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8" name="Straight Connector 367">
                    <a:extLst>
                      <a:ext uri="{FF2B5EF4-FFF2-40B4-BE49-F238E27FC236}">
                        <a16:creationId xmlns:a16="http://schemas.microsoft.com/office/drawing/2014/main" id="{E9205109-4956-B64B-84C3-F775CF6E84F3}"/>
                      </a:ext>
                    </a:extLst>
                  </p:cNvPr>
                  <p:cNvCxnSpPr/>
                  <p:nvPr/>
                </p:nvCxnSpPr>
                <p:spPr>
                  <a:xfrm flipH="1">
                    <a:off x="5436096" y="3838795"/>
                    <a:ext cx="1080120"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69" name="Flowchart: Stored Data 4">
                    <a:extLst>
                      <a:ext uri="{FF2B5EF4-FFF2-40B4-BE49-F238E27FC236}">
                        <a16:creationId xmlns:a16="http://schemas.microsoft.com/office/drawing/2014/main" id="{CC6CED34-8F4A-5A42-A308-A36DA0341328}"/>
                      </a:ext>
                    </a:extLst>
                  </p:cNvPr>
                  <p:cNvSpPr/>
                  <p:nvPr/>
                </p:nvSpPr>
                <p:spPr>
                  <a:xfrm rot="10800000">
                    <a:off x="3491880" y="3086962"/>
                    <a:ext cx="1944216" cy="1566174"/>
                  </a:xfrm>
                  <a:prstGeom prst="flowChartOnlineStorage">
                    <a:avLst/>
                  </a:prstGeom>
                  <a:solidFill>
                    <a:schemeClr val="bg2">
                      <a:lumMod val="9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grpSp>
            <p:cxnSp>
              <p:nvCxnSpPr>
                <p:cNvPr id="356" name="Straight Connector 355">
                  <a:extLst>
                    <a:ext uri="{FF2B5EF4-FFF2-40B4-BE49-F238E27FC236}">
                      <a16:creationId xmlns:a16="http://schemas.microsoft.com/office/drawing/2014/main" id="{F3100D61-190D-3A45-8CDA-FF7262E0AC57}"/>
                    </a:ext>
                  </a:extLst>
                </p:cNvPr>
                <p:cNvCxnSpPr/>
                <p:nvPr/>
              </p:nvCxnSpPr>
              <p:spPr>
                <a:xfrm>
                  <a:off x="1266365" y="2536344"/>
                  <a:ext cx="0" cy="628772"/>
                </a:xfrm>
                <a:prstGeom prst="line">
                  <a:avLst/>
                </a:prstGeom>
                <a:ln w="127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57" name="Straight Connector 356">
                  <a:extLst>
                    <a:ext uri="{FF2B5EF4-FFF2-40B4-BE49-F238E27FC236}">
                      <a16:creationId xmlns:a16="http://schemas.microsoft.com/office/drawing/2014/main" id="{E0D6ABBF-36FD-F74C-ADAC-B1ADDDDEBC6B}"/>
                    </a:ext>
                  </a:extLst>
                </p:cNvPr>
                <p:cNvCxnSpPr/>
                <p:nvPr/>
              </p:nvCxnSpPr>
              <p:spPr>
                <a:xfrm>
                  <a:off x="1341383" y="2818929"/>
                  <a:ext cx="0" cy="628772"/>
                </a:xfrm>
                <a:prstGeom prst="line">
                  <a:avLst/>
                </a:prstGeom>
                <a:ln w="127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58" name="Flowchart: Connector 9">
                  <a:extLst>
                    <a:ext uri="{FF2B5EF4-FFF2-40B4-BE49-F238E27FC236}">
                      <a16:creationId xmlns:a16="http://schemas.microsoft.com/office/drawing/2014/main" id="{EFD37F48-0A01-FC4C-9164-E0C476E8E86C}"/>
                    </a:ext>
                  </a:extLst>
                </p:cNvPr>
                <p:cNvSpPr/>
                <p:nvPr/>
              </p:nvSpPr>
              <p:spPr>
                <a:xfrm>
                  <a:off x="1148056" y="3555622"/>
                  <a:ext cx="44014" cy="53323"/>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sp>
              <p:nvSpPr>
                <p:cNvPr id="359" name="Rectangle 358">
                  <a:extLst>
                    <a:ext uri="{FF2B5EF4-FFF2-40B4-BE49-F238E27FC236}">
                      <a16:creationId xmlns:a16="http://schemas.microsoft.com/office/drawing/2014/main" id="{2D59317E-919D-D54C-8BEA-6FC827BDD41A}"/>
                    </a:ext>
                  </a:extLst>
                </p:cNvPr>
                <p:cNvSpPr/>
                <p:nvPr/>
              </p:nvSpPr>
              <p:spPr>
                <a:xfrm>
                  <a:off x="867018" y="3462467"/>
                  <a:ext cx="242288" cy="387767"/>
                </a:xfrm>
                <a:prstGeom prst="rect">
                  <a:avLst/>
                </a:prstGeom>
                <a:ln w="12700">
                  <a:noFill/>
                </a:ln>
              </p:spPr>
              <p:txBody>
                <a:bodyPr wrap="none">
                  <a:spAutoFit/>
                </a:bodyPr>
                <a:lstStyle/>
                <a:p>
                  <a:pPr marL="0" marR="0" lvl="0" indent="0" algn="l" defTabSz="1761043"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25000" noProof="0" dirty="0">
                    <a:ln>
                      <a:noFill/>
                    </a:ln>
                    <a:solidFill>
                      <a:prstClr val="black"/>
                    </a:solidFill>
                    <a:effectLst/>
                    <a:uLnTx/>
                    <a:uFillTx/>
                    <a:latin typeface="Cambria" panose="02040503050406030204" pitchFamily="18" charset="0"/>
                    <a:ea typeface="+mn-ea"/>
                    <a:cs typeface="Arial" panose="020B0604020202020204" pitchFamily="34" charset="0"/>
                  </a:endParaRPr>
                </a:p>
              </p:txBody>
            </p:sp>
            <p:grpSp>
              <p:nvGrpSpPr>
                <p:cNvPr id="360" name="Group 359">
                  <a:extLst>
                    <a:ext uri="{FF2B5EF4-FFF2-40B4-BE49-F238E27FC236}">
                      <a16:creationId xmlns:a16="http://schemas.microsoft.com/office/drawing/2014/main" id="{2344E00C-07C5-2848-8171-BE21DAFBD530}"/>
                    </a:ext>
                  </a:extLst>
                </p:cNvPr>
                <p:cNvGrpSpPr/>
                <p:nvPr/>
              </p:nvGrpSpPr>
              <p:grpSpPr>
                <a:xfrm>
                  <a:off x="2364779" y="3102978"/>
                  <a:ext cx="792250" cy="386595"/>
                  <a:chOff x="2627784" y="3086962"/>
                  <a:chExt cx="3888432" cy="1566174"/>
                </a:xfrm>
                <a:solidFill>
                  <a:schemeClr val="tx1"/>
                </a:solidFill>
              </p:grpSpPr>
              <p:cxnSp>
                <p:nvCxnSpPr>
                  <p:cNvPr id="363" name="Straight Connector 362">
                    <a:extLst>
                      <a:ext uri="{FF2B5EF4-FFF2-40B4-BE49-F238E27FC236}">
                        <a16:creationId xmlns:a16="http://schemas.microsoft.com/office/drawing/2014/main" id="{65C91438-F58E-724F-8870-724BC34DB667}"/>
                      </a:ext>
                    </a:extLst>
                  </p:cNvPr>
                  <p:cNvCxnSpPr/>
                  <p:nvPr/>
                </p:nvCxnSpPr>
                <p:spPr>
                  <a:xfrm flipH="1">
                    <a:off x="2627784" y="3284984"/>
                    <a:ext cx="1080120"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4" name="Straight Connector 363">
                    <a:extLst>
                      <a:ext uri="{FF2B5EF4-FFF2-40B4-BE49-F238E27FC236}">
                        <a16:creationId xmlns:a16="http://schemas.microsoft.com/office/drawing/2014/main" id="{C8F7712D-BC82-E847-96B0-2DBD452D2866}"/>
                      </a:ext>
                    </a:extLst>
                  </p:cNvPr>
                  <p:cNvCxnSpPr/>
                  <p:nvPr/>
                </p:nvCxnSpPr>
                <p:spPr>
                  <a:xfrm flipH="1">
                    <a:off x="5436096" y="3838795"/>
                    <a:ext cx="1080120"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65" name="Flowchart: Stored Data 4">
                    <a:extLst>
                      <a:ext uri="{FF2B5EF4-FFF2-40B4-BE49-F238E27FC236}">
                        <a16:creationId xmlns:a16="http://schemas.microsoft.com/office/drawing/2014/main" id="{EE06E169-9E9E-B741-939C-F0AFDB6AE525}"/>
                      </a:ext>
                    </a:extLst>
                  </p:cNvPr>
                  <p:cNvSpPr/>
                  <p:nvPr/>
                </p:nvSpPr>
                <p:spPr>
                  <a:xfrm rot="10800000">
                    <a:off x="3491880" y="3086962"/>
                    <a:ext cx="1944216" cy="1566174"/>
                  </a:xfrm>
                  <a:prstGeom prst="flowChartOnlineStorage">
                    <a:avLst/>
                  </a:prstGeom>
                  <a:solidFill>
                    <a:schemeClr val="bg2">
                      <a:lumMod val="9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grpSp>
            <p:cxnSp>
              <p:nvCxnSpPr>
                <p:cNvPr id="361" name="Straight Connector 360">
                  <a:extLst>
                    <a:ext uri="{FF2B5EF4-FFF2-40B4-BE49-F238E27FC236}">
                      <a16:creationId xmlns:a16="http://schemas.microsoft.com/office/drawing/2014/main" id="{A55E3C17-B8F6-2E47-BEB5-1EB898F935BC}"/>
                    </a:ext>
                  </a:extLst>
                </p:cNvPr>
                <p:cNvCxnSpPr>
                  <a:cxnSpLocks/>
                </p:cNvCxnSpPr>
                <p:nvPr/>
              </p:nvCxnSpPr>
              <p:spPr>
                <a:xfrm flipV="1">
                  <a:off x="2371923" y="2683463"/>
                  <a:ext cx="0" cy="475539"/>
                </a:xfrm>
                <a:prstGeom prst="line">
                  <a:avLst/>
                </a:prstGeom>
                <a:ln w="127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62" name="Flowchart: Connector 11">
                  <a:extLst>
                    <a:ext uri="{FF2B5EF4-FFF2-40B4-BE49-F238E27FC236}">
                      <a16:creationId xmlns:a16="http://schemas.microsoft.com/office/drawing/2014/main" id="{1F485AEE-B408-DC4D-8F1C-F6AB053C3062}"/>
                    </a:ext>
                  </a:extLst>
                </p:cNvPr>
                <p:cNvSpPr/>
                <p:nvPr/>
              </p:nvSpPr>
              <p:spPr>
                <a:xfrm>
                  <a:off x="3137006" y="3261899"/>
                  <a:ext cx="44014" cy="53323"/>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grpSp>
          <p:sp>
            <p:nvSpPr>
              <p:cNvPr id="352" name="Rectangle 351">
                <a:extLst>
                  <a:ext uri="{FF2B5EF4-FFF2-40B4-BE49-F238E27FC236}">
                    <a16:creationId xmlns:a16="http://schemas.microsoft.com/office/drawing/2014/main" id="{07DC30E6-1B5F-0F4F-8959-97CE64645BA2}"/>
                  </a:ext>
                </a:extLst>
              </p:cNvPr>
              <p:cNvSpPr/>
              <p:nvPr/>
            </p:nvSpPr>
            <p:spPr>
              <a:xfrm>
                <a:off x="361555" y="4093106"/>
                <a:ext cx="1905463" cy="372600"/>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AND/OR/NOT logic</a:t>
                </a:r>
              </a:p>
            </p:txBody>
          </p:sp>
        </p:grpSp>
        <p:sp>
          <p:nvSpPr>
            <p:cNvPr id="400" name="Rectangle 399">
              <a:extLst>
                <a:ext uri="{FF2B5EF4-FFF2-40B4-BE49-F238E27FC236}">
                  <a16:creationId xmlns:a16="http://schemas.microsoft.com/office/drawing/2014/main" id="{E336A133-A62A-9446-B18C-C1137BE6BB28}"/>
                </a:ext>
              </a:extLst>
            </p:cNvPr>
            <p:cNvSpPr/>
            <p:nvPr/>
          </p:nvSpPr>
          <p:spPr>
            <a:xfrm>
              <a:off x="407761" y="2294229"/>
              <a:ext cx="1802097" cy="37260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44546A"/>
                  </a:solidFill>
                  <a:effectLst/>
                  <a:uLnTx/>
                  <a:uFillTx/>
                  <a:latin typeface="Cambria" panose="02040503050406030204" pitchFamily="18" charset="0"/>
                  <a:ea typeface="+mn-ea"/>
                  <a:cs typeface="Arial" panose="020B0604020202020204" pitchFamily="34" charset="0"/>
                </a:rPr>
                <a:t>Desired operation</a:t>
              </a:r>
            </a:p>
          </p:txBody>
        </p:sp>
      </p:grpSp>
      <p:sp>
        <p:nvSpPr>
          <p:cNvPr id="402" name="Rectangle 401">
            <a:extLst>
              <a:ext uri="{FF2B5EF4-FFF2-40B4-BE49-F238E27FC236}">
                <a16:creationId xmlns:a16="http://schemas.microsoft.com/office/drawing/2014/main" id="{A4C2B0B1-F109-BF40-86A2-AF13430F2E5D}"/>
              </a:ext>
            </a:extLst>
          </p:cNvPr>
          <p:cNvSpPr/>
          <p:nvPr/>
        </p:nvSpPr>
        <p:spPr>
          <a:xfrm>
            <a:off x="6886746" y="2166938"/>
            <a:ext cx="1423788" cy="33823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Main memory</a:t>
            </a:r>
          </a:p>
        </p:txBody>
      </p:sp>
      <p:grpSp>
        <p:nvGrpSpPr>
          <p:cNvPr id="537" name="Group 536">
            <a:extLst>
              <a:ext uri="{FF2B5EF4-FFF2-40B4-BE49-F238E27FC236}">
                <a16:creationId xmlns:a16="http://schemas.microsoft.com/office/drawing/2014/main" id="{683F3061-9834-6644-B7F1-5ED1C37BD9E5}"/>
              </a:ext>
            </a:extLst>
          </p:cNvPr>
          <p:cNvGrpSpPr/>
          <p:nvPr/>
        </p:nvGrpSpPr>
        <p:grpSpPr>
          <a:xfrm>
            <a:off x="6324048" y="2565491"/>
            <a:ext cx="2666557" cy="944792"/>
            <a:chOff x="6324048" y="3191579"/>
            <a:chExt cx="2666557" cy="944792"/>
          </a:xfrm>
        </p:grpSpPr>
        <p:grpSp>
          <p:nvGrpSpPr>
            <p:cNvPr id="410" name="Group 409">
              <a:extLst>
                <a:ext uri="{FF2B5EF4-FFF2-40B4-BE49-F238E27FC236}">
                  <a16:creationId xmlns:a16="http://schemas.microsoft.com/office/drawing/2014/main" id="{94490D99-D821-E243-93B4-A3FF1AF53E3B}"/>
                </a:ext>
              </a:extLst>
            </p:cNvPr>
            <p:cNvGrpSpPr/>
            <p:nvPr/>
          </p:nvGrpSpPr>
          <p:grpSpPr>
            <a:xfrm>
              <a:off x="7658494" y="3191579"/>
              <a:ext cx="1332111" cy="757166"/>
              <a:chOff x="8712770" y="3601416"/>
              <a:chExt cx="1332111" cy="757166"/>
            </a:xfrm>
          </p:grpSpPr>
          <p:grpSp>
            <p:nvGrpSpPr>
              <p:cNvPr id="327" name="Group 326">
                <a:extLst>
                  <a:ext uri="{FF2B5EF4-FFF2-40B4-BE49-F238E27FC236}">
                    <a16:creationId xmlns:a16="http://schemas.microsoft.com/office/drawing/2014/main" id="{FE0C7429-FA54-754D-8C1D-5BF9B31B050D}"/>
                  </a:ext>
                </a:extLst>
              </p:cNvPr>
              <p:cNvGrpSpPr/>
              <p:nvPr/>
            </p:nvGrpSpPr>
            <p:grpSpPr>
              <a:xfrm>
                <a:off x="9235986" y="3601416"/>
                <a:ext cx="808895" cy="757166"/>
                <a:chOff x="4180572" y="1209835"/>
                <a:chExt cx="420003" cy="393144"/>
              </a:xfrm>
            </p:grpSpPr>
            <p:cxnSp>
              <p:nvCxnSpPr>
                <p:cNvPr id="332" name="Straight Connector 331">
                  <a:extLst>
                    <a:ext uri="{FF2B5EF4-FFF2-40B4-BE49-F238E27FC236}">
                      <a16:creationId xmlns:a16="http://schemas.microsoft.com/office/drawing/2014/main" id="{34F1355F-1BFB-C047-BC57-D543E8F10332}"/>
                    </a:ext>
                  </a:extLst>
                </p:cNvPr>
                <p:cNvCxnSpPr>
                  <a:cxnSpLocks/>
                </p:cNvCxnSpPr>
                <p:nvPr/>
              </p:nvCxnSpPr>
              <p:spPr>
                <a:xfrm rot="5400000">
                  <a:off x="4390574" y="1117898"/>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3" name="Straight Connector 332">
                  <a:extLst>
                    <a:ext uri="{FF2B5EF4-FFF2-40B4-BE49-F238E27FC236}">
                      <a16:creationId xmlns:a16="http://schemas.microsoft.com/office/drawing/2014/main" id="{C1CFE73E-19C4-B643-A9BD-39BE8B85C4CA}"/>
                    </a:ext>
                  </a:extLst>
                </p:cNvPr>
                <p:cNvCxnSpPr>
                  <a:cxnSpLocks/>
                </p:cNvCxnSpPr>
                <p:nvPr/>
              </p:nvCxnSpPr>
              <p:spPr>
                <a:xfrm rot="5400000">
                  <a:off x="4390574" y="1157152"/>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4" name="Straight Connector 333">
                  <a:extLst>
                    <a:ext uri="{FF2B5EF4-FFF2-40B4-BE49-F238E27FC236}">
                      <a16:creationId xmlns:a16="http://schemas.microsoft.com/office/drawing/2014/main" id="{F0BB670D-9CEE-BA48-A6A0-071258D82313}"/>
                    </a:ext>
                  </a:extLst>
                </p:cNvPr>
                <p:cNvCxnSpPr>
                  <a:cxnSpLocks/>
                </p:cNvCxnSpPr>
                <p:nvPr/>
              </p:nvCxnSpPr>
              <p:spPr>
                <a:xfrm rot="5400000">
                  <a:off x="4390574" y="1196406"/>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5" name="Straight Connector 334">
                  <a:extLst>
                    <a:ext uri="{FF2B5EF4-FFF2-40B4-BE49-F238E27FC236}">
                      <a16:creationId xmlns:a16="http://schemas.microsoft.com/office/drawing/2014/main" id="{F2CD54D5-0F3E-B346-AB6D-588F2D60AD14}"/>
                    </a:ext>
                  </a:extLst>
                </p:cNvPr>
                <p:cNvCxnSpPr>
                  <a:cxnSpLocks/>
                </p:cNvCxnSpPr>
                <p:nvPr/>
              </p:nvCxnSpPr>
              <p:spPr>
                <a:xfrm rot="5400000">
                  <a:off x="4390574" y="1235660"/>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6" name="Straight Connector 335">
                  <a:extLst>
                    <a:ext uri="{FF2B5EF4-FFF2-40B4-BE49-F238E27FC236}">
                      <a16:creationId xmlns:a16="http://schemas.microsoft.com/office/drawing/2014/main" id="{EF7C06F5-062E-9240-B458-4F9F35B23884}"/>
                    </a:ext>
                  </a:extLst>
                </p:cNvPr>
                <p:cNvCxnSpPr>
                  <a:cxnSpLocks/>
                </p:cNvCxnSpPr>
                <p:nvPr/>
              </p:nvCxnSpPr>
              <p:spPr>
                <a:xfrm rot="5400000">
                  <a:off x="4390574" y="1274913"/>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7" name="Straight Connector 336">
                  <a:extLst>
                    <a:ext uri="{FF2B5EF4-FFF2-40B4-BE49-F238E27FC236}">
                      <a16:creationId xmlns:a16="http://schemas.microsoft.com/office/drawing/2014/main" id="{101AEF7E-71CD-744C-A3E6-029BFA850EB2}"/>
                    </a:ext>
                  </a:extLst>
                </p:cNvPr>
                <p:cNvCxnSpPr>
                  <a:cxnSpLocks/>
                </p:cNvCxnSpPr>
                <p:nvPr/>
              </p:nvCxnSpPr>
              <p:spPr>
                <a:xfrm rot="5400000">
                  <a:off x="4390574" y="1078644"/>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8" name="Straight Connector 337">
                  <a:extLst>
                    <a:ext uri="{FF2B5EF4-FFF2-40B4-BE49-F238E27FC236}">
                      <a16:creationId xmlns:a16="http://schemas.microsoft.com/office/drawing/2014/main" id="{392E9778-4BD5-0B40-9454-8D6E5B7A6E04}"/>
                    </a:ext>
                  </a:extLst>
                </p:cNvPr>
                <p:cNvCxnSpPr>
                  <a:cxnSpLocks/>
                </p:cNvCxnSpPr>
                <p:nvPr/>
              </p:nvCxnSpPr>
              <p:spPr>
                <a:xfrm rot="5400000">
                  <a:off x="4390574" y="1314167"/>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9" name="Straight Connector 338">
                  <a:extLst>
                    <a:ext uri="{FF2B5EF4-FFF2-40B4-BE49-F238E27FC236}">
                      <a16:creationId xmlns:a16="http://schemas.microsoft.com/office/drawing/2014/main" id="{EBC9AE41-85FD-E840-AB4B-9B311BA89CAA}"/>
                    </a:ext>
                  </a:extLst>
                </p:cNvPr>
                <p:cNvCxnSpPr>
                  <a:cxnSpLocks/>
                </p:cNvCxnSpPr>
                <p:nvPr/>
              </p:nvCxnSpPr>
              <p:spPr>
                <a:xfrm>
                  <a:off x="4306703"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0" name="Straight Connector 339">
                  <a:extLst>
                    <a:ext uri="{FF2B5EF4-FFF2-40B4-BE49-F238E27FC236}">
                      <a16:creationId xmlns:a16="http://schemas.microsoft.com/office/drawing/2014/main" id="{E16BDAD3-622F-ED48-8001-40C3260A5787}"/>
                    </a:ext>
                  </a:extLst>
                </p:cNvPr>
                <p:cNvCxnSpPr>
                  <a:cxnSpLocks/>
                </p:cNvCxnSpPr>
                <p:nvPr/>
              </p:nvCxnSpPr>
              <p:spPr>
                <a:xfrm>
                  <a:off x="4348638"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1" name="Straight Connector 340">
                  <a:extLst>
                    <a:ext uri="{FF2B5EF4-FFF2-40B4-BE49-F238E27FC236}">
                      <a16:creationId xmlns:a16="http://schemas.microsoft.com/office/drawing/2014/main" id="{BFC1505F-B406-394F-BCF5-F52F283D10EE}"/>
                    </a:ext>
                  </a:extLst>
                </p:cNvPr>
                <p:cNvCxnSpPr>
                  <a:cxnSpLocks/>
                </p:cNvCxnSpPr>
                <p:nvPr/>
              </p:nvCxnSpPr>
              <p:spPr>
                <a:xfrm>
                  <a:off x="4390575"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2" name="Straight Connector 341">
                  <a:extLst>
                    <a:ext uri="{FF2B5EF4-FFF2-40B4-BE49-F238E27FC236}">
                      <a16:creationId xmlns:a16="http://schemas.microsoft.com/office/drawing/2014/main" id="{4AC61C37-3EC1-D244-B3CB-BE318676DB72}"/>
                    </a:ext>
                  </a:extLst>
                </p:cNvPr>
                <p:cNvCxnSpPr>
                  <a:cxnSpLocks/>
                </p:cNvCxnSpPr>
                <p:nvPr/>
              </p:nvCxnSpPr>
              <p:spPr>
                <a:xfrm>
                  <a:off x="4432510"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3" name="Straight Connector 342">
                  <a:extLst>
                    <a:ext uri="{FF2B5EF4-FFF2-40B4-BE49-F238E27FC236}">
                      <a16:creationId xmlns:a16="http://schemas.microsoft.com/office/drawing/2014/main" id="{0B04ED13-D8A4-B846-80FC-8F089810E80F}"/>
                    </a:ext>
                  </a:extLst>
                </p:cNvPr>
                <p:cNvCxnSpPr>
                  <a:cxnSpLocks/>
                </p:cNvCxnSpPr>
                <p:nvPr/>
              </p:nvCxnSpPr>
              <p:spPr>
                <a:xfrm>
                  <a:off x="4474446"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4" name="Straight Connector 343">
                  <a:extLst>
                    <a:ext uri="{FF2B5EF4-FFF2-40B4-BE49-F238E27FC236}">
                      <a16:creationId xmlns:a16="http://schemas.microsoft.com/office/drawing/2014/main" id="{DA1CA297-36D5-7746-A2EE-CB518FCB47E0}"/>
                    </a:ext>
                  </a:extLst>
                </p:cNvPr>
                <p:cNvCxnSpPr>
                  <a:cxnSpLocks/>
                </p:cNvCxnSpPr>
                <p:nvPr/>
              </p:nvCxnSpPr>
              <p:spPr>
                <a:xfrm>
                  <a:off x="4264768"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5" name="Straight Connector 344">
                  <a:extLst>
                    <a:ext uri="{FF2B5EF4-FFF2-40B4-BE49-F238E27FC236}">
                      <a16:creationId xmlns:a16="http://schemas.microsoft.com/office/drawing/2014/main" id="{712090C9-6421-DE43-BD72-8E242FCC3021}"/>
                    </a:ext>
                  </a:extLst>
                </p:cNvPr>
                <p:cNvCxnSpPr>
                  <a:cxnSpLocks/>
                </p:cNvCxnSpPr>
                <p:nvPr/>
              </p:nvCxnSpPr>
              <p:spPr>
                <a:xfrm>
                  <a:off x="4516382"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cxnSp>
            <p:nvCxnSpPr>
              <p:cNvPr id="328" name="Straight Arrow Connector 327">
                <a:extLst>
                  <a:ext uri="{FF2B5EF4-FFF2-40B4-BE49-F238E27FC236}">
                    <a16:creationId xmlns:a16="http://schemas.microsoft.com/office/drawing/2014/main" id="{2CF305BB-4A2B-6D4E-A77F-915E56B27204}"/>
                  </a:ext>
                </a:extLst>
              </p:cNvPr>
              <p:cNvCxnSpPr>
                <a:cxnSpLocks/>
              </p:cNvCxnSpPr>
              <p:nvPr/>
            </p:nvCxnSpPr>
            <p:spPr>
              <a:xfrm flipV="1">
                <a:off x="8712770" y="3786178"/>
                <a:ext cx="497162" cy="2"/>
              </a:xfrm>
              <a:prstGeom prst="straightConnector1">
                <a:avLst/>
              </a:prstGeom>
              <a:ln w="25400">
                <a:solidFill>
                  <a:schemeClr val="tx1"/>
                </a:solidFill>
                <a:prstDash val="sysDot"/>
                <a:headEnd type="none" w="med" len="med"/>
                <a:tailEnd type="stealth"/>
              </a:ln>
            </p:spPr>
            <p:style>
              <a:lnRef idx="1">
                <a:schemeClr val="accent1"/>
              </a:lnRef>
              <a:fillRef idx="0">
                <a:schemeClr val="accent1"/>
              </a:fillRef>
              <a:effectRef idx="0">
                <a:schemeClr val="accent1"/>
              </a:effectRef>
              <a:fontRef idx="minor">
                <a:schemeClr val="tx1"/>
              </a:fontRef>
            </p:style>
          </p:cxnSp>
          <p:sp>
            <p:nvSpPr>
              <p:cNvPr id="329" name="Alternate Process 328">
                <a:extLst>
                  <a:ext uri="{FF2B5EF4-FFF2-40B4-BE49-F238E27FC236}">
                    <a16:creationId xmlns:a16="http://schemas.microsoft.com/office/drawing/2014/main" id="{979AE97D-8066-A045-A4B3-8C6A639EC3A6}"/>
                  </a:ext>
                </a:extLst>
              </p:cNvPr>
              <p:cNvSpPr/>
              <p:nvPr/>
            </p:nvSpPr>
            <p:spPr>
              <a:xfrm>
                <a:off x="9328542" y="3681756"/>
                <a:ext cx="616373" cy="616373"/>
              </a:xfrm>
              <a:prstGeom prst="flowChartAlternateProcess">
                <a:avLst/>
              </a:prstGeom>
              <a:solidFill>
                <a:srgbClr val="BFBF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30" name="Alternate Process 329">
                <a:extLst>
                  <a:ext uri="{FF2B5EF4-FFF2-40B4-BE49-F238E27FC236}">
                    <a16:creationId xmlns:a16="http://schemas.microsoft.com/office/drawing/2014/main" id="{3091CE4C-BB11-544F-A61C-EAE97BB2D73F}"/>
                  </a:ext>
                </a:extLst>
              </p:cNvPr>
              <p:cNvSpPr>
                <a:spLocks noChangeAspect="1"/>
              </p:cNvSpPr>
              <p:nvPr/>
            </p:nvSpPr>
            <p:spPr>
              <a:xfrm>
                <a:off x="9413187" y="3772082"/>
                <a:ext cx="440267" cy="440267"/>
              </a:xfrm>
              <a:prstGeom prst="flowChartAlternateProcess">
                <a:avLst/>
              </a:prstGeom>
              <a:solidFill>
                <a:srgbClr val="A6A6A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31" name="Rectangle 330">
                <a:extLst>
                  <a:ext uri="{FF2B5EF4-FFF2-40B4-BE49-F238E27FC236}">
                    <a16:creationId xmlns:a16="http://schemas.microsoft.com/office/drawing/2014/main" id="{880C3E18-32D4-F948-BCBB-7B676F25A018}"/>
                  </a:ext>
                </a:extLst>
              </p:cNvPr>
              <p:cNvSpPr/>
              <p:nvPr/>
            </p:nvSpPr>
            <p:spPr>
              <a:xfrm>
                <a:off x="9383793" y="3824517"/>
                <a:ext cx="479811" cy="329449"/>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41" b="1" i="0" u="none" strike="noStrike" kern="1200" cap="none" spc="0" normalizeH="0" baseline="0" noProof="0" dirty="0">
                    <a:ln>
                      <a:noFill/>
                    </a:ln>
                    <a:solidFill>
                      <a:prstClr val="white"/>
                    </a:solidFill>
                    <a:effectLst/>
                    <a:uLnTx/>
                    <a:uFillTx/>
                    <a:latin typeface="Cambria" panose="02040503050406030204" pitchFamily="18" charset="0"/>
                    <a:ea typeface="+mn-ea"/>
                    <a:cs typeface="Arial" panose="020B0604020202020204" pitchFamily="34" charset="0"/>
                  </a:rPr>
                  <a:t>ISA</a:t>
                </a:r>
                <a:endParaRPr kumimoji="0" lang="en-US" sz="1541" b="1" i="0" u="none" strike="noStrike" kern="1200" cap="none" spc="0" normalizeH="0" baseline="0" noProof="0" dirty="0">
                  <a:ln>
                    <a:noFill/>
                  </a:ln>
                  <a:solidFill>
                    <a:prstClr val="white"/>
                  </a:solidFill>
                  <a:effectLst/>
                  <a:uLnTx/>
                  <a:uFillTx/>
                  <a:latin typeface="Cambria" panose="02040503050406030204" pitchFamily="18" charset="0"/>
                  <a:ea typeface="+mn-ea"/>
                  <a:cs typeface="+mn-cs"/>
                </a:endParaRPr>
              </a:p>
            </p:txBody>
          </p:sp>
        </p:grpSp>
        <p:sp>
          <p:nvSpPr>
            <p:cNvPr id="403" name="Alternate Process 402">
              <a:extLst>
                <a:ext uri="{FF2B5EF4-FFF2-40B4-BE49-F238E27FC236}">
                  <a16:creationId xmlns:a16="http://schemas.microsoft.com/office/drawing/2014/main" id="{5FC3BDFA-A94E-B34F-BDB2-72466C92F8DF}"/>
                </a:ext>
              </a:extLst>
            </p:cNvPr>
            <p:cNvSpPr/>
            <p:nvPr/>
          </p:nvSpPr>
          <p:spPr>
            <a:xfrm>
              <a:off x="6396862" y="3213312"/>
              <a:ext cx="1226000" cy="347543"/>
            </a:xfrm>
            <a:prstGeom prst="flowChartAlternateProcess">
              <a:avLst/>
            </a:prstGeom>
            <a:solidFill>
              <a:srgbClr val="FFBFBF">
                <a:alpha val="20000"/>
              </a:srgbClr>
            </a:solidFill>
            <a:ln w="25400">
              <a:solidFill>
                <a:schemeClr val="tx1"/>
              </a:solidFill>
              <a:prstDash val="sysDot"/>
            </a:ln>
          </p:spPr>
          <p:style>
            <a:lnRef idx="2">
              <a:schemeClr val="dk1"/>
            </a:lnRef>
            <a:fillRef idx="1">
              <a:schemeClr val="lt1"/>
            </a:fillRef>
            <a:effectRef idx="0">
              <a:schemeClr val="dk1"/>
            </a:effectRef>
            <a:fontRef idx="minor">
              <a:schemeClr val="dk1"/>
            </a:fontRef>
          </p:style>
          <p:txBody>
            <a:bodyPr wrap="square" tIns="52832" bIns="52832"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48" b="0" i="0" u="none" strike="noStrike" kern="1200" cap="none" spc="0" normalizeH="0" baseline="0" noProof="0" dirty="0" err="1">
                  <a:ln>
                    <a:noFill/>
                  </a:ln>
                  <a:solidFill>
                    <a:srgbClr val="C00000"/>
                  </a:solidFill>
                  <a:effectLst/>
                  <a:uLnTx/>
                  <a:uFillTx/>
                  <a:latin typeface="Cambria" panose="02040503050406030204" pitchFamily="18" charset="0"/>
                  <a:ea typeface="+mn-ea"/>
                  <a:cs typeface="Courier New" panose="02070309020205020404" pitchFamily="49" charset="0"/>
                </a:rPr>
                <a:t>bbop_new</a:t>
              </a:r>
              <a:endParaRPr kumimoji="0" lang="en-US" sz="1348" b="0" i="0" u="none" strike="noStrike" kern="1200" cap="none" spc="0" normalizeH="0" baseline="0" noProof="0" dirty="0">
                <a:ln>
                  <a:noFill/>
                </a:ln>
                <a:solidFill>
                  <a:srgbClr val="C00000"/>
                </a:solidFill>
                <a:effectLst/>
                <a:uLnTx/>
                <a:uFillTx/>
                <a:latin typeface="Cambria" panose="02040503050406030204" pitchFamily="18" charset="0"/>
                <a:ea typeface="Cambria Math" panose="02040503050406030204" pitchFamily="18" charset="0"/>
                <a:cs typeface="Courier New" panose="02070309020205020404" pitchFamily="49" charset="0"/>
              </a:endParaRPr>
            </a:p>
          </p:txBody>
        </p:sp>
        <p:sp>
          <p:nvSpPr>
            <p:cNvPr id="404" name="Rectangle 403">
              <a:extLst>
                <a:ext uri="{FF2B5EF4-FFF2-40B4-BE49-F238E27FC236}">
                  <a16:creationId xmlns:a16="http://schemas.microsoft.com/office/drawing/2014/main" id="{E378B32C-66DC-EE4B-9A94-EBF4BB4C270D}"/>
                </a:ext>
              </a:extLst>
            </p:cNvPr>
            <p:cNvSpPr/>
            <p:nvPr/>
          </p:nvSpPr>
          <p:spPr>
            <a:xfrm>
              <a:off x="6324048" y="3551596"/>
              <a:ext cx="1677062" cy="58477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New SIMDRAM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instruction</a:t>
              </a:r>
            </a:p>
          </p:txBody>
        </p:sp>
      </p:grpSp>
      <p:sp>
        <p:nvSpPr>
          <p:cNvPr id="417" name="Right Arrow 416">
            <a:extLst>
              <a:ext uri="{FF2B5EF4-FFF2-40B4-BE49-F238E27FC236}">
                <a16:creationId xmlns:a16="http://schemas.microsoft.com/office/drawing/2014/main" id="{15CAE4DC-0951-124F-ACDB-2F0D941D15E4}"/>
              </a:ext>
            </a:extLst>
          </p:cNvPr>
          <p:cNvSpPr/>
          <p:nvPr/>
        </p:nvSpPr>
        <p:spPr>
          <a:xfrm>
            <a:off x="4225141" y="1957109"/>
            <a:ext cx="280794" cy="258213"/>
          </a:xfrm>
          <a:prstGeom prst="rightArrow">
            <a:avLst/>
          </a:prstGeom>
          <a:ln w="12700">
            <a:prstDash val="solid"/>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418" name="Rectangle 417">
            <a:extLst>
              <a:ext uri="{FF2B5EF4-FFF2-40B4-BE49-F238E27FC236}">
                <a16:creationId xmlns:a16="http://schemas.microsoft.com/office/drawing/2014/main" id="{66BB5B68-297B-8C48-BE99-8A29882E520B}"/>
              </a:ext>
            </a:extLst>
          </p:cNvPr>
          <p:cNvSpPr/>
          <p:nvPr/>
        </p:nvSpPr>
        <p:spPr>
          <a:xfrm>
            <a:off x="4220177" y="978920"/>
            <a:ext cx="2208216" cy="646331"/>
          </a:xfrm>
          <a:prstGeom prst="rect">
            <a:avLst/>
          </a:prstGeom>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Step 2: Generate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sequence of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DRAM commands</a:t>
            </a:r>
            <a:endParaRPr kumimoji="0" lang="en-US" sz="18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endParaRPr>
          </a:p>
        </p:txBody>
      </p:sp>
      <p:cxnSp>
        <p:nvCxnSpPr>
          <p:cNvPr id="422" name="Straight Arrow Connector 421">
            <a:extLst>
              <a:ext uri="{FF2B5EF4-FFF2-40B4-BE49-F238E27FC236}">
                <a16:creationId xmlns:a16="http://schemas.microsoft.com/office/drawing/2014/main" id="{847CFCE8-060D-8545-A201-97FA8F015EC6}"/>
              </a:ext>
            </a:extLst>
          </p:cNvPr>
          <p:cNvCxnSpPr>
            <a:cxnSpLocks/>
          </p:cNvCxnSpPr>
          <p:nvPr/>
        </p:nvCxnSpPr>
        <p:spPr>
          <a:xfrm>
            <a:off x="6114413" y="2625799"/>
            <a:ext cx="156777" cy="0"/>
          </a:xfrm>
          <a:prstGeom prst="straightConnector1">
            <a:avLst/>
          </a:prstGeom>
          <a:ln w="25400">
            <a:solidFill>
              <a:schemeClr val="tx1"/>
            </a:solidFill>
            <a:headEnd type="none" w="med" len="med"/>
            <a:tailEnd type="triangle"/>
          </a:ln>
        </p:spPr>
        <p:style>
          <a:lnRef idx="1">
            <a:schemeClr val="accent1"/>
          </a:lnRef>
          <a:fillRef idx="0">
            <a:schemeClr val="accent1"/>
          </a:fillRef>
          <a:effectRef idx="0">
            <a:schemeClr val="accent1"/>
          </a:effectRef>
          <a:fontRef idx="minor">
            <a:schemeClr val="tx1"/>
          </a:fontRef>
        </p:style>
      </p:cxnSp>
      <p:graphicFrame>
        <p:nvGraphicFramePr>
          <p:cNvPr id="486" name="Table 485">
            <a:extLst>
              <a:ext uri="{FF2B5EF4-FFF2-40B4-BE49-F238E27FC236}">
                <a16:creationId xmlns:a16="http://schemas.microsoft.com/office/drawing/2014/main" id="{78791F7B-E9B4-9249-8D57-C9EF7EE495EA}"/>
              </a:ext>
            </a:extLst>
          </p:cNvPr>
          <p:cNvGraphicFramePr>
            <a:graphicFrameLocks noGrp="1"/>
          </p:cNvGraphicFramePr>
          <p:nvPr/>
        </p:nvGraphicFramePr>
        <p:xfrm>
          <a:off x="209136" y="4358395"/>
          <a:ext cx="2444077" cy="1356352"/>
        </p:xfrm>
        <a:graphic>
          <a:graphicData uri="http://schemas.openxmlformats.org/drawingml/2006/table">
            <a:tbl>
              <a:tblPr firstRow="1" bandRow="1">
                <a:tableStyleId>{5940675A-B579-460E-94D1-54222C63F5DA}</a:tableStyleId>
              </a:tblPr>
              <a:tblGrid>
                <a:gridCol w="2444077">
                  <a:extLst>
                    <a:ext uri="{9D8B030D-6E8A-4147-A177-3AD203B41FA5}">
                      <a16:colId xmlns:a16="http://schemas.microsoft.com/office/drawing/2014/main" val="3411314267"/>
                    </a:ext>
                  </a:extLst>
                </a:gridCol>
              </a:tblGrid>
              <a:tr h="341188">
                <a:tc>
                  <a:txBody>
                    <a:bodyPr/>
                    <a:lstStyle/>
                    <a:p>
                      <a:r>
                        <a:rPr lang="en-US" sz="1500" b="1" dirty="0">
                          <a:latin typeface="Courier New" panose="02070309020205020404" pitchFamily="49" charset="0"/>
                          <a:cs typeface="Courier New" panose="02070309020205020404" pitchFamily="49" charset="0"/>
                        </a:rPr>
                        <a:t>foo () {</a:t>
                      </a:r>
                    </a:p>
                  </a:txBody>
                  <a:tcPr marL="121921" marR="121921" marT="60959" marB="60959">
                    <a:lnL w="19050" cap="flat" cmpd="sng" algn="ctr">
                      <a:noFill/>
                      <a:prstDash val="sysDash"/>
                      <a:round/>
                      <a:headEnd type="none" w="med" len="med"/>
                      <a:tailEnd type="none" w="med" len="med"/>
                    </a:lnL>
                    <a:lnR w="19050" cap="flat" cmpd="sng" algn="ctr">
                      <a:noFill/>
                      <a:prstDash val="sysDash"/>
                      <a:round/>
                      <a:headEnd type="none" w="med" len="med"/>
                      <a:tailEnd type="none" w="med" len="med"/>
                    </a:lnR>
                    <a:lnT w="19050" cap="flat" cmpd="sng" algn="ctr">
                      <a:noFill/>
                      <a:prstDash val="sysDash"/>
                      <a:round/>
                      <a:headEnd type="none" w="med" len="med"/>
                      <a:tailEnd type="none" w="med" len="med"/>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4169564133"/>
                  </a:ext>
                </a:extLst>
              </a:tr>
              <a:tr h="204063">
                <a:tc>
                  <a:txBody>
                    <a:bodyPr/>
                    <a:lstStyle/>
                    <a:p>
                      <a:endParaRPr lang="en-US" sz="600" b="1" dirty="0">
                        <a:latin typeface="Courier New" panose="02070309020205020404" pitchFamily="49" charset="0"/>
                        <a:cs typeface="Courier New" panose="02070309020205020404" pitchFamily="49" charset="0"/>
                      </a:endParaRPr>
                    </a:p>
                  </a:txBody>
                  <a:tcPr marL="121921" marR="121921" marT="60959" marB="60959">
                    <a:lnL w="19050" cap="flat" cmpd="sng" algn="ctr">
                      <a:noFill/>
                      <a:prstDash val="sysDash"/>
                      <a:round/>
                      <a:headEnd type="none" w="med" len="med"/>
                      <a:tailEnd type="none" w="med" len="med"/>
                    </a:lnL>
                    <a:lnR w="19050" cap="flat" cmpd="sng" algn="ctr">
                      <a:noFill/>
                      <a:prstDash val="sysDash"/>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254110005"/>
                  </a:ext>
                </a:extLst>
              </a:tr>
              <a:tr h="341188">
                <a:tc>
                  <a:txBody>
                    <a:bodyPr/>
                    <a:lstStyle/>
                    <a:p>
                      <a:r>
                        <a:rPr lang="en-US" sz="1500" b="0" i="1" dirty="0">
                          <a:latin typeface="Courier New" panose="02070309020205020404" pitchFamily="49" charset="0"/>
                          <a:cs typeface="Courier New" panose="02070309020205020404" pitchFamily="49" charset="0"/>
                        </a:rPr>
                        <a:t> </a:t>
                      </a:r>
                      <a:r>
                        <a:rPr lang="en-US" sz="1500" b="0" i="1" dirty="0" err="1">
                          <a:solidFill>
                            <a:srgbClr val="C00000"/>
                          </a:solidFill>
                          <a:latin typeface="Courier New" panose="02070309020205020404" pitchFamily="49" charset="0"/>
                          <a:cs typeface="Courier New" panose="02070309020205020404" pitchFamily="49" charset="0"/>
                        </a:rPr>
                        <a:t>bbop_new</a:t>
                      </a:r>
                      <a:endParaRPr lang="en-US" sz="1500" b="0" i="1" dirty="0">
                        <a:latin typeface="Courier New" panose="02070309020205020404" pitchFamily="49" charset="0"/>
                        <a:cs typeface="Courier New" panose="02070309020205020404" pitchFamily="49" charset="0"/>
                      </a:endParaRPr>
                    </a:p>
                  </a:txBody>
                  <a:tcPr marL="121921" marR="121921" marT="60959" marB="60959">
                    <a:lnL w="19050" cap="flat" cmpd="sng" algn="ctr">
                      <a:noFill/>
                      <a:prstDash val="sysDash"/>
                      <a:round/>
                      <a:headEnd type="none" w="med" len="med"/>
                      <a:tailEnd type="none" w="med" len="med"/>
                    </a:lnL>
                    <a:lnR w="19050" cap="flat" cmpd="sng" algn="ctr">
                      <a:noFill/>
                      <a:prstDash val="sysDash"/>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316655706"/>
                  </a:ext>
                </a:extLst>
              </a:tr>
              <a:tr h="4254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600" b="1" dirty="0">
                          <a:solidFill>
                            <a:schemeClr val="tx2"/>
                          </a:solidFill>
                          <a:latin typeface="Courier New" panose="02070309020205020404" pitchFamily="49" charset="0"/>
                          <a:cs typeface="Courier New" panose="02070309020205020404" pitchFamily="49" charset="0"/>
                        </a:rPr>
                        <a:t>  </a:t>
                      </a:r>
                    </a:p>
                    <a:p>
                      <a:r>
                        <a:rPr lang="en-US" sz="1500" b="1" dirty="0">
                          <a:latin typeface="Courier New" panose="02070309020205020404" pitchFamily="49" charset="0"/>
                          <a:cs typeface="Courier New" panose="02070309020205020404" pitchFamily="49" charset="0"/>
                        </a:rPr>
                        <a:t>} </a:t>
                      </a:r>
                    </a:p>
                  </a:txBody>
                  <a:tcPr marL="121921" marR="121921" marT="60959" marB="60959">
                    <a:lnL w="19050" cap="flat" cmpd="sng" algn="ctr">
                      <a:noFill/>
                      <a:prstDash val="sysDash"/>
                      <a:round/>
                      <a:headEnd type="none" w="med" len="med"/>
                      <a:tailEnd type="none" w="med" len="med"/>
                    </a:lnL>
                    <a:lnR w="19050" cap="flat" cmpd="sng" algn="ctr">
                      <a:noFill/>
                      <a:prstDash val="sysDash"/>
                      <a:round/>
                      <a:headEnd type="none" w="med" len="med"/>
                      <a:tailEnd type="none" w="med" len="med"/>
                    </a:lnR>
                    <a:lnT w="12700" cmpd="sng">
                      <a:noFill/>
                    </a:lnT>
                    <a:lnB w="19050" cap="flat" cmpd="sng" algn="ctr">
                      <a:noFill/>
                      <a:prstDash val="sysDash"/>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127320"/>
                  </a:ext>
                </a:extLst>
              </a:tr>
            </a:tbl>
          </a:graphicData>
        </a:graphic>
      </p:graphicFrame>
      <p:cxnSp>
        <p:nvCxnSpPr>
          <p:cNvPr id="490" name="Straight Arrow Connector 489">
            <a:extLst>
              <a:ext uri="{FF2B5EF4-FFF2-40B4-BE49-F238E27FC236}">
                <a16:creationId xmlns:a16="http://schemas.microsoft.com/office/drawing/2014/main" id="{3B85649E-AF19-C741-9832-0401BA82F27F}"/>
              </a:ext>
            </a:extLst>
          </p:cNvPr>
          <p:cNvCxnSpPr>
            <a:cxnSpLocks/>
          </p:cNvCxnSpPr>
          <p:nvPr/>
        </p:nvCxnSpPr>
        <p:spPr>
          <a:xfrm>
            <a:off x="4773682" y="4972819"/>
            <a:ext cx="239766" cy="0"/>
          </a:xfrm>
          <a:prstGeom prst="straightConnector1">
            <a:avLst/>
          </a:prstGeom>
          <a:ln w="254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grpSp>
        <p:nvGrpSpPr>
          <p:cNvPr id="514" name="Group 513">
            <a:extLst>
              <a:ext uri="{FF2B5EF4-FFF2-40B4-BE49-F238E27FC236}">
                <a16:creationId xmlns:a16="http://schemas.microsoft.com/office/drawing/2014/main" id="{A08F4D0E-7D3F-7A48-86B1-0434036B7964}"/>
              </a:ext>
            </a:extLst>
          </p:cNvPr>
          <p:cNvGrpSpPr/>
          <p:nvPr/>
        </p:nvGrpSpPr>
        <p:grpSpPr>
          <a:xfrm>
            <a:off x="3268356" y="4230462"/>
            <a:ext cx="1427824" cy="1662994"/>
            <a:chOff x="2217624" y="4009629"/>
            <a:chExt cx="741370" cy="863478"/>
          </a:xfrm>
        </p:grpSpPr>
        <p:sp>
          <p:nvSpPr>
            <p:cNvPr id="515" name="Rounded Rectangle 514">
              <a:extLst>
                <a:ext uri="{FF2B5EF4-FFF2-40B4-BE49-F238E27FC236}">
                  <a16:creationId xmlns:a16="http://schemas.microsoft.com/office/drawing/2014/main" id="{08AF774E-E94E-4947-BF44-FD03B960F8C4}"/>
                </a:ext>
              </a:extLst>
            </p:cNvPr>
            <p:cNvSpPr/>
            <p:nvPr/>
          </p:nvSpPr>
          <p:spPr>
            <a:xfrm>
              <a:off x="2217624" y="4009629"/>
              <a:ext cx="741370" cy="723412"/>
            </a:xfrm>
            <a:prstGeom prst="roundRect">
              <a:avLst/>
            </a:prstGeom>
            <a:solidFill>
              <a:schemeClr val="bg1"/>
            </a:solidFill>
            <a:ln w="1905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16" name="Rectangle 515">
              <a:extLst>
                <a:ext uri="{FF2B5EF4-FFF2-40B4-BE49-F238E27FC236}">
                  <a16:creationId xmlns:a16="http://schemas.microsoft.com/office/drawing/2014/main" id="{DD609931-2E46-0A4C-B315-50004B55606A}"/>
                </a:ext>
              </a:extLst>
            </p:cNvPr>
            <p:cNvSpPr/>
            <p:nvPr/>
          </p:nvSpPr>
          <p:spPr>
            <a:xfrm>
              <a:off x="2263266" y="4697485"/>
              <a:ext cx="636798" cy="17562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Control Unit</a:t>
              </a:r>
            </a:p>
          </p:txBody>
        </p:sp>
        <p:grpSp>
          <p:nvGrpSpPr>
            <p:cNvPr id="517" name="Group 516">
              <a:extLst>
                <a:ext uri="{FF2B5EF4-FFF2-40B4-BE49-F238E27FC236}">
                  <a16:creationId xmlns:a16="http://schemas.microsoft.com/office/drawing/2014/main" id="{38957CF0-65A1-AA45-80C1-0E8CD7734AB4}"/>
                </a:ext>
              </a:extLst>
            </p:cNvPr>
            <p:cNvGrpSpPr/>
            <p:nvPr/>
          </p:nvGrpSpPr>
          <p:grpSpPr>
            <a:xfrm>
              <a:off x="2389421" y="4106286"/>
              <a:ext cx="472920" cy="530098"/>
              <a:chOff x="1825441" y="5257201"/>
              <a:chExt cx="348402" cy="390525"/>
            </a:xfrm>
          </p:grpSpPr>
          <p:sp>
            <p:nvSpPr>
              <p:cNvPr id="518" name="Oval 517">
                <a:extLst>
                  <a:ext uri="{FF2B5EF4-FFF2-40B4-BE49-F238E27FC236}">
                    <a16:creationId xmlns:a16="http://schemas.microsoft.com/office/drawing/2014/main" id="{82D077C6-3D0F-3541-A76C-EB4E48A284DB}"/>
                  </a:ext>
                </a:extLst>
              </p:cNvPr>
              <p:cNvSpPr/>
              <p:nvPr/>
            </p:nvSpPr>
            <p:spPr>
              <a:xfrm>
                <a:off x="1825441" y="5257201"/>
                <a:ext cx="118872" cy="117475"/>
              </a:xfrm>
              <a:prstGeom prst="ellipse">
                <a:avLst/>
              </a:prstGeom>
              <a:solidFill>
                <a:srgbClr val="E5EAF4"/>
              </a:solidFill>
              <a:ln w="12700">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19" name="Oval 518">
                <a:extLst>
                  <a:ext uri="{FF2B5EF4-FFF2-40B4-BE49-F238E27FC236}">
                    <a16:creationId xmlns:a16="http://schemas.microsoft.com/office/drawing/2014/main" id="{AB48AD88-6CB8-1D40-843A-730A6C34712D}"/>
                  </a:ext>
                </a:extLst>
              </p:cNvPr>
              <p:cNvSpPr/>
              <p:nvPr/>
            </p:nvSpPr>
            <p:spPr>
              <a:xfrm>
                <a:off x="2054971" y="5374676"/>
                <a:ext cx="118872" cy="117475"/>
              </a:xfrm>
              <a:prstGeom prst="ellipse">
                <a:avLst/>
              </a:prstGeom>
              <a:solidFill>
                <a:srgbClr val="E5EAF4"/>
              </a:solidFill>
              <a:ln w="12700">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20" name="Oval 519">
                <a:extLst>
                  <a:ext uri="{FF2B5EF4-FFF2-40B4-BE49-F238E27FC236}">
                    <a16:creationId xmlns:a16="http://schemas.microsoft.com/office/drawing/2014/main" id="{7F44A061-D99D-5A43-9E51-DE4141D729AD}"/>
                  </a:ext>
                </a:extLst>
              </p:cNvPr>
              <p:cNvSpPr/>
              <p:nvPr/>
            </p:nvSpPr>
            <p:spPr>
              <a:xfrm>
                <a:off x="1825441" y="5530251"/>
                <a:ext cx="118872" cy="117475"/>
              </a:xfrm>
              <a:prstGeom prst="ellipse">
                <a:avLst/>
              </a:prstGeom>
              <a:solidFill>
                <a:srgbClr val="E5EAF4"/>
              </a:solidFill>
              <a:ln w="12700">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cxnSp>
            <p:nvCxnSpPr>
              <p:cNvPr id="521" name="Curved Connector 520">
                <a:extLst>
                  <a:ext uri="{FF2B5EF4-FFF2-40B4-BE49-F238E27FC236}">
                    <a16:creationId xmlns:a16="http://schemas.microsoft.com/office/drawing/2014/main" id="{C9579566-E314-B146-8DAA-B14A04E4AFFF}"/>
                  </a:ext>
                </a:extLst>
              </p:cNvPr>
              <p:cNvCxnSpPr>
                <a:cxnSpLocks/>
                <a:stCxn id="518" idx="6"/>
                <a:endCxn id="519" idx="0"/>
              </p:cNvCxnSpPr>
              <p:nvPr/>
            </p:nvCxnSpPr>
            <p:spPr>
              <a:xfrm>
                <a:off x="1944313" y="5315939"/>
                <a:ext cx="170094" cy="58737"/>
              </a:xfrm>
              <a:prstGeom prst="curvedConnector2">
                <a:avLst/>
              </a:prstGeom>
              <a:ln w="127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522" name="Curved Connector 521">
                <a:extLst>
                  <a:ext uri="{FF2B5EF4-FFF2-40B4-BE49-F238E27FC236}">
                    <a16:creationId xmlns:a16="http://schemas.microsoft.com/office/drawing/2014/main" id="{3BED516E-BF3A-9747-9B5C-4087A9D12BE7}"/>
                  </a:ext>
                </a:extLst>
              </p:cNvPr>
              <p:cNvCxnSpPr>
                <a:cxnSpLocks/>
                <a:stCxn id="519" idx="2"/>
                <a:endCxn id="518" idx="4"/>
              </p:cNvCxnSpPr>
              <p:nvPr/>
            </p:nvCxnSpPr>
            <p:spPr>
              <a:xfrm rot="10800000">
                <a:off x="1884877" y="5374676"/>
                <a:ext cx="170094" cy="58738"/>
              </a:xfrm>
              <a:prstGeom prst="curvedConnector2">
                <a:avLst/>
              </a:prstGeom>
              <a:ln w="127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523" name="Curved Connector 522">
                <a:extLst>
                  <a:ext uri="{FF2B5EF4-FFF2-40B4-BE49-F238E27FC236}">
                    <a16:creationId xmlns:a16="http://schemas.microsoft.com/office/drawing/2014/main" id="{A76A2905-4981-4548-BFC9-8FA901B9F259}"/>
                  </a:ext>
                </a:extLst>
              </p:cNvPr>
              <p:cNvCxnSpPr>
                <a:cxnSpLocks/>
                <a:stCxn id="519" idx="4"/>
                <a:endCxn id="520" idx="6"/>
              </p:cNvCxnSpPr>
              <p:nvPr/>
            </p:nvCxnSpPr>
            <p:spPr>
              <a:xfrm rot="5400000">
                <a:off x="1980941" y="5455523"/>
                <a:ext cx="96838" cy="170094"/>
              </a:xfrm>
              <a:prstGeom prst="curvedConnector2">
                <a:avLst/>
              </a:prstGeom>
              <a:ln w="127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524" name="Curved Connector 523">
                <a:extLst>
                  <a:ext uri="{FF2B5EF4-FFF2-40B4-BE49-F238E27FC236}">
                    <a16:creationId xmlns:a16="http://schemas.microsoft.com/office/drawing/2014/main" id="{9FDFB617-090F-4840-B030-712021578D5C}"/>
                  </a:ext>
                </a:extLst>
              </p:cNvPr>
              <p:cNvCxnSpPr>
                <a:cxnSpLocks/>
                <a:stCxn id="520" idx="1"/>
                <a:endCxn id="518" idx="3"/>
              </p:cNvCxnSpPr>
              <p:nvPr/>
            </p:nvCxnSpPr>
            <p:spPr>
              <a:xfrm rot="5400000" flipH="1" flipV="1">
                <a:off x="1747858" y="5452464"/>
                <a:ext cx="189983" cy="12700"/>
              </a:xfrm>
              <a:prstGeom prst="curvedConnector3">
                <a:avLst/>
              </a:prstGeom>
              <a:ln w="127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grpSp>
      </p:grpSp>
      <p:cxnSp>
        <p:nvCxnSpPr>
          <p:cNvPr id="491" name="Straight Arrow Connector 490">
            <a:extLst>
              <a:ext uri="{FF2B5EF4-FFF2-40B4-BE49-F238E27FC236}">
                <a16:creationId xmlns:a16="http://schemas.microsoft.com/office/drawing/2014/main" id="{B31F4B60-71E4-B941-8828-4F3B9440474D}"/>
              </a:ext>
            </a:extLst>
          </p:cNvPr>
          <p:cNvCxnSpPr>
            <a:cxnSpLocks/>
          </p:cNvCxnSpPr>
          <p:nvPr/>
        </p:nvCxnSpPr>
        <p:spPr>
          <a:xfrm>
            <a:off x="6855040" y="5072342"/>
            <a:ext cx="424333" cy="0"/>
          </a:xfrm>
          <a:prstGeom prst="straightConnector1">
            <a:avLst/>
          </a:prstGeom>
          <a:ln w="25400">
            <a:solidFill>
              <a:schemeClr val="tx1"/>
            </a:solidFill>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492" name="Oval 491">
            <a:extLst>
              <a:ext uri="{FF2B5EF4-FFF2-40B4-BE49-F238E27FC236}">
                <a16:creationId xmlns:a16="http://schemas.microsoft.com/office/drawing/2014/main" id="{12A4C154-7025-FD47-A024-BDD217DDFD58}"/>
              </a:ext>
            </a:extLst>
          </p:cNvPr>
          <p:cNvSpPr/>
          <p:nvPr/>
        </p:nvSpPr>
        <p:spPr>
          <a:xfrm rot="16200000" flipH="1">
            <a:off x="8866977" y="5952703"/>
            <a:ext cx="22083" cy="20871"/>
          </a:xfrm>
          <a:prstGeom prst="ellipse">
            <a:avLst/>
          </a:prstGeom>
          <a:solidFill>
            <a:schemeClr val="bg1">
              <a:lumMod val="95000"/>
            </a:schemeClr>
          </a:solidFill>
          <a:ln w="127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493" name="Oval 492">
            <a:extLst>
              <a:ext uri="{FF2B5EF4-FFF2-40B4-BE49-F238E27FC236}">
                <a16:creationId xmlns:a16="http://schemas.microsoft.com/office/drawing/2014/main" id="{2874F35A-5065-F44D-AA27-27A15C79842D}"/>
              </a:ext>
            </a:extLst>
          </p:cNvPr>
          <p:cNvSpPr/>
          <p:nvPr/>
        </p:nvSpPr>
        <p:spPr>
          <a:xfrm rot="16200000" flipH="1">
            <a:off x="8866977" y="4841244"/>
            <a:ext cx="22083" cy="20871"/>
          </a:xfrm>
          <a:prstGeom prst="ellipse">
            <a:avLst/>
          </a:prstGeom>
          <a:solidFill>
            <a:schemeClr val="bg1">
              <a:lumMod val="95000"/>
            </a:schemeClr>
          </a:solidFill>
          <a:ln w="127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grpSp>
        <p:nvGrpSpPr>
          <p:cNvPr id="7" name="Group 6">
            <a:extLst>
              <a:ext uri="{FF2B5EF4-FFF2-40B4-BE49-F238E27FC236}">
                <a16:creationId xmlns:a16="http://schemas.microsoft.com/office/drawing/2014/main" id="{9AFFF311-89B6-074A-8E50-84D97135160F}"/>
              </a:ext>
            </a:extLst>
          </p:cNvPr>
          <p:cNvGrpSpPr/>
          <p:nvPr/>
        </p:nvGrpSpPr>
        <p:grpSpPr>
          <a:xfrm>
            <a:off x="7378326" y="4574023"/>
            <a:ext cx="1598850" cy="1447274"/>
            <a:chOff x="7378326" y="4574023"/>
            <a:chExt cx="1598850" cy="1447274"/>
          </a:xfrm>
        </p:grpSpPr>
        <p:sp>
          <p:nvSpPr>
            <p:cNvPr id="481" name="Rounded Rectangle 480">
              <a:extLst>
                <a:ext uri="{FF2B5EF4-FFF2-40B4-BE49-F238E27FC236}">
                  <a16:creationId xmlns:a16="http://schemas.microsoft.com/office/drawing/2014/main" id="{4CC62BDE-543A-A646-AD15-2F6D0BA003C8}"/>
                </a:ext>
              </a:extLst>
            </p:cNvPr>
            <p:cNvSpPr/>
            <p:nvPr/>
          </p:nvSpPr>
          <p:spPr>
            <a:xfrm>
              <a:off x="7378326" y="4574023"/>
              <a:ext cx="1598850" cy="1447274"/>
            </a:xfrm>
            <a:prstGeom prst="roundRect">
              <a:avLst/>
            </a:prstGeom>
            <a:solidFill>
              <a:schemeClr val="bg1"/>
            </a:solidFill>
            <a:ln w="28575">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08" name="Rectangle 507">
              <a:extLst>
                <a:ext uri="{FF2B5EF4-FFF2-40B4-BE49-F238E27FC236}">
                  <a16:creationId xmlns:a16="http://schemas.microsoft.com/office/drawing/2014/main" id="{1674EF55-FBAC-C140-B105-969C7E8487A7}"/>
                </a:ext>
              </a:extLst>
            </p:cNvPr>
            <p:cNvSpPr/>
            <p:nvPr/>
          </p:nvSpPr>
          <p:spPr>
            <a:xfrm rot="16200000">
              <a:off x="7050052" y="5149985"/>
              <a:ext cx="1117742" cy="359009"/>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33" b="0" i="0" u="none" strike="noStrike" kern="1200" cap="none" spc="0" normalizeH="0" baseline="0" noProof="0" dirty="0">
                  <a:ln>
                    <a:noFill/>
                  </a:ln>
                  <a:solidFill>
                    <a:prstClr val="black"/>
                  </a:solidFill>
                  <a:effectLst/>
                  <a:uLnTx/>
                  <a:uFillTx/>
                  <a:latin typeface="Cambria" panose="02040503050406030204" pitchFamily="18" charset="0"/>
                  <a:ea typeface="+mn-ea"/>
                  <a:cs typeface="Courier New" panose="02070309020205020404" pitchFamily="49" charset="0"/>
                </a:rPr>
                <a:t>ACT/PRE</a:t>
              </a:r>
            </a:p>
          </p:txBody>
        </p:sp>
        <p:cxnSp>
          <p:nvCxnSpPr>
            <p:cNvPr id="513" name="Straight Arrow Connector 512">
              <a:extLst>
                <a:ext uri="{FF2B5EF4-FFF2-40B4-BE49-F238E27FC236}">
                  <a16:creationId xmlns:a16="http://schemas.microsoft.com/office/drawing/2014/main" id="{67315A1D-7333-AF40-992D-CD542F832E8F}"/>
                </a:ext>
              </a:extLst>
            </p:cNvPr>
            <p:cNvCxnSpPr>
              <a:cxnSpLocks/>
            </p:cNvCxnSpPr>
            <p:nvPr/>
          </p:nvCxnSpPr>
          <p:spPr>
            <a:xfrm flipV="1">
              <a:off x="7756927" y="5327935"/>
              <a:ext cx="497162" cy="2"/>
            </a:xfrm>
            <a:prstGeom prst="straightConnector1">
              <a:avLst/>
            </a:prstGeom>
            <a:ln w="25400">
              <a:solidFill>
                <a:schemeClr val="tx1"/>
              </a:solidFill>
              <a:prstDash val="sysDot"/>
              <a:headEnd type="none" w="med" len="med"/>
              <a:tailEnd type="stealth"/>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id="{686EEC01-1B3C-E648-9FD9-9FAA1DBE32F6}"/>
                </a:ext>
              </a:extLst>
            </p:cNvPr>
            <p:cNvGrpSpPr/>
            <p:nvPr/>
          </p:nvGrpSpPr>
          <p:grpSpPr>
            <a:xfrm>
              <a:off x="8308041" y="4657875"/>
              <a:ext cx="557538" cy="1269957"/>
              <a:chOff x="8308041" y="4657875"/>
              <a:chExt cx="557538" cy="1269957"/>
            </a:xfrm>
          </p:grpSpPr>
          <p:grpSp>
            <p:nvGrpSpPr>
              <p:cNvPr id="494" name="Group 493">
                <a:extLst>
                  <a:ext uri="{FF2B5EF4-FFF2-40B4-BE49-F238E27FC236}">
                    <a16:creationId xmlns:a16="http://schemas.microsoft.com/office/drawing/2014/main" id="{274DF094-4A4F-EE40-A2C8-396255F6A071}"/>
                  </a:ext>
                </a:extLst>
              </p:cNvPr>
              <p:cNvGrpSpPr/>
              <p:nvPr/>
            </p:nvGrpSpPr>
            <p:grpSpPr>
              <a:xfrm>
                <a:off x="8308041" y="4657875"/>
                <a:ext cx="557538" cy="1269957"/>
                <a:chOff x="4830795" y="4111398"/>
                <a:chExt cx="289491" cy="755921"/>
              </a:xfrm>
            </p:grpSpPr>
            <p:grpSp>
              <p:nvGrpSpPr>
                <p:cNvPr id="495" name="Group 494">
                  <a:extLst>
                    <a:ext uri="{FF2B5EF4-FFF2-40B4-BE49-F238E27FC236}">
                      <a16:creationId xmlns:a16="http://schemas.microsoft.com/office/drawing/2014/main" id="{E5755728-FCB9-8C4E-A32A-4028662ECD5C}"/>
                    </a:ext>
                  </a:extLst>
                </p:cNvPr>
                <p:cNvGrpSpPr/>
                <p:nvPr/>
              </p:nvGrpSpPr>
              <p:grpSpPr>
                <a:xfrm>
                  <a:off x="4830795" y="4111398"/>
                  <a:ext cx="289489" cy="755921"/>
                  <a:chOff x="4830795" y="4111398"/>
                  <a:chExt cx="289489" cy="755921"/>
                </a:xfrm>
              </p:grpSpPr>
              <p:sp>
                <p:nvSpPr>
                  <p:cNvPr id="497" name="Rectangle 496">
                    <a:extLst>
                      <a:ext uri="{FF2B5EF4-FFF2-40B4-BE49-F238E27FC236}">
                        <a16:creationId xmlns:a16="http://schemas.microsoft.com/office/drawing/2014/main" id="{4CF51F47-9CF9-E246-8AF7-923C6DFFD206}"/>
                      </a:ext>
                    </a:extLst>
                  </p:cNvPr>
                  <p:cNvSpPr/>
                  <p:nvPr/>
                </p:nvSpPr>
                <p:spPr>
                  <a:xfrm rot="16200000">
                    <a:off x="4614131" y="4344138"/>
                    <a:ext cx="722817" cy="289489"/>
                  </a:xfrm>
                  <a:prstGeom prst="rect">
                    <a:avLst/>
                  </a:prstGeom>
                  <a:solidFill>
                    <a:srgbClr val="70AD47"/>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498" name="Oval 497">
                    <a:extLst>
                      <a:ext uri="{FF2B5EF4-FFF2-40B4-BE49-F238E27FC236}">
                        <a16:creationId xmlns:a16="http://schemas.microsoft.com/office/drawing/2014/main" id="{08F4B84C-DC65-DC4A-9941-F10662BD6C08}"/>
                      </a:ext>
                    </a:extLst>
                  </p:cNvPr>
                  <p:cNvSpPr/>
                  <p:nvPr/>
                </p:nvSpPr>
                <p:spPr>
                  <a:xfrm rot="16200000" flipH="1">
                    <a:off x="4928537" y="4832470"/>
                    <a:ext cx="35830" cy="33867"/>
                  </a:xfrm>
                  <a:prstGeom prst="ellipse">
                    <a:avLst/>
                  </a:prstGeom>
                  <a:solidFill>
                    <a:srgbClr val="FEFEFE"/>
                  </a:solidFill>
                  <a:ln w="12700" cap="flat" cmpd="sng" algn="ctr">
                    <a:solidFill>
                      <a:srgbClr val="FEFEFE"/>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499" name="Oval 498">
                    <a:extLst>
                      <a:ext uri="{FF2B5EF4-FFF2-40B4-BE49-F238E27FC236}">
                        <a16:creationId xmlns:a16="http://schemas.microsoft.com/office/drawing/2014/main" id="{E795B588-B028-1E44-97F4-6AC8A2F616A4}"/>
                      </a:ext>
                    </a:extLst>
                  </p:cNvPr>
                  <p:cNvSpPr/>
                  <p:nvPr/>
                </p:nvSpPr>
                <p:spPr>
                  <a:xfrm rot="16200000" flipH="1">
                    <a:off x="5018879" y="4832470"/>
                    <a:ext cx="35830" cy="33867"/>
                  </a:xfrm>
                  <a:prstGeom prst="ellipse">
                    <a:avLst/>
                  </a:prstGeom>
                  <a:solidFill>
                    <a:srgbClr val="FEFEFE"/>
                  </a:solidFill>
                  <a:ln w="12700" cap="flat" cmpd="sng" algn="ctr">
                    <a:solidFill>
                      <a:srgbClr val="FEFEFE"/>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500" name="Oval 499">
                    <a:extLst>
                      <a:ext uri="{FF2B5EF4-FFF2-40B4-BE49-F238E27FC236}">
                        <a16:creationId xmlns:a16="http://schemas.microsoft.com/office/drawing/2014/main" id="{189C9B04-5FAE-244B-9F2B-53D0DCC3CAEB}"/>
                      </a:ext>
                    </a:extLst>
                  </p:cNvPr>
                  <p:cNvSpPr/>
                  <p:nvPr/>
                </p:nvSpPr>
                <p:spPr>
                  <a:xfrm rot="16200000" flipH="1">
                    <a:off x="4928537" y="4112379"/>
                    <a:ext cx="35830" cy="33867"/>
                  </a:xfrm>
                  <a:prstGeom prst="ellipse">
                    <a:avLst/>
                  </a:prstGeom>
                  <a:solidFill>
                    <a:srgbClr val="FEFEFE"/>
                  </a:solidFill>
                  <a:ln w="12700" cap="flat" cmpd="sng" algn="ctr">
                    <a:solidFill>
                      <a:srgbClr val="FEFEFE"/>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501" name="Oval 500">
                    <a:extLst>
                      <a:ext uri="{FF2B5EF4-FFF2-40B4-BE49-F238E27FC236}">
                        <a16:creationId xmlns:a16="http://schemas.microsoft.com/office/drawing/2014/main" id="{EBEE26E3-3CFD-3E45-AFAA-C5A356787197}"/>
                      </a:ext>
                    </a:extLst>
                  </p:cNvPr>
                  <p:cNvSpPr/>
                  <p:nvPr/>
                </p:nvSpPr>
                <p:spPr>
                  <a:xfrm rot="16200000" flipH="1">
                    <a:off x="5018879" y="4112379"/>
                    <a:ext cx="35830" cy="33867"/>
                  </a:xfrm>
                  <a:prstGeom prst="ellipse">
                    <a:avLst/>
                  </a:prstGeom>
                  <a:solidFill>
                    <a:srgbClr val="FEFEFE"/>
                  </a:solidFill>
                  <a:ln w="12700" cap="flat" cmpd="sng" algn="ctr">
                    <a:solidFill>
                      <a:srgbClr val="FEFEFE"/>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grpSp>
            <p:sp>
              <p:nvSpPr>
                <p:cNvPr id="496" name="Rectangle 495">
                  <a:extLst>
                    <a:ext uri="{FF2B5EF4-FFF2-40B4-BE49-F238E27FC236}">
                      <a16:creationId xmlns:a16="http://schemas.microsoft.com/office/drawing/2014/main" id="{D894887A-25F1-1F44-BEEE-9C506341120D}"/>
                    </a:ext>
                  </a:extLst>
                </p:cNvPr>
                <p:cNvSpPr/>
                <p:nvPr/>
              </p:nvSpPr>
              <p:spPr>
                <a:xfrm rot="16200000">
                  <a:off x="4819059" y="4476133"/>
                  <a:ext cx="575362" cy="27093"/>
                </a:xfrm>
                <a:prstGeom prst="rect">
                  <a:avLst/>
                </a:prstGeom>
                <a:pattFill prst="dkVert">
                  <a:fgClr>
                    <a:srgbClr val="FFC000">
                      <a:lumMod val="60000"/>
                      <a:lumOff val="40000"/>
                    </a:srgbClr>
                  </a:fgClr>
                  <a:bgClr>
                    <a:sysClr val="window" lastClr="FFFFFF"/>
                  </a:bgClr>
                </a:patt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grpSp>
          <p:grpSp>
            <p:nvGrpSpPr>
              <p:cNvPr id="502" name="Group 501">
                <a:extLst>
                  <a:ext uri="{FF2B5EF4-FFF2-40B4-BE49-F238E27FC236}">
                    <a16:creationId xmlns:a16="http://schemas.microsoft.com/office/drawing/2014/main" id="{2DB1DD8B-FB18-8849-9A9F-035F264A4AC8}"/>
                  </a:ext>
                </a:extLst>
              </p:cNvPr>
              <p:cNvGrpSpPr/>
              <p:nvPr/>
            </p:nvGrpSpPr>
            <p:grpSpPr>
              <a:xfrm rot="16200000">
                <a:off x="8185361" y="5143465"/>
                <a:ext cx="756076" cy="293602"/>
                <a:chOff x="4340198" y="1826549"/>
                <a:chExt cx="485918" cy="276639"/>
              </a:xfrm>
            </p:grpSpPr>
            <p:sp>
              <p:nvSpPr>
                <p:cNvPr id="503" name="Rectangle 502">
                  <a:extLst>
                    <a:ext uri="{FF2B5EF4-FFF2-40B4-BE49-F238E27FC236}">
                      <a16:creationId xmlns:a16="http://schemas.microsoft.com/office/drawing/2014/main" id="{8F40DD31-E5D3-1949-BB4A-77B0A48B9C3C}"/>
                    </a:ext>
                  </a:extLst>
                </p:cNvPr>
                <p:cNvSpPr/>
                <p:nvPr/>
              </p:nvSpPr>
              <p:spPr>
                <a:xfrm>
                  <a:off x="4340198" y="1826549"/>
                  <a:ext cx="174612" cy="276637"/>
                </a:xfrm>
                <a:prstGeom prst="rect">
                  <a:avLst/>
                </a:prstGeom>
                <a:solidFill>
                  <a:sysClr val="windowText" lastClr="000000"/>
                </a:solidFill>
                <a:ln w="12700" cap="flat" cmpd="sng" algn="ctr">
                  <a:solidFill>
                    <a:sysClr val="window" lastClr="FFFFFF">
                      <a:lumMod val="85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504" name="Rectangle 503">
                  <a:extLst>
                    <a:ext uri="{FF2B5EF4-FFF2-40B4-BE49-F238E27FC236}">
                      <a16:creationId xmlns:a16="http://schemas.microsoft.com/office/drawing/2014/main" id="{A95F48CB-8E25-8B4E-AE80-FF1A55ADD162}"/>
                    </a:ext>
                  </a:extLst>
                </p:cNvPr>
                <p:cNvSpPr/>
                <p:nvPr/>
              </p:nvSpPr>
              <p:spPr>
                <a:xfrm>
                  <a:off x="4651504" y="1826550"/>
                  <a:ext cx="174612" cy="276638"/>
                </a:xfrm>
                <a:prstGeom prst="rect">
                  <a:avLst/>
                </a:prstGeom>
                <a:solidFill>
                  <a:sysClr val="windowText" lastClr="000000"/>
                </a:solidFill>
                <a:ln w="12700" cap="flat" cmpd="sng" algn="ctr">
                  <a:solidFill>
                    <a:sysClr val="window" lastClr="FFFFFF">
                      <a:lumMod val="85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grpSp>
          <p:sp>
            <p:nvSpPr>
              <p:cNvPr id="528" name="Oval 527">
                <a:extLst>
                  <a:ext uri="{FF2B5EF4-FFF2-40B4-BE49-F238E27FC236}">
                    <a16:creationId xmlns:a16="http://schemas.microsoft.com/office/drawing/2014/main" id="{18A4C544-1AC7-8549-9BF1-30B0708AB663}"/>
                  </a:ext>
                </a:extLst>
              </p:cNvPr>
              <p:cNvSpPr>
                <a:spLocks noChangeAspect="1"/>
              </p:cNvSpPr>
              <p:nvPr/>
            </p:nvSpPr>
            <p:spPr>
              <a:xfrm>
                <a:off x="8788782" y="5824283"/>
                <a:ext cx="52832" cy="52832"/>
              </a:xfrm>
              <a:prstGeom prst="ellipse">
                <a:avLst/>
              </a:prstGeom>
              <a:solidFill>
                <a:srgbClr val="FEFE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29" name="Oval 528">
                <a:extLst>
                  <a:ext uri="{FF2B5EF4-FFF2-40B4-BE49-F238E27FC236}">
                    <a16:creationId xmlns:a16="http://schemas.microsoft.com/office/drawing/2014/main" id="{5EC38BF4-30F8-1543-A138-A684F818BBD9}"/>
                  </a:ext>
                </a:extLst>
              </p:cNvPr>
              <p:cNvSpPr>
                <a:spLocks noChangeAspect="1"/>
              </p:cNvSpPr>
              <p:nvPr/>
            </p:nvSpPr>
            <p:spPr>
              <a:xfrm>
                <a:off x="8782340" y="4720793"/>
                <a:ext cx="52832" cy="52832"/>
              </a:xfrm>
              <a:prstGeom prst="ellipse">
                <a:avLst/>
              </a:prstGeom>
              <a:solidFill>
                <a:srgbClr val="FEFE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grpSp>
      <p:graphicFrame>
        <p:nvGraphicFramePr>
          <p:cNvPr id="531" name="Table 530">
            <a:extLst>
              <a:ext uri="{FF2B5EF4-FFF2-40B4-BE49-F238E27FC236}">
                <a16:creationId xmlns:a16="http://schemas.microsoft.com/office/drawing/2014/main" id="{1229032C-D001-F644-92AC-B94E443D54F6}"/>
              </a:ext>
            </a:extLst>
          </p:cNvPr>
          <p:cNvGraphicFramePr>
            <a:graphicFrameLocks noGrp="1"/>
          </p:cNvGraphicFramePr>
          <p:nvPr/>
        </p:nvGraphicFramePr>
        <p:xfrm>
          <a:off x="5082745" y="4275721"/>
          <a:ext cx="1513531" cy="1348330"/>
        </p:xfrm>
        <a:graphic>
          <a:graphicData uri="http://schemas.openxmlformats.org/drawingml/2006/table">
            <a:tbl>
              <a:tblPr firstRow="1" bandRow="1">
                <a:tableStyleId>{2D5ABB26-0587-4C30-8999-92F81FD0307C}</a:tableStyleId>
              </a:tblPr>
              <a:tblGrid>
                <a:gridCol w="1513531">
                  <a:extLst>
                    <a:ext uri="{9D8B030D-6E8A-4147-A177-3AD203B41FA5}">
                      <a16:colId xmlns:a16="http://schemas.microsoft.com/office/drawing/2014/main" val="3411314267"/>
                    </a:ext>
                  </a:extLst>
                </a:gridCol>
              </a:tblGrid>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69564133"/>
                  </a:ext>
                </a:extLst>
              </a:tr>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EF5CC"/>
                    </a:solidFill>
                  </a:tcPr>
                </a:tc>
                <a:extLst>
                  <a:ext uri="{0D108BD9-81ED-4DB2-BD59-A6C34878D82A}">
                    <a16:rowId xmlns:a16="http://schemas.microsoft.com/office/drawing/2014/main" val="2610732602"/>
                  </a:ext>
                </a:extLst>
              </a:tr>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CCDFFF"/>
                    </a:solidFill>
                  </a:tcPr>
                </a:tc>
                <a:extLst>
                  <a:ext uri="{0D108BD9-81ED-4DB2-BD59-A6C34878D82A}">
                    <a16:rowId xmlns:a16="http://schemas.microsoft.com/office/drawing/2014/main" val="1245392560"/>
                  </a:ext>
                </a:extLst>
              </a:tr>
              <a:tr h="269666">
                <a:tc>
                  <a:txBody>
                    <a:bodyPr/>
                    <a:lstStyle/>
                    <a:p>
                      <a:r>
                        <a:rPr lang="en-US" sz="1400" b="0" dirty="0">
                          <a:latin typeface="Courier New" panose="02070309020205020404" pitchFamily="49" charset="0"/>
                          <a:cs typeface="Courier New" panose="02070309020205020404" pitchFamily="49" charset="0"/>
                        </a:rPr>
                        <a:t> ACT/PRE/PRE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A8D4AA"/>
                    </a:solidFill>
                  </a:tcPr>
                </a:tc>
                <a:extLst>
                  <a:ext uri="{0D108BD9-81ED-4DB2-BD59-A6C34878D82A}">
                    <a16:rowId xmlns:a16="http://schemas.microsoft.com/office/drawing/2014/main" val="2074523024"/>
                  </a:ext>
                </a:extLst>
              </a:tr>
              <a:tr h="269666">
                <a:tc>
                  <a:txBody>
                    <a:bodyPr/>
                    <a:lstStyle/>
                    <a:p>
                      <a:r>
                        <a:rPr lang="en-US" sz="1400" b="0" dirty="0">
                          <a:latin typeface="Courier New" panose="02070309020205020404" pitchFamily="49" charset="0"/>
                          <a:cs typeface="Courier New" panose="02070309020205020404" pitchFamily="49" charset="0"/>
                        </a:rPr>
                        <a:t> done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75727766"/>
                  </a:ext>
                </a:extLst>
              </a:tr>
            </a:tbl>
          </a:graphicData>
        </a:graphic>
      </p:graphicFrame>
      <p:cxnSp>
        <p:nvCxnSpPr>
          <p:cNvPr id="533" name="Straight Connector 532">
            <a:extLst>
              <a:ext uri="{FF2B5EF4-FFF2-40B4-BE49-F238E27FC236}">
                <a16:creationId xmlns:a16="http://schemas.microsoft.com/office/drawing/2014/main" id="{9F194B97-A4A4-1F4A-A3A1-1A1C65904476}"/>
              </a:ext>
            </a:extLst>
          </p:cNvPr>
          <p:cNvCxnSpPr/>
          <p:nvPr/>
        </p:nvCxnSpPr>
        <p:spPr>
          <a:xfrm>
            <a:off x="129785" y="3596854"/>
            <a:ext cx="8884429" cy="0"/>
          </a:xfrm>
          <a:prstGeom prst="line">
            <a:avLst/>
          </a:prstGeom>
          <a:ln w="28575">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grpSp>
        <p:nvGrpSpPr>
          <p:cNvPr id="535" name="Group 534">
            <a:extLst>
              <a:ext uri="{FF2B5EF4-FFF2-40B4-BE49-F238E27FC236}">
                <a16:creationId xmlns:a16="http://schemas.microsoft.com/office/drawing/2014/main" id="{96685389-20B3-8146-B6CF-E569C240BE1C}"/>
              </a:ext>
            </a:extLst>
          </p:cNvPr>
          <p:cNvGrpSpPr/>
          <p:nvPr/>
        </p:nvGrpSpPr>
        <p:grpSpPr>
          <a:xfrm>
            <a:off x="2307434" y="931164"/>
            <a:ext cx="1931355" cy="2049796"/>
            <a:chOff x="2307434" y="1557252"/>
            <a:chExt cx="1931355" cy="2049796"/>
          </a:xfrm>
        </p:grpSpPr>
        <p:grpSp>
          <p:nvGrpSpPr>
            <p:cNvPr id="416" name="Group 415">
              <a:extLst>
                <a:ext uri="{FF2B5EF4-FFF2-40B4-BE49-F238E27FC236}">
                  <a16:creationId xmlns:a16="http://schemas.microsoft.com/office/drawing/2014/main" id="{D06BFF73-B8EA-3D47-ADEB-7CFAD8555C79}"/>
                </a:ext>
              </a:extLst>
            </p:cNvPr>
            <p:cNvGrpSpPr/>
            <p:nvPr/>
          </p:nvGrpSpPr>
          <p:grpSpPr>
            <a:xfrm>
              <a:off x="2660496" y="1557252"/>
              <a:ext cx="1578293" cy="2049796"/>
              <a:chOff x="2755612" y="1974313"/>
              <a:chExt cx="1578293" cy="2049796"/>
            </a:xfrm>
          </p:grpSpPr>
          <p:grpSp>
            <p:nvGrpSpPr>
              <p:cNvPr id="414" name="Group 413">
                <a:extLst>
                  <a:ext uri="{FF2B5EF4-FFF2-40B4-BE49-F238E27FC236}">
                    <a16:creationId xmlns:a16="http://schemas.microsoft.com/office/drawing/2014/main" id="{8D26F9AA-55CA-5743-8D81-55784DD770A5}"/>
                  </a:ext>
                </a:extLst>
              </p:cNvPr>
              <p:cNvGrpSpPr/>
              <p:nvPr/>
            </p:nvGrpSpPr>
            <p:grpSpPr>
              <a:xfrm>
                <a:off x="2755612" y="2475443"/>
                <a:ext cx="1578293" cy="1548666"/>
                <a:chOff x="3211452" y="2874384"/>
                <a:chExt cx="1578293" cy="1548666"/>
              </a:xfrm>
            </p:grpSpPr>
            <p:sp>
              <p:nvSpPr>
                <p:cNvPr id="379" name="Rounded Rectangle 378">
                  <a:extLst>
                    <a:ext uri="{FF2B5EF4-FFF2-40B4-BE49-F238E27FC236}">
                      <a16:creationId xmlns:a16="http://schemas.microsoft.com/office/drawing/2014/main" id="{2E7BFECB-70FA-7F47-80F2-805C0314D392}"/>
                    </a:ext>
                  </a:extLst>
                </p:cNvPr>
                <p:cNvSpPr/>
                <p:nvPr/>
              </p:nvSpPr>
              <p:spPr>
                <a:xfrm>
                  <a:off x="3211452" y="2874384"/>
                  <a:ext cx="1466613" cy="1204068"/>
                </a:xfrm>
                <a:prstGeom prst="roundRect">
                  <a:avLst/>
                </a:prstGeom>
                <a:solidFill>
                  <a:schemeClr val="bg1"/>
                </a:solidFill>
                <a:ln w="1905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nvGrpSpPr>
                <p:cNvPr id="408" name="Group 407">
                  <a:extLst>
                    <a:ext uri="{FF2B5EF4-FFF2-40B4-BE49-F238E27FC236}">
                      <a16:creationId xmlns:a16="http://schemas.microsoft.com/office/drawing/2014/main" id="{A14FF517-2E12-FC47-882D-2E8C59A93BBB}"/>
                    </a:ext>
                  </a:extLst>
                </p:cNvPr>
                <p:cNvGrpSpPr/>
                <p:nvPr/>
              </p:nvGrpSpPr>
              <p:grpSpPr>
                <a:xfrm>
                  <a:off x="3412005" y="3198852"/>
                  <a:ext cx="1161942" cy="528322"/>
                  <a:chOff x="3412005" y="3198852"/>
                  <a:chExt cx="1161942" cy="528322"/>
                </a:xfrm>
              </p:grpSpPr>
              <p:grpSp>
                <p:nvGrpSpPr>
                  <p:cNvPr id="381" name="Group 380">
                    <a:extLst>
                      <a:ext uri="{FF2B5EF4-FFF2-40B4-BE49-F238E27FC236}">
                        <a16:creationId xmlns:a16="http://schemas.microsoft.com/office/drawing/2014/main" id="{2E0EFF5E-6202-DA47-8AD7-65046C1735C1}"/>
                      </a:ext>
                    </a:extLst>
                  </p:cNvPr>
                  <p:cNvGrpSpPr/>
                  <p:nvPr/>
                </p:nvGrpSpPr>
                <p:grpSpPr>
                  <a:xfrm>
                    <a:off x="3412005" y="3198852"/>
                    <a:ext cx="1128558" cy="528322"/>
                    <a:chOff x="1332999" y="4174190"/>
                    <a:chExt cx="1175252" cy="550180"/>
                  </a:xfrm>
                </p:grpSpPr>
                <p:grpSp>
                  <p:nvGrpSpPr>
                    <p:cNvPr id="383" name="Group 382">
                      <a:extLst>
                        <a:ext uri="{FF2B5EF4-FFF2-40B4-BE49-F238E27FC236}">
                          <a16:creationId xmlns:a16="http://schemas.microsoft.com/office/drawing/2014/main" id="{90112E02-8E4D-764B-81E5-B5AE43416020}"/>
                        </a:ext>
                      </a:extLst>
                    </p:cNvPr>
                    <p:cNvGrpSpPr/>
                    <p:nvPr/>
                  </p:nvGrpSpPr>
                  <p:grpSpPr>
                    <a:xfrm>
                      <a:off x="2147787" y="4431167"/>
                      <a:ext cx="360464" cy="69048"/>
                      <a:chOff x="4793112" y="4167661"/>
                      <a:chExt cx="360464" cy="69048"/>
                    </a:xfrm>
                  </p:grpSpPr>
                  <p:cxnSp>
                    <p:nvCxnSpPr>
                      <p:cNvPr id="394" name="Straight Connector 393">
                        <a:extLst>
                          <a:ext uri="{FF2B5EF4-FFF2-40B4-BE49-F238E27FC236}">
                            <a16:creationId xmlns:a16="http://schemas.microsoft.com/office/drawing/2014/main" id="{0F5DE70C-DCDB-9047-8B2D-0972443A5BD8}"/>
                          </a:ext>
                        </a:extLst>
                      </p:cNvPr>
                      <p:cNvCxnSpPr/>
                      <p:nvPr/>
                    </p:nvCxnSpPr>
                    <p:spPr>
                      <a:xfrm flipH="1">
                        <a:off x="4793112" y="4202185"/>
                        <a:ext cx="345242" cy="0"/>
                      </a:xfrm>
                      <a:prstGeom prst="line">
                        <a:avLst/>
                      </a:prstGeom>
                      <a:solidFill>
                        <a:schemeClr val="tx1"/>
                      </a:solidFill>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95" name="Flowchart: Connector 11">
                        <a:extLst>
                          <a:ext uri="{FF2B5EF4-FFF2-40B4-BE49-F238E27FC236}">
                            <a16:creationId xmlns:a16="http://schemas.microsoft.com/office/drawing/2014/main" id="{2632382D-A056-FD43-AD2C-A7F8EA1831BF}"/>
                          </a:ext>
                        </a:extLst>
                      </p:cNvPr>
                      <p:cNvSpPr/>
                      <p:nvPr/>
                    </p:nvSpPr>
                    <p:spPr>
                      <a:xfrm>
                        <a:off x="5084528" y="4167661"/>
                        <a:ext cx="69048" cy="69048"/>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3467" b="0" i="0" u="none" strike="noStrike" kern="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384" name="Group 383">
                      <a:extLst>
                        <a:ext uri="{FF2B5EF4-FFF2-40B4-BE49-F238E27FC236}">
                          <a16:creationId xmlns:a16="http://schemas.microsoft.com/office/drawing/2014/main" id="{DC6B394D-4AC6-4D4B-9472-BE87C07F22F8}"/>
                        </a:ext>
                      </a:extLst>
                    </p:cNvPr>
                    <p:cNvGrpSpPr/>
                    <p:nvPr/>
                  </p:nvGrpSpPr>
                  <p:grpSpPr>
                    <a:xfrm>
                      <a:off x="1333740" y="4250347"/>
                      <a:ext cx="414294" cy="69048"/>
                      <a:chOff x="3838217" y="3992220"/>
                      <a:chExt cx="414294" cy="69048"/>
                    </a:xfrm>
                  </p:grpSpPr>
                  <p:cxnSp>
                    <p:nvCxnSpPr>
                      <p:cNvPr id="392" name="Straight Connector 391">
                        <a:extLst>
                          <a:ext uri="{FF2B5EF4-FFF2-40B4-BE49-F238E27FC236}">
                            <a16:creationId xmlns:a16="http://schemas.microsoft.com/office/drawing/2014/main" id="{7430DEA5-979B-1E4D-8B44-1B147801909E}"/>
                          </a:ext>
                        </a:extLst>
                      </p:cNvPr>
                      <p:cNvCxnSpPr/>
                      <p:nvPr/>
                    </p:nvCxnSpPr>
                    <p:spPr>
                      <a:xfrm flipH="1">
                        <a:off x="3907266" y="4026731"/>
                        <a:ext cx="345245" cy="0"/>
                      </a:xfrm>
                      <a:prstGeom prst="line">
                        <a:avLst/>
                      </a:prstGeom>
                      <a:solidFill>
                        <a:schemeClr val="tx1"/>
                      </a:solidFill>
                      <a:ln w="12700" cap="flat" cmpd="sng" algn="ctr">
                        <a:solidFill>
                          <a:schemeClr val="tx1"/>
                        </a:solidFill>
                        <a:prstDash val="solid"/>
                      </a:ln>
                      <a:effectLst/>
                    </p:spPr>
                  </p:cxnSp>
                  <p:sp>
                    <p:nvSpPr>
                      <p:cNvPr id="393" name="Flowchart: Connector 8">
                        <a:extLst>
                          <a:ext uri="{FF2B5EF4-FFF2-40B4-BE49-F238E27FC236}">
                            <a16:creationId xmlns:a16="http://schemas.microsoft.com/office/drawing/2014/main" id="{E95AB8CB-F0A3-7D42-88D4-8FD7C5BFF50F}"/>
                          </a:ext>
                        </a:extLst>
                      </p:cNvPr>
                      <p:cNvSpPr/>
                      <p:nvPr/>
                    </p:nvSpPr>
                    <p:spPr>
                      <a:xfrm>
                        <a:off x="3838217" y="3992220"/>
                        <a:ext cx="69049" cy="69048"/>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3467" b="0" i="0" u="none" strike="noStrike" kern="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385" name="Group 384">
                      <a:extLst>
                        <a:ext uri="{FF2B5EF4-FFF2-40B4-BE49-F238E27FC236}">
                          <a16:creationId xmlns:a16="http://schemas.microsoft.com/office/drawing/2014/main" id="{1C6DFE12-5613-F64E-9744-3B5530C3E624}"/>
                        </a:ext>
                      </a:extLst>
                    </p:cNvPr>
                    <p:cNvGrpSpPr/>
                    <p:nvPr/>
                  </p:nvGrpSpPr>
                  <p:grpSpPr>
                    <a:xfrm>
                      <a:off x="1341169" y="4431167"/>
                      <a:ext cx="406864" cy="69048"/>
                      <a:chOff x="3845646" y="4269682"/>
                      <a:chExt cx="406864" cy="69048"/>
                    </a:xfrm>
                  </p:grpSpPr>
                  <p:cxnSp>
                    <p:nvCxnSpPr>
                      <p:cNvPr id="390" name="Straight Connector 389">
                        <a:extLst>
                          <a:ext uri="{FF2B5EF4-FFF2-40B4-BE49-F238E27FC236}">
                            <a16:creationId xmlns:a16="http://schemas.microsoft.com/office/drawing/2014/main" id="{5923A7B9-B94E-A848-A136-F6DE99FC773A}"/>
                          </a:ext>
                        </a:extLst>
                      </p:cNvPr>
                      <p:cNvCxnSpPr/>
                      <p:nvPr/>
                    </p:nvCxnSpPr>
                    <p:spPr>
                      <a:xfrm flipH="1">
                        <a:off x="3907266" y="4304207"/>
                        <a:ext cx="345244" cy="0"/>
                      </a:xfrm>
                      <a:prstGeom prst="line">
                        <a:avLst/>
                      </a:prstGeom>
                      <a:solidFill>
                        <a:schemeClr val="tx1"/>
                      </a:solidFill>
                      <a:ln w="12700" cap="flat" cmpd="sng" algn="ctr">
                        <a:solidFill>
                          <a:schemeClr val="tx1"/>
                        </a:solidFill>
                        <a:prstDash val="solid"/>
                      </a:ln>
                      <a:effectLst/>
                    </p:spPr>
                  </p:cxnSp>
                  <p:sp>
                    <p:nvSpPr>
                      <p:cNvPr id="391" name="Flowchart: Connector 9">
                        <a:extLst>
                          <a:ext uri="{FF2B5EF4-FFF2-40B4-BE49-F238E27FC236}">
                            <a16:creationId xmlns:a16="http://schemas.microsoft.com/office/drawing/2014/main" id="{4B77B613-2F03-6E4A-AD34-B8504D238286}"/>
                          </a:ext>
                        </a:extLst>
                      </p:cNvPr>
                      <p:cNvSpPr/>
                      <p:nvPr/>
                    </p:nvSpPr>
                    <p:spPr>
                      <a:xfrm>
                        <a:off x="3845646" y="4269682"/>
                        <a:ext cx="69049" cy="69048"/>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3467" b="0" i="0" u="none" strike="noStrike" kern="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386" name="Group 385">
                      <a:extLst>
                        <a:ext uri="{FF2B5EF4-FFF2-40B4-BE49-F238E27FC236}">
                          <a16:creationId xmlns:a16="http://schemas.microsoft.com/office/drawing/2014/main" id="{C0A2E64F-6546-F042-811A-622AC14A99B1}"/>
                        </a:ext>
                      </a:extLst>
                    </p:cNvPr>
                    <p:cNvGrpSpPr/>
                    <p:nvPr/>
                  </p:nvGrpSpPr>
                  <p:grpSpPr>
                    <a:xfrm>
                      <a:off x="1332999" y="4593843"/>
                      <a:ext cx="390964" cy="69048"/>
                      <a:chOff x="3845645" y="4571954"/>
                      <a:chExt cx="390964" cy="69048"/>
                    </a:xfrm>
                  </p:grpSpPr>
                  <p:sp>
                    <p:nvSpPr>
                      <p:cNvPr id="388" name="Flowchart: Connector 9">
                        <a:extLst>
                          <a:ext uri="{FF2B5EF4-FFF2-40B4-BE49-F238E27FC236}">
                            <a16:creationId xmlns:a16="http://schemas.microsoft.com/office/drawing/2014/main" id="{CFB88838-9CFC-BE4E-998E-9F66DC098730}"/>
                          </a:ext>
                        </a:extLst>
                      </p:cNvPr>
                      <p:cNvSpPr/>
                      <p:nvPr/>
                    </p:nvSpPr>
                    <p:spPr>
                      <a:xfrm>
                        <a:off x="3845645" y="4571954"/>
                        <a:ext cx="69047" cy="69048"/>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3467" b="0" i="0" u="none" strike="noStrike" kern="0" cap="none" spc="0" normalizeH="0" baseline="0" noProof="0">
                          <a:ln>
                            <a:noFill/>
                          </a:ln>
                          <a:solidFill>
                            <a:prstClr val="white"/>
                          </a:solidFill>
                          <a:effectLst/>
                          <a:uLnTx/>
                          <a:uFillTx/>
                          <a:latin typeface="Cambria" panose="02040503050406030204" pitchFamily="18" charset="0"/>
                          <a:ea typeface="+mn-ea"/>
                          <a:cs typeface="+mn-cs"/>
                        </a:endParaRPr>
                      </a:p>
                    </p:txBody>
                  </p:sp>
                  <p:cxnSp>
                    <p:nvCxnSpPr>
                      <p:cNvPr id="389" name="Straight Connector 388">
                        <a:extLst>
                          <a:ext uri="{FF2B5EF4-FFF2-40B4-BE49-F238E27FC236}">
                            <a16:creationId xmlns:a16="http://schemas.microsoft.com/office/drawing/2014/main" id="{38D784D0-9C48-EA4C-9B1D-0EDF227F3BAE}"/>
                          </a:ext>
                        </a:extLst>
                      </p:cNvPr>
                      <p:cNvCxnSpPr/>
                      <p:nvPr/>
                    </p:nvCxnSpPr>
                    <p:spPr>
                      <a:xfrm flipH="1">
                        <a:off x="3891367" y="4615548"/>
                        <a:ext cx="345242" cy="0"/>
                      </a:xfrm>
                      <a:prstGeom prst="line">
                        <a:avLst/>
                      </a:prstGeom>
                      <a:solidFill>
                        <a:schemeClr val="tx1"/>
                      </a:solidFill>
                      <a:ln w="12700" cap="flat" cmpd="sng" algn="ctr">
                        <a:solidFill>
                          <a:schemeClr val="tx1"/>
                        </a:solidFill>
                        <a:prstDash val="solid"/>
                      </a:ln>
                      <a:effectLst/>
                    </p:spPr>
                  </p:cxnSp>
                </p:grpSp>
                <p:sp>
                  <p:nvSpPr>
                    <p:cNvPr id="387" name="Oval 386">
                      <a:extLst>
                        <a:ext uri="{FF2B5EF4-FFF2-40B4-BE49-F238E27FC236}">
                          <a16:creationId xmlns:a16="http://schemas.microsoft.com/office/drawing/2014/main" id="{B9309423-001F-EC4B-A985-B4DEBFFAD982}"/>
                        </a:ext>
                      </a:extLst>
                    </p:cNvPr>
                    <p:cNvSpPr>
                      <a:spLocks noChangeAspect="1"/>
                    </p:cNvSpPr>
                    <p:nvPr/>
                  </p:nvSpPr>
                  <p:spPr>
                    <a:xfrm>
                      <a:off x="1650303" y="4174190"/>
                      <a:ext cx="550179" cy="550180"/>
                    </a:xfrm>
                    <a:prstGeom prst="ellipse">
                      <a:avLst/>
                    </a:prstGeom>
                    <a:solidFill>
                      <a:srgbClr val="D3DBD5"/>
                    </a:solidFill>
                    <a:ln w="12700"/>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US" sz="2022"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endParaRPr>
                    </a:p>
                  </p:txBody>
                </p:sp>
              </p:grpSp>
              <p:sp>
                <p:nvSpPr>
                  <p:cNvPr id="382" name="TextBox 381">
                    <a:extLst>
                      <a:ext uri="{FF2B5EF4-FFF2-40B4-BE49-F238E27FC236}">
                        <a16:creationId xmlns:a16="http://schemas.microsoft.com/office/drawing/2014/main" id="{0169CB78-9A64-3943-AAF8-0F621B786CF9}"/>
                      </a:ext>
                    </a:extLst>
                  </p:cNvPr>
                  <p:cNvSpPr txBox="1"/>
                  <p:nvPr/>
                </p:nvSpPr>
                <p:spPr>
                  <a:xfrm>
                    <a:off x="3694179" y="3310909"/>
                    <a:ext cx="879768" cy="32944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41"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MAJ</a:t>
                    </a:r>
                  </a:p>
                </p:txBody>
              </p:sp>
            </p:grpSp>
            <p:sp>
              <p:nvSpPr>
                <p:cNvPr id="396" name="Rectangle 395">
                  <a:extLst>
                    <a:ext uri="{FF2B5EF4-FFF2-40B4-BE49-F238E27FC236}">
                      <a16:creationId xmlns:a16="http://schemas.microsoft.com/office/drawing/2014/main" id="{253C3A41-5E8D-9945-B93A-5F07E7684541}"/>
                    </a:ext>
                  </a:extLst>
                </p:cNvPr>
                <p:cNvSpPr/>
                <p:nvPr/>
              </p:nvSpPr>
              <p:spPr>
                <a:xfrm>
                  <a:off x="3226497" y="4084496"/>
                  <a:ext cx="1563248" cy="33855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MAJ/NOT logic</a:t>
                  </a:r>
                </a:p>
              </p:txBody>
            </p:sp>
          </p:grpSp>
          <p:sp>
            <p:nvSpPr>
              <p:cNvPr id="415" name="Rectangle 414">
                <a:extLst>
                  <a:ext uri="{FF2B5EF4-FFF2-40B4-BE49-F238E27FC236}">
                    <a16:creationId xmlns:a16="http://schemas.microsoft.com/office/drawing/2014/main" id="{D2DF1CC8-CF8C-4941-8135-FD7570C97FD7}"/>
                  </a:ext>
                </a:extLst>
              </p:cNvPr>
              <p:cNvSpPr/>
              <p:nvPr/>
            </p:nvSpPr>
            <p:spPr>
              <a:xfrm>
                <a:off x="2785694" y="1974313"/>
                <a:ext cx="1443921" cy="52322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Step 1: Generate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MAJ logic</a:t>
                </a:r>
              </a:p>
            </p:txBody>
          </p:sp>
        </p:grpSp>
        <p:sp>
          <p:nvSpPr>
            <p:cNvPr id="534" name="Right Arrow 533">
              <a:extLst>
                <a:ext uri="{FF2B5EF4-FFF2-40B4-BE49-F238E27FC236}">
                  <a16:creationId xmlns:a16="http://schemas.microsoft.com/office/drawing/2014/main" id="{444D3331-2F50-DA42-AB1E-B39351D5CBEF}"/>
                </a:ext>
              </a:extLst>
            </p:cNvPr>
            <p:cNvSpPr/>
            <p:nvPr/>
          </p:nvSpPr>
          <p:spPr>
            <a:xfrm>
              <a:off x="2307434" y="2619261"/>
              <a:ext cx="280794" cy="258213"/>
            </a:xfrm>
            <a:prstGeom prst="rightArrow">
              <a:avLst/>
            </a:prstGeom>
            <a:ln w="12700">
              <a:prstDash val="solid"/>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mc:AlternateContent xmlns:mc="http://schemas.openxmlformats.org/markup-compatibility/2006" xmlns:a14="http://schemas.microsoft.com/office/drawing/2010/main">
        <mc:Choice Requires="a14">
          <p:sp>
            <p:nvSpPr>
              <p:cNvPr id="156" name="Rectangle 155">
                <a:extLst>
                  <a:ext uri="{FF2B5EF4-FFF2-40B4-BE49-F238E27FC236}">
                    <a16:creationId xmlns:a16="http://schemas.microsoft.com/office/drawing/2014/main" id="{EF9D8263-4725-9041-8503-14C3B104646A}"/>
                  </a:ext>
                </a:extLst>
              </p:cNvPr>
              <p:cNvSpPr/>
              <p:nvPr/>
            </p:nvSpPr>
            <p:spPr>
              <a:xfrm>
                <a:off x="4548574" y="3029879"/>
                <a:ext cx="1559686" cy="338554"/>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 xmlns:m="http://schemas.openxmlformats.org/officeDocument/2006/math">
                    <m:r>
                      <a:rPr kumimoji="0" lang="en-US" sz="1600" b="0" i="1" u="none" strike="noStrike" kern="1200" cap="none" spc="0" normalizeH="0" baseline="0" noProof="0">
                        <a:ln>
                          <a:noFill/>
                        </a:ln>
                        <a:solidFill>
                          <a:sysClr val="windowText" lastClr="000000"/>
                        </a:solidFill>
                        <a:effectLst/>
                        <a:uLnTx/>
                        <a:uFillTx/>
                        <a:latin typeface="Cambria Math" panose="02040503050406030204" pitchFamily="18" charset="0"/>
                        <a:ea typeface="Cambria Math" panose="02040503050406030204" pitchFamily="18" charset="0"/>
                        <a:cs typeface="+mn-cs"/>
                      </a:rPr>
                      <m:t>𝜇</m:t>
                    </m:r>
                  </m:oMath>
                </a14:m>
                <a:r>
                  <a:rPr kumimoji="0" lang="en-US" sz="16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Program</a:t>
                </a:r>
              </a:p>
            </p:txBody>
          </p:sp>
        </mc:Choice>
        <mc:Fallback xmlns="">
          <p:sp>
            <p:nvSpPr>
              <p:cNvPr id="156" name="Rectangle 155">
                <a:extLst>
                  <a:ext uri="{FF2B5EF4-FFF2-40B4-BE49-F238E27FC236}">
                    <a16:creationId xmlns:a16="http://schemas.microsoft.com/office/drawing/2014/main" id="{EF9D8263-4725-9041-8503-14C3B104646A}"/>
                  </a:ext>
                </a:extLst>
              </p:cNvPr>
              <p:cNvSpPr>
                <a:spLocks noRot="1" noChangeAspect="1" noMove="1" noResize="1" noEditPoints="1" noAdjustHandles="1" noChangeArrowheads="1" noChangeShapeType="1" noTextEdit="1"/>
              </p:cNvSpPr>
              <p:nvPr/>
            </p:nvSpPr>
            <p:spPr>
              <a:xfrm>
                <a:off x="4548574" y="3029879"/>
                <a:ext cx="1559686" cy="338554"/>
              </a:xfrm>
              <a:prstGeom prst="rect">
                <a:avLst/>
              </a:prstGeom>
              <a:blipFill>
                <a:blip r:embed="rId4"/>
                <a:stretch>
                  <a:fillRect t="-3571" b="-21429"/>
                </a:stretch>
              </a:blipFill>
            </p:spPr>
            <p:txBody>
              <a:bodyPr/>
              <a:lstStyle/>
              <a:p>
                <a:r>
                  <a:rPr lang="en-US">
                    <a:noFill/>
                  </a:rPr>
                  <a:t> </a:t>
                </a:r>
              </a:p>
            </p:txBody>
          </p:sp>
        </mc:Fallback>
      </mc:AlternateContent>
      <p:sp>
        <p:nvSpPr>
          <p:cNvPr id="158" name="Slide Number Placeholder 2">
            <a:extLst>
              <a:ext uri="{FF2B5EF4-FFF2-40B4-BE49-F238E27FC236}">
                <a16:creationId xmlns:a16="http://schemas.microsoft.com/office/drawing/2014/main" id="{BA3DC310-E70E-2A4C-98E9-E7CE8D146EDA}"/>
              </a:ext>
            </a:extLst>
          </p:cNvPr>
          <p:cNvSpPr txBox="1">
            <a:spLocks/>
          </p:cNvSpPr>
          <p:nvPr/>
        </p:nvSpPr>
        <p:spPr>
          <a:xfrm>
            <a:off x="5498152" y="6345828"/>
            <a:ext cx="3427675"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27</a:t>
            </a:r>
          </a:p>
        </p:txBody>
      </p:sp>
      <mc:AlternateContent xmlns:mc="http://schemas.openxmlformats.org/markup-compatibility/2006" xmlns:a14="http://schemas.microsoft.com/office/drawing/2010/main">
        <mc:Choice Requires="a14">
          <p:graphicFrame>
            <p:nvGraphicFramePr>
              <p:cNvPr id="313" name="Table 312">
                <a:extLst>
                  <a:ext uri="{FF2B5EF4-FFF2-40B4-BE49-F238E27FC236}">
                    <a16:creationId xmlns:a16="http://schemas.microsoft.com/office/drawing/2014/main" id="{D0429E05-B3ED-384C-BF0B-8DDE60CBE7F0}"/>
                  </a:ext>
                </a:extLst>
              </p:cNvPr>
              <p:cNvGraphicFramePr>
                <a:graphicFrameLocks noGrp="1"/>
              </p:cNvGraphicFramePr>
              <p:nvPr/>
            </p:nvGraphicFramePr>
            <p:xfrm>
              <a:off x="6446659" y="1583134"/>
              <a:ext cx="2479168" cy="574158"/>
            </p:xfrm>
            <a:graphic>
              <a:graphicData uri="http://schemas.openxmlformats.org/drawingml/2006/table">
                <a:tbl>
                  <a:tblPr firstRow="1" bandRow="1">
                    <a:tableStyleId>{5940675A-B579-460E-94D1-54222C63F5DA}</a:tableStyleId>
                  </a:tblPr>
                  <a:tblGrid>
                    <a:gridCol w="1233238">
                      <a:extLst>
                        <a:ext uri="{9D8B030D-6E8A-4147-A177-3AD203B41FA5}">
                          <a16:colId xmlns:a16="http://schemas.microsoft.com/office/drawing/2014/main" val="2789733682"/>
                        </a:ext>
                      </a:extLst>
                    </a:gridCol>
                    <a:gridCol w="1245930">
                      <a:extLst>
                        <a:ext uri="{9D8B030D-6E8A-4147-A177-3AD203B41FA5}">
                          <a16:colId xmlns:a16="http://schemas.microsoft.com/office/drawing/2014/main" val="2094255041"/>
                        </a:ext>
                      </a:extLst>
                    </a:gridCol>
                  </a:tblGrid>
                  <a:tr h="287079">
                    <a:tc>
                      <a:txBody>
                        <a:bodyPr/>
                        <a:lstStyle/>
                        <a:p>
                          <a:pPr algn="ctr"/>
                          <a14:m>
                            <m:oMathPara xmlns:m="http://schemas.openxmlformats.org/officeDocument/2006/math">
                              <m:oMathParaPr>
                                <m:jc m:val="centerGroup"/>
                              </m:oMathParaPr>
                              <m:oMath xmlns:m="http://schemas.openxmlformats.org/officeDocument/2006/math">
                                <m:r>
                                  <a:rPr lang="en-US" sz="1300" b="0" i="1" smtClean="0">
                                    <a:solidFill>
                                      <a:sysClr val="windowText" lastClr="000000"/>
                                    </a:solidFill>
                                    <a:latin typeface="Cambria Math" panose="02040503050406030204" pitchFamily="18" charset="0"/>
                                    <a:ea typeface="Cambria Math" panose="02040503050406030204" pitchFamily="18" charset="0"/>
                                  </a:rPr>
                                  <m:t>𝜇</m:t>
                                </m:r>
                                <m:r>
                                  <a:rPr lang="en-US" sz="1300" b="0" i="1" smtClean="0">
                                    <a:solidFill>
                                      <a:sysClr val="windowText" lastClr="000000"/>
                                    </a:solidFill>
                                    <a:latin typeface="Cambria Math" panose="02040503050406030204" pitchFamily="18" charset="0"/>
                                    <a:ea typeface="Cambria Math" panose="02040503050406030204" pitchFamily="18" charset="0"/>
                                  </a:rPr>
                                  <m:t>𝑃𝑟𝑜𝑔𝑟𝑎𝑚</m:t>
                                </m:r>
                              </m:oMath>
                            </m:oMathPara>
                          </a14:m>
                          <a:endParaRPr lang="en-US" sz="1300" b="0" dirty="0"/>
                        </a:p>
                      </a:txBody>
                      <a:tcPr marL="121921" marR="121921" marT="0" marB="0">
                        <a:lnL w="12700" cmpd="sng">
                          <a:noFill/>
                        </a:lnL>
                        <a:lnT w="12700" cmpd="sng">
                          <a:noFill/>
                        </a:lnT>
                        <a:solidFill>
                          <a:schemeClr val="bg1"/>
                        </a:solidFill>
                      </a:tcPr>
                    </a:tc>
                    <a:tc>
                      <a:txBody>
                        <a:bodyPr/>
                        <a:lstStyle/>
                        <a:p>
                          <a:pPr algn="ctr"/>
                          <a:endParaRPr lang="en-US" sz="1300" dirty="0"/>
                        </a:p>
                      </a:txBody>
                      <a:tcPr marL="121921" marR="121921" marT="0" marB="0">
                        <a:lnR w="12700" cmpd="sng">
                          <a:noFill/>
                        </a:lnR>
                        <a:lnT w="12700" cmpd="sng">
                          <a:noFill/>
                        </a:lnT>
                        <a:solidFill>
                          <a:schemeClr val="bg1"/>
                        </a:solidFill>
                      </a:tcPr>
                    </a:tc>
                    <a:extLst>
                      <a:ext uri="{0D108BD9-81ED-4DB2-BD59-A6C34878D82A}">
                        <a16:rowId xmlns:a16="http://schemas.microsoft.com/office/drawing/2014/main" val="434241827"/>
                      </a:ext>
                    </a:extLst>
                  </a:tr>
                  <a:tr h="287079">
                    <a:tc>
                      <a:txBody>
                        <a:bodyPr/>
                        <a:lstStyle/>
                        <a:p>
                          <a:pPr algn="ctr"/>
                          <a14:m>
                            <m:oMathPara xmlns:m="http://schemas.openxmlformats.org/officeDocument/2006/math">
                              <m:oMathParaPr>
                                <m:jc m:val="centerGroup"/>
                              </m:oMathParaPr>
                              <m:oMath xmlns:m="http://schemas.openxmlformats.org/officeDocument/2006/math">
                                <m:r>
                                  <a:rPr lang="en-US" sz="1300" b="0" i="1" smtClean="0">
                                    <a:solidFill>
                                      <a:srgbClr val="C00000"/>
                                    </a:solidFill>
                                    <a:latin typeface="Cambria Math" panose="02040503050406030204" pitchFamily="18" charset="0"/>
                                    <a:ea typeface="Cambria Math" panose="02040503050406030204" pitchFamily="18" charset="0"/>
                                  </a:rPr>
                                  <m:t>𝜇</m:t>
                                </m:r>
                                <m:r>
                                  <a:rPr lang="en-US" sz="1300" b="0" i="1" smtClean="0">
                                    <a:solidFill>
                                      <a:srgbClr val="C00000"/>
                                    </a:solidFill>
                                    <a:latin typeface="Cambria Math" panose="02040503050406030204" pitchFamily="18" charset="0"/>
                                    <a:ea typeface="Cambria Math" panose="02040503050406030204" pitchFamily="18" charset="0"/>
                                  </a:rPr>
                                  <m:t>𝑃𝑟𝑜𝑔𝑟𝑎𝑚</m:t>
                                </m:r>
                              </m:oMath>
                            </m:oMathPara>
                          </a14:m>
                          <a:endParaRPr lang="en-US" sz="1300" b="0" dirty="0">
                            <a:solidFill>
                              <a:srgbClr val="C00000"/>
                            </a:solidFill>
                          </a:endParaRPr>
                        </a:p>
                      </a:txBody>
                      <a:tcPr marL="121921" marR="121921" marT="0" marB="0">
                        <a:lnL w="12700" cmpd="sng">
                          <a:noFill/>
                        </a:lnL>
                        <a:lnB w="12700" cmpd="sng">
                          <a:noFill/>
                        </a:lnB>
                        <a:solidFill>
                          <a:srgbClr val="FFBFBF">
                            <a:alpha val="20000"/>
                          </a:srgbClr>
                        </a:solidFill>
                      </a:tcPr>
                    </a:tc>
                    <a:tc>
                      <a:txBody>
                        <a:bodyPr/>
                        <a:lstStyle/>
                        <a:p>
                          <a:pPr algn="ctr"/>
                          <a:endParaRPr lang="en-US" sz="1300" dirty="0"/>
                        </a:p>
                      </a:txBody>
                      <a:tcPr marL="121921" marR="121921" marT="0" marB="0">
                        <a:lnR w="12700" cmpd="sng">
                          <a:noFill/>
                        </a:lnR>
                        <a:lnB w="12700" cmpd="sng">
                          <a:noFill/>
                        </a:lnB>
                        <a:solidFill>
                          <a:srgbClr val="FFBFBF">
                            <a:alpha val="20000"/>
                          </a:srgbClr>
                        </a:solidFill>
                      </a:tcPr>
                    </a:tc>
                    <a:extLst>
                      <a:ext uri="{0D108BD9-81ED-4DB2-BD59-A6C34878D82A}">
                        <a16:rowId xmlns:a16="http://schemas.microsoft.com/office/drawing/2014/main" val="879152306"/>
                      </a:ext>
                    </a:extLst>
                  </a:tr>
                </a:tbl>
              </a:graphicData>
            </a:graphic>
          </p:graphicFrame>
        </mc:Choice>
        <mc:Fallback xmlns="">
          <p:graphicFrame>
            <p:nvGraphicFramePr>
              <p:cNvPr id="313" name="Table 312">
                <a:extLst>
                  <a:ext uri="{FF2B5EF4-FFF2-40B4-BE49-F238E27FC236}">
                    <a16:creationId xmlns:a16="http://schemas.microsoft.com/office/drawing/2014/main" id="{D0429E05-B3ED-384C-BF0B-8DDE60CBE7F0}"/>
                  </a:ext>
                </a:extLst>
              </p:cNvPr>
              <p:cNvGraphicFramePr>
                <a:graphicFrameLocks noGrp="1"/>
              </p:cNvGraphicFramePr>
              <p:nvPr>
                <p:extLst>
                  <p:ext uri="{D42A27DB-BD31-4B8C-83A1-F6EECF244321}">
                    <p14:modId xmlns:p14="http://schemas.microsoft.com/office/powerpoint/2010/main" val="346212060"/>
                  </p:ext>
                </p:extLst>
              </p:nvPr>
            </p:nvGraphicFramePr>
            <p:xfrm>
              <a:off x="6446659" y="1583134"/>
              <a:ext cx="2479168" cy="574158"/>
            </p:xfrm>
            <a:graphic>
              <a:graphicData uri="http://schemas.openxmlformats.org/drawingml/2006/table">
                <a:tbl>
                  <a:tblPr firstRow="1" bandRow="1">
                    <a:tableStyleId>{5940675A-B579-460E-94D1-54222C63F5DA}</a:tableStyleId>
                  </a:tblPr>
                  <a:tblGrid>
                    <a:gridCol w="1233238">
                      <a:extLst>
                        <a:ext uri="{9D8B030D-6E8A-4147-A177-3AD203B41FA5}">
                          <a16:colId xmlns:a16="http://schemas.microsoft.com/office/drawing/2014/main" val="2789733682"/>
                        </a:ext>
                      </a:extLst>
                    </a:gridCol>
                    <a:gridCol w="1245930">
                      <a:extLst>
                        <a:ext uri="{9D8B030D-6E8A-4147-A177-3AD203B41FA5}">
                          <a16:colId xmlns:a16="http://schemas.microsoft.com/office/drawing/2014/main" val="2094255041"/>
                        </a:ext>
                      </a:extLst>
                    </a:gridCol>
                  </a:tblGrid>
                  <a:tr h="287079">
                    <a:tc>
                      <a:txBody>
                        <a:bodyPr/>
                        <a:lstStyle/>
                        <a:p>
                          <a:endParaRPr lang="en-US"/>
                        </a:p>
                      </a:txBody>
                      <a:tcPr marL="121921" marR="121921" marT="0" marB="0">
                        <a:lnL w="12700" cmpd="sng">
                          <a:noFill/>
                        </a:lnL>
                        <a:lnT w="12700" cmpd="sng">
                          <a:noFill/>
                        </a:lnT>
                        <a:blipFill>
                          <a:blip r:embed="rId5"/>
                          <a:stretch>
                            <a:fillRect r="-103093" b="-104348"/>
                          </a:stretch>
                        </a:blipFill>
                      </a:tcPr>
                    </a:tc>
                    <a:tc>
                      <a:txBody>
                        <a:bodyPr/>
                        <a:lstStyle/>
                        <a:p>
                          <a:pPr algn="ctr"/>
                          <a:endParaRPr lang="en-US" sz="1300" dirty="0"/>
                        </a:p>
                      </a:txBody>
                      <a:tcPr marL="121921" marR="121921" marT="0" marB="0">
                        <a:lnR w="12700" cmpd="sng">
                          <a:noFill/>
                        </a:lnR>
                        <a:lnT w="12700" cmpd="sng">
                          <a:noFill/>
                        </a:lnT>
                        <a:solidFill>
                          <a:schemeClr val="bg1"/>
                        </a:solidFill>
                      </a:tcPr>
                    </a:tc>
                    <a:extLst>
                      <a:ext uri="{0D108BD9-81ED-4DB2-BD59-A6C34878D82A}">
                        <a16:rowId xmlns:a16="http://schemas.microsoft.com/office/drawing/2014/main" val="434241827"/>
                      </a:ext>
                    </a:extLst>
                  </a:tr>
                  <a:tr h="287079">
                    <a:tc>
                      <a:txBody>
                        <a:bodyPr/>
                        <a:lstStyle/>
                        <a:p>
                          <a:endParaRPr lang="en-US"/>
                        </a:p>
                      </a:txBody>
                      <a:tcPr marL="121921" marR="121921" marT="0" marB="0">
                        <a:lnL w="12700" cmpd="sng">
                          <a:noFill/>
                        </a:lnL>
                        <a:lnB w="12700" cmpd="sng">
                          <a:noFill/>
                        </a:lnB>
                        <a:blipFill>
                          <a:blip r:embed="rId5"/>
                          <a:stretch>
                            <a:fillRect t="-100000" r="-103093" b="-4348"/>
                          </a:stretch>
                        </a:blipFill>
                      </a:tcPr>
                    </a:tc>
                    <a:tc>
                      <a:txBody>
                        <a:bodyPr/>
                        <a:lstStyle/>
                        <a:p>
                          <a:pPr algn="ctr"/>
                          <a:endParaRPr lang="en-US" sz="1300" dirty="0"/>
                        </a:p>
                      </a:txBody>
                      <a:tcPr marL="121921" marR="121921" marT="0" marB="0">
                        <a:lnR w="12700" cmpd="sng">
                          <a:noFill/>
                        </a:lnR>
                        <a:lnB w="12700" cmpd="sng">
                          <a:noFill/>
                        </a:lnB>
                        <a:solidFill>
                          <a:srgbClr val="FFBFBF">
                            <a:alpha val="20000"/>
                          </a:srgbClr>
                        </a:solidFill>
                      </a:tcPr>
                    </a:tc>
                    <a:extLst>
                      <a:ext uri="{0D108BD9-81ED-4DB2-BD59-A6C34878D82A}">
                        <a16:rowId xmlns:a16="http://schemas.microsoft.com/office/drawing/2014/main" val="879152306"/>
                      </a:ext>
                    </a:extLst>
                  </a:tr>
                </a:tbl>
              </a:graphicData>
            </a:graphic>
          </p:graphicFrame>
        </mc:Fallback>
      </mc:AlternateContent>
      <p:grpSp>
        <p:nvGrpSpPr>
          <p:cNvPr id="536" name="Group 535">
            <a:extLst>
              <a:ext uri="{FF2B5EF4-FFF2-40B4-BE49-F238E27FC236}">
                <a16:creationId xmlns:a16="http://schemas.microsoft.com/office/drawing/2014/main" id="{2560DD54-9826-2C47-AB02-2D240A0B9D80}"/>
              </a:ext>
            </a:extLst>
          </p:cNvPr>
          <p:cNvGrpSpPr/>
          <p:nvPr/>
        </p:nvGrpSpPr>
        <p:grpSpPr>
          <a:xfrm>
            <a:off x="6427968" y="1254721"/>
            <a:ext cx="2581861" cy="876925"/>
            <a:chOff x="6398771" y="1855706"/>
            <a:chExt cx="2581861" cy="876925"/>
          </a:xfrm>
        </p:grpSpPr>
        <p:grpSp>
          <p:nvGrpSpPr>
            <p:cNvPr id="411" name="Group 410">
              <a:extLst>
                <a:ext uri="{FF2B5EF4-FFF2-40B4-BE49-F238E27FC236}">
                  <a16:creationId xmlns:a16="http://schemas.microsoft.com/office/drawing/2014/main" id="{FF418A7D-059D-6D42-81F6-DBE7E7D21647}"/>
                </a:ext>
              </a:extLst>
            </p:cNvPr>
            <p:cNvGrpSpPr/>
            <p:nvPr/>
          </p:nvGrpSpPr>
          <p:grpSpPr>
            <a:xfrm>
              <a:off x="7799060" y="2499642"/>
              <a:ext cx="981071" cy="194415"/>
              <a:chOff x="8915995" y="2957417"/>
              <a:chExt cx="981071" cy="194415"/>
            </a:xfrm>
          </p:grpSpPr>
          <p:sp>
            <p:nvSpPr>
              <p:cNvPr id="318" name="Rectangle 317">
                <a:extLst>
                  <a:ext uri="{FF2B5EF4-FFF2-40B4-BE49-F238E27FC236}">
                    <a16:creationId xmlns:a16="http://schemas.microsoft.com/office/drawing/2014/main" id="{C992AC50-DC13-E74F-88D1-7802744C36A9}"/>
                  </a:ext>
                </a:extLst>
              </p:cNvPr>
              <p:cNvSpPr/>
              <p:nvPr/>
            </p:nvSpPr>
            <p:spPr>
              <a:xfrm>
                <a:off x="8915995" y="2960414"/>
                <a:ext cx="193681" cy="181779"/>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19" name="Rectangle 318">
                <a:extLst>
                  <a:ext uri="{FF2B5EF4-FFF2-40B4-BE49-F238E27FC236}">
                    <a16:creationId xmlns:a16="http://schemas.microsoft.com/office/drawing/2014/main" id="{D80906D0-E127-714F-9EEF-4E0EBC42F894}"/>
                  </a:ext>
                </a:extLst>
              </p:cNvPr>
              <p:cNvSpPr/>
              <p:nvPr/>
            </p:nvSpPr>
            <p:spPr>
              <a:xfrm>
                <a:off x="9115367" y="2960414"/>
                <a:ext cx="193681" cy="181779"/>
              </a:xfrm>
              <a:prstGeom prst="rect">
                <a:avLst/>
              </a:prstGeom>
              <a:solidFill>
                <a:srgbClr val="FFF5CC"/>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20" name="Rectangle 319">
                <a:extLst>
                  <a:ext uri="{FF2B5EF4-FFF2-40B4-BE49-F238E27FC236}">
                    <a16:creationId xmlns:a16="http://schemas.microsoft.com/office/drawing/2014/main" id="{E73B4CC9-DBE2-9A44-A34E-CCAD535F3A01}"/>
                  </a:ext>
                </a:extLst>
              </p:cNvPr>
              <p:cNvSpPr/>
              <p:nvPr/>
            </p:nvSpPr>
            <p:spPr>
              <a:xfrm>
                <a:off x="9302399" y="2958834"/>
                <a:ext cx="193681" cy="181779"/>
              </a:xfrm>
              <a:prstGeom prst="rect">
                <a:avLst/>
              </a:prstGeom>
              <a:solidFill>
                <a:srgbClr val="CCD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21" name="Rectangle 320">
                <a:extLst>
                  <a:ext uri="{FF2B5EF4-FFF2-40B4-BE49-F238E27FC236}">
                    <a16:creationId xmlns:a16="http://schemas.microsoft.com/office/drawing/2014/main" id="{FD7D0DC0-81B9-D944-BADC-40C28F06EC59}"/>
                  </a:ext>
                </a:extLst>
              </p:cNvPr>
              <p:cNvSpPr/>
              <p:nvPr/>
            </p:nvSpPr>
            <p:spPr>
              <a:xfrm>
                <a:off x="9498287" y="2957417"/>
                <a:ext cx="193681" cy="181779"/>
              </a:xfrm>
              <a:prstGeom prst="rect">
                <a:avLst/>
              </a:prstGeom>
              <a:solidFill>
                <a:srgbClr val="A8D4AA"/>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22" name="Rectangle 321">
                <a:extLst>
                  <a:ext uri="{FF2B5EF4-FFF2-40B4-BE49-F238E27FC236}">
                    <a16:creationId xmlns:a16="http://schemas.microsoft.com/office/drawing/2014/main" id="{2BB41B32-4625-3E4E-879F-E44646621104}"/>
                  </a:ext>
                </a:extLst>
              </p:cNvPr>
              <p:cNvSpPr/>
              <p:nvPr/>
            </p:nvSpPr>
            <p:spPr>
              <a:xfrm>
                <a:off x="9695138" y="2958836"/>
                <a:ext cx="193681" cy="181779"/>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23" name="Rectangle 322">
                <a:extLst>
                  <a:ext uri="{FF2B5EF4-FFF2-40B4-BE49-F238E27FC236}">
                    <a16:creationId xmlns:a16="http://schemas.microsoft.com/office/drawing/2014/main" id="{B16A6573-C63A-604E-BCF7-11033B6B437F}"/>
                  </a:ext>
                </a:extLst>
              </p:cNvPr>
              <p:cNvSpPr/>
              <p:nvPr/>
            </p:nvSpPr>
            <p:spPr>
              <a:xfrm>
                <a:off x="8924556" y="2970053"/>
                <a:ext cx="972510" cy="181779"/>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sp>
          <p:nvSpPr>
            <p:cNvPr id="324" name="Alternate Process 323">
              <a:extLst>
                <a:ext uri="{FF2B5EF4-FFF2-40B4-BE49-F238E27FC236}">
                  <a16:creationId xmlns:a16="http://schemas.microsoft.com/office/drawing/2014/main" id="{38133FEE-43AB-C44A-8F12-40B52477EF96}"/>
                </a:ext>
              </a:extLst>
            </p:cNvPr>
            <p:cNvSpPr/>
            <p:nvPr/>
          </p:nvSpPr>
          <p:spPr>
            <a:xfrm>
              <a:off x="6413697" y="2171484"/>
              <a:ext cx="2507323" cy="561147"/>
            </a:xfrm>
            <a:prstGeom prst="flowChartAlternateProcess">
              <a:avLst/>
            </a:prstGeom>
            <a:noFill/>
            <a:ln w="25400">
              <a:solidFill>
                <a:schemeClr val="tx1"/>
              </a:solidFill>
              <a:prstDash val="sysDot"/>
            </a:ln>
          </p:spPr>
          <p:style>
            <a:lnRef idx="2">
              <a:schemeClr val="dk1"/>
            </a:lnRef>
            <a:fillRef idx="1">
              <a:schemeClr val="lt1"/>
            </a:fillRef>
            <a:effectRef idx="0">
              <a:schemeClr val="dk1"/>
            </a:effectRef>
            <a:fontRef idx="minor">
              <a:schemeClr val="dk1"/>
            </a:fontRef>
          </p:style>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348" b="1" i="0" u="none" strike="noStrike" kern="1200" cap="none" spc="0" normalizeH="0" baseline="0" noProof="0" dirty="0">
                  <a:ln>
                    <a:noFill/>
                  </a:ln>
                  <a:solidFill>
                    <a:srgbClr val="C00000"/>
                  </a:solidFill>
                  <a:effectLst/>
                  <a:uLnTx/>
                  <a:uFillTx/>
                  <a:latin typeface="Cambria" panose="02040503050406030204" pitchFamily="18" charset="0"/>
                  <a:ea typeface="Cambria Math" panose="02040503050406030204" pitchFamily="18" charset="0"/>
                  <a:cs typeface="Courier New" panose="02070309020205020404" pitchFamily="49" charset="0"/>
                </a:rPr>
              </a:br>
              <a:endParaRPr kumimoji="0" lang="en-US" sz="1348" b="1" i="0" u="none" strike="noStrike" kern="1200" cap="none" spc="0" normalizeH="0" baseline="0" noProof="0" dirty="0">
                <a:ln>
                  <a:noFill/>
                </a:ln>
                <a:solidFill>
                  <a:srgbClr val="C00000"/>
                </a:solidFill>
                <a:effectLst/>
                <a:uLnTx/>
                <a:uFillTx/>
                <a:latin typeface="Cambria" panose="02040503050406030204" pitchFamily="18" charset="0"/>
                <a:ea typeface="Cambria Math" panose="02040503050406030204" pitchFamily="18" charset="0"/>
                <a:cs typeface="Courier New" panose="02070309020205020404" pitchFamily="49" charset="0"/>
              </a:endParaRPr>
            </a:p>
          </p:txBody>
        </p:sp>
        <mc:AlternateContent xmlns:mc="http://schemas.openxmlformats.org/markup-compatibility/2006" xmlns:a14="http://schemas.microsoft.com/office/drawing/2010/main">
          <mc:Choice Requires="a14">
            <p:sp>
              <p:nvSpPr>
                <p:cNvPr id="325" name="Rectangle 324">
                  <a:extLst>
                    <a:ext uri="{FF2B5EF4-FFF2-40B4-BE49-F238E27FC236}">
                      <a16:creationId xmlns:a16="http://schemas.microsoft.com/office/drawing/2014/main" id="{CDDEC419-1959-D94D-A13C-5010ED3DF0FC}"/>
                    </a:ext>
                  </a:extLst>
                </p:cNvPr>
                <p:cNvSpPr/>
                <p:nvPr/>
              </p:nvSpPr>
              <p:spPr>
                <a:xfrm>
                  <a:off x="6398771" y="1855706"/>
                  <a:ext cx="2581861" cy="338554"/>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New SIMDRAM </a:t>
                  </a:r>
                  <a14:m>
                    <m:oMath xmlns:m="http://schemas.openxmlformats.org/officeDocument/2006/math">
                      <m:r>
                        <a:rPr kumimoji="0" lang="en-US" sz="1600" b="0" i="1" u="none" strike="noStrike" kern="1200" cap="none" spc="0" normalizeH="0" baseline="0" noProof="0">
                          <a:ln>
                            <a:noFill/>
                          </a:ln>
                          <a:solidFill>
                            <a:srgbClr val="2E5597"/>
                          </a:solidFill>
                          <a:effectLst/>
                          <a:uLnTx/>
                          <a:uFillTx/>
                          <a:latin typeface="Cambria Math" panose="02040503050406030204" pitchFamily="18" charset="0"/>
                          <a:ea typeface="Cambria Math" panose="02040503050406030204" pitchFamily="18" charset="0"/>
                          <a:cs typeface="+mn-cs"/>
                        </a:rPr>
                        <m:t>𝜇</m:t>
                      </m:r>
                    </m:oMath>
                  </a14:m>
                  <a:r>
                    <a:rPr kumimoji="0" lang="en-US" sz="1600"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Program</a:t>
                  </a:r>
                </a:p>
              </p:txBody>
            </p:sp>
          </mc:Choice>
          <mc:Fallback xmlns="">
            <p:sp>
              <p:nvSpPr>
                <p:cNvPr id="325" name="Rectangle 324">
                  <a:extLst>
                    <a:ext uri="{FF2B5EF4-FFF2-40B4-BE49-F238E27FC236}">
                      <a16:creationId xmlns:a16="http://schemas.microsoft.com/office/drawing/2014/main" id="{CDDEC419-1959-D94D-A13C-5010ED3DF0FC}"/>
                    </a:ext>
                  </a:extLst>
                </p:cNvPr>
                <p:cNvSpPr>
                  <a:spLocks noRot="1" noChangeAspect="1" noMove="1" noResize="1" noEditPoints="1" noAdjustHandles="1" noChangeArrowheads="1" noChangeShapeType="1" noTextEdit="1"/>
                </p:cNvSpPr>
                <p:nvPr/>
              </p:nvSpPr>
              <p:spPr>
                <a:xfrm>
                  <a:off x="6398771" y="1855706"/>
                  <a:ext cx="2581861" cy="338554"/>
                </a:xfrm>
                <a:prstGeom prst="rect">
                  <a:avLst/>
                </a:prstGeom>
                <a:blipFill>
                  <a:blip r:embed="rId6"/>
                  <a:stretch>
                    <a:fillRect t="-3571" b="-21429"/>
                  </a:stretch>
                </a:blipFill>
              </p:spPr>
              <p:txBody>
                <a:bodyPr/>
                <a:lstStyle/>
                <a:p>
                  <a:r>
                    <a:rPr lang="en-US">
                      <a:noFill/>
                    </a:rPr>
                    <a:t> </a:t>
                  </a:r>
                </a:p>
              </p:txBody>
            </p:sp>
          </mc:Fallback>
        </mc:AlternateContent>
      </p:grpSp>
      <mc:AlternateContent xmlns:mc="http://schemas.openxmlformats.org/markup-compatibility/2006" xmlns:a14="http://schemas.microsoft.com/office/drawing/2010/main">
        <mc:Choice Requires="a14">
          <p:sp>
            <p:nvSpPr>
              <p:cNvPr id="510" name="Rectangle 509">
                <a:extLst>
                  <a:ext uri="{FF2B5EF4-FFF2-40B4-BE49-F238E27FC236}">
                    <a16:creationId xmlns:a16="http://schemas.microsoft.com/office/drawing/2014/main" id="{9C6CE501-A4E7-5B41-86A1-C530B64A3437}"/>
                  </a:ext>
                </a:extLst>
              </p:cNvPr>
              <p:cNvSpPr/>
              <p:nvPr/>
            </p:nvSpPr>
            <p:spPr>
              <a:xfrm>
                <a:off x="5062752" y="5549825"/>
                <a:ext cx="1559686" cy="338554"/>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 xmlns:m="http://schemas.openxmlformats.org/officeDocument/2006/math">
                    <m:r>
                      <a:rPr kumimoji="0" lang="en-US" sz="1600" b="0" i="1" u="none" strike="noStrike" kern="1200" cap="none" spc="0" normalizeH="0" baseline="0" noProof="0">
                        <a:ln>
                          <a:noFill/>
                        </a:ln>
                        <a:solidFill>
                          <a:sysClr val="windowText" lastClr="000000"/>
                        </a:solidFill>
                        <a:effectLst/>
                        <a:uLnTx/>
                        <a:uFillTx/>
                        <a:latin typeface="Cambria Math" panose="02040503050406030204" pitchFamily="18" charset="0"/>
                        <a:ea typeface="Cambria Math" panose="02040503050406030204" pitchFamily="18" charset="0"/>
                        <a:cs typeface="+mn-cs"/>
                      </a:rPr>
                      <m:t>𝜇</m:t>
                    </m:r>
                  </m:oMath>
                </a14:m>
                <a:r>
                  <a:rPr kumimoji="0" lang="en-US" sz="16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Program</a:t>
                </a:r>
              </a:p>
            </p:txBody>
          </p:sp>
        </mc:Choice>
        <mc:Fallback xmlns="">
          <p:sp>
            <p:nvSpPr>
              <p:cNvPr id="510" name="Rectangle 509">
                <a:extLst>
                  <a:ext uri="{FF2B5EF4-FFF2-40B4-BE49-F238E27FC236}">
                    <a16:creationId xmlns:a16="http://schemas.microsoft.com/office/drawing/2014/main" id="{9C6CE501-A4E7-5B41-86A1-C530B64A3437}"/>
                  </a:ext>
                </a:extLst>
              </p:cNvPr>
              <p:cNvSpPr>
                <a:spLocks noRot="1" noChangeAspect="1" noMove="1" noResize="1" noEditPoints="1" noAdjustHandles="1" noChangeArrowheads="1" noChangeShapeType="1" noTextEdit="1"/>
              </p:cNvSpPr>
              <p:nvPr/>
            </p:nvSpPr>
            <p:spPr>
              <a:xfrm>
                <a:off x="5062752" y="5549825"/>
                <a:ext cx="1559686" cy="338554"/>
              </a:xfrm>
              <a:prstGeom prst="rect">
                <a:avLst/>
              </a:prstGeom>
              <a:blipFill>
                <a:blip r:embed="rId7"/>
                <a:stretch>
                  <a:fillRect t="-3571" b="-25000"/>
                </a:stretch>
              </a:blipFill>
            </p:spPr>
            <p:txBody>
              <a:bodyPr/>
              <a:lstStyle/>
              <a:p>
                <a:r>
                  <a:rPr lang="en-US">
                    <a:noFill/>
                  </a:rPr>
                  <a:t> </a:t>
                </a:r>
              </a:p>
            </p:txBody>
          </p:sp>
        </mc:Fallback>
      </mc:AlternateContent>
    </p:spTree>
    <p:extLst>
      <p:ext uri="{BB962C8B-B14F-4D97-AF65-F5344CB8AC3E}">
        <p14:creationId xmlns:p14="http://schemas.microsoft.com/office/powerpoint/2010/main" val="2055386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7"/>
                                        </p:tgtEl>
                                        <p:attrNameLst>
                                          <p:attrName>style.visibility</p:attrName>
                                        </p:attrNameLst>
                                      </p:cBhvr>
                                      <p:to>
                                        <p:strVal val="visible"/>
                                      </p:to>
                                    </p:set>
                                    <p:animEffect transition="in" filter="fade">
                                      <p:cBhvr>
                                        <p:cTn id="7" dur="500"/>
                                        <p:tgtEl>
                                          <p:spTgt spid="15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9"/>
                                        </p:tgtEl>
                                        <p:attrNameLst>
                                          <p:attrName>style.visibility</p:attrName>
                                        </p:attrNameLst>
                                      </p:cBhvr>
                                      <p:to>
                                        <p:strVal val="visible"/>
                                      </p:to>
                                    </p:set>
                                    <p:animEffect transition="in" filter="fade">
                                      <p:cBhvr>
                                        <p:cTn id="12" dur="500"/>
                                        <p:tgtEl>
                                          <p:spTgt spid="159"/>
                                        </p:tgtEl>
                                      </p:cBhvr>
                                    </p:animEffect>
                                  </p:childTnLst>
                                </p:cTn>
                              </p:par>
                              <p:par>
                                <p:cTn id="13" presetID="10" presetClass="exit" presetSubtype="0" fill="hold" grpId="1" nodeType="withEffect">
                                  <p:stCondLst>
                                    <p:cond delay="0"/>
                                  </p:stCondLst>
                                  <p:childTnLst>
                                    <p:animEffect transition="out" filter="fade">
                                      <p:cBhvr>
                                        <p:cTn id="14" dur="500"/>
                                        <p:tgtEl>
                                          <p:spTgt spid="157"/>
                                        </p:tgtEl>
                                      </p:cBhvr>
                                    </p:animEffect>
                                    <p:set>
                                      <p:cBhvr>
                                        <p:cTn id="15" dur="1" fill="hold">
                                          <p:stCondLst>
                                            <p:cond delay="499"/>
                                          </p:stCondLst>
                                        </p:cTn>
                                        <p:tgtEl>
                                          <p:spTgt spid="157"/>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grpId="1" nodeType="clickEffect">
                                  <p:stCondLst>
                                    <p:cond delay="0"/>
                                  </p:stCondLst>
                                  <p:childTnLst>
                                    <p:animEffect transition="out" filter="fade">
                                      <p:cBhvr>
                                        <p:cTn id="19" dur="500"/>
                                        <p:tgtEl>
                                          <p:spTgt spid="159"/>
                                        </p:tgtEl>
                                      </p:cBhvr>
                                    </p:animEffect>
                                    <p:set>
                                      <p:cBhvr>
                                        <p:cTn id="20" dur="1" fill="hold">
                                          <p:stCondLst>
                                            <p:cond delay="499"/>
                                          </p:stCondLst>
                                        </p:cTn>
                                        <p:tgtEl>
                                          <p:spTgt spid="159"/>
                                        </p:tgtEl>
                                        <p:attrNameLst>
                                          <p:attrName>style.visibility</p:attrName>
                                        </p:attrNameLst>
                                      </p:cBhvr>
                                      <p:to>
                                        <p:strVal val="hidden"/>
                                      </p:to>
                                    </p:set>
                                  </p:childTnLst>
                                </p:cTn>
                              </p:par>
                              <p:par>
                                <p:cTn id="21" presetID="10" presetClass="entr" presetSubtype="0" fill="hold" grpId="0" nodeType="withEffect">
                                  <p:stCondLst>
                                    <p:cond delay="0"/>
                                  </p:stCondLst>
                                  <p:childTnLst>
                                    <p:set>
                                      <p:cBhvr>
                                        <p:cTn id="22" dur="1" fill="hold">
                                          <p:stCondLst>
                                            <p:cond delay="0"/>
                                          </p:stCondLst>
                                        </p:cTn>
                                        <p:tgtEl>
                                          <p:spTgt spid="160"/>
                                        </p:tgtEl>
                                        <p:attrNameLst>
                                          <p:attrName>style.visibility</p:attrName>
                                        </p:attrNameLst>
                                      </p:cBhvr>
                                      <p:to>
                                        <p:strVal val="visible"/>
                                      </p:to>
                                    </p:set>
                                    <p:animEffect transition="in" filter="fade">
                                      <p:cBhvr>
                                        <p:cTn id="23" dur="500"/>
                                        <p:tgtEl>
                                          <p:spTgt spid="1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0" grpId="0" animBg="1"/>
      <p:bldP spid="159" grpId="0" animBg="1"/>
      <p:bldP spid="159" grpId="1" animBg="1"/>
      <p:bldP spid="157" grpId="0" animBg="1"/>
      <p:bldP spid="157" grpId="1" animBg="1"/>
    </p:bldLst>
  </p:timing>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5BFE0-AC75-EA4D-B294-B564E8EA58A2}"/>
              </a:ext>
            </a:extLst>
          </p:cNvPr>
          <p:cNvSpPr>
            <a:spLocks noGrp="1"/>
          </p:cNvSpPr>
          <p:nvPr>
            <p:ph type="title"/>
          </p:nvPr>
        </p:nvSpPr>
        <p:spPr/>
        <p:txBody>
          <a:bodyPr/>
          <a:lstStyle/>
          <a:p>
            <a:r>
              <a:rPr lang="en-US" dirty="0"/>
              <a:t>More on the SIMDRAM Framework</a:t>
            </a:r>
          </a:p>
        </p:txBody>
      </p:sp>
      <p:sp>
        <p:nvSpPr>
          <p:cNvPr id="3" name="Content Placeholder 2">
            <a:extLst>
              <a:ext uri="{FF2B5EF4-FFF2-40B4-BE49-F238E27FC236}">
                <a16:creationId xmlns:a16="http://schemas.microsoft.com/office/drawing/2014/main" id="{38B4B9AD-DEF9-4C4F-9DC2-DABFA4D56025}"/>
              </a:ext>
            </a:extLst>
          </p:cNvPr>
          <p:cNvSpPr>
            <a:spLocks noGrp="1"/>
          </p:cNvSpPr>
          <p:nvPr>
            <p:ph idx="1"/>
          </p:nvPr>
        </p:nvSpPr>
        <p:spPr>
          <a:xfrm>
            <a:off x="228600" y="1052736"/>
            <a:ext cx="8610600" cy="4876800"/>
          </a:xfrm>
        </p:spPr>
        <p:txBody>
          <a:bodyPr/>
          <a:lstStyle/>
          <a:p>
            <a:r>
              <a:rPr lang="en-US" sz="1500" dirty="0" err="1"/>
              <a:t>Nastaran</a:t>
            </a:r>
            <a:r>
              <a:rPr lang="en-US" sz="1500" dirty="0"/>
              <a:t> </a:t>
            </a:r>
            <a:r>
              <a:rPr lang="en-US" sz="1500" dirty="0" err="1"/>
              <a:t>Hajinazar</a:t>
            </a:r>
            <a:r>
              <a:rPr lang="en-US" sz="1500" dirty="0"/>
              <a:t>, Geraldo F. Oliveira, Sven Gregorio, Joao </a:t>
            </a:r>
            <a:r>
              <a:rPr lang="en-US" sz="1500" dirty="0" err="1"/>
              <a:t>Dinis</a:t>
            </a:r>
            <a:r>
              <a:rPr lang="en-US" sz="1500" dirty="0"/>
              <a:t> Ferreira, Nika Mansouri </a:t>
            </a:r>
            <a:r>
              <a:rPr lang="en-US" sz="1500" dirty="0" err="1"/>
              <a:t>Ghiasi</a:t>
            </a:r>
            <a:r>
              <a:rPr lang="en-US" sz="1500" dirty="0"/>
              <a:t>, </a:t>
            </a:r>
            <a:r>
              <a:rPr lang="en-US" sz="1500" dirty="0" err="1"/>
              <a:t>Minesh</a:t>
            </a:r>
            <a:r>
              <a:rPr lang="en-US" sz="1500" dirty="0"/>
              <a:t> Patel, Mohammed </a:t>
            </a:r>
            <a:r>
              <a:rPr lang="en-US" sz="1500" dirty="0" err="1"/>
              <a:t>Alser</a:t>
            </a:r>
            <a:r>
              <a:rPr lang="en-US" sz="1500" dirty="0"/>
              <a:t>, </a:t>
            </a:r>
            <a:r>
              <a:rPr lang="en-US" sz="1500" dirty="0" err="1"/>
              <a:t>Saugata</a:t>
            </a:r>
            <a:r>
              <a:rPr lang="en-US" sz="1500" dirty="0"/>
              <a:t> Ghose, Juan Gomez-Luna,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"SIMDRAM: An End-to-End Framework for Bit-Serial SIMD Computing in DRAM"</a:t>
            </a:r>
            <a:br>
              <a:rPr lang="en-US" sz="1500" dirty="0">
                <a:solidFill>
                  <a:srgbClr val="0432FF"/>
                </a:solidFill>
              </a:rPr>
            </a:br>
            <a:r>
              <a:rPr lang="en-US" sz="1500" i="1" dirty="0"/>
              <a:t>Proceedings of the </a:t>
            </a:r>
            <a:r>
              <a:rPr lang="en-US" sz="1500" i="1" dirty="0">
                <a:hlinkClick r:id="rId3"/>
              </a:rPr>
              <a:t>26th International Conference on Architectural Support for Programming Languages and Operating Systems</a:t>
            </a:r>
            <a:r>
              <a:rPr lang="en-US" sz="1500" i="1" dirty="0"/>
              <a:t> (</a:t>
            </a:r>
            <a:r>
              <a:rPr lang="en-US" sz="1500" b="1" i="1" dirty="0"/>
              <a:t>ASPLOS</a:t>
            </a:r>
            <a:r>
              <a:rPr lang="en-US" sz="1500" i="1" dirty="0"/>
              <a:t>)</a:t>
            </a:r>
            <a:r>
              <a:rPr lang="en-US" sz="1500" dirty="0"/>
              <a:t>, Virtual, March-April 2021.</a:t>
            </a:r>
            <a:br>
              <a:rPr lang="en-US" sz="1500" dirty="0"/>
            </a:br>
            <a:r>
              <a:rPr lang="en-US" sz="1500" dirty="0"/>
              <a:t>[</a:t>
            </a:r>
            <a:r>
              <a:rPr lang="en-US" sz="1500" dirty="0">
                <a:hlinkClick r:id="rId4"/>
              </a:rPr>
              <a:t>2-page Extended Abstract</a:t>
            </a:r>
            <a:r>
              <a:rPr lang="en-US" sz="1500" dirty="0"/>
              <a:t>]</a:t>
            </a:r>
            <a:br>
              <a:rPr lang="en-US" sz="1500" dirty="0"/>
            </a:br>
            <a:r>
              <a:rPr lang="en-US" sz="1500" dirty="0"/>
              <a:t>[</a:t>
            </a:r>
            <a:r>
              <a:rPr lang="en-US" sz="1500" dirty="0">
                <a:hlinkClick r:id="rId5"/>
              </a:rPr>
              <a:t>Short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Slides (pptx)</a:t>
            </a:r>
            <a:r>
              <a:rPr lang="en-US" sz="1500" dirty="0"/>
              <a:t> </a:t>
            </a:r>
            <a:r>
              <a:rPr lang="en-US" sz="1500" dirty="0">
                <a:hlinkClick r:id="rId8"/>
              </a:rPr>
              <a:t>(pdf)</a:t>
            </a:r>
            <a:r>
              <a:rPr lang="en-US" sz="1500" dirty="0"/>
              <a:t>]</a:t>
            </a:r>
            <a:br>
              <a:rPr lang="en-US" sz="1500" dirty="0"/>
            </a:br>
            <a:r>
              <a:rPr lang="en-US" sz="1500" dirty="0"/>
              <a:t>[</a:t>
            </a:r>
            <a:r>
              <a:rPr lang="en-US" sz="1500" dirty="0">
                <a:hlinkClick r:id="rId9"/>
              </a:rPr>
              <a:t>Short Talk Video</a:t>
            </a:r>
            <a:r>
              <a:rPr lang="en-US" sz="1500" dirty="0"/>
              <a:t> (5 mins)]</a:t>
            </a:r>
            <a:br>
              <a:rPr lang="en-US" sz="1500" dirty="0"/>
            </a:br>
            <a:r>
              <a:rPr lang="en-US" sz="1500" dirty="0"/>
              <a:t>[</a:t>
            </a:r>
            <a:r>
              <a:rPr lang="en-US" sz="1500" dirty="0">
                <a:hlinkClick r:id="rId10"/>
              </a:rPr>
              <a:t>Full Talk Video</a:t>
            </a:r>
            <a:r>
              <a:rPr lang="en-US" sz="1500" dirty="0"/>
              <a:t> (27 mins)]</a:t>
            </a:r>
          </a:p>
          <a:p>
            <a:pPr marL="0" indent="0">
              <a:buNone/>
            </a:pPr>
            <a:br>
              <a:rPr lang="en-US" sz="1700" dirty="0"/>
            </a:br>
            <a:endParaRPr lang="en-US" sz="1700" dirty="0"/>
          </a:p>
        </p:txBody>
      </p:sp>
      <p:sp>
        <p:nvSpPr>
          <p:cNvPr id="4" name="Slide Number Placeholder 3">
            <a:extLst>
              <a:ext uri="{FF2B5EF4-FFF2-40B4-BE49-F238E27FC236}">
                <a16:creationId xmlns:a16="http://schemas.microsoft.com/office/drawing/2014/main" id="{01A2CC07-ABC8-6047-856D-10E0B6E8E52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1F2D6C2E-4B30-5D40-A601-57FD66ECFD90}"/>
              </a:ext>
            </a:extLst>
          </p:cNvPr>
          <p:cNvPicPr>
            <a:picLocks noChangeAspect="1"/>
          </p:cNvPicPr>
          <p:nvPr/>
        </p:nvPicPr>
        <p:blipFill>
          <a:blip r:embed="rId11"/>
          <a:stretch>
            <a:fillRect/>
          </a:stretch>
        </p:blipFill>
        <p:spPr>
          <a:xfrm>
            <a:off x="304800" y="3934392"/>
            <a:ext cx="8218695" cy="2152195"/>
          </a:xfrm>
          <a:prstGeom prst="rect">
            <a:avLst/>
          </a:prstGeom>
        </p:spPr>
      </p:pic>
    </p:spTree>
    <p:extLst>
      <p:ext uri="{BB962C8B-B14F-4D97-AF65-F5344CB8AC3E}">
        <p14:creationId xmlns:p14="http://schemas.microsoft.com/office/powerpoint/2010/main" val="3136417264"/>
      </p:ext>
    </p:extLst>
  </p:cSld>
  <p:clrMapOvr>
    <a:masterClrMapping/>
  </p:clrMapOvr>
  <p:transition/>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528" y="152400"/>
            <a:ext cx="9144000" cy="1066800"/>
          </a:xfrm>
        </p:spPr>
        <p:txBody>
          <a:bodyPr/>
          <a:lstStyle/>
          <a:p>
            <a:r>
              <a:rPr lang="en-US" dirty="0"/>
              <a:t>In-DRAM Physical Unclonable Functions</a:t>
            </a:r>
          </a:p>
        </p:txBody>
      </p:sp>
      <p:sp>
        <p:nvSpPr>
          <p:cNvPr id="3" name="Content Placeholder 2"/>
          <p:cNvSpPr>
            <a:spLocks noGrp="1"/>
          </p:cNvSpPr>
          <p:nvPr>
            <p:ph idx="1"/>
          </p:nvPr>
        </p:nvSpPr>
        <p:spPr>
          <a:xfrm>
            <a:off x="228600" y="1043589"/>
            <a:ext cx="8915400" cy="5193723"/>
          </a:xfrm>
        </p:spPr>
        <p:txBody>
          <a:bodyPr/>
          <a:lstStyle/>
          <a:p>
            <a:r>
              <a:rPr lang="en-US" sz="1800" dirty="0" err="1"/>
              <a:t>Jeremie</a:t>
            </a:r>
            <a:r>
              <a:rPr lang="en-US" sz="1800" dirty="0"/>
              <a:t> S. Kim, </a:t>
            </a:r>
            <a:r>
              <a:rPr lang="en-US" sz="1800" dirty="0" err="1"/>
              <a:t>Minesh</a:t>
            </a:r>
            <a:r>
              <a:rPr lang="en-US" sz="1800" dirty="0"/>
              <a:t> Patel, Hasan Hassan,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"The DRAM Latency PUF: Quickly Evaluating Physical Unclonable Functions by Exploiting the Latency-Reliability Tradeoff in Modern DRAM Devices"</a:t>
            </a:r>
            <a:br>
              <a:rPr lang="en-US" sz="1800" dirty="0">
                <a:solidFill>
                  <a:srgbClr val="0432FF"/>
                </a:solidFill>
              </a:rPr>
            </a:br>
            <a:r>
              <a:rPr lang="en-US" sz="1800" i="1" dirty="0"/>
              <a:t>Proceedings of the </a:t>
            </a:r>
            <a:r>
              <a:rPr lang="en-US" sz="1800" i="1" dirty="0">
                <a:hlinkClick r:id="rId3"/>
              </a:rPr>
              <a:t>24th International Symposium on High-Performance Computer Architecture</a:t>
            </a:r>
            <a:r>
              <a:rPr lang="en-US" sz="1800" i="1" dirty="0"/>
              <a:t> (</a:t>
            </a:r>
            <a:r>
              <a:rPr lang="en-US" sz="1800" b="1" i="1" dirty="0"/>
              <a:t>HPCA</a:t>
            </a:r>
            <a:r>
              <a:rPr lang="en-US" sz="1800" i="1" dirty="0"/>
              <a:t>)</a:t>
            </a:r>
            <a:r>
              <a:rPr lang="en-US" sz="1800" dirty="0"/>
              <a:t>, Vienna, Austria, February 2018.</a:t>
            </a:r>
            <a:br>
              <a:rPr lang="en-US" sz="1800" dirty="0"/>
            </a:br>
            <a:r>
              <a:rPr lang="en-US" sz="1800" dirty="0"/>
              <a:t>[</a:t>
            </a:r>
            <a:r>
              <a:rPr lang="en-US" sz="1800" dirty="0">
                <a:hlinkClick r:id="rId4"/>
              </a:rPr>
              <a:t>Lightning Talk Video</a:t>
            </a:r>
            <a:r>
              <a:rPr lang="en-US" sz="1800" dirty="0"/>
              <a:t>]</a:t>
            </a:r>
            <a:br>
              <a:rPr lang="en-US" sz="1800" dirty="0"/>
            </a:br>
            <a:r>
              <a:rPr lang="en-US" sz="1800" dirty="0"/>
              <a:t>[</a:t>
            </a:r>
            <a:r>
              <a:rPr lang="en-US" sz="1800" dirty="0">
                <a:hlinkClick r:id="rId5"/>
              </a:rPr>
              <a:t>Slides (pptx)</a:t>
            </a:r>
            <a:r>
              <a:rPr lang="en-US" sz="1800" dirty="0"/>
              <a:t> </a:t>
            </a:r>
            <a:r>
              <a:rPr lang="en-US" sz="1800" dirty="0">
                <a:hlinkClick r:id="rId6"/>
              </a:rPr>
              <a:t>(pdf)</a:t>
            </a:r>
            <a:r>
              <a:rPr lang="en-US" sz="1800" dirty="0"/>
              <a:t>] [</a:t>
            </a:r>
            <a:r>
              <a:rPr lang="en-US" sz="1800" dirty="0">
                <a:hlinkClick r:id="rId7"/>
              </a:rPr>
              <a:t>Lightning Session Slides (pptx)</a:t>
            </a:r>
            <a:r>
              <a:rPr lang="en-US" sz="1800" dirty="0"/>
              <a:t> </a:t>
            </a:r>
            <a:r>
              <a:rPr lang="en-US" sz="1800" dirty="0">
                <a:hlinkClick r:id="rId8"/>
              </a:rPr>
              <a:t>(pdf)</a:t>
            </a:r>
            <a:r>
              <a:rPr lang="en-US" sz="1800" dirty="0"/>
              <a:t>]</a:t>
            </a:r>
            <a:br>
              <a:rPr lang="en-US" sz="1800" dirty="0"/>
            </a:br>
            <a:r>
              <a:rPr lang="en-US" sz="1800" dirty="0"/>
              <a:t>[</a:t>
            </a:r>
            <a:r>
              <a:rPr lang="en-US" sz="1800" dirty="0">
                <a:hlinkClick r:id="rId9"/>
              </a:rPr>
              <a:t>Full Talk Lecture Video</a:t>
            </a:r>
            <a:r>
              <a:rPr lang="en-US" sz="1800" dirty="0"/>
              <a:t> (28 minutes)]</a:t>
            </a:r>
          </a:p>
          <a:p>
            <a:pPr marL="0" indent="0">
              <a:buNone/>
            </a:pPr>
            <a:endParaRPr lang="en-US" sz="18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752C56-4F8A-824F-A263-2404B5D536A2}"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237</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F20A8ACC-E91F-5740-B3B1-88F1F6120918}"/>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0" y="4224367"/>
            <a:ext cx="9144000" cy="1724913"/>
          </a:xfrm>
          <a:prstGeom prst="rect">
            <a:avLst/>
          </a:prstGeom>
        </p:spPr>
      </p:pic>
    </p:spTree>
    <p:extLst>
      <p:ext uri="{BB962C8B-B14F-4D97-AF65-F5344CB8AC3E}">
        <p14:creationId xmlns:p14="http://schemas.microsoft.com/office/powerpoint/2010/main" val="119060251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95928" cy="884238"/>
          </a:xfrm>
        </p:spPr>
        <p:txBody>
          <a:bodyPr/>
          <a:lstStyle/>
          <a:p>
            <a:r>
              <a:rPr lang="en-US" sz="3900" dirty="0"/>
              <a:t>In-DRAM True Random Number Generation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238</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8" name="Content Placeholder 2"/>
          <p:cNvSpPr>
            <a:spLocks noGrp="1"/>
          </p:cNvSpPr>
          <p:nvPr>
            <p:ph idx="1"/>
          </p:nvPr>
        </p:nvSpPr>
        <p:spPr>
          <a:xfrm>
            <a:off x="228600" y="652239"/>
            <a:ext cx="8915400" cy="5153025"/>
          </a:xfrm>
        </p:spPr>
        <p:txBody>
          <a:bodyPr/>
          <a:lstStyle/>
          <a:p>
            <a:endParaRPr lang="en-US" sz="1800" dirty="0"/>
          </a:p>
          <a:p>
            <a:r>
              <a:rPr lang="en-US" sz="1800" dirty="0" err="1"/>
              <a:t>Jeremie</a:t>
            </a:r>
            <a:r>
              <a:rPr lang="en-US" sz="1800" dirty="0"/>
              <a:t> S. Kim, </a:t>
            </a:r>
            <a:r>
              <a:rPr lang="en-US" sz="1800" dirty="0" err="1"/>
              <a:t>Minesh</a:t>
            </a:r>
            <a:r>
              <a:rPr lang="en-US" sz="1800" dirty="0"/>
              <a:t> Patel, Hasan Hassan, Lois </a:t>
            </a:r>
            <a:r>
              <a:rPr lang="en-US" sz="1800" dirty="0" err="1"/>
              <a:t>Orosa</a:t>
            </a:r>
            <a:r>
              <a:rPr lang="en-US" sz="1800" dirty="0"/>
              <a:t>,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"D-RaNGe: Using Commodity DRAM Devices to Generate True Random Numbers with Low Latency and High Throughput"</a:t>
            </a:r>
            <a:br>
              <a:rPr lang="en-US" sz="1800" dirty="0">
                <a:solidFill>
                  <a:srgbClr val="0432FF"/>
                </a:solidFill>
              </a:rPr>
            </a:br>
            <a:r>
              <a:rPr lang="en-US" sz="1800" i="1" dirty="0"/>
              <a:t>Proceedings of the </a:t>
            </a:r>
            <a:r>
              <a:rPr lang="en-US" sz="1800" i="1" dirty="0">
                <a:hlinkClick r:id="rId3"/>
              </a:rPr>
              <a:t>25th International Symposium on High-Performance Computer Architecture</a:t>
            </a:r>
            <a:r>
              <a:rPr lang="en-US" sz="1800" i="1" dirty="0"/>
              <a:t> (</a:t>
            </a:r>
            <a:r>
              <a:rPr lang="en-US" sz="1800" b="1" i="1" dirty="0"/>
              <a:t>HPCA</a:t>
            </a:r>
            <a:r>
              <a:rPr lang="en-US" sz="1800" i="1" dirty="0"/>
              <a:t>)</a:t>
            </a:r>
            <a:r>
              <a:rPr lang="en-US" sz="1800" dirty="0"/>
              <a:t>, Washington, DC, USA, February 2019.</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Full Talk Video</a:t>
            </a:r>
            <a:r>
              <a:rPr lang="en-US" sz="1800" dirty="0"/>
              <a:t> (21 minutes)]</a:t>
            </a:r>
            <a:br>
              <a:rPr lang="en-US" sz="1800" dirty="0"/>
            </a:br>
            <a:r>
              <a:rPr lang="en-US" sz="1800" dirty="0"/>
              <a:t>[</a:t>
            </a:r>
            <a:r>
              <a:rPr lang="en-US" sz="1800" dirty="0">
                <a:hlinkClick r:id="rId7"/>
              </a:rPr>
              <a:t>Full Talk Lecture Video</a:t>
            </a:r>
            <a:r>
              <a:rPr lang="en-US" sz="1800" dirty="0"/>
              <a:t> (27 minutes)]</a:t>
            </a:r>
            <a:br>
              <a:rPr lang="en-US" sz="1800" dirty="0"/>
            </a:br>
            <a:r>
              <a:rPr lang="en-US" sz="1800" b="1" i="1" dirty="0">
                <a:solidFill>
                  <a:srgbClr val="FF0000"/>
                </a:solidFill>
              </a:rPr>
              <a:t>Top Picks Honorable Mention by IEEE Micro.</a:t>
            </a:r>
            <a:endParaRPr lang="en-US" sz="1800" dirty="0">
              <a:solidFill>
                <a:srgbClr val="FF0000"/>
              </a:solidFill>
            </a:endParaRPr>
          </a:p>
          <a:p>
            <a:pPr marL="0" indent="0">
              <a:buNone/>
            </a:pPr>
            <a:br>
              <a:rPr lang="en-US" sz="1800" dirty="0"/>
            </a:br>
            <a:endParaRPr lang="en-US" sz="1800" dirty="0"/>
          </a:p>
        </p:txBody>
      </p:sp>
      <p:pic>
        <p:nvPicPr>
          <p:cNvPr id="3" name="Picture 2">
            <a:extLst>
              <a:ext uri="{FF2B5EF4-FFF2-40B4-BE49-F238E27FC236}">
                <a16:creationId xmlns:a16="http://schemas.microsoft.com/office/drawing/2014/main" id="{0EA301F4-CBFE-074F-8AB7-6C9F3BE4D6A9}"/>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0" y="3984812"/>
            <a:ext cx="9144000" cy="2180492"/>
          </a:xfrm>
          <a:prstGeom prst="rect">
            <a:avLst/>
          </a:prstGeom>
        </p:spPr>
      </p:pic>
    </p:spTree>
    <p:extLst>
      <p:ext uri="{BB962C8B-B14F-4D97-AF65-F5344CB8AC3E}">
        <p14:creationId xmlns:p14="http://schemas.microsoft.com/office/powerpoint/2010/main" val="3904199466"/>
      </p:ext>
    </p:extLst>
  </p:cSld>
  <p:clrMapOvr>
    <a:masterClrMapping/>
  </p:clrMapOvr>
  <p:transition/>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95928" cy="884238"/>
          </a:xfrm>
        </p:spPr>
        <p:txBody>
          <a:bodyPr/>
          <a:lstStyle/>
          <a:p>
            <a:r>
              <a:rPr lang="en-US" sz="3900" dirty="0"/>
              <a:t>In-DRAM True Random Number Generation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239</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8" name="Content Placeholder 2"/>
          <p:cNvSpPr>
            <a:spLocks noGrp="1"/>
          </p:cNvSpPr>
          <p:nvPr>
            <p:ph idx="1"/>
          </p:nvPr>
        </p:nvSpPr>
        <p:spPr>
          <a:xfrm>
            <a:off x="228600" y="652239"/>
            <a:ext cx="8915400" cy="5153025"/>
          </a:xfrm>
        </p:spPr>
        <p:txBody>
          <a:bodyPr/>
          <a:lstStyle/>
          <a:p>
            <a:endParaRPr lang="en-US" sz="1800" dirty="0"/>
          </a:p>
          <a:p>
            <a:r>
              <a:rPr lang="en-US" sz="1700" dirty="0" err="1"/>
              <a:t>Ataberk</a:t>
            </a:r>
            <a:r>
              <a:rPr lang="en-US" sz="1700" dirty="0"/>
              <a:t> </a:t>
            </a:r>
            <a:r>
              <a:rPr lang="en-US" sz="1700" dirty="0" err="1"/>
              <a:t>Olgun</a:t>
            </a:r>
            <a:r>
              <a:rPr lang="en-US" sz="1700" dirty="0"/>
              <a:t>, </a:t>
            </a:r>
            <a:r>
              <a:rPr lang="en-US" sz="1700" dirty="0" err="1"/>
              <a:t>Minesh</a:t>
            </a:r>
            <a:r>
              <a:rPr lang="en-US" sz="1700" dirty="0"/>
              <a:t> Patel, A. </a:t>
            </a:r>
            <a:r>
              <a:rPr lang="en-US" sz="1700" dirty="0" err="1"/>
              <a:t>Giray</a:t>
            </a:r>
            <a:r>
              <a:rPr lang="en-US" sz="1700" dirty="0"/>
              <a:t> </a:t>
            </a:r>
            <a:r>
              <a:rPr lang="en-US" sz="1700" dirty="0" err="1"/>
              <a:t>Yaglikci</a:t>
            </a:r>
            <a:r>
              <a:rPr lang="en-US" sz="1700" dirty="0"/>
              <a:t>, </a:t>
            </a:r>
            <a:r>
              <a:rPr lang="en-US" sz="1700" dirty="0" err="1"/>
              <a:t>Haocong</a:t>
            </a:r>
            <a:r>
              <a:rPr lang="en-US" sz="1700" dirty="0"/>
              <a:t> Luo, </a:t>
            </a:r>
            <a:r>
              <a:rPr lang="en-US" sz="1700" dirty="0" err="1"/>
              <a:t>Jeremie</a:t>
            </a:r>
            <a:r>
              <a:rPr lang="en-US" sz="1700" dirty="0"/>
              <a:t> S. Kim, F. </a:t>
            </a:r>
            <a:r>
              <a:rPr lang="en-US" sz="1700" dirty="0" err="1"/>
              <a:t>Nisa</a:t>
            </a:r>
            <a:r>
              <a:rPr lang="en-US" sz="1700" dirty="0"/>
              <a:t> </a:t>
            </a:r>
            <a:r>
              <a:rPr lang="en-US" sz="1700" dirty="0" err="1"/>
              <a:t>Bostanci</a:t>
            </a:r>
            <a:r>
              <a:rPr lang="en-US" sz="1700" dirty="0"/>
              <a:t>, Nandita Vijaykumar, </a:t>
            </a:r>
            <a:r>
              <a:rPr lang="en-US" sz="1700" dirty="0" err="1"/>
              <a:t>Oguz</a:t>
            </a:r>
            <a:r>
              <a:rPr lang="en-US" sz="1700" dirty="0"/>
              <a:t> </a:t>
            </a:r>
            <a:r>
              <a:rPr lang="en-US" sz="1700" dirty="0" err="1"/>
              <a:t>Ergin</a:t>
            </a:r>
            <a:r>
              <a:rPr lang="en-US" sz="1700" dirty="0"/>
              <a:t>,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"QUAC-TRNG: High-Throughput True Random Number Generation Using Quadruple Row Activation in Commodity DRAM Chips"</a:t>
            </a:r>
            <a:br>
              <a:rPr lang="en-US" sz="1700" dirty="0"/>
            </a:br>
            <a:r>
              <a:rPr lang="en-US" sz="1700" i="1" dirty="0"/>
              <a:t>Proceedings of the </a:t>
            </a:r>
            <a:r>
              <a:rPr lang="en-US" sz="1700" i="1" dirty="0">
                <a:hlinkClick r:id="rId3"/>
              </a:rPr>
              <a:t>48th International Symposium on Computer Architecture</a:t>
            </a:r>
            <a:r>
              <a:rPr lang="en-US" sz="1700" i="1" dirty="0"/>
              <a:t> (</a:t>
            </a:r>
            <a:r>
              <a:rPr lang="en-US" sz="1700" b="1" i="1" dirty="0"/>
              <a:t>ISCA</a:t>
            </a:r>
            <a:r>
              <a:rPr lang="en-US" sz="1700" i="1" dirty="0"/>
              <a:t>)</a:t>
            </a:r>
            <a:r>
              <a:rPr lang="en-US" sz="1700" dirty="0"/>
              <a:t>, Virtual, June 2021.</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a:t>
            </a:r>
            <a:br>
              <a:rPr lang="en-US" sz="1700" dirty="0"/>
            </a:br>
            <a:r>
              <a:rPr lang="en-US" sz="1700" dirty="0"/>
              <a:t>[</a:t>
            </a:r>
            <a:r>
              <a:rPr lang="en-US" sz="1700" dirty="0">
                <a:hlinkClick r:id="rId6"/>
              </a:rPr>
              <a:t>Short Talk Slides (pptx)</a:t>
            </a:r>
            <a:r>
              <a:rPr lang="en-US" sz="1700" dirty="0"/>
              <a:t> </a:t>
            </a:r>
            <a:r>
              <a:rPr lang="en-US" sz="1700" dirty="0">
                <a:hlinkClick r:id="rId7"/>
              </a:rPr>
              <a:t>(pdf)</a:t>
            </a:r>
            <a:r>
              <a:rPr lang="en-US" sz="1700" dirty="0"/>
              <a:t>]</a:t>
            </a:r>
            <a:br>
              <a:rPr lang="en-US" sz="1700" dirty="0"/>
            </a:br>
            <a:r>
              <a:rPr lang="en-US" sz="1700" dirty="0"/>
              <a:t>[</a:t>
            </a:r>
            <a:r>
              <a:rPr lang="en-US" sz="1700" dirty="0">
                <a:hlinkClick r:id="rId8"/>
              </a:rPr>
              <a:t>Talk Video</a:t>
            </a:r>
            <a:r>
              <a:rPr lang="en-US" sz="1700" dirty="0"/>
              <a:t> (25 minutes)]</a:t>
            </a:r>
            <a:br>
              <a:rPr lang="en-US" sz="1700" dirty="0"/>
            </a:br>
            <a:r>
              <a:rPr lang="en-US" sz="1700" dirty="0"/>
              <a:t>[</a:t>
            </a:r>
            <a:r>
              <a:rPr lang="en-US" sz="1700" dirty="0">
                <a:hlinkClick r:id="rId9"/>
              </a:rPr>
              <a:t>SAFARI Live Seminar Video</a:t>
            </a:r>
            <a:r>
              <a:rPr lang="en-US" sz="1700" dirty="0"/>
              <a:t> (1 </a:t>
            </a:r>
            <a:r>
              <a:rPr lang="en-US" sz="1700" dirty="0" err="1"/>
              <a:t>hr</a:t>
            </a:r>
            <a:r>
              <a:rPr lang="en-US" sz="1700" dirty="0"/>
              <a:t> 26 mins)]</a:t>
            </a:r>
          </a:p>
          <a:p>
            <a:pPr marL="0" indent="0">
              <a:buNone/>
            </a:pPr>
            <a:br>
              <a:rPr lang="en-US" sz="1800" dirty="0"/>
            </a:br>
            <a:br>
              <a:rPr lang="en-US" sz="1800" dirty="0"/>
            </a:br>
            <a:endParaRPr lang="en-US" sz="1800" dirty="0"/>
          </a:p>
        </p:txBody>
      </p:sp>
      <p:pic>
        <p:nvPicPr>
          <p:cNvPr id="5" name="Picture 4">
            <a:extLst>
              <a:ext uri="{FF2B5EF4-FFF2-40B4-BE49-F238E27FC236}">
                <a16:creationId xmlns:a16="http://schemas.microsoft.com/office/drawing/2014/main" id="{C346B698-045C-9044-B1A7-4FFDCCB4C3C3}"/>
              </a:ext>
            </a:extLst>
          </p:cNvPr>
          <p:cNvPicPr>
            <a:picLocks noChangeAspect="1"/>
          </p:cNvPicPr>
          <p:nvPr/>
        </p:nvPicPr>
        <p:blipFill>
          <a:blip r:embed="rId10"/>
          <a:stretch>
            <a:fillRect/>
          </a:stretch>
        </p:blipFill>
        <p:spPr>
          <a:xfrm>
            <a:off x="0" y="4221088"/>
            <a:ext cx="9144000" cy="1726954"/>
          </a:xfrm>
          <a:prstGeom prst="rect">
            <a:avLst/>
          </a:prstGeom>
        </p:spPr>
      </p:pic>
    </p:spTree>
    <p:extLst>
      <p:ext uri="{BB962C8B-B14F-4D97-AF65-F5344CB8AC3E}">
        <p14:creationId xmlns:p14="http://schemas.microsoft.com/office/powerpoint/2010/main" val="2188688499"/>
      </p:ext>
    </p:extLst>
  </p:cSld>
  <p:clrMapOvr>
    <a:masterClrMapping/>
  </p:clrMapOvr>
  <p:transition/>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68760"/>
            <a:ext cx="7924800" cy="1752600"/>
          </a:xfrm>
        </p:spPr>
        <p:txBody>
          <a:bodyPr/>
          <a:lstStyle/>
          <a:p>
            <a:r>
              <a:rPr lang="en-US" sz="6000" dirty="0"/>
              <a:t>Processing in Memory:</a:t>
            </a:r>
            <a:br>
              <a:rPr lang="en-US" sz="6000" dirty="0"/>
            </a:br>
            <a:r>
              <a:rPr lang="en-US" sz="6000"/>
              <a:t>		Two </a:t>
            </a:r>
            <a:r>
              <a:rPr lang="en-US" sz="6000" dirty="0"/>
              <a:t>Approaches</a:t>
            </a:r>
            <a:endParaRPr lang="en-US" sz="6000" b="1" dirty="0"/>
          </a:p>
        </p:txBody>
      </p:sp>
      <p:sp>
        <p:nvSpPr>
          <p:cNvPr id="3" name="Subtitle 2"/>
          <p:cNvSpPr>
            <a:spLocks noGrp="1"/>
          </p:cNvSpPr>
          <p:nvPr>
            <p:ph type="subTitle" idx="1"/>
          </p:nvPr>
        </p:nvSpPr>
        <p:spPr>
          <a:xfrm>
            <a:off x="685800" y="4484712"/>
            <a:ext cx="7848600" cy="1752600"/>
          </a:xfrm>
        </p:spPr>
        <p:txBody>
          <a:bodyPr/>
          <a:lstStyle/>
          <a:p>
            <a:pPr algn="l"/>
            <a:r>
              <a:rPr lang="en-US" sz="3600" dirty="0"/>
              <a:t>1. Processing using Memory</a:t>
            </a:r>
          </a:p>
          <a:p>
            <a:pPr algn="l"/>
            <a:r>
              <a:rPr lang="en-US" sz="3600" dirty="0">
                <a:solidFill>
                  <a:srgbClr val="0432FF"/>
                </a:solidFill>
              </a:rPr>
              <a:t>2. Processing near Memory</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0CAD05-5F98-C240-A41D-E171A6304933}" type="slidenum">
              <a:rPr kumimoji="0" lang="en-US" sz="12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240</a:t>
            </a:fld>
            <a:endParaRPr kumimoji="0" lang="en-US" sz="12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070910770"/>
      </p:ext>
    </p:extLst>
  </p:cSld>
  <p:clrMapOvr>
    <a:masterClrMapping/>
  </p:clrMapOvr>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600" dirty="0"/>
              <a:t>Another Example: In-Memory Graph Processing</a:t>
            </a:r>
          </a:p>
        </p:txBody>
      </p:sp>
      <p:sp>
        <p:nvSpPr>
          <p:cNvPr id="4" name="Slide Number Placeholder 3"/>
          <p:cNvSpPr>
            <a:spLocks noGrp="1"/>
          </p:cNvSpPr>
          <p:nvPr>
            <p:ph type="sldNum" sz="quarter" idx="11"/>
          </p:nvPr>
        </p:nvSpPr>
        <p:spPr/>
        <p:txBody>
          <a:bodyPr/>
          <a:lstStyle/>
          <a:p>
            <a:pPr>
              <a:defRPr/>
            </a:pPr>
            <a:fld id="{8E574D81-B5DE-384D-B24B-566C679AE608}" type="slidenum">
              <a:rPr lang="en-US" smtClean="0"/>
              <a:pPr>
                <a:defRPr/>
              </a:pPr>
              <a:t>241</a:t>
            </a:fld>
            <a:endParaRPr lang="en-US"/>
          </a:p>
        </p:txBody>
      </p:sp>
      <p:sp>
        <p:nvSpPr>
          <p:cNvPr id="5" name="내용 개체 틀 2"/>
          <p:cNvSpPr txBox="1">
            <a:spLocks/>
          </p:cNvSpPr>
          <p:nvPr/>
        </p:nvSpPr>
        <p:spPr bwMode="auto">
          <a:xfrm>
            <a:off x="228600" y="1124744"/>
            <a:ext cx="8610600" cy="4876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r>
              <a:rPr lang="en-US" altLang="ko-KR" dirty="0"/>
              <a:t>Large graphs are everywhere (circa 2015)</a:t>
            </a:r>
          </a:p>
          <a:p>
            <a:endParaRPr lang="en-US" altLang="ko-KR" sz="1800" dirty="0"/>
          </a:p>
          <a:p>
            <a:endParaRPr lang="en-US" altLang="ko-KR" sz="1800" dirty="0"/>
          </a:p>
          <a:p>
            <a:endParaRPr lang="en-US" altLang="ko-KR" sz="1800" dirty="0"/>
          </a:p>
          <a:p>
            <a:endParaRPr lang="en-US" altLang="ko-KR" dirty="0"/>
          </a:p>
          <a:p>
            <a:endParaRPr lang="en-US" altLang="ko-KR" dirty="0"/>
          </a:p>
          <a:p>
            <a:pPr marL="0" indent="0">
              <a:buFont typeface="Wingdings" charset="0"/>
              <a:buNone/>
            </a:pPr>
            <a:endParaRPr lang="en-US" altLang="ko-KR" sz="2000" dirty="0"/>
          </a:p>
          <a:p>
            <a:r>
              <a:rPr lang="en-US" altLang="ko-KR" dirty="0"/>
              <a:t>Scalable large-scale graph processing is challenging</a:t>
            </a:r>
            <a:endParaRPr lang="ko-KR" altLang="en-US" dirty="0"/>
          </a:p>
        </p:txBody>
      </p:sp>
      <p:grpSp>
        <p:nvGrpSpPr>
          <p:cNvPr id="6" name="그룹 7"/>
          <p:cNvGrpSpPr/>
          <p:nvPr/>
        </p:nvGrpSpPr>
        <p:grpSpPr>
          <a:xfrm>
            <a:off x="832673" y="1777556"/>
            <a:ext cx="7716092" cy="1519994"/>
            <a:chOff x="832673" y="2141219"/>
            <a:chExt cx="7716092" cy="1519994"/>
          </a:xfrm>
        </p:grpSpPr>
        <p:sp>
          <p:nvSpPr>
            <p:cNvPr id="7" name="TextBox 3"/>
            <p:cNvSpPr txBox="1"/>
            <p:nvPr/>
          </p:nvSpPr>
          <p:spPr>
            <a:xfrm>
              <a:off x="832673" y="3014882"/>
              <a:ext cx="1764778" cy="646331"/>
            </a:xfrm>
            <a:prstGeom prst="rect">
              <a:avLst/>
            </a:prstGeom>
            <a:noFill/>
          </p:spPr>
          <p:txBody>
            <a:bodyPr wrap="none" rtlCol="0">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lgn="ctr"/>
              <a:r>
                <a:rPr lang="en-US" dirty="0"/>
                <a:t>36 Million </a:t>
              </a:r>
            </a:p>
            <a:p>
              <a:pPr algn="ctr"/>
              <a:r>
                <a:rPr lang="en-US" dirty="0"/>
                <a:t>Wikipedia Pages</a:t>
              </a:r>
            </a:p>
          </p:txBody>
        </p:sp>
        <p:sp>
          <p:nvSpPr>
            <p:cNvPr id="8" name="TextBox 5"/>
            <p:cNvSpPr txBox="1"/>
            <p:nvPr/>
          </p:nvSpPr>
          <p:spPr>
            <a:xfrm>
              <a:off x="2842663" y="3014882"/>
              <a:ext cx="1702134" cy="646331"/>
            </a:xfrm>
            <a:prstGeom prst="rect">
              <a:avLst/>
            </a:prstGeom>
            <a:noFill/>
          </p:spPr>
          <p:txBody>
            <a:bodyPr wrap="none" rtlCol="0">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lgn="ctr"/>
              <a:r>
                <a:rPr lang="en-US" dirty="0"/>
                <a:t>1.4 Billion</a:t>
              </a:r>
            </a:p>
            <a:p>
              <a:pPr algn="ctr"/>
              <a:r>
                <a:rPr lang="en-US" dirty="0"/>
                <a:t>Facebook Users</a:t>
              </a:r>
            </a:p>
          </p:txBody>
        </p:sp>
        <p:sp>
          <p:nvSpPr>
            <p:cNvPr id="9" name="TextBox 5"/>
            <p:cNvSpPr txBox="1"/>
            <p:nvPr/>
          </p:nvSpPr>
          <p:spPr>
            <a:xfrm>
              <a:off x="5023819" y="3014882"/>
              <a:ext cx="1420389" cy="646331"/>
            </a:xfrm>
            <a:prstGeom prst="rect">
              <a:avLst/>
            </a:prstGeom>
            <a:noFill/>
          </p:spPr>
          <p:txBody>
            <a:bodyPr wrap="none" rtlCol="0">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lgn="ctr"/>
              <a:r>
                <a:rPr lang="en-US" dirty="0"/>
                <a:t>300 Million</a:t>
              </a:r>
            </a:p>
            <a:p>
              <a:pPr algn="ctr"/>
              <a:r>
                <a:rPr lang="en-US" dirty="0"/>
                <a:t>Twitter Users</a:t>
              </a:r>
            </a:p>
          </p:txBody>
        </p:sp>
        <p:pic>
          <p:nvPicPr>
            <p:cNvPr id="10" name="Picture 2" descr="http://www.bioteams.com/images/wikipedia_as_a.jpg"/>
            <p:cNvPicPr>
              <a:picLocks noChangeAspect="1" noChangeArrowheads="1"/>
            </p:cNvPicPr>
            <p:nvPr/>
          </p:nvPicPr>
          <p:blipFill>
            <a:blip r:embed="rId2" cstate="print"/>
            <a:srcRect/>
            <a:stretch>
              <a:fillRect/>
            </a:stretch>
          </p:blipFill>
          <p:spPr bwMode="auto">
            <a:xfrm>
              <a:off x="1221470" y="2141219"/>
              <a:ext cx="881698" cy="881700"/>
            </a:xfrm>
            <a:prstGeom prst="rect">
              <a:avLst/>
            </a:prstGeom>
            <a:noFill/>
          </p:spPr>
        </p:pic>
        <p:pic>
          <p:nvPicPr>
            <p:cNvPr id="11" name="Picture 8" descr="http://jchutchins.net/site/wp-content/uploads/2009/06/facebook-logo.jpg"/>
            <p:cNvPicPr>
              <a:picLocks noChangeAspect="1" noChangeArrowheads="1"/>
            </p:cNvPicPr>
            <p:nvPr/>
          </p:nvPicPr>
          <p:blipFill>
            <a:blip r:embed="rId3" cstate="print"/>
            <a:srcRect/>
            <a:stretch>
              <a:fillRect/>
            </a:stretch>
          </p:blipFill>
          <p:spPr bwMode="auto">
            <a:xfrm>
              <a:off x="2873087" y="2262268"/>
              <a:ext cx="1699935" cy="639600"/>
            </a:xfrm>
            <a:prstGeom prst="rect">
              <a:avLst/>
            </a:prstGeom>
            <a:noFill/>
          </p:spPr>
        </p:pic>
        <p:pic>
          <p:nvPicPr>
            <p:cNvPr id="12" name="Picture 10" descr="http://asset3.itsnicethat.com/system/files/062012/4fd07cea5c3e3c0d810000db/img_col_main/Twitternew.jpg?1354576424"/>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7104" t="20452" r="24614" b="18303"/>
            <a:stretch/>
          </p:blipFill>
          <p:spPr bwMode="auto">
            <a:xfrm>
              <a:off x="5311851" y="2226563"/>
              <a:ext cx="844326" cy="711010"/>
            </a:xfrm>
            <a:prstGeom prst="rect">
              <a:avLst/>
            </a:prstGeom>
            <a:noFill/>
            <a:extLst>
              <a:ext uri="{909E8E84-426E-40dd-AFC4-6F175D3DCCD1}">
                <a14:hiddenFill xmlns="" xmlns:a14="http://schemas.microsoft.com/office/drawing/2010/main">
                  <a:solidFill>
                    <a:srgbClr val="FFFFFF"/>
                  </a:solidFill>
                </a14:hiddenFill>
              </a:ext>
            </a:extLst>
          </p:spPr>
        </p:pic>
        <p:pic>
          <p:nvPicPr>
            <p:cNvPr id="13" name="Picture 12" descr="https://pbs.twimg.com/profile_images/1550954462/instagramIcon_400x400.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252174" y="2193963"/>
              <a:ext cx="776210" cy="776210"/>
            </a:xfrm>
            <a:prstGeom prst="rect">
              <a:avLst/>
            </a:prstGeom>
            <a:noFill/>
            <a:extLst>
              <a:ext uri="{909E8E84-426E-40dd-AFC4-6F175D3DCCD1}">
                <a14:hiddenFill xmlns="" xmlns:a14="http://schemas.microsoft.com/office/drawing/2010/main">
                  <a:solidFill>
                    <a:srgbClr val="FFFFFF"/>
                  </a:solidFill>
                </a14:hiddenFill>
              </a:ext>
            </a:extLst>
          </p:spPr>
        </p:pic>
        <p:sp>
          <p:nvSpPr>
            <p:cNvPr id="14" name="TextBox 5"/>
            <p:cNvSpPr txBox="1"/>
            <p:nvPr/>
          </p:nvSpPr>
          <p:spPr>
            <a:xfrm>
              <a:off x="6731793" y="3014882"/>
              <a:ext cx="1816972" cy="646331"/>
            </a:xfrm>
            <a:prstGeom prst="rect">
              <a:avLst/>
            </a:prstGeom>
            <a:noFill/>
          </p:spPr>
          <p:txBody>
            <a:bodyPr wrap="none" rtlCol="0">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lgn="ctr"/>
              <a:r>
                <a:rPr lang="en-US" dirty="0"/>
                <a:t>30 Billion</a:t>
              </a:r>
            </a:p>
            <a:p>
              <a:pPr algn="ctr"/>
              <a:r>
                <a:rPr lang="en-US" dirty="0"/>
                <a:t>Instagram Photos</a:t>
              </a:r>
            </a:p>
          </p:txBody>
        </p:sp>
      </p:grpSp>
      <p:graphicFrame>
        <p:nvGraphicFramePr>
          <p:cNvPr id="15" name="내용 개체 틀 5"/>
          <p:cNvGraphicFramePr>
            <a:graphicFrameLocks/>
          </p:cNvGraphicFramePr>
          <p:nvPr/>
        </p:nvGraphicFramePr>
        <p:xfrm>
          <a:off x="832672" y="4149080"/>
          <a:ext cx="7854127" cy="2237361"/>
        </p:xfrm>
        <a:graphic>
          <a:graphicData uri="http://schemas.openxmlformats.org/drawingml/2006/chart">
            <c:chart xmlns:c="http://schemas.openxmlformats.org/drawingml/2006/chart" xmlns:r="http://schemas.openxmlformats.org/officeDocument/2006/relationships" r:id="rId6"/>
          </a:graphicData>
        </a:graphic>
      </p:graphicFrame>
      <p:cxnSp>
        <p:nvCxnSpPr>
          <p:cNvPr id="16" name="직선 화살표 연결선 6"/>
          <p:cNvCxnSpPr/>
          <p:nvPr/>
        </p:nvCxnSpPr>
        <p:spPr>
          <a:xfrm flipH="1">
            <a:off x="5148066" y="5219239"/>
            <a:ext cx="3341510"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376439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AsOne/>
      </p:bldGraphic>
    </p:bldLst>
  </p:timing>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Key Bottlenecks in Graph Processing</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43" name="직사각형 7"/>
          <p:cNvSpPr/>
          <p:nvPr/>
        </p:nvSpPr>
        <p:spPr>
          <a:xfrm>
            <a:off x="1032425" y="2060589"/>
            <a:ext cx="4129087" cy="392400"/>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 name="내용 개체 틀 4"/>
          <p:cNvSpPr txBox="1">
            <a:spLocks/>
          </p:cNvSpPr>
          <p:nvPr/>
        </p:nvSpPr>
        <p:spPr>
          <a:xfrm>
            <a:off x="522348" y="1189524"/>
            <a:ext cx="7578044" cy="2123658"/>
          </a:xfrm>
          <a:prstGeom prst="rect">
            <a:avLst/>
          </a:prstGeom>
        </p:spPr>
        <p:txBody>
          <a:bodyPr vert="horz" lIns="91440" tIns="45720" rIns="91440" bIns="45720" rtlCol="0">
            <a:spAutoFit/>
          </a:bodyPr>
          <a:lstStyle>
            <a:lvl1pPr marL="342900" indent="-342900" algn="l" defTabSz="914400" rtl="0" eaLnBrk="1" latinLnBrk="1" hangingPunct="1">
              <a:spcBef>
                <a:spcPts val="5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1" hangingPunct="1">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1" hangingPunct="1">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1" hangingPunct="1">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1" hangingPunct="1">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1" hangingPunct="1">
              <a:lnSpc>
                <a:spcPct val="110000"/>
              </a:lnSpc>
              <a:spcBef>
                <a:spcPts val="0"/>
              </a:spcBef>
              <a:spcAft>
                <a:spcPts val="0"/>
              </a:spcAft>
              <a:buClrTx/>
              <a:buSzTx/>
              <a:buFont typeface="Arial" pitchFamily="34" charset="0"/>
              <a:buNone/>
              <a:tabLst/>
              <a:defRPr/>
            </a:pPr>
            <a:r>
              <a:rPr kumimoji="0" lang="en-US" altLang="ko-KR" sz="2400" b="1" i="0" u="none" strike="noStrike" kern="1200" cap="none" spc="0" normalizeH="0" baseline="0" noProof="0" dirty="0">
                <a:ln>
                  <a:noFill/>
                </a:ln>
                <a:solidFill>
                  <a:sysClr val="windowText" lastClr="000000"/>
                </a:solidFill>
                <a:effectLst/>
                <a:uLnTx/>
                <a:uFillTx/>
                <a:latin typeface="Calibri"/>
                <a:ea typeface="나눔고딕"/>
                <a:cs typeface="+mn-cs"/>
              </a:rPr>
              <a:t>for</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(v: </a:t>
            </a:r>
            <a:r>
              <a:rPr kumimoji="0" lang="en-US" altLang="ko-KR" sz="2400" b="0" i="0" u="none" strike="noStrike" kern="1200" cap="none" spc="0" normalizeH="0" baseline="0" noProof="0" dirty="0" err="1">
                <a:ln>
                  <a:noFill/>
                </a:ln>
                <a:solidFill>
                  <a:sysClr val="windowText" lastClr="000000"/>
                </a:solidFill>
                <a:effectLst/>
                <a:uLnTx/>
                <a:uFillTx/>
                <a:latin typeface="Calibri"/>
                <a:ea typeface="나눔고딕"/>
                <a:cs typeface="+mn-cs"/>
              </a:rPr>
              <a:t>graph.vertices</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a:t>
            </a:r>
          </a:p>
          <a:p>
            <a:pPr marL="0" marR="0" lvl="0" indent="0" algn="l" defTabSz="914400" rtl="0" eaLnBrk="1" fontAlgn="auto" latinLnBrk="1" hangingPunct="1">
              <a:lnSpc>
                <a:spcPct val="110000"/>
              </a:lnSpc>
              <a:spcBef>
                <a:spcPts val="0"/>
              </a:spcBef>
              <a:spcAft>
                <a:spcPts val="0"/>
              </a:spcAft>
              <a:buClrTx/>
              <a:buSzTx/>
              <a:buFont typeface="Arial" pitchFamily="34" charset="0"/>
              <a:buNone/>
              <a:tabLst/>
              <a:defRPr/>
            </a:pPr>
            <a:r>
              <a:rPr kumimoji="0" lang="en-US" altLang="ko-KR" sz="2400" b="1" i="0" u="none" strike="noStrike" kern="1200" cap="none" spc="0" normalizeH="0" baseline="0" noProof="0" dirty="0">
                <a:ln>
                  <a:noFill/>
                </a:ln>
                <a:solidFill>
                  <a:sysClr val="windowText" lastClr="000000"/>
                </a:solidFill>
                <a:effectLst/>
                <a:uLnTx/>
                <a:uFillTx/>
                <a:latin typeface="Calibri"/>
                <a:ea typeface="나눔고딕"/>
                <a:cs typeface="+mn-cs"/>
              </a:rPr>
              <a:t>    for</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(w: </a:t>
            </a:r>
            <a:r>
              <a:rPr kumimoji="0" lang="en-US" altLang="ko-KR" sz="2400" b="0" i="0" u="none" strike="noStrike" kern="1200" cap="none" spc="0" normalizeH="0" baseline="0" noProof="0" dirty="0" err="1">
                <a:ln>
                  <a:noFill/>
                </a:ln>
                <a:solidFill>
                  <a:sysClr val="windowText" lastClr="000000"/>
                </a:solidFill>
                <a:effectLst/>
                <a:uLnTx/>
                <a:uFillTx/>
                <a:latin typeface="Calibri"/>
                <a:ea typeface="나눔고딕"/>
                <a:cs typeface="+mn-cs"/>
              </a:rPr>
              <a:t>v.successors</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a:t>
            </a:r>
          </a:p>
          <a:p>
            <a:pPr marL="0" marR="0" lvl="0" indent="0" algn="l" defTabSz="914400" rtl="0" eaLnBrk="1" fontAlgn="auto" latinLnBrk="1" hangingPunct="1">
              <a:lnSpc>
                <a:spcPct val="110000"/>
              </a:lnSpc>
              <a:spcBef>
                <a:spcPts val="0"/>
              </a:spcBef>
              <a:spcAft>
                <a:spcPts val="0"/>
              </a:spcAft>
              <a:buClrTx/>
              <a:buSzTx/>
              <a:buFont typeface="Arial" pitchFamily="34" charset="0"/>
              <a:buNone/>
              <a:tabLst/>
              <a:defRPr/>
            </a:pP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a:t>
            </a:r>
            <a:r>
              <a:rPr kumimoji="0" lang="en-US" altLang="ko-KR" sz="2400" b="0" i="0" u="none" strike="noStrike" kern="1200" cap="none" spc="0" normalizeH="0" baseline="0" noProof="0" dirty="0" err="1">
                <a:ln>
                  <a:noFill/>
                </a:ln>
                <a:solidFill>
                  <a:sysClr val="windowText" lastClr="000000"/>
                </a:solidFill>
                <a:effectLst/>
                <a:uLnTx/>
                <a:uFillTx/>
                <a:latin typeface="Calibri"/>
                <a:ea typeface="나눔고딕"/>
                <a:cs typeface="+mn-cs"/>
              </a:rPr>
              <a:t>w.next_rank</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 weight * </a:t>
            </a:r>
            <a:r>
              <a:rPr kumimoji="0" lang="en-US" altLang="ko-KR" sz="2400" b="0" i="0" u="none" strike="noStrike" kern="1200" cap="none" spc="0" normalizeH="0" baseline="0" noProof="0" dirty="0" err="1">
                <a:ln>
                  <a:noFill/>
                </a:ln>
                <a:solidFill>
                  <a:sysClr val="windowText" lastClr="000000"/>
                </a:solidFill>
                <a:effectLst/>
                <a:uLnTx/>
                <a:uFillTx/>
                <a:latin typeface="Calibri"/>
                <a:ea typeface="나눔고딕"/>
                <a:cs typeface="+mn-cs"/>
              </a:rPr>
              <a:t>v.rank</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a:t>
            </a:r>
          </a:p>
          <a:p>
            <a:pPr marL="0" marR="0" lvl="0" indent="0" algn="l" defTabSz="914400" rtl="0" eaLnBrk="1" fontAlgn="auto" latinLnBrk="1" hangingPunct="1">
              <a:lnSpc>
                <a:spcPct val="110000"/>
              </a:lnSpc>
              <a:spcBef>
                <a:spcPts val="0"/>
              </a:spcBef>
              <a:spcAft>
                <a:spcPts val="0"/>
              </a:spcAft>
              <a:buClrTx/>
              <a:buSzTx/>
              <a:buFont typeface="Arial" pitchFamily="34" charset="0"/>
              <a:buNone/>
              <a:tabLst/>
              <a:defRPr/>
            </a:pP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a:t>
            </a:r>
          </a:p>
          <a:p>
            <a:pPr marL="0" marR="0" lvl="0" indent="0" algn="l" defTabSz="914400" rtl="0" eaLnBrk="1" fontAlgn="auto" latinLnBrk="1" hangingPunct="1">
              <a:lnSpc>
                <a:spcPct val="110000"/>
              </a:lnSpc>
              <a:spcBef>
                <a:spcPts val="0"/>
              </a:spcBef>
              <a:spcAft>
                <a:spcPts val="0"/>
              </a:spcAft>
              <a:buClrTx/>
              <a:buSzTx/>
              <a:buFont typeface="Arial" pitchFamily="34" charset="0"/>
              <a:buNone/>
              <a:tabLst/>
              <a:defRPr/>
            </a:pP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a:t>
            </a:r>
          </a:p>
        </p:txBody>
      </p:sp>
      <p:grpSp>
        <p:nvGrpSpPr>
          <p:cNvPr id="45" name="그룹 78"/>
          <p:cNvGrpSpPr/>
          <p:nvPr/>
        </p:nvGrpSpPr>
        <p:grpSpPr>
          <a:xfrm>
            <a:off x="2127580" y="4487241"/>
            <a:ext cx="4196064" cy="1063334"/>
            <a:chOff x="1333905" y="4732035"/>
            <a:chExt cx="4196064" cy="1063334"/>
          </a:xfrm>
        </p:grpSpPr>
        <p:cxnSp>
          <p:nvCxnSpPr>
            <p:cNvPr id="46" name="구부러진 연결선 31"/>
            <p:cNvCxnSpPr>
              <a:stCxn id="63" idx="2"/>
              <a:endCxn id="53" idx="3"/>
            </p:cNvCxnSpPr>
            <p:nvPr/>
          </p:nvCxnSpPr>
          <p:spPr>
            <a:xfrm rot="5400000">
              <a:off x="2329181" y="3736759"/>
              <a:ext cx="948627" cy="2939179"/>
            </a:xfrm>
            <a:prstGeom prst="curvedConnector2">
              <a:avLst/>
            </a:prstGeom>
            <a:noFill/>
            <a:ln w="9525" cap="flat" cmpd="sng" algn="ctr">
              <a:solidFill>
                <a:sysClr val="windowText" lastClr="000000">
                  <a:shade val="95000"/>
                  <a:satMod val="105000"/>
                </a:sysClr>
              </a:solidFill>
              <a:prstDash val="solid"/>
              <a:tailEnd type="triangle"/>
            </a:ln>
            <a:effectLst/>
          </p:spPr>
        </p:cxnSp>
        <p:sp>
          <p:nvSpPr>
            <p:cNvPr id="47" name="TextBox 46"/>
            <p:cNvSpPr txBox="1"/>
            <p:nvPr/>
          </p:nvSpPr>
          <p:spPr>
            <a:xfrm>
              <a:off x="3463890" y="5333704"/>
              <a:ext cx="2066079" cy="46166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weight * </a:t>
              </a:r>
              <a:r>
                <a:rPr kumimoji="0" lang="en-US" altLang="ko-KR" sz="2400" b="0" i="0" u="none" strike="noStrike" kern="0" cap="none" spc="0" normalizeH="0" baseline="0" noProof="0" dirty="0" err="1">
                  <a:ln>
                    <a:noFill/>
                  </a:ln>
                  <a:solidFill>
                    <a:sysClr val="windowText" lastClr="000000"/>
                  </a:solidFill>
                  <a:effectLst/>
                  <a:uLnTx/>
                  <a:uFillTx/>
                  <a:latin typeface="Tahoma"/>
                  <a:ea typeface="+mn-ea"/>
                  <a:cs typeface="+mn-cs"/>
                </a:rPr>
                <a:t>v.rank</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8" name="그룹 75"/>
          <p:cNvGrpSpPr/>
          <p:nvPr/>
        </p:nvGrpSpPr>
        <p:grpSpPr>
          <a:xfrm>
            <a:off x="1695531" y="3544246"/>
            <a:ext cx="432048" cy="2546995"/>
            <a:chOff x="901856" y="3789040"/>
            <a:chExt cx="432048" cy="2546995"/>
          </a:xfrm>
        </p:grpSpPr>
        <p:sp>
          <p:nvSpPr>
            <p:cNvPr id="49" name="직사각형 38"/>
            <p:cNvSpPr/>
            <p:nvPr/>
          </p:nvSpPr>
          <p:spPr>
            <a:xfrm>
              <a:off x="901856" y="4972285"/>
              <a:ext cx="432048"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0" name="직사각형 39"/>
            <p:cNvSpPr/>
            <p:nvPr/>
          </p:nvSpPr>
          <p:spPr>
            <a:xfrm>
              <a:off x="901856" y="3974477"/>
              <a:ext cx="432048"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1" name="직사각형 40"/>
            <p:cNvSpPr/>
            <p:nvPr/>
          </p:nvSpPr>
          <p:spPr>
            <a:xfrm>
              <a:off x="901856" y="5994767"/>
              <a:ext cx="432048"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2" name="직사각형 22"/>
            <p:cNvSpPr/>
            <p:nvPr/>
          </p:nvSpPr>
          <p:spPr>
            <a:xfrm>
              <a:off x="901856" y="4331925"/>
              <a:ext cx="432048" cy="40011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v</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53" name="직사각형 25"/>
            <p:cNvSpPr/>
            <p:nvPr/>
          </p:nvSpPr>
          <p:spPr>
            <a:xfrm>
              <a:off x="901856" y="5480607"/>
              <a:ext cx="432048" cy="400110"/>
            </a:xfrm>
            <a:prstGeom prst="rect">
              <a:avLst/>
            </a:prstGeom>
            <a:gradFill rotWithShape="1">
              <a:gsLst>
                <a:gs pos="0">
                  <a:srgbClr val="F17CB0">
                    <a:tint val="50000"/>
                    <a:satMod val="300000"/>
                  </a:srgbClr>
                </a:gs>
                <a:gs pos="35000">
                  <a:srgbClr val="F17CB0">
                    <a:tint val="37000"/>
                    <a:satMod val="300000"/>
                  </a:srgbClr>
                </a:gs>
                <a:gs pos="100000">
                  <a:srgbClr val="F17CB0">
                    <a:tint val="15000"/>
                    <a:satMod val="350000"/>
                  </a:srgbClr>
                </a:gs>
              </a:gsLst>
              <a:lin ang="16200000" scaled="1"/>
            </a:gradFill>
            <a:ln w="9525" cap="flat" cmpd="sng" algn="ctr">
              <a:solidFill>
                <a:srgbClr val="F17CB0">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w</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54" name="직사각형 21"/>
            <p:cNvSpPr/>
            <p:nvPr/>
          </p:nvSpPr>
          <p:spPr>
            <a:xfrm>
              <a:off x="901856" y="3789040"/>
              <a:ext cx="432048" cy="2546995"/>
            </a:xfrm>
            <a:prstGeom prst="rect">
              <a:avLst/>
            </a:prstGeom>
            <a:noFill/>
            <a:ln w="9525" cap="flat" cmpd="sng" algn="ctr">
              <a:solidFill>
                <a:sysClr val="windowText" lastClr="000000">
                  <a:shade val="95000"/>
                  <a:satMod val="10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cxnSp>
        <p:nvCxnSpPr>
          <p:cNvPr id="55" name="구부러진 연결선 41"/>
          <p:cNvCxnSpPr>
            <a:stCxn id="60" idx="3"/>
            <a:endCxn id="49" idx="3"/>
          </p:cNvCxnSpPr>
          <p:nvPr/>
        </p:nvCxnSpPr>
        <p:spPr>
          <a:xfrm rot="5400000">
            <a:off x="2967892" y="3646928"/>
            <a:ext cx="326256" cy="2006882"/>
          </a:xfrm>
          <a:prstGeom prst="curvedConnector2">
            <a:avLst/>
          </a:prstGeom>
          <a:noFill/>
          <a:ln w="9525" cap="flat" cmpd="sng" algn="ctr">
            <a:solidFill>
              <a:sysClr val="windowText" lastClr="000000">
                <a:shade val="95000"/>
                <a:satMod val="105000"/>
              </a:sysClr>
            </a:solidFill>
            <a:prstDash val="lgDash"/>
            <a:tailEnd type="triangle"/>
          </a:ln>
          <a:effectLst/>
        </p:spPr>
      </p:cxnSp>
      <p:cxnSp>
        <p:nvCxnSpPr>
          <p:cNvPr id="56" name="구부러진 연결선 51"/>
          <p:cNvCxnSpPr>
            <a:stCxn id="61" idx="3"/>
            <a:endCxn id="51" idx="3"/>
          </p:cNvCxnSpPr>
          <p:nvPr/>
        </p:nvCxnSpPr>
        <p:spPr>
          <a:xfrm rot="5400000">
            <a:off x="2609767" y="4005054"/>
            <a:ext cx="1348738" cy="2313113"/>
          </a:xfrm>
          <a:prstGeom prst="curvedConnector2">
            <a:avLst/>
          </a:prstGeom>
          <a:noFill/>
          <a:ln w="9525" cap="flat" cmpd="sng" algn="ctr">
            <a:solidFill>
              <a:sysClr val="windowText" lastClr="000000">
                <a:shade val="95000"/>
                <a:satMod val="105000"/>
              </a:sysClr>
            </a:solidFill>
            <a:prstDash val="lgDash"/>
            <a:tailEnd type="triangle"/>
          </a:ln>
          <a:effectLst/>
        </p:spPr>
      </p:cxnSp>
      <p:grpSp>
        <p:nvGrpSpPr>
          <p:cNvPr id="57" name="그룹 87"/>
          <p:cNvGrpSpPr/>
          <p:nvPr/>
        </p:nvGrpSpPr>
        <p:grpSpPr>
          <a:xfrm>
            <a:off x="2127579" y="4087131"/>
            <a:ext cx="3987336" cy="400110"/>
            <a:chOff x="2627783" y="4259917"/>
            <a:chExt cx="3987336" cy="400110"/>
          </a:xfrm>
        </p:grpSpPr>
        <p:cxnSp>
          <p:nvCxnSpPr>
            <p:cNvPr id="58" name="직선 화살표 연결선 29"/>
            <p:cNvCxnSpPr>
              <a:endCxn id="64" idx="1"/>
            </p:cNvCxnSpPr>
            <p:nvPr/>
          </p:nvCxnSpPr>
          <p:spPr>
            <a:xfrm>
              <a:off x="2627783" y="4459972"/>
              <a:ext cx="1683080" cy="0"/>
            </a:xfrm>
            <a:prstGeom prst="straightConnector1">
              <a:avLst/>
            </a:prstGeom>
            <a:noFill/>
            <a:ln w="9525" cap="flat" cmpd="sng" algn="ctr">
              <a:solidFill>
                <a:sysClr val="windowText" lastClr="000000">
                  <a:shade val="95000"/>
                  <a:satMod val="105000"/>
                </a:sysClr>
              </a:solidFill>
              <a:prstDash val="solid"/>
              <a:tailEnd type="triangle"/>
            </a:ln>
            <a:effectLst/>
          </p:spPr>
        </p:cxnSp>
        <p:grpSp>
          <p:nvGrpSpPr>
            <p:cNvPr id="59" name="그룹 76"/>
            <p:cNvGrpSpPr/>
            <p:nvPr/>
          </p:nvGrpSpPr>
          <p:grpSpPr>
            <a:xfrm>
              <a:off x="4310863" y="4259917"/>
              <a:ext cx="2304256" cy="400110"/>
              <a:chOff x="1693944" y="4331925"/>
              <a:chExt cx="2304256" cy="400110"/>
            </a:xfrm>
          </p:grpSpPr>
          <p:sp>
            <p:nvSpPr>
              <p:cNvPr id="60" name="직사각형 43"/>
              <p:cNvSpPr/>
              <p:nvPr/>
            </p:nvSpPr>
            <p:spPr>
              <a:xfrm rot="5400000">
                <a:off x="1817692" y="4445975"/>
                <a:ext cx="400109"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61" name="직사각형 50"/>
              <p:cNvSpPr/>
              <p:nvPr/>
            </p:nvSpPr>
            <p:spPr>
              <a:xfrm rot="5400000">
                <a:off x="2123923" y="4445975"/>
                <a:ext cx="400109"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62" name="직사각형 56"/>
              <p:cNvSpPr/>
              <p:nvPr/>
            </p:nvSpPr>
            <p:spPr>
              <a:xfrm rot="5400000">
                <a:off x="3454087" y="4445975"/>
                <a:ext cx="400109"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63" name="직사각형 27"/>
              <p:cNvSpPr/>
              <p:nvPr/>
            </p:nvSpPr>
            <p:spPr>
              <a:xfrm>
                <a:off x="2590003" y="4331925"/>
                <a:ext cx="720080" cy="40011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&amp;w</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64" name="직사각형 26"/>
              <p:cNvSpPr/>
              <p:nvPr/>
            </p:nvSpPr>
            <p:spPr>
              <a:xfrm>
                <a:off x="1693944" y="4331925"/>
                <a:ext cx="2304256" cy="400110"/>
              </a:xfrm>
              <a:prstGeom prst="rect">
                <a:avLst/>
              </a:prstGeom>
              <a:noFill/>
              <a:ln w="9525" cap="flat" cmpd="sng" algn="ctr">
                <a:solidFill>
                  <a:sysClr val="windowText" lastClr="000000">
                    <a:shade val="95000"/>
                    <a:satMod val="10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cxnSp>
        <p:nvCxnSpPr>
          <p:cNvPr id="65" name="구부러진 연결선 57"/>
          <p:cNvCxnSpPr>
            <a:stCxn id="62" idx="1"/>
            <a:endCxn id="50" idx="3"/>
          </p:cNvCxnSpPr>
          <p:nvPr/>
        </p:nvCxnSpPr>
        <p:spPr>
          <a:xfrm rot="16200000" flipV="1">
            <a:off x="3813497" y="2129772"/>
            <a:ext cx="271443" cy="3643277"/>
          </a:xfrm>
          <a:prstGeom prst="curvedConnector2">
            <a:avLst/>
          </a:prstGeom>
          <a:noFill/>
          <a:ln w="9525" cap="flat" cmpd="sng" algn="ctr">
            <a:solidFill>
              <a:sysClr val="windowText" lastClr="000000">
                <a:shade val="95000"/>
                <a:satMod val="105000"/>
              </a:sysClr>
            </a:solidFill>
            <a:prstDash val="lgDash"/>
            <a:tailEnd type="triangle"/>
          </a:ln>
          <a:effectLst/>
        </p:spPr>
      </p:cxnSp>
      <p:grpSp>
        <p:nvGrpSpPr>
          <p:cNvPr id="66" name="그룹 93"/>
          <p:cNvGrpSpPr/>
          <p:nvPr/>
        </p:nvGrpSpPr>
        <p:grpSpPr>
          <a:xfrm>
            <a:off x="2775652" y="3101467"/>
            <a:ext cx="6382071" cy="2820517"/>
            <a:chOff x="3275856" y="3175530"/>
            <a:chExt cx="6382071" cy="2820517"/>
          </a:xfrm>
        </p:grpSpPr>
        <p:sp>
          <p:nvSpPr>
            <p:cNvPr id="67" name="타원 88"/>
            <p:cNvSpPr/>
            <p:nvPr/>
          </p:nvSpPr>
          <p:spPr>
            <a:xfrm>
              <a:off x="3275856" y="3618309"/>
              <a:ext cx="508484" cy="2377738"/>
            </a:xfrm>
            <a:prstGeom prst="ellipse">
              <a:avLst/>
            </a:prstGeom>
            <a:noFill/>
            <a:ln w="38100" cap="flat" cmpd="sng" algn="ctr">
              <a:solidFill>
                <a:srgbClr val="FF0000"/>
              </a:solidFill>
              <a:prstDash val="dash"/>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68" name="TextBox 67"/>
            <p:cNvSpPr txBox="1"/>
            <p:nvPr/>
          </p:nvSpPr>
          <p:spPr>
            <a:xfrm>
              <a:off x="3615287" y="3175530"/>
              <a:ext cx="6042640"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0000FF"/>
                  </a:solidFill>
                  <a:effectLst/>
                  <a:uLnTx/>
                  <a:uFillTx/>
                  <a:latin typeface="Tahoma"/>
                  <a:ea typeface="+mn-ea"/>
                  <a:cs typeface="+mn-cs"/>
                </a:rPr>
                <a:t>1. Frequent random memory accesses</a:t>
              </a:r>
              <a:endParaRPr kumimoji="0" lang="ko-KR" altLang="en-US" sz="2400" b="1" i="0" u="none" strike="noStrike" kern="0" cap="none" spc="0" normalizeH="0" baseline="0" noProof="0" dirty="0">
                <a:ln>
                  <a:noFill/>
                </a:ln>
                <a:solidFill>
                  <a:srgbClr val="0000FF"/>
                </a:solidFill>
                <a:effectLst/>
                <a:uLnTx/>
                <a:uFillTx/>
                <a:latin typeface="Tahoma"/>
                <a:ea typeface="+mn-ea"/>
                <a:cs typeface="+mn-cs"/>
              </a:endParaRPr>
            </a:p>
          </p:txBody>
        </p:sp>
      </p:grpSp>
      <p:grpSp>
        <p:nvGrpSpPr>
          <p:cNvPr id="69" name="그룹 94"/>
          <p:cNvGrpSpPr/>
          <p:nvPr/>
        </p:nvGrpSpPr>
        <p:grpSpPr>
          <a:xfrm>
            <a:off x="4067944" y="5046549"/>
            <a:ext cx="5091508" cy="1220380"/>
            <a:chOff x="4568148" y="5107165"/>
            <a:chExt cx="5091508" cy="1220380"/>
          </a:xfrm>
        </p:grpSpPr>
        <p:sp>
          <p:nvSpPr>
            <p:cNvPr id="70" name="타원 91"/>
            <p:cNvSpPr/>
            <p:nvPr/>
          </p:nvSpPr>
          <p:spPr>
            <a:xfrm>
              <a:off x="4601391" y="5107165"/>
              <a:ext cx="2378834" cy="573280"/>
            </a:xfrm>
            <a:prstGeom prst="ellipse">
              <a:avLst/>
            </a:prstGeom>
            <a:noFill/>
            <a:ln w="38100" cap="flat" cmpd="sng" algn="ctr">
              <a:solidFill>
                <a:srgbClr val="FF0000"/>
              </a:solidFill>
              <a:prstDash val="dash"/>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71" name="TextBox 70"/>
            <p:cNvSpPr txBox="1"/>
            <p:nvPr/>
          </p:nvSpPr>
          <p:spPr>
            <a:xfrm>
              <a:off x="4568148" y="5865880"/>
              <a:ext cx="5091508"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0000FF"/>
                  </a:solidFill>
                  <a:effectLst/>
                  <a:uLnTx/>
                  <a:uFillTx/>
                  <a:latin typeface="Tahoma"/>
                  <a:ea typeface="+mn-ea"/>
                  <a:cs typeface="+mn-cs"/>
                </a:rPr>
                <a:t>2. Little amount of computation</a:t>
              </a:r>
              <a:endParaRPr kumimoji="0" lang="ko-KR" altLang="en-US" sz="2400" b="1" i="0" u="none" strike="noStrike" kern="0" cap="none" spc="0" normalizeH="0" baseline="0" noProof="0" dirty="0">
                <a:ln>
                  <a:noFill/>
                </a:ln>
                <a:solidFill>
                  <a:srgbClr val="0000FF"/>
                </a:solidFill>
                <a:effectLst/>
                <a:uLnTx/>
                <a:uFillTx/>
                <a:latin typeface="Tahoma"/>
                <a:ea typeface="+mn-ea"/>
                <a:cs typeface="+mn-cs"/>
              </a:endParaRPr>
            </a:p>
          </p:txBody>
        </p:sp>
      </p:grpSp>
      <p:grpSp>
        <p:nvGrpSpPr>
          <p:cNvPr id="72" name="그룹 12"/>
          <p:cNvGrpSpPr/>
          <p:nvPr/>
        </p:nvGrpSpPr>
        <p:grpSpPr>
          <a:xfrm>
            <a:off x="102248" y="4537387"/>
            <a:ext cx="1593283" cy="1314561"/>
            <a:chOff x="314421" y="4694850"/>
            <a:chExt cx="1593283" cy="1314561"/>
          </a:xfrm>
        </p:grpSpPr>
        <p:grpSp>
          <p:nvGrpSpPr>
            <p:cNvPr id="73" name="그룹 5"/>
            <p:cNvGrpSpPr/>
            <p:nvPr/>
          </p:nvGrpSpPr>
          <p:grpSpPr>
            <a:xfrm>
              <a:off x="314421" y="4694850"/>
              <a:ext cx="1224137" cy="1314561"/>
              <a:chOff x="395536" y="3645024"/>
              <a:chExt cx="1326123" cy="1314561"/>
            </a:xfrm>
          </p:grpSpPr>
          <p:sp>
            <p:nvSpPr>
              <p:cNvPr id="77" name="직사각형 2"/>
              <p:cNvSpPr/>
              <p:nvPr/>
            </p:nvSpPr>
            <p:spPr>
              <a:xfrm>
                <a:off x="395536" y="3645024"/>
                <a:ext cx="1326123" cy="328128"/>
              </a:xfrm>
              <a:prstGeom prst="rect">
                <a:avLst/>
              </a:prstGeom>
              <a:gradFill rotWithShape="1">
                <a:gsLst>
                  <a:gs pos="0">
                    <a:srgbClr val="F17CB0">
                      <a:tint val="50000"/>
                      <a:satMod val="300000"/>
                    </a:srgbClr>
                  </a:gs>
                  <a:gs pos="35000">
                    <a:srgbClr val="F17CB0">
                      <a:tint val="37000"/>
                      <a:satMod val="300000"/>
                    </a:srgbClr>
                  </a:gs>
                  <a:gs pos="100000">
                    <a:srgbClr val="F17CB0">
                      <a:tint val="15000"/>
                      <a:satMod val="350000"/>
                    </a:srgbClr>
                  </a:gs>
                </a:gsLst>
                <a:lin ang="16200000" scaled="1"/>
              </a:gradFill>
              <a:ln w="9525" cap="flat" cmpd="sng" algn="ctr">
                <a:solidFill>
                  <a:srgbClr val="F17CB0">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w.rank</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78" name="직사각형 33"/>
              <p:cNvSpPr/>
              <p:nvPr/>
            </p:nvSpPr>
            <p:spPr>
              <a:xfrm>
                <a:off x="395536" y="3973151"/>
                <a:ext cx="1326123" cy="328128"/>
              </a:xfrm>
              <a:prstGeom prst="rect">
                <a:avLst/>
              </a:prstGeom>
              <a:gradFill rotWithShape="1">
                <a:gsLst>
                  <a:gs pos="0">
                    <a:srgbClr val="F17CB0">
                      <a:tint val="50000"/>
                      <a:satMod val="300000"/>
                    </a:srgbClr>
                  </a:gs>
                  <a:gs pos="35000">
                    <a:srgbClr val="F17CB0">
                      <a:tint val="37000"/>
                      <a:satMod val="300000"/>
                    </a:srgbClr>
                  </a:gs>
                  <a:gs pos="100000">
                    <a:srgbClr val="F17CB0">
                      <a:tint val="15000"/>
                      <a:satMod val="350000"/>
                    </a:srgbClr>
                  </a:gs>
                </a:gsLst>
                <a:lin ang="16200000" scaled="1"/>
              </a:gradFill>
              <a:ln w="9525" cap="flat" cmpd="sng" algn="ctr">
                <a:solidFill>
                  <a:srgbClr val="F17CB0">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a:ln>
                      <a:noFill/>
                    </a:ln>
                    <a:solidFill>
                      <a:sysClr val="windowText" lastClr="000000"/>
                    </a:solidFill>
                    <a:effectLst/>
                    <a:uLnTx/>
                    <a:uFillTx/>
                    <a:latin typeface="Calibri"/>
                    <a:ea typeface="나눔고딕"/>
                    <a:cs typeface="+mn-cs"/>
                  </a:rPr>
                  <a:t>w.next_rank</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79" name="직사각형 34"/>
              <p:cNvSpPr/>
              <p:nvPr/>
            </p:nvSpPr>
            <p:spPr>
              <a:xfrm>
                <a:off x="395536" y="4299407"/>
                <a:ext cx="1326123" cy="328128"/>
              </a:xfrm>
              <a:prstGeom prst="rect">
                <a:avLst/>
              </a:prstGeom>
              <a:gradFill rotWithShape="1">
                <a:gsLst>
                  <a:gs pos="0">
                    <a:srgbClr val="F17CB0">
                      <a:tint val="50000"/>
                      <a:satMod val="300000"/>
                    </a:srgbClr>
                  </a:gs>
                  <a:gs pos="35000">
                    <a:srgbClr val="F17CB0">
                      <a:tint val="37000"/>
                      <a:satMod val="300000"/>
                    </a:srgbClr>
                  </a:gs>
                  <a:gs pos="100000">
                    <a:srgbClr val="F17CB0">
                      <a:tint val="15000"/>
                      <a:satMod val="350000"/>
                    </a:srgbClr>
                  </a:gs>
                </a:gsLst>
                <a:lin ang="16200000" scaled="1"/>
              </a:gradFill>
              <a:ln w="9525" cap="flat" cmpd="sng" algn="ctr">
                <a:solidFill>
                  <a:srgbClr val="F17CB0">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w.edges</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80" name="직사각형 35"/>
              <p:cNvSpPr/>
              <p:nvPr/>
            </p:nvSpPr>
            <p:spPr>
              <a:xfrm>
                <a:off x="395536" y="4631457"/>
                <a:ext cx="1326123" cy="328128"/>
              </a:xfrm>
              <a:prstGeom prst="rect">
                <a:avLst/>
              </a:prstGeom>
              <a:gradFill rotWithShape="1">
                <a:gsLst>
                  <a:gs pos="0">
                    <a:srgbClr val="F17CB0">
                      <a:tint val="50000"/>
                      <a:satMod val="300000"/>
                    </a:srgbClr>
                  </a:gs>
                  <a:gs pos="35000">
                    <a:srgbClr val="F17CB0">
                      <a:tint val="37000"/>
                      <a:satMod val="300000"/>
                    </a:srgbClr>
                  </a:gs>
                  <a:gs pos="100000">
                    <a:srgbClr val="F17CB0">
                      <a:tint val="15000"/>
                      <a:satMod val="350000"/>
                    </a:srgbClr>
                  </a:gs>
                </a:gsLst>
                <a:lin ang="16200000" scaled="1"/>
              </a:gradFill>
              <a:ln w="9525" cap="flat" cmpd="sng" algn="ctr">
                <a:solidFill>
                  <a:srgbClr val="F17CB0">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a:ln>
                      <a:noFill/>
                    </a:ln>
                    <a:solidFill>
                      <a:sysClr val="windowText" lastClr="000000"/>
                    </a:solidFill>
                    <a:effectLst/>
                    <a:uLnTx/>
                    <a:uFillTx/>
                    <a:latin typeface="Calibri"/>
                    <a:ea typeface="나눔고딕"/>
                    <a:cs typeface="+mn-cs"/>
                  </a:rPr>
                  <a:t>…</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grpSp>
        <p:grpSp>
          <p:nvGrpSpPr>
            <p:cNvPr id="74" name="그룹 11"/>
            <p:cNvGrpSpPr/>
            <p:nvPr/>
          </p:nvGrpSpPr>
          <p:grpSpPr>
            <a:xfrm>
              <a:off x="1538558" y="4694850"/>
              <a:ext cx="369146" cy="1314561"/>
              <a:chOff x="1538558" y="4694850"/>
              <a:chExt cx="369146" cy="1314561"/>
            </a:xfrm>
          </p:grpSpPr>
          <p:cxnSp>
            <p:nvCxnSpPr>
              <p:cNvPr id="75" name="직선 연결선 8"/>
              <p:cNvCxnSpPr/>
              <p:nvPr/>
            </p:nvCxnSpPr>
            <p:spPr>
              <a:xfrm flipH="1" flipV="1">
                <a:off x="1538558" y="4694850"/>
                <a:ext cx="369146" cy="698426"/>
              </a:xfrm>
              <a:prstGeom prst="line">
                <a:avLst/>
              </a:prstGeom>
              <a:noFill/>
              <a:ln w="9525" cap="flat" cmpd="sng" algn="ctr">
                <a:solidFill>
                  <a:srgbClr val="60BD68">
                    <a:shade val="95000"/>
                    <a:satMod val="105000"/>
                  </a:srgbClr>
                </a:solidFill>
                <a:prstDash val="dash"/>
              </a:ln>
              <a:effectLst/>
            </p:spPr>
          </p:cxnSp>
          <p:cxnSp>
            <p:nvCxnSpPr>
              <p:cNvPr id="76" name="직선 연결선 10"/>
              <p:cNvCxnSpPr/>
              <p:nvPr/>
            </p:nvCxnSpPr>
            <p:spPr>
              <a:xfrm flipV="1">
                <a:off x="1538558" y="5793386"/>
                <a:ext cx="369146" cy="216025"/>
              </a:xfrm>
              <a:prstGeom prst="line">
                <a:avLst/>
              </a:prstGeom>
              <a:noFill/>
              <a:ln w="9525" cap="flat" cmpd="sng" algn="ctr">
                <a:solidFill>
                  <a:srgbClr val="60BD68">
                    <a:shade val="95000"/>
                    <a:satMod val="105000"/>
                  </a:srgbClr>
                </a:solidFill>
                <a:prstDash val="dash"/>
              </a:ln>
              <a:effectLst/>
            </p:spPr>
          </p:cxnSp>
        </p:grpSp>
      </p:grpSp>
    </p:spTree>
    <p:extLst>
      <p:ext uri="{BB962C8B-B14F-4D97-AF65-F5344CB8AC3E}">
        <p14:creationId xmlns:p14="http://schemas.microsoft.com/office/powerpoint/2010/main" val="1069132760"/>
      </p:ext>
    </p:extLst>
  </p:cSld>
  <p:clrMapOvr>
    <a:masterClrMapping/>
  </p:clrMapOvr>
  <p:transition/>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Opportunity: 3D-Stacked </a:t>
            </a:r>
            <a:r>
              <a:rPr lang="en-US" dirty="0" err="1"/>
              <a:t>Logic+Memory</a:t>
            </a:r>
            <a:endParaRPr lang="en-US" dirty="0"/>
          </a:p>
        </p:txBody>
      </p:sp>
      <p:sp>
        <p:nvSpPr>
          <p:cNvPr id="3" name="Content Placeholder 2"/>
          <p:cNvSpPr>
            <a:spLocks noGrp="1"/>
          </p:cNvSpPr>
          <p:nvPr>
            <p:ph idx="1"/>
          </p:nvPr>
        </p:nvSpPr>
        <p:spPr>
          <a:xfrm>
            <a:off x="228600" y="1124744"/>
            <a:ext cx="8610600" cy="5123656"/>
          </a:xfrm>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p:cNvPicPr>
            <a:picLocks noChangeAspect="1"/>
          </p:cNvPicPr>
          <p:nvPr/>
        </p:nvPicPr>
        <p:blipFill>
          <a:blip r:embed="rId2"/>
          <a:stretch>
            <a:fillRect/>
          </a:stretch>
        </p:blipFill>
        <p:spPr>
          <a:xfrm>
            <a:off x="107504" y="1286520"/>
            <a:ext cx="7772400" cy="1422400"/>
          </a:xfrm>
          <a:prstGeom prst="rect">
            <a:avLst/>
          </a:prstGeom>
        </p:spPr>
      </p:pic>
      <p:pic>
        <p:nvPicPr>
          <p:cNvPr id="5" name="Picture 2" descr="http://www.extremetech.com/wp-content/uploads/2013/09/hybrid_memory_cube.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331640" y="3068960"/>
            <a:ext cx="5040560" cy="3619122"/>
          </a:xfrm>
          <a:prstGeom prst="rect">
            <a:avLst/>
          </a:prstGeom>
          <a:noFill/>
          <a:extLst>
            <a:ext uri="{909E8E84-426E-40dd-AFC4-6F175D3DCCD1}">
              <a14:hiddenFill xmlns:a14="http://schemas.microsoft.com/office/drawing/2010/main" xmlns="">
                <a:solidFill>
                  <a:srgbClr val="FFFFFF"/>
                </a:solidFill>
              </a14:hiddenFill>
            </a:ext>
          </a:extLst>
        </p:spPr>
      </p:pic>
      <p:sp>
        <p:nvSpPr>
          <p:cNvPr id="8" name="TextBox 7"/>
          <p:cNvSpPr txBox="1"/>
          <p:nvPr/>
        </p:nvSpPr>
        <p:spPr>
          <a:xfrm>
            <a:off x="6040851" y="4509120"/>
            <a:ext cx="79589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D5494"/>
                </a:solidFill>
                <a:effectLst/>
                <a:uLnTx/>
                <a:uFillTx/>
                <a:latin typeface="Tahoma"/>
                <a:ea typeface="+mn-ea"/>
                <a:cs typeface="+mn-cs"/>
              </a:rPr>
              <a:t>Logic</a:t>
            </a:r>
          </a:p>
        </p:txBody>
      </p:sp>
      <p:sp>
        <p:nvSpPr>
          <p:cNvPr id="9" name="TextBox 8"/>
          <p:cNvSpPr txBox="1"/>
          <p:nvPr/>
        </p:nvSpPr>
        <p:spPr>
          <a:xfrm>
            <a:off x="5968843" y="4005064"/>
            <a:ext cx="11234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5B62F"/>
                </a:solidFill>
                <a:effectLst/>
                <a:uLnTx/>
                <a:uFillTx/>
                <a:latin typeface="Tahoma"/>
                <a:ea typeface="+mn-ea"/>
                <a:cs typeface="+mn-cs"/>
              </a:rPr>
              <a:t>Memory</a:t>
            </a:r>
          </a:p>
        </p:txBody>
      </p:sp>
      <p:sp>
        <p:nvSpPr>
          <p:cNvPr id="7" name="TextBox 6"/>
          <p:cNvSpPr txBox="1"/>
          <p:nvPr/>
        </p:nvSpPr>
        <p:spPr>
          <a:xfrm>
            <a:off x="5670854" y="5527630"/>
            <a:ext cx="3161058"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Tahoma"/>
                <a:ea typeface="+mn-ea"/>
                <a:cs typeface="+mn-cs"/>
              </a:rPr>
              <a:t>Other “True 3D” technologies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Tahoma"/>
                <a:ea typeface="+mn-ea"/>
                <a:cs typeface="+mn-cs"/>
              </a:rPr>
              <a:t>under development</a:t>
            </a:r>
          </a:p>
        </p:txBody>
      </p:sp>
    </p:spTree>
    <p:extLst>
      <p:ext uri="{BB962C8B-B14F-4D97-AF65-F5344CB8AC3E}">
        <p14:creationId xmlns:p14="http://schemas.microsoft.com/office/powerpoint/2010/main" val="178979327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7" grpId="0"/>
    </p:bldLst>
  </p:timing>
</p:sld>
</file>

<file path=ppt/slides/slide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Tesseract</a:t>
            </a:r>
            <a:r>
              <a:rPr lang="en-US" dirty="0"/>
              <a:t> System for Graph Processing</a:t>
            </a:r>
          </a:p>
        </p:txBody>
      </p:sp>
      <p:pic>
        <p:nvPicPr>
          <p:cNvPr id="258" name="Picture 2" descr="http://www.extremetech.com/wp-content/uploads/2013/09/hybrid_memory_cub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701620" y="1340768"/>
            <a:ext cx="3383774" cy="2429550"/>
          </a:xfrm>
          <a:prstGeom prst="rect">
            <a:avLst/>
          </a:prstGeom>
          <a:noFill/>
          <a:extLst>
            <a:ext uri="{909E8E84-426E-40dd-AFC4-6F175D3DCCD1}">
              <a14:hiddenFill xmlns="" xmlns:a14="http://schemas.microsoft.com/office/drawing/2010/main">
                <a:solidFill>
                  <a:srgbClr val="FFFFFF"/>
                </a:solidFill>
              </a14:hiddenFill>
            </a:ext>
          </a:extLst>
        </p:spPr>
      </p:pic>
      <p:grpSp>
        <p:nvGrpSpPr>
          <p:cNvPr id="259" name="그룹 137"/>
          <p:cNvGrpSpPr/>
          <p:nvPr/>
        </p:nvGrpSpPr>
        <p:grpSpPr>
          <a:xfrm>
            <a:off x="2960548" y="2386982"/>
            <a:ext cx="2890319" cy="3322913"/>
            <a:chOff x="2540320" y="2698376"/>
            <a:chExt cx="2890319" cy="3322913"/>
          </a:xfrm>
        </p:grpSpPr>
        <p:cxnSp>
          <p:nvCxnSpPr>
            <p:cNvPr id="260" name="직선 연결선 64"/>
            <p:cNvCxnSpPr/>
            <p:nvPr/>
          </p:nvCxnSpPr>
          <p:spPr>
            <a:xfrm>
              <a:off x="2540320" y="3008078"/>
              <a:ext cx="101813" cy="990596"/>
            </a:xfrm>
            <a:prstGeom prst="line">
              <a:avLst/>
            </a:prstGeom>
            <a:noFill/>
            <a:ln w="9525" cap="flat" cmpd="sng" algn="ctr">
              <a:solidFill>
                <a:sysClr val="windowText" lastClr="000000"/>
              </a:solidFill>
              <a:prstDash val="dash"/>
            </a:ln>
            <a:effectLst/>
          </p:spPr>
        </p:cxnSp>
        <p:cxnSp>
          <p:nvCxnSpPr>
            <p:cNvPr id="261" name="직선 연결선 67"/>
            <p:cNvCxnSpPr/>
            <p:nvPr/>
          </p:nvCxnSpPr>
          <p:spPr>
            <a:xfrm flipH="1">
              <a:off x="5107196" y="2698376"/>
              <a:ext cx="323443" cy="1300298"/>
            </a:xfrm>
            <a:prstGeom prst="line">
              <a:avLst/>
            </a:prstGeom>
            <a:noFill/>
            <a:ln w="9525" cap="flat" cmpd="sng" algn="ctr">
              <a:solidFill>
                <a:sysClr val="windowText" lastClr="000000"/>
              </a:solidFill>
              <a:prstDash val="dash"/>
            </a:ln>
            <a:effectLst/>
          </p:spPr>
        </p:cxnSp>
        <p:grpSp>
          <p:nvGrpSpPr>
            <p:cNvPr id="262" name="그룹 85"/>
            <p:cNvGrpSpPr/>
            <p:nvPr/>
          </p:nvGrpSpPr>
          <p:grpSpPr>
            <a:xfrm>
              <a:off x="2542515" y="3916837"/>
              <a:ext cx="2664295" cy="2104452"/>
              <a:chOff x="3275856" y="3916837"/>
              <a:chExt cx="2664295" cy="2104452"/>
            </a:xfrm>
          </p:grpSpPr>
          <p:sp>
            <p:nvSpPr>
              <p:cNvPr id="263" name="직사각형 4"/>
              <p:cNvSpPr/>
              <p:nvPr/>
            </p:nvSpPr>
            <p:spPr>
              <a:xfrm>
                <a:off x="3375473" y="3998674"/>
                <a:ext cx="2465060" cy="2022615"/>
              </a:xfrm>
              <a:prstGeom prst="rect">
                <a:avLst/>
              </a:prstGeom>
              <a:solidFill>
                <a:sysClr val="window" lastClr="FFFFFF"/>
              </a:solidFill>
              <a:ln w="254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grpSp>
            <p:nvGrpSpPr>
              <p:cNvPr id="264" name="그룹 84"/>
              <p:cNvGrpSpPr/>
              <p:nvPr/>
            </p:nvGrpSpPr>
            <p:grpSpPr>
              <a:xfrm>
                <a:off x="3501888" y="3916837"/>
                <a:ext cx="2212233" cy="2010654"/>
                <a:chOff x="3501887" y="3916837"/>
                <a:chExt cx="2212233" cy="2010654"/>
              </a:xfrm>
            </p:grpSpPr>
            <p:grpSp>
              <p:nvGrpSpPr>
                <p:cNvPr id="267" name="그룹 49"/>
                <p:cNvGrpSpPr/>
                <p:nvPr/>
              </p:nvGrpSpPr>
              <p:grpSpPr>
                <a:xfrm flipV="1">
                  <a:off x="3627842" y="5167522"/>
                  <a:ext cx="64123" cy="489852"/>
                  <a:chOff x="3491880" y="4419110"/>
                  <a:chExt cx="73052" cy="558062"/>
                </a:xfrm>
              </p:grpSpPr>
              <p:cxnSp>
                <p:nvCxnSpPr>
                  <p:cNvPr id="310" name="직선 화살표 연결선 50"/>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11" name="직선 화살표 연결선 51"/>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8" name="그룹 52"/>
                <p:cNvGrpSpPr/>
                <p:nvPr/>
              </p:nvGrpSpPr>
              <p:grpSpPr>
                <a:xfrm flipV="1">
                  <a:off x="4070289" y="5167522"/>
                  <a:ext cx="64123" cy="489852"/>
                  <a:chOff x="3491880" y="4419110"/>
                  <a:chExt cx="73052" cy="558062"/>
                </a:xfrm>
              </p:grpSpPr>
              <p:cxnSp>
                <p:nvCxnSpPr>
                  <p:cNvPr id="308" name="직선 화살표 연결선 5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9" name="직선 화살표 연결선 54"/>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9" name="그룹 55"/>
                <p:cNvGrpSpPr/>
                <p:nvPr/>
              </p:nvGrpSpPr>
              <p:grpSpPr>
                <a:xfrm flipV="1">
                  <a:off x="4512736" y="5167522"/>
                  <a:ext cx="64123" cy="489852"/>
                  <a:chOff x="3491880" y="4419110"/>
                  <a:chExt cx="73052" cy="558062"/>
                </a:xfrm>
              </p:grpSpPr>
              <p:cxnSp>
                <p:nvCxnSpPr>
                  <p:cNvPr id="306" name="직선 화살표 연결선 56"/>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7" name="직선 화살표 연결선 57"/>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0" name="그룹 58"/>
                <p:cNvGrpSpPr/>
                <p:nvPr/>
              </p:nvGrpSpPr>
              <p:grpSpPr>
                <a:xfrm flipV="1">
                  <a:off x="5524042" y="5167522"/>
                  <a:ext cx="64123" cy="489852"/>
                  <a:chOff x="3491880" y="4419110"/>
                  <a:chExt cx="73052" cy="558062"/>
                </a:xfrm>
              </p:grpSpPr>
              <p:cxnSp>
                <p:nvCxnSpPr>
                  <p:cNvPr id="304" name="직선 화살표 연결선 59"/>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5" name="직선 화살표 연결선 60"/>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1" name="그룹 39"/>
                <p:cNvGrpSpPr/>
                <p:nvPr/>
              </p:nvGrpSpPr>
              <p:grpSpPr>
                <a:xfrm>
                  <a:off x="3627842" y="4362113"/>
                  <a:ext cx="64123" cy="489852"/>
                  <a:chOff x="3491880" y="4419110"/>
                  <a:chExt cx="73052" cy="558062"/>
                </a:xfrm>
              </p:grpSpPr>
              <p:cxnSp>
                <p:nvCxnSpPr>
                  <p:cNvPr id="302" name="직선 화살표 연결선 3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3" name="직선 화살표 연결선 3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2" name="그룹 40"/>
                <p:cNvGrpSpPr/>
                <p:nvPr/>
              </p:nvGrpSpPr>
              <p:grpSpPr>
                <a:xfrm>
                  <a:off x="4070289" y="4362113"/>
                  <a:ext cx="64123" cy="489852"/>
                  <a:chOff x="3491880" y="4419110"/>
                  <a:chExt cx="73052" cy="558062"/>
                </a:xfrm>
              </p:grpSpPr>
              <p:cxnSp>
                <p:nvCxnSpPr>
                  <p:cNvPr id="300" name="직선 화살표 연결선 41"/>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1" name="직선 화살표 연결선 42"/>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3" name="그룹 43"/>
                <p:cNvGrpSpPr/>
                <p:nvPr/>
              </p:nvGrpSpPr>
              <p:grpSpPr>
                <a:xfrm>
                  <a:off x="4512736" y="4362113"/>
                  <a:ext cx="64123" cy="489852"/>
                  <a:chOff x="3491880" y="4419110"/>
                  <a:chExt cx="73052" cy="558062"/>
                </a:xfrm>
              </p:grpSpPr>
              <p:cxnSp>
                <p:nvCxnSpPr>
                  <p:cNvPr id="298" name="직선 화살표 연결선 44"/>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9" name="직선 화살표 연결선 4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4" name="그룹 46"/>
                <p:cNvGrpSpPr/>
                <p:nvPr/>
              </p:nvGrpSpPr>
              <p:grpSpPr>
                <a:xfrm>
                  <a:off x="5524042" y="4362113"/>
                  <a:ext cx="64123" cy="489852"/>
                  <a:chOff x="3491880" y="4419110"/>
                  <a:chExt cx="73052" cy="558062"/>
                </a:xfrm>
              </p:grpSpPr>
              <p:cxnSp>
                <p:nvCxnSpPr>
                  <p:cNvPr id="296" name="직선 화살표 연결선 47"/>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7" name="직선 화살표 연결선 48"/>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sp>
              <p:nvSpPr>
                <p:cNvPr id="275" name="직사각형 6"/>
                <p:cNvSpPr/>
                <p:nvPr/>
              </p:nvSpPr>
              <p:spPr>
                <a:xfrm>
                  <a:off x="35018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6" name="직사각형 7"/>
                <p:cNvSpPr/>
                <p:nvPr/>
              </p:nvSpPr>
              <p:spPr>
                <a:xfrm>
                  <a:off x="3944334"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7" name="직사각형 8"/>
                <p:cNvSpPr/>
                <p:nvPr/>
              </p:nvSpPr>
              <p:spPr>
                <a:xfrm>
                  <a:off x="4386781"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8" name="직사각형 11"/>
                <p:cNvSpPr/>
                <p:nvPr/>
              </p:nvSpPr>
              <p:spPr>
                <a:xfrm>
                  <a:off x="3501887"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9" name="직사각형 12"/>
                <p:cNvSpPr/>
                <p:nvPr/>
              </p:nvSpPr>
              <p:spPr>
                <a:xfrm>
                  <a:off x="3944334"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0" name="직사각형 13"/>
                <p:cNvSpPr/>
                <p:nvPr/>
              </p:nvSpPr>
              <p:spPr>
                <a:xfrm>
                  <a:off x="4386781"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1" name="직사각형 15"/>
                <p:cNvSpPr/>
                <p:nvPr/>
              </p:nvSpPr>
              <p:spPr>
                <a:xfrm>
                  <a:off x="35018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2" name="직사각형 16"/>
                <p:cNvSpPr/>
                <p:nvPr/>
              </p:nvSpPr>
              <p:spPr>
                <a:xfrm>
                  <a:off x="3944334"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3" name="직사각형 17"/>
                <p:cNvSpPr/>
                <p:nvPr/>
              </p:nvSpPr>
              <p:spPr>
                <a:xfrm>
                  <a:off x="4386781"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4" name="직사각형 19"/>
                <p:cNvSpPr/>
                <p:nvPr/>
              </p:nvSpPr>
              <p:spPr>
                <a:xfrm>
                  <a:off x="35018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5" name="직사각형 20"/>
                <p:cNvSpPr/>
                <p:nvPr/>
              </p:nvSpPr>
              <p:spPr>
                <a:xfrm>
                  <a:off x="3944334"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6" name="직사각형 21"/>
                <p:cNvSpPr/>
                <p:nvPr/>
              </p:nvSpPr>
              <p:spPr>
                <a:xfrm>
                  <a:off x="4386781"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7" name="직사각형 5"/>
                <p:cNvSpPr/>
                <p:nvPr/>
              </p:nvSpPr>
              <p:spPr>
                <a:xfrm>
                  <a:off x="3501887" y="4851965"/>
                  <a:ext cx="2212233" cy="316034"/>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Crossbar Network</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8" name="직사각형 9"/>
                <p:cNvSpPr/>
                <p:nvPr/>
              </p:nvSpPr>
              <p:spPr>
                <a:xfrm>
                  <a:off x="53980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9" name="직사각형 14"/>
                <p:cNvSpPr/>
                <p:nvPr/>
              </p:nvSpPr>
              <p:spPr>
                <a:xfrm>
                  <a:off x="5398087" y="44806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0" name="직사각형 18"/>
                <p:cNvSpPr/>
                <p:nvPr/>
              </p:nvSpPr>
              <p:spPr>
                <a:xfrm>
                  <a:off x="53980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1" name="직사각형 22"/>
                <p:cNvSpPr/>
                <p:nvPr/>
              </p:nvSpPr>
              <p:spPr>
                <a:xfrm>
                  <a:off x="53980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2" name="TextBox 291"/>
                <p:cNvSpPr txBox="1"/>
                <p:nvPr/>
              </p:nvSpPr>
              <p:spPr>
                <a:xfrm>
                  <a:off x="4860355" y="3916837"/>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3" name="TextBox 292"/>
                <p:cNvSpPr txBox="1"/>
                <p:nvPr/>
              </p:nvSpPr>
              <p:spPr>
                <a:xfrm>
                  <a:off x="4860355" y="4297315"/>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4" name="TextBox 293"/>
                <p:cNvSpPr txBox="1"/>
                <p:nvPr/>
              </p:nvSpPr>
              <p:spPr>
                <a:xfrm>
                  <a:off x="4860355" y="5096119"/>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5" name="TextBox 294"/>
                <p:cNvSpPr txBox="1"/>
                <p:nvPr/>
              </p:nvSpPr>
              <p:spPr>
                <a:xfrm>
                  <a:off x="4860355" y="5465826"/>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cxnSp>
            <p:nvCxnSpPr>
              <p:cNvPr id="265" name="직선 화살표 연결선 78"/>
              <p:cNvCxnSpPr/>
              <p:nvPr/>
            </p:nvCxnSpPr>
            <p:spPr>
              <a:xfrm flipH="1">
                <a:off x="3275856" y="5013177"/>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cxnSp>
            <p:nvCxnSpPr>
              <p:cNvPr id="266" name="직선 화살표 연결선 83"/>
              <p:cNvCxnSpPr/>
              <p:nvPr/>
            </p:nvCxnSpPr>
            <p:spPr>
              <a:xfrm flipH="1">
                <a:off x="5714120" y="5015083"/>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grpSp>
        <p:nvGrpSpPr>
          <p:cNvPr id="312" name="그룹 138"/>
          <p:cNvGrpSpPr/>
          <p:nvPr/>
        </p:nvGrpSpPr>
        <p:grpSpPr>
          <a:xfrm>
            <a:off x="5397217" y="3068960"/>
            <a:ext cx="3568497" cy="2986186"/>
            <a:chOff x="5277803" y="2315022"/>
            <a:chExt cx="3568497" cy="2986186"/>
          </a:xfrm>
        </p:grpSpPr>
        <p:grpSp>
          <p:nvGrpSpPr>
            <p:cNvPr id="313" name="그룹 131"/>
            <p:cNvGrpSpPr/>
            <p:nvPr/>
          </p:nvGrpSpPr>
          <p:grpSpPr>
            <a:xfrm>
              <a:off x="5860114" y="2315022"/>
              <a:ext cx="2986186" cy="2986186"/>
              <a:chOff x="5700614" y="2176524"/>
              <a:chExt cx="2986186" cy="2986186"/>
            </a:xfrm>
          </p:grpSpPr>
          <p:sp>
            <p:nvSpPr>
              <p:cNvPr id="316" name="직사각형 86"/>
              <p:cNvSpPr/>
              <p:nvPr/>
            </p:nvSpPr>
            <p:spPr>
              <a:xfrm>
                <a:off x="5700614" y="2176524"/>
                <a:ext cx="2986186" cy="2986186"/>
              </a:xfrm>
              <a:prstGeom prst="rect">
                <a:avLst/>
              </a:prstGeom>
              <a:solidFill>
                <a:sysClr val="window" lastClr="FFFFFF"/>
              </a:solidFill>
              <a:ln w="25400" cap="flat" cmpd="sng" algn="ctr">
                <a:solidFill>
                  <a:srgbClr val="5DA5DA"/>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7" name="직사각형 87"/>
              <p:cNvSpPr/>
              <p:nvPr/>
            </p:nvSpPr>
            <p:spPr>
              <a:xfrm>
                <a:off x="8110736" y="2346491"/>
                <a:ext cx="432048" cy="2075090"/>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vert"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DRAM Controller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18" name="직사각형 88"/>
              <p:cNvSpPr/>
              <p:nvPr/>
            </p:nvSpPr>
            <p:spPr>
              <a:xfrm>
                <a:off x="8110736" y="4589673"/>
                <a:ext cx="432048" cy="404944"/>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NI</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19" name="직선 화살표 연결선 97"/>
              <p:cNvCxnSpPr>
                <a:stCxn id="318" idx="0"/>
                <a:endCxn id="317" idx="2"/>
              </p:cNvCxnSpPr>
              <p:nvPr/>
            </p:nvCxnSpPr>
            <p:spPr>
              <a:xfrm flipV="1">
                <a:off x="8326760" y="4421581"/>
                <a:ext cx="0" cy="16809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cxnSp>
          <p:nvCxnSpPr>
            <p:cNvPr id="314" name="직선 연결선 127"/>
            <p:cNvCxnSpPr/>
            <p:nvPr/>
          </p:nvCxnSpPr>
          <p:spPr>
            <a:xfrm flipV="1">
              <a:off x="5280614" y="2315022"/>
              <a:ext cx="583876" cy="1104125"/>
            </a:xfrm>
            <a:prstGeom prst="line">
              <a:avLst/>
            </a:prstGeom>
            <a:noFill/>
            <a:ln w="9525" cap="flat" cmpd="sng" algn="ctr">
              <a:solidFill>
                <a:srgbClr val="5DA5DA">
                  <a:shade val="95000"/>
                  <a:satMod val="105000"/>
                </a:srgbClr>
              </a:solidFill>
              <a:prstDash val="dash"/>
            </a:ln>
            <a:effectLst/>
          </p:spPr>
        </p:cxnSp>
        <p:cxnSp>
          <p:nvCxnSpPr>
            <p:cNvPr id="315" name="직선 연결선 128"/>
            <p:cNvCxnSpPr/>
            <p:nvPr/>
          </p:nvCxnSpPr>
          <p:spPr>
            <a:xfrm>
              <a:off x="5277803" y="3668121"/>
              <a:ext cx="580861" cy="1633087"/>
            </a:xfrm>
            <a:prstGeom prst="line">
              <a:avLst/>
            </a:prstGeom>
            <a:noFill/>
            <a:ln w="9525" cap="flat" cmpd="sng" algn="ctr">
              <a:solidFill>
                <a:srgbClr val="5DA5DA">
                  <a:shade val="95000"/>
                  <a:satMod val="105000"/>
                </a:srgbClr>
              </a:solidFill>
              <a:prstDash val="dash"/>
            </a:ln>
            <a:effectLst/>
          </p:spPr>
        </p:cxnSp>
      </p:grpSp>
      <p:grpSp>
        <p:nvGrpSpPr>
          <p:cNvPr id="320" name="그룹 132"/>
          <p:cNvGrpSpPr/>
          <p:nvPr/>
        </p:nvGrpSpPr>
        <p:grpSpPr>
          <a:xfrm>
            <a:off x="6127920" y="3238927"/>
            <a:ext cx="2261730" cy="2648562"/>
            <a:chOff x="5849006" y="2346491"/>
            <a:chExt cx="2261730" cy="2648562"/>
          </a:xfrm>
        </p:grpSpPr>
        <p:sp>
          <p:nvSpPr>
            <p:cNvPr id="321" name="직사각형 89"/>
            <p:cNvSpPr/>
            <p:nvPr/>
          </p:nvSpPr>
          <p:spPr>
            <a:xfrm>
              <a:off x="5849006" y="2346491"/>
              <a:ext cx="2079267" cy="774399"/>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In-Order Core</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2" name="직사각형 90"/>
            <p:cNvSpPr/>
            <p:nvPr/>
          </p:nvSpPr>
          <p:spPr>
            <a:xfrm>
              <a:off x="5849006" y="4589673"/>
              <a:ext cx="2079267" cy="40538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Message Queue</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3" name="직사각형 91"/>
            <p:cNvSpPr/>
            <p:nvPr/>
          </p:nvSpPr>
          <p:spPr>
            <a:xfrm>
              <a:off x="6882913" y="3280649"/>
              <a:ext cx="1045360"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PF Buffer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4" name="직사각형 92"/>
            <p:cNvSpPr/>
            <p:nvPr/>
          </p:nvSpPr>
          <p:spPr>
            <a:xfrm>
              <a:off x="6882913" y="4047202"/>
              <a:ext cx="1045360" cy="374697"/>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MTP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5" name="직사각형 93"/>
            <p:cNvSpPr/>
            <p:nvPr/>
          </p:nvSpPr>
          <p:spPr>
            <a:xfrm>
              <a:off x="6240328" y="3280650"/>
              <a:ext cx="460122"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LP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26" name="직선 화살표 연결선 95"/>
            <p:cNvCxnSpPr/>
            <p:nvPr/>
          </p:nvCxnSpPr>
          <p:spPr>
            <a:xfrm>
              <a:off x="6028727" y="3120890"/>
              <a:ext cx="0" cy="1468783"/>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7" name="직선 화살표 연결선 98"/>
            <p:cNvCxnSpPr>
              <a:stCxn id="318" idx="1"/>
              <a:endCxn id="322" idx="3"/>
            </p:cNvCxnSpPr>
            <p:nvPr/>
          </p:nvCxnSpPr>
          <p:spPr>
            <a:xfrm flipH="1">
              <a:off x="7928273" y="4792145"/>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8" name="직선 화살표 연결선 106"/>
            <p:cNvCxnSpPr/>
            <p:nvPr/>
          </p:nvCxnSpPr>
          <p:spPr>
            <a:xfrm flipV="1">
              <a:off x="7405593" y="4420547"/>
              <a:ext cx="0" cy="169126"/>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29" name="직선 화살표 연결선 109"/>
            <p:cNvCxnSpPr>
              <a:stCxn id="324" idx="0"/>
              <a:endCxn id="323" idx="2"/>
            </p:cNvCxnSpPr>
            <p:nvPr/>
          </p:nvCxnSpPr>
          <p:spPr>
            <a:xfrm flipV="1">
              <a:off x="7405593" y="3890851"/>
              <a:ext cx="0" cy="15635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0" name="직선 화살표 연결선 113"/>
            <p:cNvCxnSpPr/>
            <p:nvPr/>
          </p:nvCxnSpPr>
          <p:spPr>
            <a:xfrm flipV="1">
              <a:off x="7405593"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1" name="직선 화살표 연결선 115"/>
            <p:cNvCxnSpPr/>
            <p:nvPr/>
          </p:nvCxnSpPr>
          <p:spPr>
            <a:xfrm>
              <a:off x="6470389"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2" name="직선 화살표 연결선 116"/>
            <p:cNvCxnSpPr>
              <a:stCxn id="325" idx="3"/>
              <a:endCxn id="323" idx="1"/>
            </p:cNvCxnSpPr>
            <p:nvPr/>
          </p:nvCxnSpPr>
          <p:spPr>
            <a:xfrm flipV="1">
              <a:off x="6700450" y="3585750"/>
              <a:ext cx="182463" cy="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3" name="직선 화살표 연결선 123"/>
            <p:cNvCxnSpPr/>
            <p:nvPr/>
          </p:nvCxnSpPr>
          <p:spPr>
            <a:xfrm flipH="1">
              <a:off x="7928273" y="3594266"/>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34" name="직선 화살표 연결선 124"/>
            <p:cNvCxnSpPr/>
            <p:nvPr/>
          </p:nvCxnSpPr>
          <p:spPr>
            <a:xfrm flipH="1">
              <a:off x="7928273" y="2733472"/>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grpSp>
      <p:grpSp>
        <p:nvGrpSpPr>
          <p:cNvPr id="335" name="그룹 583"/>
          <p:cNvGrpSpPr/>
          <p:nvPr/>
        </p:nvGrpSpPr>
        <p:grpSpPr>
          <a:xfrm>
            <a:off x="318817" y="3704795"/>
            <a:ext cx="2747113" cy="2348991"/>
            <a:chOff x="211357" y="3318585"/>
            <a:chExt cx="2747113" cy="2348991"/>
          </a:xfrm>
        </p:grpSpPr>
        <p:grpSp>
          <p:nvGrpSpPr>
            <p:cNvPr id="336" name="그룹 576"/>
            <p:cNvGrpSpPr/>
            <p:nvPr/>
          </p:nvGrpSpPr>
          <p:grpSpPr>
            <a:xfrm>
              <a:off x="211357" y="3468326"/>
              <a:ext cx="2199540" cy="2199250"/>
              <a:chOff x="288170" y="3573016"/>
              <a:chExt cx="2199540" cy="2199250"/>
            </a:xfrm>
          </p:grpSpPr>
          <p:grpSp>
            <p:nvGrpSpPr>
              <p:cNvPr id="339" name="그룹 337"/>
              <p:cNvGrpSpPr/>
              <p:nvPr/>
            </p:nvGrpSpPr>
            <p:grpSpPr>
              <a:xfrm>
                <a:off x="288170" y="3573016"/>
                <a:ext cx="2199540" cy="456333"/>
                <a:chOff x="288170" y="3573016"/>
                <a:chExt cx="2199540" cy="456333"/>
              </a:xfrm>
            </p:grpSpPr>
            <p:grpSp>
              <p:nvGrpSpPr>
                <p:cNvPr id="462" name="그룹 315"/>
                <p:cNvGrpSpPr/>
                <p:nvPr/>
              </p:nvGrpSpPr>
              <p:grpSpPr>
                <a:xfrm>
                  <a:off x="288170" y="3573016"/>
                  <a:ext cx="457200" cy="456333"/>
                  <a:chOff x="288170" y="3573016"/>
                  <a:chExt cx="457200" cy="456333"/>
                </a:xfrm>
              </p:grpSpPr>
              <p:sp>
                <p:nvSpPr>
                  <p:cNvPr id="484" name="직사각형 14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5" name="직사각형 14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6" name="직사각형 14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7" name="직사각형 15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8" name="직사각형 15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9" name="직사각형 15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3" name="그룹 316"/>
                <p:cNvGrpSpPr/>
                <p:nvPr/>
              </p:nvGrpSpPr>
              <p:grpSpPr>
                <a:xfrm>
                  <a:off x="868950" y="3573016"/>
                  <a:ext cx="457200" cy="456333"/>
                  <a:chOff x="288170" y="3573016"/>
                  <a:chExt cx="457200" cy="456333"/>
                </a:xfrm>
              </p:grpSpPr>
              <p:sp>
                <p:nvSpPr>
                  <p:cNvPr id="478" name="직사각형 31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9" name="직사각형 31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0" name="직사각형 31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1" name="직사각형 32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2" name="직사각형 32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3" name="직사각형 32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4" name="그룹 323"/>
                <p:cNvGrpSpPr/>
                <p:nvPr/>
              </p:nvGrpSpPr>
              <p:grpSpPr>
                <a:xfrm>
                  <a:off x="1449730" y="3573016"/>
                  <a:ext cx="457200" cy="456333"/>
                  <a:chOff x="288170" y="3573016"/>
                  <a:chExt cx="457200" cy="456333"/>
                </a:xfrm>
              </p:grpSpPr>
              <p:sp>
                <p:nvSpPr>
                  <p:cNvPr id="472" name="직사각형 324"/>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3" name="직사각형 325"/>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4" name="직사각형 326"/>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5" name="직사각형 327"/>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6" name="직사각형 328"/>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7" name="직사각형 329"/>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5" name="그룹 330"/>
                <p:cNvGrpSpPr/>
                <p:nvPr/>
              </p:nvGrpSpPr>
              <p:grpSpPr>
                <a:xfrm>
                  <a:off x="2030510" y="3573016"/>
                  <a:ext cx="457200" cy="456333"/>
                  <a:chOff x="288170" y="3573016"/>
                  <a:chExt cx="457200" cy="456333"/>
                </a:xfrm>
              </p:grpSpPr>
              <p:sp>
                <p:nvSpPr>
                  <p:cNvPr id="466" name="직사각형 33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7" name="직사각형 33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8" name="직사각형 33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9" name="직사각형 33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0" name="직사각형 33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1" name="직사각형 33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0" name="그룹 338"/>
              <p:cNvGrpSpPr/>
              <p:nvPr/>
            </p:nvGrpSpPr>
            <p:grpSpPr>
              <a:xfrm>
                <a:off x="288170" y="4153087"/>
                <a:ext cx="2199540" cy="456333"/>
                <a:chOff x="288170" y="3573016"/>
                <a:chExt cx="2199540" cy="456333"/>
              </a:xfrm>
            </p:grpSpPr>
            <p:grpSp>
              <p:nvGrpSpPr>
                <p:cNvPr id="434" name="그룹 339"/>
                <p:cNvGrpSpPr/>
                <p:nvPr/>
              </p:nvGrpSpPr>
              <p:grpSpPr>
                <a:xfrm>
                  <a:off x="288170" y="3573016"/>
                  <a:ext cx="457200" cy="456333"/>
                  <a:chOff x="288170" y="3573016"/>
                  <a:chExt cx="457200" cy="456333"/>
                </a:xfrm>
              </p:grpSpPr>
              <p:sp>
                <p:nvSpPr>
                  <p:cNvPr id="456" name="직사각형 36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7" name="직사각형 36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8" name="직사각형 36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9" name="직사각형 36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0" name="직사각형 36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1" name="직사각형 36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5" name="그룹 340"/>
                <p:cNvGrpSpPr/>
                <p:nvPr/>
              </p:nvGrpSpPr>
              <p:grpSpPr>
                <a:xfrm>
                  <a:off x="868950" y="3573016"/>
                  <a:ext cx="457200" cy="456333"/>
                  <a:chOff x="288170" y="3573016"/>
                  <a:chExt cx="457200" cy="456333"/>
                </a:xfrm>
              </p:grpSpPr>
              <p:sp>
                <p:nvSpPr>
                  <p:cNvPr id="450" name="직사각형 35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1" name="직사각형 356"/>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2" name="직사각형 357"/>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3" name="직사각형 358"/>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4" name="직사각형 359"/>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5" name="직사각형 360"/>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6" name="그룹 341"/>
                <p:cNvGrpSpPr/>
                <p:nvPr/>
              </p:nvGrpSpPr>
              <p:grpSpPr>
                <a:xfrm>
                  <a:off x="1449730" y="3573016"/>
                  <a:ext cx="457200" cy="456333"/>
                  <a:chOff x="288170" y="3573016"/>
                  <a:chExt cx="457200" cy="456333"/>
                </a:xfrm>
              </p:grpSpPr>
              <p:sp>
                <p:nvSpPr>
                  <p:cNvPr id="444" name="직사각형 34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5" name="직사각형 35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6" name="직사각형 35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7" name="직사각형 35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8" name="직사각형 35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9" name="직사각형 35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7" name="그룹 342"/>
                <p:cNvGrpSpPr/>
                <p:nvPr/>
              </p:nvGrpSpPr>
              <p:grpSpPr>
                <a:xfrm>
                  <a:off x="2030510" y="3573016"/>
                  <a:ext cx="457200" cy="456333"/>
                  <a:chOff x="288170" y="3573016"/>
                  <a:chExt cx="457200" cy="456333"/>
                </a:xfrm>
              </p:grpSpPr>
              <p:sp>
                <p:nvSpPr>
                  <p:cNvPr id="438" name="직사각형 34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9" name="직사각형 34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0" name="직사각형 34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1" name="직사각형 34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2" name="직사각형 34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3" name="직사각형 34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1" name="그룹 396"/>
              <p:cNvGrpSpPr/>
              <p:nvPr/>
            </p:nvGrpSpPr>
            <p:grpSpPr>
              <a:xfrm>
                <a:off x="288170" y="4733912"/>
                <a:ext cx="2199540" cy="456333"/>
                <a:chOff x="288170" y="3573016"/>
                <a:chExt cx="2199540" cy="456333"/>
              </a:xfrm>
            </p:grpSpPr>
            <p:grpSp>
              <p:nvGrpSpPr>
                <p:cNvPr id="406" name="그룹 397"/>
                <p:cNvGrpSpPr/>
                <p:nvPr/>
              </p:nvGrpSpPr>
              <p:grpSpPr>
                <a:xfrm>
                  <a:off x="288170" y="3573016"/>
                  <a:ext cx="457200" cy="456333"/>
                  <a:chOff x="288170" y="3573016"/>
                  <a:chExt cx="457200" cy="456333"/>
                </a:xfrm>
              </p:grpSpPr>
              <p:sp>
                <p:nvSpPr>
                  <p:cNvPr id="428" name="직사각형 41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9" name="직사각형 42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0" name="직사각형 42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1" name="직사각형 42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2" name="직사각형 42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3" name="직사각형 42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7" name="그룹 398"/>
                <p:cNvGrpSpPr/>
                <p:nvPr/>
              </p:nvGrpSpPr>
              <p:grpSpPr>
                <a:xfrm>
                  <a:off x="868950" y="3573016"/>
                  <a:ext cx="457200" cy="456333"/>
                  <a:chOff x="288170" y="3573016"/>
                  <a:chExt cx="457200" cy="456333"/>
                </a:xfrm>
              </p:grpSpPr>
              <p:sp>
                <p:nvSpPr>
                  <p:cNvPr id="422" name="직사각형 41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3" name="직사각형 41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4" name="직사각형 41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5" name="직사각형 41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6" name="직사각형 41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7" name="직사각형 41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8" name="그룹 399"/>
                <p:cNvGrpSpPr/>
                <p:nvPr/>
              </p:nvGrpSpPr>
              <p:grpSpPr>
                <a:xfrm>
                  <a:off x="1449730" y="3573016"/>
                  <a:ext cx="457200" cy="456333"/>
                  <a:chOff x="288170" y="3573016"/>
                  <a:chExt cx="457200" cy="456333"/>
                </a:xfrm>
              </p:grpSpPr>
              <p:sp>
                <p:nvSpPr>
                  <p:cNvPr id="416" name="직사각형 40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7" name="직사각형 40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8" name="직사각형 40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9" name="직사각형 41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0" name="직사각형 41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1" name="직사각형 41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9" name="그룹 400"/>
                <p:cNvGrpSpPr/>
                <p:nvPr/>
              </p:nvGrpSpPr>
              <p:grpSpPr>
                <a:xfrm>
                  <a:off x="2030510" y="3573016"/>
                  <a:ext cx="457200" cy="456333"/>
                  <a:chOff x="288170" y="3573016"/>
                  <a:chExt cx="457200" cy="456333"/>
                </a:xfrm>
              </p:grpSpPr>
              <p:sp>
                <p:nvSpPr>
                  <p:cNvPr id="410" name="직사각형 40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1" name="직사각형 40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2" name="직사각형 40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3" name="직사각형 40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4" name="직사각형 40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5" name="직사각형 40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2" name="그룹 425"/>
              <p:cNvGrpSpPr/>
              <p:nvPr/>
            </p:nvGrpSpPr>
            <p:grpSpPr>
              <a:xfrm>
                <a:off x="288170" y="5315933"/>
                <a:ext cx="2199540" cy="456333"/>
                <a:chOff x="288170" y="3573016"/>
                <a:chExt cx="2199540" cy="456333"/>
              </a:xfrm>
            </p:grpSpPr>
            <p:grpSp>
              <p:nvGrpSpPr>
                <p:cNvPr id="378" name="그룹 426"/>
                <p:cNvGrpSpPr/>
                <p:nvPr/>
              </p:nvGrpSpPr>
              <p:grpSpPr>
                <a:xfrm>
                  <a:off x="288170" y="3573016"/>
                  <a:ext cx="457200" cy="456333"/>
                  <a:chOff x="288170" y="3573016"/>
                  <a:chExt cx="457200" cy="456333"/>
                </a:xfrm>
              </p:grpSpPr>
              <p:sp>
                <p:nvSpPr>
                  <p:cNvPr id="400" name="직사각형 448"/>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1" name="직사각형 449"/>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2" name="직사각형 450"/>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3" name="직사각형 451"/>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4" name="직사각형 452"/>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5" name="직사각형 453"/>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79" name="그룹 427"/>
                <p:cNvGrpSpPr/>
                <p:nvPr/>
              </p:nvGrpSpPr>
              <p:grpSpPr>
                <a:xfrm>
                  <a:off x="868950" y="3573016"/>
                  <a:ext cx="457200" cy="456333"/>
                  <a:chOff x="288170" y="3573016"/>
                  <a:chExt cx="457200" cy="456333"/>
                </a:xfrm>
              </p:grpSpPr>
              <p:sp>
                <p:nvSpPr>
                  <p:cNvPr id="394" name="직사각형 442"/>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5" name="직사각형 443"/>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6" name="직사각형 444"/>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7" name="직사각형 445"/>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8" name="직사각형 446"/>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9" name="직사각형 447"/>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0" name="그룹 428"/>
                <p:cNvGrpSpPr/>
                <p:nvPr/>
              </p:nvGrpSpPr>
              <p:grpSpPr>
                <a:xfrm>
                  <a:off x="1449730" y="3573016"/>
                  <a:ext cx="457200" cy="456333"/>
                  <a:chOff x="288170" y="3573016"/>
                  <a:chExt cx="457200" cy="456333"/>
                </a:xfrm>
              </p:grpSpPr>
              <p:sp>
                <p:nvSpPr>
                  <p:cNvPr id="388" name="직사각형 436"/>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9" name="직사각형 43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0" name="직사각형 43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1" name="직사각형 439"/>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2" name="직사각형 440"/>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3" name="직사각형 441"/>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1" name="그룹 429"/>
                <p:cNvGrpSpPr/>
                <p:nvPr/>
              </p:nvGrpSpPr>
              <p:grpSpPr>
                <a:xfrm>
                  <a:off x="2030510" y="3573016"/>
                  <a:ext cx="457200" cy="456333"/>
                  <a:chOff x="288170" y="3573016"/>
                  <a:chExt cx="457200" cy="456333"/>
                </a:xfrm>
              </p:grpSpPr>
              <p:sp>
                <p:nvSpPr>
                  <p:cNvPr id="382" name="직사각형 430"/>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3" name="직사각형 431"/>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4" name="직사각형 432"/>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5" name="직사각형 433"/>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6" name="직사각형 434"/>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7" name="직사각형 435"/>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cxnSp>
            <p:nvCxnSpPr>
              <p:cNvPr id="343" name="직선 화살표 연결선 455"/>
              <p:cNvCxnSpPr>
                <a:stCxn id="484" idx="3"/>
                <a:endCxn id="478" idx="1"/>
              </p:cNvCxnSpPr>
              <p:nvPr/>
            </p:nvCxnSpPr>
            <p:spPr>
              <a:xfrm>
                <a:off x="74537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4" name="직선 화살표 연결선 456"/>
              <p:cNvCxnSpPr>
                <a:stCxn id="478" idx="3"/>
                <a:endCxn id="472" idx="1"/>
              </p:cNvCxnSpPr>
              <p:nvPr/>
            </p:nvCxnSpPr>
            <p:spPr>
              <a:xfrm>
                <a:off x="132615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5" name="직선 화살표 연결선 459"/>
              <p:cNvCxnSpPr>
                <a:stCxn id="472" idx="3"/>
                <a:endCxn id="466" idx="1"/>
              </p:cNvCxnSpPr>
              <p:nvPr/>
            </p:nvCxnSpPr>
            <p:spPr>
              <a:xfrm>
                <a:off x="190693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6" name="직선 화살표 연결선 462"/>
              <p:cNvCxnSpPr>
                <a:stCxn id="444" idx="3"/>
                <a:endCxn id="438" idx="1"/>
              </p:cNvCxnSpPr>
              <p:nvPr/>
            </p:nvCxnSpPr>
            <p:spPr>
              <a:xfrm>
                <a:off x="190693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7" name="직선 화살표 연결선 465"/>
              <p:cNvCxnSpPr>
                <a:stCxn id="416" idx="3"/>
                <a:endCxn id="410" idx="1"/>
              </p:cNvCxnSpPr>
              <p:nvPr/>
            </p:nvCxnSpPr>
            <p:spPr>
              <a:xfrm>
                <a:off x="190693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8" name="직선 화살표 연결선 468"/>
              <p:cNvCxnSpPr>
                <a:stCxn id="388" idx="3"/>
                <a:endCxn id="382" idx="1"/>
              </p:cNvCxnSpPr>
              <p:nvPr/>
            </p:nvCxnSpPr>
            <p:spPr>
              <a:xfrm>
                <a:off x="190693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9" name="직선 화살표 연결선 471"/>
              <p:cNvCxnSpPr>
                <a:stCxn id="394" idx="3"/>
                <a:endCxn id="388" idx="1"/>
              </p:cNvCxnSpPr>
              <p:nvPr/>
            </p:nvCxnSpPr>
            <p:spPr>
              <a:xfrm>
                <a:off x="132615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0" name="직선 화살표 연결선 474"/>
              <p:cNvCxnSpPr>
                <a:stCxn id="400" idx="3"/>
                <a:endCxn id="394" idx="1"/>
              </p:cNvCxnSpPr>
              <p:nvPr/>
            </p:nvCxnSpPr>
            <p:spPr>
              <a:xfrm>
                <a:off x="74537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1" name="직선 화살표 연결선 477"/>
              <p:cNvCxnSpPr>
                <a:stCxn id="428" idx="3"/>
                <a:endCxn id="422" idx="1"/>
              </p:cNvCxnSpPr>
              <p:nvPr/>
            </p:nvCxnSpPr>
            <p:spPr>
              <a:xfrm>
                <a:off x="74537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2" name="직선 화살표 연결선 480"/>
              <p:cNvCxnSpPr>
                <a:stCxn id="456" idx="3"/>
                <a:endCxn id="450" idx="1"/>
              </p:cNvCxnSpPr>
              <p:nvPr/>
            </p:nvCxnSpPr>
            <p:spPr>
              <a:xfrm>
                <a:off x="74537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3" name="직선 화살표 연결선 483"/>
              <p:cNvCxnSpPr>
                <a:stCxn id="484" idx="2"/>
                <a:endCxn id="456" idx="0"/>
              </p:cNvCxnSpPr>
              <p:nvPr/>
            </p:nvCxnSpPr>
            <p:spPr>
              <a:xfrm>
                <a:off x="51677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4" name="직선 화살표 연결선 486"/>
              <p:cNvCxnSpPr>
                <a:stCxn id="450" idx="0"/>
                <a:endCxn id="478" idx="2"/>
              </p:cNvCxnSpPr>
              <p:nvPr/>
            </p:nvCxnSpPr>
            <p:spPr>
              <a:xfrm flipV="1">
                <a:off x="109755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5" name="직선 화살표 연결선 489"/>
              <p:cNvCxnSpPr>
                <a:stCxn id="456" idx="2"/>
                <a:endCxn id="428" idx="0"/>
              </p:cNvCxnSpPr>
              <p:nvPr/>
            </p:nvCxnSpPr>
            <p:spPr>
              <a:xfrm>
                <a:off x="51677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6" name="직선 화살표 연결선 492"/>
              <p:cNvCxnSpPr>
                <a:stCxn id="428" idx="2"/>
                <a:endCxn id="400" idx="0"/>
              </p:cNvCxnSpPr>
              <p:nvPr/>
            </p:nvCxnSpPr>
            <p:spPr>
              <a:xfrm>
                <a:off x="51677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7" name="직선 화살표 연결선 495"/>
              <p:cNvCxnSpPr>
                <a:stCxn id="422" idx="2"/>
                <a:endCxn id="394" idx="0"/>
              </p:cNvCxnSpPr>
              <p:nvPr/>
            </p:nvCxnSpPr>
            <p:spPr>
              <a:xfrm>
                <a:off x="109755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8" name="직선 화살표 연결선 498"/>
              <p:cNvCxnSpPr>
                <a:stCxn id="438" idx="2"/>
                <a:endCxn id="410" idx="0"/>
              </p:cNvCxnSpPr>
              <p:nvPr/>
            </p:nvCxnSpPr>
            <p:spPr>
              <a:xfrm>
                <a:off x="225911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9" name="직선 화살표 연결선 501"/>
              <p:cNvCxnSpPr>
                <a:stCxn id="466" idx="2"/>
                <a:endCxn id="438" idx="0"/>
              </p:cNvCxnSpPr>
              <p:nvPr/>
            </p:nvCxnSpPr>
            <p:spPr>
              <a:xfrm>
                <a:off x="225911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0" name="직선 화살표 연결선 504"/>
              <p:cNvCxnSpPr>
                <a:stCxn id="472" idx="2"/>
                <a:endCxn id="444" idx="0"/>
              </p:cNvCxnSpPr>
              <p:nvPr/>
            </p:nvCxnSpPr>
            <p:spPr>
              <a:xfrm>
                <a:off x="167833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1" name="직선 화살표 연결선 507"/>
              <p:cNvCxnSpPr>
                <a:stCxn id="410" idx="2"/>
                <a:endCxn id="382" idx="0"/>
              </p:cNvCxnSpPr>
              <p:nvPr/>
            </p:nvCxnSpPr>
            <p:spPr>
              <a:xfrm>
                <a:off x="225911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2" name="직선 화살표 연결선 510"/>
              <p:cNvCxnSpPr>
                <a:stCxn id="416" idx="2"/>
                <a:endCxn id="388" idx="0"/>
              </p:cNvCxnSpPr>
              <p:nvPr/>
            </p:nvCxnSpPr>
            <p:spPr>
              <a:xfrm>
                <a:off x="167833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nvGrpSpPr>
              <p:cNvPr id="363" name="그룹 563"/>
              <p:cNvGrpSpPr/>
              <p:nvPr/>
            </p:nvGrpSpPr>
            <p:grpSpPr>
              <a:xfrm>
                <a:off x="752932" y="4038739"/>
                <a:ext cx="110913" cy="110913"/>
                <a:chOff x="750551" y="4036358"/>
                <a:chExt cx="110913" cy="110913"/>
              </a:xfrm>
            </p:grpSpPr>
            <p:cxnSp>
              <p:nvCxnSpPr>
                <p:cNvPr id="376" name="직선 화살표 연결선 54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7" name="직선 화살표 연결선 54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4" name="그룹 564"/>
              <p:cNvGrpSpPr/>
              <p:nvPr/>
            </p:nvGrpSpPr>
            <p:grpSpPr>
              <a:xfrm>
                <a:off x="1914269" y="4038739"/>
                <a:ext cx="110913" cy="110913"/>
                <a:chOff x="750551" y="4036358"/>
                <a:chExt cx="110913" cy="110913"/>
              </a:xfrm>
            </p:grpSpPr>
            <p:cxnSp>
              <p:nvCxnSpPr>
                <p:cNvPr id="374" name="직선 화살표 연결선 565"/>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5" name="직선 화살표 연결선 56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5" name="그룹 567"/>
              <p:cNvGrpSpPr/>
              <p:nvPr/>
            </p:nvGrpSpPr>
            <p:grpSpPr>
              <a:xfrm>
                <a:off x="752932" y="5200852"/>
                <a:ext cx="110913" cy="110913"/>
                <a:chOff x="750551" y="4036358"/>
                <a:chExt cx="110913" cy="110913"/>
              </a:xfrm>
            </p:grpSpPr>
            <p:cxnSp>
              <p:nvCxnSpPr>
                <p:cNvPr id="372" name="직선 화살표 연결선 568"/>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3" name="직선 화살표 연결선 569"/>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6" name="그룹 570"/>
              <p:cNvGrpSpPr/>
              <p:nvPr/>
            </p:nvGrpSpPr>
            <p:grpSpPr>
              <a:xfrm>
                <a:off x="1914269" y="5200852"/>
                <a:ext cx="110913" cy="110913"/>
                <a:chOff x="750551" y="4036358"/>
                <a:chExt cx="110913" cy="110913"/>
              </a:xfrm>
            </p:grpSpPr>
            <p:cxnSp>
              <p:nvCxnSpPr>
                <p:cNvPr id="370" name="직선 화살표 연결선 571"/>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1" name="직선 화살표 연결선 572"/>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7" name="그룹 573"/>
              <p:cNvGrpSpPr/>
              <p:nvPr/>
            </p:nvGrpSpPr>
            <p:grpSpPr>
              <a:xfrm>
                <a:off x="1331478" y="4617389"/>
                <a:ext cx="110913" cy="110913"/>
                <a:chOff x="750551" y="4036358"/>
                <a:chExt cx="110913" cy="110913"/>
              </a:xfrm>
            </p:grpSpPr>
            <p:cxnSp>
              <p:nvCxnSpPr>
                <p:cNvPr id="368" name="직선 화살표 연결선 57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9" name="직선 화살표 연결선 575"/>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cxnSp>
          <p:nvCxnSpPr>
            <p:cNvPr id="337" name="직선 연결선 578"/>
            <p:cNvCxnSpPr/>
            <p:nvPr/>
          </p:nvCxnSpPr>
          <p:spPr>
            <a:xfrm flipV="1">
              <a:off x="2409894" y="3318585"/>
              <a:ext cx="548576" cy="1305027"/>
            </a:xfrm>
            <a:prstGeom prst="line">
              <a:avLst/>
            </a:prstGeom>
            <a:noFill/>
            <a:ln w="9525" cap="flat" cmpd="sng" algn="ctr">
              <a:solidFill>
                <a:sysClr val="windowText" lastClr="000000">
                  <a:shade val="95000"/>
                  <a:satMod val="105000"/>
                </a:sysClr>
              </a:solidFill>
              <a:prstDash val="dash"/>
            </a:ln>
            <a:effectLst/>
          </p:spPr>
        </p:cxnSp>
        <p:cxnSp>
          <p:nvCxnSpPr>
            <p:cNvPr id="338" name="직선 연결선 581"/>
            <p:cNvCxnSpPr/>
            <p:nvPr/>
          </p:nvCxnSpPr>
          <p:spPr>
            <a:xfrm>
              <a:off x="2409894" y="5085555"/>
              <a:ext cx="539611" cy="250089"/>
            </a:xfrm>
            <a:prstGeom prst="line">
              <a:avLst/>
            </a:prstGeom>
            <a:noFill/>
            <a:ln w="9525" cap="flat" cmpd="sng" algn="ctr">
              <a:solidFill>
                <a:sysClr val="windowText" lastClr="000000">
                  <a:shade val="95000"/>
                  <a:satMod val="105000"/>
                </a:sysClr>
              </a:solidFill>
              <a:prstDash val="dash"/>
            </a:ln>
            <a:effectLst/>
          </p:spPr>
        </p:cxnSp>
      </p:grpSp>
      <p:grpSp>
        <p:nvGrpSpPr>
          <p:cNvPr id="490" name="그룹 607"/>
          <p:cNvGrpSpPr/>
          <p:nvPr/>
        </p:nvGrpSpPr>
        <p:grpSpPr>
          <a:xfrm>
            <a:off x="-45765" y="1710657"/>
            <a:ext cx="2926699" cy="2047890"/>
            <a:chOff x="-54730" y="2022051"/>
            <a:chExt cx="2926699" cy="2047890"/>
          </a:xfrm>
        </p:grpSpPr>
        <p:sp>
          <p:nvSpPr>
            <p:cNvPr id="491" name="직사각형 591"/>
            <p:cNvSpPr/>
            <p:nvPr/>
          </p:nvSpPr>
          <p:spPr>
            <a:xfrm>
              <a:off x="308849" y="2022051"/>
              <a:ext cx="2199540" cy="527375"/>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Host Processor</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92" name="위쪽/아래쪽 화살표 592"/>
            <p:cNvSpPr/>
            <p:nvPr/>
          </p:nvSpPr>
          <p:spPr>
            <a:xfrm>
              <a:off x="1232529" y="3442412"/>
              <a:ext cx="352180" cy="627529"/>
            </a:xfrm>
            <a:prstGeom prst="upDownArrow">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3" name="TextBox 492"/>
            <p:cNvSpPr txBox="1"/>
            <p:nvPr/>
          </p:nvSpPr>
          <p:spPr>
            <a:xfrm>
              <a:off x="-54730" y="2546359"/>
              <a:ext cx="2926699" cy="861774"/>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Memory-Mapped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Accelerator Interface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a:t>
              </a:r>
              <a:r>
                <a:rPr kumimoji="0" lang="en-US" altLang="ko-KR" sz="1400" b="0" i="0" u="none" strike="noStrike" kern="0" cap="none" spc="0" normalizeH="0" baseline="0" noProof="0" dirty="0" err="1">
                  <a:ln>
                    <a:noFill/>
                  </a:ln>
                  <a:solidFill>
                    <a:sysClr val="windowText" lastClr="000000"/>
                  </a:solidFill>
                  <a:effectLst/>
                  <a:uLnTx/>
                  <a:uFillTx/>
                  <a:latin typeface="Tahoma"/>
                  <a:ea typeface="+mn-ea"/>
                  <a:cs typeface="+mn-cs"/>
                </a:rPr>
                <a:t>Noncacheable</a:t>
              </a: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 Physically Addressed)</a:t>
              </a:r>
              <a:endParaRPr kumimoji="0" lang="ko-KR" altLang="en-US" sz="1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94" name="그룹 696"/>
          <p:cNvGrpSpPr/>
          <p:nvPr/>
        </p:nvGrpSpPr>
        <p:grpSpPr>
          <a:xfrm>
            <a:off x="257925" y="3794393"/>
            <a:ext cx="2309790" cy="2319536"/>
            <a:chOff x="257925" y="3794393"/>
            <a:chExt cx="2309790" cy="2319536"/>
          </a:xfrm>
        </p:grpSpPr>
        <p:sp>
          <p:nvSpPr>
            <p:cNvPr id="495" name="직사각형 622"/>
            <p:cNvSpPr/>
            <p:nvPr/>
          </p:nvSpPr>
          <p:spPr>
            <a:xfrm>
              <a:off x="257925" y="3794393"/>
              <a:ext cx="2309790" cy="2319536"/>
            </a:xfrm>
            <a:prstGeom prst="rect">
              <a:avLst/>
            </a:prstGeom>
            <a:solidFill>
              <a:sysClr val="window" lastClr="FFFFFF">
                <a:alpha val="7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496" name="타원 623"/>
            <p:cNvSpPr/>
            <p:nvPr/>
          </p:nvSpPr>
          <p:spPr>
            <a:xfrm>
              <a:off x="1024088" y="4551843"/>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7" name="타원 624"/>
            <p:cNvSpPr/>
            <p:nvPr/>
          </p:nvSpPr>
          <p:spPr>
            <a:xfrm>
              <a:off x="1708299" y="4468347"/>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8" name="타원 625"/>
            <p:cNvSpPr/>
            <p:nvPr/>
          </p:nvSpPr>
          <p:spPr>
            <a:xfrm>
              <a:off x="1509490" y="4650960"/>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9" name="타원 626"/>
            <p:cNvSpPr/>
            <p:nvPr/>
          </p:nvSpPr>
          <p:spPr>
            <a:xfrm>
              <a:off x="1609829"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00" name="타원 627"/>
            <p:cNvSpPr/>
            <p:nvPr/>
          </p:nvSpPr>
          <p:spPr>
            <a:xfrm>
              <a:off x="1024088" y="5711858"/>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1" name="직선 화살표 연결선 629"/>
            <p:cNvCxnSpPr>
              <a:stCxn id="496" idx="4"/>
              <a:endCxn id="500" idx="0"/>
            </p:cNvCxnSpPr>
            <p:nvPr/>
          </p:nvCxnSpPr>
          <p:spPr>
            <a:xfrm>
              <a:off x="1127182" y="4758031"/>
              <a:ext cx="0" cy="953827"/>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2" name="직선 화살표 연결선 632"/>
            <p:cNvCxnSpPr/>
            <p:nvPr/>
          </p:nvCxnSpPr>
          <p:spPr>
            <a:xfrm flipV="1">
              <a:off x="1237451" y="4583746"/>
              <a:ext cx="465414" cy="52548"/>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3" name="직선 화살표 연결선 643"/>
            <p:cNvCxnSpPr/>
            <p:nvPr/>
          </p:nvCxnSpPr>
          <p:spPr>
            <a:xfrm>
              <a:off x="1204599" y="4731504"/>
              <a:ext cx="427085" cy="431076"/>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4" name="구부러진 연결선 663"/>
            <p:cNvCxnSpPr>
              <a:stCxn id="497" idx="4"/>
              <a:endCxn id="498" idx="6"/>
            </p:cNvCxnSpPr>
            <p:nvPr/>
          </p:nvCxnSpPr>
          <p:spPr>
            <a:xfrm rot="5400000">
              <a:off x="1723777" y="4666437"/>
              <a:ext cx="79519" cy="95715"/>
            </a:xfrm>
            <a:prstGeom prst="curvedConnector2">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5" name="직선 화살표 연결선 664"/>
            <p:cNvCxnSpPr/>
            <p:nvPr/>
          </p:nvCxnSpPr>
          <p:spPr>
            <a:xfrm flipH="1">
              <a:off x="1170428" y="4845772"/>
              <a:ext cx="399848" cy="876072"/>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6" name="타원 673"/>
            <p:cNvSpPr/>
            <p:nvPr/>
          </p:nvSpPr>
          <p:spPr>
            <a:xfrm>
              <a:off x="449241"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7" name="직선 화살표 연결선 674"/>
            <p:cNvCxnSpPr>
              <a:stCxn id="499" idx="2"/>
              <a:endCxn id="506" idx="6"/>
            </p:cNvCxnSpPr>
            <p:nvPr/>
          </p:nvCxnSpPr>
          <p:spPr>
            <a:xfrm flipH="1">
              <a:off x="655429" y="5238406"/>
              <a:ext cx="954400" cy="0"/>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8" name="타원 678"/>
            <p:cNvSpPr/>
            <p:nvPr/>
          </p:nvSpPr>
          <p:spPr>
            <a:xfrm>
              <a:off x="2189246" y="3977345"/>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9" name="직선 화살표 연결선 679"/>
            <p:cNvCxnSpPr/>
            <p:nvPr/>
          </p:nvCxnSpPr>
          <p:spPr>
            <a:xfrm flipV="1">
              <a:off x="1883554" y="4166817"/>
              <a:ext cx="329400" cy="33318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10" name="직선 화살표 연결선 689"/>
            <p:cNvCxnSpPr/>
            <p:nvPr/>
          </p:nvCxnSpPr>
          <p:spPr>
            <a:xfrm flipH="1">
              <a:off x="1763098" y="4177768"/>
              <a:ext cx="479537" cy="96821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grpSp>
      <p:sp>
        <p:nvSpPr>
          <p:cNvPr id="3" name="TextBox 2"/>
          <p:cNvSpPr txBox="1"/>
          <p:nvPr/>
        </p:nvSpPr>
        <p:spPr>
          <a:xfrm>
            <a:off x="775334" y="980728"/>
            <a:ext cx="746907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FF"/>
                </a:solidFill>
                <a:effectLst/>
                <a:uLnTx/>
                <a:uFillTx/>
                <a:latin typeface="Tahoma"/>
                <a:ea typeface="+mn-ea"/>
                <a:cs typeface="+mn-cs"/>
              </a:rPr>
              <a:t>Interconnected set of 3D-stacked </a:t>
            </a:r>
            <a:r>
              <a:rPr kumimoji="0" lang="en-US" sz="1800" b="0" i="0" u="none" strike="noStrike" kern="1200" cap="none" spc="0" normalizeH="0" baseline="0" noProof="0" dirty="0" err="1">
                <a:ln>
                  <a:noFill/>
                </a:ln>
                <a:solidFill>
                  <a:srgbClr val="0000FF"/>
                </a:solidFill>
                <a:effectLst/>
                <a:uLnTx/>
                <a:uFillTx/>
                <a:latin typeface="Tahoma"/>
                <a:ea typeface="+mn-ea"/>
                <a:cs typeface="+mn-cs"/>
              </a:rPr>
              <a:t>memory+logic</a:t>
            </a:r>
            <a:r>
              <a:rPr kumimoji="0" lang="en-US" sz="1800" b="0" i="0" u="none" strike="noStrike" kern="1200" cap="none" spc="0" normalizeH="0" baseline="0" noProof="0" dirty="0">
                <a:ln>
                  <a:noFill/>
                </a:ln>
                <a:solidFill>
                  <a:srgbClr val="0000FF"/>
                </a:solidFill>
                <a:effectLst/>
                <a:uLnTx/>
                <a:uFillTx/>
                <a:latin typeface="Tahoma"/>
                <a:ea typeface="+mn-ea"/>
                <a:cs typeface="+mn-cs"/>
              </a:rPr>
              <a:t> chips with simple cores</a:t>
            </a:r>
          </a:p>
        </p:txBody>
      </p:sp>
      <p:sp>
        <p:nvSpPr>
          <p:cNvPr id="5" name="TextBox 4"/>
          <p:cNvSpPr txBox="1"/>
          <p:nvPr/>
        </p:nvSpPr>
        <p:spPr>
          <a:xfrm>
            <a:off x="5868144" y="2204864"/>
            <a:ext cx="79589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D5494"/>
                </a:solidFill>
                <a:effectLst/>
                <a:uLnTx/>
                <a:uFillTx/>
                <a:latin typeface="Tahoma"/>
                <a:ea typeface="+mn-ea"/>
                <a:cs typeface="+mn-cs"/>
              </a:rPr>
              <a:t>Logic</a:t>
            </a:r>
          </a:p>
        </p:txBody>
      </p:sp>
      <p:sp>
        <p:nvSpPr>
          <p:cNvPr id="511" name="TextBox 510"/>
          <p:cNvSpPr txBox="1"/>
          <p:nvPr/>
        </p:nvSpPr>
        <p:spPr>
          <a:xfrm>
            <a:off x="5796136" y="1700808"/>
            <a:ext cx="11234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5B62F"/>
                </a:solidFill>
                <a:effectLst/>
                <a:uLnTx/>
                <a:uFillTx/>
                <a:latin typeface="Tahoma"/>
                <a:ea typeface="+mn-ea"/>
                <a:cs typeface="+mn-cs"/>
              </a:rPr>
              <a:t>Memory</a:t>
            </a:r>
          </a:p>
        </p:txBody>
      </p:sp>
      <p:sp>
        <p:nvSpPr>
          <p:cNvPr id="513" name="TextBox 512"/>
          <p:cNvSpPr txBox="1"/>
          <p:nvPr/>
        </p:nvSpPr>
        <p:spPr>
          <a:xfrm>
            <a:off x="1224136" y="6453336"/>
            <a:ext cx="774035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Ahn+, “</a:t>
            </a:r>
            <a:r>
              <a:rPr kumimoji="0" lang="en-US" sz="1400" b="0" i="0" u="none" strike="noStrike" kern="1200" cap="none" spc="0" normalizeH="0" baseline="0" noProof="0" dirty="0">
                <a:ln>
                  <a:noFill/>
                </a:ln>
                <a:solidFill>
                  <a:srgbClr val="0000FF"/>
                </a:solidFill>
                <a:effectLst/>
                <a:uLnTx/>
                <a:uFillTx/>
                <a:latin typeface="Tahoma"/>
                <a:ea typeface="+mn-ea"/>
                <a:cs typeface="+mn-cs"/>
              </a:rPr>
              <a:t>A Scalable Processing-in-Memory Accelerator for Parallel Graph Processing</a:t>
            </a:r>
            <a:r>
              <a:rPr kumimoji="0" lang="en-US" sz="1400" b="0" i="0" u="none" strike="noStrike" kern="1200" cap="none" spc="0" normalizeH="0" baseline="0" noProof="0" dirty="0">
                <a:ln>
                  <a:noFill/>
                </a:ln>
                <a:solidFill>
                  <a:srgbClr val="000000"/>
                </a:solidFill>
                <a:effectLst/>
                <a:uLnTx/>
                <a:uFillTx/>
                <a:latin typeface="Tahoma"/>
                <a:ea typeface="+mn-ea"/>
                <a:cs typeface="+mn-cs"/>
              </a:rPr>
              <a:t>” ISCA 2015.</a:t>
            </a:r>
          </a:p>
        </p:txBody>
      </p:sp>
    </p:spTree>
    <p:extLst>
      <p:ext uri="{BB962C8B-B14F-4D97-AF65-F5344CB8AC3E}">
        <p14:creationId xmlns:p14="http://schemas.microsoft.com/office/powerpoint/2010/main" val="1642326847"/>
      </p:ext>
    </p:extLst>
  </p:cSld>
  <p:clrMapOvr>
    <a:masterClrMapping/>
  </p:clrMapOvr>
  <p:transition/>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1" name="TextBox 510"/>
          <p:cNvSpPr txBox="1"/>
          <p:nvPr/>
        </p:nvSpPr>
        <p:spPr>
          <a:xfrm>
            <a:off x="5868144" y="2204864"/>
            <a:ext cx="79589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D5494"/>
                </a:solidFill>
                <a:effectLst/>
                <a:uLnTx/>
                <a:uFillTx/>
                <a:latin typeface="Tahoma"/>
                <a:ea typeface="+mn-ea"/>
                <a:cs typeface="+mn-cs"/>
              </a:rPr>
              <a:t>Logic</a:t>
            </a:r>
          </a:p>
        </p:txBody>
      </p:sp>
      <p:sp>
        <p:nvSpPr>
          <p:cNvPr id="512" name="TextBox 511"/>
          <p:cNvSpPr txBox="1"/>
          <p:nvPr/>
        </p:nvSpPr>
        <p:spPr>
          <a:xfrm>
            <a:off x="5796136" y="1700808"/>
            <a:ext cx="11234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5B62F"/>
                </a:solidFill>
                <a:effectLst/>
                <a:uLnTx/>
                <a:uFillTx/>
                <a:latin typeface="Tahoma"/>
                <a:ea typeface="+mn-ea"/>
                <a:cs typeface="+mn-cs"/>
              </a:rPr>
              <a:t>Memory</a:t>
            </a:r>
          </a:p>
        </p:txBody>
      </p:sp>
      <p:sp>
        <p:nvSpPr>
          <p:cNvPr id="2" name="Title 1"/>
          <p:cNvSpPr>
            <a:spLocks noGrp="1"/>
          </p:cNvSpPr>
          <p:nvPr>
            <p:ph type="title"/>
          </p:nvPr>
        </p:nvSpPr>
        <p:spPr/>
        <p:txBody>
          <a:bodyPr/>
          <a:lstStyle/>
          <a:p>
            <a:r>
              <a:rPr lang="en-US" dirty="0" err="1"/>
              <a:t>Tesseract</a:t>
            </a:r>
            <a:r>
              <a:rPr lang="en-US" dirty="0"/>
              <a:t> System for Graph Processing</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258" name="Picture 2" descr="http://www.extremetech.com/wp-content/uploads/2013/09/hybrid_memory_cub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701620" y="1340768"/>
            <a:ext cx="3383774" cy="2429550"/>
          </a:xfrm>
          <a:prstGeom prst="rect">
            <a:avLst/>
          </a:prstGeom>
          <a:noFill/>
          <a:extLst>
            <a:ext uri="{909E8E84-426E-40dd-AFC4-6F175D3DCCD1}">
              <a14:hiddenFill xmlns="" xmlns:a14="http://schemas.microsoft.com/office/drawing/2010/main">
                <a:solidFill>
                  <a:srgbClr val="FFFFFF"/>
                </a:solidFill>
              </a14:hiddenFill>
            </a:ext>
          </a:extLst>
        </p:spPr>
      </p:pic>
      <p:grpSp>
        <p:nvGrpSpPr>
          <p:cNvPr id="259" name="그룹 137"/>
          <p:cNvGrpSpPr/>
          <p:nvPr/>
        </p:nvGrpSpPr>
        <p:grpSpPr>
          <a:xfrm>
            <a:off x="2960548" y="2386982"/>
            <a:ext cx="2890319" cy="3322913"/>
            <a:chOff x="2540320" y="2698376"/>
            <a:chExt cx="2890319" cy="3322913"/>
          </a:xfrm>
        </p:grpSpPr>
        <p:cxnSp>
          <p:nvCxnSpPr>
            <p:cNvPr id="260" name="직선 연결선 64"/>
            <p:cNvCxnSpPr/>
            <p:nvPr/>
          </p:nvCxnSpPr>
          <p:spPr>
            <a:xfrm>
              <a:off x="2540320" y="3008078"/>
              <a:ext cx="101813" cy="990596"/>
            </a:xfrm>
            <a:prstGeom prst="line">
              <a:avLst/>
            </a:prstGeom>
            <a:noFill/>
            <a:ln w="9525" cap="flat" cmpd="sng" algn="ctr">
              <a:solidFill>
                <a:sysClr val="windowText" lastClr="000000"/>
              </a:solidFill>
              <a:prstDash val="dash"/>
            </a:ln>
            <a:effectLst/>
          </p:spPr>
        </p:cxnSp>
        <p:cxnSp>
          <p:nvCxnSpPr>
            <p:cNvPr id="261" name="직선 연결선 67"/>
            <p:cNvCxnSpPr/>
            <p:nvPr/>
          </p:nvCxnSpPr>
          <p:spPr>
            <a:xfrm flipH="1">
              <a:off x="5107196" y="2698376"/>
              <a:ext cx="323443" cy="1300298"/>
            </a:xfrm>
            <a:prstGeom prst="line">
              <a:avLst/>
            </a:prstGeom>
            <a:noFill/>
            <a:ln w="9525" cap="flat" cmpd="sng" algn="ctr">
              <a:solidFill>
                <a:sysClr val="windowText" lastClr="000000"/>
              </a:solidFill>
              <a:prstDash val="dash"/>
            </a:ln>
            <a:effectLst/>
          </p:spPr>
        </p:cxnSp>
        <p:grpSp>
          <p:nvGrpSpPr>
            <p:cNvPr id="262" name="그룹 85"/>
            <p:cNvGrpSpPr/>
            <p:nvPr/>
          </p:nvGrpSpPr>
          <p:grpSpPr>
            <a:xfrm>
              <a:off x="2542515" y="3916837"/>
              <a:ext cx="2664295" cy="2104452"/>
              <a:chOff x="3275856" y="3916837"/>
              <a:chExt cx="2664295" cy="2104452"/>
            </a:xfrm>
          </p:grpSpPr>
          <p:sp>
            <p:nvSpPr>
              <p:cNvPr id="263" name="직사각형 4"/>
              <p:cNvSpPr/>
              <p:nvPr/>
            </p:nvSpPr>
            <p:spPr>
              <a:xfrm>
                <a:off x="3375473" y="3998674"/>
                <a:ext cx="2465060" cy="2022615"/>
              </a:xfrm>
              <a:prstGeom prst="rect">
                <a:avLst/>
              </a:prstGeom>
              <a:solidFill>
                <a:sysClr val="window" lastClr="FFFFFF"/>
              </a:solidFill>
              <a:ln w="254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grpSp>
            <p:nvGrpSpPr>
              <p:cNvPr id="264" name="그룹 84"/>
              <p:cNvGrpSpPr/>
              <p:nvPr/>
            </p:nvGrpSpPr>
            <p:grpSpPr>
              <a:xfrm>
                <a:off x="3501888" y="3916837"/>
                <a:ext cx="2212233" cy="2010654"/>
                <a:chOff x="3501887" y="3916837"/>
                <a:chExt cx="2212233" cy="2010654"/>
              </a:xfrm>
            </p:grpSpPr>
            <p:grpSp>
              <p:nvGrpSpPr>
                <p:cNvPr id="267" name="그룹 49"/>
                <p:cNvGrpSpPr/>
                <p:nvPr/>
              </p:nvGrpSpPr>
              <p:grpSpPr>
                <a:xfrm flipV="1">
                  <a:off x="3627842" y="5167522"/>
                  <a:ext cx="64123" cy="489852"/>
                  <a:chOff x="3491880" y="4419110"/>
                  <a:chExt cx="73052" cy="558062"/>
                </a:xfrm>
              </p:grpSpPr>
              <p:cxnSp>
                <p:nvCxnSpPr>
                  <p:cNvPr id="310" name="직선 화살표 연결선 50"/>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11" name="직선 화살표 연결선 51"/>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8" name="그룹 52"/>
                <p:cNvGrpSpPr/>
                <p:nvPr/>
              </p:nvGrpSpPr>
              <p:grpSpPr>
                <a:xfrm flipV="1">
                  <a:off x="4070289" y="5167522"/>
                  <a:ext cx="64123" cy="489852"/>
                  <a:chOff x="3491880" y="4419110"/>
                  <a:chExt cx="73052" cy="558062"/>
                </a:xfrm>
              </p:grpSpPr>
              <p:cxnSp>
                <p:nvCxnSpPr>
                  <p:cNvPr id="308" name="직선 화살표 연결선 5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9" name="직선 화살표 연결선 54"/>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9" name="그룹 55"/>
                <p:cNvGrpSpPr/>
                <p:nvPr/>
              </p:nvGrpSpPr>
              <p:grpSpPr>
                <a:xfrm flipV="1">
                  <a:off x="4512736" y="5167522"/>
                  <a:ext cx="64123" cy="489852"/>
                  <a:chOff x="3491880" y="4419110"/>
                  <a:chExt cx="73052" cy="558062"/>
                </a:xfrm>
              </p:grpSpPr>
              <p:cxnSp>
                <p:nvCxnSpPr>
                  <p:cNvPr id="306" name="직선 화살표 연결선 56"/>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7" name="직선 화살표 연결선 57"/>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0" name="그룹 58"/>
                <p:cNvGrpSpPr/>
                <p:nvPr/>
              </p:nvGrpSpPr>
              <p:grpSpPr>
                <a:xfrm flipV="1">
                  <a:off x="5524042" y="5167522"/>
                  <a:ext cx="64123" cy="489852"/>
                  <a:chOff x="3491880" y="4419110"/>
                  <a:chExt cx="73052" cy="558062"/>
                </a:xfrm>
              </p:grpSpPr>
              <p:cxnSp>
                <p:nvCxnSpPr>
                  <p:cNvPr id="304" name="직선 화살표 연결선 59"/>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5" name="직선 화살표 연결선 60"/>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1" name="그룹 39"/>
                <p:cNvGrpSpPr/>
                <p:nvPr/>
              </p:nvGrpSpPr>
              <p:grpSpPr>
                <a:xfrm>
                  <a:off x="3627842" y="4362113"/>
                  <a:ext cx="64123" cy="489852"/>
                  <a:chOff x="3491880" y="4419110"/>
                  <a:chExt cx="73052" cy="558062"/>
                </a:xfrm>
              </p:grpSpPr>
              <p:cxnSp>
                <p:nvCxnSpPr>
                  <p:cNvPr id="302" name="직선 화살표 연결선 3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3" name="직선 화살표 연결선 3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2" name="그룹 40"/>
                <p:cNvGrpSpPr/>
                <p:nvPr/>
              </p:nvGrpSpPr>
              <p:grpSpPr>
                <a:xfrm>
                  <a:off x="4070289" y="4362113"/>
                  <a:ext cx="64123" cy="489852"/>
                  <a:chOff x="3491880" y="4419110"/>
                  <a:chExt cx="73052" cy="558062"/>
                </a:xfrm>
              </p:grpSpPr>
              <p:cxnSp>
                <p:nvCxnSpPr>
                  <p:cNvPr id="300" name="직선 화살표 연결선 41"/>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1" name="직선 화살표 연결선 42"/>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3" name="그룹 43"/>
                <p:cNvGrpSpPr/>
                <p:nvPr/>
              </p:nvGrpSpPr>
              <p:grpSpPr>
                <a:xfrm>
                  <a:off x="4512736" y="4362113"/>
                  <a:ext cx="64123" cy="489852"/>
                  <a:chOff x="3491880" y="4419110"/>
                  <a:chExt cx="73052" cy="558062"/>
                </a:xfrm>
              </p:grpSpPr>
              <p:cxnSp>
                <p:nvCxnSpPr>
                  <p:cNvPr id="298" name="직선 화살표 연결선 44"/>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9" name="직선 화살표 연결선 4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4" name="그룹 46"/>
                <p:cNvGrpSpPr/>
                <p:nvPr/>
              </p:nvGrpSpPr>
              <p:grpSpPr>
                <a:xfrm>
                  <a:off x="5524042" y="4362113"/>
                  <a:ext cx="64123" cy="489852"/>
                  <a:chOff x="3491880" y="4419110"/>
                  <a:chExt cx="73052" cy="558062"/>
                </a:xfrm>
              </p:grpSpPr>
              <p:cxnSp>
                <p:nvCxnSpPr>
                  <p:cNvPr id="296" name="직선 화살표 연결선 47"/>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7" name="직선 화살표 연결선 48"/>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sp>
              <p:nvSpPr>
                <p:cNvPr id="275" name="직사각형 6"/>
                <p:cNvSpPr/>
                <p:nvPr/>
              </p:nvSpPr>
              <p:spPr>
                <a:xfrm>
                  <a:off x="35018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6" name="직사각형 7"/>
                <p:cNvSpPr/>
                <p:nvPr/>
              </p:nvSpPr>
              <p:spPr>
                <a:xfrm>
                  <a:off x="3944334"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7" name="직사각형 8"/>
                <p:cNvSpPr/>
                <p:nvPr/>
              </p:nvSpPr>
              <p:spPr>
                <a:xfrm>
                  <a:off x="4386781"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8" name="직사각형 11"/>
                <p:cNvSpPr/>
                <p:nvPr/>
              </p:nvSpPr>
              <p:spPr>
                <a:xfrm>
                  <a:off x="3501887"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9" name="직사각형 12"/>
                <p:cNvSpPr/>
                <p:nvPr/>
              </p:nvSpPr>
              <p:spPr>
                <a:xfrm>
                  <a:off x="3944334"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0" name="직사각형 13"/>
                <p:cNvSpPr/>
                <p:nvPr/>
              </p:nvSpPr>
              <p:spPr>
                <a:xfrm>
                  <a:off x="4386781"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1" name="직사각형 15"/>
                <p:cNvSpPr/>
                <p:nvPr/>
              </p:nvSpPr>
              <p:spPr>
                <a:xfrm>
                  <a:off x="35018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2" name="직사각형 16"/>
                <p:cNvSpPr/>
                <p:nvPr/>
              </p:nvSpPr>
              <p:spPr>
                <a:xfrm>
                  <a:off x="3944334"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3" name="직사각형 17"/>
                <p:cNvSpPr/>
                <p:nvPr/>
              </p:nvSpPr>
              <p:spPr>
                <a:xfrm>
                  <a:off x="4386781"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4" name="직사각형 19"/>
                <p:cNvSpPr/>
                <p:nvPr/>
              </p:nvSpPr>
              <p:spPr>
                <a:xfrm>
                  <a:off x="35018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5" name="직사각형 20"/>
                <p:cNvSpPr/>
                <p:nvPr/>
              </p:nvSpPr>
              <p:spPr>
                <a:xfrm>
                  <a:off x="3944334"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6" name="직사각형 21"/>
                <p:cNvSpPr/>
                <p:nvPr/>
              </p:nvSpPr>
              <p:spPr>
                <a:xfrm>
                  <a:off x="4386781"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7" name="직사각형 5"/>
                <p:cNvSpPr/>
                <p:nvPr/>
              </p:nvSpPr>
              <p:spPr>
                <a:xfrm>
                  <a:off x="3501887" y="4851965"/>
                  <a:ext cx="2212233" cy="316034"/>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Crossbar Network</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8" name="직사각형 9"/>
                <p:cNvSpPr/>
                <p:nvPr/>
              </p:nvSpPr>
              <p:spPr>
                <a:xfrm>
                  <a:off x="53980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9" name="직사각형 14"/>
                <p:cNvSpPr/>
                <p:nvPr/>
              </p:nvSpPr>
              <p:spPr>
                <a:xfrm>
                  <a:off x="5398087" y="44806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0" name="직사각형 18"/>
                <p:cNvSpPr/>
                <p:nvPr/>
              </p:nvSpPr>
              <p:spPr>
                <a:xfrm>
                  <a:off x="53980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1" name="직사각형 22"/>
                <p:cNvSpPr/>
                <p:nvPr/>
              </p:nvSpPr>
              <p:spPr>
                <a:xfrm>
                  <a:off x="53980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2" name="TextBox 291"/>
                <p:cNvSpPr txBox="1"/>
                <p:nvPr/>
              </p:nvSpPr>
              <p:spPr>
                <a:xfrm>
                  <a:off x="4860355" y="3916837"/>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3" name="TextBox 292"/>
                <p:cNvSpPr txBox="1"/>
                <p:nvPr/>
              </p:nvSpPr>
              <p:spPr>
                <a:xfrm>
                  <a:off x="4860355" y="4297315"/>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4" name="TextBox 293"/>
                <p:cNvSpPr txBox="1"/>
                <p:nvPr/>
              </p:nvSpPr>
              <p:spPr>
                <a:xfrm>
                  <a:off x="4860355" y="5096119"/>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5" name="TextBox 294"/>
                <p:cNvSpPr txBox="1"/>
                <p:nvPr/>
              </p:nvSpPr>
              <p:spPr>
                <a:xfrm>
                  <a:off x="4860355" y="5465826"/>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cxnSp>
            <p:nvCxnSpPr>
              <p:cNvPr id="265" name="직선 화살표 연결선 78"/>
              <p:cNvCxnSpPr/>
              <p:nvPr/>
            </p:nvCxnSpPr>
            <p:spPr>
              <a:xfrm flipH="1">
                <a:off x="3275856" y="5013177"/>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cxnSp>
            <p:nvCxnSpPr>
              <p:cNvPr id="266" name="직선 화살표 연결선 83"/>
              <p:cNvCxnSpPr/>
              <p:nvPr/>
            </p:nvCxnSpPr>
            <p:spPr>
              <a:xfrm flipH="1">
                <a:off x="5714120" y="5015083"/>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grpSp>
        <p:nvGrpSpPr>
          <p:cNvPr id="312" name="그룹 138"/>
          <p:cNvGrpSpPr/>
          <p:nvPr/>
        </p:nvGrpSpPr>
        <p:grpSpPr>
          <a:xfrm>
            <a:off x="5397217" y="3068960"/>
            <a:ext cx="3568497" cy="2986186"/>
            <a:chOff x="5277803" y="2315022"/>
            <a:chExt cx="3568497" cy="2986186"/>
          </a:xfrm>
        </p:grpSpPr>
        <p:grpSp>
          <p:nvGrpSpPr>
            <p:cNvPr id="313" name="그룹 131"/>
            <p:cNvGrpSpPr/>
            <p:nvPr/>
          </p:nvGrpSpPr>
          <p:grpSpPr>
            <a:xfrm>
              <a:off x="5860114" y="2315022"/>
              <a:ext cx="2986186" cy="2986186"/>
              <a:chOff x="5700614" y="2176524"/>
              <a:chExt cx="2986186" cy="2986186"/>
            </a:xfrm>
          </p:grpSpPr>
          <p:sp>
            <p:nvSpPr>
              <p:cNvPr id="316" name="직사각형 86"/>
              <p:cNvSpPr/>
              <p:nvPr/>
            </p:nvSpPr>
            <p:spPr>
              <a:xfrm>
                <a:off x="5700614" y="2176524"/>
                <a:ext cx="2986186" cy="2986186"/>
              </a:xfrm>
              <a:prstGeom prst="rect">
                <a:avLst/>
              </a:prstGeom>
              <a:solidFill>
                <a:sysClr val="window" lastClr="FFFFFF"/>
              </a:solidFill>
              <a:ln w="25400" cap="flat" cmpd="sng" algn="ctr">
                <a:solidFill>
                  <a:srgbClr val="5DA5DA"/>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7" name="직사각형 87"/>
              <p:cNvSpPr/>
              <p:nvPr/>
            </p:nvSpPr>
            <p:spPr>
              <a:xfrm>
                <a:off x="8110736" y="2346491"/>
                <a:ext cx="432048" cy="2075090"/>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vert"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DRAM Controller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18" name="직사각형 88"/>
              <p:cNvSpPr/>
              <p:nvPr/>
            </p:nvSpPr>
            <p:spPr>
              <a:xfrm>
                <a:off x="8110736" y="4589673"/>
                <a:ext cx="432048" cy="404944"/>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NI</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19" name="직선 화살표 연결선 97"/>
              <p:cNvCxnSpPr>
                <a:stCxn id="318" idx="0"/>
                <a:endCxn id="317" idx="2"/>
              </p:cNvCxnSpPr>
              <p:nvPr/>
            </p:nvCxnSpPr>
            <p:spPr>
              <a:xfrm flipV="1">
                <a:off x="8326760" y="4421581"/>
                <a:ext cx="0" cy="16809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cxnSp>
          <p:nvCxnSpPr>
            <p:cNvPr id="314" name="직선 연결선 127"/>
            <p:cNvCxnSpPr/>
            <p:nvPr/>
          </p:nvCxnSpPr>
          <p:spPr>
            <a:xfrm flipV="1">
              <a:off x="5280614" y="2315022"/>
              <a:ext cx="583876" cy="1104125"/>
            </a:xfrm>
            <a:prstGeom prst="line">
              <a:avLst/>
            </a:prstGeom>
            <a:noFill/>
            <a:ln w="9525" cap="flat" cmpd="sng" algn="ctr">
              <a:solidFill>
                <a:srgbClr val="5DA5DA">
                  <a:shade val="95000"/>
                  <a:satMod val="105000"/>
                </a:srgbClr>
              </a:solidFill>
              <a:prstDash val="dash"/>
            </a:ln>
            <a:effectLst/>
          </p:spPr>
        </p:cxnSp>
        <p:cxnSp>
          <p:nvCxnSpPr>
            <p:cNvPr id="315" name="직선 연결선 128"/>
            <p:cNvCxnSpPr/>
            <p:nvPr/>
          </p:nvCxnSpPr>
          <p:spPr>
            <a:xfrm>
              <a:off x="5277803" y="3668121"/>
              <a:ext cx="580861" cy="1633087"/>
            </a:xfrm>
            <a:prstGeom prst="line">
              <a:avLst/>
            </a:prstGeom>
            <a:noFill/>
            <a:ln w="9525" cap="flat" cmpd="sng" algn="ctr">
              <a:solidFill>
                <a:srgbClr val="5DA5DA">
                  <a:shade val="95000"/>
                  <a:satMod val="105000"/>
                </a:srgbClr>
              </a:solidFill>
              <a:prstDash val="dash"/>
            </a:ln>
            <a:effectLst/>
          </p:spPr>
        </p:cxnSp>
      </p:grpSp>
      <p:grpSp>
        <p:nvGrpSpPr>
          <p:cNvPr id="320" name="그룹 132"/>
          <p:cNvGrpSpPr/>
          <p:nvPr/>
        </p:nvGrpSpPr>
        <p:grpSpPr>
          <a:xfrm>
            <a:off x="6127920" y="3238927"/>
            <a:ext cx="2261730" cy="2648562"/>
            <a:chOff x="5849006" y="2346491"/>
            <a:chExt cx="2261730" cy="2648562"/>
          </a:xfrm>
        </p:grpSpPr>
        <p:sp>
          <p:nvSpPr>
            <p:cNvPr id="321" name="직사각형 89"/>
            <p:cNvSpPr/>
            <p:nvPr/>
          </p:nvSpPr>
          <p:spPr>
            <a:xfrm>
              <a:off x="5849006" y="2346491"/>
              <a:ext cx="2079267" cy="774399"/>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In-Order Core</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2" name="직사각형 90"/>
            <p:cNvSpPr/>
            <p:nvPr/>
          </p:nvSpPr>
          <p:spPr>
            <a:xfrm>
              <a:off x="5849006" y="4589673"/>
              <a:ext cx="2079267" cy="40538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Message Queue</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3" name="직사각형 91"/>
            <p:cNvSpPr/>
            <p:nvPr/>
          </p:nvSpPr>
          <p:spPr>
            <a:xfrm>
              <a:off x="6882913" y="3280649"/>
              <a:ext cx="1045360"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PF Buffer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4" name="직사각형 92"/>
            <p:cNvSpPr/>
            <p:nvPr/>
          </p:nvSpPr>
          <p:spPr>
            <a:xfrm>
              <a:off x="6882913" y="4047202"/>
              <a:ext cx="1045360" cy="374697"/>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MTP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5" name="직사각형 93"/>
            <p:cNvSpPr/>
            <p:nvPr/>
          </p:nvSpPr>
          <p:spPr>
            <a:xfrm>
              <a:off x="6240328" y="3280650"/>
              <a:ext cx="460122"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LP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26" name="직선 화살표 연결선 95"/>
            <p:cNvCxnSpPr/>
            <p:nvPr/>
          </p:nvCxnSpPr>
          <p:spPr>
            <a:xfrm>
              <a:off x="6028727" y="3120890"/>
              <a:ext cx="0" cy="1468783"/>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7" name="직선 화살표 연결선 98"/>
            <p:cNvCxnSpPr>
              <a:stCxn id="318" idx="1"/>
              <a:endCxn id="322" idx="3"/>
            </p:cNvCxnSpPr>
            <p:nvPr/>
          </p:nvCxnSpPr>
          <p:spPr>
            <a:xfrm flipH="1">
              <a:off x="7928273" y="4792145"/>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8" name="직선 화살표 연결선 106"/>
            <p:cNvCxnSpPr/>
            <p:nvPr/>
          </p:nvCxnSpPr>
          <p:spPr>
            <a:xfrm flipV="1">
              <a:off x="7405593" y="4420547"/>
              <a:ext cx="0" cy="169126"/>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29" name="직선 화살표 연결선 109"/>
            <p:cNvCxnSpPr>
              <a:stCxn id="324" idx="0"/>
              <a:endCxn id="323" idx="2"/>
            </p:cNvCxnSpPr>
            <p:nvPr/>
          </p:nvCxnSpPr>
          <p:spPr>
            <a:xfrm flipV="1">
              <a:off x="7405593" y="3890851"/>
              <a:ext cx="0" cy="15635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0" name="직선 화살표 연결선 113"/>
            <p:cNvCxnSpPr/>
            <p:nvPr/>
          </p:nvCxnSpPr>
          <p:spPr>
            <a:xfrm flipV="1">
              <a:off x="7405593"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1" name="직선 화살표 연결선 115"/>
            <p:cNvCxnSpPr/>
            <p:nvPr/>
          </p:nvCxnSpPr>
          <p:spPr>
            <a:xfrm>
              <a:off x="6470389"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2" name="직선 화살표 연결선 116"/>
            <p:cNvCxnSpPr>
              <a:stCxn id="325" idx="3"/>
              <a:endCxn id="323" idx="1"/>
            </p:cNvCxnSpPr>
            <p:nvPr/>
          </p:nvCxnSpPr>
          <p:spPr>
            <a:xfrm flipV="1">
              <a:off x="6700450" y="3585750"/>
              <a:ext cx="182463" cy="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3" name="직선 화살표 연결선 123"/>
            <p:cNvCxnSpPr/>
            <p:nvPr/>
          </p:nvCxnSpPr>
          <p:spPr>
            <a:xfrm flipH="1">
              <a:off x="7928273" y="3594266"/>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34" name="직선 화살표 연결선 124"/>
            <p:cNvCxnSpPr/>
            <p:nvPr/>
          </p:nvCxnSpPr>
          <p:spPr>
            <a:xfrm flipH="1">
              <a:off x="7928273" y="2733472"/>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grpSp>
      <p:grpSp>
        <p:nvGrpSpPr>
          <p:cNvPr id="335" name="그룹 583"/>
          <p:cNvGrpSpPr/>
          <p:nvPr/>
        </p:nvGrpSpPr>
        <p:grpSpPr>
          <a:xfrm>
            <a:off x="318817" y="3704795"/>
            <a:ext cx="2747113" cy="2348991"/>
            <a:chOff x="211357" y="3318585"/>
            <a:chExt cx="2747113" cy="2348991"/>
          </a:xfrm>
        </p:grpSpPr>
        <p:grpSp>
          <p:nvGrpSpPr>
            <p:cNvPr id="336" name="그룹 576"/>
            <p:cNvGrpSpPr/>
            <p:nvPr/>
          </p:nvGrpSpPr>
          <p:grpSpPr>
            <a:xfrm>
              <a:off x="211357" y="3468326"/>
              <a:ext cx="2199540" cy="2199250"/>
              <a:chOff x="288170" y="3573016"/>
              <a:chExt cx="2199540" cy="2199250"/>
            </a:xfrm>
          </p:grpSpPr>
          <p:grpSp>
            <p:nvGrpSpPr>
              <p:cNvPr id="339" name="그룹 337"/>
              <p:cNvGrpSpPr/>
              <p:nvPr/>
            </p:nvGrpSpPr>
            <p:grpSpPr>
              <a:xfrm>
                <a:off x="288170" y="3573016"/>
                <a:ext cx="2199540" cy="456333"/>
                <a:chOff x="288170" y="3573016"/>
                <a:chExt cx="2199540" cy="456333"/>
              </a:xfrm>
            </p:grpSpPr>
            <p:grpSp>
              <p:nvGrpSpPr>
                <p:cNvPr id="462" name="그룹 315"/>
                <p:cNvGrpSpPr/>
                <p:nvPr/>
              </p:nvGrpSpPr>
              <p:grpSpPr>
                <a:xfrm>
                  <a:off x="288170" y="3573016"/>
                  <a:ext cx="457200" cy="456333"/>
                  <a:chOff x="288170" y="3573016"/>
                  <a:chExt cx="457200" cy="456333"/>
                </a:xfrm>
              </p:grpSpPr>
              <p:sp>
                <p:nvSpPr>
                  <p:cNvPr id="484" name="직사각형 14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5" name="직사각형 14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6" name="직사각형 14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7" name="직사각형 15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8" name="직사각형 15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9" name="직사각형 15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3" name="그룹 316"/>
                <p:cNvGrpSpPr/>
                <p:nvPr/>
              </p:nvGrpSpPr>
              <p:grpSpPr>
                <a:xfrm>
                  <a:off x="868950" y="3573016"/>
                  <a:ext cx="457200" cy="456333"/>
                  <a:chOff x="288170" y="3573016"/>
                  <a:chExt cx="457200" cy="456333"/>
                </a:xfrm>
              </p:grpSpPr>
              <p:sp>
                <p:nvSpPr>
                  <p:cNvPr id="478" name="직사각형 31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9" name="직사각형 31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0" name="직사각형 31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1" name="직사각형 32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2" name="직사각형 32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3" name="직사각형 32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4" name="그룹 323"/>
                <p:cNvGrpSpPr/>
                <p:nvPr/>
              </p:nvGrpSpPr>
              <p:grpSpPr>
                <a:xfrm>
                  <a:off x="1449730" y="3573016"/>
                  <a:ext cx="457200" cy="456333"/>
                  <a:chOff x="288170" y="3573016"/>
                  <a:chExt cx="457200" cy="456333"/>
                </a:xfrm>
              </p:grpSpPr>
              <p:sp>
                <p:nvSpPr>
                  <p:cNvPr id="472" name="직사각형 324"/>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3" name="직사각형 325"/>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4" name="직사각형 326"/>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5" name="직사각형 327"/>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6" name="직사각형 328"/>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7" name="직사각형 329"/>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5" name="그룹 330"/>
                <p:cNvGrpSpPr/>
                <p:nvPr/>
              </p:nvGrpSpPr>
              <p:grpSpPr>
                <a:xfrm>
                  <a:off x="2030510" y="3573016"/>
                  <a:ext cx="457200" cy="456333"/>
                  <a:chOff x="288170" y="3573016"/>
                  <a:chExt cx="457200" cy="456333"/>
                </a:xfrm>
              </p:grpSpPr>
              <p:sp>
                <p:nvSpPr>
                  <p:cNvPr id="466" name="직사각형 33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7" name="직사각형 33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8" name="직사각형 33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9" name="직사각형 33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0" name="직사각형 33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1" name="직사각형 33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0" name="그룹 338"/>
              <p:cNvGrpSpPr/>
              <p:nvPr/>
            </p:nvGrpSpPr>
            <p:grpSpPr>
              <a:xfrm>
                <a:off x="288170" y="4153087"/>
                <a:ext cx="2199540" cy="456333"/>
                <a:chOff x="288170" y="3573016"/>
                <a:chExt cx="2199540" cy="456333"/>
              </a:xfrm>
            </p:grpSpPr>
            <p:grpSp>
              <p:nvGrpSpPr>
                <p:cNvPr id="434" name="그룹 339"/>
                <p:cNvGrpSpPr/>
                <p:nvPr/>
              </p:nvGrpSpPr>
              <p:grpSpPr>
                <a:xfrm>
                  <a:off x="288170" y="3573016"/>
                  <a:ext cx="457200" cy="456333"/>
                  <a:chOff x="288170" y="3573016"/>
                  <a:chExt cx="457200" cy="456333"/>
                </a:xfrm>
              </p:grpSpPr>
              <p:sp>
                <p:nvSpPr>
                  <p:cNvPr id="456" name="직사각형 36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7" name="직사각형 36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8" name="직사각형 36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9" name="직사각형 36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0" name="직사각형 36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1" name="직사각형 36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5" name="그룹 340"/>
                <p:cNvGrpSpPr/>
                <p:nvPr/>
              </p:nvGrpSpPr>
              <p:grpSpPr>
                <a:xfrm>
                  <a:off x="868950" y="3573016"/>
                  <a:ext cx="457200" cy="456333"/>
                  <a:chOff x="288170" y="3573016"/>
                  <a:chExt cx="457200" cy="456333"/>
                </a:xfrm>
              </p:grpSpPr>
              <p:sp>
                <p:nvSpPr>
                  <p:cNvPr id="450" name="직사각형 35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1" name="직사각형 356"/>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2" name="직사각형 357"/>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3" name="직사각형 358"/>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4" name="직사각형 359"/>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5" name="직사각형 360"/>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6" name="그룹 341"/>
                <p:cNvGrpSpPr/>
                <p:nvPr/>
              </p:nvGrpSpPr>
              <p:grpSpPr>
                <a:xfrm>
                  <a:off x="1449730" y="3573016"/>
                  <a:ext cx="457200" cy="456333"/>
                  <a:chOff x="288170" y="3573016"/>
                  <a:chExt cx="457200" cy="456333"/>
                </a:xfrm>
              </p:grpSpPr>
              <p:sp>
                <p:nvSpPr>
                  <p:cNvPr id="444" name="직사각형 34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5" name="직사각형 35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6" name="직사각형 35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7" name="직사각형 35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8" name="직사각형 35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9" name="직사각형 35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7" name="그룹 342"/>
                <p:cNvGrpSpPr/>
                <p:nvPr/>
              </p:nvGrpSpPr>
              <p:grpSpPr>
                <a:xfrm>
                  <a:off x="2030510" y="3573016"/>
                  <a:ext cx="457200" cy="456333"/>
                  <a:chOff x="288170" y="3573016"/>
                  <a:chExt cx="457200" cy="456333"/>
                </a:xfrm>
              </p:grpSpPr>
              <p:sp>
                <p:nvSpPr>
                  <p:cNvPr id="438" name="직사각형 34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9" name="직사각형 34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0" name="직사각형 34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1" name="직사각형 34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2" name="직사각형 34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3" name="직사각형 34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1" name="그룹 396"/>
              <p:cNvGrpSpPr/>
              <p:nvPr/>
            </p:nvGrpSpPr>
            <p:grpSpPr>
              <a:xfrm>
                <a:off x="288170" y="4733912"/>
                <a:ext cx="2199540" cy="456333"/>
                <a:chOff x="288170" y="3573016"/>
                <a:chExt cx="2199540" cy="456333"/>
              </a:xfrm>
            </p:grpSpPr>
            <p:grpSp>
              <p:nvGrpSpPr>
                <p:cNvPr id="406" name="그룹 397"/>
                <p:cNvGrpSpPr/>
                <p:nvPr/>
              </p:nvGrpSpPr>
              <p:grpSpPr>
                <a:xfrm>
                  <a:off x="288170" y="3573016"/>
                  <a:ext cx="457200" cy="456333"/>
                  <a:chOff x="288170" y="3573016"/>
                  <a:chExt cx="457200" cy="456333"/>
                </a:xfrm>
              </p:grpSpPr>
              <p:sp>
                <p:nvSpPr>
                  <p:cNvPr id="428" name="직사각형 41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9" name="직사각형 42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0" name="직사각형 42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1" name="직사각형 42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2" name="직사각형 42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3" name="직사각형 42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7" name="그룹 398"/>
                <p:cNvGrpSpPr/>
                <p:nvPr/>
              </p:nvGrpSpPr>
              <p:grpSpPr>
                <a:xfrm>
                  <a:off x="868950" y="3573016"/>
                  <a:ext cx="457200" cy="456333"/>
                  <a:chOff x="288170" y="3573016"/>
                  <a:chExt cx="457200" cy="456333"/>
                </a:xfrm>
              </p:grpSpPr>
              <p:sp>
                <p:nvSpPr>
                  <p:cNvPr id="422" name="직사각형 41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3" name="직사각형 41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4" name="직사각형 41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5" name="직사각형 41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6" name="직사각형 41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7" name="직사각형 41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8" name="그룹 399"/>
                <p:cNvGrpSpPr/>
                <p:nvPr/>
              </p:nvGrpSpPr>
              <p:grpSpPr>
                <a:xfrm>
                  <a:off x="1449730" y="3573016"/>
                  <a:ext cx="457200" cy="456333"/>
                  <a:chOff x="288170" y="3573016"/>
                  <a:chExt cx="457200" cy="456333"/>
                </a:xfrm>
              </p:grpSpPr>
              <p:sp>
                <p:nvSpPr>
                  <p:cNvPr id="416" name="직사각형 40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7" name="직사각형 40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8" name="직사각형 40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9" name="직사각형 41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0" name="직사각형 41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1" name="직사각형 41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9" name="그룹 400"/>
                <p:cNvGrpSpPr/>
                <p:nvPr/>
              </p:nvGrpSpPr>
              <p:grpSpPr>
                <a:xfrm>
                  <a:off x="2030510" y="3573016"/>
                  <a:ext cx="457200" cy="456333"/>
                  <a:chOff x="288170" y="3573016"/>
                  <a:chExt cx="457200" cy="456333"/>
                </a:xfrm>
              </p:grpSpPr>
              <p:sp>
                <p:nvSpPr>
                  <p:cNvPr id="410" name="직사각형 40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1" name="직사각형 40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2" name="직사각형 40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3" name="직사각형 40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4" name="직사각형 40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5" name="직사각형 40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2" name="그룹 425"/>
              <p:cNvGrpSpPr/>
              <p:nvPr/>
            </p:nvGrpSpPr>
            <p:grpSpPr>
              <a:xfrm>
                <a:off x="288170" y="5315933"/>
                <a:ext cx="2199540" cy="456333"/>
                <a:chOff x="288170" y="3573016"/>
                <a:chExt cx="2199540" cy="456333"/>
              </a:xfrm>
            </p:grpSpPr>
            <p:grpSp>
              <p:nvGrpSpPr>
                <p:cNvPr id="378" name="그룹 426"/>
                <p:cNvGrpSpPr/>
                <p:nvPr/>
              </p:nvGrpSpPr>
              <p:grpSpPr>
                <a:xfrm>
                  <a:off x="288170" y="3573016"/>
                  <a:ext cx="457200" cy="456333"/>
                  <a:chOff x="288170" y="3573016"/>
                  <a:chExt cx="457200" cy="456333"/>
                </a:xfrm>
              </p:grpSpPr>
              <p:sp>
                <p:nvSpPr>
                  <p:cNvPr id="400" name="직사각형 448"/>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1" name="직사각형 449"/>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2" name="직사각형 450"/>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3" name="직사각형 451"/>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4" name="직사각형 452"/>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5" name="직사각형 453"/>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79" name="그룹 427"/>
                <p:cNvGrpSpPr/>
                <p:nvPr/>
              </p:nvGrpSpPr>
              <p:grpSpPr>
                <a:xfrm>
                  <a:off x="868950" y="3573016"/>
                  <a:ext cx="457200" cy="456333"/>
                  <a:chOff x="288170" y="3573016"/>
                  <a:chExt cx="457200" cy="456333"/>
                </a:xfrm>
              </p:grpSpPr>
              <p:sp>
                <p:nvSpPr>
                  <p:cNvPr id="394" name="직사각형 442"/>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5" name="직사각형 443"/>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6" name="직사각형 444"/>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7" name="직사각형 445"/>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8" name="직사각형 446"/>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9" name="직사각형 447"/>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0" name="그룹 428"/>
                <p:cNvGrpSpPr/>
                <p:nvPr/>
              </p:nvGrpSpPr>
              <p:grpSpPr>
                <a:xfrm>
                  <a:off x="1449730" y="3573016"/>
                  <a:ext cx="457200" cy="456333"/>
                  <a:chOff x="288170" y="3573016"/>
                  <a:chExt cx="457200" cy="456333"/>
                </a:xfrm>
              </p:grpSpPr>
              <p:sp>
                <p:nvSpPr>
                  <p:cNvPr id="388" name="직사각형 436"/>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9" name="직사각형 43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0" name="직사각형 43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1" name="직사각형 439"/>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2" name="직사각형 440"/>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3" name="직사각형 441"/>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1" name="그룹 429"/>
                <p:cNvGrpSpPr/>
                <p:nvPr/>
              </p:nvGrpSpPr>
              <p:grpSpPr>
                <a:xfrm>
                  <a:off x="2030510" y="3573016"/>
                  <a:ext cx="457200" cy="456333"/>
                  <a:chOff x="288170" y="3573016"/>
                  <a:chExt cx="457200" cy="456333"/>
                </a:xfrm>
              </p:grpSpPr>
              <p:sp>
                <p:nvSpPr>
                  <p:cNvPr id="382" name="직사각형 430"/>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3" name="직사각형 431"/>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4" name="직사각형 432"/>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5" name="직사각형 433"/>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6" name="직사각형 434"/>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7" name="직사각형 435"/>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cxnSp>
            <p:nvCxnSpPr>
              <p:cNvPr id="343" name="직선 화살표 연결선 455"/>
              <p:cNvCxnSpPr>
                <a:stCxn id="484" idx="3"/>
                <a:endCxn id="478" idx="1"/>
              </p:cNvCxnSpPr>
              <p:nvPr/>
            </p:nvCxnSpPr>
            <p:spPr>
              <a:xfrm>
                <a:off x="74537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4" name="직선 화살표 연결선 456"/>
              <p:cNvCxnSpPr>
                <a:stCxn id="478" idx="3"/>
                <a:endCxn id="472" idx="1"/>
              </p:cNvCxnSpPr>
              <p:nvPr/>
            </p:nvCxnSpPr>
            <p:spPr>
              <a:xfrm>
                <a:off x="132615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5" name="직선 화살표 연결선 459"/>
              <p:cNvCxnSpPr>
                <a:stCxn id="472" idx="3"/>
                <a:endCxn id="466" idx="1"/>
              </p:cNvCxnSpPr>
              <p:nvPr/>
            </p:nvCxnSpPr>
            <p:spPr>
              <a:xfrm>
                <a:off x="190693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6" name="직선 화살표 연결선 462"/>
              <p:cNvCxnSpPr>
                <a:stCxn id="444" idx="3"/>
                <a:endCxn id="438" idx="1"/>
              </p:cNvCxnSpPr>
              <p:nvPr/>
            </p:nvCxnSpPr>
            <p:spPr>
              <a:xfrm>
                <a:off x="190693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7" name="직선 화살표 연결선 465"/>
              <p:cNvCxnSpPr>
                <a:stCxn id="416" idx="3"/>
                <a:endCxn id="410" idx="1"/>
              </p:cNvCxnSpPr>
              <p:nvPr/>
            </p:nvCxnSpPr>
            <p:spPr>
              <a:xfrm>
                <a:off x="190693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8" name="직선 화살표 연결선 468"/>
              <p:cNvCxnSpPr>
                <a:stCxn id="388" idx="3"/>
                <a:endCxn id="382" idx="1"/>
              </p:cNvCxnSpPr>
              <p:nvPr/>
            </p:nvCxnSpPr>
            <p:spPr>
              <a:xfrm>
                <a:off x="190693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9" name="직선 화살표 연결선 471"/>
              <p:cNvCxnSpPr>
                <a:stCxn id="394" idx="3"/>
                <a:endCxn id="388" idx="1"/>
              </p:cNvCxnSpPr>
              <p:nvPr/>
            </p:nvCxnSpPr>
            <p:spPr>
              <a:xfrm>
                <a:off x="132615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0" name="직선 화살표 연결선 474"/>
              <p:cNvCxnSpPr>
                <a:stCxn id="400" idx="3"/>
                <a:endCxn id="394" idx="1"/>
              </p:cNvCxnSpPr>
              <p:nvPr/>
            </p:nvCxnSpPr>
            <p:spPr>
              <a:xfrm>
                <a:off x="74537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1" name="직선 화살표 연결선 477"/>
              <p:cNvCxnSpPr>
                <a:stCxn id="428" idx="3"/>
                <a:endCxn id="422" idx="1"/>
              </p:cNvCxnSpPr>
              <p:nvPr/>
            </p:nvCxnSpPr>
            <p:spPr>
              <a:xfrm>
                <a:off x="74537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2" name="직선 화살표 연결선 480"/>
              <p:cNvCxnSpPr>
                <a:stCxn id="456" idx="3"/>
                <a:endCxn id="450" idx="1"/>
              </p:cNvCxnSpPr>
              <p:nvPr/>
            </p:nvCxnSpPr>
            <p:spPr>
              <a:xfrm>
                <a:off x="74537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3" name="직선 화살표 연결선 483"/>
              <p:cNvCxnSpPr>
                <a:stCxn id="484" idx="2"/>
                <a:endCxn id="456" idx="0"/>
              </p:cNvCxnSpPr>
              <p:nvPr/>
            </p:nvCxnSpPr>
            <p:spPr>
              <a:xfrm>
                <a:off x="51677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4" name="직선 화살표 연결선 486"/>
              <p:cNvCxnSpPr>
                <a:stCxn id="450" idx="0"/>
                <a:endCxn id="478" idx="2"/>
              </p:cNvCxnSpPr>
              <p:nvPr/>
            </p:nvCxnSpPr>
            <p:spPr>
              <a:xfrm flipV="1">
                <a:off x="109755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5" name="직선 화살표 연결선 489"/>
              <p:cNvCxnSpPr>
                <a:stCxn id="456" idx="2"/>
                <a:endCxn id="428" idx="0"/>
              </p:cNvCxnSpPr>
              <p:nvPr/>
            </p:nvCxnSpPr>
            <p:spPr>
              <a:xfrm>
                <a:off x="51677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6" name="직선 화살표 연결선 492"/>
              <p:cNvCxnSpPr>
                <a:stCxn id="428" idx="2"/>
                <a:endCxn id="400" idx="0"/>
              </p:cNvCxnSpPr>
              <p:nvPr/>
            </p:nvCxnSpPr>
            <p:spPr>
              <a:xfrm>
                <a:off x="51677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7" name="직선 화살표 연결선 495"/>
              <p:cNvCxnSpPr>
                <a:stCxn id="422" idx="2"/>
                <a:endCxn id="394" idx="0"/>
              </p:cNvCxnSpPr>
              <p:nvPr/>
            </p:nvCxnSpPr>
            <p:spPr>
              <a:xfrm>
                <a:off x="109755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8" name="직선 화살표 연결선 498"/>
              <p:cNvCxnSpPr>
                <a:stCxn id="438" idx="2"/>
                <a:endCxn id="410" idx="0"/>
              </p:cNvCxnSpPr>
              <p:nvPr/>
            </p:nvCxnSpPr>
            <p:spPr>
              <a:xfrm>
                <a:off x="225911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9" name="직선 화살표 연결선 501"/>
              <p:cNvCxnSpPr>
                <a:stCxn id="466" idx="2"/>
                <a:endCxn id="438" idx="0"/>
              </p:cNvCxnSpPr>
              <p:nvPr/>
            </p:nvCxnSpPr>
            <p:spPr>
              <a:xfrm>
                <a:off x="225911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0" name="직선 화살표 연결선 504"/>
              <p:cNvCxnSpPr>
                <a:stCxn id="472" idx="2"/>
                <a:endCxn id="444" idx="0"/>
              </p:cNvCxnSpPr>
              <p:nvPr/>
            </p:nvCxnSpPr>
            <p:spPr>
              <a:xfrm>
                <a:off x="167833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1" name="직선 화살표 연결선 507"/>
              <p:cNvCxnSpPr>
                <a:stCxn id="410" idx="2"/>
                <a:endCxn id="382" idx="0"/>
              </p:cNvCxnSpPr>
              <p:nvPr/>
            </p:nvCxnSpPr>
            <p:spPr>
              <a:xfrm>
                <a:off x="225911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2" name="직선 화살표 연결선 510"/>
              <p:cNvCxnSpPr>
                <a:stCxn id="416" idx="2"/>
                <a:endCxn id="388" idx="0"/>
              </p:cNvCxnSpPr>
              <p:nvPr/>
            </p:nvCxnSpPr>
            <p:spPr>
              <a:xfrm>
                <a:off x="167833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nvGrpSpPr>
              <p:cNvPr id="363" name="그룹 563"/>
              <p:cNvGrpSpPr/>
              <p:nvPr/>
            </p:nvGrpSpPr>
            <p:grpSpPr>
              <a:xfrm>
                <a:off x="752932" y="4038739"/>
                <a:ext cx="110913" cy="110913"/>
                <a:chOff x="750551" y="4036358"/>
                <a:chExt cx="110913" cy="110913"/>
              </a:xfrm>
            </p:grpSpPr>
            <p:cxnSp>
              <p:nvCxnSpPr>
                <p:cNvPr id="376" name="직선 화살표 연결선 54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7" name="직선 화살표 연결선 54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4" name="그룹 564"/>
              <p:cNvGrpSpPr/>
              <p:nvPr/>
            </p:nvGrpSpPr>
            <p:grpSpPr>
              <a:xfrm>
                <a:off x="1914269" y="4038739"/>
                <a:ext cx="110913" cy="110913"/>
                <a:chOff x="750551" y="4036358"/>
                <a:chExt cx="110913" cy="110913"/>
              </a:xfrm>
            </p:grpSpPr>
            <p:cxnSp>
              <p:nvCxnSpPr>
                <p:cNvPr id="374" name="직선 화살표 연결선 565"/>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5" name="직선 화살표 연결선 56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5" name="그룹 567"/>
              <p:cNvGrpSpPr/>
              <p:nvPr/>
            </p:nvGrpSpPr>
            <p:grpSpPr>
              <a:xfrm>
                <a:off x="752932" y="5200852"/>
                <a:ext cx="110913" cy="110913"/>
                <a:chOff x="750551" y="4036358"/>
                <a:chExt cx="110913" cy="110913"/>
              </a:xfrm>
            </p:grpSpPr>
            <p:cxnSp>
              <p:nvCxnSpPr>
                <p:cNvPr id="372" name="직선 화살표 연결선 568"/>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3" name="직선 화살표 연결선 569"/>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6" name="그룹 570"/>
              <p:cNvGrpSpPr/>
              <p:nvPr/>
            </p:nvGrpSpPr>
            <p:grpSpPr>
              <a:xfrm>
                <a:off x="1914269" y="5200852"/>
                <a:ext cx="110913" cy="110913"/>
                <a:chOff x="750551" y="4036358"/>
                <a:chExt cx="110913" cy="110913"/>
              </a:xfrm>
            </p:grpSpPr>
            <p:cxnSp>
              <p:nvCxnSpPr>
                <p:cNvPr id="370" name="직선 화살표 연결선 571"/>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1" name="직선 화살표 연결선 572"/>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7" name="그룹 573"/>
              <p:cNvGrpSpPr/>
              <p:nvPr/>
            </p:nvGrpSpPr>
            <p:grpSpPr>
              <a:xfrm>
                <a:off x="1331478" y="4617389"/>
                <a:ext cx="110913" cy="110913"/>
                <a:chOff x="750551" y="4036358"/>
                <a:chExt cx="110913" cy="110913"/>
              </a:xfrm>
            </p:grpSpPr>
            <p:cxnSp>
              <p:nvCxnSpPr>
                <p:cNvPr id="368" name="직선 화살표 연결선 57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9" name="직선 화살표 연결선 575"/>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cxnSp>
          <p:nvCxnSpPr>
            <p:cNvPr id="337" name="직선 연결선 578"/>
            <p:cNvCxnSpPr/>
            <p:nvPr/>
          </p:nvCxnSpPr>
          <p:spPr>
            <a:xfrm flipV="1">
              <a:off x="2409894" y="3318585"/>
              <a:ext cx="548576" cy="1305027"/>
            </a:xfrm>
            <a:prstGeom prst="line">
              <a:avLst/>
            </a:prstGeom>
            <a:noFill/>
            <a:ln w="9525" cap="flat" cmpd="sng" algn="ctr">
              <a:solidFill>
                <a:sysClr val="windowText" lastClr="000000">
                  <a:shade val="95000"/>
                  <a:satMod val="105000"/>
                </a:sysClr>
              </a:solidFill>
              <a:prstDash val="dash"/>
            </a:ln>
            <a:effectLst/>
          </p:spPr>
        </p:cxnSp>
        <p:cxnSp>
          <p:nvCxnSpPr>
            <p:cNvPr id="338" name="직선 연결선 581"/>
            <p:cNvCxnSpPr/>
            <p:nvPr/>
          </p:nvCxnSpPr>
          <p:spPr>
            <a:xfrm>
              <a:off x="2409894" y="5085555"/>
              <a:ext cx="539611" cy="250089"/>
            </a:xfrm>
            <a:prstGeom prst="line">
              <a:avLst/>
            </a:prstGeom>
            <a:noFill/>
            <a:ln w="9525" cap="flat" cmpd="sng" algn="ctr">
              <a:solidFill>
                <a:sysClr val="windowText" lastClr="000000">
                  <a:shade val="95000"/>
                  <a:satMod val="105000"/>
                </a:sysClr>
              </a:solidFill>
              <a:prstDash val="dash"/>
            </a:ln>
            <a:effectLst/>
          </p:spPr>
        </p:cxnSp>
      </p:grpSp>
      <p:grpSp>
        <p:nvGrpSpPr>
          <p:cNvPr id="490" name="그룹 607"/>
          <p:cNvGrpSpPr/>
          <p:nvPr/>
        </p:nvGrpSpPr>
        <p:grpSpPr>
          <a:xfrm>
            <a:off x="-45765" y="1710657"/>
            <a:ext cx="2926699" cy="2047890"/>
            <a:chOff x="-54730" y="2022051"/>
            <a:chExt cx="2926699" cy="2047890"/>
          </a:xfrm>
        </p:grpSpPr>
        <p:sp>
          <p:nvSpPr>
            <p:cNvPr id="491" name="직사각형 591"/>
            <p:cNvSpPr/>
            <p:nvPr/>
          </p:nvSpPr>
          <p:spPr>
            <a:xfrm>
              <a:off x="308849" y="2022051"/>
              <a:ext cx="2199540" cy="527375"/>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Host Processor</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92" name="위쪽/아래쪽 화살표 592"/>
            <p:cNvSpPr/>
            <p:nvPr/>
          </p:nvSpPr>
          <p:spPr>
            <a:xfrm>
              <a:off x="1232529" y="3442412"/>
              <a:ext cx="352180" cy="627529"/>
            </a:xfrm>
            <a:prstGeom prst="upDownArrow">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3" name="TextBox 492"/>
            <p:cNvSpPr txBox="1"/>
            <p:nvPr/>
          </p:nvSpPr>
          <p:spPr>
            <a:xfrm>
              <a:off x="-54730" y="2546359"/>
              <a:ext cx="2926699" cy="861774"/>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Memory-Mapped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Accelerator Interface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a:t>
              </a:r>
              <a:r>
                <a:rPr kumimoji="0" lang="en-US" altLang="ko-KR" sz="1400" b="0" i="0" u="none" strike="noStrike" kern="0" cap="none" spc="0" normalizeH="0" baseline="0" noProof="0" dirty="0" err="1">
                  <a:ln>
                    <a:noFill/>
                  </a:ln>
                  <a:solidFill>
                    <a:sysClr val="windowText" lastClr="000000"/>
                  </a:solidFill>
                  <a:effectLst/>
                  <a:uLnTx/>
                  <a:uFillTx/>
                  <a:latin typeface="Tahoma"/>
                  <a:ea typeface="+mn-ea"/>
                  <a:cs typeface="+mn-cs"/>
                </a:rPr>
                <a:t>Noncacheable</a:t>
              </a: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 Physically Addressed)</a:t>
              </a:r>
              <a:endParaRPr kumimoji="0" lang="ko-KR" altLang="en-US" sz="1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94" name="그룹 696"/>
          <p:cNvGrpSpPr/>
          <p:nvPr/>
        </p:nvGrpSpPr>
        <p:grpSpPr>
          <a:xfrm>
            <a:off x="257925" y="3794393"/>
            <a:ext cx="2309790" cy="2319536"/>
            <a:chOff x="257925" y="3794393"/>
            <a:chExt cx="2309790" cy="2319536"/>
          </a:xfrm>
        </p:grpSpPr>
        <p:sp>
          <p:nvSpPr>
            <p:cNvPr id="495" name="직사각형 622"/>
            <p:cNvSpPr/>
            <p:nvPr/>
          </p:nvSpPr>
          <p:spPr>
            <a:xfrm>
              <a:off x="257925" y="3794393"/>
              <a:ext cx="2309790" cy="2319536"/>
            </a:xfrm>
            <a:prstGeom prst="rect">
              <a:avLst/>
            </a:prstGeom>
            <a:solidFill>
              <a:sysClr val="window" lastClr="FFFFFF">
                <a:alpha val="7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496" name="타원 623"/>
            <p:cNvSpPr/>
            <p:nvPr/>
          </p:nvSpPr>
          <p:spPr>
            <a:xfrm>
              <a:off x="1024088" y="4551843"/>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7" name="타원 624"/>
            <p:cNvSpPr/>
            <p:nvPr/>
          </p:nvSpPr>
          <p:spPr>
            <a:xfrm>
              <a:off x="1708299" y="4468347"/>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8" name="타원 625"/>
            <p:cNvSpPr/>
            <p:nvPr/>
          </p:nvSpPr>
          <p:spPr>
            <a:xfrm>
              <a:off x="1509490" y="4650960"/>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9" name="타원 626"/>
            <p:cNvSpPr/>
            <p:nvPr/>
          </p:nvSpPr>
          <p:spPr>
            <a:xfrm>
              <a:off x="1609829"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00" name="타원 627"/>
            <p:cNvSpPr/>
            <p:nvPr/>
          </p:nvSpPr>
          <p:spPr>
            <a:xfrm>
              <a:off x="1024088" y="5711858"/>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1" name="직선 화살표 연결선 629"/>
            <p:cNvCxnSpPr>
              <a:stCxn id="496" idx="4"/>
              <a:endCxn id="500" idx="0"/>
            </p:cNvCxnSpPr>
            <p:nvPr/>
          </p:nvCxnSpPr>
          <p:spPr>
            <a:xfrm>
              <a:off x="1127182" y="4758031"/>
              <a:ext cx="0" cy="953827"/>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2" name="직선 화살표 연결선 632"/>
            <p:cNvCxnSpPr/>
            <p:nvPr/>
          </p:nvCxnSpPr>
          <p:spPr>
            <a:xfrm flipV="1">
              <a:off x="1237451" y="4583746"/>
              <a:ext cx="465414" cy="52548"/>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3" name="직선 화살표 연결선 643"/>
            <p:cNvCxnSpPr/>
            <p:nvPr/>
          </p:nvCxnSpPr>
          <p:spPr>
            <a:xfrm>
              <a:off x="1204599" y="4731504"/>
              <a:ext cx="427085" cy="431076"/>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4" name="구부러진 연결선 663"/>
            <p:cNvCxnSpPr>
              <a:stCxn id="497" idx="4"/>
              <a:endCxn id="498" idx="6"/>
            </p:cNvCxnSpPr>
            <p:nvPr/>
          </p:nvCxnSpPr>
          <p:spPr>
            <a:xfrm rot="5400000">
              <a:off x="1723777" y="4666437"/>
              <a:ext cx="79519" cy="95715"/>
            </a:xfrm>
            <a:prstGeom prst="curvedConnector2">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5" name="직선 화살표 연결선 664"/>
            <p:cNvCxnSpPr/>
            <p:nvPr/>
          </p:nvCxnSpPr>
          <p:spPr>
            <a:xfrm flipH="1">
              <a:off x="1170428" y="4845772"/>
              <a:ext cx="399848" cy="876072"/>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6" name="타원 673"/>
            <p:cNvSpPr/>
            <p:nvPr/>
          </p:nvSpPr>
          <p:spPr>
            <a:xfrm>
              <a:off x="449241"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7" name="직선 화살표 연결선 674"/>
            <p:cNvCxnSpPr>
              <a:stCxn id="499" idx="2"/>
              <a:endCxn id="506" idx="6"/>
            </p:cNvCxnSpPr>
            <p:nvPr/>
          </p:nvCxnSpPr>
          <p:spPr>
            <a:xfrm flipH="1">
              <a:off x="655429" y="5238406"/>
              <a:ext cx="954400" cy="0"/>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8" name="타원 678"/>
            <p:cNvSpPr/>
            <p:nvPr/>
          </p:nvSpPr>
          <p:spPr>
            <a:xfrm>
              <a:off x="2189246" y="3977345"/>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9" name="직선 화살표 연결선 679"/>
            <p:cNvCxnSpPr/>
            <p:nvPr/>
          </p:nvCxnSpPr>
          <p:spPr>
            <a:xfrm flipV="1">
              <a:off x="1883554" y="4166817"/>
              <a:ext cx="329400" cy="33318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10" name="직선 화살표 연결선 689"/>
            <p:cNvCxnSpPr/>
            <p:nvPr/>
          </p:nvCxnSpPr>
          <p:spPr>
            <a:xfrm flipH="1">
              <a:off x="1763098" y="4177768"/>
              <a:ext cx="479537" cy="96821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grpSp>
      <p:sp>
        <p:nvSpPr>
          <p:cNvPr id="515" name="직사각형 256"/>
          <p:cNvSpPr/>
          <p:nvPr/>
        </p:nvSpPr>
        <p:spPr>
          <a:xfrm>
            <a:off x="0" y="5983200"/>
            <a:ext cx="9144000" cy="8748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6" name="직사각형 257"/>
          <p:cNvSpPr/>
          <p:nvPr/>
        </p:nvSpPr>
        <p:spPr>
          <a:xfrm>
            <a:off x="0" y="5398571"/>
            <a:ext cx="6022172" cy="583147"/>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7" name="직사각형 259"/>
          <p:cNvSpPr/>
          <p:nvPr/>
        </p:nvSpPr>
        <p:spPr>
          <a:xfrm>
            <a:off x="8312935" y="5400000"/>
            <a:ext cx="831065" cy="582896"/>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8" name="직사각형 2"/>
          <p:cNvSpPr/>
          <p:nvPr/>
        </p:nvSpPr>
        <p:spPr>
          <a:xfrm>
            <a:off x="0" y="-1"/>
            <a:ext cx="9144000" cy="5400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9" name="모서리가 둥근 직사각형 10"/>
          <p:cNvSpPr/>
          <p:nvPr/>
        </p:nvSpPr>
        <p:spPr>
          <a:xfrm>
            <a:off x="5461339" y="4067108"/>
            <a:ext cx="3403838" cy="1095472"/>
          </a:xfrm>
          <a:prstGeom prst="round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Communications via</a:t>
            </a:r>
            <a:b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Remote Function Calls</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Tree>
    <p:extLst>
      <p:ext uri="{BB962C8B-B14F-4D97-AF65-F5344CB8AC3E}">
        <p14:creationId xmlns:p14="http://schemas.microsoft.com/office/powerpoint/2010/main" val="1809297844"/>
      </p:ext>
    </p:extLst>
  </p:cSld>
  <p:clrMapOvr>
    <a:masterClrMapping/>
  </p:clrMapOvr>
  <p:transition/>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1" name="TextBox 510"/>
          <p:cNvSpPr txBox="1"/>
          <p:nvPr/>
        </p:nvSpPr>
        <p:spPr>
          <a:xfrm>
            <a:off x="5868144" y="2204864"/>
            <a:ext cx="79589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D5494"/>
                </a:solidFill>
                <a:effectLst/>
                <a:uLnTx/>
                <a:uFillTx/>
                <a:latin typeface="Tahoma"/>
                <a:ea typeface="+mn-ea"/>
                <a:cs typeface="+mn-cs"/>
              </a:rPr>
              <a:t>Logic</a:t>
            </a:r>
          </a:p>
        </p:txBody>
      </p:sp>
      <p:sp>
        <p:nvSpPr>
          <p:cNvPr id="512" name="TextBox 511"/>
          <p:cNvSpPr txBox="1"/>
          <p:nvPr/>
        </p:nvSpPr>
        <p:spPr>
          <a:xfrm>
            <a:off x="5796136" y="1700808"/>
            <a:ext cx="11234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5B62F"/>
                </a:solidFill>
                <a:effectLst/>
                <a:uLnTx/>
                <a:uFillTx/>
                <a:latin typeface="Tahoma"/>
                <a:ea typeface="+mn-ea"/>
                <a:cs typeface="+mn-cs"/>
              </a:rPr>
              <a:t>Memory</a:t>
            </a:r>
          </a:p>
        </p:txBody>
      </p:sp>
      <p:sp>
        <p:nvSpPr>
          <p:cNvPr id="2" name="Title 1"/>
          <p:cNvSpPr>
            <a:spLocks noGrp="1"/>
          </p:cNvSpPr>
          <p:nvPr>
            <p:ph type="title"/>
          </p:nvPr>
        </p:nvSpPr>
        <p:spPr/>
        <p:txBody>
          <a:bodyPr/>
          <a:lstStyle/>
          <a:p>
            <a:r>
              <a:rPr lang="en-US" dirty="0" err="1"/>
              <a:t>Tesseract</a:t>
            </a:r>
            <a:r>
              <a:rPr lang="en-US" dirty="0"/>
              <a:t> System for Graph Processing</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258" name="Picture 2" descr="http://www.extremetech.com/wp-content/uploads/2013/09/hybrid_memory_cub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701620" y="1340768"/>
            <a:ext cx="3383774" cy="2429550"/>
          </a:xfrm>
          <a:prstGeom prst="rect">
            <a:avLst/>
          </a:prstGeom>
          <a:noFill/>
          <a:extLst>
            <a:ext uri="{909E8E84-426E-40dd-AFC4-6F175D3DCCD1}">
              <a14:hiddenFill xmlns="" xmlns:a14="http://schemas.microsoft.com/office/drawing/2010/main">
                <a:solidFill>
                  <a:srgbClr val="FFFFFF"/>
                </a:solidFill>
              </a14:hiddenFill>
            </a:ext>
          </a:extLst>
        </p:spPr>
      </p:pic>
      <p:grpSp>
        <p:nvGrpSpPr>
          <p:cNvPr id="259" name="그룹 137"/>
          <p:cNvGrpSpPr/>
          <p:nvPr/>
        </p:nvGrpSpPr>
        <p:grpSpPr>
          <a:xfrm>
            <a:off x="2960548" y="2386982"/>
            <a:ext cx="2890319" cy="3322913"/>
            <a:chOff x="2540320" y="2698376"/>
            <a:chExt cx="2890319" cy="3322913"/>
          </a:xfrm>
        </p:grpSpPr>
        <p:cxnSp>
          <p:nvCxnSpPr>
            <p:cNvPr id="260" name="직선 연결선 64"/>
            <p:cNvCxnSpPr/>
            <p:nvPr/>
          </p:nvCxnSpPr>
          <p:spPr>
            <a:xfrm>
              <a:off x="2540320" y="3008078"/>
              <a:ext cx="101813" cy="990596"/>
            </a:xfrm>
            <a:prstGeom prst="line">
              <a:avLst/>
            </a:prstGeom>
            <a:noFill/>
            <a:ln w="9525" cap="flat" cmpd="sng" algn="ctr">
              <a:solidFill>
                <a:sysClr val="windowText" lastClr="000000"/>
              </a:solidFill>
              <a:prstDash val="dash"/>
            </a:ln>
            <a:effectLst/>
          </p:spPr>
        </p:cxnSp>
        <p:cxnSp>
          <p:nvCxnSpPr>
            <p:cNvPr id="261" name="직선 연결선 67"/>
            <p:cNvCxnSpPr/>
            <p:nvPr/>
          </p:nvCxnSpPr>
          <p:spPr>
            <a:xfrm flipH="1">
              <a:off x="5107196" y="2698376"/>
              <a:ext cx="323443" cy="1300298"/>
            </a:xfrm>
            <a:prstGeom prst="line">
              <a:avLst/>
            </a:prstGeom>
            <a:noFill/>
            <a:ln w="9525" cap="flat" cmpd="sng" algn="ctr">
              <a:solidFill>
                <a:sysClr val="windowText" lastClr="000000"/>
              </a:solidFill>
              <a:prstDash val="dash"/>
            </a:ln>
            <a:effectLst/>
          </p:spPr>
        </p:cxnSp>
        <p:grpSp>
          <p:nvGrpSpPr>
            <p:cNvPr id="262" name="그룹 85"/>
            <p:cNvGrpSpPr/>
            <p:nvPr/>
          </p:nvGrpSpPr>
          <p:grpSpPr>
            <a:xfrm>
              <a:off x="2542515" y="3916837"/>
              <a:ext cx="2664295" cy="2104452"/>
              <a:chOff x="3275856" y="3916837"/>
              <a:chExt cx="2664295" cy="2104452"/>
            </a:xfrm>
          </p:grpSpPr>
          <p:sp>
            <p:nvSpPr>
              <p:cNvPr id="263" name="직사각형 4"/>
              <p:cNvSpPr/>
              <p:nvPr/>
            </p:nvSpPr>
            <p:spPr>
              <a:xfrm>
                <a:off x="3375473" y="3998674"/>
                <a:ext cx="2465060" cy="2022615"/>
              </a:xfrm>
              <a:prstGeom prst="rect">
                <a:avLst/>
              </a:prstGeom>
              <a:solidFill>
                <a:sysClr val="window" lastClr="FFFFFF"/>
              </a:solidFill>
              <a:ln w="254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grpSp>
            <p:nvGrpSpPr>
              <p:cNvPr id="264" name="그룹 84"/>
              <p:cNvGrpSpPr/>
              <p:nvPr/>
            </p:nvGrpSpPr>
            <p:grpSpPr>
              <a:xfrm>
                <a:off x="3501888" y="3916837"/>
                <a:ext cx="2212233" cy="2010654"/>
                <a:chOff x="3501887" y="3916837"/>
                <a:chExt cx="2212233" cy="2010654"/>
              </a:xfrm>
            </p:grpSpPr>
            <p:grpSp>
              <p:nvGrpSpPr>
                <p:cNvPr id="267" name="그룹 49"/>
                <p:cNvGrpSpPr/>
                <p:nvPr/>
              </p:nvGrpSpPr>
              <p:grpSpPr>
                <a:xfrm flipV="1">
                  <a:off x="3627842" y="5167522"/>
                  <a:ext cx="64123" cy="489852"/>
                  <a:chOff x="3491880" y="4419110"/>
                  <a:chExt cx="73052" cy="558062"/>
                </a:xfrm>
              </p:grpSpPr>
              <p:cxnSp>
                <p:nvCxnSpPr>
                  <p:cNvPr id="310" name="직선 화살표 연결선 50"/>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11" name="직선 화살표 연결선 51"/>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8" name="그룹 52"/>
                <p:cNvGrpSpPr/>
                <p:nvPr/>
              </p:nvGrpSpPr>
              <p:grpSpPr>
                <a:xfrm flipV="1">
                  <a:off x="4070289" y="5167522"/>
                  <a:ext cx="64123" cy="489852"/>
                  <a:chOff x="3491880" y="4419110"/>
                  <a:chExt cx="73052" cy="558062"/>
                </a:xfrm>
              </p:grpSpPr>
              <p:cxnSp>
                <p:nvCxnSpPr>
                  <p:cNvPr id="308" name="직선 화살표 연결선 5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9" name="직선 화살표 연결선 54"/>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9" name="그룹 55"/>
                <p:cNvGrpSpPr/>
                <p:nvPr/>
              </p:nvGrpSpPr>
              <p:grpSpPr>
                <a:xfrm flipV="1">
                  <a:off x="4512736" y="5167522"/>
                  <a:ext cx="64123" cy="489852"/>
                  <a:chOff x="3491880" y="4419110"/>
                  <a:chExt cx="73052" cy="558062"/>
                </a:xfrm>
              </p:grpSpPr>
              <p:cxnSp>
                <p:nvCxnSpPr>
                  <p:cNvPr id="306" name="직선 화살표 연결선 56"/>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7" name="직선 화살표 연결선 57"/>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0" name="그룹 58"/>
                <p:cNvGrpSpPr/>
                <p:nvPr/>
              </p:nvGrpSpPr>
              <p:grpSpPr>
                <a:xfrm flipV="1">
                  <a:off x="5524042" y="5167522"/>
                  <a:ext cx="64123" cy="489852"/>
                  <a:chOff x="3491880" y="4419110"/>
                  <a:chExt cx="73052" cy="558062"/>
                </a:xfrm>
              </p:grpSpPr>
              <p:cxnSp>
                <p:nvCxnSpPr>
                  <p:cNvPr id="304" name="직선 화살표 연결선 59"/>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5" name="직선 화살표 연결선 60"/>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1" name="그룹 39"/>
                <p:cNvGrpSpPr/>
                <p:nvPr/>
              </p:nvGrpSpPr>
              <p:grpSpPr>
                <a:xfrm>
                  <a:off x="3627842" y="4362113"/>
                  <a:ext cx="64123" cy="489852"/>
                  <a:chOff x="3491880" y="4419110"/>
                  <a:chExt cx="73052" cy="558062"/>
                </a:xfrm>
              </p:grpSpPr>
              <p:cxnSp>
                <p:nvCxnSpPr>
                  <p:cNvPr id="302" name="직선 화살표 연결선 3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3" name="직선 화살표 연결선 3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2" name="그룹 40"/>
                <p:cNvGrpSpPr/>
                <p:nvPr/>
              </p:nvGrpSpPr>
              <p:grpSpPr>
                <a:xfrm>
                  <a:off x="4070289" y="4362113"/>
                  <a:ext cx="64123" cy="489852"/>
                  <a:chOff x="3491880" y="4419110"/>
                  <a:chExt cx="73052" cy="558062"/>
                </a:xfrm>
              </p:grpSpPr>
              <p:cxnSp>
                <p:nvCxnSpPr>
                  <p:cNvPr id="300" name="직선 화살표 연결선 41"/>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1" name="직선 화살표 연결선 42"/>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3" name="그룹 43"/>
                <p:cNvGrpSpPr/>
                <p:nvPr/>
              </p:nvGrpSpPr>
              <p:grpSpPr>
                <a:xfrm>
                  <a:off x="4512736" y="4362113"/>
                  <a:ext cx="64123" cy="489852"/>
                  <a:chOff x="3491880" y="4419110"/>
                  <a:chExt cx="73052" cy="558062"/>
                </a:xfrm>
              </p:grpSpPr>
              <p:cxnSp>
                <p:nvCxnSpPr>
                  <p:cNvPr id="298" name="직선 화살표 연결선 44"/>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9" name="직선 화살표 연결선 4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4" name="그룹 46"/>
                <p:cNvGrpSpPr/>
                <p:nvPr/>
              </p:nvGrpSpPr>
              <p:grpSpPr>
                <a:xfrm>
                  <a:off x="5524042" y="4362113"/>
                  <a:ext cx="64123" cy="489852"/>
                  <a:chOff x="3491880" y="4419110"/>
                  <a:chExt cx="73052" cy="558062"/>
                </a:xfrm>
              </p:grpSpPr>
              <p:cxnSp>
                <p:nvCxnSpPr>
                  <p:cNvPr id="296" name="직선 화살표 연결선 47"/>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7" name="직선 화살표 연결선 48"/>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sp>
              <p:nvSpPr>
                <p:cNvPr id="275" name="직사각형 6"/>
                <p:cNvSpPr/>
                <p:nvPr/>
              </p:nvSpPr>
              <p:spPr>
                <a:xfrm>
                  <a:off x="35018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6" name="직사각형 7"/>
                <p:cNvSpPr/>
                <p:nvPr/>
              </p:nvSpPr>
              <p:spPr>
                <a:xfrm>
                  <a:off x="3944334"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7" name="직사각형 8"/>
                <p:cNvSpPr/>
                <p:nvPr/>
              </p:nvSpPr>
              <p:spPr>
                <a:xfrm>
                  <a:off x="4386781"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8" name="직사각형 11"/>
                <p:cNvSpPr/>
                <p:nvPr/>
              </p:nvSpPr>
              <p:spPr>
                <a:xfrm>
                  <a:off x="3501887"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9" name="직사각형 12"/>
                <p:cNvSpPr/>
                <p:nvPr/>
              </p:nvSpPr>
              <p:spPr>
                <a:xfrm>
                  <a:off x="3944334"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0" name="직사각형 13"/>
                <p:cNvSpPr/>
                <p:nvPr/>
              </p:nvSpPr>
              <p:spPr>
                <a:xfrm>
                  <a:off x="4386781"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1" name="직사각형 15"/>
                <p:cNvSpPr/>
                <p:nvPr/>
              </p:nvSpPr>
              <p:spPr>
                <a:xfrm>
                  <a:off x="35018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2" name="직사각형 16"/>
                <p:cNvSpPr/>
                <p:nvPr/>
              </p:nvSpPr>
              <p:spPr>
                <a:xfrm>
                  <a:off x="3944334"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3" name="직사각형 17"/>
                <p:cNvSpPr/>
                <p:nvPr/>
              </p:nvSpPr>
              <p:spPr>
                <a:xfrm>
                  <a:off x="4386781"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4" name="직사각형 19"/>
                <p:cNvSpPr/>
                <p:nvPr/>
              </p:nvSpPr>
              <p:spPr>
                <a:xfrm>
                  <a:off x="35018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5" name="직사각형 20"/>
                <p:cNvSpPr/>
                <p:nvPr/>
              </p:nvSpPr>
              <p:spPr>
                <a:xfrm>
                  <a:off x="3944334"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6" name="직사각형 21"/>
                <p:cNvSpPr/>
                <p:nvPr/>
              </p:nvSpPr>
              <p:spPr>
                <a:xfrm>
                  <a:off x="4386781"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7" name="직사각형 5"/>
                <p:cNvSpPr/>
                <p:nvPr/>
              </p:nvSpPr>
              <p:spPr>
                <a:xfrm>
                  <a:off x="3501887" y="4851965"/>
                  <a:ext cx="2212233" cy="316034"/>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Crossbar Network</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8" name="직사각형 9"/>
                <p:cNvSpPr/>
                <p:nvPr/>
              </p:nvSpPr>
              <p:spPr>
                <a:xfrm>
                  <a:off x="53980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9" name="직사각형 14"/>
                <p:cNvSpPr/>
                <p:nvPr/>
              </p:nvSpPr>
              <p:spPr>
                <a:xfrm>
                  <a:off x="5398087" y="44806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0" name="직사각형 18"/>
                <p:cNvSpPr/>
                <p:nvPr/>
              </p:nvSpPr>
              <p:spPr>
                <a:xfrm>
                  <a:off x="53980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1" name="직사각형 22"/>
                <p:cNvSpPr/>
                <p:nvPr/>
              </p:nvSpPr>
              <p:spPr>
                <a:xfrm>
                  <a:off x="53980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2" name="TextBox 291"/>
                <p:cNvSpPr txBox="1"/>
                <p:nvPr/>
              </p:nvSpPr>
              <p:spPr>
                <a:xfrm>
                  <a:off x="4860355" y="3916837"/>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3" name="TextBox 292"/>
                <p:cNvSpPr txBox="1"/>
                <p:nvPr/>
              </p:nvSpPr>
              <p:spPr>
                <a:xfrm>
                  <a:off x="4860355" y="4297315"/>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4" name="TextBox 293"/>
                <p:cNvSpPr txBox="1"/>
                <p:nvPr/>
              </p:nvSpPr>
              <p:spPr>
                <a:xfrm>
                  <a:off x="4860355" y="5096119"/>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5" name="TextBox 294"/>
                <p:cNvSpPr txBox="1"/>
                <p:nvPr/>
              </p:nvSpPr>
              <p:spPr>
                <a:xfrm>
                  <a:off x="4860355" y="5465826"/>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cxnSp>
            <p:nvCxnSpPr>
              <p:cNvPr id="265" name="직선 화살표 연결선 78"/>
              <p:cNvCxnSpPr/>
              <p:nvPr/>
            </p:nvCxnSpPr>
            <p:spPr>
              <a:xfrm flipH="1">
                <a:off x="3275856" y="5013177"/>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cxnSp>
            <p:nvCxnSpPr>
              <p:cNvPr id="266" name="직선 화살표 연결선 83"/>
              <p:cNvCxnSpPr/>
              <p:nvPr/>
            </p:nvCxnSpPr>
            <p:spPr>
              <a:xfrm flipH="1">
                <a:off x="5714120" y="5015083"/>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grpSp>
        <p:nvGrpSpPr>
          <p:cNvPr id="312" name="그룹 138"/>
          <p:cNvGrpSpPr/>
          <p:nvPr/>
        </p:nvGrpSpPr>
        <p:grpSpPr>
          <a:xfrm>
            <a:off x="5397217" y="3068960"/>
            <a:ext cx="3568497" cy="2986186"/>
            <a:chOff x="5277803" y="2315022"/>
            <a:chExt cx="3568497" cy="2986186"/>
          </a:xfrm>
        </p:grpSpPr>
        <p:grpSp>
          <p:nvGrpSpPr>
            <p:cNvPr id="313" name="그룹 131"/>
            <p:cNvGrpSpPr/>
            <p:nvPr/>
          </p:nvGrpSpPr>
          <p:grpSpPr>
            <a:xfrm>
              <a:off x="5860114" y="2315022"/>
              <a:ext cx="2986186" cy="2986186"/>
              <a:chOff x="5700614" y="2176524"/>
              <a:chExt cx="2986186" cy="2986186"/>
            </a:xfrm>
          </p:grpSpPr>
          <p:sp>
            <p:nvSpPr>
              <p:cNvPr id="316" name="직사각형 86"/>
              <p:cNvSpPr/>
              <p:nvPr/>
            </p:nvSpPr>
            <p:spPr>
              <a:xfrm>
                <a:off x="5700614" y="2176524"/>
                <a:ext cx="2986186" cy="2986186"/>
              </a:xfrm>
              <a:prstGeom prst="rect">
                <a:avLst/>
              </a:prstGeom>
              <a:solidFill>
                <a:sysClr val="window" lastClr="FFFFFF"/>
              </a:solidFill>
              <a:ln w="25400" cap="flat" cmpd="sng" algn="ctr">
                <a:solidFill>
                  <a:srgbClr val="5DA5DA"/>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7" name="직사각형 87"/>
              <p:cNvSpPr/>
              <p:nvPr/>
            </p:nvSpPr>
            <p:spPr>
              <a:xfrm>
                <a:off x="8110736" y="2346491"/>
                <a:ext cx="432048" cy="2075090"/>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vert"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DRAM Controller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18" name="직사각형 88"/>
              <p:cNvSpPr/>
              <p:nvPr/>
            </p:nvSpPr>
            <p:spPr>
              <a:xfrm>
                <a:off x="8110736" y="4589673"/>
                <a:ext cx="432048" cy="404944"/>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NI</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19" name="직선 화살표 연결선 97"/>
              <p:cNvCxnSpPr>
                <a:stCxn id="318" idx="0"/>
                <a:endCxn id="317" idx="2"/>
              </p:cNvCxnSpPr>
              <p:nvPr/>
            </p:nvCxnSpPr>
            <p:spPr>
              <a:xfrm flipV="1">
                <a:off x="8326760" y="4421581"/>
                <a:ext cx="0" cy="16809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cxnSp>
          <p:nvCxnSpPr>
            <p:cNvPr id="314" name="직선 연결선 127"/>
            <p:cNvCxnSpPr/>
            <p:nvPr/>
          </p:nvCxnSpPr>
          <p:spPr>
            <a:xfrm flipV="1">
              <a:off x="5280614" y="2315022"/>
              <a:ext cx="583876" cy="1104125"/>
            </a:xfrm>
            <a:prstGeom prst="line">
              <a:avLst/>
            </a:prstGeom>
            <a:noFill/>
            <a:ln w="9525" cap="flat" cmpd="sng" algn="ctr">
              <a:solidFill>
                <a:srgbClr val="5DA5DA">
                  <a:shade val="95000"/>
                  <a:satMod val="105000"/>
                </a:srgbClr>
              </a:solidFill>
              <a:prstDash val="dash"/>
            </a:ln>
            <a:effectLst/>
          </p:spPr>
        </p:cxnSp>
        <p:cxnSp>
          <p:nvCxnSpPr>
            <p:cNvPr id="315" name="직선 연결선 128"/>
            <p:cNvCxnSpPr/>
            <p:nvPr/>
          </p:nvCxnSpPr>
          <p:spPr>
            <a:xfrm>
              <a:off x="5277803" y="3668121"/>
              <a:ext cx="580861" cy="1633087"/>
            </a:xfrm>
            <a:prstGeom prst="line">
              <a:avLst/>
            </a:prstGeom>
            <a:noFill/>
            <a:ln w="9525" cap="flat" cmpd="sng" algn="ctr">
              <a:solidFill>
                <a:srgbClr val="5DA5DA">
                  <a:shade val="95000"/>
                  <a:satMod val="105000"/>
                </a:srgbClr>
              </a:solidFill>
              <a:prstDash val="dash"/>
            </a:ln>
            <a:effectLst/>
          </p:spPr>
        </p:cxnSp>
      </p:grpSp>
      <p:grpSp>
        <p:nvGrpSpPr>
          <p:cNvPr id="320" name="그룹 132"/>
          <p:cNvGrpSpPr/>
          <p:nvPr/>
        </p:nvGrpSpPr>
        <p:grpSpPr>
          <a:xfrm>
            <a:off x="6127920" y="3238927"/>
            <a:ext cx="2261730" cy="2648562"/>
            <a:chOff x="5849006" y="2346491"/>
            <a:chExt cx="2261730" cy="2648562"/>
          </a:xfrm>
        </p:grpSpPr>
        <p:sp>
          <p:nvSpPr>
            <p:cNvPr id="321" name="직사각형 89"/>
            <p:cNvSpPr/>
            <p:nvPr/>
          </p:nvSpPr>
          <p:spPr>
            <a:xfrm>
              <a:off x="5849006" y="2346491"/>
              <a:ext cx="2079267" cy="774399"/>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In-Order Core</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2" name="직사각형 90"/>
            <p:cNvSpPr/>
            <p:nvPr/>
          </p:nvSpPr>
          <p:spPr>
            <a:xfrm>
              <a:off x="5849006" y="4589673"/>
              <a:ext cx="2079267" cy="40538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Message Queue</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3" name="직사각형 91"/>
            <p:cNvSpPr/>
            <p:nvPr/>
          </p:nvSpPr>
          <p:spPr>
            <a:xfrm>
              <a:off x="6882913" y="3280649"/>
              <a:ext cx="1045360"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PF Buffer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4" name="직사각형 92"/>
            <p:cNvSpPr/>
            <p:nvPr/>
          </p:nvSpPr>
          <p:spPr>
            <a:xfrm>
              <a:off x="6882913" y="4047202"/>
              <a:ext cx="1045360" cy="374697"/>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MTP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5" name="직사각형 93"/>
            <p:cNvSpPr/>
            <p:nvPr/>
          </p:nvSpPr>
          <p:spPr>
            <a:xfrm>
              <a:off x="6240328" y="3280650"/>
              <a:ext cx="460122"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LP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26" name="직선 화살표 연결선 95"/>
            <p:cNvCxnSpPr/>
            <p:nvPr/>
          </p:nvCxnSpPr>
          <p:spPr>
            <a:xfrm>
              <a:off x="6028727" y="3120890"/>
              <a:ext cx="0" cy="1468783"/>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7" name="직선 화살표 연결선 98"/>
            <p:cNvCxnSpPr>
              <a:stCxn id="318" idx="1"/>
              <a:endCxn id="322" idx="3"/>
            </p:cNvCxnSpPr>
            <p:nvPr/>
          </p:nvCxnSpPr>
          <p:spPr>
            <a:xfrm flipH="1">
              <a:off x="7928273" y="4792145"/>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8" name="직선 화살표 연결선 106"/>
            <p:cNvCxnSpPr/>
            <p:nvPr/>
          </p:nvCxnSpPr>
          <p:spPr>
            <a:xfrm flipV="1">
              <a:off x="7405593" y="4420547"/>
              <a:ext cx="0" cy="169126"/>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29" name="직선 화살표 연결선 109"/>
            <p:cNvCxnSpPr>
              <a:stCxn id="324" idx="0"/>
              <a:endCxn id="323" idx="2"/>
            </p:cNvCxnSpPr>
            <p:nvPr/>
          </p:nvCxnSpPr>
          <p:spPr>
            <a:xfrm flipV="1">
              <a:off x="7405593" y="3890851"/>
              <a:ext cx="0" cy="15635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0" name="직선 화살표 연결선 113"/>
            <p:cNvCxnSpPr/>
            <p:nvPr/>
          </p:nvCxnSpPr>
          <p:spPr>
            <a:xfrm flipV="1">
              <a:off x="7405593"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1" name="직선 화살표 연결선 115"/>
            <p:cNvCxnSpPr/>
            <p:nvPr/>
          </p:nvCxnSpPr>
          <p:spPr>
            <a:xfrm>
              <a:off x="6470389"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2" name="직선 화살표 연결선 116"/>
            <p:cNvCxnSpPr>
              <a:stCxn id="325" idx="3"/>
              <a:endCxn id="323" idx="1"/>
            </p:cNvCxnSpPr>
            <p:nvPr/>
          </p:nvCxnSpPr>
          <p:spPr>
            <a:xfrm flipV="1">
              <a:off x="6700450" y="3585750"/>
              <a:ext cx="182463" cy="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3" name="직선 화살표 연결선 123"/>
            <p:cNvCxnSpPr/>
            <p:nvPr/>
          </p:nvCxnSpPr>
          <p:spPr>
            <a:xfrm flipH="1">
              <a:off x="7928273" y="3594266"/>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34" name="직선 화살표 연결선 124"/>
            <p:cNvCxnSpPr/>
            <p:nvPr/>
          </p:nvCxnSpPr>
          <p:spPr>
            <a:xfrm flipH="1">
              <a:off x="7928273" y="2733472"/>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grpSp>
      <p:grpSp>
        <p:nvGrpSpPr>
          <p:cNvPr id="335" name="그룹 583"/>
          <p:cNvGrpSpPr/>
          <p:nvPr/>
        </p:nvGrpSpPr>
        <p:grpSpPr>
          <a:xfrm>
            <a:off x="318817" y="3704795"/>
            <a:ext cx="2747113" cy="2348991"/>
            <a:chOff x="211357" y="3318585"/>
            <a:chExt cx="2747113" cy="2348991"/>
          </a:xfrm>
        </p:grpSpPr>
        <p:grpSp>
          <p:nvGrpSpPr>
            <p:cNvPr id="336" name="그룹 576"/>
            <p:cNvGrpSpPr/>
            <p:nvPr/>
          </p:nvGrpSpPr>
          <p:grpSpPr>
            <a:xfrm>
              <a:off x="211357" y="3468326"/>
              <a:ext cx="2199540" cy="2199250"/>
              <a:chOff x="288170" y="3573016"/>
              <a:chExt cx="2199540" cy="2199250"/>
            </a:xfrm>
          </p:grpSpPr>
          <p:grpSp>
            <p:nvGrpSpPr>
              <p:cNvPr id="339" name="그룹 337"/>
              <p:cNvGrpSpPr/>
              <p:nvPr/>
            </p:nvGrpSpPr>
            <p:grpSpPr>
              <a:xfrm>
                <a:off x="288170" y="3573016"/>
                <a:ext cx="2199540" cy="456333"/>
                <a:chOff x="288170" y="3573016"/>
                <a:chExt cx="2199540" cy="456333"/>
              </a:xfrm>
            </p:grpSpPr>
            <p:grpSp>
              <p:nvGrpSpPr>
                <p:cNvPr id="462" name="그룹 315"/>
                <p:cNvGrpSpPr/>
                <p:nvPr/>
              </p:nvGrpSpPr>
              <p:grpSpPr>
                <a:xfrm>
                  <a:off x="288170" y="3573016"/>
                  <a:ext cx="457200" cy="456333"/>
                  <a:chOff x="288170" y="3573016"/>
                  <a:chExt cx="457200" cy="456333"/>
                </a:xfrm>
              </p:grpSpPr>
              <p:sp>
                <p:nvSpPr>
                  <p:cNvPr id="484" name="직사각형 14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5" name="직사각형 14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6" name="직사각형 14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7" name="직사각형 15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8" name="직사각형 15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9" name="직사각형 15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3" name="그룹 316"/>
                <p:cNvGrpSpPr/>
                <p:nvPr/>
              </p:nvGrpSpPr>
              <p:grpSpPr>
                <a:xfrm>
                  <a:off x="868950" y="3573016"/>
                  <a:ext cx="457200" cy="456333"/>
                  <a:chOff x="288170" y="3573016"/>
                  <a:chExt cx="457200" cy="456333"/>
                </a:xfrm>
              </p:grpSpPr>
              <p:sp>
                <p:nvSpPr>
                  <p:cNvPr id="478" name="직사각형 31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9" name="직사각형 31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0" name="직사각형 31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1" name="직사각형 32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2" name="직사각형 32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3" name="직사각형 32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4" name="그룹 323"/>
                <p:cNvGrpSpPr/>
                <p:nvPr/>
              </p:nvGrpSpPr>
              <p:grpSpPr>
                <a:xfrm>
                  <a:off x="1449730" y="3573016"/>
                  <a:ext cx="457200" cy="456333"/>
                  <a:chOff x="288170" y="3573016"/>
                  <a:chExt cx="457200" cy="456333"/>
                </a:xfrm>
              </p:grpSpPr>
              <p:sp>
                <p:nvSpPr>
                  <p:cNvPr id="472" name="직사각형 324"/>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3" name="직사각형 325"/>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4" name="직사각형 326"/>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5" name="직사각형 327"/>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6" name="직사각형 328"/>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7" name="직사각형 329"/>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5" name="그룹 330"/>
                <p:cNvGrpSpPr/>
                <p:nvPr/>
              </p:nvGrpSpPr>
              <p:grpSpPr>
                <a:xfrm>
                  <a:off x="2030510" y="3573016"/>
                  <a:ext cx="457200" cy="456333"/>
                  <a:chOff x="288170" y="3573016"/>
                  <a:chExt cx="457200" cy="456333"/>
                </a:xfrm>
              </p:grpSpPr>
              <p:sp>
                <p:nvSpPr>
                  <p:cNvPr id="466" name="직사각형 33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7" name="직사각형 33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8" name="직사각형 33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9" name="직사각형 33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0" name="직사각형 33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1" name="직사각형 33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0" name="그룹 338"/>
              <p:cNvGrpSpPr/>
              <p:nvPr/>
            </p:nvGrpSpPr>
            <p:grpSpPr>
              <a:xfrm>
                <a:off x="288170" y="4153087"/>
                <a:ext cx="2199540" cy="456333"/>
                <a:chOff x="288170" y="3573016"/>
                <a:chExt cx="2199540" cy="456333"/>
              </a:xfrm>
            </p:grpSpPr>
            <p:grpSp>
              <p:nvGrpSpPr>
                <p:cNvPr id="434" name="그룹 339"/>
                <p:cNvGrpSpPr/>
                <p:nvPr/>
              </p:nvGrpSpPr>
              <p:grpSpPr>
                <a:xfrm>
                  <a:off x="288170" y="3573016"/>
                  <a:ext cx="457200" cy="456333"/>
                  <a:chOff x="288170" y="3573016"/>
                  <a:chExt cx="457200" cy="456333"/>
                </a:xfrm>
              </p:grpSpPr>
              <p:sp>
                <p:nvSpPr>
                  <p:cNvPr id="456" name="직사각형 36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7" name="직사각형 36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8" name="직사각형 36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9" name="직사각형 36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0" name="직사각형 36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1" name="직사각형 36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5" name="그룹 340"/>
                <p:cNvGrpSpPr/>
                <p:nvPr/>
              </p:nvGrpSpPr>
              <p:grpSpPr>
                <a:xfrm>
                  <a:off x="868950" y="3573016"/>
                  <a:ext cx="457200" cy="456333"/>
                  <a:chOff x="288170" y="3573016"/>
                  <a:chExt cx="457200" cy="456333"/>
                </a:xfrm>
              </p:grpSpPr>
              <p:sp>
                <p:nvSpPr>
                  <p:cNvPr id="450" name="직사각형 35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1" name="직사각형 356"/>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2" name="직사각형 357"/>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3" name="직사각형 358"/>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4" name="직사각형 359"/>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5" name="직사각형 360"/>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6" name="그룹 341"/>
                <p:cNvGrpSpPr/>
                <p:nvPr/>
              </p:nvGrpSpPr>
              <p:grpSpPr>
                <a:xfrm>
                  <a:off x="1449730" y="3573016"/>
                  <a:ext cx="457200" cy="456333"/>
                  <a:chOff x="288170" y="3573016"/>
                  <a:chExt cx="457200" cy="456333"/>
                </a:xfrm>
              </p:grpSpPr>
              <p:sp>
                <p:nvSpPr>
                  <p:cNvPr id="444" name="직사각형 34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5" name="직사각형 35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6" name="직사각형 35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7" name="직사각형 35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8" name="직사각형 35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9" name="직사각형 35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7" name="그룹 342"/>
                <p:cNvGrpSpPr/>
                <p:nvPr/>
              </p:nvGrpSpPr>
              <p:grpSpPr>
                <a:xfrm>
                  <a:off x="2030510" y="3573016"/>
                  <a:ext cx="457200" cy="456333"/>
                  <a:chOff x="288170" y="3573016"/>
                  <a:chExt cx="457200" cy="456333"/>
                </a:xfrm>
              </p:grpSpPr>
              <p:sp>
                <p:nvSpPr>
                  <p:cNvPr id="438" name="직사각형 34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9" name="직사각형 34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0" name="직사각형 34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1" name="직사각형 34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2" name="직사각형 34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3" name="직사각형 34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1" name="그룹 396"/>
              <p:cNvGrpSpPr/>
              <p:nvPr/>
            </p:nvGrpSpPr>
            <p:grpSpPr>
              <a:xfrm>
                <a:off x="288170" y="4733912"/>
                <a:ext cx="2199540" cy="456333"/>
                <a:chOff x="288170" y="3573016"/>
                <a:chExt cx="2199540" cy="456333"/>
              </a:xfrm>
            </p:grpSpPr>
            <p:grpSp>
              <p:nvGrpSpPr>
                <p:cNvPr id="406" name="그룹 397"/>
                <p:cNvGrpSpPr/>
                <p:nvPr/>
              </p:nvGrpSpPr>
              <p:grpSpPr>
                <a:xfrm>
                  <a:off x="288170" y="3573016"/>
                  <a:ext cx="457200" cy="456333"/>
                  <a:chOff x="288170" y="3573016"/>
                  <a:chExt cx="457200" cy="456333"/>
                </a:xfrm>
              </p:grpSpPr>
              <p:sp>
                <p:nvSpPr>
                  <p:cNvPr id="428" name="직사각형 41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9" name="직사각형 42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0" name="직사각형 42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1" name="직사각형 42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2" name="직사각형 42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3" name="직사각형 42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7" name="그룹 398"/>
                <p:cNvGrpSpPr/>
                <p:nvPr/>
              </p:nvGrpSpPr>
              <p:grpSpPr>
                <a:xfrm>
                  <a:off x="868950" y="3573016"/>
                  <a:ext cx="457200" cy="456333"/>
                  <a:chOff x="288170" y="3573016"/>
                  <a:chExt cx="457200" cy="456333"/>
                </a:xfrm>
              </p:grpSpPr>
              <p:sp>
                <p:nvSpPr>
                  <p:cNvPr id="422" name="직사각형 41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3" name="직사각형 41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4" name="직사각형 41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5" name="직사각형 41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6" name="직사각형 41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7" name="직사각형 41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8" name="그룹 399"/>
                <p:cNvGrpSpPr/>
                <p:nvPr/>
              </p:nvGrpSpPr>
              <p:grpSpPr>
                <a:xfrm>
                  <a:off x="1449730" y="3573016"/>
                  <a:ext cx="457200" cy="456333"/>
                  <a:chOff x="288170" y="3573016"/>
                  <a:chExt cx="457200" cy="456333"/>
                </a:xfrm>
              </p:grpSpPr>
              <p:sp>
                <p:nvSpPr>
                  <p:cNvPr id="416" name="직사각형 40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7" name="직사각형 40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8" name="직사각형 40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9" name="직사각형 41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0" name="직사각형 41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1" name="직사각형 41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9" name="그룹 400"/>
                <p:cNvGrpSpPr/>
                <p:nvPr/>
              </p:nvGrpSpPr>
              <p:grpSpPr>
                <a:xfrm>
                  <a:off x="2030510" y="3573016"/>
                  <a:ext cx="457200" cy="456333"/>
                  <a:chOff x="288170" y="3573016"/>
                  <a:chExt cx="457200" cy="456333"/>
                </a:xfrm>
              </p:grpSpPr>
              <p:sp>
                <p:nvSpPr>
                  <p:cNvPr id="410" name="직사각형 40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1" name="직사각형 40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2" name="직사각형 40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3" name="직사각형 40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4" name="직사각형 40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5" name="직사각형 40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2" name="그룹 425"/>
              <p:cNvGrpSpPr/>
              <p:nvPr/>
            </p:nvGrpSpPr>
            <p:grpSpPr>
              <a:xfrm>
                <a:off x="288170" y="5315933"/>
                <a:ext cx="2199540" cy="456333"/>
                <a:chOff x="288170" y="3573016"/>
                <a:chExt cx="2199540" cy="456333"/>
              </a:xfrm>
            </p:grpSpPr>
            <p:grpSp>
              <p:nvGrpSpPr>
                <p:cNvPr id="378" name="그룹 426"/>
                <p:cNvGrpSpPr/>
                <p:nvPr/>
              </p:nvGrpSpPr>
              <p:grpSpPr>
                <a:xfrm>
                  <a:off x="288170" y="3573016"/>
                  <a:ext cx="457200" cy="456333"/>
                  <a:chOff x="288170" y="3573016"/>
                  <a:chExt cx="457200" cy="456333"/>
                </a:xfrm>
              </p:grpSpPr>
              <p:sp>
                <p:nvSpPr>
                  <p:cNvPr id="400" name="직사각형 448"/>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1" name="직사각형 449"/>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2" name="직사각형 450"/>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3" name="직사각형 451"/>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4" name="직사각형 452"/>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5" name="직사각형 453"/>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79" name="그룹 427"/>
                <p:cNvGrpSpPr/>
                <p:nvPr/>
              </p:nvGrpSpPr>
              <p:grpSpPr>
                <a:xfrm>
                  <a:off x="868950" y="3573016"/>
                  <a:ext cx="457200" cy="456333"/>
                  <a:chOff x="288170" y="3573016"/>
                  <a:chExt cx="457200" cy="456333"/>
                </a:xfrm>
              </p:grpSpPr>
              <p:sp>
                <p:nvSpPr>
                  <p:cNvPr id="394" name="직사각형 442"/>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5" name="직사각형 443"/>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6" name="직사각형 444"/>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7" name="직사각형 445"/>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8" name="직사각형 446"/>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9" name="직사각형 447"/>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0" name="그룹 428"/>
                <p:cNvGrpSpPr/>
                <p:nvPr/>
              </p:nvGrpSpPr>
              <p:grpSpPr>
                <a:xfrm>
                  <a:off x="1449730" y="3573016"/>
                  <a:ext cx="457200" cy="456333"/>
                  <a:chOff x="288170" y="3573016"/>
                  <a:chExt cx="457200" cy="456333"/>
                </a:xfrm>
              </p:grpSpPr>
              <p:sp>
                <p:nvSpPr>
                  <p:cNvPr id="388" name="직사각형 436"/>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9" name="직사각형 43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0" name="직사각형 43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1" name="직사각형 439"/>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2" name="직사각형 440"/>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3" name="직사각형 441"/>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1" name="그룹 429"/>
                <p:cNvGrpSpPr/>
                <p:nvPr/>
              </p:nvGrpSpPr>
              <p:grpSpPr>
                <a:xfrm>
                  <a:off x="2030510" y="3573016"/>
                  <a:ext cx="457200" cy="456333"/>
                  <a:chOff x="288170" y="3573016"/>
                  <a:chExt cx="457200" cy="456333"/>
                </a:xfrm>
              </p:grpSpPr>
              <p:sp>
                <p:nvSpPr>
                  <p:cNvPr id="382" name="직사각형 430"/>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3" name="직사각형 431"/>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4" name="직사각형 432"/>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5" name="직사각형 433"/>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6" name="직사각형 434"/>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7" name="직사각형 435"/>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cxnSp>
            <p:nvCxnSpPr>
              <p:cNvPr id="343" name="직선 화살표 연결선 455"/>
              <p:cNvCxnSpPr>
                <a:stCxn id="484" idx="3"/>
                <a:endCxn id="478" idx="1"/>
              </p:cNvCxnSpPr>
              <p:nvPr/>
            </p:nvCxnSpPr>
            <p:spPr>
              <a:xfrm>
                <a:off x="74537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4" name="직선 화살표 연결선 456"/>
              <p:cNvCxnSpPr>
                <a:stCxn id="478" idx="3"/>
                <a:endCxn id="472" idx="1"/>
              </p:cNvCxnSpPr>
              <p:nvPr/>
            </p:nvCxnSpPr>
            <p:spPr>
              <a:xfrm>
                <a:off x="132615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5" name="직선 화살표 연결선 459"/>
              <p:cNvCxnSpPr>
                <a:stCxn id="472" idx="3"/>
                <a:endCxn id="466" idx="1"/>
              </p:cNvCxnSpPr>
              <p:nvPr/>
            </p:nvCxnSpPr>
            <p:spPr>
              <a:xfrm>
                <a:off x="190693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6" name="직선 화살표 연결선 462"/>
              <p:cNvCxnSpPr>
                <a:stCxn id="444" idx="3"/>
                <a:endCxn id="438" idx="1"/>
              </p:cNvCxnSpPr>
              <p:nvPr/>
            </p:nvCxnSpPr>
            <p:spPr>
              <a:xfrm>
                <a:off x="190693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7" name="직선 화살표 연결선 465"/>
              <p:cNvCxnSpPr>
                <a:stCxn id="416" idx="3"/>
                <a:endCxn id="410" idx="1"/>
              </p:cNvCxnSpPr>
              <p:nvPr/>
            </p:nvCxnSpPr>
            <p:spPr>
              <a:xfrm>
                <a:off x="190693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8" name="직선 화살표 연결선 468"/>
              <p:cNvCxnSpPr>
                <a:stCxn id="388" idx="3"/>
                <a:endCxn id="382" idx="1"/>
              </p:cNvCxnSpPr>
              <p:nvPr/>
            </p:nvCxnSpPr>
            <p:spPr>
              <a:xfrm>
                <a:off x="190693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9" name="직선 화살표 연결선 471"/>
              <p:cNvCxnSpPr>
                <a:stCxn id="394" idx="3"/>
                <a:endCxn id="388" idx="1"/>
              </p:cNvCxnSpPr>
              <p:nvPr/>
            </p:nvCxnSpPr>
            <p:spPr>
              <a:xfrm>
                <a:off x="132615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0" name="직선 화살표 연결선 474"/>
              <p:cNvCxnSpPr>
                <a:stCxn id="400" idx="3"/>
                <a:endCxn id="394" idx="1"/>
              </p:cNvCxnSpPr>
              <p:nvPr/>
            </p:nvCxnSpPr>
            <p:spPr>
              <a:xfrm>
                <a:off x="74537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1" name="직선 화살표 연결선 477"/>
              <p:cNvCxnSpPr>
                <a:stCxn id="428" idx="3"/>
                <a:endCxn id="422" idx="1"/>
              </p:cNvCxnSpPr>
              <p:nvPr/>
            </p:nvCxnSpPr>
            <p:spPr>
              <a:xfrm>
                <a:off x="74537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2" name="직선 화살표 연결선 480"/>
              <p:cNvCxnSpPr>
                <a:stCxn id="456" idx="3"/>
                <a:endCxn id="450" idx="1"/>
              </p:cNvCxnSpPr>
              <p:nvPr/>
            </p:nvCxnSpPr>
            <p:spPr>
              <a:xfrm>
                <a:off x="74537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3" name="직선 화살표 연결선 483"/>
              <p:cNvCxnSpPr>
                <a:stCxn id="484" idx="2"/>
                <a:endCxn id="456" idx="0"/>
              </p:cNvCxnSpPr>
              <p:nvPr/>
            </p:nvCxnSpPr>
            <p:spPr>
              <a:xfrm>
                <a:off x="51677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4" name="직선 화살표 연결선 486"/>
              <p:cNvCxnSpPr>
                <a:stCxn id="450" idx="0"/>
                <a:endCxn id="478" idx="2"/>
              </p:cNvCxnSpPr>
              <p:nvPr/>
            </p:nvCxnSpPr>
            <p:spPr>
              <a:xfrm flipV="1">
                <a:off x="109755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5" name="직선 화살표 연결선 489"/>
              <p:cNvCxnSpPr>
                <a:stCxn id="456" idx="2"/>
                <a:endCxn id="428" idx="0"/>
              </p:cNvCxnSpPr>
              <p:nvPr/>
            </p:nvCxnSpPr>
            <p:spPr>
              <a:xfrm>
                <a:off x="51677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6" name="직선 화살표 연결선 492"/>
              <p:cNvCxnSpPr>
                <a:stCxn id="428" idx="2"/>
                <a:endCxn id="400" idx="0"/>
              </p:cNvCxnSpPr>
              <p:nvPr/>
            </p:nvCxnSpPr>
            <p:spPr>
              <a:xfrm>
                <a:off x="51677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7" name="직선 화살표 연결선 495"/>
              <p:cNvCxnSpPr>
                <a:stCxn id="422" idx="2"/>
                <a:endCxn id="394" idx="0"/>
              </p:cNvCxnSpPr>
              <p:nvPr/>
            </p:nvCxnSpPr>
            <p:spPr>
              <a:xfrm>
                <a:off x="109755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8" name="직선 화살표 연결선 498"/>
              <p:cNvCxnSpPr>
                <a:stCxn id="438" idx="2"/>
                <a:endCxn id="410" idx="0"/>
              </p:cNvCxnSpPr>
              <p:nvPr/>
            </p:nvCxnSpPr>
            <p:spPr>
              <a:xfrm>
                <a:off x="225911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9" name="직선 화살표 연결선 501"/>
              <p:cNvCxnSpPr>
                <a:stCxn id="466" idx="2"/>
                <a:endCxn id="438" idx="0"/>
              </p:cNvCxnSpPr>
              <p:nvPr/>
            </p:nvCxnSpPr>
            <p:spPr>
              <a:xfrm>
                <a:off x="225911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0" name="직선 화살표 연결선 504"/>
              <p:cNvCxnSpPr>
                <a:stCxn id="472" idx="2"/>
                <a:endCxn id="444" idx="0"/>
              </p:cNvCxnSpPr>
              <p:nvPr/>
            </p:nvCxnSpPr>
            <p:spPr>
              <a:xfrm>
                <a:off x="167833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1" name="직선 화살표 연결선 507"/>
              <p:cNvCxnSpPr>
                <a:stCxn id="410" idx="2"/>
                <a:endCxn id="382" idx="0"/>
              </p:cNvCxnSpPr>
              <p:nvPr/>
            </p:nvCxnSpPr>
            <p:spPr>
              <a:xfrm>
                <a:off x="225911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2" name="직선 화살표 연결선 510"/>
              <p:cNvCxnSpPr>
                <a:stCxn id="416" idx="2"/>
                <a:endCxn id="388" idx="0"/>
              </p:cNvCxnSpPr>
              <p:nvPr/>
            </p:nvCxnSpPr>
            <p:spPr>
              <a:xfrm>
                <a:off x="167833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nvGrpSpPr>
              <p:cNvPr id="363" name="그룹 563"/>
              <p:cNvGrpSpPr/>
              <p:nvPr/>
            </p:nvGrpSpPr>
            <p:grpSpPr>
              <a:xfrm>
                <a:off x="752932" y="4038739"/>
                <a:ext cx="110913" cy="110913"/>
                <a:chOff x="750551" y="4036358"/>
                <a:chExt cx="110913" cy="110913"/>
              </a:xfrm>
            </p:grpSpPr>
            <p:cxnSp>
              <p:nvCxnSpPr>
                <p:cNvPr id="376" name="직선 화살표 연결선 54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7" name="직선 화살표 연결선 54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4" name="그룹 564"/>
              <p:cNvGrpSpPr/>
              <p:nvPr/>
            </p:nvGrpSpPr>
            <p:grpSpPr>
              <a:xfrm>
                <a:off x="1914269" y="4038739"/>
                <a:ext cx="110913" cy="110913"/>
                <a:chOff x="750551" y="4036358"/>
                <a:chExt cx="110913" cy="110913"/>
              </a:xfrm>
            </p:grpSpPr>
            <p:cxnSp>
              <p:nvCxnSpPr>
                <p:cNvPr id="374" name="직선 화살표 연결선 565"/>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5" name="직선 화살표 연결선 56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5" name="그룹 567"/>
              <p:cNvGrpSpPr/>
              <p:nvPr/>
            </p:nvGrpSpPr>
            <p:grpSpPr>
              <a:xfrm>
                <a:off x="752932" y="5200852"/>
                <a:ext cx="110913" cy="110913"/>
                <a:chOff x="750551" y="4036358"/>
                <a:chExt cx="110913" cy="110913"/>
              </a:xfrm>
            </p:grpSpPr>
            <p:cxnSp>
              <p:nvCxnSpPr>
                <p:cNvPr id="372" name="직선 화살표 연결선 568"/>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3" name="직선 화살표 연결선 569"/>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6" name="그룹 570"/>
              <p:cNvGrpSpPr/>
              <p:nvPr/>
            </p:nvGrpSpPr>
            <p:grpSpPr>
              <a:xfrm>
                <a:off x="1914269" y="5200852"/>
                <a:ext cx="110913" cy="110913"/>
                <a:chOff x="750551" y="4036358"/>
                <a:chExt cx="110913" cy="110913"/>
              </a:xfrm>
            </p:grpSpPr>
            <p:cxnSp>
              <p:nvCxnSpPr>
                <p:cNvPr id="370" name="직선 화살표 연결선 571"/>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1" name="직선 화살표 연결선 572"/>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7" name="그룹 573"/>
              <p:cNvGrpSpPr/>
              <p:nvPr/>
            </p:nvGrpSpPr>
            <p:grpSpPr>
              <a:xfrm>
                <a:off x="1331478" y="4617389"/>
                <a:ext cx="110913" cy="110913"/>
                <a:chOff x="750551" y="4036358"/>
                <a:chExt cx="110913" cy="110913"/>
              </a:xfrm>
            </p:grpSpPr>
            <p:cxnSp>
              <p:nvCxnSpPr>
                <p:cNvPr id="368" name="직선 화살표 연결선 57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9" name="직선 화살표 연결선 575"/>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cxnSp>
          <p:nvCxnSpPr>
            <p:cNvPr id="337" name="직선 연결선 578"/>
            <p:cNvCxnSpPr/>
            <p:nvPr/>
          </p:nvCxnSpPr>
          <p:spPr>
            <a:xfrm flipV="1">
              <a:off x="2409894" y="3318585"/>
              <a:ext cx="548576" cy="1305027"/>
            </a:xfrm>
            <a:prstGeom prst="line">
              <a:avLst/>
            </a:prstGeom>
            <a:noFill/>
            <a:ln w="9525" cap="flat" cmpd="sng" algn="ctr">
              <a:solidFill>
                <a:sysClr val="windowText" lastClr="000000">
                  <a:shade val="95000"/>
                  <a:satMod val="105000"/>
                </a:sysClr>
              </a:solidFill>
              <a:prstDash val="dash"/>
            </a:ln>
            <a:effectLst/>
          </p:spPr>
        </p:cxnSp>
        <p:cxnSp>
          <p:nvCxnSpPr>
            <p:cNvPr id="338" name="직선 연결선 581"/>
            <p:cNvCxnSpPr/>
            <p:nvPr/>
          </p:nvCxnSpPr>
          <p:spPr>
            <a:xfrm>
              <a:off x="2409894" y="5085555"/>
              <a:ext cx="539611" cy="250089"/>
            </a:xfrm>
            <a:prstGeom prst="line">
              <a:avLst/>
            </a:prstGeom>
            <a:noFill/>
            <a:ln w="9525" cap="flat" cmpd="sng" algn="ctr">
              <a:solidFill>
                <a:sysClr val="windowText" lastClr="000000">
                  <a:shade val="95000"/>
                  <a:satMod val="105000"/>
                </a:sysClr>
              </a:solidFill>
              <a:prstDash val="dash"/>
            </a:ln>
            <a:effectLst/>
          </p:spPr>
        </p:cxnSp>
      </p:grpSp>
      <p:grpSp>
        <p:nvGrpSpPr>
          <p:cNvPr id="490" name="그룹 607"/>
          <p:cNvGrpSpPr/>
          <p:nvPr/>
        </p:nvGrpSpPr>
        <p:grpSpPr>
          <a:xfrm>
            <a:off x="-45765" y="1710657"/>
            <a:ext cx="2926699" cy="2047890"/>
            <a:chOff x="-54730" y="2022051"/>
            <a:chExt cx="2926699" cy="2047890"/>
          </a:xfrm>
        </p:grpSpPr>
        <p:sp>
          <p:nvSpPr>
            <p:cNvPr id="491" name="직사각형 591"/>
            <p:cNvSpPr/>
            <p:nvPr/>
          </p:nvSpPr>
          <p:spPr>
            <a:xfrm>
              <a:off x="308849" y="2022051"/>
              <a:ext cx="2199540" cy="527375"/>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Host Processor</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92" name="위쪽/아래쪽 화살표 592"/>
            <p:cNvSpPr/>
            <p:nvPr/>
          </p:nvSpPr>
          <p:spPr>
            <a:xfrm>
              <a:off x="1232529" y="3442412"/>
              <a:ext cx="352180" cy="627529"/>
            </a:xfrm>
            <a:prstGeom prst="upDownArrow">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3" name="TextBox 492"/>
            <p:cNvSpPr txBox="1"/>
            <p:nvPr/>
          </p:nvSpPr>
          <p:spPr>
            <a:xfrm>
              <a:off x="-54730" y="2546359"/>
              <a:ext cx="2926699" cy="861774"/>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Memory-Mapped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Accelerator Interface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a:t>
              </a:r>
              <a:r>
                <a:rPr kumimoji="0" lang="en-US" altLang="ko-KR" sz="1400" b="0" i="0" u="none" strike="noStrike" kern="0" cap="none" spc="0" normalizeH="0" baseline="0" noProof="0" dirty="0" err="1">
                  <a:ln>
                    <a:noFill/>
                  </a:ln>
                  <a:solidFill>
                    <a:sysClr val="windowText" lastClr="000000"/>
                  </a:solidFill>
                  <a:effectLst/>
                  <a:uLnTx/>
                  <a:uFillTx/>
                  <a:latin typeface="Tahoma"/>
                  <a:ea typeface="+mn-ea"/>
                  <a:cs typeface="+mn-cs"/>
                </a:rPr>
                <a:t>Noncacheable</a:t>
              </a: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 Physically Addressed)</a:t>
              </a:r>
              <a:endParaRPr kumimoji="0" lang="ko-KR" altLang="en-US" sz="1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94" name="그룹 696"/>
          <p:cNvGrpSpPr/>
          <p:nvPr/>
        </p:nvGrpSpPr>
        <p:grpSpPr>
          <a:xfrm>
            <a:off x="257925" y="3794393"/>
            <a:ext cx="2309790" cy="2319536"/>
            <a:chOff x="257925" y="3794393"/>
            <a:chExt cx="2309790" cy="2319536"/>
          </a:xfrm>
        </p:grpSpPr>
        <p:sp>
          <p:nvSpPr>
            <p:cNvPr id="495" name="직사각형 622"/>
            <p:cNvSpPr/>
            <p:nvPr/>
          </p:nvSpPr>
          <p:spPr>
            <a:xfrm>
              <a:off x="257925" y="3794393"/>
              <a:ext cx="2309790" cy="2319536"/>
            </a:xfrm>
            <a:prstGeom prst="rect">
              <a:avLst/>
            </a:prstGeom>
            <a:solidFill>
              <a:sysClr val="window" lastClr="FFFFFF">
                <a:alpha val="7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496" name="타원 623"/>
            <p:cNvSpPr/>
            <p:nvPr/>
          </p:nvSpPr>
          <p:spPr>
            <a:xfrm>
              <a:off x="1024088" y="4551843"/>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7" name="타원 624"/>
            <p:cNvSpPr/>
            <p:nvPr/>
          </p:nvSpPr>
          <p:spPr>
            <a:xfrm>
              <a:off x="1708299" y="4468347"/>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8" name="타원 625"/>
            <p:cNvSpPr/>
            <p:nvPr/>
          </p:nvSpPr>
          <p:spPr>
            <a:xfrm>
              <a:off x="1509490" y="4650960"/>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9" name="타원 626"/>
            <p:cNvSpPr/>
            <p:nvPr/>
          </p:nvSpPr>
          <p:spPr>
            <a:xfrm>
              <a:off x="1609829"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00" name="타원 627"/>
            <p:cNvSpPr/>
            <p:nvPr/>
          </p:nvSpPr>
          <p:spPr>
            <a:xfrm>
              <a:off x="1024088" y="5711858"/>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1" name="직선 화살표 연결선 629"/>
            <p:cNvCxnSpPr>
              <a:stCxn id="496" idx="4"/>
              <a:endCxn id="500" idx="0"/>
            </p:cNvCxnSpPr>
            <p:nvPr/>
          </p:nvCxnSpPr>
          <p:spPr>
            <a:xfrm>
              <a:off x="1127182" y="4758031"/>
              <a:ext cx="0" cy="953827"/>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2" name="직선 화살표 연결선 632"/>
            <p:cNvCxnSpPr/>
            <p:nvPr/>
          </p:nvCxnSpPr>
          <p:spPr>
            <a:xfrm flipV="1">
              <a:off x="1237451" y="4583746"/>
              <a:ext cx="465414" cy="52548"/>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3" name="직선 화살표 연결선 643"/>
            <p:cNvCxnSpPr/>
            <p:nvPr/>
          </p:nvCxnSpPr>
          <p:spPr>
            <a:xfrm>
              <a:off x="1204599" y="4731504"/>
              <a:ext cx="427085" cy="431076"/>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4" name="구부러진 연결선 663"/>
            <p:cNvCxnSpPr>
              <a:stCxn id="497" idx="4"/>
              <a:endCxn id="498" idx="6"/>
            </p:cNvCxnSpPr>
            <p:nvPr/>
          </p:nvCxnSpPr>
          <p:spPr>
            <a:xfrm rot="5400000">
              <a:off x="1723777" y="4666437"/>
              <a:ext cx="79519" cy="95715"/>
            </a:xfrm>
            <a:prstGeom prst="curvedConnector2">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5" name="직선 화살표 연결선 664"/>
            <p:cNvCxnSpPr/>
            <p:nvPr/>
          </p:nvCxnSpPr>
          <p:spPr>
            <a:xfrm flipH="1">
              <a:off x="1170428" y="4845772"/>
              <a:ext cx="399848" cy="876072"/>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6" name="타원 673"/>
            <p:cNvSpPr/>
            <p:nvPr/>
          </p:nvSpPr>
          <p:spPr>
            <a:xfrm>
              <a:off x="449241"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7" name="직선 화살표 연결선 674"/>
            <p:cNvCxnSpPr>
              <a:stCxn id="499" idx="2"/>
              <a:endCxn id="506" idx="6"/>
            </p:cNvCxnSpPr>
            <p:nvPr/>
          </p:nvCxnSpPr>
          <p:spPr>
            <a:xfrm flipH="1">
              <a:off x="655429" y="5238406"/>
              <a:ext cx="954400" cy="0"/>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8" name="타원 678"/>
            <p:cNvSpPr/>
            <p:nvPr/>
          </p:nvSpPr>
          <p:spPr>
            <a:xfrm>
              <a:off x="2189246" y="3977345"/>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9" name="직선 화살표 연결선 679"/>
            <p:cNvCxnSpPr/>
            <p:nvPr/>
          </p:nvCxnSpPr>
          <p:spPr>
            <a:xfrm flipV="1">
              <a:off x="1883554" y="4166817"/>
              <a:ext cx="329400" cy="33318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10" name="직선 화살표 연결선 689"/>
            <p:cNvCxnSpPr/>
            <p:nvPr/>
          </p:nvCxnSpPr>
          <p:spPr>
            <a:xfrm flipH="1">
              <a:off x="1763098" y="4177768"/>
              <a:ext cx="479537" cy="96821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grpSp>
      <p:sp>
        <p:nvSpPr>
          <p:cNvPr id="515" name="직사각형 2"/>
          <p:cNvSpPr/>
          <p:nvPr/>
        </p:nvSpPr>
        <p:spPr>
          <a:xfrm>
            <a:off x="0" y="1"/>
            <a:ext cx="9144000" cy="4086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6" name="직사각형 256"/>
          <p:cNvSpPr/>
          <p:nvPr/>
        </p:nvSpPr>
        <p:spPr>
          <a:xfrm>
            <a:off x="0" y="5400000"/>
            <a:ext cx="9144000" cy="1458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7" name="직사각형 257"/>
          <p:cNvSpPr/>
          <p:nvPr/>
        </p:nvSpPr>
        <p:spPr>
          <a:xfrm>
            <a:off x="0" y="4086000"/>
            <a:ext cx="6413494" cy="1314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8" name="직사각형 259"/>
          <p:cNvSpPr/>
          <p:nvPr/>
        </p:nvSpPr>
        <p:spPr>
          <a:xfrm>
            <a:off x="8312935" y="4086000"/>
            <a:ext cx="831065" cy="1314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9" name="모서리가 둥근 직사각형 10"/>
          <p:cNvSpPr/>
          <p:nvPr/>
        </p:nvSpPr>
        <p:spPr>
          <a:xfrm>
            <a:off x="6313610" y="3214446"/>
            <a:ext cx="2087858" cy="563984"/>
          </a:xfrm>
          <a:prstGeom prst="round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Prefetching</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Tree>
    <p:extLst>
      <p:ext uri="{BB962C8B-B14F-4D97-AF65-F5344CB8AC3E}">
        <p14:creationId xmlns:p14="http://schemas.microsoft.com/office/powerpoint/2010/main" val="1068872983"/>
      </p:ext>
    </p:extLst>
  </p:cSld>
  <p:clrMapOvr>
    <a:masterClrMapping/>
  </p:clrMapOvr>
  <p:transition/>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Evaluated Systems</a:t>
            </a:r>
          </a:p>
        </p:txBody>
      </p:sp>
      <p:grpSp>
        <p:nvGrpSpPr>
          <p:cNvPr id="245" name="그룹 9"/>
          <p:cNvGrpSpPr/>
          <p:nvPr/>
        </p:nvGrpSpPr>
        <p:grpSpPr>
          <a:xfrm>
            <a:off x="4753793" y="1140133"/>
            <a:ext cx="1662216" cy="4531606"/>
            <a:chOff x="4753793" y="1340768"/>
            <a:chExt cx="1662216" cy="4531606"/>
          </a:xfrm>
        </p:grpSpPr>
        <p:sp>
          <p:nvSpPr>
            <p:cNvPr id="246" name="TextBox 245"/>
            <p:cNvSpPr txBox="1"/>
            <p:nvPr/>
          </p:nvSpPr>
          <p:spPr>
            <a:xfrm>
              <a:off x="4922700" y="1340768"/>
              <a:ext cx="1324402"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HMC-MC</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nvGrpSpPr>
            <p:cNvPr id="247" name="그룹 530"/>
            <p:cNvGrpSpPr/>
            <p:nvPr/>
          </p:nvGrpSpPr>
          <p:grpSpPr>
            <a:xfrm>
              <a:off x="4753793" y="2137755"/>
              <a:ext cx="1662216" cy="3734619"/>
              <a:chOff x="4986958" y="2155226"/>
              <a:chExt cx="1662216" cy="3734619"/>
            </a:xfrm>
          </p:grpSpPr>
          <p:grpSp>
            <p:nvGrpSpPr>
              <p:cNvPr id="248" name="그룹 234"/>
              <p:cNvGrpSpPr/>
              <p:nvPr/>
            </p:nvGrpSpPr>
            <p:grpSpPr>
              <a:xfrm rot="5400000">
                <a:off x="4986919" y="3188862"/>
                <a:ext cx="1660086" cy="1660007"/>
                <a:chOff x="2733859" y="2420936"/>
                <a:chExt cx="2016223" cy="2016129"/>
              </a:xfrm>
            </p:grpSpPr>
            <p:sp>
              <p:nvSpPr>
                <p:cNvPr id="283" name="직사각형 271"/>
                <p:cNvSpPr/>
                <p:nvPr/>
              </p:nvSpPr>
              <p:spPr>
                <a:xfrm rot="16200000">
                  <a:off x="2733907" y="2420889"/>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128</a:t>
                  </a:r>
                  <a:b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1400" b="0" i="0" u="none" strike="noStrike" kern="0" cap="none" spc="-100" normalizeH="0" baseline="0" noProof="0" dirty="0">
                      <a:ln>
                        <a:noFill/>
                      </a:ln>
                      <a:solidFill>
                        <a:sysClr val="windowText" lastClr="000000"/>
                      </a:solidFill>
                      <a:effectLst/>
                      <a:uLnTx/>
                      <a:uFillTx/>
                      <a:latin typeface="Calibri"/>
                      <a:ea typeface="나눔고딕"/>
                      <a:cs typeface="+mn-cs"/>
                    </a:rPr>
                    <a:t>In-Order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2GHz</a:t>
                  </a:r>
                  <a:endParaRPr kumimoji="0" lang="ko-KR" altLang="en-US" sz="1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4" name="직사각형 272"/>
                <p:cNvSpPr/>
                <p:nvPr/>
              </p:nvSpPr>
              <p:spPr>
                <a:xfrm rot="16200000">
                  <a:off x="3886034" y="2420889"/>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128</a:t>
                  </a:r>
                  <a:b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1400" b="0" i="0" u="none" strike="noStrike" kern="0" cap="none" spc="-100" normalizeH="0" baseline="0" noProof="0" dirty="0">
                      <a:ln>
                        <a:noFill/>
                      </a:ln>
                      <a:solidFill>
                        <a:sysClr val="windowText" lastClr="000000"/>
                      </a:solidFill>
                      <a:effectLst/>
                      <a:uLnTx/>
                      <a:uFillTx/>
                      <a:latin typeface="Calibri"/>
                      <a:ea typeface="나눔고딕"/>
                      <a:cs typeface="+mn-cs"/>
                    </a:rPr>
                    <a:t>In-Order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2GHz</a:t>
                  </a:r>
                  <a:endParaRPr kumimoji="0" lang="ko-KR" altLang="en-US" sz="1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5" name="직사각형 273"/>
                <p:cNvSpPr/>
                <p:nvPr/>
              </p:nvSpPr>
              <p:spPr>
                <a:xfrm rot="16200000">
                  <a:off x="3886034"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128</a:t>
                  </a:r>
                  <a:b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1400" b="0" i="0" u="none" strike="noStrike" kern="0" cap="none" spc="-100" normalizeH="0" baseline="0" noProof="0" dirty="0">
                      <a:ln>
                        <a:noFill/>
                      </a:ln>
                      <a:solidFill>
                        <a:sysClr val="windowText" lastClr="000000"/>
                      </a:solidFill>
                      <a:effectLst/>
                      <a:uLnTx/>
                      <a:uFillTx/>
                      <a:latin typeface="Calibri"/>
                      <a:ea typeface="나눔고딕"/>
                      <a:cs typeface="+mn-cs"/>
                    </a:rPr>
                    <a:t>In-Order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2GHz</a:t>
                  </a:r>
                  <a:endParaRPr kumimoji="0" lang="ko-KR" altLang="en-US" sz="1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6" name="직사각형 274"/>
                <p:cNvSpPr/>
                <p:nvPr/>
              </p:nvSpPr>
              <p:spPr>
                <a:xfrm rot="16200000">
                  <a:off x="2733907" y="3573017"/>
                  <a:ext cx="864000"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128</a:t>
                  </a:r>
                  <a:b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1400" b="0" i="0" u="none" strike="noStrike" kern="0" cap="none" spc="-100" normalizeH="0" baseline="0" noProof="0" dirty="0">
                      <a:ln>
                        <a:noFill/>
                      </a:ln>
                      <a:solidFill>
                        <a:sysClr val="windowText" lastClr="000000"/>
                      </a:solidFill>
                      <a:effectLst/>
                      <a:uLnTx/>
                      <a:uFillTx/>
                      <a:latin typeface="Calibri"/>
                      <a:ea typeface="나눔고딕"/>
                      <a:cs typeface="+mn-cs"/>
                    </a:rPr>
                    <a:t>In-Order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2GHz</a:t>
                  </a:r>
                  <a:endParaRPr kumimoji="0" lang="ko-KR" altLang="en-US" sz="1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287" name="직선 화살표 연결선 275"/>
                <p:cNvCxnSpPr>
                  <a:stCxn id="283" idx="1"/>
                  <a:endCxn id="286" idx="3"/>
                </p:cNvCxnSpPr>
                <p:nvPr/>
              </p:nvCxnSpPr>
              <p:spPr>
                <a:xfrm rot="16200000" flipH="1">
                  <a:off x="3021844" y="3429001"/>
                  <a:ext cx="288128"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88" name="직선 화살표 연결선 276"/>
                <p:cNvCxnSpPr>
                  <a:stCxn id="286" idx="2"/>
                  <a:endCxn id="285" idx="0"/>
                </p:cNvCxnSpPr>
                <p:nvPr/>
              </p:nvCxnSpPr>
              <p:spPr>
                <a:xfrm rot="16200000">
                  <a:off x="3741970" y="3861047"/>
                  <a:ext cx="1" cy="288033"/>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89" name="직선 화살표 연결선 277"/>
                <p:cNvCxnSpPr>
                  <a:stCxn id="284" idx="1"/>
                  <a:endCxn id="285" idx="3"/>
                </p:cNvCxnSpPr>
                <p:nvPr/>
              </p:nvCxnSpPr>
              <p:spPr>
                <a:xfrm rot="16200000" flipH="1">
                  <a:off x="4173972" y="3429000"/>
                  <a:ext cx="288127"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90" name="직선 화살표 연결선 278"/>
                <p:cNvCxnSpPr>
                  <a:stCxn id="283" idx="2"/>
                  <a:endCxn id="284" idx="0"/>
                </p:cNvCxnSpPr>
                <p:nvPr/>
              </p:nvCxnSpPr>
              <p:spPr>
                <a:xfrm rot="16200000">
                  <a:off x="3741971" y="2708920"/>
                  <a:ext cx="0"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91" name="직선 화살표 연결선 279"/>
                <p:cNvCxnSpPr/>
                <p:nvPr/>
              </p:nvCxnSpPr>
              <p:spPr>
                <a:xfrm>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92" name="직선 화살표 연결선 280"/>
                <p:cNvCxnSpPr/>
                <p:nvPr/>
              </p:nvCxnSpPr>
              <p:spPr>
                <a:xfrm flipH="1">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grpSp>
            <p:nvGrpSpPr>
              <p:cNvPr id="249" name="그룹 494"/>
              <p:cNvGrpSpPr/>
              <p:nvPr/>
            </p:nvGrpSpPr>
            <p:grpSpPr>
              <a:xfrm>
                <a:off x="4986958" y="4853737"/>
                <a:ext cx="1662216" cy="1036108"/>
                <a:chOff x="2829427" y="4853737"/>
                <a:chExt cx="1662216" cy="1036108"/>
              </a:xfrm>
            </p:grpSpPr>
            <p:sp>
              <p:nvSpPr>
                <p:cNvPr id="267" name="직사각형 495"/>
                <p:cNvSpPr/>
                <p:nvPr/>
              </p:nvSpPr>
              <p:spPr>
                <a:xfrm rot="16200000">
                  <a:off x="283003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68" name="직사각형 496"/>
                <p:cNvSpPr/>
                <p:nvPr/>
              </p:nvSpPr>
              <p:spPr>
                <a:xfrm rot="16200000">
                  <a:off x="283003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69" name="직선 화살표 연결선 497"/>
                <p:cNvCxnSpPr/>
                <p:nvPr/>
              </p:nvCxnSpPr>
              <p:spPr>
                <a:xfrm rot="16200000">
                  <a:off x="292244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70" name="직선 화살표 연결선 498"/>
                <p:cNvCxnSpPr/>
                <p:nvPr/>
              </p:nvCxnSpPr>
              <p:spPr>
                <a:xfrm rot="16200000">
                  <a:off x="256682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71" name="직사각형 499"/>
                <p:cNvSpPr/>
                <p:nvPr/>
              </p:nvSpPr>
              <p:spPr>
                <a:xfrm rot="16200000">
                  <a:off x="323642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72" name="직사각형 500"/>
                <p:cNvSpPr/>
                <p:nvPr/>
              </p:nvSpPr>
              <p:spPr>
                <a:xfrm rot="16200000">
                  <a:off x="323642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73" name="직선 화살표 연결선 501"/>
                <p:cNvCxnSpPr/>
                <p:nvPr/>
              </p:nvCxnSpPr>
              <p:spPr>
                <a:xfrm rot="16200000">
                  <a:off x="332883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74" name="직선 화살표 연결선 502"/>
                <p:cNvCxnSpPr/>
                <p:nvPr/>
              </p:nvCxnSpPr>
              <p:spPr>
                <a:xfrm rot="16200000">
                  <a:off x="297321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75" name="직사각형 503"/>
                <p:cNvSpPr/>
                <p:nvPr/>
              </p:nvSpPr>
              <p:spPr>
                <a:xfrm rot="16200000">
                  <a:off x="377865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76" name="직사각형 504"/>
                <p:cNvSpPr/>
                <p:nvPr/>
              </p:nvSpPr>
              <p:spPr>
                <a:xfrm rot="16200000">
                  <a:off x="377865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77" name="직선 화살표 연결선 505"/>
                <p:cNvCxnSpPr/>
                <p:nvPr/>
              </p:nvCxnSpPr>
              <p:spPr>
                <a:xfrm rot="16200000">
                  <a:off x="387106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78" name="직선 화살표 연결선 506"/>
                <p:cNvCxnSpPr/>
                <p:nvPr/>
              </p:nvCxnSpPr>
              <p:spPr>
                <a:xfrm rot="16200000">
                  <a:off x="351544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79" name="직사각형 507"/>
                <p:cNvSpPr/>
                <p:nvPr/>
              </p:nvSpPr>
              <p:spPr>
                <a:xfrm rot="16200000">
                  <a:off x="418504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80" name="직사각형 508"/>
                <p:cNvSpPr/>
                <p:nvPr/>
              </p:nvSpPr>
              <p:spPr>
                <a:xfrm rot="16200000">
                  <a:off x="418504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81" name="직선 화살표 연결선 509"/>
                <p:cNvCxnSpPr/>
                <p:nvPr/>
              </p:nvCxnSpPr>
              <p:spPr>
                <a:xfrm rot="16200000">
                  <a:off x="427745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82" name="직선 화살표 연결선 510"/>
                <p:cNvCxnSpPr/>
                <p:nvPr/>
              </p:nvCxnSpPr>
              <p:spPr>
                <a:xfrm rot="16200000">
                  <a:off x="392183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grpSp>
          <p:grpSp>
            <p:nvGrpSpPr>
              <p:cNvPr id="250" name="그룹 511"/>
              <p:cNvGrpSpPr/>
              <p:nvPr/>
            </p:nvGrpSpPr>
            <p:grpSpPr>
              <a:xfrm flipV="1">
                <a:off x="4986958" y="2155226"/>
                <a:ext cx="1662216" cy="1036108"/>
                <a:chOff x="2829427" y="4853737"/>
                <a:chExt cx="1662216" cy="1036108"/>
              </a:xfrm>
            </p:grpSpPr>
            <p:sp>
              <p:nvSpPr>
                <p:cNvPr id="251" name="직사각형 512"/>
                <p:cNvSpPr/>
                <p:nvPr/>
              </p:nvSpPr>
              <p:spPr>
                <a:xfrm rot="16200000">
                  <a:off x="283003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52" name="직사각형 513"/>
                <p:cNvSpPr/>
                <p:nvPr/>
              </p:nvSpPr>
              <p:spPr>
                <a:xfrm rot="16200000">
                  <a:off x="283003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53" name="직선 화살표 연결선 514"/>
                <p:cNvCxnSpPr/>
                <p:nvPr/>
              </p:nvCxnSpPr>
              <p:spPr>
                <a:xfrm rot="16200000">
                  <a:off x="292244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54" name="직선 화살표 연결선 515"/>
                <p:cNvCxnSpPr/>
                <p:nvPr/>
              </p:nvCxnSpPr>
              <p:spPr>
                <a:xfrm rot="16200000">
                  <a:off x="256682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55" name="직사각형 516"/>
                <p:cNvSpPr/>
                <p:nvPr/>
              </p:nvSpPr>
              <p:spPr>
                <a:xfrm rot="16200000">
                  <a:off x="323642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56" name="직사각형 517"/>
                <p:cNvSpPr/>
                <p:nvPr/>
              </p:nvSpPr>
              <p:spPr>
                <a:xfrm rot="16200000">
                  <a:off x="323642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57" name="직선 화살표 연결선 518"/>
                <p:cNvCxnSpPr/>
                <p:nvPr/>
              </p:nvCxnSpPr>
              <p:spPr>
                <a:xfrm rot="16200000">
                  <a:off x="332883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58" name="직선 화살표 연결선 519"/>
                <p:cNvCxnSpPr/>
                <p:nvPr/>
              </p:nvCxnSpPr>
              <p:spPr>
                <a:xfrm rot="16200000">
                  <a:off x="297321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59" name="직사각형 520"/>
                <p:cNvSpPr/>
                <p:nvPr/>
              </p:nvSpPr>
              <p:spPr>
                <a:xfrm rot="16200000">
                  <a:off x="377865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60" name="직사각형 521"/>
                <p:cNvSpPr/>
                <p:nvPr/>
              </p:nvSpPr>
              <p:spPr>
                <a:xfrm rot="16200000">
                  <a:off x="377865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61" name="직선 화살표 연결선 522"/>
                <p:cNvCxnSpPr/>
                <p:nvPr/>
              </p:nvCxnSpPr>
              <p:spPr>
                <a:xfrm rot="16200000">
                  <a:off x="387106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62" name="직선 화살표 연결선 523"/>
                <p:cNvCxnSpPr/>
                <p:nvPr/>
              </p:nvCxnSpPr>
              <p:spPr>
                <a:xfrm rot="16200000">
                  <a:off x="351544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63" name="직사각형 524"/>
                <p:cNvSpPr/>
                <p:nvPr/>
              </p:nvSpPr>
              <p:spPr>
                <a:xfrm rot="16200000">
                  <a:off x="418504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64" name="직사각형 525"/>
                <p:cNvSpPr/>
                <p:nvPr/>
              </p:nvSpPr>
              <p:spPr>
                <a:xfrm rot="16200000">
                  <a:off x="418504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65" name="직선 화살표 연결선 526"/>
                <p:cNvCxnSpPr/>
                <p:nvPr/>
              </p:nvCxnSpPr>
              <p:spPr>
                <a:xfrm rot="16200000">
                  <a:off x="427745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66" name="직선 화살표 연결선 527"/>
                <p:cNvCxnSpPr/>
                <p:nvPr/>
              </p:nvCxnSpPr>
              <p:spPr>
                <a:xfrm rot="16200000">
                  <a:off x="392183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grpSp>
        </p:grpSp>
      </p:grpSp>
      <p:cxnSp>
        <p:nvCxnSpPr>
          <p:cNvPr id="293" name="직선 연결선 632"/>
          <p:cNvCxnSpPr/>
          <p:nvPr/>
        </p:nvCxnSpPr>
        <p:spPr>
          <a:xfrm>
            <a:off x="2374317" y="1124744"/>
            <a:ext cx="0" cy="4752528"/>
          </a:xfrm>
          <a:prstGeom prst="line">
            <a:avLst/>
          </a:prstGeom>
          <a:noFill/>
          <a:ln w="9525" cap="flat" cmpd="sng" algn="ctr">
            <a:solidFill>
              <a:sysClr val="windowText" lastClr="000000"/>
            </a:solidFill>
            <a:prstDash val="dash"/>
          </a:ln>
          <a:effectLst/>
        </p:spPr>
      </p:cxnSp>
      <p:cxnSp>
        <p:nvCxnSpPr>
          <p:cNvPr id="294" name="직선 연결선 634"/>
          <p:cNvCxnSpPr/>
          <p:nvPr/>
        </p:nvCxnSpPr>
        <p:spPr>
          <a:xfrm>
            <a:off x="4543383" y="1124744"/>
            <a:ext cx="0" cy="4752528"/>
          </a:xfrm>
          <a:prstGeom prst="line">
            <a:avLst/>
          </a:prstGeom>
          <a:noFill/>
          <a:ln w="9525" cap="flat" cmpd="sng" algn="ctr">
            <a:solidFill>
              <a:sysClr val="windowText" lastClr="000000"/>
            </a:solidFill>
            <a:prstDash val="dash"/>
          </a:ln>
          <a:effectLst/>
        </p:spPr>
      </p:cxnSp>
      <p:cxnSp>
        <p:nvCxnSpPr>
          <p:cNvPr id="295" name="직선 연결선 635"/>
          <p:cNvCxnSpPr/>
          <p:nvPr/>
        </p:nvCxnSpPr>
        <p:spPr>
          <a:xfrm>
            <a:off x="6690490" y="1124744"/>
            <a:ext cx="0" cy="4752528"/>
          </a:xfrm>
          <a:prstGeom prst="line">
            <a:avLst/>
          </a:prstGeom>
          <a:noFill/>
          <a:ln w="9525" cap="flat" cmpd="sng" algn="ctr">
            <a:solidFill>
              <a:sysClr val="windowText" lastClr="000000"/>
            </a:solidFill>
            <a:prstDash val="dash"/>
          </a:ln>
          <a:effectLst/>
        </p:spPr>
      </p:cxnSp>
      <p:sp>
        <p:nvSpPr>
          <p:cNvPr id="296" name="TextBox 295"/>
          <p:cNvSpPr txBox="1"/>
          <p:nvPr/>
        </p:nvSpPr>
        <p:spPr>
          <a:xfrm>
            <a:off x="644713" y="5924599"/>
            <a:ext cx="1265025" cy="400110"/>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Tahoma"/>
                <a:ea typeface="+mn-ea"/>
                <a:cs typeface="+mn-cs"/>
              </a:rPr>
              <a:t>102.4GB/s</a:t>
            </a:r>
            <a:endParaRPr kumimoji="0" lang="ko-KR" altLang="en-US" sz="20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7" name="TextBox 296"/>
          <p:cNvSpPr txBox="1"/>
          <p:nvPr/>
        </p:nvSpPr>
        <p:spPr>
          <a:xfrm>
            <a:off x="2893896" y="5924599"/>
            <a:ext cx="1071062" cy="400110"/>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Tahoma"/>
                <a:ea typeface="+mn-ea"/>
                <a:cs typeface="+mn-cs"/>
              </a:rPr>
              <a:t>640GB/s</a:t>
            </a:r>
            <a:endParaRPr kumimoji="0" lang="ko-KR" altLang="en-US" sz="20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8" name="TextBox 297"/>
          <p:cNvSpPr txBox="1"/>
          <p:nvPr/>
        </p:nvSpPr>
        <p:spPr>
          <a:xfrm>
            <a:off x="5048265" y="5924599"/>
            <a:ext cx="1071062" cy="400110"/>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Tahoma"/>
                <a:ea typeface="+mn-ea"/>
                <a:cs typeface="+mn-cs"/>
              </a:rPr>
              <a:t>640GB/s</a:t>
            </a:r>
            <a:endParaRPr kumimoji="0" lang="ko-KR" altLang="en-US" sz="20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9" name="TextBox 298"/>
          <p:cNvSpPr txBox="1"/>
          <p:nvPr/>
        </p:nvSpPr>
        <p:spPr>
          <a:xfrm>
            <a:off x="7321993" y="5924599"/>
            <a:ext cx="960995" cy="400110"/>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1" i="0" u="none" strike="noStrike" kern="0" cap="none" spc="0" normalizeH="0" baseline="0" noProof="0" dirty="0">
                <a:ln>
                  <a:noFill/>
                </a:ln>
                <a:solidFill>
                  <a:srgbClr val="FF0000"/>
                </a:solidFill>
                <a:effectLst/>
                <a:uLnTx/>
                <a:uFillTx/>
                <a:latin typeface="Tahoma"/>
                <a:ea typeface="+mn-ea"/>
                <a:cs typeface="+mn-cs"/>
              </a:rPr>
              <a:t>8TB/s</a:t>
            </a:r>
            <a:endParaRPr kumimoji="0" lang="ko-KR" altLang="en-US" sz="2000" b="1" i="0" u="none" strike="noStrike" kern="0" cap="none" spc="0" normalizeH="0" baseline="0" noProof="0" dirty="0">
              <a:ln>
                <a:noFill/>
              </a:ln>
              <a:solidFill>
                <a:srgbClr val="FF0000"/>
              </a:solidFill>
              <a:effectLst/>
              <a:uLnTx/>
              <a:uFillTx/>
              <a:latin typeface="Tahoma"/>
              <a:ea typeface="+mn-ea"/>
              <a:cs typeface="+mn-cs"/>
            </a:endParaRPr>
          </a:p>
        </p:txBody>
      </p:sp>
      <p:grpSp>
        <p:nvGrpSpPr>
          <p:cNvPr id="300" name="그룹 8"/>
          <p:cNvGrpSpPr/>
          <p:nvPr/>
        </p:nvGrpSpPr>
        <p:grpSpPr>
          <a:xfrm>
            <a:off x="2599423" y="1140133"/>
            <a:ext cx="1662216" cy="4531606"/>
            <a:chOff x="2599423" y="1340768"/>
            <a:chExt cx="1662216" cy="4531606"/>
          </a:xfrm>
        </p:grpSpPr>
        <p:sp>
          <p:nvSpPr>
            <p:cNvPr id="301" name="TextBox 300"/>
            <p:cNvSpPr txBox="1"/>
            <p:nvPr/>
          </p:nvSpPr>
          <p:spPr>
            <a:xfrm>
              <a:off x="2696997" y="1340768"/>
              <a:ext cx="1467068"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HMC-</a:t>
              </a:r>
              <a:r>
                <a:rPr kumimoji="0" lang="en-US" altLang="ko-KR" sz="2400" b="0" i="0" u="none" strike="noStrike" kern="0" cap="none" spc="0" normalizeH="0" baseline="0" noProof="0" dirty="0" err="1">
                  <a:ln>
                    <a:noFill/>
                  </a:ln>
                  <a:solidFill>
                    <a:sysClr val="windowText" lastClr="000000"/>
                  </a:solidFill>
                  <a:effectLst/>
                  <a:uLnTx/>
                  <a:uFillTx/>
                  <a:latin typeface="Tahoma"/>
                  <a:ea typeface="+mn-ea"/>
                  <a:cs typeface="+mn-cs"/>
                </a:rPr>
                <a:t>OoO</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nvGrpSpPr>
            <p:cNvPr id="302" name="그룹 528"/>
            <p:cNvGrpSpPr/>
            <p:nvPr/>
          </p:nvGrpSpPr>
          <p:grpSpPr>
            <a:xfrm>
              <a:off x="2599423" y="2137755"/>
              <a:ext cx="1662216" cy="3734619"/>
              <a:chOff x="2829427" y="2155226"/>
              <a:chExt cx="1662216" cy="3734619"/>
            </a:xfrm>
          </p:grpSpPr>
          <p:grpSp>
            <p:nvGrpSpPr>
              <p:cNvPr id="304" name="그룹 110"/>
              <p:cNvGrpSpPr/>
              <p:nvPr/>
            </p:nvGrpSpPr>
            <p:grpSpPr>
              <a:xfrm rot="16200000">
                <a:off x="2829389" y="3197906"/>
                <a:ext cx="1660086" cy="1660008"/>
                <a:chOff x="2733860" y="2420935"/>
                <a:chExt cx="2016223" cy="2016130"/>
              </a:xfrm>
            </p:grpSpPr>
            <p:sp>
              <p:nvSpPr>
                <p:cNvPr id="339" name="직사각형 179"/>
                <p:cNvSpPr/>
                <p:nvPr/>
              </p:nvSpPr>
              <p:spPr>
                <a:xfrm rot="5400000">
                  <a:off x="2733907" y="2420888"/>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40" name="직사각형 180"/>
                <p:cNvSpPr/>
                <p:nvPr/>
              </p:nvSpPr>
              <p:spPr>
                <a:xfrm rot="5400000">
                  <a:off x="3886035" y="2420888"/>
                  <a:ext cx="864000"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41" name="직사각형 181"/>
                <p:cNvSpPr/>
                <p:nvPr/>
              </p:nvSpPr>
              <p:spPr>
                <a:xfrm rot="5400000">
                  <a:off x="3886035"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42" name="직사각형 182"/>
                <p:cNvSpPr/>
                <p:nvPr/>
              </p:nvSpPr>
              <p:spPr>
                <a:xfrm rot="5400000">
                  <a:off x="2733907"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43" name="직선 화살표 연결선 183"/>
                <p:cNvCxnSpPr>
                  <a:stCxn id="339" idx="3"/>
                  <a:endCxn id="342" idx="1"/>
                </p:cNvCxnSpPr>
                <p:nvPr/>
              </p:nvCxnSpPr>
              <p:spPr>
                <a:xfrm rot="5400000">
                  <a:off x="3021843" y="3429000"/>
                  <a:ext cx="288128"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4" name="직선 화살표 연결선 184"/>
                <p:cNvCxnSpPr>
                  <a:stCxn id="342" idx="0"/>
                  <a:endCxn id="341" idx="2"/>
                </p:cNvCxnSpPr>
                <p:nvPr/>
              </p:nvCxnSpPr>
              <p:spPr>
                <a:xfrm rot="5400000" flipV="1">
                  <a:off x="3741971" y="3861049"/>
                  <a:ext cx="0" cy="288033"/>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5" name="직선 화살표 연결선 185"/>
                <p:cNvCxnSpPr>
                  <a:stCxn id="340" idx="3"/>
                  <a:endCxn id="341" idx="1"/>
                </p:cNvCxnSpPr>
                <p:nvPr/>
              </p:nvCxnSpPr>
              <p:spPr>
                <a:xfrm rot="5400000">
                  <a:off x="4173970" y="3428999"/>
                  <a:ext cx="288129"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6" name="직선 화살표 연결선 186"/>
                <p:cNvCxnSpPr>
                  <a:stCxn id="339" idx="0"/>
                  <a:endCxn id="340" idx="2"/>
                </p:cNvCxnSpPr>
                <p:nvPr/>
              </p:nvCxnSpPr>
              <p:spPr>
                <a:xfrm rot="5400000" flipH="1" flipV="1">
                  <a:off x="3741970" y="2708920"/>
                  <a:ext cx="1"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7" name="직선 화살표 연결선 187"/>
                <p:cNvCxnSpPr/>
                <p:nvPr/>
              </p:nvCxnSpPr>
              <p:spPr>
                <a:xfrm>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8" name="직선 화살표 연결선 188"/>
                <p:cNvCxnSpPr/>
                <p:nvPr/>
              </p:nvCxnSpPr>
              <p:spPr>
                <a:xfrm flipH="1">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grpSp>
            <p:nvGrpSpPr>
              <p:cNvPr id="305" name="그룹 380"/>
              <p:cNvGrpSpPr/>
              <p:nvPr/>
            </p:nvGrpSpPr>
            <p:grpSpPr>
              <a:xfrm>
                <a:off x="2829427" y="4853737"/>
                <a:ext cx="1662216" cy="1036108"/>
                <a:chOff x="2829427" y="4853737"/>
                <a:chExt cx="1662216" cy="1036108"/>
              </a:xfrm>
            </p:grpSpPr>
            <p:sp>
              <p:nvSpPr>
                <p:cNvPr id="323" name="직사각형 163"/>
                <p:cNvSpPr/>
                <p:nvPr/>
              </p:nvSpPr>
              <p:spPr>
                <a:xfrm rot="16200000">
                  <a:off x="283003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24" name="직사각형 190"/>
                <p:cNvSpPr/>
                <p:nvPr/>
              </p:nvSpPr>
              <p:spPr>
                <a:xfrm rot="16200000">
                  <a:off x="283003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25" name="직선 화살표 연결선 192"/>
                <p:cNvCxnSpPr/>
                <p:nvPr/>
              </p:nvCxnSpPr>
              <p:spPr>
                <a:xfrm rot="16200000">
                  <a:off x="292244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26" name="직선 화살표 연결선 194"/>
                <p:cNvCxnSpPr/>
                <p:nvPr/>
              </p:nvCxnSpPr>
              <p:spPr>
                <a:xfrm rot="16200000">
                  <a:off x="256682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27" name="직사각형 200"/>
                <p:cNvSpPr/>
                <p:nvPr/>
              </p:nvSpPr>
              <p:spPr>
                <a:xfrm rot="16200000">
                  <a:off x="323642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28" name="직사각형 201"/>
                <p:cNvSpPr/>
                <p:nvPr/>
              </p:nvSpPr>
              <p:spPr>
                <a:xfrm rot="16200000">
                  <a:off x="323642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29" name="직선 화살표 연결선 202"/>
                <p:cNvCxnSpPr/>
                <p:nvPr/>
              </p:nvCxnSpPr>
              <p:spPr>
                <a:xfrm rot="16200000">
                  <a:off x="332883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30" name="직선 화살표 연결선 203"/>
                <p:cNvCxnSpPr/>
                <p:nvPr/>
              </p:nvCxnSpPr>
              <p:spPr>
                <a:xfrm rot="16200000">
                  <a:off x="297321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31" name="직사각형 206"/>
                <p:cNvSpPr/>
                <p:nvPr/>
              </p:nvSpPr>
              <p:spPr>
                <a:xfrm rot="16200000">
                  <a:off x="377865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32" name="직사각형 207"/>
                <p:cNvSpPr/>
                <p:nvPr/>
              </p:nvSpPr>
              <p:spPr>
                <a:xfrm rot="16200000">
                  <a:off x="377865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33" name="직선 화살표 연결선 208"/>
                <p:cNvCxnSpPr/>
                <p:nvPr/>
              </p:nvCxnSpPr>
              <p:spPr>
                <a:xfrm rot="16200000">
                  <a:off x="387106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34" name="직선 화살표 연결선 209"/>
                <p:cNvCxnSpPr/>
                <p:nvPr/>
              </p:nvCxnSpPr>
              <p:spPr>
                <a:xfrm rot="16200000">
                  <a:off x="351544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35" name="직사각형 210"/>
                <p:cNvSpPr/>
                <p:nvPr/>
              </p:nvSpPr>
              <p:spPr>
                <a:xfrm rot="16200000">
                  <a:off x="418504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36" name="직사각형 211"/>
                <p:cNvSpPr/>
                <p:nvPr/>
              </p:nvSpPr>
              <p:spPr>
                <a:xfrm rot="16200000">
                  <a:off x="418504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37" name="직선 화살표 연결선 212"/>
                <p:cNvCxnSpPr/>
                <p:nvPr/>
              </p:nvCxnSpPr>
              <p:spPr>
                <a:xfrm rot="16200000">
                  <a:off x="427745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38" name="직선 화살표 연결선 213"/>
                <p:cNvCxnSpPr/>
                <p:nvPr/>
              </p:nvCxnSpPr>
              <p:spPr>
                <a:xfrm rot="16200000">
                  <a:off x="392183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grpSp>
          <p:grpSp>
            <p:nvGrpSpPr>
              <p:cNvPr id="306" name="그룹 397"/>
              <p:cNvGrpSpPr/>
              <p:nvPr/>
            </p:nvGrpSpPr>
            <p:grpSpPr>
              <a:xfrm flipV="1">
                <a:off x="2829427" y="2155226"/>
                <a:ext cx="1662216" cy="1036108"/>
                <a:chOff x="2829427" y="4853737"/>
                <a:chExt cx="1662216" cy="1036108"/>
              </a:xfrm>
            </p:grpSpPr>
            <p:sp>
              <p:nvSpPr>
                <p:cNvPr id="307" name="직사각형 398"/>
                <p:cNvSpPr/>
                <p:nvPr/>
              </p:nvSpPr>
              <p:spPr>
                <a:xfrm rot="16200000">
                  <a:off x="283003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08" name="직사각형 399"/>
                <p:cNvSpPr/>
                <p:nvPr/>
              </p:nvSpPr>
              <p:spPr>
                <a:xfrm rot="16200000">
                  <a:off x="283003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09" name="직선 화살표 연결선 400"/>
                <p:cNvCxnSpPr/>
                <p:nvPr/>
              </p:nvCxnSpPr>
              <p:spPr>
                <a:xfrm rot="16200000">
                  <a:off x="292244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10" name="직선 화살표 연결선 401"/>
                <p:cNvCxnSpPr/>
                <p:nvPr/>
              </p:nvCxnSpPr>
              <p:spPr>
                <a:xfrm rot="16200000">
                  <a:off x="256682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11" name="직사각형 402"/>
                <p:cNvSpPr/>
                <p:nvPr/>
              </p:nvSpPr>
              <p:spPr>
                <a:xfrm rot="16200000">
                  <a:off x="323642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2" name="직사각형 403"/>
                <p:cNvSpPr/>
                <p:nvPr/>
              </p:nvSpPr>
              <p:spPr>
                <a:xfrm rot="16200000">
                  <a:off x="323642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13" name="직선 화살표 연결선 404"/>
                <p:cNvCxnSpPr/>
                <p:nvPr/>
              </p:nvCxnSpPr>
              <p:spPr>
                <a:xfrm rot="16200000">
                  <a:off x="332883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14" name="직선 화살표 연결선 405"/>
                <p:cNvCxnSpPr/>
                <p:nvPr/>
              </p:nvCxnSpPr>
              <p:spPr>
                <a:xfrm rot="16200000">
                  <a:off x="297321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15" name="직사각형 406"/>
                <p:cNvSpPr/>
                <p:nvPr/>
              </p:nvSpPr>
              <p:spPr>
                <a:xfrm rot="16200000">
                  <a:off x="377865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6" name="직사각형 407"/>
                <p:cNvSpPr/>
                <p:nvPr/>
              </p:nvSpPr>
              <p:spPr>
                <a:xfrm rot="16200000">
                  <a:off x="377865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17" name="직선 화살표 연결선 408"/>
                <p:cNvCxnSpPr/>
                <p:nvPr/>
              </p:nvCxnSpPr>
              <p:spPr>
                <a:xfrm rot="16200000">
                  <a:off x="387106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18" name="직선 화살표 연결선 409"/>
                <p:cNvCxnSpPr/>
                <p:nvPr/>
              </p:nvCxnSpPr>
              <p:spPr>
                <a:xfrm rot="16200000">
                  <a:off x="351544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19" name="직사각형 410"/>
                <p:cNvSpPr/>
                <p:nvPr/>
              </p:nvSpPr>
              <p:spPr>
                <a:xfrm rot="16200000">
                  <a:off x="418504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20" name="직사각형 411"/>
                <p:cNvSpPr/>
                <p:nvPr/>
              </p:nvSpPr>
              <p:spPr>
                <a:xfrm rot="16200000">
                  <a:off x="418504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21" name="직선 화살표 연결선 412"/>
                <p:cNvCxnSpPr/>
                <p:nvPr/>
              </p:nvCxnSpPr>
              <p:spPr>
                <a:xfrm rot="16200000">
                  <a:off x="427745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22" name="직선 화살표 연결선 413"/>
                <p:cNvCxnSpPr/>
                <p:nvPr/>
              </p:nvCxnSpPr>
              <p:spPr>
                <a:xfrm rot="16200000">
                  <a:off x="392183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grpSp>
        </p:grpSp>
      </p:grpSp>
      <p:grpSp>
        <p:nvGrpSpPr>
          <p:cNvPr id="349" name="그룹 7"/>
          <p:cNvGrpSpPr/>
          <p:nvPr/>
        </p:nvGrpSpPr>
        <p:grpSpPr>
          <a:xfrm>
            <a:off x="447184" y="1140133"/>
            <a:ext cx="1660085" cy="4536504"/>
            <a:chOff x="447184" y="1340768"/>
            <a:chExt cx="1660085" cy="4536504"/>
          </a:xfrm>
        </p:grpSpPr>
        <p:grpSp>
          <p:nvGrpSpPr>
            <p:cNvPr id="350" name="그룹 311"/>
            <p:cNvGrpSpPr/>
            <p:nvPr/>
          </p:nvGrpSpPr>
          <p:grpSpPr>
            <a:xfrm>
              <a:off x="447184" y="2132856"/>
              <a:ext cx="1660085" cy="3744416"/>
              <a:chOff x="703456" y="2214993"/>
              <a:chExt cx="1660085" cy="3744416"/>
            </a:xfrm>
          </p:grpSpPr>
          <p:grpSp>
            <p:nvGrpSpPr>
              <p:cNvPr id="353" name="그룹 29"/>
              <p:cNvGrpSpPr/>
              <p:nvPr/>
            </p:nvGrpSpPr>
            <p:grpSpPr>
              <a:xfrm rot="16200000">
                <a:off x="703456" y="3257196"/>
                <a:ext cx="1660086" cy="1660009"/>
                <a:chOff x="2733860" y="2420935"/>
                <a:chExt cx="2016223" cy="2016130"/>
              </a:xfrm>
            </p:grpSpPr>
            <p:sp>
              <p:nvSpPr>
                <p:cNvPr id="422" name="직사각형 3"/>
                <p:cNvSpPr/>
                <p:nvPr/>
              </p:nvSpPr>
              <p:spPr>
                <a:xfrm rot="5400000">
                  <a:off x="2733907" y="2420888"/>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23" name="직사각형 11"/>
                <p:cNvSpPr/>
                <p:nvPr/>
              </p:nvSpPr>
              <p:spPr>
                <a:xfrm rot="5400000">
                  <a:off x="3886035" y="2420887"/>
                  <a:ext cx="864000"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24" name="직사각형 12"/>
                <p:cNvSpPr/>
                <p:nvPr/>
              </p:nvSpPr>
              <p:spPr>
                <a:xfrm rot="5400000">
                  <a:off x="3886035"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25" name="직사각형 13"/>
                <p:cNvSpPr/>
                <p:nvPr/>
              </p:nvSpPr>
              <p:spPr>
                <a:xfrm rot="5400000">
                  <a:off x="2733907"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426" name="직선 화살표 연결선 19"/>
                <p:cNvCxnSpPr>
                  <a:stCxn id="422" idx="3"/>
                  <a:endCxn id="425" idx="1"/>
                </p:cNvCxnSpPr>
                <p:nvPr/>
              </p:nvCxnSpPr>
              <p:spPr>
                <a:xfrm rot="5400000">
                  <a:off x="3021843" y="3429000"/>
                  <a:ext cx="288128"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27" name="직선 화살표 연결선 21"/>
                <p:cNvCxnSpPr>
                  <a:stCxn id="425" idx="0"/>
                  <a:endCxn id="424" idx="2"/>
                </p:cNvCxnSpPr>
                <p:nvPr/>
              </p:nvCxnSpPr>
              <p:spPr>
                <a:xfrm rot="5400000" flipV="1">
                  <a:off x="3741971" y="3861048"/>
                  <a:ext cx="0" cy="288033"/>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28" name="직선 화살표 연결선 23"/>
                <p:cNvCxnSpPr>
                  <a:stCxn id="423" idx="3"/>
                  <a:endCxn id="424" idx="1"/>
                </p:cNvCxnSpPr>
                <p:nvPr/>
              </p:nvCxnSpPr>
              <p:spPr>
                <a:xfrm rot="5400000">
                  <a:off x="4173970" y="3428999"/>
                  <a:ext cx="288129"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29" name="직선 화살표 연결선 25"/>
                <p:cNvCxnSpPr>
                  <a:stCxn id="422" idx="0"/>
                  <a:endCxn id="423" idx="2"/>
                </p:cNvCxnSpPr>
                <p:nvPr/>
              </p:nvCxnSpPr>
              <p:spPr>
                <a:xfrm rot="5400000" flipH="1" flipV="1">
                  <a:off x="3741970" y="2708920"/>
                  <a:ext cx="1"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30" name="직선 화살표 연결선 27"/>
                <p:cNvCxnSpPr/>
                <p:nvPr/>
              </p:nvCxnSpPr>
              <p:spPr>
                <a:xfrm>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31" name="직선 화살표 연결선 28"/>
                <p:cNvCxnSpPr/>
                <p:nvPr/>
              </p:nvCxnSpPr>
              <p:spPr>
                <a:xfrm flipH="1">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grpSp>
            <p:nvGrpSpPr>
              <p:cNvPr id="354" name="그룹 56"/>
              <p:cNvGrpSpPr/>
              <p:nvPr/>
            </p:nvGrpSpPr>
            <p:grpSpPr>
              <a:xfrm rot="16200000">
                <a:off x="538087" y="5082574"/>
                <a:ext cx="1042204" cy="711465"/>
                <a:chOff x="2154084" y="2420888"/>
                <a:chExt cx="1265788" cy="864096"/>
              </a:xfrm>
            </p:grpSpPr>
            <p:sp>
              <p:nvSpPr>
                <p:cNvPr id="406" name="직사각형 31"/>
                <p:cNvSpPr/>
                <p:nvPr/>
              </p:nvSpPr>
              <p:spPr>
                <a:xfrm>
                  <a:off x="291581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7" name="직사각형 32"/>
                <p:cNvSpPr/>
                <p:nvPr/>
              </p:nvSpPr>
              <p:spPr>
                <a:xfrm>
                  <a:off x="291581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408" name="직선 화살표 연결선 34"/>
                <p:cNvCxnSpPr>
                  <a:stCxn id="406" idx="3"/>
                </p:cNvCxnSpPr>
                <p:nvPr/>
              </p:nvCxnSpPr>
              <p:spPr>
                <a:xfrm>
                  <a:off x="3059832" y="2607444"/>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409" name="직선 화살표 연결선 35"/>
                <p:cNvCxnSpPr/>
                <p:nvPr/>
              </p:nvCxnSpPr>
              <p:spPr>
                <a:xfrm>
                  <a:off x="3059832" y="3098428"/>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410" name="직사각형 38"/>
                <p:cNvSpPr/>
                <p:nvPr/>
              </p:nvSpPr>
              <p:spPr>
                <a:xfrm>
                  <a:off x="266190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1" name="직사각형 39"/>
                <p:cNvSpPr/>
                <p:nvPr/>
              </p:nvSpPr>
              <p:spPr>
                <a:xfrm>
                  <a:off x="266190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2" name="직사각형 40"/>
                <p:cNvSpPr/>
                <p:nvPr/>
              </p:nvSpPr>
              <p:spPr>
                <a:xfrm>
                  <a:off x="2407995"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3" name="직사각형 41"/>
                <p:cNvSpPr/>
                <p:nvPr/>
              </p:nvSpPr>
              <p:spPr>
                <a:xfrm>
                  <a:off x="2407995"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4" name="직사각형 42"/>
                <p:cNvSpPr/>
                <p:nvPr/>
              </p:nvSpPr>
              <p:spPr>
                <a:xfrm>
                  <a:off x="2154084"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5" name="직사각형 43"/>
                <p:cNvSpPr/>
                <p:nvPr/>
              </p:nvSpPr>
              <p:spPr>
                <a:xfrm>
                  <a:off x="2154084"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416" name="직선 연결선 45"/>
                <p:cNvCxnSpPr>
                  <a:stCxn id="414" idx="3"/>
                  <a:endCxn id="412" idx="1"/>
                </p:cNvCxnSpPr>
                <p:nvPr/>
              </p:nvCxnSpPr>
              <p:spPr>
                <a:xfrm>
                  <a:off x="2298100" y="2607444"/>
                  <a:ext cx="109895" cy="0"/>
                </a:xfrm>
                <a:prstGeom prst="line">
                  <a:avLst/>
                </a:prstGeom>
                <a:noFill/>
                <a:ln w="9525" cap="flat" cmpd="sng" algn="ctr">
                  <a:solidFill>
                    <a:srgbClr val="60BD68">
                      <a:shade val="95000"/>
                      <a:satMod val="105000"/>
                    </a:srgbClr>
                  </a:solidFill>
                  <a:prstDash val="solid"/>
                </a:ln>
                <a:effectLst/>
              </p:spPr>
            </p:cxnSp>
            <p:cxnSp>
              <p:nvCxnSpPr>
                <p:cNvPr id="417" name="직선 연결선 47"/>
                <p:cNvCxnSpPr>
                  <a:stCxn id="412" idx="3"/>
                  <a:endCxn id="410" idx="1"/>
                </p:cNvCxnSpPr>
                <p:nvPr/>
              </p:nvCxnSpPr>
              <p:spPr>
                <a:xfrm>
                  <a:off x="2552011" y="2607444"/>
                  <a:ext cx="109895" cy="0"/>
                </a:xfrm>
                <a:prstGeom prst="line">
                  <a:avLst/>
                </a:prstGeom>
                <a:noFill/>
                <a:ln w="9525" cap="flat" cmpd="sng" algn="ctr">
                  <a:solidFill>
                    <a:srgbClr val="60BD68">
                      <a:shade val="95000"/>
                      <a:satMod val="105000"/>
                    </a:srgbClr>
                  </a:solidFill>
                  <a:prstDash val="solid"/>
                </a:ln>
                <a:effectLst/>
              </p:spPr>
            </p:cxnSp>
            <p:cxnSp>
              <p:nvCxnSpPr>
                <p:cNvPr id="418" name="직선 연결선 49"/>
                <p:cNvCxnSpPr>
                  <a:stCxn id="410" idx="3"/>
                  <a:endCxn id="406" idx="1"/>
                </p:cNvCxnSpPr>
                <p:nvPr/>
              </p:nvCxnSpPr>
              <p:spPr>
                <a:xfrm>
                  <a:off x="2805922" y="2607444"/>
                  <a:ext cx="109894" cy="0"/>
                </a:xfrm>
                <a:prstGeom prst="line">
                  <a:avLst/>
                </a:prstGeom>
                <a:noFill/>
                <a:ln w="9525" cap="flat" cmpd="sng" algn="ctr">
                  <a:solidFill>
                    <a:srgbClr val="60BD68">
                      <a:shade val="95000"/>
                      <a:satMod val="105000"/>
                    </a:srgbClr>
                  </a:solidFill>
                  <a:prstDash val="solid"/>
                </a:ln>
                <a:effectLst/>
              </p:spPr>
            </p:cxnSp>
            <p:cxnSp>
              <p:nvCxnSpPr>
                <p:cNvPr id="419" name="직선 연결선 51"/>
                <p:cNvCxnSpPr>
                  <a:stCxn id="415" idx="3"/>
                  <a:endCxn id="413" idx="1"/>
                </p:cNvCxnSpPr>
                <p:nvPr/>
              </p:nvCxnSpPr>
              <p:spPr>
                <a:xfrm>
                  <a:off x="2298100" y="3098428"/>
                  <a:ext cx="109895" cy="0"/>
                </a:xfrm>
                <a:prstGeom prst="line">
                  <a:avLst/>
                </a:prstGeom>
                <a:noFill/>
                <a:ln w="9525" cap="flat" cmpd="sng" algn="ctr">
                  <a:solidFill>
                    <a:srgbClr val="60BD68">
                      <a:shade val="95000"/>
                      <a:satMod val="105000"/>
                    </a:srgbClr>
                  </a:solidFill>
                  <a:prstDash val="solid"/>
                </a:ln>
                <a:effectLst/>
              </p:spPr>
            </p:cxnSp>
            <p:cxnSp>
              <p:nvCxnSpPr>
                <p:cNvPr id="420" name="직선 연결선 53"/>
                <p:cNvCxnSpPr>
                  <a:stCxn id="413" idx="3"/>
                  <a:endCxn id="411" idx="1"/>
                </p:cNvCxnSpPr>
                <p:nvPr/>
              </p:nvCxnSpPr>
              <p:spPr>
                <a:xfrm>
                  <a:off x="2552011" y="3098428"/>
                  <a:ext cx="109895" cy="0"/>
                </a:xfrm>
                <a:prstGeom prst="line">
                  <a:avLst/>
                </a:prstGeom>
                <a:noFill/>
                <a:ln w="9525" cap="flat" cmpd="sng" algn="ctr">
                  <a:solidFill>
                    <a:srgbClr val="60BD68">
                      <a:shade val="95000"/>
                      <a:satMod val="105000"/>
                    </a:srgbClr>
                  </a:solidFill>
                  <a:prstDash val="solid"/>
                </a:ln>
                <a:effectLst/>
              </p:spPr>
            </p:cxnSp>
            <p:cxnSp>
              <p:nvCxnSpPr>
                <p:cNvPr id="421" name="직선 연결선 55"/>
                <p:cNvCxnSpPr>
                  <a:stCxn id="411" idx="3"/>
                  <a:endCxn id="407" idx="1"/>
                </p:cNvCxnSpPr>
                <p:nvPr/>
              </p:nvCxnSpPr>
              <p:spPr>
                <a:xfrm>
                  <a:off x="2805922" y="3098428"/>
                  <a:ext cx="109894" cy="0"/>
                </a:xfrm>
                <a:prstGeom prst="line">
                  <a:avLst/>
                </a:prstGeom>
                <a:noFill/>
                <a:ln w="9525" cap="flat" cmpd="sng" algn="ctr">
                  <a:solidFill>
                    <a:srgbClr val="60BD68">
                      <a:shade val="95000"/>
                      <a:satMod val="105000"/>
                    </a:srgbClr>
                  </a:solidFill>
                  <a:prstDash val="solid"/>
                </a:ln>
                <a:effectLst/>
              </p:spPr>
            </p:cxnSp>
          </p:grpSp>
          <p:grpSp>
            <p:nvGrpSpPr>
              <p:cNvPr id="355" name="그룹 57"/>
              <p:cNvGrpSpPr/>
              <p:nvPr/>
            </p:nvGrpSpPr>
            <p:grpSpPr>
              <a:xfrm rot="16200000">
                <a:off x="1486707" y="5082574"/>
                <a:ext cx="1042204" cy="711465"/>
                <a:chOff x="2154084" y="2420888"/>
                <a:chExt cx="1265788" cy="864096"/>
              </a:xfrm>
            </p:grpSpPr>
            <p:sp>
              <p:nvSpPr>
                <p:cNvPr id="390" name="직사각형 58"/>
                <p:cNvSpPr/>
                <p:nvPr/>
              </p:nvSpPr>
              <p:spPr>
                <a:xfrm>
                  <a:off x="291581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1" name="직사각형 59"/>
                <p:cNvSpPr/>
                <p:nvPr/>
              </p:nvSpPr>
              <p:spPr>
                <a:xfrm>
                  <a:off x="291581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92" name="직선 화살표 연결선 60"/>
                <p:cNvCxnSpPr>
                  <a:stCxn id="390" idx="3"/>
                </p:cNvCxnSpPr>
                <p:nvPr/>
              </p:nvCxnSpPr>
              <p:spPr>
                <a:xfrm>
                  <a:off x="3059832" y="2607444"/>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93" name="직선 화살표 연결선 61"/>
                <p:cNvCxnSpPr/>
                <p:nvPr/>
              </p:nvCxnSpPr>
              <p:spPr>
                <a:xfrm>
                  <a:off x="3059832" y="3098428"/>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94" name="직사각형 62"/>
                <p:cNvSpPr/>
                <p:nvPr/>
              </p:nvSpPr>
              <p:spPr>
                <a:xfrm>
                  <a:off x="266190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5" name="직사각형 63"/>
                <p:cNvSpPr/>
                <p:nvPr/>
              </p:nvSpPr>
              <p:spPr>
                <a:xfrm>
                  <a:off x="266190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6" name="직사각형 64"/>
                <p:cNvSpPr/>
                <p:nvPr/>
              </p:nvSpPr>
              <p:spPr>
                <a:xfrm>
                  <a:off x="2407995"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7" name="직사각형 65"/>
                <p:cNvSpPr/>
                <p:nvPr/>
              </p:nvSpPr>
              <p:spPr>
                <a:xfrm>
                  <a:off x="2407995"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8" name="직사각형 66"/>
                <p:cNvSpPr/>
                <p:nvPr/>
              </p:nvSpPr>
              <p:spPr>
                <a:xfrm>
                  <a:off x="2154084"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9" name="직사각형 67"/>
                <p:cNvSpPr/>
                <p:nvPr/>
              </p:nvSpPr>
              <p:spPr>
                <a:xfrm>
                  <a:off x="2154084"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400" name="직선 연결선 68"/>
                <p:cNvCxnSpPr>
                  <a:stCxn id="398" idx="3"/>
                  <a:endCxn id="396" idx="1"/>
                </p:cNvCxnSpPr>
                <p:nvPr/>
              </p:nvCxnSpPr>
              <p:spPr>
                <a:xfrm>
                  <a:off x="2298100" y="2607444"/>
                  <a:ext cx="109895" cy="0"/>
                </a:xfrm>
                <a:prstGeom prst="line">
                  <a:avLst/>
                </a:prstGeom>
                <a:noFill/>
                <a:ln w="9525" cap="flat" cmpd="sng" algn="ctr">
                  <a:solidFill>
                    <a:srgbClr val="60BD68">
                      <a:shade val="95000"/>
                      <a:satMod val="105000"/>
                    </a:srgbClr>
                  </a:solidFill>
                  <a:prstDash val="solid"/>
                </a:ln>
                <a:effectLst/>
              </p:spPr>
            </p:cxnSp>
            <p:cxnSp>
              <p:nvCxnSpPr>
                <p:cNvPr id="401" name="직선 연결선 69"/>
                <p:cNvCxnSpPr>
                  <a:stCxn id="396" idx="3"/>
                  <a:endCxn id="394" idx="1"/>
                </p:cNvCxnSpPr>
                <p:nvPr/>
              </p:nvCxnSpPr>
              <p:spPr>
                <a:xfrm>
                  <a:off x="2552011" y="2607444"/>
                  <a:ext cx="109895" cy="0"/>
                </a:xfrm>
                <a:prstGeom prst="line">
                  <a:avLst/>
                </a:prstGeom>
                <a:noFill/>
                <a:ln w="9525" cap="flat" cmpd="sng" algn="ctr">
                  <a:solidFill>
                    <a:srgbClr val="60BD68">
                      <a:shade val="95000"/>
                      <a:satMod val="105000"/>
                    </a:srgbClr>
                  </a:solidFill>
                  <a:prstDash val="solid"/>
                </a:ln>
                <a:effectLst/>
              </p:spPr>
            </p:cxnSp>
            <p:cxnSp>
              <p:nvCxnSpPr>
                <p:cNvPr id="402" name="직선 연결선 70"/>
                <p:cNvCxnSpPr>
                  <a:stCxn id="394" idx="3"/>
                  <a:endCxn id="390" idx="1"/>
                </p:cNvCxnSpPr>
                <p:nvPr/>
              </p:nvCxnSpPr>
              <p:spPr>
                <a:xfrm>
                  <a:off x="2805922" y="2607444"/>
                  <a:ext cx="109894" cy="0"/>
                </a:xfrm>
                <a:prstGeom prst="line">
                  <a:avLst/>
                </a:prstGeom>
                <a:noFill/>
                <a:ln w="9525" cap="flat" cmpd="sng" algn="ctr">
                  <a:solidFill>
                    <a:srgbClr val="60BD68">
                      <a:shade val="95000"/>
                      <a:satMod val="105000"/>
                    </a:srgbClr>
                  </a:solidFill>
                  <a:prstDash val="solid"/>
                </a:ln>
                <a:effectLst/>
              </p:spPr>
            </p:cxnSp>
            <p:cxnSp>
              <p:nvCxnSpPr>
                <p:cNvPr id="403" name="직선 연결선 71"/>
                <p:cNvCxnSpPr>
                  <a:stCxn id="399" idx="3"/>
                  <a:endCxn id="397" idx="1"/>
                </p:cNvCxnSpPr>
                <p:nvPr/>
              </p:nvCxnSpPr>
              <p:spPr>
                <a:xfrm>
                  <a:off x="2298100" y="3098428"/>
                  <a:ext cx="109895" cy="0"/>
                </a:xfrm>
                <a:prstGeom prst="line">
                  <a:avLst/>
                </a:prstGeom>
                <a:noFill/>
                <a:ln w="9525" cap="flat" cmpd="sng" algn="ctr">
                  <a:solidFill>
                    <a:srgbClr val="60BD68">
                      <a:shade val="95000"/>
                      <a:satMod val="105000"/>
                    </a:srgbClr>
                  </a:solidFill>
                  <a:prstDash val="solid"/>
                </a:ln>
                <a:effectLst/>
              </p:spPr>
            </p:cxnSp>
            <p:cxnSp>
              <p:nvCxnSpPr>
                <p:cNvPr id="404" name="직선 연결선 72"/>
                <p:cNvCxnSpPr>
                  <a:stCxn id="397" idx="3"/>
                  <a:endCxn id="395" idx="1"/>
                </p:cNvCxnSpPr>
                <p:nvPr/>
              </p:nvCxnSpPr>
              <p:spPr>
                <a:xfrm>
                  <a:off x="2552011" y="3098428"/>
                  <a:ext cx="109895" cy="0"/>
                </a:xfrm>
                <a:prstGeom prst="line">
                  <a:avLst/>
                </a:prstGeom>
                <a:noFill/>
                <a:ln w="9525" cap="flat" cmpd="sng" algn="ctr">
                  <a:solidFill>
                    <a:srgbClr val="60BD68">
                      <a:shade val="95000"/>
                      <a:satMod val="105000"/>
                    </a:srgbClr>
                  </a:solidFill>
                  <a:prstDash val="solid"/>
                </a:ln>
                <a:effectLst/>
              </p:spPr>
            </p:cxnSp>
            <p:cxnSp>
              <p:nvCxnSpPr>
                <p:cNvPr id="405" name="직선 연결선 73"/>
                <p:cNvCxnSpPr>
                  <a:stCxn id="395" idx="3"/>
                  <a:endCxn id="391" idx="1"/>
                </p:cNvCxnSpPr>
                <p:nvPr/>
              </p:nvCxnSpPr>
              <p:spPr>
                <a:xfrm>
                  <a:off x="2805922" y="3098428"/>
                  <a:ext cx="109894" cy="0"/>
                </a:xfrm>
                <a:prstGeom prst="line">
                  <a:avLst/>
                </a:prstGeom>
                <a:noFill/>
                <a:ln w="9525" cap="flat" cmpd="sng" algn="ctr">
                  <a:solidFill>
                    <a:srgbClr val="60BD68">
                      <a:shade val="95000"/>
                      <a:satMod val="105000"/>
                    </a:srgbClr>
                  </a:solidFill>
                  <a:prstDash val="solid"/>
                </a:ln>
                <a:effectLst/>
              </p:spPr>
            </p:cxnSp>
          </p:grpSp>
          <p:grpSp>
            <p:nvGrpSpPr>
              <p:cNvPr id="356" name="그룹 74"/>
              <p:cNvGrpSpPr/>
              <p:nvPr/>
            </p:nvGrpSpPr>
            <p:grpSpPr>
              <a:xfrm rot="16200000" flipH="1">
                <a:off x="1486707" y="2380362"/>
                <a:ext cx="1042204" cy="711465"/>
                <a:chOff x="2154084" y="2420888"/>
                <a:chExt cx="1265788" cy="864096"/>
              </a:xfrm>
            </p:grpSpPr>
            <p:sp>
              <p:nvSpPr>
                <p:cNvPr id="374" name="직사각형 75"/>
                <p:cNvSpPr/>
                <p:nvPr/>
              </p:nvSpPr>
              <p:spPr>
                <a:xfrm>
                  <a:off x="291581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75" name="직사각형 76"/>
                <p:cNvSpPr/>
                <p:nvPr/>
              </p:nvSpPr>
              <p:spPr>
                <a:xfrm>
                  <a:off x="291581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76" name="직선 화살표 연결선 77"/>
                <p:cNvCxnSpPr>
                  <a:stCxn id="374" idx="3"/>
                </p:cNvCxnSpPr>
                <p:nvPr/>
              </p:nvCxnSpPr>
              <p:spPr>
                <a:xfrm>
                  <a:off x="3059832" y="2607444"/>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77" name="직선 화살표 연결선 78"/>
                <p:cNvCxnSpPr/>
                <p:nvPr/>
              </p:nvCxnSpPr>
              <p:spPr>
                <a:xfrm>
                  <a:off x="3059832" y="3098428"/>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78" name="직사각형 79"/>
                <p:cNvSpPr/>
                <p:nvPr/>
              </p:nvSpPr>
              <p:spPr>
                <a:xfrm>
                  <a:off x="266190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79" name="직사각형 80"/>
                <p:cNvSpPr/>
                <p:nvPr/>
              </p:nvSpPr>
              <p:spPr>
                <a:xfrm>
                  <a:off x="266190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0" name="직사각형 81"/>
                <p:cNvSpPr/>
                <p:nvPr/>
              </p:nvSpPr>
              <p:spPr>
                <a:xfrm>
                  <a:off x="2407995"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1" name="직사각형 82"/>
                <p:cNvSpPr/>
                <p:nvPr/>
              </p:nvSpPr>
              <p:spPr>
                <a:xfrm>
                  <a:off x="2407995"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2" name="직사각형 83"/>
                <p:cNvSpPr/>
                <p:nvPr/>
              </p:nvSpPr>
              <p:spPr>
                <a:xfrm>
                  <a:off x="2154084"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3" name="직사각형 84"/>
                <p:cNvSpPr/>
                <p:nvPr/>
              </p:nvSpPr>
              <p:spPr>
                <a:xfrm>
                  <a:off x="2154084"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84" name="직선 연결선 85"/>
                <p:cNvCxnSpPr>
                  <a:stCxn id="382" idx="3"/>
                  <a:endCxn id="380" idx="1"/>
                </p:cNvCxnSpPr>
                <p:nvPr/>
              </p:nvCxnSpPr>
              <p:spPr>
                <a:xfrm>
                  <a:off x="2298100" y="2607444"/>
                  <a:ext cx="109895" cy="0"/>
                </a:xfrm>
                <a:prstGeom prst="line">
                  <a:avLst/>
                </a:prstGeom>
                <a:noFill/>
                <a:ln w="9525" cap="flat" cmpd="sng" algn="ctr">
                  <a:solidFill>
                    <a:srgbClr val="60BD68">
                      <a:shade val="95000"/>
                      <a:satMod val="105000"/>
                    </a:srgbClr>
                  </a:solidFill>
                  <a:prstDash val="solid"/>
                </a:ln>
                <a:effectLst/>
              </p:spPr>
            </p:cxnSp>
            <p:cxnSp>
              <p:nvCxnSpPr>
                <p:cNvPr id="385" name="직선 연결선 86"/>
                <p:cNvCxnSpPr>
                  <a:stCxn id="380" idx="3"/>
                  <a:endCxn id="378" idx="1"/>
                </p:cNvCxnSpPr>
                <p:nvPr/>
              </p:nvCxnSpPr>
              <p:spPr>
                <a:xfrm>
                  <a:off x="2552011" y="2607444"/>
                  <a:ext cx="109895" cy="0"/>
                </a:xfrm>
                <a:prstGeom prst="line">
                  <a:avLst/>
                </a:prstGeom>
                <a:noFill/>
                <a:ln w="9525" cap="flat" cmpd="sng" algn="ctr">
                  <a:solidFill>
                    <a:srgbClr val="60BD68">
                      <a:shade val="95000"/>
                      <a:satMod val="105000"/>
                    </a:srgbClr>
                  </a:solidFill>
                  <a:prstDash val="solid"/>
                </a:ln>
                <a:effectLst/>
              </p:spPr>
            </p:cxnSp>
            <p:cxnSp>
              <p:nvCxnSpPr>
                <p:cNvPr id="386" name="직선 연결선 87"/>
                <p:cNvCxnSpPr>
                  <a:stCxn id="378" idx="3"/>
                  <a:endCxn id="374" idx="1"/>
                </p:cNvCxnSpPr>
                <p:nvPr/>
              </p:nvCxnSpPr>
              <p:spPr>
                <a:xfrm>
                  <a:off x="2805922" y="2607444"/>
                  <a:ext cx="109894" cy="0"/>
                </a:xfrm>
                <a:prstGeom prst="line">
                  <a:avLst/>
                </a:prstGeom>
                <a:noFill/>
                <a:ln w="9525" cap="flat" cmpd="sng" algn="ctr">
                  <a:solidFill>
                    <a:srgbClr val="60BD68">
                      <a:shade val="95000"/>
                      <a:satMod val="105000"/>
                    </a:srgbClr>
                  </a:solidFill>
                  <a:prstDash val="solid"/>
                </a:ln>
                <a:effectLst/>
              </p:spPr>
            </p:cxnSp>
            <p:cxnSp>
              <p:nvCxnSpPr>
                <p:cNvPr id="387" name="직선 연결선 88"/>
                <p:cNvCxnSpPr>
                  <a:stCxn id="383" idx="3"/>
                  <a:endCxn id="381" idx="1"/>
                </p:cNvCxnSpPr>
                <p:nvPr/>
              </p:nvCxnSpPr>
              <p:spPr>
                <a:xfrm>
                  <a:off x="2298100" y="3098428"/>
                  <a:ext cx="109895" cy="0"/>
                </a:xfrm>
                <a:prstGeom prst="line">
                  <a:avLst/>
                </a:prstGeom>
                <a:noFill/>
                <a:ln w="9525" cap="flat" cmpd="sng" algn="ctr">
                  <a:solidFill>
                    <a:srgbClr val="60BD68">
                      <a:shade val="95000"/>
                      <a:satMod val="105000"/>
                    </a:srgbClr>
                  </a:solidFill>
                  <a:prstDash val="solid"/>
                </a:ln>
                <a:effectLst/>
              </p:spPr>
            </p:cxnSp>
            <p:cxnSp>
              <p:nvCxnSpPr>
                <p:cNvPr id="388" name="직선 연결선 89"/>
                <p:cNvCxnSpPr>
                  <a:stCxn id="381" idx="3"/>
                  <a:endCxn id="379" idx="1"/>
                </p:cNvCxnSpPr>
                <p:nvPr/>
              </p:nvCxnSpPr>
              <p:spPr>
                <a:xfrm>
                  <a:off x="2552011" y="3098428"/>
                  <a:ext cx="109895" cy="0"/>
                </a:xfrm>
                <a:prstGeom prst="line">
                  <a:avLst/>
                </a:prstGeom>
                <a:noFill/>
                <a:ln w="9525" cap="flat" cmpd="sng" algn="ctr">
                  <a:solidFill>
                    <a:srgbClr val="60BD68">
                      <a:shade val="95000"/>
                      <a:satMod val="105000"/>
                    </a:srgbClr>
                  </a:solidFill>
                  <a:prstDash val="solid"/>
                </a:ln>
                <a:effectLst/>
              </p:spPr>
            </p:cxnSp>
            <p:cxnSp>
              <p:nvCxnSpPr>
                <p:cNvPr id="389" name="직선 연결선 90"/>
                <p:cNvCxnSpPr>
                  <a:stCxn id="379" idx="3"/>
                  <a:endCxn id="375" idx="1"/>
                </p:cNvCxnSpPr>
                <p:nvPr/>
              </p:nvCxnSpPr>
              <p:spPr>
                <a:xfrm>
                  <a:off x="2805922" y="3098428"/>
                  <a:ext cx="109894" cy="0"/>
                </a:xfrm>
                <a:prstGeom prst="line">
                  <a:avLst/>
                </a:prstGeom>
                <a:noFill/>
                <a:ln w="9525" cap="flat" cmpd="sng" algn="ctr">
                  <a:solidFill>
                    <a:srgbClr val="60BD68">
                      <a:shade val="95000"/>
                      <a:satMod val="105000"/>
                    </a:srgbClr>
                  </a:solidFill>
                  <a:prstDash val="solid"/>
                </a:ln>
                <a:effectLst/>
              </p:spPr>
            </p:cxnSp>
          </p:grpSp>
          <p:grpSp>
            <p:nvGrpSpPr>
              <p:cNvPr id="357" name="그룹 91"/>
              <p:cNvGrpSpPr/>
              <p:nvPr/>
            </p:nvGrpSpPr>
            <p:grpSpPr>
              <a:xfrm rot="16200000" flipH="1">
                <a:off x="538087" y="2380362"/>
                <a:ext cx="1042204" cy="711465"/>
                <a:chOff x="2154084" y="2420888"/>
                <a:chExt cx="1265788" cy="864096"/>
              </a:xfrm>
            </p:grpSpPr>
            <p:sp>
              <p:nvSpPr>
                <p:cNvPr id="358" name="직사각형 92"/>
                <p:cNvSpPr/>
                <p:nvPr/>
              </p:nvSpPr>
              <p:spPr>
                <a:xfrm>
                  <a:off x="291581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59" name="직사각형 93"/>
                <p:cNvSpPr/>
                <p:nvPr/>
              </p:nvSpPr>
              <p:spPr>
                <a:xfrm>
                  <a:off x="291581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60" name="직선 화살표 연결선 94"/>
                <p:cNvCxnSpPr>
                  <a:stCxn id="358" idx="3"/>
                </p:cNvCxnSpPr>
                <p:nvPr/>
              </p:nvCxnSpPr>
              <p:spPr>
                <a:xfrm>
                  <a:off x="3059832" y="2607444"/>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61" name="직선 화살표 연결선 95"/>
                <p:cNvCxnSpPr/>
                <p:nvPr/>
              </p:nvCxnSpPr>
              <p:spPr>
                <a:xfrm>
                  <a:off x="3059832" y="3098428"/>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62" name="직사각형 96"/>
                <p:cNvSpPr/>
                <p:nvPr/>
              </p:nvSpPr>
              <p:spPr>
                <a:xfrm>
                  <a:off x="266190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3" name="직사각형 97"/>
                <p:cNvSpPr/>
                <p:nvPr/>
              </p:nvSpPr>
              <p:spPr>
                <a:xfrm>
                  <a:off x="266190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4" name="직사각형 98"/>
                <p:cNvSpPr/>
                <p:nvPr/>
              </p:nvSpPr>
              <p:spPr>
                <a:xfrm>
                  <a:off x="2407995"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5" name="직사각형 99"/>
                <p:cNvSpPr/>
                <p:nvPr/>
              </p:nvSpPr>
              <p:spPr>
                <a:xfrm>
                  <a:off x="2407995"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6" name="직사각형 100"/>
                <p:cNvSpPr/>
                <p:nvPr/>
              </p:nvSpPr>
              <p:spPr>
                <a:xfrm>
                  <a:off x="2154084"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7" name="직사각형 101"/>
                <p:cNvSpPr/>
                <p:nvPr/>
              </p:nvSpPr>
              <p:spPr>
                <a:xfrm>
                  <a:off x="2154084"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68" name="직선 연결선 102"/>
                <p:cNvCxnSpPr>
                  <a:stCxn id="366" idx="3"/>
                  <a:endCxn id="364" idx="1"/>
                </p:cNvCxnSpPr>
                <p:nvPr/>
              </p:nvCxnSpPr>
              <p:spPr>
                <a:xfrm>
                  <a:off x="2298100" y="2607444"/>
                  <a:ext cx="109895" cy="0"/>
                </a:xfrm>
                <a:prstGeom prst="line">
                  <a:avLst/>
                </a:prstGeom>
                <a:noFill/>
                <a:ln w="9525" cap="flat" cmpd="sng" algn="ctr">
                  <a:solidFill>
                    <a:srgbClr val="60BD68">
                      <a:shade val="95000"/>
                      <a:satMod val="105000"/>
                    </a:srgbClr>
                  </a:solidFill>
                  <a:prstDash val="solid"/>
                </a:ln>
                <a:effectLst/>
              </p:spPr>
            </p:cxnSp>
            <p:cxnSp>
              <p:nvCxnSpPr>
                <p:cNvPr id="369" name="직선 연결선 103"/>
                <p:cNvCxnSpPr>
                  <a:stCxn id="364" idx="3"/>
                  <a:endCxn id="362" idx="1"/>
                </p:cNvCxnSpPr>
                <p:nvPr/>
              </p:nvCxnSpPr>
              <p:spPr>
                <a:xfrm>
                  <a:off x="2552011" y="2607444"/>
                  <a:ext cx="109895" cy="0"/>
                </a:xfrm>
                <a:prstGeom prst="line">
                  <a:avLst/>
                </a:prstGeom>
                <a:noFill/>
                <a:ln w="9525" cap="flat" cmpd="sng" algn="ctr">
                  <a:solidFill>
                    <a:srgbClr val="60BD68">
                      <a:shade val="95000"/>
                      <a:satMod val="105000"/>
                    </a:srgbClr>
                  </a:solidFill>
                  <a:prstDash val="solid"/>
                </a:ln>
                <a:effectLst/>
              </p:spPr>
            </p:cxnSp>
            <p:cxnSp>
              <p:nvCxnSpPr>
                <p:cNvPr id="370" name="직선 연결선 104"/>
                <p:cNvCxnSpPr>
                  <a:stCxn id="362" idx="3"/>
                  <a:endCxn id="358" idx="1"/>
                </p:cNvCxnSpPr>
                <p:nvPr/>
              </p:nvCxnSpPr>
              <p:spPr>
                <a:xfrm>
                  <a:off x="2805922" y="2607444"/>
                  <a:ext cx="109894" cy="0"/>
                </a:xfrm>
                <a:prstGeom prst="line">
                  <a:avLst/>
                </a:prstGeom>
                <a:noFill/>
                <a:ln w="9525" cap="flat" cmpd="sng" algn="ctr">
                  <a:solidFill>
                    <a:srgbClr val="60BD68">
                      <a:shade val="95000"/>
                      <a:satMod val="105000"/>
                    </a:srgbClr>
                  </a:solidFill>
                  <a:prstDash val="solid"/>
                </a:ln>
                <a:effectLst/>
              </p:spPr>
            </p:cxnSp>
            <p:cxnSp>
              <p:nvCxnSpPr>
                <p:cNvPr id="371" name="직선 연결선 105"/>
                <p:cNvCxnSpPr>
                  <a:stCxn id="367" idx="3"/>
                  <a:endCxn id="365" idx="1"/>
                </p:cNvCxnSpPr>
                <p:nvPr/>
              </p:nvCxnSpPr>
              <p:spPr>
                <a:xfrm>
                  <a:off x="2298100" y="3098428"/>
                  <a:ext cx="109895" cy="0"/>
                </a:xfrm>
                <a:prstGeom prst="line">
                  <a:avLst/>
                </a:prstGeom>
                <a:noFill/>
                <a:ln w="9525" cap="flat" cmpd="sng" algn="ctr">
                  <a:solidFill>
                    <a:srgbClr val="60BD68">
                      <a:shade val="95000"/>
                      <a:satMod val="105000"/>
                    </a:srgbClr>
                  </a:solidFill>
                  <a:prstDash val="solid"/>
                </a:ln>
                <a:effectLst/>
              </p:spPr>
            </p:cxnSp>
            <p:cxnSp>
              <p:nvCxnSpPr>
                <p:cNvPr id="372" name="직선 연결선 106"/>
                <p:cNvCxnSpPr>
                  <a:stCxn id="365" idx="3"/>
                  <a:endCxn id="363" idx="1"/>
                </p:cNvCxnSpPr>
                <p:nvPr/>
              </p:nvCxnSpPr>
              <p:spPr>
                <a:xfrm>
                  <a:off x="2552011" y="3098428"/>
                  <a:ext cx="109895" cy="0"/>
                </a:xfrm>
                <a:prstGeom prst="line">
                  <a:avLst/>
                </a:prstGeom>
                <a:noFill/>
                <a:ln w="9525" cap="flat" cmpd="sng" algn="ctr">
                  <a:solidFill>
                    <a:srgbClr val="60BD68">
                      <a:shade val="95000"/>
                      <a:satMod val="105000"/>
                    </a:srgbClr>
                  </a:solidFill>
                  <a:prstDash val="solid"/>
                </a:ln>
                <a:effectLst/>
              </p:spPr>
            </p:cxnSp>
            <p:cxnSp>
              <p:nvCxnSpPr>
                <p:cNvPr id="373" name="직선 연결선 107"/>
                <p:cNvCxnSpPr>
                  <a:stCxn id="363" idx="3"/>
                  <a:endCxn id="359" idx="1"/>
                </p:cNvCxnSpPr>
                <p:nvPr/>
              </p:nvCxnSpPr>
              <p:spPr>
                <a:xfrm>
                  <a:off x="2805922" y="3098428"/>
                  <a:ext cx="109894" cy="0"/>
                </a:xfrm>
                <a:prstGeom prst="line">
                  <a:avLst/>
                </a:prstGeom>
                <a:noFill/>
                <a:ln w="9525" cap="flat" cmpd="sng" algn="ctr">
                  <a:solidFill>
                    <a:srgbClr val="60BD68">
                      <a:shade val="95000"/>
                      <a:satMod val="105000"/>
                    </a:srgbClr>
                  </a:solidFill>
                  <a:prstDash val="solid"/>
                </a:ln>
                <a:effectLst/>
              </p:spPr>
            </p:cxnSp>
          </p:grpSp>
        </p:grpSp>
        <p:sp>
          <p:nvSpPr>
            <p:cNvPr id="351" name="TextBox 350"/>
            <p:cNvSpPr txBox="1"/>
            <p:nvPr/>
          </p:nvSpPr>
          <p:spPr>
            <a:xfrm>
              <a:off x="502815" y="1340768"/>
              <a:ext cx="1548822"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DDR3-OoO</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32" name="그룹 10"/>
          <p:cNvGrpSpPr/>
          <p:nvPr/>
        </p:nvGrpSpPr>
        <p:grpSpPr>
          <a:xfrm>
            <a:off x="6908164" y="1140133"/>
            <a:ext cx="1929433" cy="3923809"/>
            <a:chOff x="6908164" y="1340768"/>
            <a:chExt cx="1929433" cy="3923809"/>
          </a:xfrm>
        </p:grpSpPr>
        <p:sp>
          <p:nvSpPr>
            <p:cNvPr id="433" name="TextBox 432"/>
            <p:cNvSpPr txBox="1"/>
            <p:nvPr/>
          </p:nvSpPr>
          <p:spPr>
            <a:xfrm>
              <a:off x="6970848" y="1340768"/>
              <a:ext cx="166328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Tesseract</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grpSp>
          <p:nvGrpSpPr>
            <p:cNvPr id="434" name="그룹 629"/>
            <p:cNvGrpSpPr/>
            <p:nvPr/>
          </p:nvGrpSpPr>
          <p:grpSpPr>
            <a:xfrm>
              <a:off x="6908164" y="3500504"/>
              <a:ext cx="1788652" cy="1764073"/>
              <a:chOff x="7081194" y="3140968"/>
              <a:chExt cx="1788652" cy="1764073"/>
            </a:xfrm>
          </p:grpSpPr>
          <p:sp>
            <p:nvSpPr>
              <p:cNvPr id="439" name="직사각형 531"/>
              <p:cNvSpPr/>
              <p:nvPr/>
            </p:nvSpPr>
            <p:spPr>
              <a:xfrm rot="16200000">
                <a:off x="7081798" y="459843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0" name="직사각형 532"/>
              <p:cNvSpPr/>
              <p:nvPr/>
            </p:nvSpPr>
            <p:spPr>
              <a:xfrm rot="16200000">
                <a:off x="7573900" y="459843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1" name="직사각형 539"/>
              <p:cNvSpPr/>
              <p:nvPr/>
            </p:nvSpPr>
            <p:spPr>
              <a:xfrm rot="16200000">
                <a:off x="7081799" y="411175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2" name="직사각형 540"/>
              <p:cNvSpPr/>
              <p:nvPr/>
            </p:nvSpPr>
            <p:spPr>
              <a:xfrm rot="16200000">
                <a:off x="7573901" y="411175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3" name="직사각형 541"/>
              <p:cNvSpPr/>
              <p:nvPr/>
            </p:nvSpPr>
            <p:spPr>
              <a:xfrm rot="16200000">
                <a:off x="8071139" y="459843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4" name="직사각형 542"/>
              <p:cNvSpPr/>
              <p:nvPr/>
            </p:nvSpPr>
            <p:spPr>
              <a:xfrm rot="16200000">
                <a:off x="8563241" y="4598437"/>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5" name="직사각형 543"/>
              <p:cNvSpPr/>
              <p:nvPr/>
            </p:nvSpPr>
            <p:spPr>
              <a:xfrm rot="16200000">
                <a:off x="8071140" y="411175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6" name="직사각형 544"/>
              <p:cNvSpPr/>
              <p:nvPr/>
            </p:nvSpPr>
            <p:spPr>
              <a:xfrm rot="16200000">
                <a:off x="8563242" y="4111757"/>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7" name="직사각형 547"/>
              <p:cNvSpPr/>
              <p:nvPr/>
            </p:nvSpPr>
            <p:spPr>
              <a:xfrm rot="16200000">
                <a:off x="7081799" y="3627044"/>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8" name="직사각형 548"/>
              <p:cNvSpPr/>
              <p:nvPr/>
            </p:nvSpPr>
            <p:spPr>
              <a:xfrm rot="16200000">
                <a:off x="7573901" y="362704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9" name="직사각형 549"/>
              <p:cNvSpPr/>
              <p:nvPr/>
            </p:nvSpPr>
            <p:spPr>
              <a:xfrm rot="16200000">
                <a:off x="7081800" y="3140364"/>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50" name="직사각형 550"/>
              <p:cNvSpPr/>
              <p:nvPr/>
            </p:nvSpPr>
            <p:spPr>
              <a:xfrm rot="16200000">
                <a:off x="7573902" y="314036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1" name="직사각형 551"/>
              <p:cNvSpPr/>
              <p:nvPr/>
            </p:nvSpPr>
            <p:spPr>
              <a:xfrm rot="16200000">
                <a:off x="8071140" y="362704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2" name="직사각형 552"/>
              <p:cNvSpPr/>
              <p:nvPr/>
            </p:nvSpPr>
            <p:spPr>
              <a:xfrm rot="16200000">
                <a:off x="8563242" y="362704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3" name="직사각형 553"/>
              <p:cNvSpPr/>
              <p:nvPr/>
            </p:nvSpPr>
            <p:spPr>
              <a:xfrm rot="16200000">
                <a:off x="8071141" y="314036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4" name="직사각형 554"/>
              <p:cNvSpPr/>
              <p:nvPr/>
            </p:nvSpPr>
            <p:spPr>
              <a:xfrm rot="16200000">
                <a:off x="8563243" y="314036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455" name="직선 화살표 연결선 558"/>
              <p:cNvCxnSpPr>
                <a:stCxn id="449" idx="1"/>
                <a:endCxn id="447" idx="3"/>
              </p:cNvCxnSpPr>
              <p:nvPr/>
            </p:nvCxnSpPr>
            <p:spPr>
              <a:xfrm flipH="1">
                <a:off x="7234800" y="3446968"/>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56" name="직선 화살표 연결선 559"/>
              <p:cNvCxnSpPr>
                <a:stCxn id="447" idx="1"/>
                <a:endCxn id="441" idx="3"/>
              </p:cNvCxnSpPr>
              <p:nvPr/>
            </p:nvCxnSpPr>
            <p:spPr>
              <a:xfrm>
                <a:off x="7234800" y="3933648"/>
                <a:ext cx="0" cy="17871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57" name="직선 화살표 연결선 562"/>
              <p:cNvCxnSpPr>
                <a:stCxn id="441" idx="1"/>
                <a:endCxn id="439" idx="3"/>
              </p:cNvCxnSpPr>
              <p:nvPr/>
            </p:nvCxnSpPr>
            <p:spPr>
              <a:xfrm flipH="1">
                <a:off x="7234799" y="4418359"/>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58" name="직선 화살표 연결선 565"/>
              <p:cNvCxnSpPr>
                <a:stCxn id="449" idx="2"/>
                <a:endCxn id="450" idx="0"/>
              </p:cNvCxnSpPr>
              <p:nvPr/>
            </p:nvCxnSpPr>
            <p:spPr>
              <a:xfrm>
                <a:off x="7388404" y="3293968"/>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59" name="직선 화살표 연결선 568"/>
              <p:cNvCxnSpPr>
                <a:stCxn id="450" idx="2"/>
                <a:endCxn id="453" idx="0"/>
              </p:cNvCxnSpPr>
              <p:nvPr/>
            </p:nvCxnSpPr>
            <p:spPr>
              <a:xfrm>
                <a:off x="7880506" y="3293969"/>
                <a:ext cx="190032" cy="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0" name="직선 화살표 연결선 571"/>
              <p:cNvCxnSpPr>
                <a:stCxn id="450" idx="1"/>
                <a:endCxn id="448" idx="3"/>
              </p:cNvCxnSpPr>
              <p:nvPr/>
            </p:nvCxnSpPr>
            <p:spPr>
              <a:xfrm flipH="1">
                <a:off x="7726902" y="3446969"/>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1" name="직선 화살표 연결선 574"/>
              <p:cNvCxnSpPr>
                <a:stCxn id="447" idx="2"/>
                <a:endCxn id="448" idx="0"/>
              </p:cNvCxnSpPr>
              <p:nvPr/>
            </p:nvCxnSpPr>
            <p:spPr>
              <a:xfrm>
                <a:off x="7388403" y="3780648"/>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2" name="직선 화살표 연결선 577"/>
              <p:cNvCxnSpPr>
                <a:stCxn id="442" idx="0"/>
                <a:endCxn id="441" idx="2"/>
              </p:cNvCxnSpPr>
              <p:nvPr/>
            </p:nvCxnSpPr>
            <p:spPr>
              <a:xfrm flipH="1" flipV="1">
                <a:off x="7388403" y="4265359"/>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3" name="직선 화살표 연결선 580"/>
              <p:cNvCxnSpPr>
                <a:stCxn id="439" idx="2"/>
                <a:endCxn id="440" idx="0"/>
              </p:cNvCxnSpPr>
              <p:nvPr/>
            </p:nvCxnSpPr>
            <p:spPr>
              <a:xfrm>
                <a:off x="7388402" y="4752039"/>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4" name="직선 화살표 연결선 583"/>
              <p:cNvCxnSpPr>
                <a:stCxn id="442" idx="1"/>
                <a:endCxn id="440" idx="3"/>
              </p:cNvCxnSpPr>
              <p:nvPr/>
            </p:nvCxnSpPr>
            <p:spPr>
              <a:xfrm flipH="1">
                <a:off x="7726901" y="4418360"/>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5" name="직선 화살표 연결선 586"/>
              <p:cNvCxnSpPr>
                <a:stCxn id="443" idx="0"/>
                <a:endCxn id="440" idx="2"/>
              </p:cNvCxnSpPr>
              <p:nvPr/>
            </p:nvCxnSpPr>
            <p:spPr>
              <a:xfrm flipH="1">
                <a:off x="7880504" y="4752040"/>
                <a:ext cx="190032" cy="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6" name="직선 화살표 연결선 589"/>
              <p:cNvCxnSpPr>
                <a:stCxn id="443" idx="2"/>
                <a:endCxn id="444" idx="0"/>
              </p:cNvCxnSpPr>
              <p:nvPr/>
            </p:nvCxnSpPr>
            <p:spPr>
              <a:xfrm>
                <a:off x="8377743" y="4752040"/>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7" name="직선 화살표 연결선 592"/>
              <p:cNvCxnSpPr>
                <a:stCxn id="443" idx="3"/>
                <a:endCxn id="445" idx="1"/>
              </p:cNvCxnSpPr>
              <p:nvPr/>
            </p:nvCxnSpPr>
            <p:spPr>
              <a:xfrm flipV="1">
                <a:off x="8224140" y="4418360"/>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8" name="직선 화살표 연결선 595"/>
              <p:cNvCxnSpPr>
                <a:stCxn id="444" idx="3"/>
                <a:endCxn id="446" idx="1"/>
              </p:cNvCxnSpPr>
              <p:nvPr/>
            </p:nvCxnSpPr>
            <p:spPr>
              <a:xfrm flipV="1">
                <a:off x="8716242" y="4418361"/>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9" name="직선 화살표 연결선 598"/>
              <p:cNvCxnSpPr>
                <a:stCxn id="445" idx="2"/>
                <a:endCxn id="446" idx="0"/>
              </p:cNvCxnSpPr>
              <p:nvPr/>
            </p:nvCxnSpPr>
            <p:spPr>
              <a:xfrm>
                <a:off x="8377744" y="4265360"/>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0" name="직선 화살표 연결선 601"/>
              <p:cNvCxnSpPr>
                <a:stCxn id="446" idx="3"/>
                <a:endCxn id="452" idx="1"/>
              </p:cNvCxnSpPr>
              <p:nvPr/>
            </p:nvCxnSpPr>
            <p:spPr>
              <a:xfrm flipV="1">
                <a:off x="8716243" y="3933650"/>
                <a:ext cx="0" cy="17871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1" name="직선 화살표 연결선 604"/>
              <p:cNvCxnSpPr>
                <a:stCxn id="452" idx="3"/>
                <a:endCxn id="454" idx="1"/>
              </p:cNvCxnSpPr>
              <p:nvPr/>
            </p:nvCxnSpPr>
            <p:spPr>
              <a:xfrm flipV="1">
                <a:off x="8716243" y="3446970"/>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2" name="직선 화살표 연결선 607"/>
              <p:cNvCxnSpPr>
                <a:stCxn id="452" idx="0"/>
                <a:endCxn id="451" idx="2"/>
              </p:cNvCxnSpPr>
              <p:nvPr/>
            </p:nvCxnSpPr>
            <p:spPr>
              <a:xfrm flipH="1" flipV="1">
                <a:off x="8377744" y="3780649"/>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3" name="직선 화살표 연결선 610"/>
              <p:cNvCxnSpPr>
                <a:stCxn id="454" idx="0"/>
                <a:endCxn id="453" idx="2"/>
              </p:cNvCxnSpPr>
              <p:nvPr/>
            </p:nvCxnSpPr>
            <p:spPr>
              <a:xfrm flipH="1" flipV="1">
                <a:off x="8377745" y="3293969"/>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4" name="직선 화살표 연결선 613"/>
              <p:cNvCxnSpPr>
                <a:stCxn id="453" idx="1"/>
                <a:endCxn id="451" idx="3"/>
              </p:cNvCxnSpPr>
              <p:nvPr/>
            </p:nvCxnSpPr>
            <p:spPr>
              <a:xfrm flipH="1">
                <a:off x="8224141" y="3446969"/>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5" name="직선 화살표 연결선 616"/>
              <p:cNvCxnSpPr/>
              <p:nvPr/>
            </p:nvCxnSpPr>
            <p:spPr>
              <a:xfrm flipH="1">
                <a:off x="7885690" y="3936816"/>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6" name="직선 화살표 연결선 620"/>
              <p:cNvCxnSpPr/>
              <p:nvPr/>
            </p:nvCxnSpPr>
            <p:spPr>
              <a:xfrm>
                <a:off x="7885690" y="3936816"/>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7" name="직선 화살표 연결선 621"/>
              <p:cNvCxnSpPr/>
              <p:nvPr/>
            </p:nvCxnSpPr>
            <p:spPr>
              <a:xfrm flipH="1">
                <a:off x="7387565" y="3452218"/>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8" name="직선 화살표 연결선 622"/>
              <p:cNvCxnSpPr/>
              <p:nvPr/>
            </p:nvCxnSpPr>
            <p:spPr>
              <a:xfrm>
                <a:off x="7387565" y="3452218"/>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9" name="직선 화살표 연결선 623"/>
              <p:cNvCxnSpPr/>
              <p:nvPr/>
            </p:nvCxnSpPr>
            <p:spPr>
              <a:xfrm flipH="1">
                <a:off x="8382881" y="3452218"/>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0" name="직선 화살표 연결선 624"/>
              <p:cNvCxnSpPr/>
              <p:nvPr/>
            </p:nvCxnSpPr>
            <p:spPr>
              <a:xfrm>
                <a:off x="8382881" y="3452218"/>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1" name="직선 화살표 연결선 625"/>
              <p:cNvCxnSpPr/>
              <p:nvPr/>
            </p:nvCxnSpPr>
            <p:spPr>
              <a:xfrm flipH="1">
                <a:off x="8382881" y="4418354"/>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2" name="직선 화살표 연결선 626"/>
              <p:cNvCxnSpPr/>
              <p:nvPr/>
            </p:nvCxnSpPr>
            <p:spPr>
              <a:xfrm>
                <a:off x="8382881" y="4418354"/>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3" name="직선 화살표 연결선 627"/>
              <p:cNvCxnSpPr/>
              <p:nvPr/>
            </p:nvCxnSpPr>
            <p:spPr>
              <a:xfrm flipH="1">
                <a:off x="7390970" y="4422624"/>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4" name="직선 화살표 연결선 628"/>
              <p:cNvCxnSpPr/>
              <p:nvPr/>
            </p:nvCxnSpPr>
            <p:spPr>
              <a:xfrm>
                <a:off x="7390970" y="4422624"/>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grpSp>
        <p:sp>
          <p:nvSpPr>
            <p:cNvPr id="435" name="직사각형 647"/>
            <p:cNvSpPr/>
            <p:nvPr/>
          </p:nvSpPr>
          <p:spPr>
            <a:xfrm>
              <a:off x="7861251" y="2276872"/>
              <a:ext cx="976346" cy="976344"/>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32 Tesseract Cores</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436" name="직선 연결선 649"/>
            <p:cNvCxnSpPr/>
            <p:nvPr/>
          </p:nvCxnSpPr>
          <p:spPr>
            <a:xfrm flipH="1" flipV="1">
              <a:off x="7861251" y="3253216"/>
              <a:ext cx="36254" cy="247287"/>
            </a:xfrm>
            <a:prstGeom prst="line">
              <a:avLst/>
            </a:prstGeom>
            <a:noFill/>
            <a:ln w="9525" cap="flat" cmpd="sng" algn="ctr">
              <a:solidFill>
                <a:srgbClr val="307D99">
                  <a:shade val="95000"/>
                  <a:satMod val="105000"/>
                </a:srgbClr>
              </a:solidFill>
              <a:prstDash val="dash"/>
            </a:ln>
            <a:effectLst/>
          </p:spPr>
        </p:cxnSp>
        <p:cxnSp>
          <p:nvCxnSpPr>
            <p:cNvPr id="437" name="직선 연결선 650"/>
            <p:cNvCxnSpPr/>
            <p:nvPr/>
          </p:nvCxnSpPr>
          <p:spPr>
            <a:xfrm flipV="1">
              <a:off x="8204713" y="3253216"/>
              <a:ext cx="632884" cy="249258"/>
            </a:xfrm>
            <a:prstGeom prst="line">
              <a:avLst/>
            </a:prstGeom>
            <a:noFill/>
            <a:ln w="9525" cap="flat" cmpd="sng" algn="ctr">
              <a:solidFill>
                <a:srgbClr val="307D99">
                  <a:shade val="95000"/>
                  <a:satMod val="105000"/>
                </a:srgbClr>
              </a:solidFill>
              <a:prstDash val="dash"/>
            </a:ln>
            <a:effectLst/>
          </p:spPr>
        </p:cxnSp>
      </p:grpSp>
      <p:sp>
        <p:nvSpPr>
          <p:cNvPr id="244" name="TextBox 243"/>
          <p:cNvSpPr txBox="1"/>
          <p:nvPr/>
        </p:nvSpPr>
        <p:spPr>
          <a:xfrm>
            <a:off x="1224136" y="6453336"/>
            <a:ext cx="774035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Ahn+, “</a:t>
            </a:r>
            <a:r>
              <a:rPr kumimoji="0" lang="en-US" sz="1400" b="0" i="0" u="none" strike="noStrike" kern="1200" cap="none" spc="0" normalizeH="0" baseline="0" noProof="0" dirty="0">
                <a:ln>
                  <a:noFill/>
                </a:ln>
                <a:solidFill>
                  <a:srgbClr val="0000FF"/>
                </a:solidFill>
                <a:effectLst/>
                <a:uLnTx/>
                <a:uFillTx/>
                <a:latin typeface="Tahoma"/>
                <a:ea typeface="+mn-ea"/>
                <a:cs typeface="+mn-cs"/>
              </a:rPr>
              <a:t>A Scalable Processing-in-Memory Accelerator for Parallel Graph Processing</a:t>
            </a:r>
            <a:r>
              <a:rPr kumimoji="0" lang="en-US" sz="1400" b="0" i="0" u="none" strike="noStrike" kern="1200" cap="none" spc="0" normalizeH="0" baseline="0" noProof="0" dirty="0">
                <a:ln>
                  <a:noFill/>
                </a:ln>
                <a:solidFill>
                  <a:srgbClr val="000000"/>
                </a:solidFill>
                <a:effectLst/>
                <a:uLnTx/>
                <a:uFillTx/>
                <a:latin typeface="Tahoma"/>
                <a:ea typeface="+mn-ea"/>
                <a:cs typeface="+mn-cs"/>
              </a:rPr>
              <a:t>” ISCA 2015.</a:t>
            </a:r>
          </a:p>
        </p:txBody>
      </p:sp>
    </p:spTree>
    <p:extLst>
      <p:ext uri="{BB962C8B-B14F-4D97-AF65-F5344CB8AC3E}">
        <p14:creationId xmlns:p14="http://schemas.microsoft.com/office/powerpoint/2010/main" val="301239531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32"/>
                                        </p:tgtEl>
                                        <p:attrNameLst>
                                          <p:attrName>style.visibility</p:attrName>
                                        </p:attrNameLst>
                                      </p:cBhvr>
                                      <p:to>
                                        <p:strVal val="visible"/>
                                      </p:to>
                                    </p:set>
                                    <p:animEffect transition="in" filter="fade">
                                      <p:cBhvr>
                                        <p:cTn id="7" dur="200"/>
                                        <p:tgtEl>
                                          <p:spTgt spid="43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99"/>
                                        </p:tgtEl>
                                        <p:attrNameLst>
                                          <p:attrName>style.visibility</p:attrName>
                                        </p:attrNameLst>
                                      </p:cBhvr>
                                      <p:to>
                                        <p:strVal val="visible"/>
                                      </p:to>
                                    </p:set>
                                    <p:animEffect transition="in" filter="fade">
                                      <p:cBhvr>
                                        <p:cTn id="10" dur="200"/>
                                        <p:tgtEl>
                                          <p:spTgt spid="2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9" grpId="0"/>
    </p:bldLst>
  </p:timing>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Tesseract</a:t>
            </a:r>
            <a:r>
              <a:rPr lang="en-US" dirty="0"/>
              <a:t> Graph Processing Performance</a:t>
            </a:r>
          </a:p>
        </p:txBody>
      </p:sp>
      <p:graphicFrame>
        <p:nvGraphicFramePr>
          <p:cNvPr id="6" name="내용 개체 틀 5"/>
          <p:cNvGraphicFramePr>
            <a:graphicFrameLocks noGrp="1"/>
          </p:cNvGraphicFramePr>
          <p:nvPr>
            <p:ph idx="1"/>
          </p:nvPr>
        </p:nvGraphicFramePr>
        <p:xfrm>
          <a:off x="457200" y="1341438"/>
          <a:ext cx="8229600" cy="4967287"/>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Box 4"/>
          <p:cNvSpPr txBox="1"/>
          <p:nvPr/>
        </p:nvSpPr>
        <p:spPr>
          <a:xfrm>
            <a:off x="3412305" y="1052736"/>
            <a:ext cx="5320236"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&gt;13X Performance Improvement</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
        <p:nvSpPr>
          <p:cNvPr id="7" name="TextBox 6"/>
          <p:cNvSpPr txBox="1"/>
          <p:nvPr/>
        </p:nvSpPr>
        <p:spPr>
          <a:xfrm>
            <a:off x="1224136" y="6453336"/>
            <a:ext cx="774035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Ahn+, “</a:t>
            </a:r>
            <a:r>
              <a:rPr kumimoji="0" lang="en-US" sz="1400" b="0" i="0" u="none" strike="noStrike" kern="1200" cap="none" spc="0" normalizeH="0" baseline="0" noProof="0" dirty="0">
                <a:ln>
                  <a:noFill/>
                </a:ln>
                <a:solidFill>
                  <a:srgbClr val="0000FF"/>
                </a:solidFill>
                <a:effectLst/>
                <a:uLnTx/>
                <a:uFillTx/>
                <a:latin typeface="Tahoma"/>
                <a:ea typeface="+mn-ea"/>
                <a:cs typeface="+mn-cs"/>
              </a:rPr>
              <a:t>A Scalable Processing-in-Memory Accelerator for Parallel Graph Processing</a:t>
            </a:r>
            <a:r>
              <a:rPr kumimoji="0" lang="en-US" sz="1400" b="0" i="0" u="none" strike="noStrike" kern="1200" cap="none" spc="0" normalizeH="0" baseline="0" noProof="0" dirty="0">
                <a:ln>
                  <a:noFill/>
                </a:ln>
                <a:solidFill>
                  <a:srgbClr val="000000"/>
                </a:solidFill>
                <a:effectLst/>
                <a:uLnTx/>
                <a:uFillTx/>
                <a:latin typeface="Tahoma"/>
                <a:ea typeface="+mn-ea"/>
                <a:cs typeface="+mn-cs"/>
              </a:rPr>
              <a:t>” ISCA 2015.</a:t>
            </a:r>
          </a:p>
        </p:txBody>
      </p:sp>
      <p:sp>
        <p:nvSpPr>
          <p:cNvPr id="3" name="TextBox 2"/>
          <p:cNvSpPr txBox="1"/>
          <p:nvPr/>
        </p:nvSpPr>
        <p:spPr>
          <a:xfrm>
            <a:off x="1691680" y="1628800"/>
            <a:ext cx="385454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On five graph processing algorithms</a:t>
            </a:r>
          </a:p>
        </p:txBody>
      </p:sp>
    </p:spTree>
    <p:extLst>
      <p:ext uri="{BB962C8B-B14F-4D97-AF65-F5344CB8AC3E}">
        <p14:creationId xmlns:p14="http://schemas.microsoft.com/office/powerpoint/2010/main" val="353952706"/>
      </p:ext>
    </p:extLst>
  </p:cSld>
  <p:clrMapOvr>
    <a:masterClrMapping/>
  </p:clrMapOvr>
  <p:transition/>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Tesseract</a:t>
            </a:r>
            <a:r>
              <a:rPr lang="en-US" dirty="0"/>
              <a:t> Graph Processing Performance</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graphicFrame>
        <p:nvGraphicFramePr>
          <p:cNvPr id="6" name="내용 개체 틀 5"/>
          <p:cNvGraphicFramePr>
            <a:graphicFrameLocks noGrp="1"/>
          </p:cNvGraphicFramePr>
          <p:nvPr>
            <p:ph idx="1"/>
          </p:nvPr>
        </p:nvGraphicFramePr>
        <p:xfrm>
          <a:off x="457200" y="1341438"/>
          <a:ext cx="8229600" cy="4967287"/>
        </p:xfrm>
        <a:graphic>
          <a:graphicData uri="http://schemas.openxmlformats.org/drawingml/2006/chart">
            <c:chart xmlns:c="http://schemas.openxmlformats.org/drawingml/2006/chart" xmlns:r="http://schemas.openxmlformats.org/officeDocument/2006/relationships" r:id="rId2"/>
          </a:graphicData>
        </a:graphic>
      </p:graphicFrame>
      <p:sp>
        <p:nvSpPr>
          <p:cNvPr id="9" name="직사각형 2"/>
          <p:cNvSpPr/>
          <p:nvPr/>
        </p:nvSpPr>
        <p:spPr>
          <a:xfrm>
            <a:off x="0" y="0"/>
            <a:ext cx="9144000" cy="6858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10" name="직사각형 3"/>
          <p:cNvSpPr/>
          <p:nvPr/>
        </p:nvSpPr>
        <p:spPr>
          <a:xfrm>
            <a:off x="655565" y="1052736"/>
            <a:ext cx="7832870" cy="4752528"/>
          </a:xfrm>
          <a:prstGeom prst="rect">
            <a:avLst/>
          </a:prstGeom>
          <a:solidFill>
            <a:sysClr val="window" lastClr="FFFFFF"/>
          </a:solidFill>
          <a:ln w="254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graphicFrame>
        <p:nvGraphicFramePr>
          <p:cNvPr id="11" name="내용 개체 틀 5"/>
          <p:cNvGraphicFramePr>
            <a:graphicFrameLocks/>
          </p:cNvGraphicFramePr>
          <p:nvPr/>
        </p:nvGraphicFramePr>
        <p:xfrm>
          <a:off x="873703" y="1196752"/>
          <a:ext cx="7396594" cy="4464496"/>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242571867"/>
      </p:ext>
    </p:extLst>
  </p:cSld>
  <p:clrMapOvr>
    <a:masterClrMapping/>
  </p:clrMapOvr>
  <p:transition/>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36496" cy="1066800"/>
          </a:xfrm>
        </p:spPr>
        <p:txBody>
          <a:bodyPr/>
          <a:lstStyle/>
          <a:p>
            <a:r>
              <a:rPr lang="en-US" dirty="0"/>
              <a:t>Tesseract Graph Processing System Energy</a:t>
            </a:r>
          </a:p>
        </p:txBody>
      </p:sp>
      <p:graphicFrame>
        <p:nvGraphicFramePr>
          <p:cNvPr id="7" name="내용 개체 틀 11"/>
          <p:cNvGraphicFramePr>
            <a:graphicFrameLocks noGrp="1"/>
          </p:cNvGraphicFramePr>
          <p:nvPr>
            <p:ph idx="1"/>
          </p:nvPr>
        </p:nvGraphicFramePr>
        <p:xfrm>
          <a:off x="457200" y="1341438"/>
          <a:ext cx="8229600" cy="4967287"/>
        </p:xfrm>
        <a:graphic>
          <a:graphicData uri="http://schemas.openxmlformats.org/drawingml/2006/chart">
            <c:chart xmlns:c="http://schemas.openxmlformats.org/drawingml/2006/chart" xmlns:r="http://schemas.openxmlformats.org/officeDocument/2006/relationships" r:id="rId2"/>
          </a:graphicData>
        </a:graphic>
      </p:graphicFrame>
      <p:sp>
        <p:nvSpPr>
          <p:cNvPr id="8" name="TextBox 7"/>
          <p:cNvSpPr txBox="1"/>
          <p:nvPr/>
        </p:nvSpPr>
        <p:spPr>
          <a:xfrm>
            <a:off x="4750292" y="4848835"/>
            <a:ext cx="3754153"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&gt; 8X Energy Reduction</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
        <p:nvSpPr>
          <p:cNvPr id="6" name="TextBox 5"/>
          <p:cNvSpPr txBox="1"/>
          <p:nvPr/>
        </p:nvSpPr>
        <p:spPr>
          <a:xfrm>
            <a:off x="1224136" y="6453336"/>
            <a:ext cx="774035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Ahn+, “</a:t>
            </a:r>
            <a:r>
              <a:rPr kumimoji="0" lang="en-US" sz="1400" b="0" i="0" u="none" strike="noStrike" kern="1200" cap="none" spc="0" normalizeH="0" baseline="0" noProof="0" dirty="0">
                <a:ln>
                  <a:noFill/>
                </a:ln>
                <a:solidFill>
                  <a:srgbClr val="0000FF"/>
                </a:solidFill>
                <a:effectLst/>
                <a:uLnTx/>
                <a:uFillTx/>
                <a:latin typeface="Tahoma"/>
                <a:ea typeface="+mn-ea"/>
                <a:cs typeface="+mn-cs"/>
              </a:rPr>
              <a:t>A Scalable Processing-in-Memory Accelerator for Parallel Graph Processing</a:t>
            </a:r>
            <a:r>
              <a:rPr kumimoji="0" lang="en-US" sz="1400" b="0" i="0" u="none" strike="noStrike" kern="1200" cap="none" spc="0" normalizeH="0" baseline="0" noProof="0" dirty="0">
                <a:ln>
                  <a:noFill/>
                </a:ln>
                <a:solidFill>
                  <a:srgbClr val="000000"/>
                </a:solidFill>
                <a:effectLst/>
                <a:uLnTx/>
                <a:uFillTx/>
                <a:latin typeface="Tahoma"/>
                <a:ea typeface="+mn-ea"/>
                <a:cs typeface="+mn-cs"/>
              </a:rPr>
              <a:t>” ISCA 2015.</a:t>
            </a:r>
          </a:p>
        </p:txBody>
      </p:sp>
    </p:spTree>
    <p:extLst>
      <p:ext uri="{BB962C8B-B14F-4D97-AF65-F5344CB8AC3E}">
        <p14:creationId xmlns:p14="http://schemas.microsoft.com/office/powerpoint/2010/main" val="450396750"/>
      </p:ext>
    </p:extLst>
  </p:cSld>
  <p:clrMapOvr>
    <a:masterClrMapping/>
  </p:clrMapOvr>
  <p:transition/>
</p:sld>
</file>

<file path=ppt/slides/slide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More on </a:t>
            </a:r>
            <a:r>
              <a:rPr lang="en-US" dirty="0" err="1"/>
              <a:t>Tesseract</a:t>
            </a:r>
            <a:endParaRPr lang="en-US" dirty="0"/>
          </a:p>
        </p:txBody>
      </p:sp>
      <p:sp>
        <p:nvSpPr>
          <p:cNvPr id="3" name="Content Placeholder 2"/>
          <p:cNvSpPr>
            <a:spLocks noGrp="1"/>
          </p:cNvSpPr>
          <p:nvPr>
            <p:ph idx="1"/>
          </p:nvPr>
        </p:nvSpPr>
        <p:spPr>
          <a:xfrm>
            <a:off x="228600" y="1000472"/>
            <a:ext cx="8610600" cy="4876800"/>
          </a:xfrm>
        </p:spPr>
        <p:txBody>
          <a:bodyPr/>
          <a:lstStyle/>
          <a:p>
            <a:r>
              <a:rPr lang="en-US" dirty="0" err="1"/>
              <a:t>Junwhan</a:t>
            </a:r>
            <a:r>
              <a:rPr lang="en-US" dirty="0"/>
              <a:t> </a:t>
            </a:r>
            <a:r>
              <a:rPr lang="en-US" dirty="0" err="1"/>
              <a:t>Ahn</a:t>
            </a:r>
            <a:r>
              <a:rPr lang="en-US" dirty="0"/>
              <a:t>, </a:t>
            </a:r>
            <a:r>
              <a:rPr lang="en-US" dirty="0" err="1"/>
              <a:t>Sungpack</a:t>
            </a:r>
            <a:r>
              <a:rPr lang="en-US" dirty="0"/>
              <a:t> Hong, </a:t>
            </a:r>
            <a:r>
              <a:rPr lang="en-US" dirty="0" err="1"/>
              <a:t>Sungjoo</a:t>
            </a:r>
            <a:r>
              <a:rPr lang="en-US" dirty="0"/>
              <a:t> </a:t>
            </a:r>
            <a:r>
              <a:rPr lang="en-US" dirty="0" err="1"/>
              <a:t>Yoo</a:t>
            </a:r>
            <a:r>
              <a:rPr lang="en-US" dirty="0"/>
              <a:t>, Onur Mutlu, and </a:t>
            </a:r>
            <a:r>
              <a:rPr lang="en-US" dirty="0" err="1"/>
              <a:t>Kiyoung</a:t>
            </a:r>
            <a:r>
              <a:rPr lang="en-US" dirty="0"/>
              <a:t> Choi,</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"A Scalable Processing-in-Memory Accelerator for Parallel Graph Processing"</a:t>
            </a:r>
            <a:br>
              <a:rPr lang="en-US" dirty="0">
                <a:solidFill>
                  <a:srgbClr val="0432FF"/>
                </a:solidFill>
              </a:rPr>
            </a:br>
            <a:r>
              <a:rPr lang="en-US" i="1" dirty="0"/>
              <a:t>Proceedings of the </a:t>
            </a:r>
            <a:r>
              <a:rPr lang="en-US" i="1" dirty="0">
                <a:hlinkClick r:id="rId3"/>
              </a:rPr>
              <a:t>42nd International Symposium on Computer Architecture</a:t>
            </a:r>
            <a:r>
              <a:rPr lang="en-US" i="1" dirty="0"/>
              <a:t> (</a:t>
            </a:r>
            <a:r>
              <a:rPr lang="en-US" b="1" i="1" dirty="0"/>
              <a:t>ISCA</a:t>
            </a:r>
            <a:r>
              <a:rPr lang="en-US" i="1" dirty="0"/>
              <a:t>)</a:t>
            </a:r>
            <a:r>
              <a:rPr lang="en-US" dirty="0"/>
              <a:t>, Portland, OR, June 2015. </a:t>
            </a:r>
            <a:br>
              <a:rPr lang="en-US" dirty="0"/>
            </a:br>
            <a:r>
              <a:rPr lang="en-US" dirty="0"/>
              <a:t>[</a:t>
            </a:r>
            <a:r>
              <a:rPr lang="en-US" dirty="0">
                <a:hlinkClick r:id="rId4"/>
              </a:rPr>
              <a:t>Slides (pdf)</a:t>
            </a:r>
            <a:r>
              <a:rPr lang="en-US" dirty="0"/>
              <a:t>] [</a:t>
            </a:r>
            <a:r>
              <a:rPr lang="en-US" dirty="0">
                <a:hlinkClick r:id="rId5"/>
              </a:rPr>
              <a:t>Lightning Session Slides (pdf)</a:t>
            </a:r>
            <a:r>
              <a:rPr lang="en-US" dirty="0"/>
              <a: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6"/>
          <a:stretch>
            <a:fillRect/>
          </a:stretch>
        </p:blipFill>
        <p:spPr>
          <a:xfrm>
            <a:off x="0" y="4725144"/>
            <a:ext cx="9144000" cy="1492548"/>
          </a:xfrm>
          <a:prstGeom prst="rect">
            <a:avLst/>
          </a:prstGeom>
        </p:spPr>
      </p:pic>
    </p:spTree>
    <p:extLst>
      <p:ext uri="{BB962C8B-B14F-4D97-AF65-F5344CB8AC3E}">
        <p14:creationId xmlns:p14="http://schemas.microsoft.com/office/powerpoint/2010/main" val="348127069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PIM on Mobile Devices</a:t>
            </a:r>
          </a:p>
        </p:txBody>
      </p:sp>
      <p:sp>
        <p:nvSpPr>
          <p:cNvPr id="3" name="Content Placeholder 2"/>
          <p:cNvSpPr>
            <a:spLocks noGrp="1"/>
          </p:cNvSpPr>
          <p:nvPr>
            <p:ph idx="1"/>
          </p:nvPr>
        </p:nvSpPr>
        <p:spPr>
          <a:xfrm>
            <a:off x="228600" y="1000472"/>
            <a:ext cx="8610600" cy="4876800"/>
          </a:xfrm>
        </p:spPr>
        <p:txBody>
          <a:bodyPr/>
          <a:lstStyle/>
          <a:p>
            <a:r>
              <a:rPr lang="en-US" sz="2100" dirty="0"/>
              <a:t>Amirali Boroumand, Saugata Ghose, </a:t>
            </a:r>
            <a:r>
              <a:rPr lang="en-US" sz="2100" dirty="0" err="1"/>
              <a:t>Youngsok</a:t>
            </a:r>
            <a:r>
              <a:rPr lang="en-US" sz="2100" dirty="0"/>
              <a:t> Kim, </a:t>
            </a:r>
            <a:r>
              <a:rPr lang="en-US" sz="2100" dirty="0" err="1"/>
              <a:t>Rachata</a:t>
            </a:r>
            <a:r>
              <a:rPr lang="en-US" sz="2100" dirty="0"/>
              <a:t> </a:t>
            </a:r>
            <a:r>
              <a:rPr lang="en-US" sz="2100" dirty="0" err="1"/>
              <a:t>Ausavarungnirun</a:t>
            </a:r>
            <a:r>
              <a:rPr lang="en-US" sz="2100" dirty="0"/>
              <a:t>, Eric </a:t>
            </a:r>
            <a:r>
              <a:rPr lang="en-US" sz="2100" dirty="0" err="1"/>
              <a:t>Shiu</a:t>
            </a:r>
            <a:r>
              <a:rPr lang="en-US" sz="2100" dirty="0"/>
              <a:t>, Rahul Thakur, </a:t>
            </a:r>
            <a:r>
              <a:rPr lang="en-US" sz="2100" dirty="0" err="1"/>
              <a:t>Daehyun</a:t>
            </a:r>
            <a:r>
              <a:rPr lang="en-US" sz="2100" dirty="0"/>
              <a:t> Kim, Aki </a:t>
            </a:r>
            <a:r>
              <a:rPr lang="en-US" sz="2100" dirty="0" err="1"/>
              <a:t>Kuusela</a:t>
            </a:r>
            <a:r>
              <a:rPr lang="en-US" sz="2100" dirty="0"/>
              <a:t>, Allan </a:t>
            </a:r>
            <a:r>
              <a:rPr lang="en-US" sz="2100" dirty="0" err="1"/>
              <a:t>Knies</a:t>
            </a:r>
            <a:r>
              <a:rPr lang="en-US" sz="2100" dirty="0"/>
              <a:t>, </a:t>
            </a:r>
            <a:r>
              <a:rPr lang="en-US" sz="2100" dirty="0" err="1"/>
              <a:t>Parthasarathy</a:t>
            </a:r>
            <a:r>
              <a:rPr lang="en-US" sz="2100" dirty="0"/>
              <a:t> </a:t>
            </a:r>
            <a:r>
              <a:rPr lang="en-US" sz="2100" dirty="0" err="1"/>
              <a:t>Ranganathan</a:t>
            </a:r>
            <a:r>
              <a:rPr lang="en-US" sz="2100" dirty="0"/>
              <a:t>, and Onur Mutlu,</a:t>
            </a:r>
            <a:br>
              <a:rPr lang="en-US" sz="2100" dirty="0"/>
            </a:br>
            <a:r>
              <a:rPr lang="en-US" sz="2100" b="1" dirty="0">
                <a:solidFill>
                  <a:srgbClr val="0432FF"/>
                </a:solidFill>
                <a:hlinkClick r:id="rId2">
                  <a:extLst>
                    <a:ext uri="{A12FA001-AC4F-418D-AE19-62706E023703}">
                      <ahyp:hlinkClr xmlns:ahyp="http://schemas.microsoft.com/office/drawing/2018/hyperlinkcolor" val="tx"/>
                    </a:ext>
                  </a:extLst>
                </a:hlinkClick>
              </a:rPr>
              <a:t>"Google Workloads for Consumer Devices: Mitigating Data Movement Bottlenecks"</a:t>
            </a:r>
            <a:r>
              <a:rPr lang="en-US" sz="2100" dirty="0">
                <a:solidFill>
                  <a:srgbClr val="0432FF"/>
                </a:solidFill>
              </a:rPr>
              <a:t> </a:t>
            </a:r>
            <a:br>
              <a:rPr lang="en-US" sz="2100" dirty="0"/>
            </a:br>
            <a:r>
              <a:rPr lang="en-US" sz="2100" i="1" dirty="0"/>
              <a:t>Proceedings of the </a:t>
            </a:r>
            <a:r>
              <a:rPr lang="en-US" sz="2100" i="1" dirty="0">
                <a:hlinkClick r:id="rId3"/>
              </a:rPr>
              <a:t>23rd International Conference on Architectural Support for Programming Languages and Operating Systems</a:t>
            </a:r>
            <a:r>
              <a:rPr lang="en-US" sz="2100" i="1" dirty="0"/>
              <a:t> (</a:t>
            </a:r>
            <a:r>
              <a:rPr lang="en-US" sz="2100" b="1" i="1" dirty="0"/>
              <a:t>ASPLOS</a:t>
            </a:r>
            <a:r>
              <a:rPr lang="en-US" sz="2100" i="1" dirty="0"/>
              <a:t>)</a:t>
            </a:r>
            <a:r>
              <a:rPr lang="en-US" sz="2100" dirty="0"/>
              <a:t>, Williamsburg, VA, USA, March 2018.</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7DFC2F53-6D9B-6D4B-AC2B-8F1185D8A7B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4077072"/>
            <a:ext cx="9144000" cy="2235200"/>
          </a:xfrm>
          <a:prstGeom prst="rect">
            <a:avLst/>
          </a:prstGeom>
        </p:spPr>
      </p:pic>
    </p:spTree>
    <p:extLst>
      <p:ext uri="{BB962C8B-B14F-4D97-AF65-F5344CB8AC3E}">
        <p14:creationId xmlns:p14="http://schemas.microsoft.com/office/powerpoint/2010/main" val="67774261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0" y="228600"/>
            <a:ext cx="9144000" cy="2076450"/>
          </a:xfrm>
          <a:solidFill>
            <a:schemeClr val="tx2">
              <a:lumMod val="75000"/>
            </a:schemeClr>
          </a:solidFill>
        </p:spPr>
        <p:txBody>
          <a:bodyPr/>
          <a:lstStyle/>
          <a:p>
            <a:r>
              <a:rPr lang="en-US" sz="3800" dirty="0">
                <a:solidFill>
                  <a:srgbClr val="FFFFFF"/>
                </a:solidFill>
                <a:latin typeface=""/>
              </a:rPr>
              <a:t>Google Workloads</a:t>
            </a:r>
            <a:br>
              <a:rPr lang="en-US" sz="3800" dirty="0">
                <a:solidFill>
                  <a:srgbClr val="FFFFFF"/>
                </a:solidFill>
                <a:latin typeface=""/>
              </a:rPr>
            </a:br>
            <a:r>
              <a:rPr lang="en-US" sz="3800" dirty="0">
                <a:solidFill>
                  <a:srgbClr val="FFFFFF"/>
                </a:solidFill>
                <a:latin typeface=""/>
              </a:rPr>
              <a:t> for Consumer Devices:</a:t>
            </a:r>
            <a:br>
              <a:rPr lang="en-US" sz="3800" dirty="0">
                <a:solidFill>
                  <a:srgbClr val="FFFFFF"/>
                </a:solidFill>
                <a:latin typeface=""/>
              </a:rPr>
            </a:br>
            <a:r>
              <a:rPr lang="en-US" sz="3800" dirty="0">
                <a:solidFill>
                  <a:srgbClr val="FFFFFF"/>
                </a:solidFill>
                <a:latin typeface=""/>
              </a:rPr>
              <a:t>Mitigating Data Movement Bottlenecks</a:t>
            </a:r>
            <a:endParaRPr lang="en-US" sz="3800" dirty="0">
              <a:solidFill>
                <a:srgbClr val="FFFFFF"/>
              </a:solidFill>
            </a:endParaRPr>
          </a:p>
        </p:txBody>
      </p:sp>
      <p:sp>
        <p:nvSpPr>
          <p:cNvPr id="6" name="Subtitle 5"/>
          <p:cNvSpPr>
            <a:spLocks noGrp="1"/>
          </p:cNvSpPr>
          <p:nvPr>
            <p:ph type="subTitle" idx="1"/>
          </p:nvPr>
        </p:nvSpPr>
        <p:spPr>
          <a:xfrm>
            <a:off x="1371600" y="3156704"/>
            <a:ext cx="6400800" cy="685800"/>
          </a:xfrm>
        </p:spPr>
        <p:txBody>
          <a:bodyPr>
            <a:noAutofit/>
          </a:bodyPr>
          <a:lstStyle/>
          <a:p>
            <a:br>
              <a:rPr lang="en-US" sz="3600" dirty="0">
                <a:solidFill>
                  <a:schemeClr val="tx1">
                    <a:lumMod val="75000"/>
                    <a:lumOff val="25000"/>
                  </a:schemeClr>
                </a:solidFill>
              </a:rPr>
            </a:br>
            <a:br>
              <a:rPr lang="en-US" sz="3600" dirty="0">
                <a:solidFill>
                  <a:schemeClr val="tx1">
                    <a:lumMod val="75000"/>
                    <a:lumOff val="25000"/>
                  </a:schemeClr>
                </a:solidFill>
              </a:rPr>
            </a:br>
            <a:endParaRPr lang="en-US" sz="3600" dirty="0">
              <a:solidFill>
                <a:schemeClr val="tx1">
                  <a:lumMod val="75000"/>
                  <a:lumOff val="25000"/>
                </a:schemeClr>
              </a:solidFill>
            </a:endParaRPr>
          </a:p>
        </p:txBody>
      </p:sp>
      <p:sp>
        <p:nvSpPr>
          <p:cNvPr id="2" name="Rectangle 1"/>
          <p:cNvSpPr/>
          <p:nvPr/>
        </p:nvSpPr>
        <p:spPr>
          <a:xfrm>
            <a:off x="2605141" y="2819400"/>
            <a:ext cx="4024259" cy="584776"/>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800000"/>
                </a:solidFill>
                <a:effectLst/>
                <a:uLnTx/>
                <a:uFillTx/>
                <a:latin typeface="Gill Sans MT"/>
                <a:ea typeface="+mn-ea"/>
                <a:cs typeface="+mn-cs"/>
              </a:rPr>
              <a:t>Amirali Boroumand</a:t>
            </a:r>
          </a:p>
        </p:txBody>
      </p:sp>
      <p:sp>
        <p:nvSpPr>
          <p:cNvPr id="8" name="Rectangle 7"/>
          <p:cNvSpPr/>
          <p:nvPr/>
        </p:nvSpPr>
        <p:spPr>
          <a:xfrm>
            <a:off x="378337" y="3480376"/>
            <a:ext cx="8340745" cy="1200328"/>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Saugata</a:t>
            </a:r>
            <a:r>
              <a:rPr kumimoji="0" lang="en-US"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en-US"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Ghose</a:t>
            </a:r>
            <a:r>
              <a:rPr kumimoji="0" lang="en-US"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Youngsok</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Kim,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Rachata</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Ausavarungnirun</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Eric</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Shiu</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Rahul</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Thakur</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Daehyun</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Kim,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Aki</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Kuusela</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a:t>
            </a:r>
            <a:b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b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Allan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Knies</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Parthasarathy</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Ranganathan</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Onur Mutlu</a:t>
            </a:r>
            <a:endParaRPr kumimoji="0" lang="en-US"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endParaRPr>
          </a:p>
        </p:txBody>
      </p:sp>
      <p:sp>
        <p:nvSpPr>
          <p:cNvPr id="4" name="TextBox 3"/>
          <p:cNvSpPr txBox="1"/>
          <p:nvPr/>
        </p:nvSpPr>
        <p:spPr>
          <a:xfrm>
            <a:off x="-1882588" y="3316941"/>
            <a:ext cx="184666"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prstClr val="black">
                  <a:lumMod val="75000"/>
                  <a:lumOff val="25000"/>
                </a:prstClr>
              </a:solidFill>
              <a:effectLst/>
              <a:uLnTx/>
              <a:uFillTx/>
              <a:latin typeface="Gill Sans MT"/>
              <a:ea typeface="+mn-ea"/>
              <a:cs typeface="+mn-cs"/>
            </a:endParaRPr>
          </a:p>
        </p:txBody>
      </p:sp>
      <p:pic>
        <p:nvPicPr>
          <p:cNvPr id="13" name="Picture 12"/>
          <p:cNvPicPr>
            <a:picLocks noChangeAspect="1"/>
          </p:cNvPicPr>
          <p:nvPr/>
        </p:nvPicPr>
        <p:blipFill rotWithShape="1">
          <a:blip r:embed="rId2"/>
          <a:srcRect t="27272" b="29091"/>
          <a:stretch/>
        </p:blipFill>
        <p:spPr>
          <a:xfrm>
            <a:off x="506982" y="6050611"/>
            <a:ext cx="1828800" cy="798022"/>
          </a:xfrm>
          <a:prstGeom prst="rect">
            <a:avLst/>
          </a:prstGeom>
        </p:spPr>
      </p:pic>
      <p:pic>
        <p:nvPicPr>
          <p:cNvPr id="14" name="Picture 13"/>
          <p:cNvPicPr>
            <a:picLocks noChangeAspect="1"/>
          </p:cNvPicPr>
          <p:nvPr/>
        </p:nvPicPr>
        <p:blipFill>
          <a:blip r:embed="rId3"/>
          <a:stretch>
            <a:fillRect/>
          </a:stretch>
        </p:blipFill>
        <p:spPr>
          <a:xfrm>
            <a:off x="6981825" y="4724400"/>
            <a:ext cx="1682084" cy="1657706"/>
          </a:xfrm>
          <a:prstGeom prst="rect">
            <a:avLst/>
          </a:prstGeom>
        </p:spPr>
      </p:pic>
      <p:pic>
        <p:nvPicPr>
          <p:cNvPr id="15" name="Picture 14"/>
          <p:cNvPicPr>
            <a:picLocks noChangeAspect="1"/>
          </p:cNvPicPr>
          <p:nvPr/>
        </p:nvPicPr>
        <p:blipFill rotWithShape="1">
          <a:blip r:embed="rId4"/>
          <a:srcRect t="30096" b="30046"/>
          <a:stretch/>
        </p:blipFill>
        <p:spPr>
          <a:xfrm>
            <a:off x="6632242" y="6179521"/>
            <a:ext cx="2381250" cy="533400"/>
          </a:xfrm>
          <a:prstGeom prst="rect">
            <a:avLst/>
          </a:prstGeom>
        </p:spPr>
      </p:pic>
      <p:pic>
        <p:nvPicPr>
          <p:cNvPr id="16" name="Picture 15" descr="safari.png"/>
          <p:cNvPicPr>
            <a:picLocks noChangeAspect="1"/>
          </p:cNvPicPr>
          <p:nvPr/>
        </p:nvPicPr>
        <p:blipFill rotWithShape="1">
          <a:blip r:embed="rId5" cstate="print"/>
          <a:srcRect r="1519"/>
          <a:stretch/>
        </p:blipFill>
        <p:spPr>
          <a:xfrm>
            <a:off x="476188" y="5294713"/>
            <a:ext cx="1890388" cy="555400"/>
          </a:xfrm>
          <a:prstGeom prst="rect">
            <a:avLst/>
          </a:prstGeom>
        </p:spPr>
      </p:pic>
      <p:pic>
        <p:nvPicPr>
          <p:cNvPr id="17" name="Picture 16"/>
          <p:cNvPicPr>
            <a:picLocks noChangeAspect="1"/>
          </p:cNvPicPr>
          <p:nvPr/>
        </p:nvPicPr>
        <p:blipFill>
          <a:blip r:embed="rId6"/>
          <a:stretch>
            <a:fillRect/>
          </a:stretch>
        </p:blipFill>
        <p:spPr>
          <a:xfrm>
            <a:off x="3015517" y="5030786"/>
            <a:ext cx="3112967" cy="1124128"/>
          </a:xfrm>
          <a:prstGeom prst="rect">
            <a:avLst/>
          </a:prstGeom>
        </p:spPr>
      </p:pic>
      <p:pic>
        <p:nvPicPr>
          <p:cNvPr id="18" name="Picture 1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697887" y="6045295"/>
            <a:ext cx="1748226" cy="801853"/>
          </a:xfrm>
          <a:prstGeom prst="rect">
            <a:avLst/>
          </a:prstGeom>
        </p:spPr>
      </p:pic>
    </p:spTree>
    <p:extLst>
      <p:ext uri="{BB962C8B-B14F-4D97-AF65-F5344CB8AC3E}">
        <p14:creationId xmlns:p14="http://schemas.microsoft.com/office/powerpoint/2010/main" val="658652995"/>
      </p:ext>
    </p:extLst>
  </p:cSld>
  <p:clrMapOvr>
    <a:masterClrMapping/>
  </p:clrMapOvr>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Gill Sans MT"/>
                <a:cs typeface="Gill Sans MT"/>
              </a:rPr>
              <a:t>Consumer Devices</a:t>
            </a:r>
          </a:p>
        </p:txBody>
      </p:sp>
      <p:sp>
        <p:nvSpPr>
          <p:cNvPr id="3" name="Content Placeholder 2"/>
          <p:cNvSpPr>
            <a:spLocks noGrp="1"/>
          </p:cNvSpPr>
          <p:nvPr>
            <p:ph idx="1"/>
          </p:nvPr>
        </p:nvSpPr>
        <p:spPr>
          <a:xfrm>
            <a:off x="152400" y="1066800"/>
            <a:ext cx="8839200" cy="5638800"/>
          </a:xfrm>
        </p:spPr>
        <p:txBody>
          <a:bodyPr>
            <a:normAutofit/>
          </a:bodyPr>
          <a:lstStyle/>
          <a:p>
            <a:endParaRPr lang="en-US" sz="2600" dirty="0">
              <a:solidFill>
                <a:schemeClr val="tx2"/>
              </a:solidFill>
              <a:latin typeface="Gill Sans MT"/>
              <a:cs typeface="Gill Sans MT"/>
            </a:endParaRPr>
          </a:p>
          <a:p>
            <a:endParaRPr lang="en-US" sz="2600" dirty="0">
              <a:solidFill>
                <a:schemeClr val="tx2"/>
              </a:solidFill>
              <a:latin typeface="Gill Sans MT"/>
              <a:cs typeface="Gill Sans MT"/>
            </a:endParaRPr>
          </a:p>
          <a:p>
            <a:endParaRPr lang="en-US" sz="2600" dirty="0">
              <a:solidFill>
                <a:schemeClr val="tx2"/>
              </a:solidFill>
              <a:latin typeface="Gill Sans MT"/>
              <a:cs typeface="Gill Sans MT"/>
            </a:endParaRPr>
          </a:p>
          <a:p>
            <a:endParaRPr lang="en-US" sz="2600" dirty="0">
              <a:solidFill>
                <a:schemeClr val="tx2"/>
              </a:solidFill>
              <a:latin typeface="Gill Sans MT"/>
              <a:cs typeface="Gill Sans MT"/>
            </a:endParaRPr>
          </a:p>
          <a:p>
            <a:endParaRPr lang="en-US" sz="2600" dirty="0">
              <a:solidFill>
                <a:schemeClr val="tx2"/>
              </a:solidFill>
              <a:latin typeface="Gill Sans MT"/>
              <a:cs typeface="Gill Sans MT"/>
            </a:endParaRPr>
          </a:p>
          <a:p>
            <a:endParaRPr lang="en-US" sz="2600" dirty="0">
              <a:solidFill>
                <a:schemeClr val="tx2"/>
              </a:solidFill>
              <a:latin typeface="Gill Sans MT"/>
              <a:cs typeface="Gill Sans MT"/>
            </a:endParaRPr>
          </a:p>
          <a:p>
            <a:pPr lvl="1"/>
            <a:endParaRPr lang="en-US" sz="2000" dirty="0">
              <a:solidFill>
                <a:srgbClr val="595959"/>
              </a:solidFill>
              <a:latin typeface="Gill Sans MT"/>
              <a:cs typeface="Gill Sans MT"/>
            </a:endParaRPr>
          </a:p>
          <a:p>
            <a:pPr lvl="1"/>
            <a:endParaRPr lang="en-US" sz="2400" dirty="0">
              <a:solidFill>
                <a:schemeClr val="tx2"/>
              </a:solidFill>
              <a:latin typeface="Gill Sans MT"/>
              <a:cs typeface="Gill Sans MT"/>
            </a:endParaRPr>
          </a:p>
          <a:p>
            <a:pPr marL="342900" lvl="1" indent="-342900">
              <a:buFont typeface="Arial" pitchFamily="34" charset="0"/>
              <a:buChar char="•"/>
            </a:pPr>
            <a:endParaRPr lang="en-US" sz="2400" u="sng" dirty="0">
              <a:solidFill>
                <a:schemeClr val="tx2"/>
              </a:solidFill>
              <a:latin typeface="Gill Sans MT"/>
              <a:cs typeface="Gill Sans MT"/>
            </a:endParaRPr>
          </a:p>
          <a:p>
            <a:pPr lvl="1"/>
            <a:endParaRPr lang="en-US" sz="2000" dirty="0">
              <a:solidFill>
                <a:srgbClr val="595959"/>
              </a:solidFill>
              <a:latin typeface="Gill Sans MT"/>
              <a:cs typeface="Gill Sans MT"/>
            </a:endParaRPr>
          </a:p>
          <a:p>
            <a:endParaRPr lang="en-US" dirty="0">
              <a:latin typeface="Gill Sans MT"/>
              <a:cs typeface="Gill Sans MT"/>
            </a:endParaRP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400" b="1" i="0" u="none" strike="noStrike" kern="1200" cap="none" spc="0" normalizeH="0" baseline="0" noProof="0" smtClean="0">
                <a:ln>
                  <a:noFill/>
                </a:ln>
                <a:solidFill>
                  <a:srgbClr val="0070C0"/>
                </a:solidFill>
                <a:effectLst/>
                <a:uLnTx/>
                <a:uFillTx/>
                <a:latin typeface="Gill Sans MT"/>
                <a:ea typeface="+mn-ea"/>
                <a:cs typeface="Gill Sans MT"/>
              </a:rPr>
              <a:pPr marL="0" marR="0" lvl="0" indent="0" algn="r" defTabSz="914400" rtl="0" eaLnBrk="1" fontAlgn="auto" latinLnBrk="0" hangingPunct="1">
                <a:lnSpc>
                  <a:spcPct val="100000"/>
                </a:lnSpc>
                <a:spcBef>
                  <a:spcPts val="0"/>
                </a:spcBef>
                <a:spcAft>
                  <a:spcPts val="0"/>
                </a:spcAft>
                <a:buClrTx/>
                <a:buSzTx/>
                <a:buFontTx/>
                <a:buNone/>
                <a:tabLst/>
                <a:defRPr/>
              </a:pPr>
              <a:t>254</a:t>
            </a:fld>
            <a:endParaRPr kumimoji="0" lang="en-US" sz="2400" b="1" i="0" u="none" strike="noStrike" kern="1200" cap="none" spc="0" normalizeH="0" baseline="0" noProof="0">
              <a:ln>
                <a:noFill/>
              </a:ln>
              <a:solidFill>
                <a:srgbClr val="0070C0"/>
              </a:solidFill>
              <a:effectLst/>
              <a:uLnTx/>
              <a:uFillTx/>
              <a:latin typeface="Gill Sans MT"/>
              <a:ea typeface="+mn-ea"/>
              <a:cs typeface="Gill Sans MT"/>
            </a:endParaRPr>
          </a:p>
        </p:txBody>
      </p:sp>
      <p:pic>
        <p:nvPicPr>
          <p:cNvPr id="6" name="Picture 5"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5" name="Rectangle 4"/>
          <p:cNvSpPr/>
          <p:nvPr/>
        </p:nvSpPr>
        <p:spPr>
          <a:xfrm>
            <a:off x="533400" y="3124200"/>
            <a:ext cx="8077200" cy="64633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1F497D"/>
                </a:solidFill>
                <a:effectLst/>
                <a:uLnTx/>
                <a:uFillTx/>
                <a:latin typeface="Gill Sans MT"/>
                <a:ea typeface="+mn-ea"/>
                <a:cs typeface="Gill Sans MT"/>
              </a:rPr>
              <a:t>Consumer devices are everywhere!</a:t>
            </a:r>
          </a:p>
        </p:txBody>
      </p:sp>
      <p:pic>
        <p:nvPicPr>
          <p:cNvPr id="11" name="Picture 10"/>
          <p:cNvPicPr>
            <a:picLocks noChangeAspect="1"/>
          </p:cNvPicPr>
          <p:nvPr/>
        </p:nvPicPr>
        <p:blipFill>
          <a:blip r:embed="rId4"/>
          <a:stretch>
            <a:fillRect/>
          </a:stretch>
        </p:blipFill>
        <p:spPr>
          <a:xfrm>
            <a:off x="1295400" y="1143000"/>
            <a:ext cx="2861107" cy="1938169"/>
          </a:xfrm>
          <a:prstGeom prst="rect">
            <a:avLst/>
          </a:prstGeom>
        </p:spPr>
      </p:pic>
      <p:pic>
        <p:nvPicPr>
          <p:cNvPr id="14" name="Picture 13"/>
          <p:cNvPicPr>
            <a:picLocks noChangeAspect="1"/>
          </p:cNvPicPr>
          <p:nvPr/>
        </p:nvPicPr>
        <p:blipFill>
          <a:blip r:embed="rId5"/>
          <a:stretch>
            <a:fillRect/>
          </a:stretch>
        </p:blipFill>
        <p:spPr>
          <a:xfrm>
            <a:off x="4222961" y="1066800"/>
            <a:ext cx="1457546" cy="1945899"/>
          </a:xfrm>
          <a:prstGeom prst="rect">
            <a:avLst/>
          </a:prstGeom>
        </p:spPr>
      </p:pic>
      <p:pic>
        <p:nvPicPr>
          <p:cNvPr id="15" name="Picture 14"/>
          <p:cNvPicPr>
            <a:picLocks noChangeAspect="1"/>
          </p:cNvPicPr>
          <p:nvPr/>
        </p:nvPicPr>
        <p:blipFill>
          <a:blip r:embed="rId6"/>
          <a:stretch>
            <a:fillRect/>
          </a:stretch>
        </p:blipFill>
        <p:spPr>
          <a:xfrm>
            <a:off x="6061507" y="1676204"/>
            <a:ext cx="1295596" cy="1295596"/>
          </a:xfrm>
          <a:prstGeom prst="rect">
            <a:avLst/>
          </a:prstGeom>
        </p:spPr>
      </p:pic>
      <p:pic>
        <p:nvPicPr>
          <p:cNvPr id="10" name="Picture 9"/>
          <p:cNvPicPr>
            <a:picLocks noChangeAspect="1"/>
          </p:cNvPicPr>
          <p:nvPr/>
        </p:nvPicPr>
        <p:blipFill>
          <a:blip r:embed="rId7"/>
          <a:stretch>
            <a:fillRect/>
          </a:stretch>
        </p:blipFill>
        <p:spPr>
          <a:xfrm>
            <a:off x="2438400" y="5223510"/>
            <a:ext cx="4581769" cy="1786890"/>
          </a:xfrm>
          <a:prstGeom prst="rect">
            <a:avLst/>
          </a:prstGeom>
        </p:spPr>
      </p:pic>
      <p:sp>
        <p:nvSpPr>
          <p:cNvPr id="13" name="Rectangle 12"/>
          <p:cNvSpPr/>
          <p:nvPr/>
        </p:nvSpPr>
        <p:spPr>
          <a:xfrm>
            <a:off x="0" y="3905071"/>
            <a:ext cx="9144000" cy="1200329"/>
          </a:xfrm>
          <a:prstGeom prst="rect">
            <a:avLst/>
          </a:prstGeom>
          <a:solidFill>
            <a:srgbClr val="800000"/>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FFFF"/>
                </a:solidFill>
                <a:effectLst/>
                <a:uLnTx/>
                <a:uFillTx/>
                <a:latin typeface="Gill Sans MT"/>
                <a:ea typeface="+mn-ea"/>
                <a:cs typeface="+mn-cs"/>
              </a:rPr>
              <a:t>Energy consumption is</a:t>
            </a:r>
            <a:br>
              <a:rPr kumimoji="0" lang="en-US" sz="3600" b="1" i="0" u="none" strike="noStrike" kern="1200" cap="none" spc="0" normalizeH="0" baseline="0" noProof="0" dirty="0">
                <a:ln>
                  <a:noFill/>
                </a:ln>
                <a:solidFill>
                  <a:srgbClr val="FFFFFF"/>
                </a:solidFill>
                <a:effectLst/>
                <a:uLnTx/>
                <a:uFillTx/>
                <a:latin typeface="Gill Sans MT"/>
                <a:ea typeface="+mn-ea"/>
                <a:cs typeface="+mn-cs"/>
              </a:rPr>
            </a:br>
            <a:r>
              <a:rPr kumimoji="0" lang="en-US" sz="3600" b="1" i="0" u="none" strike="noStrike" kern="1200" cap="none" spc="0" normalizeH="0" baseline="0" noProof="0" dirty="0">
                <a:ln>
                  <a:noFill/>
                </a:ln>
                <a:solidFill>
                  <a:srgbClr val="FFFFFF"/>
                </a:solidFill>
                <a:effectLst/>
                <a:uLnTx/>
                <a:uFillTx/>
                <a:latin typeface="Gill Sans MT"/>
                <a:ea typeface="+mn-ea"/>
                <a:cs typeface="+mn-cs"/>
              </a:rPr>
              <a:t> a first-class concern in consumer devices</a:t>
            </a:r>
          </a:p>
        </p:txBody>
      </p:sp>
    </p:spTree>
    <p:extLst>
      <p:ext uri="{BB962C8B-B14F-4D97-AF65-F5344CB8AC3E}">
        <p14:creationId xmlns:p14="http://schemas.microsoft.com/office/powerpoint/2010/main" val="1277263862"/>
      </p:ext>
    </p:extLst>
  </p:cSld>
  <p:clrMapOvr>
    <a:masterClrMapping/>
  </p:clrMapOvr>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0"/>
            <a:ext cx="10210800" cy="914400"/>
          </a:xfrm>
        </p:spPr>
        <p:txBody>
          <a:bodyPr/>
          <a:lstStyle/>
          <a:p>
            <a:r>
              <a:rPr lang="en-US" sz="4000" dirty="0">
                <a:solidFill>
                  <a:prstClr val="black">
                    <a:lumMod val="65000"/>
                    <a:lumOff val="35000"/>
                  </a:prstClr>
                </a:solidFill>
              </a:rPr>
              <a:t>Four Important Workloads</a:t>
            </a:r>
            <a:endParaRPr lang="en-US" sz="3700" dirty="0"/>
          </a:p>
        </p:txBody>
      </p:sp>
      <p:sp>
        <p:nvSpPr>
          <p:cNvPr id="3" name="Content Placeholder 2"/>
          <p:cNvSpPr>
            <a:spLocks noGrp="1"/>
          </p:cNvSpPr>
          <p:nvPr>
            <p:ph idx="1"/>
          </p:nvPr>
        </p:nvSpPr>
        <p:spPr>
          <a:xfrm>
            <a:off x="152400" y="1066800"/>
            <a:ext cx="8839200" cy="5638800"/>
          </a:xfrm>
        </p:spPr>
        <p:txBody>
          <a:bodyPr>
            <a:normAutofit/>
          </a:bodyPr>
          <a:lstStyle/>
          <a:p>
            <a:pPr lvl="1"/>
            <a:endParaRPr lang="en-US" sz="2000" dirty="0">
              <a:solidFill>
                <a:srgbClr val="595959"/>
              </a:solidFill>
            </a:endParaRPr>
          </a:p>
          <a:p>
            <a:pPr lvl="1"/>
            <a:endParaRPr lang="en-US" sz="2400" dirty="0">
              <a:solidFill>
                <a:schemeClr val="tx2"/>
              </a:solidFill>
            </a:endParaRPr>
          </a:p>
          <a:p>
            <a:pPr marL="342900" lvl="1" indent="-342900">
              <a:buFont typeface="Arial" pitchFamily="34" charset="0"/>
              <a:buChar char="•"/>
            </a:pPr>
            <a:endParaRPr lang="en-US" sz="2400" u="sng" dirty="0">
              <a:solidFill>
                <a:schemeClr val="tx2"/>
              </a:solidFill>
            </a:endParaRPr>
          </a:p>
          <a:p>
            <a:pPr lvl="1"/>
            <a:endParaRPr lang="en-US" sz="2000" dirty="0">
              <a:solidFill>
                <a:srgbClr val="595959"/>
              </a:solidFill>
            </a:endParaRPr>
          </a:p>
          <a:p>
            <a:endParaRPr lang="en-US" dirty="0"/>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400" b="1" i="0" u="none" strike="noStrike" kern="1200" cap="none" spc="0" normalizeH="0" baseline="0" noProof="0" smtClean="0">
                <a:ln>
                  <a:noFill/>
                </a:ln>
                <a:solidFill>
                  <a:srgbClr val="0070C0"/>
                </a:solidFill>
                <a:effectLst/>
                <a:uLnTx/>
                <a:uFillTx/>
                <a:latin typeface="Gill Sans M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255</a:t>
            </a:fld>
            <a:endParaRPr kumimoji="0" lang="en-US" sz="2400" b="1" i="0" u="none" strike="noStrike" kern="1200" cap="none" spc="0" normalizeH="0" baseline="0" noProof="0">
              <a:ln>
                <a:noFill/>
              </a:ln>
              <a:solidFill>
                <a:srgbClr val="0070C0"/>
              </a:solidFill>
              <a:effectLst/>
              <a:uLnTx/>
              <a:uFillTx/>
              <a:latin typeface="Gill Sans MT"/>
              <a:ea typeface="+mn-ea"/>
              <a:cs typeface="+mn-cs"/>
            </a:endParaRPr>
          </a:p>
        </p:txBody>
      </p:sp>
      <p:pic>
        <p:nvPicPr>
          <p:cNvPr id="6" name="Picture 5"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5" name="Rectangle 4"/>
          <p:cNvSpPr/>
          <p:nvPr/>
        </p:nvSpPr>
        <p:spPr>
          <a:xfrm>
            <a:off x="533400" y="2433935"/>
            <a:ext cx="31242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Gill Sans MT"/>
                <a:ea typeface="+mn-ea"/>
                <a:cs typeface="+mn-cs"/>
              </a:rPr>
              <a:t>Chrome</a:t>
            </a:r>
            <a:endParaRPr kumimoji="0" lang="en-US" sz="28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9" name="TextBox 8"/>
          <p:cNvSpPr txBox="1"/>
          <p:nvPr/>
        </p:nvSpPr>
        <p:spPr>
          <a:xfrm>
            <a:off x="381000" y="2967335"/>
            <a:ext cx="3886200" cy="461665"/>
          </a:xfrm>
          <a:prstGeom prst="rect">
            <a:avLst/>
          </a:prstGeom>
          <a:noFill/>
        </p:spPr>
        <p:txBody>
          <a:bodyPr wrap="square" rtlCol="0">
            <a:spAutoFit/>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web browser</a:t>
            </a: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11" name="TextBox 10"/>
          <p:cNvSpPr txBox="1"/>
          <p:nvPr/>
        </p:nvSpPr>
        <p:spPr>
          <a:xfrm>
            <a:off x="4267200" y="2463224"/>
            <a:ext cx="4267200" cy="5847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000000"/>
                </a:solidFill>
                <a:effectLst/>
                <a:uLnTx/>
                <a:uFillTx/>
                <a:latin typeface="Gill Sans MT"/>
                <a:ea typeface="+mn-ea"/>
                <a:cs typeface="+mn-cs"/>
              </a:rPr>
              <a:t>TensorFlow</a:t>
            </a:r>
            <a:r>
              <a:rPr kumimoji="0" lang="en-US" sz="3200" b="1" i="0" u="none" strike="noStrike" kern="1200" cap="none" spc="0" normalizeH="0" baseline="0" noProof="0" dirty="0">
                <a:ln>
                  <a:noFill/>
                </a:ln>
                <a:solidFill>
                  <a:srgbClr val="000000"/>
                </a:solidFill>
                <a:effectLst/>
                <a:uLnTx/>
                <a:uFillTx/>
                <a:latin typeface="Gill Sans MT"/>
                <a:ea typeface="+mn-ea"/>
                <a:cs typeface="+mn-cs"/>
              </a:rPr>
              <a:t> Mobile</a:t>
            </a: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12" name="TextBox 11"/>
          <p:cNvSpPr txBox="1"/>
          <p:nvPr/>
        </p:nvSpPr>
        <p:spPr>
          <a:xfrm>
            <a:off x="3810000" y="2979003"/>
            <a:ext cx="52578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machine learning framework</a:t>
            </a:r>
            <a:endParaRPr kumimoji="0" lang="en-US" sz="2400" b="0" i="0" u="none" strike="noStrike" kern="1200" cap="none" spc="0" normalizeH="0" baseline="0" noProof="0" dirty="0">
              <a:ln>
                <a:noFill/>
              </a:ln>
              <a:solidFill>
                <a:srgbClr val="595959"/>
              </a:solidFill>
              <a:effectLst/>
              <a:uLnTx/>
              <a:uFillTx/>
              <a:latin typeface="Gill Sans MT"/>
              <a:ea typeface="+mn-ea"/>
              <a:cs typeface="+mn-cs"/>
            </a:endParaRPr>
          </a:p>
        </p:txBody>
      </p:sp>
      <p:sp>
        <p:nvSpPr>
          <p:cNvPr id="16" name="Rectangle 15"/>
          <p:cNvSpPr/>
          <p:nvPr/>
        </p:nvSpPr>
        <p:spPr>
          <a:xfrm>
            <a:off x="-76200" y="5334000"/>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Playback</a:t>
            </a:r>
          </a:p>
        </p:txBody>
      </p:sp>
      <p:sp>
        <p:nvSpPr>
          <p:cNvPr id="17" name="TextBox 16"/>
          <p:cNvSpPr txBox="1"/>
          <p:nvPr/>
        </p:nvSpPr>
        <p:spPr>
          <a:xfrm>
            <a:off x="127000" y="5943600"/>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pic>
        <p:nvPicPr>
          <p:cNvPr id="13" name="Picture 12"/>
          <p:cNvPicPr>
            <a:picLocks noChangeAspect="1"/>
          </p:cNvPicPr>
          <p:nvPr/>
        </p:nvPicPr>
        <p:blipFill>
          <a:blip r:embed="rId4"/>
          <a:stretch>
            <a:fillRect/>
          </a:stretch>
        </p:blipFill>
        <p:spPr>
          <a:xfrm>
            <a:off x="1752600" y="1290935"/>
            <a:ext cx="1066800" cy="1066800"/>
          </a:xfrm>
          <a:prstGeom prst="rect">
            <a:avLst/>
          </a:prstGeom>
        </p:spPr>
      </p:pic>
      <p:pic>
        <p:nvPicPr>
          <p:cNvPr id="14" name="Picture 13"/>
          <p:cNvPicPr>
            <a:picLocks noChangeAspect="1"/>
          </p:cNvPicPr>
          <p:nvPr/>
        </p:nvPicPr>
        <p:blipFill>
          <a:blip r:embed="rId5"/>
          <a:stretch>
            <a:fillRect/>
          </a:stretch>
        </p:blipFill>
        <p:spPr>
          <a:xfrm>
            <a:off x="5791200" y="1205370"/>
            <a:ext cx="1081655" cy="1156830"/>
          </a:xfrm>
          <a:prstGeom prst="rect">
            <a:avLst/>
          </a:prstGeom>
        </p:spPr>
      </p:pic>
      <p:sp>
        <p:nvSpPr>
          <p:cNvPr id="19" name="Rectangle 18"/>
          <p:cNvSpPr/>
          <p:nvPr/>
        </p:nvSpPr>
        <p:spPr>
          <a:xfrm>
            <a:off x="6096000" y="3769051"/>
            <a:ext cx="3505200" cy="492443"/>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10" name="Group 9"/>
          <p:cNvGrpSpPr/>
          <p:nvPr/>
        </p:nvGrpSpPr>
        <p:grpSpPr>
          <a:xfrm>
            <a:off x="1371600" y="4191000"/>
            <a:ext cx="1600200" cy="1219200"/>
            <a:chOff x="5867400" y="2936553"/>
            <a:chExt cx="2057400" cy="1447800"/>
          </a:xfrm>
        </p:grpSpPr>
        <p:pic>
          <p:nvPicPr>
            <p:cNvPr id="31" name="Picture 30"/>
            <p:cNvPicPr>
              <a:picLocks noChangeAspect="1"/>
            </p:cNvPicPr>
            <p:nvPr/>
          </p:nvPicPr>
          <p:blipFill>
            <a:blip r:embed="rId6"/>
            <a:stretch>
              <a:fillRect/>
            </a:stretch>
          </p:blipFill>
          <p:spPr>
            <a:xfrm>
              <a:off x="6096000" y="3927153"/>
              <a:ext cx="431470" cy="457200"/>
            </a:xfrm>
            <a:prstGeom prst="rect">
              <a:avLst/>
            </a:prstGeom>
          </p:spPr>
        </p:pic>
        <p:pic>
          <p:nvPicPr>
            <p:cNvPr id="24" name="Picture 23"/>
            <p:cNvPicPr>
              <a:picLocks noChangeAspect="1"/>
            </p:cNvPicPr>
            <p:nvPr/>
          </p:nvPicPr>
          <p:blipFill>
            <a:blip r:embed="rId7"/>
            <a:stretch>
              <a:fillRect/>
            </a:stretch>
          </p:blipFill>
          <p:spPr>
            <a:xfrm>
              <a:off x="6553200" y="3984544"/>
              <a:ext cx="1295400" cy="325214"/>
            </a:xfrm>
            <a:prstGeom prst="rect">
              <a:avLst/>
            </a:prstGeom>
          </p:spPr>
        </p:pic>
        <p:pic>
          <p:nvPicPr>
            <p:cNvPr id="8" name="Picture 7"/>
            <p:cNvPicPr>
              <a:picLocks noChangeAspect="1"/>
            </p:cNvPicPr>
            <p:nvPr/>
          </p:nvPicPr>
          <p:blipFill>
            <a:blip r:embed="rId8"/>
            <a:stretch>
              <a:fillRect/>
            </a:stretch>
          </p:blipFill>
          <p:spPr>
            <a:xfrm>
              <a:off x="5867400" y="2936553"/>
              <a:ext cx="2057400" cy="935088"/>
            </a:xfrm>
            <a:prstGeom prst="rect">
              <a:avLst/>
            </a:prstGeom>
          </p:spPr>
        </p:pic>
      </p:grpSp>
      <p:grpSp>
        <p:nvGrpSpPr>
          <p:cNvPr id="25" name="Group 24"/>
          <p:cNvGrpSpPr/>
          <p:nvPr/>
        </p:nvGrpSpPr>
        <p:grpSpPr>
          <a:xfrm>
            <a:off x="5638800" y="4234696"/>
            <a:ext cx="1676400" cy="1219200"/>
            <a:chOff x="5867400" y="2936553"/>
            <a:chExt cx="2057400" cy="1447800"/>
          </a:xfrm>
        </p:grpSpPr>
        <p:pic>
          <p:nvPicPr>
            <p:cNvPr id="26" name="Picture 25"/>
            <p:cNvPicPr>
              <a:picLocks noChangeAspect="1"/>
            </p:cNvPicPr>
            <p:nvPr/>
          </p:nvPicPr>
          <p:blipFill>
            <a:blip r:embed="rId6"/>
            <a:stretch>
              <a:fillRect/>
            </a:stretch>
          </p:blipFill>
          <p:spPr>
            <a:xfrm>
              <a:off x="6096000" y="3927153"/>
              <a:ext cx="431470" cy="457200"/>
            </a:xfrm>
            <a:prstGeom prst="rect">
              <a:avLst/>
            </a:prstGeom>
          </p:spPr>
        </p:pic>
        <p:pic>
          <p:nvPicPr>
            <p:cNvPr id="27" name="Picture 26"/>
            <p:cNvPicPr>
              <a:picLocks noChangeAspect="1"/>
            </p:cNvPicPr>
            <p:nvPr/>
          </p:nvPicPr>
          <p:blipFill>
            <a:blip r:embed="rId7"/>
            <a:stretch>
              <a:fillRect/>
            </a:stretch>
          </p:blipFill>
          <p:spPr>
            <a:xfrm>
              <a:off x="6553200" y="3984544"/>
              <a:ext cx="1295400" cy="325214"/>
            </a:xfrm>
            <a:prstGeom prst="rect">
              <a:avLst/>
            </a:prstGeom>
          </p:spPr>
        </p:pic>
        <p:pic>
          <p:nvPicPr>
            <p:cNvPr id="28" name="Picture 27"/>
            <p:cNvPicPr>
              <a:picLocks noChangeAspect="1"/>
            </p:cNvPicPr>
            <p:nvPr/>
          </p:nvPicPr>
          <p:blipFill>
            <a:blip r:embed="rId8"/>
            <a:stretch>
              <a:fillRect/>
            </a:stretch>
          </p:blipFill>
          <p:spPr>
            <a:xfrm>
              <a:off x="5867400" y="2936553"/>
              <a:ext cx="2057400" cy="935088"/>
            </a:xfrm>
            <a:prstGeom prst="rect">
              <a:avLst/>
            </a:prstGeom>
          </p:spPr>
        </p:pic>
      </p:grpSp>
      <p:sp>
        <p:nvSpPr>
          <p:cNvPr id="30" name="Rectangle 29"/>
          <p:cNvSpPr/>
          <p:nvPr/>
        </p:nvSpPr>
        <p:spPr>
          <a:xfrm>
            <a:off x="4191000" y="5352872"/>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Capture</a:t>
            </a:r>
          </a:p>
        </p:txBody>
      </p:sp>
      <p:sp>
        <p:nvSpPr>
          <p:cNvPr id="32" name="TextBox 31"/>
          <p:cNvSpPr txBox="1"/>
          <p:nvPr/>
        </p:nvSpPr>
        <p:spPr>
          <a:xfrm>
            <a:off x="4318000" y="5962472"/>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Tree>
    <p:extLst>
      <p:ext uri="{BB962C8B-B14F-4D97-AF65-F5344CB8AC3E}">
        <p14:creationId xmlns:p14="http://schemas.microsoft.com/office/powerpoint/2010/main" val="770971935"/>
      </p:ext>
    </p:extLst>
  </p:cSld>
  <p:clrMapOvr>
    <a:masterClrMapping/>
  </p:clrMapOvr>
</p:sld>
</file>

<file path=ppt/slides/slide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400" b="1" i="0" u="none" strike="noStrike" kern="1200" cap="none" spc="0" normalizeH="0" baseline="0" noProof="0" smtClean="0">
                <a:ln>
                  <a:noFill/>
                </a:ln>
                <a:solidFill>
                  <a:srgbClr val="0070C0"/>
                </a:solidFill>
                <a:effectLst/>
                <a:uLnTx/>
                <a:uFillTx/>
                <a:latin typeface="Gill Sans M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256</a:t>
            </a:fld>
            <a:endParaRPr kumimoji="0" lang="en-US" sz="2400" b="1" i="0" u="none" strike="noStrike" kern="1200" cap="none" spc="0" normalizeH="0" baseline="0" noProof="0">
              <a:ln>
                <a:noFill/>
              </a:ln>
              <a:solidFill>
                <a:srgbClr val="0070C0"/>
              </a:solidFill>
              <a:effectLst/>
              <a:uLnTx/>
              <a:uFillTx/>
              <a:latin typeface="Gill Sans MT"/>
              <a:ea typeface="+mn-ea"/>
              <a:cs typeface="+mn-cs"/>
            </a:endParaRPr>
          </a:p>
        </p:txBody>
      </p:sp>
      <p:sp>
        <p:nvSpPr>
          <p:cNvPr id="2" name="Title 1"/>
          <p:cNvSpPr>
            <a:spLocks noGrp="1"/>
          </p:cNvSpPr>
          <p:nvPr>
            <p:ph type="title"/>
          </p:nvPr>
        </p:nvSpPr>
        <p:spPr>
          <a:xfrm>
            <a:off x="-152400" y="0"/>
            <a:ext cx="9144000" cy="914400"/>
          </a:xfrm>
        </p:spPr>
        <p:txBody>
          <a:bodyPr/>
          <a:lstStyle/>
          <a:p>
            <a:r>
              <a:rPr lang="en-US" dirty="0"/>
              <a:t>Energy Cost of Data Movement</a:t>
            </a:r>
          </a:p>
        </p:txBody>
      </p:sp>
      <p:sp>
        <p:nvSpPr>
          <p:cNvPr id="3" name="Content Placeholder 2"/>
          <p:cNvSpPr>
            <a:spLocks noGrp="1"/>
          </p:cNvSpPr>
          <p:nvPr>
            <p:ph idx="1"/>
          </p:nvPr>
        </p:nvSpPr>
        <p:spPr>
          <a:xfrm>
            <a:off x="-4724400" y="914400"/>
            <a:ext cx="2057400" cy="5486400"/>
          </a:xfrm>
        </p:spPr>
        <p:txBody>
          <a:bodyPr>
            <a:normAutofit/>
          </a:bodyPr>
          <a:lstStyle/>
          <a:p>
            <a:pPr marL="914400" lvl="2" indent="0">
              <a:buNone/>
            </a:pPr>
            <a:endParaRPr lang="en-US" sz="2000" dirty="0">
              <a:cs typeface="Adobe Garamond Pro"/>
            </a:endParaRPr>
          </a:p>
          <a:p>
            <a:pPr lvl="1"/>
            <a:endParaRPr lang="en-US" sz="2400" dirty="0">
              <a:cs typeface="Adobe Garamond Pro"/>
            </a:endParaRPr>
          </a:p>
        </p:txBody>
      </p:sp>
      <p:pic>
        <p:nvPicPr>
          <p:cNvPr id="9" name="Picture 8"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13" name="TextBox 12"/>
          <p:cNvSpPr txBox="1"/>
          <p:nvPr/>
        </p:nvSpPr>
        <p:spPr>
          <a:xfrm>
            <a:off x="3276600" y="2219980"/>
            <a:ext cx="327660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Gill Sans MT"/>
                <a:ea typeface="+mn-ea"/>
                <a:cs typeface="+mn-cs"/>
              </a:rPr>
              <a:t>Data Movement</a:t>
            </a:r>
          </a:p>
        </p:txBody>
      </p:sp>
      <p:cxnSp>
        <p:nvCxnSpPr>
          <p:cNvPr id="29" name="Straight Arrow Connector 28"/>
          <p:cNvCxnSpPr/>
          <p:nvPr/>
        </p:nvCxnSpPr>
        <p:spPr>
          <a:xfrm flipH="1">
            <a:off x="3276600" y="2743200"/>
            <a:ext cx="1600200" cy="838200"/>
          </a:xfrm>
          <a:prstGeom prst="straightConnector1">
            <a:avLst/>
          </a:prstGeom>
          <a:ln w="44450" cmpd="sng">
            <a:solidFill>
              <a:schemeClr val="accent2"/>
            </a:solidFill>
            <a:headEnd type="none" w="med" len="med"/>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a:off x="4876800" y="2743200"/>
            <a:ext cx="0" cy="914400"/>
          </a:xfrm>
          <a:prstGeom prst="straightConnector1">
            <a:avLst/>
          </a:prstGeom>
          <a:ln w="44450" cmpd="sng">
            <a:solidFill>
              <a:schemeClr val="accent2"/>
            </a:solidFill>
            <a:headEnd type="none" w="med" len="med"/>
            <a:tailEnd type="arrow"/>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a:off x="4876800" y="2743200"/>
            <a:ext cx="1828800" cy="762000"/>
          </a:xfrm>
          <a:prstGeom prst="straightConnector1">
            <a:avLst/>
          </a:prstGeom>
          <a:ln w="44450" cmpd="sng">
            <a:solidFill>
              <a:schemeClr val="accent2"/>
            </a:solidFill>
            <a:headEnd type="none" w="med" len="med"/>
            <a:tailEnd type="arrow"/>
          </a:ln>
        </p:spPr>
        <p:style>
          <a:lnRef idx="1">
            <a:schemeClr val="accent1"/>
          </a:lnRef>
          <a:fillRef idx="0">
            <a:schemeClr val="accent1"/>
          </a:fillRef>
          <a:effectRef idx="0">
            <a:schemeClr val="accent1"/>
          </a:effectRef>
          <a:fontRef idx="minor">
            <a:schemeClr val="tx1"/>
          </a:fontRef>
        </p:style>
      </p:cxnSp>
      <p:sp>
        <p:nvSpPr>
          <p:cNvPr id="45" name="Rectangle 44"/>
          <p:cNvSpPr/>
          <p:nvPr/>
        </p:nvSpPr>
        <p:spPr>
          <a:xfrm>
            <a:off x="0" y="1066800"/>
            <a:ext cx="9144000" cy="103105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100" b="1" i="0" u="none" strike="noStrike" kern="1200" cap="none" spc="0" normalizeH="0" baseline="0" noProof="0" dirty="0">
                <a:ln>
                  <a:noFill/>
                </a:ln>
                <a:solidFill>
                  <a:srgbClr val="1F497D"/>
                </a:solidFill>
                <a:effectLst/>
                <a:uLnTx/>
                <a:uFillTx/>
                <a:latin typeface="Gill Sans MT"/>
                <a:ea typeface="+mn-ea"/>
                <a:cs typeface="+mn-cs"/>
              </a:rPr>
              <a:t>1</a:t>
            </a:r>
            <a:r>
              <a:rPr kumimoji="0" lang="en-US" sz="3100" b="1" i="0" u="none" strike="noStrike" kern="1200" cap="none" spc="0" normalizeH="0" baseline="30000" noProof="0" dirty="0">
                <a:ln>
                  <a:noFill/>
                </a:ln>
                <a:solidFill>
                  <a:srgbClr val="1F497D"/>
                </a:solidFill>
                <a:effectLst/>
                <a:uLnTx/>
                <a:uFillTx/>
                <a:latin typeface="Gill Sans MT"/>
                <a:ea typeface="+mn-ea"/>
                <a:cs typeface="+mn-cs"/>
              </a:rPr>
              <a:t>st</a:t>
            </a:r>
            <a:r>
              <a:rPr kumimoji="0" lang="en-US" sz="3100" b="1" i="0" u="none" strike="noStrike" kern="1200" cap="none" spc="0" normalizeH="0" baseline="0" noProof="0" dirty="0">
                <a:ln>
                  <a:noFill/>
                </a:ln>
                <a:solidFill>
                  <a:srgbClr val="1F497D"/>
                </a:solidFill>
                <a:effectLst/>
                <a:uLnTx/>
                <a:uFillTx/>
                <a:latin typeface="Gill Sans MT"/>
                <a:ea typeface="+mn-ea"/>
                <a:cs typeface="+mn-cs"/>
              </a:rPr>
              <a:t> key observation</a:t>
            </a:r>
            <a:r>
              <a:rPr kumimoji="0" lang="en-US" sz="3000" b="1" i="0" u="none" strike="noStrike" kern="1200" cap="none" spc="0" normalizeH="0" baseline="0" noProof="0" dirty="0">
                <a:ln>
                  <a:noFill/>
                </a:ln>
                <a:solidFill>
                  <a:srgbClr val="1F497D"/>
                </a:solidFill>
                <a:effectLst/>
                <a:uLnTx/>
                <a:uFillTx/>
                <a:latin typeface="Gill Sans MT"/>
                <a:ea typeface="+mn-ea"/>
                <a:cs typeface="+mn-cs"/>
              </a:rPr>
              <a:t>:  </a:t>
            </a:r>
            <a:r>
              <a:rPr kumimoji="0" lang="en-US" sz="3000" b="1" i="0" u="none" strike="noStrike" kern="1200" cap="none" spc="0" normalizeH="0" baseline="0" noProof="0" dirty="0">
                <a:ln>
                  <a:noFill/>
                </a:ln>
                <a:solidFill>
                  <a:srgbClr val="C00000"/>
                </a:solidFill>
                <a:effectLst/>
                <a:uLnTx/>
                <a:uFillTx/>
                <a:latin typeface="Gill Sans MT"/>
                <a:ea typeface="+mn-ea"/>
                <a:cs typeface="+mn-cs"/>
              </a:rPr>
              <a:t>62.7%</a:t>
            </a:r>
            <a:r>
              <a:rPr kumimoji="0" lang="en-US" sz="3000" b="1" i="0" u="none" strike="noStrike" kern="1200" cap="none" spc="0" normalizeH="0" baseline="0" noProof="0" dirty="0">
                <a:ln>
                  <a:noFill/>
                </a:ln>
                <a:solidFill>
                  <a:prstClr val="black"/>
                </a:solidFill>
                <a:effectLst/>
                <a:uLnTx/>
                <a:uFillTx/>
                <a:latin typeface="Gill Sans MT"/>
                <a:ea typeface="+mn-ea"/>
                <a:cs typeface="+mn-cs"/>
              </a:rPr>
              <a:t> of the total system energy is spent on </a:t>
            </a:r>
            <a:r>
              <a:rPr kumimoji="0" lang="en-US" sz="3000" b="1" i="0" u="none" strike="noStrike" kern="1200" cap="none" spc="0" normalizeH="0" baseline="0" noProof="0" dirty="0">
                <a:ln>
                  <a:noFill/>
                </a:ln>
                <a:solidFill>
                  <a:srgbClr val="C00000"/>
                </a:solidFill>
                <a:effectLst/>
                <a:uLnTx/>
                <a:uFillTx/>
                <a:latin typeface="Gill Sans MT"/>
                <a:ea typeface="+mn-ea"/>
                <a:cs typeface="+mn-cs"/>
              </a:rPr>
              <a:t>data movement</a:t>
            </a:r>
          </a:p>
        </p:txBody>
      </p:sp>
      <p:sp>
        <p:nvSpPr>
          <p:cNvPr id="33" name="Rectangle 32"/>
          <p:cNvSpPr/>
          <p:nvPr/>
        </p:nvSpPr>
        <p:spPr>
          <a:xfrm>
            <a:off x="0" y="5257800"/>
            <a:ext cx="9144000" cy="538609"/>
          </a:xfrm>
          <a:prstGeom prst="rect">
            <a:avLst/>
          </a:prstGeom>
          <a:no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900" b="1" i="0" u="none" strike="noStrike" kern="1200" cap="none" spc="0" normalizeH="0" baseline="0" noProof="0" dirty="0">
                <a:ln>
                  <a:noFill/>
                </a:ln>
                <a:solidFill>
                  <a:srgbClr val="1F497D"/>
                </a:solidFill>
                <a:effectLst/>
                <a:uLnTx/>
                <a:uFillTx/>
                <a:latin typeface="Gill Sans MT"/>
                <a:ea typeface="+mn-ea"/>
                <a:cs typeface="+mn-cs"/>
              </a:rPr>
              <a:t>Potential solution</a:t>
            </a:r>
            <a:r>
              <a:rPr kumimoji="0" lang="en-US" sz="2900" b="1" i="0" u="none" strike="noStrike" kern="1200" cap="none" spc="0" normalizeH="0" baseline="0" noProof="0" dirty="0">
                <a:ln>
                  <a:noFill/>
                </a:ln>
                <a:solidFill>
                  <a:srgbClr val="0000FF"/>
                </a:solidFill>
                <a:effectLst/>
                <a:uLnTx/>
                <a:uFillTx/>
                <a:latin typeface="Gill Sans MT"/>
                <a:ea typeface="+mn-ea"/>
                <a:cs typeface="+mn-cs"/>
              </a:rPr>
              <a:t>:</a:t>
            </a:r>
            <a:r>
              <a:rPr kumimoji="0" lang="en-US" sz="2900" b="1" i="0" u="none" strike="noStrike" kern="1200" cap="none" spc="0" normalizeH="0" baseline="0" noProof="0" dirty="0">
                <a:ln>
                  <a:noFill/>
                </a:ln>
                <a:solidFill>
                  <a:prstClr val="black"/>
                </a:solidFill>
                <a:effectLst/>
                <a:uLnTx/>
                <a:uFillTx/>
                <a:latin typeface="Gill Sans MT"/>
                <a:ea typeface="+mn-ea"/>
                <a:cs typeface="+mn-cs"/>
              </a:rPr>
              <a:t> move computation </a:t>
            </a:r>
            <a:r>
              <a:rPr kumimoji="0" lang="en-US" sz="2900" b="1" i="0" u="none" strike="noStrike" kern="1200" cap="none" spc="0" normalizeH="0" baseline="0" noProof="0" dirty="0">
                <a:ln>
                  <a:noFill/>
                </a:ln>
                <a:solidFill>
                  <a:srgbClr val="0000FF"/>
                </a:solidFill>
                <a:effectLst/>
                <a:uLnTx/>
                <a:uFillTx/>
                <a:latin typeface="Gill Sans MT"/>
                <a:ea typeface="+mn-ea"/>
                <a:cs typeface="+mn-cs"/>
              </a:rPr>
              <a:t>close to data</a:t>
            </a:r>
            <a:endParaRPr kumimoji="0" lang="en-US" sz="29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39" name="Rectangle 38"/>
          <p:cNvSpPr/>
          <p:nvPr/>
        </p:nvSpPr>
        <p:spPr>
          <a:xfrm>
            <a:off x="0" y="5943600"/>
            <a:ext cx="9144000" cy="538609"/>
          </a:xfrm>
          <a:prstGeom prst="rect">
            <a:avLst/>
          </a:prstGeom>
          <a:solidFill>
            <a:srgbClr val="800000"/>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900" b="1" i="0" u="none" strike="noStrike" kern="1200" cap="none" spc="0" normalizeH="0" baseline="0" noProof="0" dirty="0">
                <a:ln>
                  <a:noFill/>
                </a:ln>
                <a:solidFill>
                  <a:prstClr val="white"/>
                </a:solidFill>
                <a:effectLst/>
                <a:uLnTx/>
                <a:uFillTx/>
                <a:latin typeface="Gill Sans MT"/>
                <a:ea typeface="+mn-ea"/>
                <a:cs typeface="+mn-cs"/>
              </a:rPr>
              <a:t>Challenge: limited area and energy budget</a:t>
            </a:r>
          </a:p>
        </p:txBody>
      </p:sp>
      <p:sp>
        <p:nvSpPr>
          <p:cNvPr id="19" name="TextBox 18"/>
          <p:cNvSpPr txBox="1"/>
          <p:nvPr/>
        </p:nvSpPr>
        <p:spPr>
          <a:xfrm>
            <a:off x="5239748" y="4648200"/>
            <a:ext cx="3980452" cy="43088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mn-cs"/>
              </a:rPr>
              <a:t>Processing-In-Memory (PIM)</a:t>
            </a:r>
          </a:p>
        </p:txBody>
      </p:sp>
      <p:grpSp>
        <p:nvGrpSpPr>
          <p:cNvPr id="31" name="Group 30"/>
          <p:cNvGrpSpPr/>
          <p:nvPr/>
        </p:nvGrpSpPr>
        <p:grpSpPr>
          <a:xfrm>
            <a:off x="914400" y="2514603"/>
            <a:ext cx="7620001" cy="2133597"/>
            <a:chOff x="914399" y="1295401"/>
            <a:chExt cx="7620001" cy="2514599"/>
          </a:xfrm>
        </p:grpSpPr>
        <p:grpSp>
          <p:nvGrpSpPr>
            <p:cNvPr id="7" name="Group 6"/>
            <p:cNvGrpSpPr/>
            <p:nvPr/>
          </p:nvGrpSpPr>
          <p:grpSpPr>
            <a:xfrm>
              <a:off x="914399" y="1295401"/>
              <a:ext cx="7620001" cy="2514599"/>
              <a:chOff x="914400" y="1340069"/>
              <a:chExt cx="7218947" cy="3034861"/>
            </a:xfrm>
          </p:grpSpPr>
          <p:sp>
            <p:nvSpPr>
              <p:cNvPr id="22" name="TextBox 21"/>
              <p:cNvSpPr txBox="1"/>
              <p:nvPr/>
            </p:nvSpPr>
            <p:spPr>
              <a:xfrm>
                <a:off x="914400" y="1340069"/>
                <a:ext cx="897645"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err="1">
                    <a:ln>
                      <a:noFill/>
                    </a:ln>
                    <a:solidFill>
                      <a:prstClr val="black"/>
                    </a:solidFill>
                    <a:effectLst/>
                    <a:uLnTx/>
                    <a:uFillTx/>
                    <a:latin typeface="Gill Sans MT"/>
                    <a:ea typeface="+mn-ea"/>
                    <a:cs typeface="+mn-cs"/>
                  </a:rPr>
                  <a:t>SoC</a:t>
                </a:r>
                <a:endParaRPr kumimoji="0" lang="en-US" sz="2400" b="1" i="0" u="none" strike="noStrike" kern="1200" cap="none" spc="0" normalizeH="0" baseline="0" noProof="0" dirty="0">
                  <a:ln>
                    <a:noFill/>
                  </a:ln>
                  <a:solidFill>
                    <a:prstClr val="black"/>
                  </a:solidFill>
                  <a:effectLst/>
                  <a:uLnTx/>
                  <a:uFillTx/>
                  <a:latin typeface="Gill Sans MT"/>
                  <a:ea typeface="+mn-ea"/>
                  <a:cs typeface="+mn-cs"/>
                </a:endParaRPr>
              </a:p>
            </p:txBody>
          </p:sp>
          <p:grpSp>
            <p:nvGrpSpPr>
              <p:cNvPr id="18" name="Group 17"/>
              <p:cNvGrpSpPr/>
              <p:nvPr/>
            </p:nvGrpSpPr>
            <p:grpSpPr>
              <a:xfrm>
                <a:off x="1066800" y="1707931"/>
                <a:ext cx="7066547" cy="2666999"/>
                <a:chOff x="1066800" y="1707931"/>
                <a:chExt cx="7066547" cy="2666999"/>
              </a:xfrm>
            </p:grpSpPr>
            <p:sp>
              <p:nvSpPr>
                <p:cNvPr id="10" name="Rounded Rectangle 9"/>
                <p:cNvSpPr/>
                <p:nvPr/>
              </p:nvSpPr>
              <p:spPr>
                <a:xfrm>
                  <a:off x="6858000" y="1707931"/>
                  <a:ext cx="1275347" cy="2666999"/>
                </a:xfrm>
                <a:prstGeom prst="roundRect">
                  <a:avLst/>
                </a:prstGeom>
                <a:solidFill>
                  <a:schemeClr val="tx2"/>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Gill Sans MT"/>
                      <a:ea typeface="+mn-ea"/>
                      <a:cs typeface="+mn-cs"/>
                    </a:rPr>
                    <a:t>DRAM</a:t>
                  </a:r>
                  <a:endParaRPr kumimoji="0" lang="en-US" sz="1800" b="1" i="0" u="none" strike="noStrike" kern="1200" cap="none" spc="0" normalizeH="0" baseline="0" noProof="0" dirty="0">
                    <a:ln>
                      <a:noFill/>
                    </a:ln>
                    <a:solidFill>
                      <a:prstClr val="white"/>
                    </a:solidFill>
                    <a:effectLst/>
                    <a:uLnTx/>
                    <a:uFillTx/>
                    <a:latin typeface="Gill Sans MT"/>
                    <a:ea typeface="+mn-ea"/>
                    <a:cs typeface="+mn-cs"/>
                  </a:endParaRPr>
                </a:p>
              </p:txBody>
            </p:sp>
            <p:sp>
              <p:nvSpPr>
                <p:cNvPr id="17" name="Rounded Rectangle 16"/>
                <p:cNvSpPr/>
                <p:nvPr/>
              </p:nvSpPr>
              <p:spPr>
                <a:xfrm>
                  <a:off x="1066800" y="2133600"/>
                  <a:ext cx="5105400" cy="1904999"/>
                </a:xfrm>
                <a:prstGeom prst="roundRect">
                  <a:avLst/>
                </a:prstGeom>
                <a:solidFill>
                  <a:schemeClr val="lt1">
                    <a:alpha val="0"/>
                  </a:schemeClr>
                </a:solidFill>
                <a:ln w="38100" cmpd="sng">
                  <a:solidFill>
                    <a:srgbClr val="000000"/>
                  </a:solidFill>
                  <a:prstDash val="dash"/>
                </a:ln>
              </p:spPr>
              <p:style>
                <a:lnRef idx="2">
                  <a:schemeClr val="accent2"/>
                </a:lnRef>
                <a:fillRef idx="1">
                  <a:schemeClr val="lt1"/>
                </a:fillRef>
                <a:effectRef idx="0">
                  <a:schemeClr val="accent2"/>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Gill Sans MT"/>
                    <a:ea typeface="+mn-ea"/>
                    <a:cs typeface="+mn-cs"/>
                  </a:endParaRPr>
                </a:p>
              </p:txBody>
            </p:sp>
            <p:sp>
              <p:nvSpPr>
                <p:cNvPr id="23" name="Rounded Rectangle 22"/>
                <p:cNvSpPr/>
                <p:nvPr/>
              </p:nvSpPr>
              <p:spPr>
                <a:xfrm>
                  <a:off x="5101390" y="2423945"/>
                  <a:ext cx="577516" cy="1462256"/>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L2</a:t>
                  </a:r>
                  <a:endParaRPr kumimoji="0" lang="en-US" sz="1600" b="1" i="0" u="none" strike="noStrike" kern="1200" cap="none" spc="0" normalizeH="0" baseline="0" noProof="0" dirty="0">
                    <a:ln>
                      <a:noFill/>
                    </a:ln>
                    <a:solidFill>
                      <a:prstClr val="black"/>
                    </a:solidFill>
                    <a:effectLst/>
                    <a:uLnTx/>
                    <a:uFillTx/>
                    <a:latin typeface="Gill Sans MT"/>
                    <a:ea typeface="+mn-ea"/>
                    <a:cs typeface="+mn-cs"/>
                  </a:endParaRPr>
                </a:p>
              </p:txBody>
            </p:sp>
            <p:cxnSp>
              <p:nvCxnSpPr>
                <p:cNvPr id="25" name="Straight Arrow Connector 24"/>
                <p:cNvCxnSpPr/>
                <p:nvPr/>
              </p:nvCxnSpPr>
              <p:spPr>
                <a:xfrm flipH="1">
                  <a:off x="2907632" y="3179378"/>
                  <a:ext cx="533400" cy="0"/>
                </a:xfrm>
                <a:prstGeom prst="straightConnector1">
                  <a:avLst/>
                </a:prstGeom>
                <a:noFill/>
                <a:ln w="57150" cap="flat" cmpd="sng" algn="ctr">
                  <a:solidFill>
                    <a:srgbClr val="000000"/>
                  </a:solidFill>
                  <a:prstDash val="solid"/>
                  <a:miter lim="800000"/>
                  <a:headEnd type="triangle"/>
                  <a:tailEnd type="triangle"/>
                </a:ln>
                <a:effectLst/>
              </p:spPr>
            </p:cxnSp>
            <p:sp>
              <p:nvSpPr>
                <p:cNvPr id="28" name="Rounded Rectangle 27"/>
                <p:cNvSpPr/>
                <p:nvPr/>
              </p:nvSpPr>
              <p:spPr>
                <a:xfrm>
                  <a:off x="3581400" y="2640721"/>
                  <a:ext cx="509337" cy="1090451"/>
                </a:xfrm>
                <a:prstGeom prst="roundRect">
                  <a:avLst/>
                </a:prstGeom>
                <a:solidFill>
                  <a:srgbClr val="800000"/>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mn-cs"/>
                    </a:rPr>
                    <a:t>L1</a:t>
                  </a:r>
                  <a:endParaRPr kumimoji="0" lang="en-US" sz="105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38" name="Group 37"/>
                <p:cNvGrpSpPr/>
                <p:nvPr/>
              </p:nvGrpSpPr>
              <p:grpSpPr>
                <a:xfrm>
                  <a:off x="1219199" y="2488322"/>
                  <a:ext cx="1447799" cy="1042280"/>
                  <a:chOff x="3276600" y="1116722"/>
                  <a:chExt cx="1098981" cy="1042280"/>
                </a:xfrm>
              </p:grpSpPr>
              <p:sp>
                <p:nvSpPr>
                  <p:cNvPr id="21" name="Rounded Rectangle 20"/>
                  <p:cNvSpPr/>
                  <p:nvPr/>
                </p:nvSpPr>
                <p:spPr>
                  <a:xfrm>
                    <a:off x="3276600" y="1116722"/>
                    <a:ext cx="794181" cy="737480"/>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Gill Sans MT"/>
                        <a:ea typeface="+mn-ea"/>
                        <a:cs typeface="+mn-cs"/>
                      </a:rPr>
                      <a:t>CPU</a:t>
                    </a:r>
                    <a:endParaRPr kumimoji="0" lang="en-US" sz="11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36" name="Rounded Rectangle 35"/>
                  <p:cNvSpPr/>
                  <p:nvPr/>
                </p:nvSpPr>
                <p:spPr>
                  <a:xfrm>
                    <a:off x="3429000" y="1269122"/>
                    <a:ext cx="794181" cy="737480"/>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Gill Sans MT"/>
                        <a:ea typeface="+mn-ea"/>
                        <a:cs typeface="+mn-cs"/>
                      </a:rPr>
                      <a:t>CPU</a:t>
                    </a:r>
                    <a:endParaRPr kumimoji="0" lang="en-US" sz="11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37" name="Rounded Rectangle 36"/>
                  <p:cNvSpPr/>
                  <p:nvPr/>
                </p:nvSpPr>
                <p:spPr>
                  <a:xfrm>
                    <a:off x="3581400" y="1421522"/>
                    <a:ext cx="794181" cy="737480"/>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mn-cs"/>
                      </a:rPr>
                      <a:t>CPU</a:t>
                    </a:r>
                    <a:endParaRPr kumimoji="0" lang="en-US" sz="1800" b="1" i="0" u="none" strike="noStrike" kern="1200" cap="none" spc="0" normalizeH="0" baseline="0" noProof="0" dirty="0">
                      <a:ln>
                        <a:noFill/>
                      </a:ln>
                      <a:solidFill>
                        <a:srgbClr val="000000"/>
                      </a:solidFill>
                      <a:effectLst/>
                      <a:uLnTx/>
                      <a:uFillTx/>
                      <a:latin typeface="Gill Sans MT"/>
                      <a:ea typeface="+mn-ea"/>
                      <a:cs typeface="+mn-cs"/>
                    </a:endParaRPr>
                  </a:p>
                </p:txBody>
              </p:sp>
            </p:grpSp>
            <p:cxnSp>
              <p:nvCxnSpPr>
                <p:cNvPr id="44" name="Straight Arrow Connector 43"/>
                <p:cNvCxnSpPr/>
                <p:nvPr/>
              </p:nvCxnSpPr>
              <p:spPr>
                <a:xfrm flipH="1">
                  <a:off x="4162927" y="3179378"/>
                  <a:ext cx="838200" cy="0"/>
                </a:xfrm>
                <a:prstGeom prst="straightConnector1">
                  <a:avLst/>
                </a:prstGeom>
                <a:noFill/>
                <a:ln w="63500" cap="flat" cmpd="sng" algn="ctr">
                  <a:solidFill>
                    <a:schemeClr val="tx1"/>
                  </a:solidFill>
                  <a:prstDash val="solid"/>
                  <a:miter lim="800000"/>
                  <a:headEnd type="triangle"/>
                  <a:tailEnd type="triangle"/>
                </a:ln>
                <a:effectLst/>
              </p:spPr>
            </p:cxnSp>
          </p:grpSp>
          <p:sp>
            <p:nvSpPr>
              <p:cNvPr id="46" name="Rounded Rectangle 45"/>
              <p:cNvSpPr/>
              <p:nvPr/>
            </p:nvSpPr>
            <p:spPr>
              <a:xfrm>
                <a:off x="1773145" y="2993692"/>
                <a:ext cx="1046255" cy="737480"/>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mn-cs"/>
                  </a:rPr>
                  <a:t>CPU</a:t>
                </a:r>
                <a:endParaRPr kumimoji="0" lang="en-US" sz="1200" b="1" i="0" u="none" strike="noStrike" kern="1200" cap="none" spc="0" normalizeH="0" baseline="0" noProof="0" dirty="0">
                  <a:ln>
                    <a:noFill/>
                  </a:ln>
                  <a:solidFill>
                    <a:srgbClr val="000000"/>
                  </a:solidFill>
                  <a:effectLst/>
                  <a:uLnTx/>
                  <a:uFillTx/>
                  <a:latin typeface="Gill Sans MT"/>
                  <a:ea typeface="+mn-ea"/>
                  <a:cs typeface="+mn-cs"/>
                </a:endParaRPr>
              </a:p>
            </p:txBody>
          </p:sp>
        </p:grpSp>
        <p:cxnSp>
          <p:nvCxnSpPr>
            <p:cNvPr id="40" name="Straight Arrow Connector 39"/>
            <p:cNvCxnSpPr/>
            <p:nvPr/>
          </p:nvCxnSpPr>
          <p:spPr>
            <a:xfrm flipH="1">
              <a:off x="6019800" y="2819400"/>
              <a:ext cx="1066798" cy="2720"/>
            </a:xfrm>
            <a:prstGeom prst="straightConnector1">
              <a:avLst/>
            </a:prstGeom>
            <a:noFill/>
            <a:ln w="88900" cap="flat" cmpd="sng" algn="ctr">
              <a:solidFill>
                <a:schemeClr val="tx1"/>
              </a:solidFill>
              <a:prstDash val="solid"/>
              <a:miter lim="800000"/>
              <a:headEnd type="triangle"/>
              <a:tailEnd type="triangle"/>
            </a:ln>
            <a:effectLst/>
          </p:spPr>
        </p:cxnSp>
      </p:grpSp>
      <p:sp>
        <p:nvSpPr>
          <p:cNvPr id="34" name="Rounded Rectangle 33"/>
          <p:cNvSpPr/>
          <p:nvPr/>
        </p:nvSpPr>
        <p:spPr>
          <a:xfrm>
            <a:off x="6705600" y="4114800"/>
            <a:ext cx="1295400" cy="533400"/>
          </a:xfrm>
          <a:prstGeom prst="roundRect">
            <a:avLst/>
          </a:prstGeom>
          <a:solidFill>
            <a:srgbClr val="948A54"/>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mn-cs"/>
              </a:rPr>
              <a:t>Compute Unit </a:t>
            </a:r>
          </a:p>
        </p:txBody>
      </p:sp>
    </p:spTree>
    <p:extLst>
      <p:ext uri="{BB962C8B-B14F-4D97-AF65-F5344CB8AC3E}">
        <p14:creationId xmlns:p14="http://schemas.microsoft.com/office/powerpoint/2010/main" val="3721324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fade">
                                      <p:cBhvr>
                                        <p:cTn id="7" dur="500"/>
                                        <p:tgtEl>
                                          <p:spTgt spid="3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par>
                                <p:cTn id="13" presetID="10" presetClass="entr" presetSubtype="0" fill="hold" nodeType="withEffect">
                                  <p:stCondLst>
                                    <p:cond delay="0"/>
                                  </p:stCondLst>
                                  <p:childTnLst>
                                    <p:set>
                                      <p:cBhvr>
                                        <p:cTn id="14" dur="1" fill="hold">
                                          <p:stCondLst>
                                            <p:cond delay="0"/>
                                          </p:stCondLst>
                                        </p:cTn>
                                        <p:tgtEl>
                                          <p:spTgt spid="29"/>
                                        </p:tgtEl>
                                        <p:attrNameLst>
                                          <p:attrName>style.visibility</p:attrName>
                                        </p:attrNameLst>
                                      </p:cBhvr>
                                      <p:to>
                                        <p:strVal val="visible"/>
                                      </p:to>
                                    </p:set>
                                    <p:animEffect transition="in" filter="fade">
                                      <p:cBhvr>
                                        <p:cTn id="15" dur="500"/>
                                        <p:tgtEl>
                                          <p:spTgt spid="29"/>
                                        </p:tgtEl>
                                      </p:cBhvr>
                                    </p:animEffect>
                                  </p:childTnLst>
                                </p:cTn>
                              </p:par>
                              <p:par>
                                <p:cTn id="16" presetID="10" presetClass="entr" presetSubtype="0" fill="hold" nodeType="withEffect">
                                  <p:stCondLst>
                                    <p:cond delay="0"/>
                                  </p:stCondLst>
                                  <p:childTnLst>
                                    <p:set>
                                      <p:cBhvr>
                                        <p:cTn id="17" dur="1" fill="hold">
                                          <p:stCondLst>
                                            <p:cond delay="0"/>
                                          </p:stCondLst>
                                        </p:cTn>
                                        <p:tgtEl>
                                          <p:spTgt spid="32"/>
                                        </p:tgtEl>
                                        <p:attrNameLst>
                                          <p:attrName>style.visibility</p:attrName>
                                        </p:attrNameLst>
                                      </p:cBhvr>
                                      <p:to>
                                        <p:strVal val="visible"/>
                                      </p:to>
                                    </p:set>
                                    <p:animEffect transition="in" filter="fade">
                                      <p:cBhvr>
                                        <p:cTn id="18" dur="500"/>
                                        <p:tgtEl>
                                          <p:spTgt spid="32"/>
                                        </p:tgtEl>
                                      </p:cBhvr>
                                    </p:animEffect>
                                  </p:childTnLst>
                                </p:cTn>
                              </p:par>
                              <p:par>
                                <p:cTn id="19" presetID="10" presetClass="entr" presetSubtype="0" fill="hold" nodeType="withEffect">
                                  <p:stCondLst>
                                    <p:cond delay="0"/>
                                  </p:stCondLst>
                                  <p:childTnLst>
                                    <p:set>
                                      <p:cBhvr>
                                        <p:cTn id="20" dur="1" fill="hold">
                                          <p:stCondLst>
                                            <p:cond delay="0"/>
                                          </p:stCondLst>
                                        </p:cTn>
                                        <p:tgtEl>
                                          <p:spTgt spid="35"/>
                                        </p:tgtEl>
                                        <p:attrNameLst>
                                          <p:attrName>style.visibility</p:attrName>
                                        </p:attrNameLst>
                                      </p:cBhvr>
                                      <p:to>
                                        <p:strVal val="visible"/>
                                      </p:to>
                                    </p:set>
                                    <p:animEffect transition="in" filter="fade">
                                      <p:cBhvr>
                                        <p:cTn id="21" dur="500"/>
                                        <p:tgtEl>
                                          <p:spTgt spid="35"/>
                                        </p:tgtEl>
                                      </p:cBhvr>
                                    </p:animEffect>
                                  </p:childTnLst>
                                </p:cTn>
                              </p:par>
                            </p:childTnLst>
                          </p:cTn>
                        </p:par>
                        <p:par>
                          <p:cTn id="22" fill="hold">
                            <p:stCondLst>
                              <p:cond delay="500"/>
                            </p:stCondLst>
                            <p:childTnLst>
                              <p:par>
                                <p:cTn id="23" presetID="10" presetClass="entr" presetSubtype="0" fill="hold" grpId="0" nodeType="afterEffect">
                                  <p:stCondLst>
                                    <p:cond delay="0"/>
                                  </p:stCondLst>
                                  <p:childTnLst>
                                    <p:set>
                                      <p:cBhvr>
                                        <p:cTn id="24" dur="1" fill="hold">
                                          <p:stCondLst>
                                            <p:cond delay="0"/>
                                          </p:stCondLst>
                                        </p:cTn>
                                        <p:tgtEl>
                                          <p:spTgt spid="45"/>
                                        </p:tgtEl>
                                        <p:attrNameLst>
                                          <p:attrName>style.visibility</p:attrName>
                                        </p:attrNameLst>
                                      </p:cBhvr>
                                      <p:to>
                                        <p:strVal val="visible"/>
                                      </p:to>
                                    </p:set>
                                    <p:animEffect transition="in" filter="fade">
                                      <p:cBhvr>
                                        <p:cTn id="25" dur="500"/>
                                        <p:tgtEl>
                                          <p:spTgt spid="45"/>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3"/>
                                        </p:tgtEl>
                                        <p:attrNameLst>
                                          <p:attrName>style.visibility</p:attrName>
                                        </p:attrNameLst>
                                      </p:cBhvr>
                                      <p:to>
                                        <p:strVal val="visible"/>
                                      </p:to>
                                    </p:set>
                                    <p:animEffect transition="in" filter="fade">
                                      <p:cBhvr>
                                        <p:cTn id="30" dur="500"/>
                                        <p:tgtEl>
                                          <p:spTgt spid="33"/>
                                        </p:tgtEl>
                                      </p:cBhvr>
                                    </p:animEffect>
                                  </p:childTnLst>
                                </p:cTn>
                              </p:par>
                            </p:childTnLst>
                          </p:cTn>
                        </p:par>
                        <p:par>
                          <p:cTn id="31" fill="hold">
                            <p:stCondLst>
                              <p:cond delay="500"/>
                            </p:stCondLst>
                            <p:childTnLst>
                              <p:par>
                                <p:cTn id="32" presetID="10" presetClass="entr" presetSubtype="0" fill="hold" grpId="0" nodeType="afterEffect">
                                  <p:stCondLst>
                                    <p:cond delay="0"/>
                                  </p:stCondLst>
                                  <p:childTnLst>
                                    <p:set>
                                      <p:cBhvr>
                                        <p:cTn id="33" dur="1" fill="hold">
                                          <p:stCondLst>
                                            <p:cond delay="0"/>
                                          </p:stCondLst>
                                        </p:cTn>
                                        <p:tgtEl>
                                          <p:spTgt spid="34"/>
                                        </p:tgtEl>
                                        <p:attrNameLst>
                                          <p:attrName>style.visibility</p:attrName>
                                        </p:attrNameLst>
                                      </p:cBhvr>
                                      <p:to>
                                        <p:strVal val="visible"/>
                                      </p:to>
                                    </p:set>
                                    <p:animEffect transition="in" filter="fade">
                                      <p:cBhvr>
                                        <p:cTn id="34" dur="500"/>
                                        <p:tgtEl>
                                          <p:spTgt spid="34"/>
                                        </p:tgtEl>
                                      </p:cBhvr>
                                    </p:animEffect>
                                  </p:childTnLst>
                                </p:cTn>
                              </p:par>
                            </p:childTnLst>
                          </p:cTn>
                        </p:par>
                        <p:par>
                          <p:cTn id="35" fill="hold">
                            <p:stCondLst>
                              <p:cond delay="1000"/>
                            </p:stCondLst>
                            <p:childTnLst>
                              <p:par>
                                <p:cTn id="36" presetID="10" presetClass="entr" presetSubtype="0" fill="hold" grpId="0" nodeType="afterEffect">
                                  <p:stCondLst>
                                    <p:cond delay="0"/>
                                  </p:stCondLst>
                                  <p:childTnLst>
                                    <p:set>
                                      <p:cBhvr>
                                        <p:cTn id="37" dur="1" fill="hold">
                                          <p:stCondLst>
                                            <p:cond delay="0"/>
                                          </p:stCondLst>
                                        </p:cTn>
                                        <p:tgtEl>
                                          <p:spTgt spid="19"/>
                                        </p:tgtEl>
                                        <p:attrNameLst>
                                          <p:attrName>style.visibility</p:attrName>
                                        </p:attrNameLst>
                                      </p:cBhvr>
                                      <p:to>
                                        <p:strVal val="visible"/>
                                      </p:to>
                                    </p:set>
                                    <p:animEffect transition="in" filter="fade">
                                      <p:cBhvr>
                                        <p:cTn id="38" dur="500"/>
                                        <p:tgtEl>
                                          <p:spTgt spid="19"/>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9"/>
                                        </p:tgtEl>
                                        <p:attrNameLst>
                                          <p:attrName>style.visibility</p:attrName>
                                        </p:attrNameLst>
                                      </p:cBhvr>
                                      <p:to>
                                        <p:strVal val="visible"/>
                                      </p:to>
                                    </p:set>
                                    <p:animEffect transition="in" filter="fade">
                                      <p:cBhvr>
                                        <p:cTn id="43"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45" grpId="0" animBg="1"/>
      <p:bldP spid="33" grpId="0"/>
      <p:bldP spid="39" grpId="0" animBg="1"/>
      <p:bldP spid="19" grpId="0"/>
      <p:bldP spid="34" grpId="0" animBg="1"/>
    </p:bldLst>
  </p:timing>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0"/>
            <a:ext cx="10134600" cy="914400"/>
          </a:xfrm>
        </p:spPr>
        <p:txBody>
          <a:bodyPr/>
          <a:lstStyle/>
          <a:p>
            <a:r>
              <a:rPr lang="en-US" sz="3700" dirty="0"/>
              <a:t>Using PIM to Reduce Data Movement</a:t>
            </a:r>
          </a:p>
        </p:txBody>
      </p:sp>
      <p:pic>
        <p:nvPicPr>
          <p:cNvPr id="26" name="Picture 25"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6" name="Rectangle 5"/>
          <p:cNvSpPr/>
          <p:nvPr/>
        </p:nvSpPr>
        <p:spPr>
          <a:xfrm>
            <a:off x="0" y="1072515"/>
            <a:ext cx="9144000" cy="984885"/>
          </a:xfrm>
          <a:prstGeom prst="rect">
            <a:avLst/>
          </a:prstGeom>
          <a:solidFill>
            <a:schemeClr val="accent6">
              <a:lumMod val="20000"/>
              <a:lumOff val="80000"/>
            </a:schemeClr>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900" b="1" i="0" u="none" strike="noStrike" kern="1200" cap="none" spc="0" normalizeH="0" baseline="0" noProof="0" dirty="0">
                <a:ln>
                  <a:noFill/>
                </a:ln>
                <a:solidFill>
                  <a:srgbClr val="1F497D"/>
                </a:solidFill>
                <a:effectLst/>
                <a:uLnTx/>
                <a:uFillTx/>
                <a:latin typeface="Gill Sans MT"/>
                <a:ea typeface="+mn-ea"/>
                <a:cs typeface="+mn-cs"/>
              </a:rPr>
              <a:t>2</a:t>
            </a:r>
            <a:r>
              <a:rPr kumimoji="0" lang="en-US" sz="2900" b="1" i="0" u="none" strike="noStrike" kern="1200" cap="none" spc="0" normalizeH="0" baseline="30000" noProof="0" dirty="0">
                <a:ln>
                  <a:noFill/>
                </a:ln>
                <a:solidFill>
                  <a:srgbClr val="1F497D"/>
                </a:solidFill>
                <a:effectLst/>
                <a:uLnTx/>
                <a:uFillTx/>
                <a:latin typeface="Gill Sans MT"/>
                <a:ea typeface="+mn-ea"/>
                <a:cs typeface="+mn-cs"/>
              </a:rPr>
              <a:t>nd</a:t>
            </a:r>
            <a:r>
              <a:rPr kumimoji="0" lang="en-US" sz="2900" b="1" i="0" u="none" strike="noStrike" kern="1200" cap="none" spc="0" normalizeH="0" baseline="0" noProof="0" dirty="0">
                <a:ln>
                  <a:noFill/>
                </a:ln>
                <a:solidFill>
                  <a:srgbClr val="1F497D"/>
                </a:solidFill>
                <a:effectLst/>
                <a:uLnTx/>
                <a:uFillTx/>
                <a:latin typeface="Gill Sans MT"/>
                <a:ea typeface="+mn-ea"/>
                <a:cs typeface="+mn-cs"/>
              </a:rPr>
              <a:t> key observation: </a:t>
            </a:r>
            <a:r>
              <a:rPr kumimoji="0" lang="en-US" sz="2900" b="1" i="0" u="none" strike="noStrike" kern="1200" cap="none" spc="0" normalizeH="0" baseline="0" noProof="0" dirty="0">
                <a:ln>
                  <a:noFill/>
                </a:ln>
                <a:solidFill>
                  <a:prstClr val="black"/>
                </a:solidFill>
                <a:effectLst/>
                <a:uLnTx/>
                <a:uFillTx/>
                <a:latin typeface="Gill Sans MT"/>
                <a:ea typeface="+mn-ea"/>
                <a:cs typeface="+mn-cs"/>
              </a:rPr>
              <a:t>a</a:t>
            </a:r>
            <a:r>
              <a:rPr kumimoji="0" lang="en-US" sz="2900" b="1" i="0" u="none" strike="noStrike" kern="1200" cap="none" spc="0" normalizeH="0" baseline="0" noProof="0" dirty="0">
                <a:ln>
                  <a:noFill/>
                </a:ln>
                <a:solidFill>
                  <a:srgbClr val="1F497D"/>
                </a:solidFill>
                <a:effectLst/>
                <a:uLnTx/>
                <a:uFillTx/>
                <a:latin typeface="Gill Sans MT"/>
                <a:ea typeface="+mn-ea"/>
                <a:cs typeface="+mn-cs"/>
              </a:rPr>
              <a:t> </a:t>
            </a:r>
            <a:r>
              <a:rPr kumimoji="0" lang="en-US" sz="2900" b="1" i="0" u="none" strike="noStrike" kern="1200" cap="none" spc="0" normalizeH="0" baseline="0" noProof="0" dirty="0">
                <a:ln>
                  <a:noFill/>
                </a:ln>
                <a:solidFill>
                  <a:prstClr val="black"/>
                </a:solidFill>
                <a:effectLst/>
                <a:uLnTx/>
                <a:uFillTx/>
                <a:latin typeface="Gill Sans MT"/>
                <a:ea typeface="+mn-ea"/>
                <a:cs typeface="+mn-cs"/>
              </a:rPr>
              <a:t>significant fraction of the</a:t>
            </a:r>
            <a:br>
              <a:rPr kumimoji="0" lang="en-US" sz="2900" b="1" i="0" u="none" strike="noStrike" kern="1200" cap="none" spc="0" normalizeH="0" baseline="0" noProof="0" dirty="0">
                <a:ln>
                  <a:noFill/>
                </a:ln>
                <a:solidFill>
                  <a:prstClr val="black"/>
                </a:solidFill>
                <a:effectLst/>
                <a:uLnTx/>
                <a:uFillTx/>
                <a:latin typeface="Gill Sans MT"/>
                <a:ea typeface="+mn-ea"/>
                <a:cs typeface="+mn-cs"/>
              </a:rPr>
            </a:br>
            <a:r>
              <a:rPr kumimoji="0" lang="en-US" sz="2900" b="1" i="0" u="none" strike="noStrike" kern="1200" cap="none" spc="0" normalizeH="0" baseline="0" noProof="0" dirty="0">
                <a:ln>
                  <a:noFill/>
                </a:ln>
                <a:solidFill>
                  <a:prstClr val="black"/>
                </a:solidFill>
                <a:effectLst/>
                <a:uLnTx/>
                <a:uFillTx/>
                <a:latin typeface="Gill Sans MT"/>
                <a:ea typeface="+mn-ea"/>
                <a:cs typeface="+mn-cs"/>
              </a:rPr>
              <a:t> </a:t>
            </a:r>
            <a:r>
              <a:rPr kumimoji="0" lang="en-US" sz="2900" b="1" i="0" u="none" strike="noStrike" kern="1200" cap="none" spc="0" normalizeH="0" baseline="0" noProof="0" dirty="0">
                <a:ln>
                  <a:noFill/>
                </a:ln>
                <a:solidFill>
                  <a:srgbClr val="C00000"/>
                </a:solidFill>
                <a:effectLst/>
                <a:uLnTx/>
                <a:uFillTx/>
                <a:latin typeface="Gill Sans MT"/>
                <a:ea typeface="+mn-ea"/>
                <a:cs typeface="+mn-cs"/>
              </a:rPr>
              <a:t>data movement</a:t>
            </a:r>
            <a:r>
              <a:rPr kumimoji="0" lang="en-US" sz="2900" b="1" i="0" u="none" strike="noStrike" kern="1200" cap="none" spc="0" normalizeH="0" baseline="0" noProof="0" dirty="0">
                <a:ln>
                  <a:noFill/>
                </a:ln>
                <a:solidFill>
                  <a:srgbClr val="FF0000"/>
                </a:solidFill>
                <a:effectLst/>
                <a:uLnTx/>
                <a:uFillTx/>
                <a:latin typeface="Gill Sans MT"/>
                <a:ea typeface="+mn-ea"/>
                <a:cs typeface="+mn-cs"/>
              </a:rPr>
              <a:t> </a:t>
            </a:r>
            <a:r>
              <a:rPr kumimoji="0" lang="en-US" sz="2900" b="1" i="0" u="none" strike="noStrike" kern="1200" cap="none" spc="0" normalizeH="0" baseline="0" noProof="0" dirty="0">
                <a:ln>
                  <a:noFill/>
                </a:ln>
                <a:solidFill>
                  <a:prstClr val="black"/>
                </a:solidFill>
                <a:effectLst/>
                <a:uLnTx/>
                <a:uFillTx/>
                <a:latin typeface="Gill Sans MT"/>
                <a:ea typeface="+mn-ea"/>
                <a:cs typeface="+mn-cs"/>
              </a:rPr>
              <a:t>often comes from</a:t>
            </a:r>
            <a:r>
              <a:rPr kumimoji="0" lang="en-US" sz="2900" b="1" i="0" u="none" strike="noStrike" kern="1200" cap="none" spc="0" normalizeH="0" baseline="0" noProof="0" dirty="0">
                <a:ln>
                  <a:noFill/>
                </a:ln>
                <a:solidFill>
                  <a:srgbClr val="0000FF"/>
                </a:solidFill>
                <a:effectLst/>
                <a:uLnTx/>
                <a:uFillTx/>
                <a:latin typeface="Gill Sans MT"/>
                <a:ea typeface="+mn-ea"/>
                <a:cs typeface="+mn-cs"/>
              </a:rPr>
              <a:t> </a:t>
            </a:r>
            <a:r>
              <a:rPr kumimoji="0" lang="en-US" sz="2900" b="1" i="0" u="none" strike="noStrike" kern="1200" cap="none" spc="0" normalizeH="0" baseline="0" noProof="0" dirty="0">
                <a:ln>
                  <a:noFill/>
                </a:ln>
                <a:solidFill>
                  <a:srgbClr val="1F497D"/>
                </a:solidFill>
                <a:effectLst/>
                <a:uLnTx/>
                <a:uFillTx/>
                <a:latin typeface="Gill Sans MT"/>
                <a:ea typeface="+mn-ea"/>
                <a:cs typeface="+mn-cs"/>
              </a:rPr>
              <a:t>simple functions</a:t>
            </a:r>
          </a:p>
        </p:txBody>
      </p:sp>
      <p:sp>
        <p:nvSpPr>
          <p:cNvPr id="16" name="Rounded Rectangle 15"/>
          <p:cNvSpPr/>
          <p:nvPr/>
        </p:nvSpPr>
        <p:spPr>
          <a:xfrm>
            <a:off x="1905000" y="4358045"/>
            <a:ext cx="1524000" cy="740152"/>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mn-cs"/>
              </a:rPr>
              <a:t>PIM Core</a:t>
            </a:r>
          </a:p>
        </p:txBody>
      </p:sp>
      <p:grpSp>
        <p:nvGrpSpPr>
          <p:cNvPr id="17" name="Group 16"/>
          <p:cNvGrpSpPr/>
          <p:nvPr/>
        </p:nvGrpSpPr>
        <p:grpSpPr>
          <a:xfrm>
            <a:off x="4648200" y="4259997"/>
            <a:ext cx="2667000" cy="914400"/>
            <a:chOff x="5562600" y="3276600"/>
            <a:chExt cx="2438400" cy="990600"/>
          </a:xfrm>
        </p:grpSpPr>
        <p:sp>
          <p:nvSpPr>
            <p:cNvPr id="23" name="Rounded Rectangle 22"/>
            <p:cNvSpPr/>
            <p:nvPr/>
          </p:nvSpPr>
          <p:spPr>
            <a:xfrm>
              <a:off x="5562600" y="3276600"/>
              <a:ext cx="2133600" cy="685800"/>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mn-cs"/>
                </a:rPr>
                <a:t>PIM Accelerator</a:t>
              </a:r>
            </a:p>
          </p:txBody>
        </p:sp>
        <p:sp>
          <p:nvSpPr>
            <p:cNvPr id="24" name="Rounded Rectangle 23"/>
            <p:cNvSpPr/>
            <p:nvPr/>
          </p:nvSpPr>
          <p:spPr>
            <a:xfrm>
              <a:off x="5715000" y="3429000"/>
              <a:ext cx="2133600" cy="685800"/>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mn-cs"/>
                </a:rPr>
                <a:t>PIM Accelerator</a:t>
              </a:r>
            </a:p>
          </p:txBody>
        </p:sp>
        <p:sp>
          <p:nvSpPr>
            <p:cNvPr id="25" name="Rounded Rectangle 24"/>
            <p:cNvSpPr/>
            <p:nvPr/>
          </p:nvSpPr>
          <p:spPr>
            <a:xfrm>
              <a:off x="5867400" y="3581400"/>
              <a:ext cx="2133600" cy="685800"/>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mn-cs"/>
                </a:rPr>
                <a:t>PIM Accelerator</a:t>
              </a:r>
            </a:p>
          </p:txBody>
        </p:sp>
      </p:grpSp>
      <p:sp>
        <p:nvSpPr>
          <p:cNvPr id="66" name="Rectangle 65"/>
          <p:cNvSpPr/>
          <p:nvPr/>
        </p:nvSpPr>
        <p:spPr>
          <a:xfrm>
            <a:off x="0" y="2231648"/>
            <a:ext cx="9067800" cy="89255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prstClr val="black"/>
                </a:solidFill>
                <a:effectLst/>
                <a:uLnTx/>
                <a:uFillTx/>
                <a:latin typeface="Gill Sans MT"/>
                <a:ea typeface="+mn-ea"/>
                <a:cs typeface="+mn-cs"/>
              </a:rPr>
              <a:t>We can design lightweight logic to implement</a:t>
            </a:r>
            <a:br>
              <a:rPr kumimoji="0" lang="en-US" sz="2600" b="1" i="0" u="none" strike="noStrike" kern="1200" cap="none" spc="0" normalizeH="0" baseline="0" noProof="0" dirty="0">
                <a:ln>
                  <a:noFill/>
                </a:ln>
                <a:solidFill>
                  <a:prstClr val="black"/>
                </a:solidFill>
                <a:effectLst/>
                <a:uLnTx/>
                <a:uFillTx/>
                <a:latin typeface="Gill Sans MT"/>
                <a:ea typeface="+mn-ea"/>
                <a:cs typeface="+mn-cs"/>
              </a:rPr>
            </a:br>
            <a:r>
              <a:rPr kumimoji="0" lang="en-US" sz="2600" b="1" i="0" u="none" strike="noStrike" kern="1200" cap="none" spc="0" normalizeH="0" baseline="0" noProof="0" dirty="0">
                <a:ln>
                  <a:noFill/>
                </a:ln>
                <a:solidFill>
                  <a:prstClr val="black"/>
                </a:solidFill>
                <a:effectLst/>
                <a:uLnTx/>
                <a:uFillTx/>
                <a:latin typeface="Gill Sans MT"/>
                <a:ea typeface="+mn-ea"/>
                <a:cs typeface="+mn-cs"/>
              </a:rPr>
              <a:t> these </a:t>
            </a:r>
            <a:r>
              <a:rPr kumimoji="0" lang="en-US" sz="2600" b="1" i="1" u="sng" strike="noStrike" kern="1200" cap="none" spc="0" normalizeH="0" baseline="0" noProof="0" dirty="0">
                <a:ln>
                  <a:noFill/>
                </a:ln>
                <a:solidFill>
                  <a:prstClr val="black"/>
                </a:solidFill>
                <a:effectLst/>
                <a:uLnTx/>
                <a:uFillTx/>
                <a:latin typeface="Gill Sans MT"/>
                <a:ea typeface="+mn-ea"/>
                <a:cs typeface="+mn-cs"/>
              </a:rPr>
              <a:t>simple functions</a:t>
            </a:r>
            <a:r>
              <a:rPr kumimoji="0" lang="en-US" sz="2600" b="1" i="0" u="none" strike="noStrike" kern="1200" cap="none" spc="0" normalizeH="0" baseline="0" noProof="0" dirty="0">
                <a:ln>
                  <a:noFill/>
                </a:ln>
                <a:solidFill>
                  <a:prstClr val="black"/>
                </a:solidFill>
                <a:effectLst/>
                <a:uLnTx/>
                <a:uFillTx/>
                <a:latin typeface="Gill Sans MT"/>
                <a:ea typeface="+mn-ea"/>
                <a:cs typeface="+mn-cs"/>
              </a:rPr>
              <a:t> in </a:t>
            </a:r>
            <a:r>
              <a:rPr kumimoji="0" lang="en-US" sz="2600" b="1" i="0" u="none" strike="noStrike" kern="1200" cap="none" spc="0" normalizeH="0" baseline="0" noProof="0" dirty="0">
                <a:ln>
                  <a:noFill/>
                </a:ln>
                <a:solidFill>
                  <a:srgbClr val="0000FF"/>
                </a:solidFill>
                <a:effectLst/>
                <a:uLnTx/>
                <a:uFillTx/>
                <a:latin typeface="Gill Sans MT"/>
                <a:ea typeface="+mn-ea"/>
                <a:cs typeface="+mn-cs"/>
              </a:rPr>
              <a:t>memory</a:t>
            </a:r>
          </a:p>
        </p:txBody>
      </p:sp>
      <p:sp>
        <p:nvSpPr>
          <p:cNvPr id="36" name="Rectangle 35"/>
          <p:cNvSpPr/>
          <p:nvPr/>
        </p:nvSpPr>
        <p:spPr>
          <a:xfrm>
            <a:off x="990600" y="3429000"/>
            <a:ext cx="3276600" cy="830997"/>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300" b="1" i="0" u="none" strike="noStrike" kern="1200" cap="none" spc="0" normalizeH="0" baseline="0" noProof="0" dirty="0">
                <a:ln>
                  <a:noFill/>
                </a:ln>
                <a:solidFill>
                  <a:srgbClr val="006600"/>
                </a:solidFill>
                <a:effectLst/>
                <a:uLnTx/>
                <a:uFillTx/>
                <a:latin typeface="Gill Sans MT"/>
                <a:ea typeface="+mn-ea"/>
                <a:cs typeface="+mn-cs"/>
              </a:rPr>
              <a:t>Small embedded</a:t>
            </a:r>
            <a:br>
              <a:rPr kumimoji="0" lang="en-US" sz="2300" b="1" i="0" u="none" strike="noStrike" kern="1200" cap="none" spc="0" normalizeH="0" baseline="0" noProof="0" dirty="0">
                <a:ln>
                  <a:noFill/>
                </a:ln>
                <a:solidFill>
                  <a:srgbClr val="006600"/>
                </a:solidFill>
                <a:effectLst/>
                <a:uLnTx/>
                <a:uFillTx/>
                <a:latin typeface="Gill Sans MT"/>
                <a:ea typeface="+mn-ea"/>
                <a:cs typeface="+mn-cs"/>
              </a:rPr>
            </a:br>
            <a:r>
              <a:rPr kumimoji="0" lang="en-US" sz="2300" b="1" i="0" u="none" strike="noStrike" kern="1200" cap="none" spc="0" normalizeH="0" baseline="0" noProof="0" dirty="0">
                <a:ln>
                  <a:noFill/>
                </a:ln>
                <a:solidFill>
                  <a:srgbClr val="006600"/>
                </a:solidFill>
                <a:effectLst/>
                <a:uLnTx/>
                <a:uFillTx/>
                <a:latin typeface="Gill Sans MT"/>
                <a:ea typeface="+mn-ea"/>
                <a:cs typeface="+mn-cs"/>
              </a:rPr>
              <a:t> low-power core</a:t>
            </a:r>
          </a:p>
        </p:txBody>
      </p:sp>
      <p:sp>
        <p:nvSpPr>
          <p:cNvPr id="38" name="Rectangle 37"/>
          <p:cNvSpPr/>
          <p:nvPr/>
        </p:nvSpPr>
        <p:spPr>
          <a:xfrm>
            <a:off x="4114800" y="3429000"/>
            <a:ext cx="3352800" cy="830997"/>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300" b="1" i="0" u="none" strike="noStrike" kern="1200" cap="none" spc="0" normalizeH="0" baseline="0" noProof="0" dirty="0">
                <a:ln>
                  <a:noFill/>
                </a:ln>
                <a:solidFill>
                  <a:srgbClr val="006600"/>
                </a:solidFill>
                <a:effectLst/>
                <a:uLnTx/>
                <a:uFillTx/>
                <a:latin typeface="Gill Sans MT"/>
                <a:ea typeface="+mn-ea"/>
                <a:cs typeface="+mn-cs"/>
              </a:rPr>
              <a:t>Small fixed-function accelerators</a:t>
            </a:r>
          </a:p>
        </p:txBody>
      </p:sp>
      <p:sp>
        <p:nvSpPr>
          <p:cNvPr id="39" name="Rectangle 38"/>
          <p:cNvSpPr/>
          <p:nvPr/>
        </p:nvSpPr>
        <p:spPr>
          <a:xfrm>
            <a:off x="0" y="5446693"/>
            <a:ext cx="9144000" cy="954107"/>
          </a:xfrm>
          <a:prstGeom prst="rect">
            <a:avLst/>
          </a:prstGeom>
          <a:solidFill>
            <a:schemeClr val="tx2">
              <a:lumMod val="75000"/>
            </a:schemeClr>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Gill Sans MT"/>
                <a:ea typeface="+mn-ea"/>
                <a:cs typeface="+mn-cs"/>
              </a:rPr>
              <a:t>Offloading to PIM logic reduces energy and improves performance, on average, by 2.3X and 2.2X</a:t>
            </a:r>
          </a:p>
        </p:txBody>
      </p:sp>
    </p:spTree>
    <p:extLst>
      <p:ext uri="{BB962C8B-B14F-4D97-AF65-F5344CB8AC3E}">
        <p14:creationId xmlns:p14="http://schemas.microsoft.com/office/powerpoint/2010/main" val="1634192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6"/>
                                        </p:tgtEl>
                                        <p:attrNameLst>
                                          <p:attrName>style.visibility</p:attrName>
                                        </p:attrNameLst>
                                      </p:cBhvr>
                                      <p:to>
                                        <p:strVal val="visible"/>
                                      </p:to>
                                    </p:set>
                                    <p:animEffect transition="in" filter="fade">
                                      <p:cBhvr>
                                        <p:cTn id="12" dur="500"/>
                                        <p:tgtEl>
                                          <p:spTgt spid="6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6"/>
                                        </p:tgtEl>
                                        <p:attrNameLst>
                                          <p:attrName>style.visibility</p:attrName>
                                        </p:attrNameLst>
                                      </p:cBhvr>
                                      <p:to>
                                        <p:strVal val="visible"/>
                                      </p:to>
                                    </p:set>
                                    <p:animEffect transition="in" filter="fade">
                                      <p:cBhvr>
                                        <p:cTn id="20" dur="500"/>
                                        <p:tgtEl>
                                          <p:spTgt spid="36"/>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8"/>
                                        </p:tgtEl>
                                        <p:attrNameLst>
                                          <p:attrName>style.visibility</p:attrName>
                                        </p:attrNameLst>
                                      </p:cBhvr>
                                      <p:to>
                                        <p:strVal val="visible"/>
                                      </p:to>
                                    </p:set>
                                    <p:animEffect transition="in" filter="fade">
                                      <p:cBhvr>
                                        <p:cTn id="25" dur="500"/>
                                        <p:tgtEl>
                                          <p:spTgt spid="38"/>
                                        </p:tgtEl>
                                      </p:cBhvr>
                                    </p:animEffect>
                                  </p:childTnLst>
                                </p:cTn>
                              </p:par>
                              <p:par>
                                <p:cTn id="26" presetID="10" presetClass="entr" presetSubtype="0" fill="hold" nodeType="withEffect">
                                  <p:stCondLst>
                                    <p:cond delay="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500"/>
                                        <p:tgtEl>
                                          <p:spTgt spid="17"/>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9"/>
                                        </p:tgtEl>
                                        <p:attrNameLst>
                                          <p:attrName>style.visibility</p:attrName>
                                        </p:attrNameLst>
                                      </p:cBhvr>
                                      <p:to>
                                        <p:strVal val="visible"/>
                                      </p:to>
                                    </p:set>
                                    <p:animEffect transition="in" filter="fade">
                                      <p:cBhvr>
                                        <p:cTn id="33"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6" grpId="0" animBg="1"/>
      <p:bldP spid="66" grpId="0"/>
      <p:bldP spid="36" grpId="0"/>
      <p:bldP spid="38" grpId="0"/>
      <p:bldP spid="39" grpId="0" animBg="1"/>
    </p:bldLst>
  </p:timing>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0"/>
            <a:ext cx="10210800" cy="914400"/>
          </a:xfrm>
        </p:spPr>
        <p:txBody>
          <a:bodyPr/>
          <a:lstStyle/>
          <a:p>
            <a:r>
              <a:rPr lang="en-US" sz="4000" dirty="0"/>
              <a:t>Workload Analysis</a:t>
            </a:r>
            <a:endParaRPr lang="en-US" sz="3700" dirty="0"/>
          </a:p>
        </p:txBody>
      </p:sp>
      <p:sp>
        <p:nvSpPr>
          <p:cNvPr id="3" name="Content Placeholder 2"/>
          <p:cNvSpPr>
            <a:spLocks noGrp="1"/>
          </p:cNvSpPr>
          <p:nvPr>
            <p:ph idx="1"/>
          </p:nvPr>
        </p:nvSpPr>
        <p:spPr>
          <a:xfrm>
            <a:off x="152400" y="1066800"/>
            <a:ext cx="8839200" cy="5638800"/>
          </a:xfrm>
        </p:spPr>
        <p:txBody>
          <a:bodyPr>
            <a:normAutofit/>
          </a:bodyPr>
          <a:lstStyle/>
          <a:p>
            <a:pPr lvl="1"/>
            <a:endParaRPr lang="en-US" sz="2000" dirty="0">
              <a:solidFill>
                <a:srgbClr val="595959"/>
              </a:solidFill>
            </a:endParaRPr>
          </a:p>
          <a:p>
            <a:pPr lvl="1"/>
            <a:endParaRPr lang="en-US" sz="2400" dirty="0">
              <a:solidFill>
                <a:schemeClr val="tx2"/>
              </a:solidFill>
            </a:endParaRPr>
          </a:p>
          <a:p>
            <a:pPr marL="342900" lvl="1" indent="-342900">
              <a:buFont typeface="Arial" pitchFamily="34" charset="0"/>
              <a:buChar char="•"/>
            </a:pPr>
            <a:endParaRPr lang="en-US" sz="2400" u="sng" dirty="0">
              <a:solidFill>
                <a:schemeClr val="tx2"/>
              </a:solidFill>
            </a:endParaRPr>
          </a:p>
          <a:p>
            <a:pPr lvl="1"/>
            <a:endParaRPr lang="en-US" sz="2000" dirty="0">
              <a:solidFill>
                <a:srgbClr val="595959"/>
              </a:solidFill>
            </a:endParaRPr>
          </a:p>
          <a:p>
            <a:endParaRPr lang="en-US" dirty="0"/>
          </a:p>
        </p:txBody>
      </p:sp>
      <p:pic>
        <p:nvPicPr>
          <p:cNvPr id="6" name="Picture 5" descr="safari.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00" y="6580445"/>
            <a:ext cx="959296" cy="277563"/>
          </a:xfrm>
          <a:prstGeom prst="rect">
            <a:avLst/>
          </a:prstGeom>
        </p:spPr>
      </p:pic>
      <p:sp>
        <p:nvSpPr>
          <p:cNvPr id="5" name="Rectangle 4"/>
          <p:cNvSpPr/>
          <p:nvPr/>
        </p:nvSpPr>
        <p:spPr>
          <a:xfrm>
            <a:off x="533400" y="2433935"/>
            <a:ext cx="31242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Gill Sans MT"/>
                <a:ea typeface="+mn-ea"/>
                <a:cs typeface="+mn-cs"/>
              </a:rPr>
              <a:t>Chrome</a:t>
            </a:r>
            <a:endParaRPr kumimoji="0" lang="en-US" sz="28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9" name="TextBox 8"/>
          <p:cNvSpPr txBox="1"/>
          <p:nvPr/>
        </p:nvSpPr>
        <p:spPr>
          <a:xfrm>
            <a:off x="381000" y="2967335"/>
            <a:ext cx="3886200" cy="461665"/>
          </a:xfrm>
          <a:prstGeom prst="rect">
            <a:avLst/>
          </a:prstGeom>
          <a:noFill/>
        </p:spPr>
        <p:txBody>
          <a:bodyPr wrap="square" rtlCol="0">
            <a:spAutoFit/>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web browser</a:t>
            </a: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11" name="TextBox 10"/>
          <p:cNvSpPr txBox="1"/>
          <p:nvPr/>
        </p:nvSpPr>
        <p:spPr>
          <a:xfrm>
            <a:off x="4267200" y="2463224"/>
            <a:ext cx="4267200" cy="5847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000000"/>
                </a:solidFill>
                <a:effectLst/>
                <a:uLnTx/>
                <a:uFillTx/>
                <a:latin typeface="Gill Sans MT"/>
                <a:ea typeface="+mn-ea"/>
                <a:cs typeface="+mn-cs"/>
              </a:rPr>
              <a:t>TensorFlow</a:t>
            </a:r>
            <a:r>
              <a:rPr kumimoji="0" lang="en-US" sz="3200" b="1" i="0" u="none" strike="noStrike" kern="1200" cap="none" spc="0" normalizeH="0" baseline="0" noProof="0" dirty="0">
                <a:ln>
                  <a:noFill/>
                </a:ln>
                <a:solidFill>
                  <a:srgbClr val="000000"/>
                </a:solidFill>
                <a:effectLst/>
                <a:uLnTx/>
                <a:uFillTx/>
                <a:latin typeface="Gill Sans MT"/>
                <a:ea typeface="+mn-ea"/>
                <a:cs typeface="+mn-cs"/>
              </a:rPr>
              <a:t> Mobile</a:t>
            </a: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12" name="TextBox 11"/>
          <p:cNvSpPr txBox="1"/>
          <p:nvPr/>
        </p:nvSpPr>
        <p:spPr>
          <a:xfrm>
            <a:off x="3810000" y="2979003"/>
            <a:ext cx="52578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machine learning framework</a:t>
            </a:r>
            <a:endParaRPr kumimoji="0" lang="en-US" sz="2400" b="0" i="0" u="none" strike="noStrike" kern="1200" cap="none" spc="0" normalizeH="0" baseline="0" noProof="0" dirty="0">
              <a:ln>
                <a:noFill/>
              </a:ln>
              <a:solidFill>
                <a:srgbClr val="595959"/>
              </a:solidFill>
              <a:effectLst/>
              <a:uLnTx/>
              <a:uFillTx/>
              <a:latin typeface="Gill Sans MT"/>
              <a:ea typeface="+mn-ea"/>
              <a:cs typeface="+mn-cs"/>
            </a:endParaRPr>
          </a:p>
        </p:txBody>
      </p:sp>
      <p:sp>
        <p:nvSpPr>
          <p:cNvPr id="16" name="Rectangle 15"/>
          <p:cNvSpPr/>
          <p:nvPr/>
        </p:nvSpPr>
        <p:spPr>
          <a:xfrm>
            <a:off x="-76200" y="5334000"/>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Playback</a:t>
            </a:r>
          </a:p>
        </p:txBody>
      </p:sp>
      <p:sp>
        <p:nvSpPr>
          <p:cNvPr id="17" name="TextBox 16"/>
          <p:cNvSpPr txBox="1"/>
          <p:nvPr/>
        </p:nvSpPr>
        <p:spPr>
          <a:xfrm>
            <a:off x="127000" y="5943600"/>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752600" y="1290935"/>
            <a:ext cx="1066800" cy="1066800"/>
          </a:xfrm>
          <a:prstGeom prst="rect">
            <a:avLst/>
          </a:prstGeom>
        </p:spPr>
      </p:pic>
      <p:pic>
        <p:nvPicPr>
          <p:cNvPr id="14" name="Picture 13"/>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791200" y="1205370"/>
            <a:ext cx="1081655" cy="1156830"/>
          </a:xfrm>
          <a:prstGeom prst="rect">
            <a:avLst/>
          </a:prstGeom>
        </p:spPr>
      </p:pic>
      <p:sp>
        <p:nvSpPr>
          <p:cNvPr id="19" name="Rectangle 18"/>
          <p:cNvSpPr/>
          <p:nvPr/>
        </p:nvSpPr>
        <p:spPr>
          <a:xfrm>
            <a:off x="6096000" y="3769051"/>
            <a:ext cx="3505200" cy="492443"/>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10" name="Group 9"/>
          <p:cNvGrpSpPr/>
          <p:nvPr/>
        </p:nvGrpSpPr>
        <p:grpSpPr>
          <a:xfrm>
            <a:off x="1371600" y="4191000"/>
            <a:ext cx="1600200" cy="1219200"/>
            <a:chOff x="5867400" y="2936553"/>
            <a:chExt cx="2057400" cy="1447800"/>
          </a:xfrm>
        </p:grpSpPr>
        <p:pic>
          <p:nvPicPr>
            <p:cNvPr id="31" name="Picture 30"/>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4" name="Picture 23"/>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8" name="Picture 7"/>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grpSp>
        <p:nvGrpSpPr>
          <p:cNvPr id="25" name="Group 24"/>
          <p:cNvGrpSpPr/>
          <p:nvPr/>
        </p:nvGrpSpPr>
        <p:grpSpPr>
          <a:xfrm>
            <a:off x="5638800" y="4234696"/>
            <a:ext cx="1676400" cy="1219200"/>
            <a:chOff x="5867400" y="2936553"/>
            <a:chExt cx="2057400" cy="1447800"/>
          </a:xfrm>
        </p:grpSpPr>
        <p:pic>
          <p:nvPicPr>
            <p:cNvPr id="26" name="Picture 25"/>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7" name="Picture 26"/>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28" name="Picture 27"/>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sp>
        <p:nvSpPr>
          <p:cNvPr id="30" name="Rectangle 29"/>
          <p:cNvSpPr/>
          <p:nvPr/>
        </p:nvSpPr>
        <p:spPr>
          <a:xfrm>
            <a:off x="4191000" y="5352872"/>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Capture</a:t>
            </a:r>
          </a:p>
        </p:txBody>
      </p:sp>
      <p:sp>
        <p:nvSpPr>
          <p:cNvPr id="32" name="TextBox 31"/>
          <p:cNvSpPr txBox="1"/>
          <p:nvPr/>
        </p:nvSpPr>
        <p:spPr>
          <a:xfrm>
            <a:off x="4318000" y="5962472"/>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Tree>
    <p:extLst>
      <p:ext uri="{BB962C8B-B14F-4D97-AF65-F5344CB8AC3E}">
        <p14:creationId xmlns:p14="http://schemas.microsoft.com/office/powerpoint/2010/main" val="2968020637"/>
      </p:ext>
    </p:extLst>
  </p:cSld>
  <p:clrMapOvr>
    <a:masterClrMapping/>
  </p:clrMapOvr>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6200"/>
            <a:ext cx="9144000" cy="914400"/>
          </a:xfrm>
        </p:spPr>
        <p:txBody>
          <a:bodyPr/>
          <a:lstStyle/>
          <a:p>
            <a:r>
              <a:rPr lang="en-US" dirty="0" err="1"/>
              <a:t>TensorFlow</a:t>
            </a:r>
            <a:r>
              <a:rPr lang="en-US" dirty="0"/>
              <a:t> Mobile</a:t>
            </a:r>
          </a:p>
        </p:txBody>
      </p:sp>
      <p:sp>
        <p:nvSpPr>
          <p:cNvPr id="3" name="Content Placeholder 2"/>
          <p:cNvSpPr>
            <a:spLocks noGrp="1"/>
          </p:cNvSpPr>
          <p:nvPr>
            <p:ph idx="1"/>
          </p:nvPr>
        </p:nvSpPr>
        <p:spPr>
          <a:xfrm>
            <a:off x="152400" y="990600"/>
            <a:ext cx="8991600" cy="5715000"/>
          </a:xfrm>
        </p:spPr>
        <p:txBody>
          <a:bodyPr>
            <a:normAutofit/>
          </a:bodyPr>
          <a:lstStyle/>
          <a:p>
            <a:endParaRPr lang="en-US" sz="28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marL="457200" lvl="1" indent="0">
              <a:buNone/>
            </a:pPr>
            <a:endParaRPr lang="en-US" sz="2400" dirty="0">
              <a:solidFill>
                <a:srgbClr val="595959"/>
              </a:solidFill>
            </a:endParaRPr>
          </a:p>
          <a:p>
            <a:pPr lvl="1"/>
            <a:endParaRPr lang="en" sz="2400" dirty="0">
              <a:solidFill>
                <a:srgbClr val="595959"/>
              </a:solidFill>
            </a:endParaRPr>
          </a:p>
          <a:p>
            <a:pPr marL="0" indent="0">
              <a:buNone/>
            </a:pPr>
            <a:endParaRPr lang="en-US" sz="2800" dirty="0">
              <a:solidFill>
                <a:schemeClr val="tx2"/>
              </a:solidFill>
            </a:endParaRPr>
          </a:p>
          <a:p>
            <a:pPr lvl="1"/>
            <a:endParaRPr lang="en-US" sz="2400" dirty="0"/>
          </a:p>
          <a:p>
            <a:pPr lvl="1"/>
            <a:endParaRPr lang="en-US" sz="2400" dirty="0"/>
          </a:p>
          <a:p>
            <a:pPr lvl="1"/>
            <a:endParaRPr lang="en-US" sz="2400" dirty="0"/>
          </a:p>
        </p:txBody>
      </p:sp>
      <p:pic>
        <p:nvPicPr>
          <p:cNvPr id="6" name="Picture 5" descr="safari.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00" y="6580445"/>
            <a:ext cx="959296" cy="277563"/>
          </a:xfrm>
          <a:prstGeom prst="rect">
            <a:avLst/>
          </a:prstGeom>
        </p:spPr>
      </p:pic>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038600" y="762000"/>
            <a:ext cx="914400" cy="977950"/>
          </a:xfrm>
          <a:prstGeom prst="rect">
            <a:avLst/>
          </a:prstGeom>
        </p:spPr>
      </p:pic>
      <p:sp>
        <p:nvSpPr>
          <p:cNvPr id="5" name="Rectangle 4"/>
          <p:cNvSpPr/>
          <p:nvPr/>
        </p:nvSpPr>
        <p:spPr>
          <a:xfrm>
            <a:off x="0" y="3505200"/>
            <a:ext cx="9144000" cy="892552"/>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prstClr val="black"/>
                </a:solidFill>
                <a:effectLst/>
                <a:uLnTx/>
                <a:uFillTx/>
                <a:latin typeface="Gill Sans MT"/>
                <a:ea typeface="+mn-ea"/>
                <a:cs typeface="+mn-cs"/>
              </a:rPr>
              <a:t> </a:t>
            </a:r>
            <a:r>
              <a:rPr kumimoji="0" lang="en-US" sz="2600" b="1" i="0" u="none" strike="noStrike" kern="1200" cap="none" spc="0" normalizeH="0" baseline="0" noProof="0" dirty="0">
                <a:ln>
                  <a:noFill/>
                </a:ln>
                <a:solidFill>
                  <a:srgbClr val="C00000"/>
                </a:solidFill>
                <a:effectLst/>
                <a:uLnTx/>
                <a:uFillTx/>
                <a:latin typeface="Gill Sans MT"/>
                <a:ea typeface="+mn-ea"/>
                <a:cs typeface="+mn-cs"/>
              </a:rPr>
              <a:t>57.3%</a:t>
            </a:r>
            <a:r>
              <a:rPr kumimoji="0" lang="en-US" sz="2600" b="1" i="0" u="none" strike="noStrike" kern="1200" cap="none" spc="0" normalizeH="0" baseline="0" noProof="0" dirty="0">
                <a:ln>
                  <a:noFill/>
                </a:ln>
                <a:solidFill>
                  <a:prstClr val="black"/>
                </a:solidFill>
                <a:effectLst/>
                <a:uLnTx/>
                <a:uFillTx/>
                <a:latin typeface="Gill Sans MT"/>
                <a:ea typeface="+mn-ea"/>
                <a:cs typeface="+mn-cs"/>
              </a:rPr>
              <a:t> of the inference energy is spent on</a:t>
            </a:r>
            <a:br>
              <a:rPr kumimoji="0" lang="en-US" sz="2600" b="1" i="0" u="none" strike="noStrike" kern="1200" cap="none" spc="0" normalizeH="0" baseline="0" noProof="0" dirty="0">
                <a:ln>
                  <a:noFill/>
                </a:ln>
                <a:solidFill>
                  <a:prstClr val="black"/>
                </a:solidFill>
                <a:effectLst/>
                <a:uLnTx/>
                <a:uFillTx/>
                <a:latin typeface="Gill Sans MT"/>
                <a:ea typeface="+mn-ea"/>
                <a:cs typeface="+mn-cs"/>
              </a:rPr>
            </a:br>
            <a:r>
              <a:rPr kumimoji="0" lang="en-US" sz="2600" b="1" i="0" u="none" strike="noStrike" kern="1200" cap="none" spc="0" normalizeH="0" baseline="0" noProof="0" dirty="0">
                <a:ln>
                  <a:noFill/>
                </a:ln>
                <a:solidFill>
                  <a:prstClr val="black"/>
                </a:solidFill>
                <a:effectLst/>
                <a:uLnTx/>
                <a:uFillTx/>
                <a:latin typeface="Gill Sans MT"/>
                <a:ea typeface="+mn-ea"/>
                <a:cs typeface="+mn-cs"/>
              </a:rPr>
              <a:t> </a:t>
            </a:r>
            <a:r>
              <a:rPr kumimoji="0" lang="en-US" sz="2600" b="1" i="0" u="sng" strike="noStrike" kern="1200" cap="none" spc="0" normalizeH="0" baseline="0" noProof="0" dirty="0">
                <a:ln>
                  <a:noFill/>
                </a:ln>
                <a:solidFill>
                  <a:srgbClr val="C00000"/>
                </a:solidFill>
                <a:effectLst/>
                <a:uLnTx/>
                <a:uFillTx/>
                <a:latin typeface="Gill Sans MT"/>
                <a:ea typeface="+mn-ea"/>
                <a:cs typeface="+mn-cs"/>
              </a:rPr>
              <a:t>data movement</a:t>
            </a:r>
            <a:endParaRPr kumimoji="0" lang="en-US" sz="2600" b="1" i="0" u="sng" strike="noStrike" kern="1200" cap="none" spc="0" normalizeH="0" baseline="0" noProof="0" dirty="0">
              <a:ln>
                <a:noFill/>
              </a:ln>
              <a:solidFill>
                <a:prstClr val="black"/>
              </a:solidFill>
              <a:effectLst/>
              <a:uLnTx/>
              <a:uFillTx/>
              <a:latin typeface="Gill Sans MT"/>
              <a:ea typeface="+mn-ea"/>
              <a:cs typeface="+mn-cs"/>
            </a:endParaRPr>
          </a:p>
        </p:txBody>
      </p:sp>
      <p:sp>
        <p:nvSpPr>
          <p:cNvPr id="14" name="Rectangle 13"/>
          <p:cNvSpPr/>
          <p:nvPr/>
        </p:nvSpPr>
        <p:spPr>
          <a:xfrm>
            <a:off x="0" y="4938355"/>
            <a:ext cx="9144000" cy="830997"/>
          </a:xfrm>
          <a:prstGeom prst="rect">
            <a:avLst/>
          </a:prstGeom>
          <a:solidFill>
            <a:srgbClr val="E4E4E4"/>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 </a:t>
            </a:r>
            <a:r>
              <a:rPr kumimoji="0" lang="en-US" sz="2400" b="1" i="0" u="none" strike="noStrike" kern="1200" cap="none" spc="0" normalizeH="0" baseline="0" noProof="0" dirty="0">
                <a:ln>
                  <a:noFill/>
                </a:ln>
                <a:solidFill>
                  <a:srgbClr val="C00000"/>
                </a:solidFill>
                <a:effectLst/>
                <a:uLnTx/>
                <a:uFillTx/>
                <a:latin typeface="Gill Sans MT"/>
                <a:ea typeface="+mn-ea"/>
                <a:cs typeface="+mn-cs"/>
              </a:rPr>
              <a:t>54.4% </a:t>
            </a:r>
            <a:r>
              <a:rPr kumimoji="0" lang="en-US" sz="2400" b="1" i="0" u="none" strike="noStrike" kern="1200" cap="none" spc="0" normalizeH="0" baseline="0" noProof="0" dirty="0">
                <a:ln>
                  <a:noFill/>
                </a:ln>
                <a:solidFill>
                  <a:prstClr val="black"/>
                </a:solidFill>
                <a:effectLst/>
                <a:uLnTx/>
                <a:uFillTx/>
                <a:latin typeface="Gill Sans MT"/>
                <a:ea typeface="+mn-ea"/>
                <a:cs typeface="+mn-cs"/>
              </a:rPr>
              <a:t>of the </a:t>
            </a:r>
            <a:r>
              <a:rPr kumimoji="0" lang="en-US" sz="2400" b="1" i="0" u="none" strike="noStrike" kern="1200" cap="none" spc="0" normalizeH="0" baseline="0" noProof="0" dirty="0">
                <a:ln>
                  <a:noFill/>
                </a:ln>
                <a:solidFill>
                  <a:srgbClr val="C00000"/>
                </a:solidFill>
                <a:effectLst/>
                <a:uLnTx/>
                <a:uFillTx/>
                <a:latin typeface="Gill Sans MT"/>
                <a:ea typeface="+mn-ea"/>
                <a:cs typeface="+mn-cs"/>
              </a:rPr>
              <a:t>data movement </a:t>
            </a:r>
            <a:r>
              <a:rPr kumimoji="0" lang="en-US" sz="2400" b="1" i="0" u="none" strike="noStrike" kern="1200" cap="none" spc="0" normalizeH="0" baseline="0" noProof="0" dirty="0">
                <a:ln>
                  <a:noFill/>
                </a:ln>
                <a:solidFill>
                  <a:prstClr val="black"/>
                </a:solidFill>
                <a:effectLst/>
                <a:uLnTx/>
                <a:uFillTx/>
                <a:latin typeface="Gill Sans MT"/>
                <a:ea typeface="+mn-ea"/>
                <a:cs typeface="+mn-cs"/>
              </a:rPr>
              <a:t>energy comes from </a:t>
            </a:r>
            <a:br>
              <a:rPr kumimoji="0" lang="en-US" sz="2400" b="1" i="0" u="none" strike="noStrike" kern="1200" cap="none" spc="0" normalizeH="0" baseline="0" noProof="0" dirty="0">
                <a:ln>
                  <a:noFill/>
                </a:ln>
                <a:solidFill>
                  <a:prstClr val="black"/>
                </a:solidFill>
                <a:effectLst/>
                <a:uLnTx/>
                <a:uFillTx/>
                <a:latin typeface="Gill Sans MT"/>
                <a:ea typeface="+mn-ea"/>
                <a:cs typeface="+mn-cs"/>
              </a:rPr>
            </a:br>
            <a:r>
              <a:rPr kumimoji="0" lang="en-US" sz="2400" b="1" i="0" u="sng" strike="noStrike" kern="1200" cap="none" spc="0" normalizeH="0" baseline="0" noProof="0" dirty="0">
                <a:ln>
                  <a:noFill/>
                </a:ln>
                <a:solidFill>
                  <a:srgbClr val="0000FF"/>
                </a:solidFill>
                <a:effectLst/>
                <a:uLnTx/>
                <a:uFillTx/>
                <a:latin typeface="Gill Sans MT"/>
                <a:ea typeface="+mn-ea"/>
                <a:cs typeface="+mn-cs"/>
              </a:rPr>
              <a:t>packing/unpacking</a:t>
            </a:r>
            <a:r>
              <a:rPr kumimoji="0" lang="en-US" sz="2400" b="1" i="0" u="sng" strike="noStrike" kern="1200" cap="none" spc="0" normalizeH="0" baseline="0" noProof="0" dirty="0">
                <a:ln>
                  <a:noFill/>
                </a:ln>
                <a:solidFill>
                  <a:prstClr val="black"/>
                </a:solidFill>
                <a:effectLst/>
                <a:uLnTx/>
                <a:uFillTx/>
                <a:latin typeface="Gill Sans MT"/>
                <a:ea typeface="+mn-ea"/>
                <a:cs typeface="+mn-cs"/>
              </a:rPr>
              <a:t> </a:t>
            </a:r>
            <a:r>
              <a:rPr kumimoji="0" lang="en-US" sz="2400" b="1" i="0" u="none" strike="noStrike" kern="1200" cap="none" spc="0" normalizeH="0" baseline="0" noProof="0" dirty="0">
                <a:ln>
                  <a:noFill/>
                </a:ln>
                <a:solidFill>
                  <a:prstClr val="black"/>
                </a:solidFill>
                <a:effectLst/>
                <a:uLnTx/>
                <a:uFillTx/>
                <a:latin typeface="Gill Sans MT"/>
                <a:ea typeface="+mn-ea"/>
                <a:cs typeface="+mn-cs"/>
              </a:rPr>
              <a:t>and </a:t>
            </a:r>
            <a:r>
              <a:rPr kumimoji="0" lang="en-US" sz="2400" b="1" i="0" u="sng" strike="noStrike" kern="1200" cap="none" spc="0" normalizeH="0" baseline="0" noProof="0" dirty="0">
                <a:ln>
                  <a:noFill/>
                </a:ln>
                <a:solidFill>
                  <a:srgbClr val="0000FF"/>
                </a:solidFill>
                <a:effectLst/>
                <a:uLnTx/>
                <a:uFillTx/>
                <a:latin typeface="Gill Sans MT"/>
                <a:ea typeface="+mn-ea"/>
                <a:cs typeface="+mn-cs"/>
              </a:rPr>
              <a:t>quantization</a:t>
            </a:r>
          </a:p>
        </p:txBody>
      </p:sp>
      <p:cxnSp>
        <p:nvCxnSpPr>
          <p:cNvPr id="30" name="Straight Arrow Connector 29"/>
          <p:cNvCxnSpPr/>
          <p:nvPr/>
        </p:nvCxnSpPr>
        <p:spPr>
          <a:xfrm>
            <a:off x="4495800" y="4473952"/>
            <a:ext cx="0" cy="381000"/>
          </a:xfrm>
          <a:prstGeom prst="straightConnector1">
            <a:avLst/>
          </a:prstGeom>
          <a:ln w="57150" cmpd="sng">
            <a:solidFill>
              <a:schemeClr val="tx1"/>
            </a:solidFill>
            <a:prstDash val="solid"/>
            <a:headEnd type="none" w="med" len="med"/>
            <a:tailEnd type="triangle"/>
          </a:ln>
        </p:spPr>
        <p:style>
          <a:lnRef idx="1">
            <a:schemeClr val="accent1"/>
          </a:lnRef>
          <a:fillRef idx="0">
            <a:schemeClr val="accent1"/>
          </a:fillRef>
          <a:effectRef idx="0">
            <a:schemeClr val="accent1"/>
          </a:effectRef>
          <a:fontRef idx="minor">
            <a:schemeClr val="tx1"/>
          </a:fontRef>
        </p:style>
      </p:cxnSp>
      <p:grpSp>
        <p:nvGrpSpPr>
          <p:cNvPr id="17" name="Group 16"/>
          <p:cNvGrpSpPr/>
          <p:nvPr/>
        </p:nvGrpSpPr>
        <p:grpSpPr>
          <a:xfrm>
            <a:off x="1676400" y="1828800"/>
            <a:ext cx="5638800" cy="1066800"/>
            <a:chOff x="1676400" y="2057400"/>
            <a:chExt cx="5638800" cy="1066800"/>
          </a:xfrm>
        </p:grpSpPr>
        <p:grpSp>
          <p:nvGrpSpPr>
            <p:cNvPr id="68" name="Group 67"/>
            <p:cNvGrpSpPr/>
            <p:nvPr/>
          </p:nvGrpSpPr>
          <p:grpSpPr>
            <a:xfrm>
              <a:off x="3657600" y="2057400"/>
              <a:ext cx="1600200" cy="1066800"/>
              <a:chOff x="3505200" y="1143000"/>
              <a:chExt cx="1828800" cy="1143000"/>
            </a:xfrm>
          </p:grpSpPr>
          <p:sp>
            <p:nvSpPr>
              <p:cNvPr id="67" name="Rounded Rectangle 66"/>
              <p:cNvSpPr/>
              <p:nvPr/>
            </p:nvSpPr>
            <p:spPr>
              <a:xfrm>
                <a:off x="3505200" y="1143000"/>
                <a:ext cx="1828800" cy="1143000"/>
              </a:xfrm>
              <a:prstGeom prst="roundRect">
                <a:avLst/>
              </a:prstGeom>
              <a:solidFill>
                <a:schemeClr val="lt1">
                  <a:alpha val="0"/>
                </a:schemeClr>
              </a:solidFill>
              <a:ln w="28575" cmpd="sng">
                <a:solidFill>
                  <a:srgbClr val="000000"/>
                </a:solidFill>
                <a:prstDash val="dash"/>
              </a:ln>
            </p:spPr>
            <p:style>
              <a:lnRef idx="2">
                <a:schemeClr val="accent2"/>
              </a:lnRef>
              <a:fillRef idx="1">
                <a:schemeClr val="lt1"/>
              </a:fillRef>
              <a:effectRef idx="0">
                <a:schemeClr val="accent2"/>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Gill Sans MT"/>
                  <a:ea typeface="+mn-ea"/>
                  <a:cs typeface="+mn-cs"/>
                </a:endParaRPr>
              </a:p>
            </p:txBody>
          </p:sp>
          <p:pic>
            <p:nvPicPr>
              <p:cNvPr id="66" name="Picture 65"/>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581400" y="1188143"/>
                <a:ext cx="1650486" cy="1097857"/>
              </a:xfrm>
              <a:prstGeom prst="rect">
                <a:avLst/>
              </a:prstGeom>
            </p:spPr>
          </p:pic>
        </p:grpSp>
        <p:cxnSp>
          <p:nvCxnSpPr>
            <p:cNvPr id="69" name="Straight Arrow Connector 68"/>
            <p:cNvCxnSpPr/>
            <p:nvPr/>
          </p:nvCxnSpPr>
          <p:spPr>
            <a:xfrm flipV="1">
              <a:off x="2057400" y="2731532"/>
              <a:ext cx="1371600" cy="11668"/>
            </a:xfrm>
            <a:prstGeom prst="straightConnector1">
              <a:avLst/>
            </a:prstGeom>
            <a:ln w="38100" cmpd="sng">
              <a:solidFill>
                <a:schemeClr val="tx1"/>
              </a:solidFill>
              <a:headEnd type="none" w="med" len="med"/>
              <a:tailEnd type="arrow"/>
            </a:ln>
          </p:spPr>
          <p:style>
            <a:lnRef idx="1">
              <a:schemeClr val="accent1"/>
            </a:lnRef>
            <a:fillRef idx="0">
              <a:schemeClr val="accent1"/>
            </a:fillRef>
            <a:effectRef idx="0">
              <a:schemeClr val="accent1"/>
            </a:effectRef>
            <a:fontRef idx="minor">
              <a:schemeClr val="tx1"/>
            </a:fontRef>
          </p:style>
        </p:cxnSp>
        <p:sp>
          <p:nvSpPr>
            <p:cNvPr id="71" name="Rectangle 70"/>
            <p:cNvSpPr/>
            <p:nvPr/>
          </p:nvSpPr>
          <p:spPr>
            <a:xfrm>
              <a:off x="1676400" y="2209800"/>
              <a:ext cx="2209800" cy="46166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Inference </a:t>
              </a:r>
              <a:endParaRPr kumimoji="0" lang="en-US" sz="2000" b="1" i="0" u="sng" strike="noStrike" kern="1200" cap="none" spc="0" normalizeH="0" baseline="0" noProof="0" dirty="0">
                <a:ln>
                  <a:noFill/>
                </a:ln>
                <a:solidFill>
                  <a:prstClr val="black"/>
                </a:solidFill>
                <a:effectLst/>
                <a:uLnTx/>
                <a:uFillTx/>
                <a:latin typeface="Gill Sans MT"/>
                <a:ea typeface="+mn-ea"/>
                <a:cs typeface="+mn-cs"/>
              </a:endParaRPr>
            </a:p>
          </p:txBody>
        </p:sp>
        <p:cxnSp>
          <p:nvCxnSpPr>
            <p:cNvPr id="40" name="Straight Arrow Connector 39"/>
            <p:cNvCxnSpPr/>
            <p:nvPr/>
          </p:nvCxnSpPr>
          <p:spPr>
            <a:xfrm>
              <a:off x="5486400" y="2731532"/>
              <a:ext cx="1371600" cy="11668"/>
            </a:xfrm>
            <a:prstGeom prst="straightConnector1">
              <a:avLst/>
            </a:prstGeom>
            <a:ln w="38100" cmpd="sng">
              <a:solidFill>
                <a:schemeClr val="tx1"/>
              </a:solidFill>
              <a:headEnd type="none" w="med" len="med"/>
              <a:tailEnd type="arrow"/>
            </a:ln>
          </p:spPr>
          <p:style>
            <a:lnRef idx="1">
              <a:schemeClr val="accent1"/>
            </a:lnRef>
            <a:fillRef idx="0">
              <a:schemeClr val="accent1"/>
            </a:fillRef>
            <a:effectRef idx="0">
              <a:schemeClr val="accent1"/>
            </a:effectRef>
            <a:fontRef idx="minor">
              <a:schemeClr val="tx1"/>
            </a:fontRef>
          </p:style>
        </p:cxnSp>
        <p:sp>
          <p:nvSpPr>
            <p:cNvPr id="43" name="Rectangle 42"/>
            <p:cNvSpPr/>
            <p:nvPr/>
          </p:nvSpPr>
          <p:spPr>
            <a:xfrm>
              <a:off x="5105400" y="2209800"/>
              <a:ext cx="2209800" cy="46166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Prediction</a:t>
              </a:r>
              <a:endParaRPr kumimoji="0" lang="en-US" sz="1800" b="1" i="0" u="sng" strike="noStrike" kern="1200" cap="none" spc="0" normalizeH="0" baseline="0" noProof="0" dirty="0">
                <a:ln>
                  <a:noFill/>
                </a:ln>
                <a:solidFill>
                  <a:prstClr val="black"/>
                </a:solidFill>
                <a:effectLst/>
                <a:uLnTx/>
                <a:uFillTx/>
                <a:latin typeface="Gill Sans MT"/>
                <a:ea typeface="+mn-ea"/>
                <a:cs typeface="+mn-cs"/>
              </a:endParaRPr>
            </a:p>
          </p:txBody>
        </p:sp>
      </p:grpSp>
    </p:spTree>
    <p:extLst>
      <p:ext uri="{BB962C8B-B14F-4D97-AF65-F5344CB8AC3E}">
        <p14:creationId xmlns:p14="http://schemas.microsoft.com/office/powerpoint/2010/main" val="3571736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fade">
                                      <p:cBhvr>
                                        <p:cTn id="10" dur="500"/>
                                        <p:tgtEl>
                                          <p:spTgt spid="1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fade">
                                      <p:cBhvr>
                                        <p:cTn id="20" dur="500"/>
                                        <p:tgtEl>
                                          <p:spTgt spid="14"/>
                                        </p:tgtEl>
                                      </p:cBhvr>
                                    </p:animEffect>
                                  </p:childTnLst>
                                </p:cTn>
                              </p:par>
                              <p:par>
                                <p:cTn id="21" presetID="10" presetClass="entr" presetSubtype="0" fill="hold" nodeType="withEffect">
                                  <p:stCondLst>
                                    <p:cond delay="0"/>
                                  </p:stCondLst>
                                  <p:childTnLst>
                                    <p:set>
                                      <p:cBhvr>
                                        <p:cTn id="22" dur="1" fill="hold">
                                          <p:stCondLst>
                                            <p:cond delay="0"/>
                                          </p:stCondLst>
                                        </p:cTn>
                                        <p:tgtEl>
                                          <p:spTgt spid="30"/>
                                        </p:tgtEl>
                                        <p:attrNameLst>
                                          <p:attrName>style.visibility</p:attrName>
                                        </p:attrNameLst>
                                      </p:cBhvr>
                                      <p:to>
                                        <p:strVal val="visible"/>
                                      </p:to>
                                    </p:set>
                                    <p:animEffect transition="in" filter="fade">
                                      <p:cBhvr>
                                        <p:cTn id="23"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4" grpId="0" animBg="1"/>
    </p:bldLst>
  </p:timing>
</p:sld>
</file>

<file path=ppt/slides/slide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More on PIM for Mobile Devices</a:t>
            </a:r>
          </a:p>
        </p:txBody>
      </p:sp>
      <p:sp>
        <p:nvSpPr>
          <p:cNvPr id="3" name="Content Placeholder 2"/>
          <p:cNvSpPr>
            <a:spLocks noGrp="1"/>
          </p:cNvSpPr>
          <p:nvPr>
            <p:ph idx="1"/>
          </p:nvPr>
        </p:nvSpPr>
        <p:spPr>
          <a:xfrm>
            <a:off x="228600" y="1000472"/>
            <a:ext cx="8807896" cy="4876800"/>
          </a:xfrm>
        </p:spPr>
        <p:txBody>
          <a:bodyPr/>
          <a:lstStyle/>
          <a:p>
            <a:r>
              <a:rPr lang="en-US" sz="1700" dirty="0"/>
              <a:t>Amirali Boroumand, Saugata Ghose, </a:t>
            </a:r>
            <a:r>
              <a:rPr lang="en-US" sz="1700" dirty="0" err="1"/>
              <a:t>Youngsok</a:t>
            </a:r>
            <a:r>
              <a:rPr lang="en-US" sz="1700" dirty="0"/>
              <a:t> Kim, </a:t>
            </a:r>
            <a:r>
              <a:rPr lang="en-US" sz="1700" dirty="0" err="1"/>
              <a:t>Rachata</a:t>
            </a:r>
            <a:r>
              <a:rPr lang="en-US" sz="1700" dirty="0"/>
              <a:t> Ausavarungnirun, Eric </a:t>
            </a:r>
            <a:r>
              <a:rPr lang="en-US" sz="1700" dirty="0" err="1"/>
              <a:t>Shiu</a:t>
            </a:r>
            <a:r>
              <a:rPr lang="en-US" sz="1700" dirty="0"/>
              <a:t>, Rahul Thakur, </a:t>
            </a:r>
            <a:r>
              <a:rPr lang="en-US" sz="1700" dirty="0" err="1"/>
              <a:t>Daehyun</a:t>
            </a:r>
            <a:r>
              <a:rPr lang="en-US" sz="1700" dirty="0"/>
              <a:t> Kim, Aki </a:t>
            </a:r>
            <a:r>
              <a:rPr lang="en-US" sz="1700" dirty="0" err="1"/>
              <a:t>Kuusela</a:t>
            </a:r>
            <a:r>
              <a:rPr lang="en-US" sz="1700" dirty="0"/>
              <a:t>, Allan </a:t>
            </a:r>
            <a:r>
              <a:rPr lang="en-US" sz="1700" dirty="0" err="1"/>
              <a:t>Knies</a:t>
            </a:r>
            <a:r>
              <a:rPr lang="en-US" sz="1700" dirty="0"/>
              <a:t>, Parthasarathy Ranganathan,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"Google Workloads for Consumer Devices: Mitigating Data Movement Bottlenecks"</a:t>
            </a:r>
            <a:br>
              <a:rPr lang="en-US" sz="1700" dirty="0">
                <a:solidFill>
                  <a:srgbClr val="0432FF"/>
                </a:solidFill>
              </a:rPr>
            </a:br>
            <a:r>
              <a:rPr lang="en-US" sz="1700" i="1" dirty="0"/>
              <a:t>Proceedings of the </a:t>
            </a:r>
            <a:r>
              <a:rPr lang="en-US" sz="1700" i="1" dirty="0">
                <a:hlinkClick r:id="rId3"/>
              </a:rPr>
              <a:t>23rd International Conference on Architectural Support for Programming Languages and Operating Systems</a:t>
            </a:r>
            <a:r>
              <a:rPr lang="en-US" sz="1700" i="1" dirty="0"/>
              <a:t> (</a:t>
            </a:r>
            <a:r>
              <a:rPr lang="en-US" sz="1700" b="1" i="1" dirty="0"/>
              <a:t>ASPLOS</a:t>
            </a:r>
            <a:r>
              <a:rPr lang="en-US" sz="1700" i="1" dirty="0"/>
              <a:t>)</a:t>
            </a:r>
            <a:r>
              <a:rPr lang="en-US" sz="1700" dirty="0"/>
              <a:t>, Williamsburg, VA, USA, March 2018.</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 [</a:t>
            </a:r>
            <a:r>
              <a:rPr lang="en-US" sz="1700" dirty="0">
                <a:hlinkClick r:id="rId6"/>
              </a:rPr>
              <a:t>Lightning Session Slides (pptx)</a:t>
            </a:r>
            <a:r>
              <a:rPr lang="en-US" sz="1700" dirty="0"/>
              <a:t> </a:t>
            </a:r>
            <a:r>
              <a:rPr lang="en-US" sz="1700" dirty="0">
                <a:hlinkClick r:id="rId7"/>
              </a:rPr>
              <a:t>(pdf)</a:t>
            </a:r>
            <a:r>
              <a:rPr lang="en-US" sz="1700" dirty="0"/>
              <a:t>] [</a:t>
            </a:r>
            <a:r>
              <a:rPr lang="en-US" sz="1700" dirty="0">
                <a:hlinkClick r:id="rId8"/>
              </a:rPr>
              <a:t>Poster (pptx)</a:t>
            </a:r>
            <a:r>
              <a:rPr lang="en-US" sz="1700" dirty="0"/>
              <a:t> </a:t>
            </a:r>
            <a:r>
              <a:rPr lang="en-US" sz="1700" dirty="0">
                <a:hlinkClick r:id="rId9"/>
              </a:rPr>
              <a:t>(pdf)</a:t>
            </a:r>
            <a:r>
              <a:rPr lang="en-US" sz="1700" dirty="0"/>
              <a:t>]</a:t>
            </a:r>
            <a:br>
              <a:rPr lang="en-US" sz="1700" dirty="0"/>
            </a:br>
            <a:r>
              <a:rPr lang="en-US" sz="1700" dirty="0"/>
              <a:t>[</a:t>
            </a:r>
            <a:r>
              <a:rPr lang="en-US" sz="1700" dirty="0">
                <a:hlinkClick r:id="rId10"/>
              </a:rPr>
              <a:t>Lightning Talk Video</a:t>
            </a:r>
            <a:r>
              <a:rPr lang="en-US" sz="1700" dirty="0"/>
              <a:t> (2 minutes)]</a:t>
            </a:r>
            <a:br>
              <a:rPr lang="en-US" sz="1700" dirty="0"/>
            </a:br>
            <a:r>
              <a:rPr lang="en-US" sz="1700" dirty="0"/>
              <a:t>[</a:t>
            </a:r>
            <a:r>
              <a:rPr lang="en-US" sz="1700" dirty="0">
                <a:hlinkClick r:id="rId11"/>
              </a:rPr>
              <a:t>Full Talk Video</a:t>
            </a:r>
            <a:r>
              <a:rPr lang="en-US" sz="1700" dirty="0"/>
              <a:t> (21 minutes)]</a:t>
            </a:r>
          </a:p>
          <a:p>
            <a:pPr marL="0" indent="0">
              <a:buNone/>
            </a:pPr>
            <a:br>
              <a:rPr lang="en-US" sz="1700" dirty="0"/>
            </a:br>
            <a:endParaRPr lang="en-US" sz="17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7DFC2F53-6D9B-6D4B-AC2B-8F1185D8A7BB}"/>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0" y="4218136"/>
            <a:ext cx="9144000" cy="2235200"/>
          </a:xfrm>
          <a:prstGeom prst="rect">
            <a:avLst/>
          </a:prstGeom>
        </p:spPr>
      </p:pic>
    </p:spTree>
    <p:extLst>
      <p:ext uri="{BB962C8B-B14F-4D97-AF65-F5344CB8AC3E}">
        <p14:creationId xmlns:p14="http://schemas.microsoft.com/office/powerpoint/2010/main" val="247050042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6432" y="365126"/>
            <a:ext cx="8824080" cy="723445"/>
          </a:xfrm>
        </p:spPr>
        <p:txBody>
          <a:bodyPr>
            <a:normAutofit fontScale="90000"/>
          </a:bodyPr>
          <a:lstStyle/>
          <a:p>
            <a:r>
              <a:rPr lang="en-US" dirty="0"/>
              <a:t>Truly Distributed GPU Processing with PIM</a:t>
            </a:r>
            <a:endParaRPr lang="en-US" dirty="0">
              <a:latin typeface="+mn-lt"/>
            </a:endParaRPr>
          </a:p>
        </p:txBody>
      </p:sp>
      <p:cxnSp>
        <p:nvCxnSpPr>
          <p:cNvPr id="5" name="Straight Connector 4"/>
          <p:cNvCxnSpPr/>
          <p:nvPr/>
        </p:nvCxnSpPr>
        <p:spPr>
          <a:xfrm flipV="1">
            <a:off x="6175231" y="4775741"/>
            <a:ext cx="470522" cy="587497"/>
          </a:xfrm>
          <a:prstGeom prst="line">
            <a:avLst/>
          </a:prstGeom>
          <a:noFill/>
          <a:ln w="6350" cap="flat" cmpd="sng" algn="ctr">
            <a:solidFill>
              <a:sysClr val="windowText" lastClr="000000"/>
            </a:solidFill>
            <a:prstDash val="dash"/>
            <a:miter lim="800000"/>
          </a:ln>
          <a:effectLst/>
        </p:spPr>
      </p:cxnSp>
      <p:cxnSp>
        <p:nvCxnSpPr>
          <p:cNvPr id="6" name="Straight Connector 5"/>
          <p:cNvCxnSpPr/>
          <p:nvPr/>
        </p:nvCxnSpPr>
        <p:spPr>
          <a:xfrm>
            <a:off x="5687292" y="5890254"/>
            <a:ext cx="958461" cy="497100"/>
          </a:xfrm>
          <a:prstGeom prst="line">
            <a:avLst/>
          </a:prstGeom>
          <a:noFill/>
          <a:ln w="6350" cap="flat" cmpd="sng" algn="ctr">
            <a:solidFill>
              <a:sysClr val="windowText" lastClr="000000"/>
            </a:solidFill>
            <a:prstDash val="dash"/>
            <a:miter lim="800000"/>
          </a:ln>
          <a:effectLst/>
        </p:spPr>
      </p:cxnSp>
      <p:sp>
        <p:nvSpPr>
          <p:cNvPr id="7" name="Rectangle 6"/>
          <p:cNvSpPr/>
          <p:nvPr/>
        </p:nvSpPr>
        <p:spPr>
          <a:xfrm>
            <a:off x="6648206" y="4751545"/>
            <a:ext cx="1867144" cy="1635809"/>
          </a:xfrm>
          <a:prstGeom prst="rect">
            <a:avLst/>
          </a:prstGeom>
          <a:no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ill Sans MT" panose="020B0502020104020203" pitchFamily="34" charset="0"/>
              <a:ea typeface="+mn-ea"/>
              <a:cs typeface="+mn-cs"/>
            </a:endParaRPr>
          </a:p>
        </p:txBody>
      </p:sp>
      <p:sp>
        <p:nvSpPr>
          <p:cNvPr id="8" name="Rectangle 7"/>
          <p:cNvSpPr/>
          <p:nvPr/>
        </p:nvSpPr>
        <p:spPr>
          <a:xfrm>
            <a:off x="6953184" y="4790055"/>
            <a:ext cx="1257187" cy="572041"/>
          </a:xfrm>
          <a:prstGeom prst="rect">
            <a:avLst/>
          </a:prstGeom>
          <a:solidFill>
            <a:sysClr val="window" lastClr="FFFFFF"/>
          </a:solidFill>
          <a:ln w="6350"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a:ln>
                  <a:noFill/>
                </a:ln>
                <a:solidFill>
                  <a:srgbClr val="0070C0"/>
                </a:solidFill>
                <a:effectLst/>
                <a:uLnTx/>
                <a:uFillTx/>
                <a:latin typeface="Gill Sans MT" panose="020B0502020104020203" pitchFamily="34" charset="0"/>
                <a:ea typeface="Times New Roman" charset="0"/>
                <a:cs typeface="Times New Roman" charset="0"/>
              </a:rPr>
              <a:t>Logic layer SM</a:t>
            </a:r>
          </a:p>
        </p:txBody>
      </p:sp>
      <p:sp>
        <p:nvSpPr>
          <p:cNvPr id="9" name="Rectangle 8"/>
          <p:cNvSpPr/>
          <p:nvPr/>
        </p:nvSpPr>
        <p:spPr>
          <a:xfrm>
            <a:off x="6730825" y="5441830"/>
            <a:ext cx="1696999" cy="266755"/>
          </a:xfrm>
          <a:prstGeom prst="rect">
            <a:avLst/>
          </a:prstGeom>
          <a:solidFill>
            <a:sysClr val="window" lastClr="FFFFFF"/>
          </a:solidFill>
          <a:ln w="6350"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Crossbar switch</a:t>
            </a:r>
          </a:p>
        </p:txBody>
      </p:sp>
      <p:sp>
        <p:nvSpPr>
          <p:cNvPr id="10" name="Rectangle 9"/>
          <p:cNvSpPr/>
          <p:nvPr/>
        </p:nvSpPr>
        <p:spPr>
          <a:xfrm>
            <a:off x="6719812" y="5806534"/>
            <a:ext cx="568770" cy="495619"/>
          </a:xfrm>
          <a:prstGeom prst="rect">
            <a:avLst/>
          </a:prstGeom>
          <a:solidFill>
            <a:sysClr val="window" lastClr="FFFFFF"/>
          </a:solidFill>
          <a:ln w="6350" cap="flat" cmpd="sng" algn="ctr">
            <a:solidFill>
              <a:sysClr val="windowText" lastClr="000000"/>
            </a:solidFill>
            <a:prstDash val="solid"/>
            <a:miter lim="800000"/>
          </a:ln>
          <a:effectLst/>
        </p:spPr>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Vault Ctrl</a:t>
            </a:r>
          </a:p>
        </p:txBody>
      </p:sp>
      <p:sp>
        <p:nvSpPr>
          <p:cNvPr id="11" name="Rectangle 10"/>
          <p:cNvSpPr/>
          <p:nvPr/>
        </p:nvSpPr>
        <p:spPr>
          <a:xfrm>
            <a:off x="7376106" y="5809890"/>
            <a:ext cx="432691" cy="276999"/>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s-IS" sz="12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a:t>
            </a:r>
            <a:endParaRPr kumimoji="0" lang="en-US" sz="12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endParaRPr>
          </a:p>
        </p:txBody>
      </p:sp>
      <p:cxnSp>
        <p:nvCxnSpPr>
          <p:cNvPr id="12" name="Straight Connector 11"/>
          <p:cNvCxnSpPr/>
          <p:nvPr/>
        </p:nvCxnSpPr>
        <p:spPr>
          <a:xfrm flipH="1">
            <a:off x="7579325" y="5362096"/>
            <a:ext cx="2452" cy="79735"/>
          </a:xfrm>
          <a:prstGeom prst="line">
            <a:avLst/>
          </a:prstGeom>
          <a:noFill/>
          <a:ln w="6350" cap="flat" cmpd="sng" algn="ctr">
            <a:solidFill>
              <a:sysClr val="windowText" lastClr="000000"/>
            </a:solidFill>
            <a:prstDash val="solid"/>
            <a:miter lim="800000"/>
          </a:ln>
          <a:effectLst/>
        </p:spPr>
      </p:cxnSp>
      <p:cxnSp>
        <p:nvCxnSpPr>
          <p:cNvPr id="13" name="Straight Connector 12"/>
          <p:cNvCxnSpPr/>
          <p:nvPr/>
        </p:nvCxnSpPr>
        <p:spPr>
          <a:xfrm>
            <a:off x="7004197" y="5705587"/>
            <a:ext cx="0" cy="100947"/>
          </a:xfrm>
          <a:prstGeom prst="line">
            <a:avLst/>
          </a:prstGeom>
          <a:noFill/>
          <a:ln w="6350" cap="flat" cmpd="sng" algn="ctr">
            <a:solidFill>
              <a:sysClr val="windowText" lastClr="000000"/>
            </a:solidFill>
            <a:prstDash val="solid"/>
            <a:miter lim="800000"/>
          </a:ln>
          <a:effectLst/>
        </p:spPr>
      </p:cxnSp>
      <p:cxnSp>
        <p:nvCxnSpPr>
          <p:cNvPr id="14" name="Straight Connector 13"/>
          <p:cNvCxnSpPr/>
          <p:nvPr/>
        </p:nvCxnSpPr>
        <p:spPr>
          <a:xfrm>
            <a:off x="8112043" y="5709738"/>
            <a:ext cx="0" cy="85860"/>
          </a:xfrm>
          <a:prstGeom prst="line">
            <a:avLst/>
          </a:prstGeom>
          <a:noFill/>
          <a:ln w="6350" cap="flat" cmpd="sng" algn="ctr">
            <a:solidFill>
              <a:sysClr val="windowText" lastClr="000000"/>
            </a:solidFill>
            <a:prstDash val="solid"/>
            <a:miter lim="800000"/>
          </a:ln>
          <a:effectLst/>
        </p:spPr>
      </p:cxnSp>
      <p:sp>
        <p:nvSpPr>
          <p:cNvPr id="15" name="Rectangle 14"/>
          <p:cNvSpPr/>
          <p:nvPr/>
        </p:nvSpPr>
        <p:spPr>
          <a:xfrm>
            <a:off x="7877688" y="5806534"/>
            <a:ext cx="568770" cy="495619"/>
          </a:xfrm>
          <a:prstGeom prst="rect">
            <a:avLst/>
          </a:prstGeom>
          <a:solidFill>
            <a:sysClr val="window" lastClr="FFFFFF"/>
          </a:solidFill>
          <a:ln w="6350" cap="flat" cmpd="sng" algn="ctr">
            <a:solidFill>
              <a:sysClr val="windowText" lastClr="000000"/>
            </a:solidFill>
            <a:prstDash val="solid"/>
            <a:miter lim="800000"/>
          </a:ln>
          <a:effectLst/>
        </p:spPr>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Vault Ctrl</a:t>
            </a:r>
          </a:p>
        </p:txBody>
      </p:sp>
      <p:cxnSp>
        <p:nvCxnSpPr>
          <p:cNvPr id="16" name="Straight Connector 15"/>
          <p:cNvCxnSpPr/>
          <p:nvPr/>
        </p:nvCxnSpPr>
        <p:spPr>
          <a:xfrm flipV="1">
            <a:off x="2432635" y="5320670"/>
            <a:ext cx="706042" cy="270898"/>
          </a:xfrm>
          <a:prstGeom prst="line">
            <a:avLst/>
          </a:prstGeom>
          <a:noFill/>
          <a:ln w="12700" cap="flat" cmpd="sng" algn="ctr">
            <a:solidFill>
              <a:sysClr val="windowText" lastClr="000000"/>
            </a:solidFill>
            <a:prstDash val="solid"/>
            <a:miter lim="800000"/>
          </a:ln>
          <a:effectLst/>
        </p:spPr>
      </p:cxnSp>
      <p:cxnSp>
        <p:nvCxnSpPr>
          <p:cNvPr id="17" name="Straight Connector 16"/>
          <p:cNvCxnSpPr/>
          <p:nvPr/>
        </p:nvCxnSpPr>
        <p:spPr>
          <a:xfrm flipV="1">
            <a:off x="4661744" y="4614246"/>
            <a:ext cx="589727" cy="230089"/>
          </a:xfrm>
          <a:prstGeom prst="line">
            <a:avLst/>
          </a:prstGeom>
          <a:noFill/>
          <a:ln w="12700" cap="flat" cmpd="sng" algn="ctr">
            <a:solidFill>
              <a:sysClr val="windowText" lastClr="000000"/>
            </a:solidFill>
            <a:prstDash val="solid"/>
            <a:miter lim="800000"/>
          </a:ln>
          <a:effectLst/>
        </p:spPr>
      </p:cxnSp>
      <p:cxnSp>
        <p:nvCxnSpPr>
          <p:cNvPr id="18" name="Straight Connector 17"/>
          <p:cNvCxnSpPr/>
          <p:nvPr/>
        </p:nvCxnSpPr>
        <p:spPr>
          <a:xfrm flipH="1">
            <a:off x="1709972" y="4656586"/>
            <a:ext cx="506351" cy="792977"/>
          </a:xfrm>
          <a:prstGeom prst="line">
            <a:avLst/>
          </a:prstGeom>
          <a:noFill/>
          <a:ln w="12700" cap="flat" cmpd="sng" algn="ctr">
            <a:solidFill>
              <a:sysClr val="windowText" lastClr="000000"/>
            </a:solidFill>
            <a:prstDash val="solid"/>
            <a:miter lim="800000"/>
          </a:ln>
          <a:effectLst/>
        </p:spPr>
      </p:cxnSp>
      <p:cxnSp>
        <p:nvCxnSpPr>
          <p:cNvPr id="19" name="Straight Connector 18"/>
          <p:cNvCxnSpPr/>
          <p:nvPr/>
        </p:nvCxnSpPr>
        <p:spPr>
          <a:xfrm flipH="1">
            <a:off x="5251471" y="4640370"/>
            <a:ext cx="506351" cy="792977"/>
          </a:xfrm>
          <a:prstGeom prst="line">
            <a:avLst/>
          </a:prstGeom>
          <a:noFill/>
          <a:ln w="12700" cap="flat" cmpd="sng" algn="ctr">
            <a:solidFill>
              <a:sysClr val="windowText" lastClr="000000"/>
            </a:solidFill>
            <a:prstDash val="solid"/>
            <a:miter lim="800000"/>
          </a:ln>
          <a:effectLst/>
        </p:spPr>
      </p:cxnSp>
      <p:cxnSp>
        <p:nvCxnSpPr>
          <p:cNvPr id="20" name="Straight Connector 19"/>
          <p:cNvCxnSpPr/>
          <p:nvPr/>
        </p:nvCxnSpPr>
        <p:spPr>
          <a:xfrm>
            <a:off x="2334512" y="5691560"/>
            <a:ext cx="2713462" cy="7124"/>
          </a:xfrm>
          <a:prstGeom prst="line">
            <a:avLst/>
          </a:prstGeom>
          <a:noFill/>
          <a:ln w="12700" cap="flat" cmpd="sng" algn="ctr">
            <a:solidFill>
              <a:sysClr val="windowText" lastClr="000000"/>
            </a:solidFill>
            <a:prstDash val="solid"/>
            <a:miter lim="800000"/>
          </a:ln>
          <a:effectLst/>
        </p:spPr>
      </p:cxnSp>
      <p:cxnSp>
        <p:nvCxnSpPr>
          <p:cNvPr id="21" name="Straight Connector 20"/>
          <p:cNvCxnSpPr/>
          <p:nvPr/>
        </p:nvCxnSpPr>
        <p:spPr>
          <a:xfrm>
            <a:off x="3023146" y="4277055"/>
            <a:ext cx="2713462" cy="7124"/>
          </a:xfrm>
          <a:prstGeom prst="line">
            <a:avLst/>
          </a:prstGeom>
          <a:noFill/>
          <a:ln w="12700" cap="flat" cmpd="sng" algn="ctr">
            <a:solidFill>
              <a:sysClr val="windowText" lastClr="000000"/>
            </a:solidFill>
            <a:prstDash val="solid"/>
            <a:miter lim="800000"/>
          </a:ln>
          <a:effectLst/>
        </p:spPr>
      </p:cxnSp>
      <p:cxnSp>
        <p:nvCxnSpPr>
          <p:cNvPr id="22" name="Straight Connector 21"/>
          <p:cNvCxnSpPr/>
          <p:nvPr/>
        </p:nvCxnSpPr>
        <p:spPr>
          <a:xfrm>
            <a:off x="2868543" y="4439837"/>
            <a:ext cx="581884" cy="312226"/>
          </a:xfrm>
          <a:prstGeom prst="line">
            <a:avLst/>
          </a:prstGeom>
          <a:noFill/>
          <a:ln w="12700" cap="flat" cmpd="sng" algn="ctr">
            <a:solidFill>
              <a:sysClr val="windowText" lastClr="000000"/>
            </a:solidFill>
            <a:prstDash val="solid"/>
            <a:miter lim="800000"/>
          </a:ln>
          <a:effectLst/>
        </p:spPr>
      </p:cxnSp>
      <p:cxnSp>
        <p:nvCxnSpPr>
          <p:cNvPr id="23" name="Straight Connector 22"/>
          <p:cNvCxnSpPr/>
          <p:nvPr/>
        </p:nvCxnSpPr>
        <p:spPr>
          <a:xfrm>
            <a:off x="4371371" y="5182180"/>
            <a:ext cx="1081108" cy="474857"/>
          </a:xfrm>
          <a:prstGeom prst="line">
            <a:avLst/>
          </a:prstGeom>
          <a:noFill/>
          <a:ln w="12700" cap="flat" cmpd="sng" algn="ctr">
            <a:solidFill>
              <a:sysClr val="windowText" lastClr="000000"/>
            </a:solidFill>
            <a:prstDash val="solid"/>
            <a:miter lim="800000"/>
          </a:ln>
          <a:effectLst/>
        </p:spPr>
      </p:cxnSp>
      <p:grpSp>
        <p:nvGrpSpPr>
          <p:cNvPr id="24" name="Group 23"/>
          <p:cNvGrpSpPr/>
          <p:nvPr/>
        </p:nvGrpSpPr>
        <p:grpSpPr>
          <a:xfrm>
            <a:off x="1714577" y="3773893"/>
            <a:ext cx="1386451" cy="904640"/>
            <a:chOff x="1783056" y="1197864"/>
            <a:chExt cx="1207032" cy="713232"/>
          </a:xfrm>
        </p:grpSpPr>
        <p:sp>
          <p:nvSpPr>
            <p:cNvPr id="25" name="Cube 24"/>
            <p:cNvSpPr/>
            <p:nvPr/>
          </p:nvSpPr>
          <p:spPr>
            <a:xfrm>
              <a:off x="1783056" y="1453323"/>
              <a:ext cx="1207032" cy="457773"/>
            </a:xfrm>
            <a:prstGeom prst="cube">
              <a:avLst>
                <a:gd name="adj" fmla="val 85440"/>
              </a:avLst>
            </a:prstGeom>
            <a:solidFill>
              <a:srgbClr val="4472C4"/>
            </a:solidFill>
            <a:ln w="3175" cap="flat" cmpd="sng" algn="ctr">
              <a:solidFill>
                <a:sysClr val="window" lastClr="FFFFFF">
                  <a:lumMod val="50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6" name="Cube 25"/>
            <p:cNvSpPr/>
            <p:nvPr/>
          </p:nvSpPr>
          <p:spPr>
            <a:xfrm>
              <a:off x="1853464" y="1390000"/>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7" name="Cube 26"/>
            <p:cNvSpPr/>
            <p:nvPr/>
          </p:nvSpPr>
          <p:spPr>
            <a:xfrm>
              <a:off x="1853464" y="1293932"/>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8" name="Cube 27"/>
            <p:cNvSpPr/>
            <p:nvPr/>
          </p:nvSpPr>
          <p:spPr>
            <a:xfrm>
              <a:off x="1853464" y="1197864"/>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pSp>
        <p:nvGrpSpPr>
          <p:cNvPr id="29" name="Group 28"/>
          <p:cNvGrpSpPr/>
          <p:nvPr/>
        </p:nvGrpSpPr>
        <p:grpSpPr>
          <a:xfrm>
            <a:off x="1217540" y="4994760"/>
            <a:ext cx="1386451" cy="904640"/>
            <a:chOff x="1783056" y="1140582"/>
            <a:chExt cx="1844298" cy="1027220"/>
          </a:xfrm>
        </p:grpSpPr>
        <p:sp>
          <p:nvSpPr>
            <p:cNvPr id="30" name="Cube 29"/>
            <p:cNvSpPr/>
            <p:nvPr/>
          </p:nvSpPr>
          <p:spPr>
            <a:xfrm>
              <a:off x="1783056" y="1508502"/>
              <a:ext cx="1844298" cy="659300"/>
            </a:xfrm>
            <a:prstGeom prst="cube">
              <a:avLst>
                <a:gd name="adj" fmla="val 85440"/>
              </a:avLst>
            </a:prstGeom>
            <a:solidFill>
              <a:srgbClr val="4472C4"/>
            </a:solidFill>
            <a:ln w="3175" cap="flat" cmpd="sng" algn="ctr">
              <a:solidFill>
                <a:sysClr val="window" lastClr="FFFFFF">
                  <a:lumMod val="50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1" name="Cube 30"/>
            <p:cNvSpPr/>
            <p:nvPr/>
          </p:nvSpPr>
          <p:spPr>
            <a:xfrm>
              <a:off x="1890637" y="1417303"/>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2" name="Cube 31"/>
            <p:cNvSpPr/>
            <p:nvPr/>
          </p:nvSpPr>
          <p:spPr>
            <a:xfrm>
              <a:off x="1890637" y="1278942"/>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3" name="Cube 32"/>
            <p:cNvSpPr/>
            <p:nvPr/>
          </p:nvSpPr>
          <p:spPr>
            <a:xfrm>
              <a:off x="1890637" y="1140582"/>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34" name="Cube 33"/>
          <p:cNvSpPr/>
          <p:nvPr/>
        </p:nvSpPr>
        <p:spPr>
          <a:xfrm>
            <a:off x="2953471" y="4598547"/>
            <a:ext cx="1906529" cy="723107"/>
          </a:xfrm>
          <a:prstGeom prst="cube">
            <a:avLst>
              <a:gd name="adj" fmla="val 93596"/>
            </a:avLst>
          </a:prstGeom>
          <a:solidFill>
            <a:srgbClr val="009C48"/>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5" name="Cube 34"/>
          <p:cNvSpPr/>
          <p:nvPr/>
        </p:nvSpPr>
        <p:spPr>
          <a:xfrm>
            <a:off x="3061157" y="4633607"/>
            <a:ext cx="1674497" cy="614583"/>
          </a:xfrm>
          <a:prstGeom prst="cube">
            <a:avLst>
              <a:gd name="adj" fmla="val 93596"/>
            </a:avLst>
          </a:prstGeom>
          <a:solidFill>
            <a:srgbClr val="E7E6E6"/>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nvGrpSpPr>
          <p:cNvPr id="36" name="Group 35"/>
          <p:cNvGrpSpPr/>
          <p:nvPr/>
        </p:nvGrpSpPr>
        <p:grpSpPr>
          <a:xfrm>
            <a:off x="5251471" y="3751874"/>
            <a:ext cx="1386451" cy="904640"/>
            <a:chOff x="1783056" y="1197864"/>
            <a:chExt cx="1207032" cy="713232"/>
          </a:xfrm>
        </p:grpSpPr>
        <p:sp>
          <p:nvSpPr>
            <p:cNvPr id="37" name="Cube 36"/>
            <p:cNvSpPr/>
            <p:nvPr/>
          </p:nvSpPr>
          <p:spPr>
            <a:xfrm>
              <a:off x="1783056" y="1453323"/>
              <a:ext cx="1207032" cy="457773"/>
            </a:xfrm>
            <a:prstGeom prst="cube">
              <a:avLst>
                <a:gd name="adj" fmla="val 85440"/>
              </a:avLst>
            </a:prstGeom>
            <a:solidFill>
              <a:srgbClr val="4472C4"/>
            </a:solidFill>
            <a:ln w="3175" cap="flat" cmpd="sng" algn="ctr">
              <a:solidFill>
                <a:sysClr val="window" lastClr="FFFFFF">
                  <a:lumMod val="50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8" name="Cube 37"/>
            <p:cNvSpPr/>
            <p:nvPr/>
          </p:nvSpPr>
          <p:spPr>
            <a:xfrm>
              <a:off x="1853464" y="1390000"/>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9" name="Cube 38"/>
            <p:cNvSpPr/>
            <p:nvPr/>
          </p:nvSpPr>
          <p:spPr>
            <a:xfrm>
              <a:off x="1853464" y="1293932"/>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40" name="Cube 39"/>
            <p:cNvSpPr/>
            <p:nvPr/>
          </p:nvSpPr>
          <p:spPr>
            <a:xfrm>
              <a:off x="1853464" y="1197864"/>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pSp>
        <p:nvGrpSpPr>
          <p:cNvPr id="41" name="Group 40"/>
          <p:cNvGrpSpPr/>
          <p:nvPr/>
        </p:nvGrpSpPr>
        <p:grpSpPr>
          <a:xfrm>
            <a:off x="4778495" y="4992400"/>
            <a:ext cx="1386451" cy="904640"/>
            <a:chOff x="1783056" y="1140582"/>
            <a:chExt cx="1844298" cy="1027220"/>
          </a:xfrm>
        </p:grpSpPr>
        <p:sp>
          <p:nvSpPr>
            <p:cNvPr id="42" name="Cube 41"/>
            <p:cNvSpPr/>
            <p:nvPr/>
          </p:nvSpPr>
          <p:spPr>
            <a:xfrm>
              <a:off x="1783056" y="1508502"/>
              <a:ext cx="1844298" cy="659300"/>
            </a:xfrm>
            <a:prstGeom prst="cube">
              <a:avLst>
                <a:gd name="adj" fmla="val 85440"/>
              </a:avLst>
            </a:prstGeom>
            <a:solidFill>
              <a:srgbClr val="4472C4"/>
            </a:solidFill>
            <a:ln w="3175" cap="flat" cmpd="sng" algn="ctr">
              <a:solidFill>
                <a:sysClr val="window" lastClr="FFFFFF">
                  <a:lumMod val="50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43" name="Cube 42"/>
            <p:cNvSpPr/>
            <p:nvPr/>
          </p:nvSpPr>
          <p:spPr>
            <a:xfrm>
              <a:off x="1890637" y="1417303"/>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44" name="Cube 43"/>
            <p:cNvSpPr/>
            <p:nvPr/>
          </p:nvSpPr>
          <p:spPr>
            <a:xfrm>
              <a:off x="1890637" y="1278942"/>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45" name="Cube 44"/>
            <p:cNvSpPr/>
            <p:nvPr/>
          </p:nvSpPr>
          <p:spPr>
            <a:xfrm>
              <a:off x="1890637" y="1140582"/>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46" name="Rectangle 45"/>
          <p:cNvSpPr/>
          <p:nvPr/>
        </p:nvSpPr>
        <p:spPr>
          <a:xfrm>
            <a:off x="6752190" y="4198561"/>
            <a:ext cx="1359853" cy="33855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Logic layer</a:t>
            </a:r>
          </a:p>
        </p:txBody>
      </p:sp>
      <p:cxnSp>
        <p:nvCxnSpPr>
          <p:cNvPr id="47" name="Straight Arrow Connector 46"/>
          <p:cNvCxnSpPr/>
          <p:nvPr/>
        </p:nvCxnSpPr>
        <p:spPr>
          <a:xfrm flipH="1" flipV="1">
            <a:off x="6481250" y="4361170"/>
            <a:ext cx="270940" cy="32578"/>
          </a:xfrm>
          <a:prstGeom prst="straightConnector1">
            <a:avLst/>
          </a:prstGeom>
          <a:noFill/>
          <a:ln w="6350" cap="flat" cmpd="sng" algn="ctr">
            <a:solidFill>
              <a:sysClr val="windowText" lastClr="000000">
                <a:lumMod val="65000"/>
                <a:lumOff val="35000"/>
              </a:sysClr>
            </a:solidFill>
            <a:prstDash val="sysDot"/>
            <a:miter lim="800000"/>
            <a:tailEnd type="triangle"/>
          </a:ln>
          <a:effectLst/>
        </p:spPr>
      </p:cxnSp>
      <p:grpSp>
        <p:nvGrpSpPr>
          <p:cNvPr id="48" name="Group 47"/>
          <p:cNvGrpSpPr/>
          <p:nvPr/>
        </p:nvGrpSpPr>
        <p:grpSpPr>
          <a:xfrm>
            <a:off x="3516974" y="4652814"/>
            <a:ext cx="1131475" cy="165803"/>
            <a:chOff x="3727519" y="1965605"/>
            <a:chExt cx="985052" cy="130722"/>
          </a:xfrm>
        </p:grpSpPr>
        <p:sp>
          <p:nvSpPr>
            <p:cNvPr id="49" name="Parallelogram 48"/>
            <p:cNvSpPr/>
            <p:nvPr/>
          </p:nvSpPr>
          <p:spPr>
            <a:xfrm>
              <a:off x="372751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0" name="Parallelogram 49"/>
            <p:cNvSpPr/>
            <p:nvPr/>
          </p:nvSpPr>
          <p:spPr>
            <a:xfrm>
              <a:off x="4026628"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1" name="Parallelogram 50"/>
            <p:cNvSpPr/>
            <p:nvPr/>
          </p:nvSpPr>
          <p:spPr>
            <a:xfrm>
              <a:off x="431893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pSp>
        <p:nvGrpSpPr>
          <p:cNvPr id="52" name="Group 51"/>
          <p:cNvGrpSpPr/>
          <p:nvPr/>
        </p:nvGrpSpPr>
        <p:grpSpPr>
          <a:xfrm>
            <a:off x="3344838" y="4838059"/>
            <a:ext cx="1131475" cy="165803"/>
            <a:chOff x="3727519" y="1965605"/>
            <a:chExt cx="985052" cy="130722"/>
          </a:xfrm>
        </p:grpSpPr>
        <p:sp>
          <p:nvSpPr>
            <p:cNvPr id="53" name="Parallelogram 52"/>
            <p:cNvSpPr/>
            <p:nvPr/>
          </p:nvSpPr>
          <p:spPr>
            <a:xfrm>
              <a:off x="372751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4" name="Parallelogram 53"/>
            <p:cNvSpPr/>
            <p:nvPr/>
          </p:nvSpPr>
          <p:spPr>
            <a:xfrm>
              <a:off x="4026628"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5" name="Parallelogram 54"/>
            <p:cNvSpPr/>
            <p:nvPr/>
          </p:nvSpPr>
          <p:spPr>
            <a:xfrm>
              <a:off x="431893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pSp>
        <p:nvGrpSpPr>
          <p:cNvPr id="56" name="Group 55"/>
          <p:cNvGrpSpPr/>
          <p:nvPr/>
        </p:nvGrpSpPr>
        <p:grpSpPr>
          <a:xfrm>
            <a:off x="3172702" y="5023303"/>
            <a:ext cx="1131475" cy="165803"/>
            <a:chOff x="3727519" y="1965605"/>
            <a:chExt cx="985052" cy="130722"/>
          </a:xfrm>
        </p:grpSpPr>
        <p:sp>
          <p:nvSpPr>
            <p:cNvPr id="57" name="Parallelogram 56"/>
            <p:cNvSpPr/>
            <p:nvPr/>
          </p:nvSpPr>
          <p:spPr>
            <a:xfrm>
              <a:off x="372751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8" name="Parallelogram 57"/>
            <p:cNvSpPr/>
            <p:nvPr/>
          </p:nvSpPr>
          <p:spPr>
            <a:xfrm>
              <a:off x="4026628"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9" name="Parallelogram 58"/>
            <p:cNvSpPr/>
            <p:nvPr/>
          </p:nvSpPr>
          <p:spPr>
            <a:xfrm>
              <a:off x="431893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cxnSp>
        <p:nvCxnSpPr>
          <p:cNvPr id="61" name="Straight Arrow Connector 60"/>
          <p:cNvCxnSpPr/>
          <p:nvPr/>
        </p:nvCxnSpPr>
        <p:spPr>
          <a:xfrm flipH="1">
            <a:off x="4480056" y="3668380"/>
            <a:ext cx="852288" cy="984377"/>
          </a:xfrm>
          <a:prstGeom prst="straightConnector1">
            <a:avLst/>
          </a:prstGeom>
          <a:noFill/>
          <a:ln w="6350" cap="flat" cmpd="sng" algn="ctr">
            <a:solidFill>
              <a:sysClr val="windowText" lastClr="000000">
                <a:lumMod val="65000"/>
                <a:lumOff val="35000"/>
              </a:sysClr>
            </a:solidFill>
            <a:prstDash val="sysDot"/>
            <a:miter lim="800000"/>
            <a:tailEnd type="triangle"/>
          </a:ln>
          <a:effectLst/>
        </p:spPr>
      </p:cxnSp>
      <p:sp>
        <p:nvSpPr>
          <p:cNvPr id="62" name="Rectangle 61"/>
          <p:cNvSpPr/>
          <p:nvPr/>
        </p:nvSpPr>
        <p:spPr>
          <a:xfrm>
            <a:off x="2994311" y="5359799"/>
            <a:ext cx="1605339" cy="40011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Main GPU</a:t>
            </a:r>
          </a:p>
        </p:txBody>
      </p:sp>
      <p:sp>
        <p:nvSpPr>
          <p:cNvPr id="63" name="Rectangle 62"/>
          <p:cNvSpPr/>
          <p:nvPr/>
        </p:nvSpPr>
        <p:spPr>
          <a:xfrm>
            <a:off x="998829" y="2973192"/>
            <a:ext cx="2798151" cy="70788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3D-stacked memory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(memory stack)</a:t>
            </a:r>
          </a:p>
        </p:txBody>
      </p:sp>
      <p:pic>
        <p:nvPicPr>
          <p:cNvPr id="64" name="Picture 2" descr="http://www.mathworks.com/cmsimages/76061_wl_CUDA_code2_wl.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5757822" y="1768993"/>
            <a:ext cx="3245771" cy="1653413"/>
          </a:xfrm>
          <a:prstGeom prst="rect">
            <a:avLst/>
          </a:prstGeom>
          <a:noFill/>
          <a:extLst>
            <a:ext uri="{909E8E84-426E-40dd-AFC4-6F175D3DCCD1}">
              <a14:hiddenFill xmlns:a14="http://schemas.microsoft.com/office/drawing/2010/main" xmlns="">
                <a:solidFill>
                  <a:srgbClr val="FFFFFF"/>
                </a:solidFill>
              </a14:hiddenFill>
            </a:ext>
          </a:extLst>
        </p:spPr>
      </p:pic>
      <p:sp>
        <p:nvSpPr>
          <p:cNvPr id="68" name="Rectangle 67"/>
          <p:cNvSpPr/>
          <p:nvPr/>
        </p:nvSpPr>
        <p:spPr>
          <a:xfrm>
            <a:off x="4380050" y="3345588"/>
            <a:ext cx="3385577" cy="33855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SM </a:t>
            </a:r>
            <a:r>
              <a:rPr kumimoji="0" lang="en-US" sz="1600" b="1" i="0" u="none" strike="noStrike" kern="1200" cap="none" spc="0" normalizeH="0" baseline="0" noProof="0">
                <a:ln>
                  <a:noFill/>
                </a:ln>
                <a:solidFill>
                  <a:prstClr val="black"/>
                </a:solidFill>
                <a:effectLst/>
                <a:uLnTx/>
                <a:uFillTx/>
                <a:latin typeface="Gill Sans MT" panose="020B0502020104020203" pitchFamily="34" charset="0"/>
                <a:ea typeface="Times New Roman" charset="0"/>
                <a:cs typeface="Times New Roman" charset="0"/>
              </a:rPr>
              <a:t>(Streaming Multiprocessor)</a:t>
            </a:r>
            <a:endParaRPr kumimoji="0" lang="en-US" sz="16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endParaRPr>
          </a:p>
        </p:txBody>
      </p:sp>
    </p:spTree>
    <p:extLst>
      <p:ext uri="{BB962C8B-B14F-4D97-AF65-F5344CB8AC3E}">
        <p14:creationId xmlns:p14="http://schemas.microsoft.com/office/powerpoint/2010/main" val="191633975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Accelerating GPU Execution with PIM (I)</a:t>
            </a:r>
          </a:p>
        </p:txBody>
      </p:sp>
      <p:sp>
        <p:nvSpPr>
          <p:cNvPr id="3" name="Content Placeholder 2"/>
          <p:cNvSpPr>
            <a:spLocks noGrp="1"/>
          </p:cNvSpPr>
          <p:nvPr>
            <p:ph idx="1"/>
          </p:nvPr>
        </p:nvSpPr>
        <p:spPr>
          <a:xfrm>
            <a:off x="228600" y="1124744"/>
            <a:ext cx="8807896" cy="5123656"/>
          </a:xfrm>
        </p:spPr>
        <p:txBody>
          <a:bodyPr/>
          <a:lstStyle/>
          <a:p>
            <a:r>
              <a:rPr lang="en-US" sz="2000" dirty="0"/>
              <a:t>Kevin Hsieh, </a:t>
            </a:r>
            <a:r>
              <a:rPr lang="en-US" sz="2000" dirty="0" err="1"/>
              <a:t>Eiman</a:t>
            </a:r>
            <a:r>
              <a:rPr lang="en-US" sz="2000" dirty="0"/>
              <a:t> </a:t>
            </a:r>
            <a:r>
              <a:rPr lang="en-US" sz="2000" dirty="0" err="1"/>
              <a:t>Ebrahimi</a:t>
            </a:r>
            <a:r>
              <a:rPr lang="en-US" sz="2000" dirty="0"/>
              <a:t>, </a:t>
            </a:r>
            <a:r>
              <a:rPr lang="en-US" sz="2000" dirty="0" err="1"/>
              <a:t>Gwangsun</a:t>
            </a:r>
            <a:r>
              <a:rPr lang="en-US" sz="2000" dirty="0"/>
              <a:t> Kim, </a:t>
            </a:r>
            <a:r>
              <a:rPr lang="en-US" sz="2000" dirty="0" err="1"/>
              <a:t>Niladrish</a:t>
            </a:r>
            <a:r>
              <a:rPr lang="en-US" sz="2000" dirty="0"/>
              <a:t> </a:t>
            </a:r>
            <a:r>
              <a:rPr lang="en-US" sz="2000" dirty="0" err="1"/>
              <a:t>Chatterjee</a:t>
            </a:r>
            <a:r>
              <a:rPr lang="en-US" sz="2000" dirty="0"/>
              <a:t>, Mike O'Connor, </a:t>
            </a:r>
            <a:r>
              <a:rPr lang="en-US" sz="2000" dirty="0" err="1"/>
              <a:t>Nandita</a:t>
            </a:r>
            <a:r>
              <a:rPr lang="en-US" sz="2000" dirty="0"/>
              <a:t> </a:t>
            </a:r>
            <a:r>
              <a:rPr lang="en-US" sz="2000" dirty="0" err="1"/>
              <a:t>Vijaykumar</a:t>
            </a:r>
            <a:r>
              <a:rPr lang="en-US" sz="2000" dirty="0"/>
              <a:t>, Onur Mutlu, and Stephen W. </a:t>
            </a:r>
            <a:r>
              <a:rPr lang="en-US" sz="2000" dirty="0" err="1"/>
              <a:t>Keckler</a:t>
            </a:r>
            <a:r>
              <a:rPr lang="en-US" sz="2000" dirty="0"/>
              <a:t>,</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"Transparent Offloading and Mapping (TOM): Enabling Programmer-Transparent Near-Data Processing in GPU Systems"</a:t>
            </a:r>
            <a:br>
              <a:rPr lang="en-US" sz="2000" dirty="0">
                <a:solidFill>
                  <a:srgbClr val="0432FF"/>
                </a:solidFill>
              </a:rPr>
            </a:br>
            <a:r>
              <a:rPr lang="en-US" sz="2000" i="1" dirty="0"/>
              <a:t>Proceedings of the </a:t>
            </a:r>
            <a:r>
              <a:rPr lang="en-US" sz="2000" i="1" dirty="0">
                <a:hlinkClick r:id="rId3"/>
              </a:rPr>
              <a:t>43rd International Symposium on Computer Architecture</a:t>
            </a:r>
            <a:r>
              <a:rPr lang="en-US" sz="2000" i="1" dirty="0"/>
              <a:t> (</a:t>
            </a:r>
            <a:r>
              <a:rPr lang="en-US" sz="2000" b="1" i="1" dirty="0"/>
              <a:t>ISCA</a:t>
            </a:r>
            <a:r>
              <a:rPr lang="en-US" sz="2000" i="1" dirty="0"/>
              <a:t>)</a:t>
            </a:r>
            <a:r>
              <a:rPr lang="en-US" sz="2000" dirty="0"/>
              <a:t>, Seoul, South Korea, June 2016. </a:t>
            </a:r>
            <a:br>
              <a:rPr lang="en-US" sz="2000" dirty="0"/>
            </a:br>
            <a:r>
              <a:rPr lang="en-US" sz="2000" dirty="0"/>
              <a:t>[</a:t>
            </a:r>
            <a:r>
              <a:rPr lang="en-US" sz="2000" dirty="0">
                <a:hlinkClick r:id="rId4"/>
              </a:rPr>
              <a:t>Slides (pptx)</a:t>
            </a:r>
            <a:r>
              <a:rPr lang="en-US" sz="2000" dirty="0"/>
              <a:t> </a:t>
            </a:r>
            <a:r>
              <a:rPr lang="en-US" sz="2000" dirty="0">
                <a:hlinkClick r:id="rId5"/>
              </a:rPr>
              <a:t>(pdf)</a:t>
            </a:r>
            <a:r>
              <a:rPr lang="en-US" sz="2000" dirty="0"/>
              <a:t>] </a:t>
            </a:r>
            <a:br>
              <a:rPr lang="en-US" sz="2000" dirty="0"/>
            </a:br>
            <a:r>
              <a:rPr lang="en-US" sz="2000" dirty="0"/>
              <a:t>[</a:t>
            </a:r>
            <a:r>
              <a:rPr lang="en-US" sz="2000" dirty="0">
                <a:hlinkClick r:id="rId6"/>
              </a:rPr>
              <a:t>Lightning Session Slides (pptx)</a:t>
            </a:r>
            <a:r>
              <a:rPr lang="en-US" sz="2000" dirty="0"/>
              <a:t> </a:t>
            </a:r>
            <a:r>
              <a:rPr lang="en-US" sz="2000" dirty="0">
                <a:hlinkClick r:id="rId7"/>
              </a:rPr>
              <a:t>(pdf)</a:t>
            </a:r>
            <a:r>
              <a:rPr lang="en-US" sz="2000" dirty="0"/>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0" y="4883385"/>
            <a:ext cx="9144000" cy="1857983"/>
          </a:xfrm>
          <a:prstGeom prst="rect">
            <a:avLst/>
          </a:prstGeom>
        </p:spPr>
      </p:pic>
    </p:spTree>
    <p:extLst>
      <p:ext uri="{BB962C8B-B14F-4D97-AF65-F5344CB8AC3E}">
        <p14:creationId xmlns:p14="http://schemas.microsoft.com/office/powerpoint/2010/main" val="318418268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Accelerating GPU Execution with PIM (II)</a:t>
            </a:r>
          </a:p>
        </p:txBody>
      </p:sp>
      <p:sp>
        <p:nvSpPr>
          <p:cNvPr id="3" name="Content Placeholder 2"/>
          <p:cNvSpPr>
            <a:spLocks noGrp="1"/>
          </p:cNvSpPr>
          <p:nvPr>
            <p:ph idx="1"/>
          </p:nvPr>
        </p:nvSpPr>
        <p:spPr>
          <a:xfrm>
            <a:off x="228600" y="1124744"/>
            <a:ext cx="8807896" cy="5123656"/>
          </a:xfrm>
        </p:spPr>
        <p:txBody>
          <a:bodyPr/>
          <a:lstStyle/>
          <a:p>
            <a:r>
              <a:rPr lang="en-US" sz="2000" dirty="0" err="1"/>
              <a:t>Ashutosh</a:t>
            </a:r>
            <a:r>
              <a:rPr lang="en-US" sz="2000" dirty="0"/>
              <a:t> Pattnaik, </a:t>
            </a:r>
            <a:r>
              <a:rPr lang="en-US" sz="2000" dirty="0" err="1"/>
              <a:t>Xulong</a:t>
            </a:r>
            <a:r>
              <a:rPr lang="en-US" sz="2000" dirty="0"/>
              <a:t> Tang, </a:t>
            </a:r>
            <a:r>
              <a:rPr lang="en-US" sz="2000" dirty="0" err="1"/>
              <a:t>Adwait</a:t>
            </a:r>
            <a:r>
              <a:rPr lang="en-US" sz="2000" dirty="0"/>
              <a:t> Jog, Onur </a:t>
            </a:r>
            <a:r>
              <a:rPr lang="en-US" sz="2000" dirty="0" err="1"/>
              <a:t>Kayiran</a:t>
            </a:r>
            <a:r>
              <a:rPr lang="en-US" sz="2000" dirty="0"/>
              <a:t>, </a:t>
            </a:r>
            <a:r>
              <a:rPr lang="en-US" sz="2000" dirty="0" err="1"/>
              <a:t>Asit</a:t>
            </a:r>
            <a:r>
              <a:rPr lang="en-US" sz="2000" dirty="0"/>
              <a:t> K. Mishra, </a:t>
            </a:r>
            <a:r>
              <a:rPr lang="en-US" sz="2000" dirty="0" err="1"/>
              <a:t>Mahmut</a:t>
            </a:r>
            <a:r>
              <a:rPr lang="en-US" sz="2000" dirty="0"/>
              <a:t> T. </a:t>
            </a:r>
            <a:r>
              <a:rPr lang="en-US" sz="2000" dirty="0" err="1"/>
              <a:t>Kandemir</a:t>
            </a:r>
            <a:r>
              <a:rPr lang="en-US" sz="2000" dirty="0"/>
              <a:t>, Onur Mutlu, and Chita R. Das,</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"Scheduling Techniques for GPU Architectures with Processing-In-Memory Capabilities"</a:t>
            </a:r>
            <a:br>
              <a:rPr lang="en-US" sz="2000" dirty="0">
                <a:solidFill>
                  <a:srgbClr val="0432FF"/>
                </a:solidFill>
              </a:rPr>
            </a:br>
            <a:r>
              <a:rPr lang="en-US" sz="2000" i="1" dirty="0"/>
              <a:t>Proceedings of the </a:t>
            </a:r>
            <a:r>
              <a:rPr lang="en-US" sz="2000" i="1" dirty="0">
                <a:hlinkClick r:id="rId3"/>
              </a:rPr>
              <a:t>25th International Conference on Parallel Architectures and Compilation Techniques</a:t>
            </a:r>
            <a:r>
              <a:rPr lang="en-US" sz="2000" i="1" dirty="0"/>
              <a:t> (</a:t>
            </a:r>
            <a:r>
              <a:rPr lang="en-US" sz="2000" b="1" i="1" dirty="0"/>
              <a:t>PACT</a:t>
            </a:r>
            <a:r>
              <a:rPr lang="en-US" sz="2000" i="1" dirty="0"/>
              <a:t>)</a:t>
            </a:r>
            <a:r>
              <a:rPr lang="en-US" sz="2000" dirty="0"/>
              <a:t>, Haifa, Israel, September 2016.</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4"/>
          <a:stretch>
            <a:fillRect/>
          </a:stretch>
        </p:blipFill>
        <p:spPr>
          <a:xfrm>
            <a:off x="228600" y="3717032"/>
            <a:ext cx="8686800" cy="2476500"/>
          </a:xfrm>
          <a:prstGeom prst="rect">
            <a:avLst/>
          </a:prstGeom>
        </p:spPr>
      </p:pic>
    </p:spTree>
    <p:extLst>
      <p:ext uri="{BB962C8B-B14F-4D97-AF65-F5344CB8AC3E}">
        <p14:creationId xmlns:p14="http://schemas.microsoft.com/office/powerpoint/2010/main" val="107264247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Accelerating Linked Data Structures</a:t>
            </a:r>
          </a:p>
        </p:txBody>
      </p:sp>
      <p:sp>
        <p:nvSpPr>
          <p:cNvPr id="3" name="Content Placeholder 2"/>
          <p:cNvSpPr>
            <a:spLocks noGrp="1"/>
          </p:cNvSpPr>
          <p:nvPr>
            <p:ph idx="1"/>
          </p:nvPr>
        </p:nvSpPr>
        <p:spPr>
          <a:xfrm>
            <a:off x="228600" y="1095375"/>
            <a:ext cx="8610600" cy="2405633"/>
          </a:xfrm>
        </p:spPr>
        <p:txBody>
          <a:bodyPr/>
          <a:lstStyle/>
          <a:p>
            <a:r>
              <a:rPr lang="en-US" sz="2000" dirty="0"/>
              <a:t>Kevin Hsieh, Samira Khan, </a:t>
            </a:r>
            <a:r>
              <a:rPr lang="en-US" sz="2000" dirty="0" err="1"/>
              <a:t>Nandita</a:t>
            </a:r>
            <a:r>
              <a:rPr lang="en-US" sz="2000" dirty="0"/>
              <a:t> </a:t>
            </a:r>
            <a:r>
              <a:rPr lang="en-US" sz="2000" dirty="0" err="1"/>
              <a:t>Vijaykumar</a:t>
            </a:r>
            <a:r>
              <a:rPr lang="en-US" sz="2000" dirty="0"/>
              <a:t>, Kevin K. Chang, Amirali Boroumand, </a:t>
            </a:r>
            <a:r>
              <a:rPr lang="en-US" sz="2000" dirty="0" err="1"/>
              <a:t>Saugata</a:t>
            </a:r>
            <a:r>
              <a:rPr lang="en-US" sz="2000" dirty="0"/>
              <a:t> </a:t>
            </a:r>
            <a:r>
              <a:rPr lang="en-US" sz="2000" dirty="0" err="1"/>
              <a:t>Ghose</a:t>
            </a:r>
            <a:r>
              <a:rPr lang="en-US" sz="2000" dirty="0"/>
              <a:t>, and Onur Mutlu,</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"Accelerating Pointer Chasing in 3D-Stacked Memory: Challenges, Mechanisms, Evaluation"</a:t>
            </a:r>
            <a:br>
              <a:rPr lang="en-US" sz="2000" dirty="0">
                <a:solidFill>
                  <a:srgbClr val="0432FF"/>
                </a:solidFill>
              </a:rPr>
            </a:br>
            <a:r>
              <a:rPr lang="en-US" sz="2000" i="1" dirty="0"/>
              <a:t>Proceedings of the </a:t>
            </a:r>
            <a:r>
              <a:rPr lang="en-US" sz="2000" i="1" dirty="0">
                <a:hlinkClick r:id="rId3"/>
              </a:rPr>
              <a:t>34th IEEE International Conference on Computer Design</a:t>
            </a:r>
            <a:r>
              <a:rPr lang="en-US" sz="2000" i="1" dirty="0"/>
              <a:t> (</a:t>
            </a:r>
            <a:r>
              <a:rPr lang="en-US" sz="2000" b="1" i="1" dirty="0"/>
              <a:t>ICCD</a:t>
            </a:r>
            <a:r>
              <a:rPr lang="en-US" sz="2000" i="1" dirty="0"/>
              <a:t>)</a:t>
            </a:r>
            <a:r>
              <a:rPr lang="en-US" sz="2000" dirty="0"/>
              <a:t>, Phoenix, AZ, USA, October 2016.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264</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3861048"/>
            <a:ext cx="9144000" cy="2260728"/>
          </a:xfrm>
          <a:prstGeom prst="rect">
            <a:avLst/>
          </a:prstGeom>
        </p:spPr>
      </p:pic>
    </p:spTree>
    <p:extLst>
      <p:ext uri="{BB962C8B-B14F-4D97-AF65-F5344CB8AC3E}">
        <p14:creationId xmlns:p14="http://schemas.microsoft.com/office/powerpoint/2010/main" val="3558761848"/>
      </p:ext>
    </p:extLst>
  </p:cSld>
  <p:clrMapOvr>
    <a:masterClrMapping/>
  </p:clrMapOvr>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Accelerating Dependent Cache Misses</a:t>
            </a:r>
          </a:p>
        </p:txBody>
      </p:sp>
      <p:sp>
        <p:nvSpPr>
          <p:cNvPr id="3" name="Content Placeholder 2"/>
          <p:cNvSpPr>
            <a:spLocks noGrp="1"/>
          </p:cNvSpPr>
          <p:nvPr>
            <p:ph idx="1"/>
          </p:nvPr>
        </p:nvSpPr>
        <p:spPr>
          <a:xfrm>
            <a:off x="228600" y="1052736"/>
            <a:ext cx="8807896" cy="5195664"/>
          </a:xfrm>
        </p:spPr>
        <p:txBody>
          <a:bodyPr/>
          <a:lstStyle/>
          <a:p>
            <a:r>
              <a:rPr lang="en-US" sz="2000" dirty="0" err="1"/>
              <a:t>Milad</a:t>
            </a:r>
            <a:r>
              <a:rPr lang="en-US" sz="2000" dirty="0"/>
              <a:t> Hashemi, </a:t>
            </a:r>
            <a:r>
              <a:rPr lang="en-US" sz="2000" dirty="0" err="1"/>
              <a:t>Khubaib</a:t>
            </a:r>
            <a:r>
              <a:rPr lang="en-US" sz="2000" dirty="0"/>
              <a:t>, </a:t>
            </a:r>
            <a:r>
              <a:rPr lang="en-US" sz="2000" dirty="0" err="1"/>
              <a:t>Eiman</a:t>
            </a:r>
            <a:r>
              <a:rPr lang="en-US" sz="2000" dirty="0"/>
              <a:t> </a:t>
            </a:r>
            <a:r>
              <a:rPr lang="en-US" sz="2000" dirty="0" err="1"/>
              <a:t>Ebrahimi</a:t>
            </a:r>
            <a:r>
              <a:rPr lang="en-US" sz="2000" dirty="0"/>
              <a:t>, Onur Mutlu, and Yale N. </a:t>
            </a:r>
            <a:r>
              <a:rPr lang="en-US" sz="2000" dirty="0" err="1"/>
              <a:t>Patt</a:t>
            </a:r>
            <a:r>
              <a:rPr lang="en-US" sz="2000" dirty="0"/>
              <a:t>,</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"Accelerating Dependent Cache Misses with an Enhanced Memory Controller"</a:t>
            </a:r>
            <a:br>
              <a:rPr lang="en-US" sz="2000" dirty="0">
                <a:solidFill>
                  <a:srgbClr val="0432FF"/>
                </a:solidFill>
              </a:rPr>
            </a:br>
            <a:r>
              <a:rPr lang="en-US" sz="2000" i="1" dirty="0"/>
              <a:t>Proceedings of the </a:t>
            </a:r>
            <a:r>
              <a:rPr lang="en-US" sz="2000" i="1" dirty="0">
                <a:hlinkClick r:id="rId3"/>
              </a:rPr>
              <a:t>43rd International Symposium on Computer Architecture</a:t>
            </a:r>
            <a:r>
              <a:rPr lang="en-US" sz="2000" i="1" dirty="0"/>
              <a:t> (</a:t>
            </a:r>
            <a:r>
              <a:rPr lang="en-US" sz="2000" b="1" i="1" dirty="0"/>
              <a:t>ISCA</a:t>
            </a:r>
            <a:r>
              <a:rPr lang="en-US" sz="2000" i="1" dirty="0"/>
              <a:t>)</a:t>
            </a:r>
            <a:r>
              <a:rPr lang="en-US" sz="2000" dirty="0"/>
              <a:t>, Seoul, South Korea, June 2016. </a:t>
            </a:r>
            <a:br>
              <a:rPr lang="en-US" sz="2000" dirty="0"/>
            </a:br>
            <a:r>
              <a:rPr lang="en-US" sz="2000" dirty="0"/>
              <a:t>[</a:t>
            </a:r>
            <a:r>
              <a:rPr lang="en-US" sz="2000" dirty="0">
                <a:hlinkClick r:id="rId4"/>
              </a:rPr>
              <a:t>Slides (pptx)</a:t>
            </a:r>
            <a:r>
              <a:rPr lang="en-US" sz="2000" dirty="0"/>
              <a:t> </a:t>
            </a:r>
            <a:r>
              <a:rPr lang="en-US" sz="2000" dirty="0">
                <a:hlinkClick r:id="rId5"/>
              </a:rPr>
              <a:t>(pdf)</a:t>
            </a:r>
            <a:r>
              <a:rPr lang="en-US" sz="2000" dirty="0"/>
              <a:t>] </a:t>
            </a:r>
            <a:br>
              <a:rPr lang="en-US" sz="2000" dirty="0"/>
            </a:br>
            <a:r>
              <a:rPr lang="en-US" sz="2000" dirty="0"/>
              <a:t>[</a:t>
            </a:r>
            <a:r>
              <a:rPr lang="en-US" sz="2000" dirty="0">
                <a:hlinkClick r:id="rId6"/>
              </a:rPr>
              <a:t>Lightning Session Slides (pptx)</a:t>
            </a:r>
            <a:r>
              <a:rPr lang="en-US" sz="2000" dirty="0"/>
              <a:t> </a:t>
            </a:r>
            <a:r>
              <a:rPr lang="en-US" sz="2000" dirty="0">
                <a:hlinkClick r:id="rId7"/>
              </a:rPr>
              <a:t>(pdf)</a:t>
            </a:r>
            <a:r>
              <a:rPr lang="en-US" sz="2000" dirty="0"/>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8"/>
          <a:stretch>
            <a:fillRect/>
          </a:stretch>
        </p:blipFill>
        <p:spPr>
          <a:xfrm>
            <a:off x="0" y="4018088"/>
            <a:ext cx="9144000" cy="1643160"/>
          </a:xfrm>
          <a:prstGeom prst="rect">
            <a:avLst/>
          </a:prstGeom>
        </p:spPr>
      </p:pic>
      <p:pic>
        <p:nvPicPr>
          <p:cNvPr id="6" name="Picture 5"/>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0" y="5805264"/>
            <a:ext cx="9144000" cy="332336"/>
          </a:xfrm>
          <a:prstGeom prst="rect">
            <a:avLst/>
          </a:prstGeom>
        </p:spPr>
      </p:pic>
    </p:spTree>
    <p:extLst>
      <p:ext uri="{BB962C8B-B14F-4D97-AF65-F5344CB8AC3E}">
        <p14:creationId xmlns:p14="http://schemas.microsoft.com/office/powerpoint/2010/main" val="108679532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026" y="188640"/>
            <a:ext cx="9036496" cy="1066800"/>
          </a:xfrm>
        </p:spPr>
        <p:txBody>
          <a:bodyPr/>
          <a:lstStyle/>
          <a:p>
            <a:r>
              <a:rPr lang="en-US" dirty="0"/>
              <a:t>Accelerating Runahead Execution </a:t>
            </a:r>
          </a:p>
        </p:txBody>
      </p:sp>
      <p:sp>
        <p:nvSpPr>
          <p:cNvPr id="3" name="Content Placeholder 2"/>
          <p:cNvSpPr>
            <a:spLocks noGrp="1"/>
          </p:cNvSpPr>
          <p:nvPr>
            <p:ph idx="1"/>
          </p:nvPr>
        </p:nvSpPr>
        <p:spPr>
          <a:xfrm>
            <a:off x="228600" y="1052736"/>
            <a:ext cx="8807896" cy="5195664"/>
          </a:xfrm>
        </p:spPr>
        <p:txBody>
          <a:bodyPr/>
          <a:lstStyle/>
          <a:p>
            <a:r>
              <a:rPr lang="en-US" sz="2000" dirty="0"/>
              <a:t>Milad Hashemi, Onur Mutlu, and Yale N. </a:t>
            </a:r>
            <a:r>
              <a:rPr lang="en-US" sz="2000" dirty="0" err="1"/>
              <a:t>Patt</a:t>
            </a:r>
            <a:r>
              <a:rPr lang="en-US" sz="2000" dirty="0"/>
              <a:t>,</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"Continuous Runahead: Transparent Hardware Acceleration for Memory Intensive Workloads"</a:t>
            </a:r>
            <a:br>
              <a:rPr lang="en-US" sz="2000" dirty="0">
                <a:solidFill>
                  <a:srgbClr val="0432FF"/>
                </a:solidFill>
              </a:rPr>
            </a:br>
            <a:r>
              <a:rPr lang="en-US" sz="2000" i="1" dirty="0"/>
              <a:t>Proceedings of the </a:t>
            </a:r>
            <a:r>
              <a:rPr lang="en-US" sz="2000" i="1" dirty="0">
                <a:hlinkClick r:id="rId3"/>
              </a:rPr>
              <a:t>49th International Symposium on Microarchitecture</a:t>
            </a:r>
            <a:r>
              <a:rPr lang="en-US" sz="2000" i="1" dirty="0"/>
              <a:t> (</a:t>
            </a:r>
            <a:r>
              <a:rPr lang="en-US" sz="2000" b="1" i="1" dirty="0"/>
              <a:t>MICRO</a:t>
            </a:r>
            <a:r>
              <a:rPr lang="en-US" sz="2000" i="1" dirty="0"/>
              <a:t>)</a:t>
            </a:r>
            <a:r>
              <a:rPr lang="en-US" sz="2000" dirty="0"/>
              <a:t>, Taipei, Taiwan, October 2016. </a:t>
            </a:r>
            <a:br>
              <a:rPr lang="en-US" sz="2000" dirty="0"/>
            </a:br>
            <a:r>
              <a:rPr lang="en-US" sz="2000" dirty="0"/>
              <a:t>[</a:t>
            </a:r>
            <a:r>
              <a:rPr lang="en-US" sz="2000" dirty="0">
                <a:hlinkClick r:id="rId4"/>
              </a:rPr>
              <a:t>Slides (pptx)</a:t>
            </a:r>
            <a:r>
              <a:rPr lang="en-US" sz="2000" dirty="0"/>
              <a:t> </a:t>
            </a:r>
            <a:r>
              <a:rPr lang="en-US" sz="2000" dirty="0">
                <a:hlinkClick r:id="rId5"/>
              </a:rPr>
              <a:t>(pdf)</a:t>
            </a:r>
            <a:r>
              <a:rPr lang="en-US" sz="2000" dirty="0"/>
              <a:t>] [</a:t>
            </a:r>
            <a:r>
              <a:rPr lang="en-US" sz="2000" dirty="0">
                <a:hlinkClick r:id="rId6"/>
              </a:rPr>
              <a:t>Lightning Session Slides (pdf)</a:t>
            </a:r>
            <a:r>
              <a:rPr lang="en-US" sz="2000" dirty="0"/>
              <a:t>] [</a:t>
            </a:r>
            <a:r>
              <a:rPr lang="en-US" sz="2000" dirty="0">
                <a:hlinkClick r:id="rId7"/>
              </a:rPr>
              <a:t>Poster (pptx)</a:t>
            </a:r>
            <a:r>
              <a:rPr lang="en-US" sz="2000" dirty="0"/>
              <a:t> </a:t>
            </a:r>
            <a:r>
              <a:rPr lang="en-US" sz="2000" dirty="0">
                <a:hlinkClick r:id="rId8"/>
              </a:rPr>
              <a:t>(pdf)</a:t>
            </a:r>
            <a:r>
              <a:rPr lang="en-US" sz="2000" dirty="0"/>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7" name="Picture 6">
            <a:extLst>
              <a:ext uri="{FF2B5EF4-FFF2-40B4-BE49-F238E27FC236}">
                <a16:creationId xmlns:a16="http://schemas.microsoft.com/office/drawing/2014/main" id="{2BAAF175-9725-C44D-8341-3876DE686CCD}"/>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0" y="4027286"/>
            <a:ext cx="9144000" cy="1705970"/>
          </a:xfrm>
          <a:prstGeom prst="rect">
            <a:avLst/>
          </a:prstGeom>
        </p:spPr>
      </p:pic>
    </p:spTree>
    <p:extLst>
      <p:ext uri="{BB962C8B-B14F-4D97-AF65-F5344CB8AC3E}">
        <p14:creationId xmlns:p14="http://schemas.microsoft.com/office/powerpoint/2010/main" val="385328098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50817-03A2-C34C-B4FF-641735F423A3}"/>
              </a:ext>
            </a:extLst>
          </p:cNvPr>
          <p:cNvSpPr>
            <a:spLocks noGrp="1"/>
          </p:cNvSpPr>
          <p:nvPr>
            <p:ph type="title"/>
          </p:nvPr>
        </p:nvSpPr>
        <p:spPr/>
        <p:txBody>
          <a:bodyPr/>
          <a:lstStyle/>
          <a:p>
            <a:r>
              <a:rPr lang="en-US" dirty="0"/>
              <a:t>Accelerating Climate Modeling</a:t>
            </a:r>
          </a:p>
        </p:txBody>
      </p:sp>
      <p:sp>
        <p:nvSpPr>
          <p:cNvPr id="3" name="Content Placeholder 2">
            <a:extLst>
              <a:ext uri="{FF2B5EF4-FFF2-40B4-BE49-F238E27FC236}">
                <a16:creationId xmlns:a16="http://schemas.microsoft.com/office/drawing/2014/main" id="{FF97D5AB-D164-6C40-81B7-4D0DC0DCDB1F}"/>
              </a:ext>
            </a:extLst>
          </p:cNvPr>
          <p:cNvSpPr>
            <a:spLocks noGrp="1"/>
          </p:cNvSpPr>
          <p:nvPr>
            <p:ph idx="1"/>
          </p:nvPr>
        </p:nvSpPr>
        <p:spPr>
          <a:xfrm>
            <a:off x="228600" y="1047974"/>
            <a:ext cx="8610600" cy="5195664"/>
          </a:xfrm>
        </p:spPr>
        <p:txBody>
          <a:bodyPr/>
          <a:lstStyle/>
          <a:p>
            <a:r>
              <a:rPr lang="en-US" sz="1800" dirty="0"/>
              <a:t>Gagandeep Singh, </a:t>
            </a:r>
            <a:r>
              <a:rPr lang="en-US" sz="1800" dirty="0" err="1"/>
              <a:t>Dionysios</a:t>
            </a:r>
            <a:r>
              <a:rPr lang="en-US" sz="1800" dirty="0"/>
              <a:t> Diamantopoulos, Christoph </a:t>
            </a:r>
            <a:r>
              <a:rPr lang="en-US" sz="1800" dirty="0" err="1"/>
              <a:t>Hagleitner</a:t>
            </a:r>
            <a:r>
              <a:rPr lang="en-US" sz="1800" dirty="0"/>
              <a:t>, Juan Gómez-Luna, Sander </a:t>
            </a:r>
            <a:r>
              <a:rPr lang="en-US" sz="1800" dirty="0" err="1"/>
              <a:t>Stuijk</a:t>
            </a:r>
            <a:r>
              <a:rPr lang="en-US" sz="1800" dirty="0"/>
              <a:t>, Onur Mutlu, and Henk </a:t>
            </a:r>
            <a:r>
              <a:rPr lang="en-US" sz="1800" dirty="0" err="1"/>
              <a:t>Corporaal</a:t>
            </a:r>
            <a:r>
              <a:rPr lang="en-US" sz="1800" dirty="0"/>
              <a:t>,</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"NERO: A Near High-Bandwidth Memory Stencil Accelerator for Weather Prediction Modeling"</a:t>
            </a:r>
            <a:br>
              <a:rPr lang="en-US" sz="1800" dirty="0">
                <a:solidFill>
                  <a:srgbClr val="0432FF"/>
                </a:solidFill>
              </a:rPr>
            </a:br>
            <a:r>
              <a:rPr lang="en-US" sz="1800" i="1" dirty="0"/>
              <a:t>Proceedings of the </a:t>
            </a:r>
            <a:r>
              <a:rPr lang="en-US" sz="1800" i="1" dirty="0">
                <a:hlinkClick r:id="rId3"/>
              </a:rPr>
              <a:t>30th International Conference on Field-Programmable Logic and Applications</a:t>
            </a:r>
            <a:r>
              <a:rPr lang="en-US" sz="1800" i="1" dirty="0"/>
              <a:t> (</a:t>
            </a:r>
            <a:r>
              <a:rPr lang="en-US" sz="1800" b="1" i="1" dirty="0"/>
              <a:t>FPL</a:t>
            </a:r>
            <a:r>
              <a:rPr lang="en-US" sz="1800" i="1" dirty="0"/>
              <a:t>)</a:t>
            </a:r>
            <a:r>
              <a:rPr lang="en-US" sz="1800" dirty="0"/>
              <a:t>, Gothenburg, Sweden, September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Lightning Talk Slides (pptx)</a:t>
            </a:r>
            <a:r>
              <a:rPr lang="en-US" sz="1800" dirty="0"/>
              <a:t> </a:t>
            </a:r>
            <a:r>
              <a:rPr lang="en-US" sz="1800" dirty="0">
                <a:hlinkClick r:id="rId7"/>
              </a:rPr>
              <a:t>(pdf)</a:t>
            </a:r>
            <a:r>
              <a:rPr lang="en-US" sz="1800" dirty="0"/>
              <a:t>]</a:t>
            </a:r>
            <a:br>
              <a:rPr lang="en-US" sz="1800" dirty="0"/>
            </a:br>
            <a:r>
              <a:rPr lang="en-US" sz="1800" dirty="0"/>
              <a:t>[</a:t>
            </a:r>
            <a:r>
              <a:rPr lang="en-US" sz="1800" dirty="0">
                <a:hlinkClick r:id="rId8"/>
              </a:rPr>
              <a:t>Talk Video</a:t>
            </a:r>
            <a:r>
              <a:rPr lang="en-US" sz="1800" dirty="0"/>
              <a:t> (23 minutes)]</a:t>
            </a:r>
            <a:br>
              <a:rPr lang="en-US" sz="1800" dirty="0"/>
            </a:br>
            <a:r>
              <a:rPr lang="en-US" sz="1800" b="1" i="1" dirty="0">
                <a:solidFill>
                  <a:srgbClr val="FF0000"/>
                </a:solidFill>
              </a:rPr>
              <a:t>Nominated for the Stamatis </a:t>
            </a:r>
            <a:r>
              <a:rPr lang="en-US" sz="1800" b="1" i="1" dirty="0" err="1">
                <a:solidFill>
                  <a:srgbClr val="FF0000"/>
                </a:solidFill>
              </a:rPr>
              <a:t>Vassiliadis</a:t>
            </a:r>
            <a:r>
              <a:rPr lang="en-US" sz="1800" b="1" i="1" dirty="0">
                <a:solidFill>
                  <a:srgbClr val="FF0000"/>
                </a:solidFill>
              </a:rPr>
              <a:t> Memorial Award.</a:t>
            </a:r>
            <a:endParaRPr lang="en-US" sz="1800" dirty="0">
              <a:solidFill>
                <a:srgbClr val="FF0000"/>
              </a:solidFill>
            </a:endParaRPr>
          </a:p>
          <a:p>
            <a:pPr marL="0" indent="0">
              <a:buNone/>
            </a:pPr>
            <a:endParaRPr lang="en-US" sz="1800" dirty="0"/>
          </a:p>
        </p:txBody>
      </p:sp>
      <p:sp>
        <p:nvSpPr>
          <p:cNvPr id="4" name="Slide Number Placeholder 3">
            <a:extLst>
              <a:ext uri="{FF2B5EF4-FFF2-40B4-BE49-F238E27FC236}">
                <a16:creationId xmlns:a16="http://schemas.microsoft.com/office/drawing/2014/main" id="{B3646032-3F84-E645-B1B4-D58327053A7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C3DC074A-85EF-0B47-B149-14C939DA56F0}"/>
              </a:ext>
            </a:extLst>
          </p:cNvPr>
          <p:cNvPicPr>
            <a:picLocks noChangeAspect="1"/>
          </p:cNvPicPr>
          <p:nvPr/>
        </p:nvPicPr>
        <p:blipFill>
          <a:blip r:embed="rId9"/>
          <a:stretch>
            <a:fillRect/>
          </a:stretch>
        </p:blipFill>
        <p:spPr>
          <a:xfrm>
            <a:off x="187036" y="4503738"/>
            <a:ext cx="8686800" cy="1739900"/>
          </a:xfrm>
          <a:prstGeom prst="rect">
            <a:avLst/>
          </a:prstGeom>
        </p:spPr>
      </p:pic>
    </p:spTree>
    <p:extLst>
      <p:ext uri="{BB962C8B-B14F-4D97-AF65-F5344CB8AC3E}">
        <p14:creationId xmlns:p14="http://schemas.microsoft.com/office/powerpoint/2010/main" val="689807694"/>
      </p:ext>
    </p:extLst>
  </p:cSld>
  <p:clrMapOvr>
    <a:masterClrMapping/>
  </p:clrMapOvr>
  <p:transition/>
</p:sld>
</file>

<file path=ppt/slides/slide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dirty="0"/>
              <a:t>Accelerating Approximate String Matching</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500" dirty="0"/>
              <a:t>Damla Senol Cali, Gurpreet S. Kalsi, </a:t>
            </a:r>
            <a:r>
              <a:rPr lang="en-US" sz="1500" dirty="0" err="1"/>
              <a:t>Zulal</a:t>
            </a:r>
            <a:r>
              <a:rPr lang="en-US" sz="1500" dirty="0"/>
              <a:t> </a:t>
            </a:r>
            <a:r>
              <a:rPr lang="en-US" sz="1500" dirty="0" err="1"/>
              <a:t>Bingol</a:t>
            </a:r>
            <a:r>
              <a:rPr lang="en-US" sz="1500" dirty="0"/>
              <a:t>, Can </a:t>
            </a:r>
            <a:r>
              <a:rPr lang="en-US" sz="1500" dirty="0" err="1"/>
              <a:t>Firtina</a:t>
            </a:r>
            <a:r>
              <a:rPr lang="en-US" sz="1500" dirty="0"/>
              <a:t>, Lavanya Subramanian, </a:t>
            </a:r>
            <a:r>
              <a:rPr lang="en-US" sz="1500" dirty="0" err="1"/>
              <a:t>Jeremie</a:t>
            </a:r>
            <a:r>
              <a:rPr lang="en-US" sz="1500" dirty="0"/>
              <a:t> S. Kim, </a:t>
            </a:r>
            <a:r>
              <a:rPr lang="en-US" sz="1500" dirty="0" err="1"/>
              <a:t>Rachata</a:t>
            </a:r>
            <a:r>
              <a:rPr lang="en-US" sz="1500" dirty="0"/>
              <a:t> Ausavarungnirun, Mohammed Alser, Juan Gomez-Luna, Amirali Boroumand, Anant Nori, Allison </a:t>
            </a:r>
            <a:r>
              <a:rPr lang="en-US" sz="1500" dirty="0" err="1"/>
              <a:t>Scibisz</a:t>
            </a:r>
            <a:r>
              <a:rPr lang="en-US" sz="1500" dirty="0"/>
              <a:t>, Sreenivas Subramoney, Can Alkan, Saugata Ghose,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"GenASM: A High-Performance, Low-Power Approximate String Matching Acceleration Framework for Genome Sequence Analysis"</a:t>
            </a:r>
            <a:br>
              <a:rPr lang="en-US" sz="1500" dirty="0">
                <a:solidFill>
                  <a:srgbClr val="0432FF"/>
                </a:solidFill>
              </a:rPr>
            </a:br>
            <a:r>
              <a:rPr lang="en-US" sz="1500" i="1" dirty="0"/>
              <a:t>Proceedings of the </a:t>
            </a:r>
            <a:r>
              <a:rPr lang="en-US" sz="1500" i="1" dirty="0">
                <a:hlinkClick r:id="rId3"/>
              </a:rPr>
              <a:t>53rd International Symposium on Microarchitecture</a:t>
            </a:r>
            <a:r>
              <a:rPr lang="en-US" sz="1500" i="1" dirty="0"/>
              <a:t> (</a:t>
            </a:r>
            <a:r>
              <a:rPr lang="en-US" sz="1500" b="1" i="1" dirty="0"/>
              <a:t>MICRO</a:t>
            </a:r>
            <a:r>
              <a:rPr lang="en-US" sz="1500" i="1" dirty="0"/>
              <a:t>)</a:t>
            </a:r>
            <a:r>
              <a:rPr lang="en-US" sz="1500" dirty="0"/>
              <a:t>, Virtual, October 2020.</a:t>
            </a:r>
            <a:br>
              <a:rPr lang="en-US" sz="1500" dirty="0"/>
            </a:br>
            <a:r>
              <a:rPr lang="en-US" sz="1500" dirty="0"/>
              <a:t>[</a:t>
            </a:r>
            <a:r>
              <a:rPr lang="en-US" sz="1500" dirty="0">
                <a:hlinkClick r:id="rId4"/>
              </a:rPr>
              <a:t>Lighting Talk Video</a:t>
            </a:r>
            <a:r>
              <a:rPr lang="en-US" sz="1500" dirty="0"/>
              <a:t> (1.5 minutes)]</a:t>
            </a:r>
            <a:br>
              <a:rPr lang="en-US" sz="1500" dirty="0"/>
            </a:br>
            <a:r>
              <a:rPr lang="en-US" sz="1500" dirty="0"/>
              <a:t>[</a:t>
            </a:r>
            <a:r>
              <a:rPr lang="en-US" sz="1500" dirty="0">
                <a:hlinkClick r:id="rId5"/>
              </a:rPr>
              <a:t>Lightning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Video</a:t>
            </a:r>
            <a:r>
              <a:rPr lang="en-US" sz="1500" dirty="0"/>
              <a:t> (18 minutes)]</a:t>
            </a:r>
            <a:br>
              <a:rPr lang="en-US" sz="1500" dirty="0"/>
            </a:br>
            <a:r>
              <a:rPr lang="en-US" sz="1500" dirty="0"/>
              <a:t>[</a:t>
            </a:r>
            <a:r>
              <a:rPr lang="en-US" sz="1500" dirty="0">
                <a:hlinkClick r:id="rId8"/>
              </a:rPr>
              <a:t>Slides (pptx)</a:t>
            </a:r>
            <a:r>
              <a:rPr lang="en-US" sz="1500" dirty="0"/>
              <a:t> </a:t>
            </a:r>
            <a:r>
              <a:rPr lang="en-US" sz="1500" dirty="0">
                <a:hlinkClick r:id="rId9"/>
              </a:rPr>
              <a:t>(pdf)</a:t>
            </a:r>
            <a:r>
              <a:rPr lang="en-US" sz="1500" dirty="0"/>
              <a:t>]</a:t>
            </a:r>
          </a:p>
          <a:p>
            <a:pPr marL="0" indent="0">
              <a:buNone/>
            </a:pPr>
            <a:br>
              <a:rPr lang="en-US" sz="1500" dirty="0"/>
            </a:br>
            <a:br>
              <a:rPr lang="en-US" sz="1500" dirty="0"/>
            </a:br>
            <a:endParaRPr lang="en-US" sz="15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943A4793-1AF6-E942-81F7-38877A7E30AC}"/>
              </a:ext>
            </a:extLst>
          </p:cNvPr>
          <p:cNvPicPr>
            <a:picLocks noChangeAspect="1"/>
          </p:cNvPicPr>
          <p:nvPr/>
        </p:nvPicPr>
        <p:blipFill>
          <a:blip r:embed="rId10"/>
          <a:stretch>
            <a:fillRect/>
          </a:stretch>
        </p:blipFill>
        <p:spPr>
          <a:xfrm>
            <a:off x="0" y="4013776"/>
            <a:ext cx="9144000" cy="2442505"/>
          </a:xfrm>
          <a:prstGeom prst="rect">
            <a:avLst/>
          </a:prstGeom>
        </p:spPr>
      </p:pic>
    </p:spTree>
    <p:extLst>
      <p:ext uri="{BB962C8B-B14F-4D97-AF65-F5344CB8AC3E}">
        <p14:creationId xmlns:p14="http://schemas.microsoft.com/office/powerpoint/2010/main" val="976275402"/>
      </p:ext>
    </p:extLst>
  </p:cSld>
  <p:clrMapOvr>
    <a:masterClrMapping/>
  </p:clrMapOvr>
  <p:transition/>
</p:sld>
</file>

<file path=ppt/slides/slide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p:txBody>
          <a:bodyPr/>
          <a:lstStyle/>
          <a:p>
            <a:r>
              <a:rPr lang="en-US" dirty="0"/>
              <a:t>Accelerating Time Series Analysis</a:t>
            </a:r>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a:t>Ivan Fernandez, Ricardo </a:t>
            </a:r>
            <a:r>
              <a:rPr lang="en-US" sz="1800" dirty="0" err="1"/>
              <a:t>Quislant</a:t>
            </a:r>
            <a:r>
              <a:rPr lang="en-US" sz="1800" dirty="0"/>
              <a:t>, Christina </a:t>
            </a:r>
            <a:r>
              <a:rPr lang="en-US" sz="1800" dirty="0" err="1"/>
              <a:t>Giannoula</a:t>
            </a:r>
            <a:r>
              <a:rPr lang="en-US" sz="1800" dirty="0"/>
              <a:t>, Mohammed </a:t>
            </a:r>
            <a:r>
              <a:rPr lang="en-US" sz="1800" dirty="0" err="1"/>
              <a:t>Alser</a:t>
            </a:r>
            <a:r>
              <a:rPr lang="en-US" sz="1800" dirty="0"/>
              <a:t>, Juan Gómez-Luna, Eladio Gutiérrez, Oscar Plata,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"NATSA: A Near-Data Processing Accelerator for Time Series Analysis"</a:t>
            </a:r>
            <a:br>
              <a:rPr lang="en-US" sz="1800" dirty="0">
                <a:solidFill>
                  <a:srgbClr val="0432FF"/>
                </a:solidFill>
              </a:rPr>
            </a:br>
            <a:r>
              <a:rPr lang="en-US" sz="1800" i="1" dirty="0"/>
              <a:t>Proceedings of the </a:t>
            </a:r>
            <a:r>
              <a:rPr lang="en-US" sz="1800" i="1" dirty="0">
                <a:hlinkClick r:id="rId3"/>
              </a:rPr>
              <a:t>38th IEEE International Conference on Computer Design</a:t>
            </a:r>
            <a:r>
              <a:rPr lang="en-US" sz="1800" i="1" dirty="0"/>
              <a:t> (</a:t>
            </a:r>
            <a:r>
              <a:rPr lang="en-US" sz="1800" b="1" i="1" dirty="0"/>
              <a:t>ICCD</a:t>
            </a:r>
            <a:r>
              <a:rPr lang="en-US" sz="1800" i="1" dirty="0"/>
              <a:t>)</a:t>
            </a:r>
            <a:r>
              <a:rPr lang="en-US" sz="1800" dirty="0"/>
              <a:t>, Virtual, October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(10 minutes)]</a:t>
            </a: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21FC5C2D-5A3C-4C43-8C1A-7654AE258E7B}"/>
              </a:ext>
            </a:extLst>
          </p:cNvPr>
          <p:cNvPicPr>
            <a:picLocks noChangeAspect="1"/>
          </p:cNvPicPr>
          <p:nvPr/>
        </p:nvPicPr>
        <p:blipFill>
          <a:blip r:embed="rId7"/>
          <a:stretch>
            <a:fillRect/>
          </a:stretch>
        </p:blipFill>
        <p:spPr>
          <a:xfrm>
            <a:off x="129251" y="3789040"/>
            <a:ext cx="8755925" cy="2002160"/>
          </a:xfrm>
          <a:prstGeom prst="rect">
            <a:avLst/>
          </a:prstGeom>
        </p:spPr>
      </p:pic>
    </p:spTree>
    <p:extLst>
      <p:ext uri="{BB962C8B-B14F-4D97-AF65-F5344CB8AC3E}">
        <p14:creationId xmlns:p14="http://schemas.microsoft.com/office/powerpoint/2010/main" val="552073443"/>
      </p:ext>
    </p:extLst>
  </p:cSld>
  <p:clrMapOvr>
    <a:masterClrMapping/>
  </p:clrMapOvr>
  <p:transition/>
</p:sld>
</file>

<file path=ppt/slides/slide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BC16C-9759-FC44-89ED-791187DE959D}"/>
              </a:ext>
            </a:extLst>
          </p:cNvPr>
          <p:cNvSpPr>
            <a:spLocks noGrp="1"/>
          </p:cNvSpPr>
          <p:nvPr>
            <p:ph type="title"/>
          </p:nvPr>
        </p:nvSpPr>
        <p:spPr>
          <a:xfrm>
            <a:off x="228600" y="152400"/>
            <a:ext cx="9023920" cy="1066800"/>
          </a:xfrm>
        </p:spPr>
        <p:txBody>
          <a:bodyPr/>
          <a:lstStyle/>
          <a:p>
            <a:r>
              <a:rPr lang="en-US" sz="3200" dirty="0"/>
              <a:t>DAMOV Methodology &amp; Workloads</a:t>
            </a:r>
            <a:endParaRPr lang="en-US" sz="2400" b="1" dirty="0"/>
          </a:p>
        </p:txBody>
      </p:sp>
      <p:sp>
        <p:nvSpPr>
          <p:cNvPr id="3" name="Content Placeholder 2">
            <a:extLst>
              <a:ext uri="{FF2B5EF4-FFF2-40B4-BE49-F238E27FC236}">
                <a16:creationId xmlns:a16="http://schemas.microsoft.com/office/drawing/2014/main" id="{61439010-5FA7-AA42-A731-A388AD812771}"/>
              </a:ext>
            </a:extLst>
          </p:cNvPr>
          <p:cNvSpPr>
            <a:spLocks noGrp="1"/>
          </p:cNvSpPr>
          <p:nvPr>
            <p:ph idx="1"/>
          </p:nvPr>
        </p:nvSpPr>
        <p:spPr/>
        <p:txBody>
          <a:bodyPr/>
          <a:lstStyle/>
          <a:p>
            <a:endParaRPr lang="en-US" dirty="0"/>
          </a:p>
        </p:txBody>
      </p:sp>
      <p:pic>
        <p:nvPicPr>
          <p:cNvPr id="5" name="Picture 4">
            <a:extLst>
              <a:ext uri="{FF2B5EF4-FFF2-40B4-BE49-F238E27FC236}">
                <a16:creationId xmlns:a16="http://schemas.microsoft.com/office/drawing/2014/main" id="{21E15779-7C5C-DE4E-8C08-440276A74E6A}"/>
              </a:ext>
            </a:extLst>
          </p:cNvPr>
          <p:cNvPicPr>
            <a:picLocks noChangeAspect="1"/>
          </p:cNvPicPr>
          <p:nvPr/>
        </p:nvPicPr>
        <p:blipFill>
          <a:blip r:embed="rId2"/>
          <a:stretch>
            <a:fillRect/>
          </a:stretch>
        </p:blipFill>
        <p:spPr>
          <a:xfrm>
            <a:off x="1816759" y="947766"/>
            <a:ext cx="5406441" cy="5724467"/>
          </a:xfrm>
          <a:prstGeom prst="rect">
            <a:avLst/>
          </a:prstGeom>
        </p:spPr>
      </p:pic>
      <p:sp>
        <p:nvSpPr>
          <p:cNvPr id="6" name="TextBox 5">
            <a:extLst>
              <a:ext uri="{FF2B5EF4-FFF2-40B4-BE49-F238E27FC236}">
                <a16:creationId xmlns:a16="http://schemas.microsoft.com/office/drawing/2014/main" id="{104A979B-A23E-4F49-9F1F-3DE77918710A}"/>
              </a:ext>
            </a:extLst>
          </p:cNvPr>
          <p:cNvSpPr txBox="1"/>
          <p:nvPr/>
        </p:nvSpPr>
        <p:spPr>
          <a:xfrm>
            <a:off x="4355976" y="6502956"/>
            <a:ext cx="4248279"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https://arxiv.org/pdf/2105.03725.pdf</a:t>
            </a:r>
            <a:r>
              <a:rPr kumimoji="0" lang="en-US" sz="16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2145794310"/>
      </p:ext>
    </p:extLst>
  </p:cSld>
  <p:clrMapOvr>
    <a:masterClrMapping/>
  </p:clrMapOvr>
  <p:transition/>
</p:sld>
</file>

<file path=ppt/slides/slide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Revisit the Entire Stack</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 Box 17"/>
          <p:cNvSpPr txBox="1">
            <a:spLocks noChangeArrowheads="1"/>
          </p:cNvSpPr>
          <p:nvPr/>
        </p:nvSpPr>
        <p:spPr bwMode="auto">
          <a:xfrm>
            <a:off x="3501600" y="390683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501600" y="353536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498425" y="287104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498425" y="249956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498425" y="213285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501600" y="427990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3501600" y="465137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501600" y="321297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Text Box 23"/>
          <p:cNvSpPr txBox="1">
            <a:spLocks noChangeAspect="1" noChangeArrowheads="1"/>
          </p:cNvSpPr>
          <p:nvPr/>
        </p:nvSpPr>
        <p:spPr bwMode="auto">
          <a:xfrm>
            <a:off x="3503188" y="500697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4" name="Rounded Rectangle 13"/>
          <p:cNvSpPr>
            <a:spLocks noChangeArrowheads="1"/>
          </p:cNvSpPr>
          <p:nvPr/>
        </p:nvSpPr>
        <p:spPr bwMode="auto">
          <a:xfrm rot="5400000">
            <a:off x="3392996" y="2610036"/>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15" name="TextBox 14">
            <a:extLst>
              <a:ext uri="{FF2B5EF4-FFF2-40B4-BE49-F238E27FC236}">
                <a16:creationId xmlns:a16="http://schemas.microsoft.com/office/drawing/2014/main" id="{96A6595C-436B-B546-8CE9-DFF850FBB246}"/>
              </a:ext>
            </a:extLst>
          </p:cNvPr>
          <p:cNvSpPr txBox="1"/>
          <p:nvPr/>
        </p:nvSpPr>
        <p:spPr>
          <a:xfrm>
            <a:off x="2195736" y="5805264"/>
            <a:ext cx="4793300"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We can get there step by step</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298423310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PIM Review and Open Problems</a:t>
            </a:r>
          </a:p>
        </p:txBody>
      </p:sp>
      <p:sp>
        <p:nvSpPr>
          <p:cNvPr id="3" name="Content Placeholder 2"/>
          <p:cNvSpPr>
            <a:spLocks noGrp="1"/>
          </p:cNvSpPr>
          <p:nvPr>
            <p:ph idx="1"/>
          </p:nvPr>
        </p:nvSpPr>
        <p:spPr>
          <a:xfrm>
            <a:off x="228600" y="1052736"/>
            <a:ext cx="8915400" cy="4876800"/>
          </a:xfrm>
        </p:spPr>
        <p:txBody>
          <a:bodyPr/>
          <a:lstStyle/>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Content Placeholder 2">
            <a:extLst>
              <a:ext uri="{FF2B5EF4-FFF2-40B4-BE49-F238E27FC236}">
                <a16:creationId xmlns:a16="http://schemas.microsoft.com/office/drawing/2014/main" id="{3F2BD8AA-5E69-D846-BFB8-21B3FD479841}"/>
              </a:ext>
            </a:extLst>
          </p:cNvPr>
          <p:cNvSpPr txBox="1">
            <a:spLocks/>
          </p:cNvSpPr>
          <p:nvPr/>
        </p:nvSpPr>
        <p:spPr bwMode="auto">
          <a:xfrm>
            <a:off x="381000" y="1205136"/>
            <a:ext cx="89154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Onur Mutlu, Saugata Ghose, Juan Gomez-Luna, and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Rachata</a:t>
            </a:r>
            <a:r>
              <a:rPr kumimoji="0" lang="en-US" sz="1800" b="0" i="0" u="none" strike="noStrike" kern="1200" cap="none" spc="0" normalizeH="0" baseline="0" noProof="0" dirty="0">
                <a:ln>
                  <a:noFill/>
                </a:ln>
                <a:solidFill>
                  <a:srgbClr val="000000"/>
                </a:solidFill>
                <a:effectLst/>
                <a:uLnTx/>
                <a:uFillTx/>
                <a:latin typeface="Tahoma"/>
                <a:ea typeface="+mn-ea"/>
                <a:cs typeface="+mn-cs"/>
              </a:rPr>
              <a:t> Ausavarungnirun,</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"A Modern Primer on Processing in Memory"</a:t>
            </a:r>
            <a:br>
              <a:rPr kumimoji="0" lang="en-US" sz="1800" b="0" i="0" u="none" strike="noStrike" kern="1200" cap="none" spc="0" normalizeH="0" baseline="0" noProof="0" dirty="0">
                <a:ln>
                  <a:noFill/>
                </a:ln>
                <a:solidFill>
                  <a:srgbClr val="0432FF"/>
                </a:solidFill>
                <a:effectLst/>
                <a:uLnTx/>
                <a:uFillTx/>
                <a:latin typeface="Tahoma"/>
                <a:ea typeface="+mn-ea"/>
                <a:cs typeface="+mn-cs"/>
              </a:rPr>
            </a:br>
            <a:r>
              <a:rPr kumimoji="0" lang="en-US" sz="1800" b="0" i="1" u="none" strike="noStrike" kern="1200" cap="none" spc="0" normalizeH="0" baseline="0" noProof="0" dirty="0">
                <a:ln>
                  <a:noFill/>
                </a:ln>
                <a:solidFill>
                  <a:srgbClr val="000000"/>
                </a:solidFill>
                <a:effectLst/>
                <a:uLnTx/>
                <a:uFillTx/>
                <a:latin typeface="Tahoma"/>
                <a:ea typeface="+mn-ea"/>
                <a:cs typeface="+mn-cs"/>
              </a:rPr>
              <a:t>Invited Book Chapter in </a:t>
            </a:r>
            <a:r>
              <a:rPr kumimoji="0" lang="en-US" sz="1800" b="1" i="1" u="none" strike="noStrike" kern="1200" cap="none" spc="0" normalizeH="0" baseline="0" noProof="0" dirty="0">
                <a:ln>
                  <a:noFill/>
                </a:ln>
                <a:solidFill>
                  <a:srgbClr val="000000"/>
                </a:solidFill>
                <a:effectLst/>
                <a:uLnTx/>
                <a:uFillTx/>
                <a:latin typeface="Tahoma"/>
                <a:ea typeface="+mn-ea"/>
                <a:cs typeface="+mn-cs"/>
                <a:hlinkClick r:id="rId3"/>
              </a:rPr>
              <a:t>Emerging Computing: From Devices to Systems - Looking Beyond Moore and Von Neumann</a:t>
            </a:r>
            <a:r>
              <a:rPr kumimoji="0" lang="en-US" sz="1800" b="0" i="0" u="none" strike="noStrike" kern="1200" cap="none" spc="0" normalizeH="0" baseline="0" noProof="0" dirty="0">
                <a:ln>
                  <a:noFill/>
                </a:ln>
                <a:solidFill>
                  <a:srgbClr val="000000"/>
                </a:solidFill>
                <a:effectLst/>
                <a:uLnTx/>
                <a:uFillTx/>
                <a:latin typeface="Tahoma"/>
                <a:ea typeface="+mn-ea"/>
                <a:cs typeface="+mn-cs"/>
              </a:rPr>
              <a:t>, Springer, to be published in 2021.</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1" i="0" u="none" strike="noStrike" kern="0" cap="none" spc="0" normalizeH="0" baseline="0" noProof="0" dirty="0">
              <a:ln>
                <a:noFill/>
              </a:ln>
              <a:solidFill>
                <a:srgbClr val="000000"/>
              </a:solidFill>
              <a:effectLst/>
              <a:uLnTx/>
              <a:uFillTx/>
              <a:latin typeface="Tahoma"/>
              <a:ea typeface="+mn-ea"/>
              <a:cs typeface="+mn-cs"/>
            </a:endParaRPr>
          </a:p>
        </p:txBody>
      </p:sp>
      <p:sp>
        <p:nvSpPr>
          <p:cNvPr id="5" name="TextBox 4">
            <a:extLst>
              <a:ext uri="{FF2B5EF4-FFF2-40B4-BE49-F238E27FC236}">
                <a16:creationId xmlns:a16="http://schemas.microsoft.com/office/drawing/2014/main" id="{B44AC5CF-BFA6-5646-92DE-C9D89AA74928}"/>
              </a:ext>
            </a:extLst>
          </p:cNvPr>
          <p:cNvSpPr txBox="1"/>
          <p:nvPr/>
        </p:nvSpPr>
        <p:spPr>
          <a:xfrm>
            <a:off x="2411760" y="6453336"/>
            <a:ext cx="467467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https://arxiv.org/pdf/1903.03988.pdf</a:t>
            </a:r>
            <a:endParaRPr kumimoji="0" lang="en-US" sz="1800" b="1" i="0" u="none" strike="noStrike" kern="1200" cap="none" spc="0" normalizeH="0" baseline="0" noProof="0" dirty="0">
              <a:ln>
                <a:noFill/>
              </a:ln>
              <a:solidFill>
                <a:srgbClr val="0432FF"/>
              </a:solidFill>
              <a:effectLst/>
              <a:uLnTx/>
              <a:uFillTx/>
              <a:latin typeface="Tahoma"/>
              <a:ea typeface="+mn-ea"/>
              <a:cs typeface="+mn-cs"/>
            </a:endParaRPr>
          </a:p>
        </p:txBody>
      </p:sp>
      <p:pic>
        <p:nvPicPr>
          <p:cNvPr id="6" name="Picture 5">
            <a:extLst>
              <a:ext uri="{FF2B5EF4-FFF2-40B4-BE49-F238E27FC236}">
                <a16:creationId xmlns:a16="http://schemas.microsoft.com/office/drawing/2014/main" id="{A5EA4CA5-FBD8-9749-9830-D77D34BE5845}"/>
              </a:ext>
            </a:extLst>
          </p:cNvPr>
          <p:cNvPicPr>
            <a:picLocks noChangeAspect="1"/>
          </p:cNvPicPr>
          <p:nvPr/>
        </p:nvPicPr>
        <p:blipFill>
          <a:blip r:embed="rId5"/>
          <a:stretch>
            <a:fillRect/>
          </a:stretch>
        </p:blipFill>
        <p:spPr>
          <a:xfrm>
            <a:off x="-14659" y="1455514"/>
            <a:ext cx="9144000" cy="2744353"/>
          </a:xfrm>
          <a:prstGeom prst="rect">
            <a:avLst/>
          </a:prstGeom>
        </p:spPr>
      </p:pic>
    </p:spTree>
    <p:extLst>
      <p:ext uri="{BB962C8B-B14F-4D97-AF65-F5344CB8AC3E}">
        <p14:creationId xmlns:p14="http://schemas.microsoft.com/office/powerpoint/2010/main" val="130938317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2567D-A796-D347-A81C-53A42C0F54B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A1D145C-B1CC-0248-8402-DB3B402EA310}"/>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D74E4B9-8C28-2246-BBD1-89AFB3653A3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273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F32E59C2-C60B-164F-8152-5EAEA0A62FE5}"/>
              </a:ext>
            </a:extLst>
          </p:cNvPr>
          <p:cNvPicPr>
            <a:picLocks noChangeAspect="1"/>
          </p:cNvPicPr>
          <p:nvPr/>
        </p:nvPicPr>
        <p:blipFill>
          <a:blip r:embed="rId2"/>
          <a:stretch>
            <a:fillRect/>
          </a:stretch>
        </p:blipFill>
        <p:spPr>
          <a:xfrm>
            <a:off x="1835150" y="196850"/>
            <a:ext cx="5473700" cy="6464300"/>
          </a:xfrm>
          <a:prstGeom prst="rect">
            <a:avLst/>
          </a:prstGeom>
        </p:spPr>
      </p:pic>
    </p:spTree>
    <p:extLst>
      <p:ext uri="{BB962C8B-B14F-4D97-AF65-F5344CB8AC3E}">
        <p14:creationId xmlns:p14="http://schemas.microsoft.com/office/powerpoint/2010/main" val="2919743255"/>
      </p:ext>
    </p:extLst>
  </p:cSld>
  <p:clrMapOvr>
    <a:masterClrMapping/>
  </p:clrMapOvr>
  <p:transition/>
</p:sld>
</file>

<file path=ppt/slides/slide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89408-568D-D849-B20B-D14F7C0146B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7809458-3406-614B-8614-09C6E86A51A6}"/>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2829EE78-77DE-774E-8E3C-547D2974177E}"/>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274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DF97FCE-1C93-7F47-B714-6E5EA092E7B6}"/>
              </a:ext>
            </a:extLst>
          </p:cNvPr>
          <p:cNvPicPr>
            <a:picLocks noChangeAspect="1"/>
          </p:cNvPicPr>
          <p:nvPr/>
        </p:nvPicPr>
        <p:blipFill>
          <a:blip r:embed="rId2"/>
          <a:stretch>
            <a:fillRect/>
          </a:stretch>
        </p:blipFill>
        <p:spPr>
          <a:xfrm>
            <a:off x="1955617" y="0"/>
            <a:ext cx="5232765" cy="6858000"/>
          </a:xfrm>
          <a:prstGeom prst="rect">
            <a:avLst/>
          </a:prstGeom>
        </p:spPr>
      </p:pic>
    </p:spTree>
    <p:extLst>
      <p:ext uri="{BB962C8B-B14F-4D97-AF65-F5344CB8AC3E}">
        <p14:creationId xmlns:p14="http://schemas.microsoft.com/office/powerpoint/2010/main" val="2124796521"/>
      </p:ext>
    </p:extLst>
  </p:cSld>
  <p:clrMapOvr>
    <a:masterClrMapping/>
  </p:clrMapOvr>
  <p:transition/>
</p:sld>
</file>

<file path=ppt/slides/slide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PIM Review and Open Problems (II)</a:t>
            </a:r>
          </a:p>
        </p:txBody>
      </p:sp>
      <p:sp>
        <p:nvSpPr>
          <p:cNvPr id="3" name="Content Placeholder 2"/>
          <p:cNvSpPr>
            <a:spLocks noGrp="1"/>
          </p:cNvSpPr>
          <p:nvPr>
            <p:ph idx="1"/>
          </p:nvPr>
        </p:nvSpPr>
        <p:spPr>
          <a:xfrm>
            <a:off x="228600" y="1052736"/>
            <a:ext cx="8915400" cy="4876800"/>
          </a:xfrm>
        </p:spPr>
        <p:txBody>
          <a:bodyPr/>
          <a:lstStyle/>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Content Placeholder 2">
            <a:extLst>
              <a:ext uri="{FF2B5EF4-FFF2-40B4-BE49-F238E27FC236}">
                <a16:creationId xmlns:a16="http://schemas.microsoft.com/office/drawing/2014/main" id="{3F2BD8AA-5E69-D846-BFB8-21B3FD479841}"/>
              </a:ext>
            </a:extLst>
          </p:cNvPr>
          <p:cNvSpPr txBox="1">
            <a:spLocks/>
          </p:cNvSpPr>
          <p:nvPr/>
        </p:nvSpPr>
        <p:spPr bwMode="auto">
          <a:xfrm>
            <a:off x="381000" y="1205136"/>
            <a:ext cx="89154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1700" b="0" i="0" u="none" strike="noStrike" kern="1200" cap="none" spc="0" normalizeH="0" baseline="0" noProof="0" dirty="0">
                <a:ln>
                  <a:noFill/>
                </a:ln>
                <a:solidFill>
                  <a:srgbClr val="000000"/>
                </a:solidFill>
                <a:effectLst/>
                <a:uLnTx/>
                <a:uFillTx/>
                <a:latin typeface="Tahoma"/>
                <a:ea typeface="+mn-ea"/>
                <a:cs typeface="+mn-cs"/>
              </a:rPr>
              <a:t>Saugata Ghose, Amirali Boroumand, </a:t>
            </a:r>
            <a:r>
              <a:rPr kumimoji="0" lang="en-US" sz="1700" b="0" i="0" u="none" strike="noStrike" kern="1200" cap="none" spc="0" normalizeH="0" baseline="0" noProof="0" dirty="0" err="1">
                <a:ln>
                  <a:noFill/>
                </a:ln>
                <a:solidFill>
                  <a:srgbClr val="000000"/>
                </a:solidFill>
                <a:effectLst/>
                <a:uLnTx/>
                <a:uFillTx/>
                <a:latin typeface="Tahoma"/>
                <a:ea typeface="+mn-ea"/>
                <a:cs typeface="+mn-cs"/>
              </a:rPr>
              <a:t>Jeremie</a:t>
            </a:r>
            <a:r>
              <a:rPr kumimoji="0" lang="en-US" sz="1700" b="0" i="0" u="none" strike="noStrike" kern="1200" cap="none" spc="0" normalizeH="0" baseline="0" noProof="0" dirty="0">
                <a:ln>
                  <a:noFill/>
                </a:ln>
                <a:solidFill>
                  <a:srgbClr val="000000"/>
                </a:solidFill>
                <a:effectLst/>
                <a:uLnTx/>
                <a:uFillTx/>
                <a:latin typeface="Tahoma"/>
                <a:ea typeface="+mn-ea"/>
                <a:cs typeface="+mn-cs"/>
              </a:rPr>
              <a:t> S. Kim, Juan Gomez-Luna, and Onur Mutlu,</a:t>
            </a:r>
            <a:br>
              <a:rPr kumimoji="0" lang="en-US" sz="1900" b="0" i="0" u="none" strike="noStrike" kern="1200" cap="none" spc="0" normalizeH="0" baseline="0" noProof="0" dirty="0">
                <a:ln>
                  <a:noFill/>
                </a:ln>
                <a:solidFill>
                  <a:srgbClr val="000000"/>
                </a:solidFill>
                <a:effectLst/>
                <a:uLnTx/>
                <a:uFillTx/>
                <a:latin typeface="Tahoma"/>
                <a:ea typeface="+mn-ea"/>
                <a:cs typeface="+mn-cs"/>
              </a:rPr>
            </a:br>
            <a:r>
              <a:rPr kumimoji="0" lang="en-US" sz="19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"Processing-in-Memory: A Workload-Driven Perspective"</a:t>
            </a:r>
            <a:br>
              <a:rPr kumimoji="0" lang="en-US" sz="1900" b="0" i="0" u="none" strike="noStrike" kern="1200" cap="none" spc="0" normalizeH="0" baseline="0" noProof="0" dirty="0">
                <a:ln>
                  <a:noFill/>
                </a:ln>
                <a:solidFill>
                  <a:srgbClr val="0000FF"/>
                </a:solidFill>
                <a:effectLst/>
                <a:uLnTx/>
                <a:uFillTx/>
                <a:latin typeface="Tahoma"/>
                <a:ea typeface="+mn-ea"/>
                <a:cs typeface="+mn-cs"/>
              </a:rPr>
            </a:br>
            <a:r>
              <a:rPr kumimoji="0" lang="en-US" sz="1900" b="0" i="1" u="none" strike="noStrike" kern="1200" cap="none" spc="0" normalizeH="0" baseline="0" noProof="0" dirty="0">
                <a:ln>
                  <a:noFill/>
                </a:ln>
                <a:solidFill>
                  <a:srgbClr val="000000"/>
                </a:solidFill>
                <a:effectLst/>
                <a:uLnTx/>
                <a:uFillTx/>
                <a:latin typeface="Tahoma"/>
                <a:ea typeface="+mn-ea"/>
                <a:cs typeface="+mn-cs"/>
              </a:rPr>
              <a:t>Invited Article in </a:t>
            </a:r>
            <a:r>
              <a:rPr kumimoji="0" lang="en-US" sz="1900" b="0" i="1" u="none" strike="noStrike" kern="1200" cap="none" spc="0" normalizeH="0" baseline="0" noProof="0" dirty="0">
                <a:ln>
                  <a:noFill/>
                </a:ln>
                <a:solidFill>
                  <a:srgbClr val="000000"/>
                </a:solidFill>
                <a:effectLst/>
                <a:uLnTx/>
                <a:uFillTx/>
                <a:latin typeface="Tahoma"/>
                <a:ea typeface="+mn-ea"/>
                <a:cs typeface="+mn-cs"/>
                <a:hlinkClick r:id="rId3"/>
              </a:rPr>
              <a:t>IBM Journal of Research &amp; Development</a:t>
            </a:r>
            <a:r>
              <a:rPr kumimoji="0" lang="en-US" sz="1900" b="0" i="1" u="none" strike="noStrike" kern="1200" cap="none" spc="0" normalizeH="0" baseline="0" noProof="0" dirty="0">
                <a:ln>
                  <a:noFill/>
                </a:ln>
                <a:solidFill>
                  <a:srgbClr val="000000"/>
                </a:solidFill>
                <a:effectLst/>
                <a:uLnTx/>
                <a:uFillTx/>
                <a:latin typeface="Tahoma"/>
                <a:ea typeface="+mn-ea"/>
                <a:cs typeface="+mn-cs"/>
              </a:rPr>
              <a:t>, Special Issue on Hardware for Artificial Intelligence</a:t>
            </a:r>
            <a:r>
              <a:rPr kumimoji="0" lang="en-US" sz="1900" b="0" i="0" u="none" strike="noStrike" kern="1200" cap="none" spc="0" normalizeH="0" baseline="0" noProof="0" dirty="0">
                <a:ln>
                  <a:noFill/>
                </a:ln>
                <a:solidFill>
                  <a:srgbClr val="000000"/>
                </a:solidFill>
                <a:effectLst/>
                <a:uLnTx/>
                <a:uFillTx/>
                <a:latin typeface="Tahoma"/>
                <a:ea typeface="+mn-ea"/>
                <a:cs typeface="+mn-cs"/>
              </a:rPr>
              <a:t>, to appear in November 2019. </a:t>
            </a:r>
            <a:br>
              <a:rPr kumimoji="0" lang="en-US" sz="1900" b="0" i="0" u="none" strike="noStrike" kern="1200" cap="none" spc="0" normalizeH="0" baseline="0" noProof="0" dirty="0">
                <a:ln>
                  <a:noFill/>
                </a:ln>
                <a:solidFill>
                  <a:srgbClr val="000000"/>
                </a:solidFill>
                <a:effectLst/>
                <a:uLnTx/>
                <a:uFillTx/>
                <a:latin typeface="Tahoma"/>
                <a:ea typeface="+mn-ea"/>
                <a:cs typeface="+mn-cs"/>
              </a:rPr>
            </a:br>
            <a:r>
              <a:rPr kumimoji="0" lang="en-US" sz="1900" b="0" i="0" u="none" strike="noStrike" kern="1200" cap="none" spc="0" normalizeH="0" baseline="0" noProof="0" dirty="0">
                <a:ln>
                  <a:noFill/>
                </a:ln>
                <a:solidFill>
                  <a:srgbClr val="000000"/>
                </a:solidFill>
                <a:effectLst/>
                <a:uLnTx/>
                <a:uFillTx/>
                <a:latin typeface="Tahoma"/>
                <a:ea typeface="+mn-ea"/>
                <a:cs typeface="+mn-cs"/>
              </a:rPr>
              <a:t>[</a:t>
            </a:r>
            <a:r>
              <a:rPr kumimoji="0" lang="en-US" sz="1900" b="0" i="0" u="none" strike="noStrike" kern="1200" cap="none" spc="0" normalizeH="0" baseline="0" noProof="0" dirty="0">
                <a:ln>
                  <a:noFill/>
                </a:ln>
                <a:solidFill>
                  <a:srgbClr val="000000"/>
                </a:solidFill>
                <a:effectLst/>
                <a:uLnTx/>
                <a:uFillTx/>
                <a:latin typeface="Tahoma"/>
                <a:ea typeface="+mn-ea"/>
                <a:cs typeface="+mn-cs"/>
                <a:hlinkClick r:id="rId2"/>
              </a:rPr>
              <a:t>Preliminary arXiv version</a:t>
            </a:r>
            <a:r>
              <a:rPr kumimoji="0" lang="en-US" sz="1900" b="0" i="0" u="none" strike="noStrike" kern="1200" cap="none" spc="0" normalizeH="0" baseline="0" noProof="0" dirty="0">
                <a:ln>
                  <a:noFill/>
                </a:ln>
                <a:solidFill>
                  <a:srgbClr val="000000"/>
                </a:solidFill>
                <a:effectLst/>
                <a:uLnTx/>
                <a:uFillTx/>
                <a:latin typeface="Tahoma"/>
                <a:ea typeface="+mn-ea"/>
                <a:cs typeface="+mn-cs"/>
              </a:rPr>
              <a:t>]</a:t>
            </a:r>
          </a:p>
        </p:txBody>
      </p:sp>
      <p:sp>
        <p:nvSpPr>
          <p:cNvPr id="5" name="TextBox 4">
            <a:extLst>
              <a:ext uri="{FF2B5EF4-FFF2-40B4-BE49-F238E27FC236}">
                <a16:creationId xmlns:a16="http://schemas.microsoft.com/office/drawing/2014/main" id="{B44AC5CF-BFA6-5646-92DE-C9D89AA74928}"/>
              </a:ext>
            </a:extLst>
          </p:cNvPr>
          <p:cNvSpPr txBox="1"/>
          <p:nvPr/>
        </p:nvSpPr>
        <p:spPr>
          <a:xfrm>
            <a:off x="2411760" y="6453336"/>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https://arxiv.org/pdf/1907.12947.pdf</a:t>
            </a:r>
            <a:endParaRPr kumimoji="0" lang="en-US" sz="1800" b="1" i="0" u="none" strike="noStrike" kern="1200" cap="none" spc="0" normalizeH="0" baseline="0" noProof="0" dirty="0">
              <a:ln>
                <a:noFill/>
              </a:ln>
              <a:solidFill>
                <a:srgbClr val="0000FF"/>
              </a:solidFill>
              <a:effectLst/>
              <a:uLnTx/>
              <a:uFillTx/>
              <a:latin typeface="Tahoma"/>
              <a:ea typeface="+mn-ea"/>
              <a:cs typeface="+mn-cs"/>
            </a:endParaRPr>
          </a:p>
        </p:txBody>
      </p:sp>
      <p:pic>
        <p:nvPicPr>
          <p:cNvPr id="6" name="Picture 5">
            <a:extLst>
              <a:ext uri="{FF2B5EF4-FFF2-40B4-BE49-F238E27FC236}">
                <a16:creationId xmlns:a16="http://schemas.microsoft.com/office/drawing/2014/main" id="{FBED0A37-4CC1-FB45-AFBB-5CD2236B61B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8612" y="2457019"/>
            <a:ext cx="9144000" cy="1055077"/>
          </a:xfrm>
          <a:prstGeom prst="rect">
            <a:avLst/>
          </a:prstGeom>
        </p:spPr>
      </p:pic>
    </p:spTree>
    <p:extLst>
      <p:ext uri="{BB962C8B-B14F-4D97-AF65-F5344CB8AC3E}">
        <p14:creationId xmlns:p14="http://schemas.microsoft.com/office/powerpoint/2010/main" val="1290435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83505-2DAA-ED43-A184-C4D419F9BE48}"/>
              </a:ext>
            </a:extLst>
          </p:cNvPr>
          <p:cNvSpPr>
            <a:spLocks noGrp="1"/>
          </p:cNvSpPr>
          <p:nvPr>
            <p:ph type="title"/>
          </p:nvPr>
        </p:nvSpPr>
        <p:spPr>
          <a:xfrm>
            <a:off x="228600" y="152400"/>
            <a:ext cx="8915400" cy="1066800"/>
          </a:xfrm>
        </p:spPr>
        <p:txBody>
          <a:bodyPr/>
          <a:lstStyle/>
          <a:p>
            <a:r>
              <a:rPr lang="en-US" sz="3800" dirty="0"/>
              <a:t>UPMEM Processing-in-DRAM Engine (2019)</a:t>
            </a:r>
          </a:p>
        </p:txBody>
      </p:sp>
      <p:sp>
        <p:nvSpPr>
          <p:cNvPr id="4" name="Slide Number Placeholder 3">
            <a:extLst>
              <a:ext uri="{FF2B5EF4-FFF2-40B4-BE49-F238E27FC236}">
                <a16:creationId xmlns:a16="http://schemas.microsoft.com/office/drawing/2014/main" id="{1BC247EB-0F00-D348-A874-BCF1EE2FA570}"/>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1AB0E41-6335-3B40-AB06-F5B4D651A9D6}"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276</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
        <p:nvSpPr>
          <p:cNvPr id="11" name="Content Placeholder 10">
            <a:extLst>
              <a:ext uri="{FF2B5EF4-FFF2-40B4-BE49-F238E27FC236}">
                <a16:creationId xmlns:a16="http://schemas.microsoft.com/office/drawing/2014/main" id="{75EB2FE4-BC58-E94C-8039-4CDE8EEBB0EA}"/>
              </a:ext>
            </a:extLst>
          </p:cNvPr>
          <p:cNvSpPr>
            <a:spLocks noGrp="1"/>
          </p:cNvSpPr>
          <p:nvPr>
            <p:ph idx="1"/>
          </p:nvPr>
        </p:nvSpPr>
        <p:spPr>
          <a:xfrm>
            <a:off x="136251" y="964045"/>
            <a:ext cx="8610600" cy="5193723"/>
          </a:xfrm>
        </p:spPr>
        <p:txBody>
          <a:bodyPr/>
          <a:lstStyle/>
          <a:p>
            <a:r>
              <a:rPr lang="en-US" dirty="0">
                <a:solidFill>
                  <a:srgbClr val="FF0000"/>
                </a:solidFill>
              </a:rPr>
              <a:t>Processing in DRAM Engine </a:t>
            </a:r>
          </a:p>
          <a:p>
            <a:r>
              <a:rPr lang="en-US" dirty="0"/>
              <a:t>Includes </a:t>
            </a:r>
            <a:r>
              <a:rPr lang="en-US" b="1" dirty="0"/>
              <a:t>standard DIMM modules</a:t>
            </a:r>
            <a:r>
              <a:rPr lang="en-US" dirty="0"/>
              <a:t>, with a </a:t>
            </a:r>
            <a:r>
              <a:rPr lang="en-US" b="1" dirty="0"/>
              <a:t>large number of DPU processors </a:t>
            </a:r>
            <a:r>
              <a:rPr lang="en-US" dirty="0"/>
              <a:t>combined with DRAM chips.</a:t>
            </a:r>
          </a:p>
          <a:p>
            <a:pPr marL="0" indent="0">
              <a:buNone/>
            </a:pPr>
            <a:endParaRPr lang="en-US" dirty="0"/>
          </a:p>
          <a:p>
            <a:r>
              <a:rPr lang="en-US" dirty="0"/>
              <a:t>Replaces </a:t>
            </a:r>
            <a:r>
              <a:rPr lang="en-US" b="1" dirty="0"/>
              <a:t>standard</a:t>
            </a:r>
            <a:r>
              <a:rPr lang="en-US" dirty="0"/>
              <a:t> DIMMs</a:t>
            </a:r>
          </a:p>
          <a:p>
            <a:pPr lvl="1"/>
            <a:r>
              <a:rPr lang="en-US" dirty="0"/>
              <a:t>DDR4 R-DIMM modules</a:t>
            </a:r>
          </a:p>
          <a:p>
            <a:pPr lvl="2"/>
            <a:r>
              <a:rPr lang="en-US" dirty="0"/>
              <a:t>8GB+128 DPUs (16 PIM chips)</a:t>
            </a:r>
          </a:p>
          <a:p>
            <a:pPr lvl="2"/>
            <a:r>
              <a:rPr lang="en-US" dirty="0"/>
              <a:t>Standard 2x-nm DRAM process</a:t>
            </a:r>
          </a:p>
          <a:p>
            <a:pPr lvl="1"/>
            <a:r>
              <a:rPr lang="en-US" b="1" dirty="0"/>
              <a:t>Large amounts of</a:t>
            </a:r>
            <a:r>
              <a:rPr lang="en-US" dirty="0"/>
              <a:t> compute &amp; memory bandwidth</a:t>
            </a:r>
          </a:p>
        </p:txBody>
      </p:sp>
      <p:pic>
        <p:nvPicPr>
          <p:cNvPr id="8" name="Picture 7">
            <a:extLst>
              <a:ext uri="{FF2B5EF4-FFF2-40B4-BE49-F238E27FC236}">
                <a16:creationId xmlns:a16="http://schemas.microsoft.com/office/drawing/2014/main" id="{D52C3A3A-02C6-5F46-8278-4883459024F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079331" y="2362200"/>
            <a:ext cx="3064669" cy="1809469"/>
          </a:xfrm>
          <a:prstGeom prst="rect">
            <a:avLst/>
          </a:prstGeom>
        </p:spPr>
      </p:pic>
      <p:sp>
        <p:nvSpPr>
          <p:cNvPr id="3" name="TextBox 2">
            <a:extLst>
              <a:ext uri="{FF2B5EF4-FFF2-40B4-BE49-F238E27FC236}">
                <a16:creationId xmlns:a16="http://schemas.microsoft.com/office/drawing/2014/main" id="{33094D00-96B4-E74E-917B-BA57463AF2F6}"/>
              </a:ext>
            </a:extLst>
          </p:cNvPr>
          <p:cNvSpPr txBox="1"/>
          <p:nvPr/>
        </p:nvSpPr>
        <p:spPr>
          <a:xfrm>
            <a:off x="19665" y="6392637"/>
            <a:ext cx="6714852" cy="276999"/>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https://www.anandtech.com/show/14750/hot-chips-31-analysis-inmemory-processing-by-upmem</a:t>
            </a:r>
            <a:endPar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10" name="Picture 9">
            <a:extLst>
              <a:ext uri="{FF2B5EF4-FFF2-40B4-BE49-F238E27FC236}">
                <a16:creationId xmlns:a16="http://schemas.microsoft.com/office/drawing/2014/main" id="{69DF79F1-207B-C34F-AF17-579F237B3EF1}"/>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228600" y="4724400"/>
            <a:ext cx="8754585" cy="1709697"/>
          </a:xfrm>
          <a:prstGeom prst="rect">
            <a:avLst/>
          </a:prstGeom>
        </p:spPr>
      </p:pic>
      <p:sp>
        <p:nvSpPr>
          <p:cNvPr id="13" name="Rectangle 12">
            <a:extLst>
              <a:ext uri="{FF2B5EF4-FFF2-40B4-BE49-F238E27FC236}">
                <a16:creationId xmlns:a16="http://schemas.microsoft.com/office/drawing/2014/main" id="{194B1677-FAD4-8147-AAAE-CAD39B29F335}"/>
              </a:ext>
            </a:extLst>
          </p:cNvPr>
          <p:cNvSpPr/>
          <p:nvPr/>
        </p:nvSpPr>
        <p:spPr>
          <a:xfrm>
            <a:off x="-17231" y="6594579"/>
            <a:ext cx="9175979" cy="276999"/>
          </a:xfrm>
          <a:prstGeom prst="rect">
            <a:avLst/>
          </a:prstGeom>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5"/>
              </a:rPr>
              <a:t>https://www.upmem.com/video-upmem-presenting-its-true-processing-in-memory-solution-hot-chips-2019/</a:t>
            </a:r>
            <a:endPar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1943032683"/>
      </p:ext>
    </p:extLst>
  </p:cSld>
  <p:clrMapOvr>
    <a:masterClrMapping/>
  </p:clrMapOvr>
  <p:transition/>
</p:sld>
</file>

<file path=ppt/slides/slide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6BF00-CBE8-814D-B088-82A94D9E6251}"/>
              </a:ext>
            </a:extLst>
          </p:cNvPr>
          <p:cNvSpPr>
            <a:spLocks noGrp="1"/>
          </p:cNvSpPr>
          <p:nvPr>
            <p:ph type="title"/>
          </p:nvPr>
        </p:nvSpPr>
        <p:spPr/>
        <p:txBody>
          <a:bodyPr>
            <a:normAutofit fontScale="90000"/>
          </a:bodyPr>
          <a:lstStyle/>
          <a:p>
            <a:r>
              <a:rPr lang="en-US" dirty="0"/>
              <a:t>UPMEM Memory Modules</a:t>
            </a:r>
          </a:p>
        </p:txBody>
      </p:sp>
      <p:sp>
        <p:nvSpPr>
          <p:cNvPr id="3" name="Content Placeholder 2">
            <a:extLst>
              <a:ext uri="{FF2B5EF4-FFF2-40B4-BE49-F238E27FC236}">
                <a16:creationId xmlns:a16="http://schemas.microsoft.com/office/drawing/2014/main" id="{85F3EBD4-3CCC-C145-B4CE-E1E9E7261360}"/>
              </a:ext>
            </a:extLst>
          </p:cNvPr>
          <p:cNvSpPr>
            <a:spLocks noGrp="1"/>
          </p:cNvSpPr>
          <p:nvPr>
            <p:ph idx="1"/>
          </p:nvPr>
        </p:nvSpPr>
        <p:spPr/>
        <p:txBody>
          <a:bodyPr/>
          <a:lstStyle/>
          <a:p>
            <a:r>
              <a:rPr lang="en-US" sz="2600" dirty="0"/>
              <a:t>E19: 8 chips DIMM (1 rank). DPUs @ 267 MHz</a:t>
            </a:r>
          </a:p>
          <a:p>
            <a:r>
              <a:rPr lang="en-US" sz="2600" dirty="0"/>
              <a:t>P21: 16 chips DIMM (2 ranks). DPUs @ 350 MHz</a:t>
            </a:r>
          </a:p>
        </p:txBody>
      </p:sp>
      <p:pic>
        <p:nvPicPr>
          <p:cNvPr id="6" name="Picture 5">
            <a:extLst>
              <a:ext uri="{FF2B5EF4-FFF2-40B4-BE49-F238E27FC236}">
                <a16:creationId xmlns:a16="http://schemas.microsoft.com/office/drawing/2014/main" id="{515C2AE4-3B3A-DE4A-A3A4-2A8ADB7D2F47}"/>
              </a:ext>
            </a:extLst>
          </p:cNvPr>
          <p:cNvPicPr>
            <a:picLocks noChangeAspect="1"/>
          </p:cNvPicPr>
          <p:nvPr/>
        </p:nvPicPr>
        <p:blipFill>
          <a:blip r:embed="rId3"/>
          <a:stretch>
            <a:fillRect/>
          </a:stretch>
        </p:blipFill>
        <p:spPr>
          <a:xfrm>
            <a:off x="1724637" y="2058625"/>
            <a:ext cx="5694726" cy="4141619"/>
          </a:xfrm>
          <a:prstGeom prst="rect">
            <a:avLst/>
          </a:prstGeom>
        </p:spPr>
      </p:pic>
      <p:sp>
        <p:nvSpPr>
          <p:cNvPr id="5" name="TextBox 4">
            <a:extLst>
              <a:ext uri="{FF2B5EF4-FFF2-40B4-BE49-F238E27FC236}">
                <a16:creationId xmlns:a16="http://schemas.microsoft.com/office/drawing/2014/main" id="{9FFAC973-70A2-804A-B666-069E89D6CF82}"/>
              </a:ext>
            </a:extLst>
          </p:cNvPr>
          <p:cNvSpPr txBox="1"/>
          <p:nvPr/>
        </p:nvSpPr>
        <p:spPr>
          <a:xfrm>
            <a:off x="3996362" y="6479300"/>
            <a:ext cx="1151277" cy="246221"/>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hlinkClick r:id="rId4"/>
              </a:rPr>
              <a:t>www.upmem.com</a:t>
            </a:r>
            <a:endParaRPr kumimoji="0" lang="en-US" sz="10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p:txBody>
      </p:sp>
    </p:spTree>
    <p:extLst>
      <p:ext uri="{BB962C8B-B14F-4D97-AF65-F5344CB8AC3E}">
        <p14:creationId xmlns:p14="http://schemas.microsoft.com/office/powerpoint/2010/main" val="3974647393"/>
      </p:ext>
    </p:extLst>
  </p:cSld>
  <p:clrMapOvr>
    <a:masterClrMapping/>
  </p:clrMapOvr>
</p:sld>
</file>

<file path=ppt/slides/slide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6BF00-CBE8-814D-B088-82A94D9E6251}"/>
              </a:ext>
            </a:extLst>
          </p:cNvPr>
          <p:cNvSpPr>
            <a:spLocks noGrp="1"/>
          </p:cNvSpPr>
          <p:nvPr>
            <p:ph type="title"/>
          </p:nvPr>
        </p:nvSpPr>
        <p:spPr/>
        <p:txBody>
          <a:bodyPr>
            <a:normAutofit/>
          </a:bodyPr>
          <a:lstStyle/>
          <a:p>
            <a:r>
              <a:rPr lang="en-US" dirty="0"/>
              <a:t>2,560-DPU Processing-in-Memory System</a:t>
            </a:r>
          </a:p>
        </p:txBody>
      </p:sp>
      <p:pic>
        <p:nvPicPr>
          <p:cNvPr id="4" name="Picture 3">
            <a:extLst>
              <a:ext uri="{FF2B5EF4-FFF2-40B4-BE49-F238E27FC236}">
                <a16:creationId xmlns:a16="http://schemas.microsoft.com/office/drawing/2014/main" id="{36E8E657-497E-D34D-9E02-328862033C12}"/>
              </a:ext>
            </a:extLst>
          </p:cNvPr>
          <p:cNvPicPr>
            <a:picLocks noChangeAspect="1"/>
          </p:cNvPicPr>
          <p:nvPr/>
        </p:nvPicPr>
        <p:blipFill>
          <a:blip r:embed="rId3"/>
          <a:stretch>
            <a:fillRect/>
          </a:stretch>
        </p:blipFill>
        <p:spPr>
          <a:xfrm>
            <a:off x="2979309" y="903296"/>
            <a:ext cx="5851473" cy="5573704"/>
          </a:xfrm>
          <a:prstGeom prst="rect">
            <a:avLst/>
          </a:prstGeom>
        </p:spPr>
      </p:pic>
      <p:pic>
        <p:nvPicPr>
          <p:cNvPr id="12" name="Picture 11">
            <a:extLst>
              <a:ext uri="{FF2B5EF4-FFF2-40B4-BE49-F238E27FC236}">
                <a16:creationId xmlns:a16="http://schemas.microsoft.com/office/drawing/2014/main" id="{D3106EDF-1A4E-6145-9E03-9FF99CE57DC6}"/>
              </a:ext>
            </a:extLst>
          </p:cNvPr>
          <p:cNvPicPr>
            <a:picLocks noChangeAspect="1"/>
          </p:cNvPicPr>
          <p:nvPr/>
        </p:nvPicPr>
        <p:blipFill>
          <a:blip r:embed="rId4"/>
          <a:stretch>
            <a:fillRect/>
          </a:stretch>
        </p:blipFill>
        <p:spPr>
          <a:xfrm>
            <a:off x="3920245" y="2904293"/>
            <a:ext cx="3012711" cy="2118984"/>
          </a:xfrm>
          <a:prstGeom prst="rect">
            <a:avLst/>
          </a:prstGeom>
        </p:spPr>
      </p:pic>
      <p:pic>
        <p:nvPicPr>
          <p:cNvPr id="14" name="Picture 13">
            <a:extLst>
              <a:ext uri="{FF2B5EF4-FFF2-40B4-BE49-F238E27FC236}">
                <a16:creationId xmlns:a16="http://schemas.microsoft.com/office/drawing/2014/main" id="{BE0F6870-38D1-E447-9353-7D4BF29084F6}"/>
              </a:ext>
            </a:extLst>
          </p:cNvPr>
          <p:cNvPicPr>
            <a:picLocks noChangeAspect="1"/>
          </p:cNvPicPr>
          <p:nvPr/>
        </p:nvPicPr>
        <p:blipFill>
          <a:blip r:embed="rId5"/>
          <a:stretch>
            <a:fillRect/>
          </a:stretch>
        </p:blipFill>
        <p:spPr>
          <a:xfrm>
            <a:off x="6549230" y="1674985"/>
            <a:ext cx="2066388" cy="919299"/>
          </a:xfrm>
          <a:prstGeom prst="rect">
            <a:avLst/>
          </a:prstGeom>
        </p:spPr>
      </p:pic>
      <p:pic>
        <p:nvPicPr>
          <p:cNvPr id="16" name="Picture 15">
            <a:extLst>
              <a:ext uri="{FF2B5EF4-FFF2-40B4-BE49-F238E27FC236}">
                <a16:creationId xmlns:a16="http://schemas.microsoft.com/office/drawing/2014/main" id="{CB32921E-5AA3-B844-8F27-9D5D6227F59C}"/>
              </a:ext>
            </a:extLst>
          </p:cNvPr>
          <p:cNvPicPr>
            <a:picLocks noChangeAspect="1"/>
          </p:cNvPicPr>
          <p:nvPr/>
        </p:nvPicPr>
        <p:blipFill>
          <a:blip r:embed="rId6"/>
          <a:stretch>
            <a:fillRect/>
          </a:stretch>
        </p:blipFill>
        <p:spPr>
          <a:xfrm>
            <a:off x="3138623" y="3439859"/>
            <a:ext cx="2592924" cy="2001694"/>
          </a:xfrm>
          <a:prstGeom prst="rect">
            <a:avLst/>
          </a:prstGeom>
        </p:spPr>
      </p:pic>
      <p:pic>
        <p:nvPicPr>
          <p:cNvPr id="18" name="Picture 17">
            <a:extLst>
              <a:ext uri="{FF2B5EF4-FFF2-40B4-BE49-F238E27FC236}">
                <a16:creationId xmlns:a16="http://schemas.microsoft.com/office/drawing/2014/main" id="{56C4920E-CFD7-B344-BBAC-B77FDC25C719}"/>
              </a:ext>
            </a:extLst>
          </p:cNvPr>
          <p:cNvPicPr>
            <a:picLocks noChangeAspect="1"/>
          </p:cNvPicPr>
          <p:nvPr/>
        </p:nvPicPr>
        <p:blipFill>
          <a:blip r:embed="rId7"/>
          <a:stretch>
            <a:fillRect/>
          </a:stretch>
        </p:blipFill>
        <p:spPr>
          <a:xfrm>
            <a:off x="5987595" y="1887464"/>
            <a:ext cx="2070100" cy="868519"/>
          </a:xfrm>
          <a:prstGeom prst="rect">
            <a:avLst/>
          </a:prstGeom>
        </p:spPr>
      </p:pic>
      <p:pic>
        <p:nvPicPr>
          <p:cNvPr id="23" name="Picture 22">
            <a:extLst>
              <a:ext uri="{FF2B5EF4-FFF2-40B4-BE49-F238E27FC236}">
                <a16:creationId xmlns:a16="http://schemas.microsoft.com/office/drawing/2014/main" id="{4EEC4595-5C2B-D74E-A7AB-93038825B54C}"/>
              </a:ext>
            </a:extLst>
          </p:cNvPr>
          <p:cNvPicPr>
            <a:picLocks noChangeAspect="1"/>
          </p:cNvPicPr>
          <p:nvPr/>
        </p:nvPicPr>
        <p:blipFill>
          <a:blip r:embed="rId8"/>
          <a:stretch>
            <a:fillRect/>
          </a:stretch>
        </p:blipFill>
        <p:spPr>
          <a:xfrm>
            <a:off x="4721083" y="2294202"/>
            <a:ext cx="2809502" cy="1458000"/>
          </a:xfrm>
          <a:prstGeom prst="rect">
            <a:avLst/>
          </a:prstGeom>
        </p:spPr>
      </p:pic>
      <p:pic>
        <p:nvPicPr>
          <p:cNvPr id="25" name="Picture 24">
            <a:extLst>
              <a:ext uri="{FF2B5EF4-FFF2-40B4-BE49-F238E27FC236}">
                <a16:creationId xmlns:a16="http://schemas.microsoft.com/office/drawing/2014/main" id="{5F31B5F0-E7C8-A94D-A239-6162094D42FE}"/>
              </a:ext>
            </a:extLst>
          </p:cNvPr>
          <p:cNvPicPr>
            <a:picLocks noChangeAspect="1"/>
          </p:cNvPicPr>
          <p:nvPr/>
        </p:nvPicPr>
        <p:blipFill>
          <a:blip r:embed="rId9"/>
          <a:stretch>
            <a:fillRect/>
          </a:stretch>
        </p:blipFill>
        <p:spPr>
          <a:xfrm>
            <a:off x="5552690" y="2066443"/>
            <a:ext cx="2320496" cy="1008022"/>
          </a:xfrm>
          <a:prstGeom prst="rect">
            <a:avLst/>
          </a:prstGeom>
        </p:spPr>
      </p:pic>
      <p:grpSp>
        <p:nvGrpSpPr>
          <p:cNvPr id="31" name="Group 30">
            <a:extLst>
              <a:ext uri="{FF2B5EF4-FFF2-40B4-BE49-F238E27FC236}">
                <a16:creationId xmlns:a16="http://schemas.microsoft.com/office/drawing/2014/main" id="{705FFEEB-275A-6D48-A0BA-4952CDBF4E51}"/>
              </a:ext>
            </a:extLst>
          </p:cNvPr>
          <p:cNvGrpSpPr/>
          <p:nvPr/>
        </p:nvGrpSpPr>
        <p:grpSpPr>
          <a:xfrm>
            <a:off x="6813095" y="975827"/>
            <a:ext cx="2281552" cy="1398315"/>
            <a:chOff x="5480050" y="921748"/>
            <a:chExt cx="2281552" cy="1398315"/>
          </a:xfrm>
        </p:grpSpPr>
        <p:pic>
          <p:nvPicPr>
            <p:cNvPr id="27" name="Picture 26">
              <a:extLst>
                <a:ext uri="{FF2B5EF4-FFF2-40B4-BE49-F238E27FC236}">
                  <a16:creationId xmlns:a16="http://schemas.microsoft.com/office/drawing/2014/main" id="{C6CE7DF7-C4B4-D04D-8FF2-ED61BC62C0A6}"/>
                </a:ext>
              </a:extLst>
            </p:cNvPr>
            <p:cNvPicPr>
              <a:picLocks noChangeAspect="1"/>
            </p:cNvPicPr>
            <p:nvPr/>
          </p:nvPicPr>
          <p:blipFill>
            <a:blip r:embed="rId10"/>
            <a:stretch>
              <a:fillRect/>
            </a:stretch>
          </p:blipFill>
          <p:spPr>
            <a:xfrm>
              <a:off x="5480050" y="1249462"/>
              <a:ext cx="2120900" cy="750472"/>
            </a:xfrm>
            <a:prstGeom prst="rect">
              <a:avLst/>
            </a:prstGeom>
          </p:spPr>
        </p:pic>
        <p:sp>
          <p:nvSpPr>
            <p:cNvPr id="29" name="Rectangle 28">
              <a:extLst>
                <a:ext uri="{FF2B5EF4-FFF2-40B4-BE49-F238E27FC236}">
                  <a16:creationId xmlns:a16="http://schemas.microsoft.com/office/drawing/2014/main" id="{14550289-053A-BA48-9FBD-B9F4A7CC5957}"/>
                </a:ext>
              </a:extLst>
            </p:cNvPr>
            <p:cNvSpPr/>
            <p:nvPr/>
          </p:nvSpPr>
          <p:spPr>
            <a:xfrm>
              <a:off x="7506375" y="921748"/>
              <a:ext cx="255227" cy="139831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grpSp>
      <p:grpSp>
        <p:nvGrpSpPr>
          <p:cNvPr id="36" name="Group 35">
            <a:extLst>
              <a:ext uri="{FF2B5EF4-FFF2-40B4-BE49-F238E27FC236}">
                <a16:creationId xmlns:a16="http://schemas.microsoft.com/office/drawing/2014/main" id="{E61AF7B0-9D5C-3D46-B511-5F0408593525}"/>
              </a:ext>
            </a:extLst>
          </p:cNvPr>
          <p:cNvGrpSpPr/>
          <p:nvPr/>
        </p:nvGrpSpPr>
        <p:grpSpPr>
          <a:xfrm>
            <a:off x="2111632" y="3614951"/>
            <a:ext cx="3211780" cy="2660400"/>
            <a:chOff x="778587" y="3625968"/>
            <a:chExt cx="3211780" cy="2660400"/>
          </a:xfrm>
        </p:grpSpPr>
        <p:pic>
          <p:nvPicPr>
            <p:cNvPr id="35" name="Picture 34">
              <a:extLst>
                <a:ext uri="{FF2B5EF4-FFF2-40B4-BE49-F238E27FC236}">
                  <a16:creationId xmlns:a16="http://schemas.microsoft.com/office/drawing/2014/main" id="{70E57DCB-2F0D-BD41-A724-67B83D67B578}"/>
                </a:ext>
              </a:extLst>
            </p:cNvPr>
            <p:cNvPicPr>
              <a:picLocks noChangeAspect="1"/>
            </p:cNvPicPr>
            <p:nvPr/>
          </p:nvPicPr>
          <p:blipFill>
            <a:blip r:embed="rId11"/>
            <a:stretch>
              <a:fillRect/>
            </a:stretch>
          </p:blipFill>
          <p:spPr>
            <a:xfrm>
              <a:off x="922110" y="3625968"/>
              <a:ext cx="3068257" cy="2660400"/>
            </a:xfrm>
            <a:prstGeom prst="rect">
              <a:avLst/>
            </a:prstGeom>
          </p:spPr>
        </p:pic>
        <p:sp>
          <p:nvSpPr>
            <p:cNvPr id="28" name="Rectangle 27">
              <a:extLst>
                <a:ext uri="{FF2B5EF4-FFF2-40B4-BE49-F238E27FC236}">
                  <a16:creationId xmlns:a16="http://schemas.microsoft.com/office/drawing/2014/main" id="{89138301-4BD6-DD49-9B22-015A6C780208}"/>
                </a:ext>
              </a:extLst>
            </p:cNvPr>
            <p:cNvSpPr/>
            <p:nvPr/>
          </p:nvSpPr>
          <p:spPr>
            <a:xfrm>
              <a:off x="778587" y="3625968"/>
              <a:ext cx="853178" cy="139831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grpSp>
      <p:pic>
        <p:nvPicPr>
          <p:cNvPr id="17" name="Picture 16">
            <a:extLst>
              <a:ext uri="{FF2B5EF4-FFF2-40B4-BE49-F238E27FC236}">
                <a16:creationId xmlns:a16="http://schemas.microsoft.com/office/drawing/2014/main" id="{50ADAA6C-C5FB-CB44-A9E6-6E964C8200AA}"/>
              </a:ext>
            </a:extLst>
          </p:cNvPr>
          <p:cNvPicPr>
            <a:picLocks noChangeAspect="1"/>
          </p:cNvPicPr>
          <p:nvPr/>
        </p:nvPicPr>
        <p:blipFill>
          <a:blip r:embed="rId12"/>
          <a:stretch>
            <a:fillRect/>
          </a:stretch>
        </p:blipFill>
        <p:spPr>
          <a:xfrm>
            <a:off x="166062" y="990600"/>
            <a:ext cx="2729538" cy="3213445"/>
          </a:xfrm>
          <a:prstGeom prst="rect">
            <a:avLst/>
          </a:prstGeom>
        </p:spPr>
      </p:pic>
      <p:sp>
        <p:nvSpPr>
          <p:cNvPr id="19" name="Slide Number Placeholder 3">
            <a:extLst>
              <a:ext uri="{FF2B5EF4-FFF2-40B4-BE49-F238E27FC236}">
                <a16:creationId xmlns:a16="http://schemas.microsoft.com/office/drawing/2014/main" id="{DD0B0116-900A-2E42-B946-6D64B4AF6111}"/>
              </a:ext>
            </a:extLst>
          </p:cNvPr>
          <p:cNvSpPr>
            <a:spLocks noGrp="1"/>
          </p:cNvSpPr>
          <p:nvPr>
            <p:ph type="sldNum" sz="quarter" idx="11"/>
          </p:nvPr>
        </p:nvSpPr>
        <p:spPr>
          <a:xfrm>
            <a:off x="6777038" y="6318250"/>
            <a:ext cx="2133600" cy="457200"/>
          </a:xfrm>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1AB0E41-6335-3B40-AB06-F5B4D651A9D6}"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278</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
        <p:nvSpPr>
          <p:cNvPr id="3" name="TextBox 2">
            <a:extLst>
              <a:ext uri="{FF2B5EF4-FFF2-40B4-BE49-F238E27FC236}">
                <a16:creationId xmlns:a16="http://schemas.microsoft.com/office/drawing/2014/main" id="{4A498B5C-ED8C-5E45-ADFE-D336315F8238}"/>
              </a:ext>
            </a:extLst>
          </p:cNvPr>
          <p:cNvSpPr txBox="1"/>
          <p:nvPr/>
        </p:nvSpPr>
        <p:spPr>
          <a:xfrm>
            <a:off x="2514600" y="6516469"/>
            <a:ext cx="4742004" cy="646331"/>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13">
                  <a:extLst>
                    <a:ext uri="{A12FA001-AC4F-418D-AE19-62706E023703}">
                      <ahyp:hlinkClr xmlns:ahyp="http://schemas.microsoft.com/office/drawing/2018/hyperlinkcolor" val="tx"/>
                    </a:ext>
                  </a:extLst>
                </a:hlinkClick>
              </a:rPr>
              <a:t>https://arxiv.org/pdf/2105.03814.pdf</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20" name="Picture 19">
            <a:extLst>
              <a:ext uri="{FF2B5EF4-FFF2-40B4-BE49-F238E27FC236}">
                <a16:creationId xmlns:a16="http://schemas.microsoft.com/office/drawing/2014/main" id="{D1C71662-8A7A-2045-B226-D20EE146E943}"/>
              </a:ext>
            </a:extLst>
          </p:cNvPr>
          <p:cNvPicPr>
            <a:picLocks noChangeAspect="1"/>
          </p:cNvPicPr>
          <p:nvPr/>
        </p:nvPicPr>
        <p:blipFill>
          <a:blip r:embed="rId14"/>
          <a:stretch>
            <a:fillRect/>
          </a:stretch>
        </p:blipFill>
        <p:spPr>
          <a:xfrm>
            <a:off x="166062" y="4367231"/>
            <a:ext cx="2405112" cy="2420032"/>
          </a:xfrm>
          <a:prstGeom prst="rect">
            <a:avLst/>
          </a:prstGeom>
        </p:spPr>
      </p:pic>
    </p:spTree>
    <p:extLst>
      <p:ext uri="{BB962C8B-B14F-4D97-AF65-F5344CB8AC3E}">
        <p14:creationId xmlns:p14="http://schemas.microsoft.com/office/powerpoint/2010/main" val="217754392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6"/>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3"/>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5"/>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dirty="0"/>
              <a:t>More on the UPMEM PIM System</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p:txBody>
          <a:bodyPr/>
          <a:lstStyle/>
          <a:p>
            <a:endParaRPr lang="en-US" dirty="0">
              <a:solidFill>
                <a:srgbClr val="0000FF"/>
              </a:solidFill>
            </a:endParaRPr>
          </a:p>
        </p:txBody>
      </p:sp>
      <p:sp>
        <p:nvSpPr>
          <p:cNvPr id="5" name="Rectangle 4">
            <a:extLst>
              <a:ext uri="{FF2B5EF4-FFF2-40B4-BE49-F238E27FC236}">
                <a16:creationId xmlns:a16="http://schemas.microsoft.com/office/drawing/2014/main" id="{5DFA3366-29E6-914D-98EA-E6458972951E}"/>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https://www.youtube.com/watch?v=Sscy1Wrr22A&amp;list=PL5Q2soXY2Zi9xidyIgBxUz7xRPS-wisBN&amp;index=26</a:t>
            </a: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pic>
        <p:nvPicPr>
          <p:cNvPr id="4" name="Picture 3">
            <a:extLst>
              <a:ext uri="{FF2B5EF4-FFF2-40B4-BE49-F238E27FC236}">
                <a16:creationId xmlns:a16="http://schemas.microsoft.com/office/drawing/2014/main" id="{BC9E9B4F-8A34-9544-86B1-2FE3041A688A}"/>
              </a:ext>
            </a:extLst>
          </p:cNvPr>
          <p:cNvPicPr>
            <a:picLocks noChangeAspect="1"/>
          </p:cNvPicPr>
          <p:nvPr/>
        </p:nvPicPr>
        <p:blipFill>
          <a:blip r:embed="rId3"/>
          <a:stretch>
            <a:fillRect/>
          </a:stretch>
        </p:blipFill>
        <p:spPr>
          <a:xfrm>
            <a:off x="609600" y="929271"/>
            <a:ext cx="7848600" cy="5511108"/>
          </a:xfrm>
          <a:prstGeom prst="rect">
            <a:avLst/>
          </a:prstGeom>
        </p:spPr>
      </p:pic>
    </p:spTree>
    <p:extLst>
      <p:ext uri="{BB962C8B-B14F-4D97-AF65-F5344CB8AC3E}">
        <p14:creationId xmlns:p14="http://schemas.microsoft.com/office/powerpoint/2010/main" val="2515447642"/>
      </p:ext>
    </p:extLst>
  </p:cSld>
  <p:clrMapOvr>
    <a:masterClrMapping/>
  </p:clrMapOvr>
  <p:transition/>
</p:sld>
</file>

<file path=ppt/slides/slide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BC16C-9759-FC44-89ED-791187DE959D}"/>
              </a:ext>
            </a:extLst>
          </p:cNvPr>
          <p:cNvSpPr>
            <a:spLocks noGrp="1"/>
          </p:cNvSpPr>
          <p:nvPr>
            <p:ph type="title"/>
          </p:nvPr>
        </p:nvSpPr>
        <p:spPr>
          <a:xfrm>
            <a:off x="228600" y="152400"/>
            <a:ext cx="9023920" cy="1066800"/>
          </a:xfrm>
        </p:spPr>
        <p:txBody>
          <a:bodyPr/>
          <a:lstStyle/>
          <a:p>
            <a:r>
              <a:rPr lang="en-US" sz="3200" dirty="0"/>
              <a:t>Experimental Analysis of the UPMEM PIM Engine</a:t>
            </a:r>
            <a:endParaRPr lang="en-US" sz="2400" dirty="0"/>
          </a:p>
        </p:txBody>
      </p:sp>
      <p:sp>
        <p:nvSpPr>
          <p:cNvPr id="3" name="Content Placeholder 2">
            <a:extLst>
              <a:ext uri="{FF2B5EF4-FFF2-40B4-BE49-F238E27FC236}">
                <a16:creationId xmlns:a16="http://schemas.microsoft.com/office/drawing/2014/main" id="{61439010-5FA7-AA42-A731-A388AD812771}"/>
              </a:ext>
            </a:extLst>
          </p:cNvPr>
          <p:cNvSpPr>
            <a:spLocks noGrp="1"/>
          </p:cNvSpPr>
          <p:nvPr>
            <p:ph idx="1"/>
          </p:nvPr>
        </p:nvSpPr>
        <p:spPr/>
        <p:txBody>
          <a:bodyPr/>
          <a:lstStyle/>
          <a:p>
            <a:endParaRPr lang="en-US" dirty="0"/>
          </a:p>
        </p:txBody>
      </p:sp>
      <p:sp>
        <p:nvSpPr>
          <p:cNvPr id="6" name="TextBox 5">
            <a:extLst>
              <a:ext uri="{FF2B5EF4-FFF2-40B4-BE49-F238E27FC236}">
                <a16:creationId xmlns:a16="http://schemas.microsoft.com/office/drawing/2014/main" id="{104A979B-A23E-4F49-9F1F-3DE77918710A}"/>
              </a:ext>
            </a:extLst>
          </p:cNvPr>
          <p:cNvSpPr txBox="1"/>
          <p:nvPr/>
        </p:nvSpPr>
        <p:spPr>
          <a:xfrm>
            <a:off x="4355976" y="6502956"/>
            <a:ext cx="4248279"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https://arxiv.org/pdf/2105.03814.pdf</a:t>
            </a:r>
            <a:r>
              <a:rPr kumimoji="0" lang="en-US" sz="1600" b="1" i="0" u="none" strike="noStrike" kern="1200" cap="none" spc="0" normalizeH="0" baseline="0" noProof="0" dirty="0">
                <a:ln>
                  <a:noFill/>
                </a:ln>
                <a:solidFill>
                  <a:srgbClr val="0432FF"/>
                </a:solidFill>
                <a:effectLst/>
                <a:uLnTx/>
                <a:uFillTx/>
                <a:latin typeface="Tahoma"/>
                <a:ea typeface="+mn-ea"/>
                <a:cs typeface="+mn-cs"/>
              </a:rPr>
              <a:t> </a:t>
            </a:r>
          </a:p>
        </p:txBody>
      </p:sp>
      <p:pic>
        <p:nvPicPr>
          <p:cNvPr id="4" name="Picture 3">
            <a:extLst>
              <a:ext uri="{FF2B5EF4-FFF2-40B4-BE49-F238E27FC236}">
                <a16:creationId xmlns:a16="http://schemas.microsoft.com/office/drawing/2014/main" id="{17AE92A9-1CB3-0F44-AB44-B64795F93A90}"/>
              </a:ext>
            </a:extLst>
          </p:cNvPr>
          <p:cNvPicPr>
            <a:picLocks noChangeAspect="1"/>
          </p:cNvPicPr>
          <p:nvPr/>
        </p:nvPicPr>
        <p:blipFill>
          <a:blip r:embed="rId3"/>
          <a:stretch>
            <a:fillRect/>
          </a:stretch>
        </p:blipFill>
        <p:spPr>
          <a:xfrm>
            <a:off x="1541793" y="905635"/>
            <a:ext cx="5628366" cy="5663281"/>
          </a:xfrm>
          <a:prstGeom prst="rect">
            <a:avLst/>
          </a:prstGeom>
        </p:spPr>
      </p:pic>
    </p:spTree>
    <p:extLst>
      <p:ext uri="{BB962C8B-B14F-4D97-AF65-F5344CB8AC3E}">
        <p14:creationId xmlns:p14="http://schemas.microsoft.com/office/powerpoint/2010/main" val="4131554601"/>
      </p:ext>
    </p:extLst>
  </p:cSld>
  <p:clrMapOvr>
    <a:masterClrMapping/>
  </p:clrMapOvr>
  <p:transition/>
</p:sld>
</file>

<file path=ppt/slides/slide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1322C-BB72-CE42-B0AA-57E423944272}"/>
              </a:ext>
            </a:extLst>
          </p:cNvPr>
          <p:cNvSpPr>
            <a:spLocks noGrp="1"/>
          </p:cNvSpPr>
          <p:nvPr>
            <p:ph type="title"/>
          </p:nvPr>
        </p:nvSpPr>
        <p:spPr/>
        <p:txBody>
          <a:bodyPr>
            <a:normAutofit fontScale="90000"/>
          </a:bodyPr>
          <a:lstStyle/>
          <a:p>
            <a:r>
              <a:rPr lang="en-US" dirty="0" err="1"/>
              <a:t>PrIM</a:t>
            </a:r>
            <a:r>
              <a:rPr lang="en-US" dirty="0"/>
              <a:t> Benchmarks: Application Domains</a:t>
            </a:r>
          </a:p>
        </p:txBody>
      </p:sp>
      <p:graphicFrame>
        <p:nvGraphicFramePr>
          <p:cNvPr id="7" name="Content Placeholder 6">
            <a:extLst>
              <a:ext uri="{FF2B5EF4-FFF2-40B4-BE49-F238E27FC236}">
                <a16:creationId xmlns:a16="http://schemas.microsoft.com/office/drawing/2014/main" id="{D42219D4-777D-6E42-9BED-8AB0204C0E42}"/>
              </a:ext>
            </a:extLst>
          </p:cNvPr>
          <p:cNvGraphicFramePr>
            <a:graphicFrameLocks noGrp="1"/>
          </p:cNvGraphicFramePr>
          <p:nvPr>
            <p:ph idx="1"/>
          </p:nvPr>
        </p:nvGraphicFramePr>
        <p:xfrm>
          <a:off x="168275" y="936626"/>
          <a:ext cx="8894763" cy="5431517"/>
        </p:xfrm>
        <a:graphic>
          <a:graphicData uri="http://schemas.openxmlformats.org/drawingml/2006/table">
            <a:tbl>
              <a:tblPr firstRow="1" bandRow="1">
                <a:tableStyleId>{9DCAF9ED-07DC-4A11-8D7F-57B35C25682E}</a:tableStyleId>
              </a:tblPr>
              <a:tblGrid>
                <a:gridCol w="2964921">
                  <a:extLst>
                    <a:ext uri="{9D8B030D-6E8A-4147-A177-3AD203B41FA5}">
                      <a16:colId xmlns:a16="http://schemas.microsoft.com/office/drawing/2014/main" val="1839206127"/>
                    </a:ext>
                  </a:extLst>
                </a:gridCol>
                <a:gridCol w="4165675">
                  <a:extLst>
                    <a:ext uri="{9D8B030D-6E8A-4147-A177-3AD203B41FA5}">
                      <a16:colId xmlns:a16="http://schemas.microsoft.com/office/drawing/2014/main" val="3573282612"/>
                    </a:ext>
                  </a:extLst>
                </a:gridCol>
                <a:gridCol w="1764167">
                  <a:extLst>
                    <a:ext uri="{9D8B030D-6E8A-4147-A177-3AD203B41FA5}">
                      <a16:colId xmlns:a16="http://schemas.microsoft.com/office/drawing/2014/main" val="362133022"/>
                    </a:ext>
                  </a:extLst>
                </a:gridCol>
              </a:tblGrid>
              <a:tr h="319501">
                <a:tc>
                  <a:txBody>
                    <a:bodyPr/>
                    <a:lstStyle/>
                    <a:p>
                      <a:r>
                        <a:rPr lang="en-US" sz="1400" dirty="0">
                          <a:latin typeface="Candara" panose="020E0502030303020204" pitchFamily="34" charset="0"/>
                        </a:rPr>
                        <a:t>Domain</a:t>
                      </a:r>
                      <a:endParaRPr lang="en-US" sz="1400" dirty="0">
                        <a:solidFill>
                          <a:schemeClr val="bg1"/>
                        </a:solidFill>
                        <a:latin typeface="Candara" panose="020E0502030303020204" pitchFamily="34" charset="0"/>
                      </a:endParaRPr>
                    </a:p>
                  </a:txBody>
                  <a:tcPr/>
                </a:tc>
                <a:tc>
                  <a:txBody>
                    <a:bodyPr/>
                    <a:lstStyle/>
                    <a:p>
                      <a:r>
                        <a:rPr lang="en-US" sz="1400" dirty="0">
                          <a:latin typeface="Candara" panose="020E0502030303020204" pitchFamily="34" charset="0"/>
                        </a:rPr>
                        <a:t>Benchmark</a:t>
                      </a:r>
                      <a:endParaRPr lang="en-US" sz="1400" dirty="0">
                        <a:solidFill>
                          <a:schemeClr val="bg1"/>
                        </a:solidFill>
                        <a:latin typeface="Candara" panose="020E0502030303020204" pitchFamily="34" charset="0"/>
                      </a:endParaRPr>
                    </a:p>
                  </a:txBody>
                  <a:tcPr/>
                </a:tc>
                <a:tc>
                  <a:txBody>
                    <a:bodyPr/>
                    <a:lstStyle/>
                    <a:p>
                      <a:r>
                        <a:rPr lang="en-US" sz="1400" dirty="0">
                          <a:latin typeface="Candara" panose="020E0502030303020204" pitchFamily="34" charset="0"/>
                        </a:rPr>
                        <a:t>Short name</a:t>
                      </a:r>
                      <a:endParaRPr lang="en-US" sz="1400" dirty="0">
                        <a:solidFill>
                          <a:schemeClr val="bg1"/>
                        </a:solidFill>
                        <a:latin typeface="Candara" panose="020E0502030303020204" pitchFamily="34" charset="0"/>
                      </a:endParaRPr>
                    </a:p>
                  </a:txBody>
                  <a:tcPr/>
                </a:tc>
                <a:extLst>
                  <a:ext uri="{0D108BD9-81ED-4DB2-BD59-A6C34878D82A}">
                    <a16:rowId xmlns:a16="http://schemas.microsoft.com/office/drawing/2014/main" val="2894804337"/>
                  </a:ext>
                </a:extLst>
              </a:tr>
              <a:tr h="319501">
                <a:tc rowSpan="2">
                  <a:txBody>
                    <a:bodyPr/>
                    <a:lstStyle/>
                    <a:p>
                      <a:r>
                        <a:rPr lang="en-US" sz="1400" dirty="0">
                          <a:latin typeface="Candara" panose="020E0502030303020204" pitchFamily="34" charset="0"/>
                        </a:rPr>
                        <a:t>Dense linear algebra</a:t>
                      </a:r>
                    </a:p>
                  </a:txBody>
                  <a:tcPr anchor="ctr"/>
                </a:tc>
                <a:tc>
                  <a:txBody>
                    <a:bodyPr/>
                    <a:lstStyle/>
                    <a:p>
                      <a:r>
                        <a:rPr lang="en-US" sz="1400" dirty="0">
                          <a:latin typeface="Candara" panose="020E0502030303020204" pitchFamily="34" charset="0"/>
                        </a:rPr>
                        <a:t>Vector Addition</a:t>
                      </a:r>
                    </a:p>
                  </a:txBody>
                  <a:tcPr/>
                </a:tc>
                <a:tc>
                  <a:txBody>
                    <a:bodyPr/>
                    <a:lstStyle/>
                    <a:p>
                      <a:r>
                        <a:rPr lang="en-US" sz="1400" dirty="0">
                          <a:latin typeface="Candara" panose="020E0502030303020204" pitchFamily="34" charset="0"/>
                        </a:rPr>
                        <a:t>VA</a:t>
                      </a:r>
                    </a:p>
                  </a:txBody>
                  <a:tcPr/>
                </a:tc>
                <a:extLst>
                  <a:ext uri="{0D108BD9-81ED-4DB2-BD59-A6C34878D82A}">
                    <a16:rowId xmlns:a16="http://schemas.microsoft.com/office/drawing/2014/main" val="4290190206"/>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Matrix-Vector Multiply</a:t>
                      </a:r>
                    </a:p>
                  </a:txBody>
                  <a:tcPr/>
                </a:tc>
                <a:tc>
                  <a:txBody>
                    <a:bodyPr/>
                    <a:lstStyle/>
                    <a:p>
                      <a:r>
                        <a:rPr lang="en-US" sz="1400" dirty="0">
                          <a:latin typeface="Candara" panose="020E0502030303020204" pitchFamily="34" charset="0"/>
                        </a:rPr>
                        <a:t>GEMV</a:t>
                      </a:r>
                    </a:p>
                  </a:txBody>
                  <a:tcPr/>
                </a:tc>
                <a:extLst>
                  <a:ext uri="{0D108BD9-81ED-4DB2-BD59-A6C34878D82A}">
                    <a16:rowId xmlns:a16="http://schemas.microsoft.com/office/drawing/2014/main" val="1965124206"/>
                  </a:ext>
                </a:extLst>
              </a:tr>
              <a:tr h="319501">
                <a:tc>
                  <a:txBody>
                    <a:bodyPr/>
                    <a:lstStyle/>
                    <a:p>
                      <a:r>
                        <a:rPr lang="en-US" sz="1400" dirty="0">
                          <a:latin typeface="Candara" panose="020E0502030303020204" pitchFamily="34" charset="0"/>
                        </a:rPr>
                        <a:t>Sparse linear algebra</a:t>
                      </a:r>
                    </a:p>
                  </a:txBody>
                  <a:tcPr/>
                </a:tc>
                <a:tc>
                  <a:txBody>
                    <a:bodyPr/>
                    <a:lstStyle/>
                    <a:p>
                      <a:r>
                        <a:rPr lang="en-US" sz="1400" dirty="0">
                          <a:latin typeface="Candara" panose="020E0502030303020204" pitchFamily="34" charset="0"/>
                        </a:rPr>
                        <a:t>Sparse Matrix-Vector Multiply</a:t>
                      </a:r>
                    </a:p>
                  </a:txBody>
                  <a:tcPr/>
                </a:tc>
                <a:tc>
                  <a:txBody>
                    <a:bodyPr/>
                    <a:lstStyle/>
                    <a:p>
                      <a:r>
                        <a:rPr lang="en-US" sz="1400" dirty="0" err="1">
                          <a:latin typeface="Candara" panose="020E0502030303020204" pitchFamily="34" charset="0"/>
                        </a:rPr>
                        <a:t>SpMV</a:t>
                      </a:r>
                      <a:endParaRPr lang="en-US" sz="1400" dirty="0">
                        <a:latin typeface="Candara" panose="020E0502030303020204" pitchFamily="34" charset="0"/>
                      </a:endParaRPr>
                    </a:p>
                  </a:txBody>
                  <a:tcPr/>
                </a:tc>
                <a:extLst>
                  <a:ext uri="{0D108BD9-81ED-4DB2-BD59-A6C34878D82A}">
                    <a16:rowId xmlns:a16="http://schemas.microsoft.com/office/drawing/2014/main" val="2511201907"/>
                  </a:ext>
                </a:extLst>
              </a:tr>
              <a:tr h="319501">
                <a:tc rowSpan="2">
                  <a:txBody>
                    <a:bodyPr/>
                    <a:lstStyle/>
                    <a:p>
                      <a:r>
                        <a:rPr lang="en-US" sz="1400" dirty="0">
                          <a:latin typeface="Candara" panose="020E0502030303020204" pitchFamily="34" charset="0"/>
                        </a:rPr>
                        <a:t>Databases</a:t>
                      </a:r>
                    </a:p>
                  </a:txBody>
                  <a:tcPr anchor="ctr"/>
                </a:tc>
                <a:tc>
                  <a:txBody>
                    <a:bodyPr/>
                    <a:lstStyle/>
                    <a:p>
                      <a:r>
                        <a:rPr lang="en-US" sz="1400" dirty="0">
                          <a:latin typeface="Candara" panose="020E0502030303020204" pitchFamily="34" charset="0"/>
                        </a:rPr>
                        <a:t>Select</a:t>
                      </a:r>
                    </a:p>
                  </a:txBody>
                  <a:tcPr/>
                </a:tc>
                <a:tc>
                  <a:txBody>
                    <a:bodyPr/>
                    <a:lstStyle/>
                    <a:p>
                      <a:r>
                        <a:rPr lang="en-US" sz="1400" dirty="0">
                          <a:latin typeface="Candara" panose="020E0502030303020204" pitchFamily="34" charset="0"/>
                        </a:rPr>
                        <a:t>SEL</a:t>
                      </a:r>
                    </a:p>
                  </a:txBody>
                  <a:tcPr/>
                </a:tc>
                <a:extLst>
                  <a:ext uri="{0D108BD9-81ED-4DB2-BD59-A6C34878D82A}">
                    <a16:rowId xmlns:a16="http://schemas.microsoft.com/office/drawing/2014/main" val="308234675"/>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Unique</a:t>
                      </a:r>
                    </a:p>
                  </a:txBody>
                  <a:tcPr/>
                </a:tc>
                <a:tc>
                  <a:txBody>
                    <a:bodyPr/>
                    <a:lstStyle/>
                    <a:p>
                      <a:r>
                        <a:rPr lang="en-US" sz="1400" dirty="0">
                          <a:latin typeface="Candara" panose="020E0502030303020204" pitchFamily="34" charset="0"/>
                        </a:rPr>
                        <a:t>UNI</a:t>
                      </a:r>
                    </a:p>
                  </a:txBody>
                  <a:tcPr/>
                </a:tc>
                <a:extLst>
                  <a:ext uri="{0D108BD9-81ED-4DB2-BD59-A6C34878D82A}">
                    <a16:rowId xmlns:a16="http://schemas.microsoft.com/office/drawing/2014/main" val="1298232571"/>
                  </a:ext>
                </a:extLst>
              </a:tr>
              <a:tr h="319501">
                <a:tc rowSpan="2">
                  <a:txBody>
                    <a:bodyPr/>
                    <a:lstStyle/>
                    <a:p>
                      <a:r>
                        <a:rPr lang="en-US" sz="1400" dirty="0">
                          <a:latin typeface="Candara" panose="020E0502030303020204" pitchFamily="34" charset="0"/>
                        </a:rPr>
                        <a:t>Data analytics</a:t>
                      </a:r>
                    </a:p>
                  </a:txBody>
                  <a:tcPr anchor="ctr"/>
                </a:tc>
                <a:tc>
                  <a:txBody>
                    <a:bodyPr/>
                    <a:lstStyle/>
                    <a:p>
                      <a:r>
                        <a:rPr lang="en-US" sz="1400" dirty="0">
                          <a:latin typeface="Candara" panose="020E0502030303020204" pitchFamily="34" charset="0"/>
                        </a:rPr>
                        <a:t>Binary Search</a:t>
                      </a:r>
                    </a:p>
                  </a:txBody>
                  <a:tcPr/>
                </a:tc>
                <a:tc>
                  <a:txBody>
                    <a:bodyPr/>
                    <a:lstStyle/>
                    <a:p>
                      <a:r>
                        <a:rPr lang="en-US" sz="1400" dirty="0">
                          <a:latin typeface="Candara" panose="020E0502030303020204" pitchFamily="34" charset="0"/>
                        </a:rPr>
                        <a:t>BS</a:t>
                      </a:r>
                    </a:p>
                  </a:txBody>
                  <a:tcPr/>
                </a:tc>
                <a:extLst>
                  <a:ext uri="{0D108BD9-81ED-4DB2-BD59-A6C34878D82A}">
                    <a16:rowId xmlns:a16="http://schemas.microsoft.com/office/drawing/2014/main" val="565451127"/>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Time Series Analysis</a:t>
                      </a:r>
                    </a:p>
                  </a:txBody>
                  <a:tcPr/>
                </a:tc>
                <a:tc>
                  <a:txBody>
                    <a:bodyPr/>
                    <a:lstStyle/>
                    <a:p>
                      <a:r>
                        <a:rPr lang="en-US" sz="1400" dirty="0">
                          <a:latin typeface="Candara" panose="020E0502030303020204" pitchFamily="34" charset="0"/>
                        </a:rPr>
                        <a:t>TS</a:t>
                      </a:r>
                    </a:p>
                  </a:txBody>
                  <a:tcPr/>
                </a:tc>
                <a:extLst>
                  <a:ext uri="{0D108BD9-81ED-4DB2-BD59-A6C34878D82A}">
                    <a16:rowId xmlns:a16="http://schemas.microsoft.com/office/drawing/2014/main" val="387008381"/>
                  </a:ext>
                </a:extLst>
              </a:tr>
              <a:tr h="319501">
                <a:tc>
                  <a:txBody>
                    <a:bodyPr/>
                    <a:lstStyle/>
                    <a:p>
                      <a:r>
                        <a:rPr lang="en-US" sz="1400" dirty="0">
                          <a:latin typeface="Candara" panose="020E0502030303020204" pitchFamily="34" charset="0"/>
                        </a:rPr>
                        <a:t>Graph processing</a:t>
                      </a:r>
                    </a:p>
                  </a:txBody>
                  <a:tcPr/>
                </a:tc>
                <a:tc>
                  <a:txBody>
                    <a:bodyPr/>
                    <a:lstStyle/>
                    <a:p>
                      <a:r>
                        <a:rPr lang="en-US" sz="1400" dirty="0">
                          <a:latin typeface="Candara" panose="020E0502030303020204" pitchFamily="34" charset="0"/>
                        </a:rPr>
                        <a:t>Breadth-First Search</a:t>
                      </a:r>
                    </a:p>
                  </a:txBody>
                  <a:tcPr/>
                </a:tc>
                <a:tc>
                  <a:txBody>
                    <a:bodyPr/>
                    <a:lstStyle/>
                    <a:p>
                      <a:r>
                        <a:rPr lang="en-US" sz="1400" dirty="0">
                          <a:latin typeface="Candara" panose="020E0502030303020204" pitchFamily="34" charset="0"/>
                        </a:rPr>
                        <a:t>BFS</a:t>
                      </a:r>
                    </a:p>
                  </a:txBody>
                  <a:tcPr/>
                </a:tc>
                <a:extLst>
                  <a:ext uri="{0D108BD9-81ED-4DB2-BD59-A6C34878D82A}">
                    <a16:rowId xmlns:a16="http://schemas.microsoft.com/office/drawing/2014/main" val="3987081438"/>
                  </a:ext>
                </a:extLst>
              </a:tr>
              <a:tr h="319501">
                <a:tc>
                  <a:txBody>
                    <a:bodyPr/>
                    <a:lstStyle/>
                    <a:p>
                      <a:r>
                        <a:rPr lang="en-US" sz="1400" dirty="0">
                          <a:latin typeface="Candara" panose="020E0502030303020204" pitchFamily="34" charset="0"/>
                        </a:rPr>
                        <a:t>Neural networks</a:t>
                      </a:r>
                    </a:p>
                  </a:txBody>
                  <a:tcPr/>
                </a:tc>
                <a:tc>
                  <a:txBody>
                    <a:bodyPr/>
                    <a:lstStyle/>
                    <a:p>
                      <a:r>
                        <a:rPr lang="en-US" sz="1400" dirty="0">
                          <a:latin typeface="Candara" panose="020E0502030303020204" pitchFamily="34" charset="0"/>
                        </a:rPr>
                        <a:t>Multilayer Perceptron</a:t>
                      </a:r>
                    </a:p>
                  </a:txBody>
                  <a:tcPr/>
                </a:tc>
                <a:tc>
                  <a:txBody>
                    <a:bodyPr/>
                    <a:lstStyle/>
                    <a:p>
                      <a:r>
                        <a:rPr lang="en-US" sz="1400" dirty="0">
                          <a:latin typeface="Candara" panose="020E0502030303020204" pitchFamily="34" charset="0"/>
                        </a:rPr>
                        <a:t>MLP</a:t>
                      </a:r>
                    </a:p>
                  </a:txBody>
                  <a:tcPr/>
                </a:tc>
                <a:extLst>
                  <a:ext uri="{0D108BD9-81ED-4DB2-BD59-A6C34878D82A}">
                    <a16:rowId xmlns:a16="http://schemas.microsoft.com/office/drawing/2014/main" val="1924520618"/>
                  </a:ext>
                </a:extLst>
              </a:tr>
              <a:tr h="319501">
                <a:tc>
                  <a:txBody>
                    <a:bodyPr/>
                    <a:lstStyle/>
                    <a:p>
                      <a:r>
                        <a:rPr lang="en-US" sz="1400" dirty="0">
                          <a:latin typeface="Candara" panose="020E0502030303020204" pitchFamily="34" charset="0"/>
                        </a:rPr>
                        <a:t>Bioinformatics</a:t>
                      </a:r>
                    </a:p>
                  </a:txBody>
                  <a:tcPr/>
                </a:tc>
                <a:tc>
                  <a:txBody>
                    <a:bodyPr/>
                    <a:lstStyle/>
                    <a:p>
                      <a:r>
                        <a:rPr lang="en-US" sz="1400" dirty="0">
                          <a:latin typeface="Candara" panose="020E0502030303020204" pitchFamily="34" charset="0"/>
                        </a:rPr>
                        <a:t>Needleman-Wunsch</a:t>
                      </a:r>
                    </a:p>
                  </a:txBody>
                  <a:tcPr/>
                </a:tc>
                <a:tc>
                  <a:txBody>
                    <a:bodyPr/>
                    <a:lstStyle/>
                    <a:p>
                      <a:r>
                        <a:rPr lang="en-US" sz="1400" dirty="0">
                          <a:latin typeface="Candara" panose="020E0502030303020204" pitchFamily="34" charset="0"/>
                        </a:rPr>
                        <a:t>NW</a:t>
                      </a:r>
                    </a:p>
                  </a:txBody>
                  <a:tcPr/>
                </a:tc>
                <a:extLst>
                  <a:ext uri="{0D108BD9-81ED-4DB2-BD59-A6C34878D82A}">
                    <a16:rowId xmlns:a16="http://schemas.microsoft.com/office/drawing/2014/main" val="3592205944"/>
                  </a:ext>
                </a:extLst>
              </a:tr>
              <a:tr h="319501">
                <a:tc rowSpan="2">
                  <a:txBody>
                    <a:bodyPr/>
                    <a:lstStyle/>
                    <a:p>
                      <a:r>
                        <a:rPr lang="en-US" sz="1400" dirty="0">
                          <a:latin typeface="Candara" panose="020E0502030303020204" pitchFamily="34" charset="0"/>
                        </a:rPr>
                        <a:t>Image processing</a:t>
                      </a:r>
                    </a:p>
                  </a:txBody>
                  <a:tcPr anchor="ctr"/>
                </a:tc>
                <a:tc>
                  <a:txBody>
                    <a:bodyPr/>
                    <a:lstStyle/>
                    <a:p>
                      <a:r>
                        <a:rPr lang="en-US" sz="1400" dirty="0">
                          <a:latin typeface="Candara" panose="020E0502030303020204" pitchFamily="34" charset="0"/>
                        </a:rPr>
                        <a:t>Image histogram (short)</a:t>
                      </a:r>
                    </a:p>
                  </a:txBody>
                  <a:tcPr/>
                </a:tc>
                <a:tc>
                  <a:txBody>
                    <a:bodyPr/>
                    <a:lstStyle/>
                    <a:p>
                      <a:r>
                        <a:rPr lang="en-US" sz="1400" dirty="0">
                          <a:latin typeface="Candara" panose="020E0502030303020204" pitchFamily="34" charset="0"/>
                        </a:rPr>
                        <a:t>HST-S</a:t>
                      </a:r>
                    </a:p>
                  </a:txBody>
                  <a:tcPr/>
                </a:tc>
                <a:extLst>
                  <a:ext uri="{0D108BD9-81ED-4DB2-BD59-A6C34878D82A}">
                    <a16:rowId xmlns:a16="http://schemas.microsoft.com/office/drawing/2014/main" val="3167293920"/>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Image histogram (large)</a:t>
                      </a:r>
                    </a:p>
                  </a:txBody>
                  <a:tcPr/>
                </a:tc>
                <a:tc>
                  <a:txBody>
                    <a:bodyPr/>
                    <a:lstStyle/>
                    <a:p>
                      <a:r>
                        <a:rPr lang="en-US" sz="1400" dirty="0">
                          <a:latin typeface="Candara" panose="020E0502030303020204" pitchFamily="34" charset="0"/>
                        </a:rPr>
                        <a:t>HST-L</a:t>
                      </a:r>
                    </a:p>
                  </a:txBody>
                  <a:tcPr/>
                </a:tc>
                <a:extLst>
                  <a:ext uri="{0D108BD9-81ED-4DB2-BD59-A6C34878D82A}">
                    <a16:rowId xmlns:a16="http://schemas.microsoft.com/office/drawing/2014/main" val="1732467408"/>
                  </a:ext>
                </a:extLst>
              </a:tr>
              <a:tr h="319501">
                <a:tc rowSpan="4">
                  <a:txBody>
                    <a:bodyPr/>
                    <a:lstStyle/>
                    <a:p>
                      <a:r>
                        <a:rPr lang="en-US" sz="1400" dirty="0">
                          <a:latin typeface="Candara" panose="020E0502030303020204" pitchFamily="34" charset="0"/>
                        </a:rPr>
                        <a:t>Parallel primitives</a:t>
                      </a:r>
                    </a:p>
                  </a:txBody>
                  <a:tcPr anchor="ctr"/>
                </a:tc>
                <a:tc>
                  <a:txBody>
                    <a:bodyPr/>
                    <a:lstStyle/>
                    <a:p>
                      <a:r>
                        <a:rPr lang="en-US" sz="1400" dirty="0">
                          <a:latin typeface="Candara" panose="020E0502030303020204" pitchFamily="34" charset="0"/>
                        </a:rPr>
                        <a:t>Reduction</a:t>
                      </a:r>
                    </a:p>
                  </a:txBody>
                  <a:tcPr/>
                </a:tc>
                <a:tc>
                  <a:txBody>
                    <a:bodyPr/>
                    <a:lstStyle/>
                    <a:p>
                      <a:r>
                        <a:rPr lang="en-US" sz="1400" dirty="0">
                          <a:latin typeface="Candara" panose="020E0502030303020204" pitchFamily="34" charset="0"/>
                        </a:rPr>
                        <a:t>RED</a:t>
                      </a:r>
                    </a:p>
                  </a:txBody>
                  <a:tcPr/>
                </a:tc>
                <a:extLst>
                  <a:ext uri="{0D108BD9-81ED-4DB2-BD59-A6C34878D82A}">
                    <a16:rowId xmlns:a16="http://schemas.microsoft.com/office/drawing/2014/main" val="1318272034"/>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Prefix sum (scan-scan-add)</a:t>
                      </a:r>
                    </a:p>
                  </a:txBody>
                  <a:tcPr/>
                </a:tc>
                <a:tc>
                  <a:txBody>
                    <a:bodyPr/>
                    <a:lstStyle/>
                    <a:p>
                      <a:r>
                        <a:rPr lang="en-US" sz="1400" dirty="0">
                          <a:latin typeface="Candara" panose="020E0502030303020204" pitchFamily="34" charset="0"/>
                        </a:rPr>
                        <a:t>SCAN-SSA</a:t>
                      </a:r>
                    </a:p>
                  </a:txBody>
                  <a:tcPr/>
                </a:tc>
                <a:extLst>
                  <a:ext uri="{0D108BD9-81ED-4DB2-BD59-A6C34878D82A}">
                    <a16:rowId xmlns:a16="http://schemas.microsoft.com/office/drawing/2014/main" val="2004235633"/>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Prefix sum (reduce-scan-scan)</a:t>
                      </a:r>
                    </a:p>
                  </a:txBody>
                  <a:tcPr/>
                </a:tc>
                <a:tc>
                  <a:txBody>
                    <a:bodyPr/>
                    <a:lstStyle/>
                    <a:p>
                      <a:r>
                        <a:rPr lang="en-US" sz="1400" dirty="0">
                          <a:latin typeface="Candara" panose="020E0502030303020204" pitchFamily="34" charset="0"/>
                        </a:rPr>
                        <a:t>SCAN-RSS</a:t>
                      </a:r>
                    </a:p>
                  </a:txBody>
                  <a:tcPr/>
                </a:tc>
                <a:extLst>
                  <a:ext uri="{0D108BD9-81ED-4DB2-BD59-A6C34878D82A}">
                    <a16:rowId xmlns:a16="http://schemas.microsoft.com/office/drawing/2014/main" val="82245761"/>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Matrix transposition</a:t>
                      </a:r>
                    </a:p>
                  </a:txBody>
                  <a:tcPr/>
                </a:tc>
                <a:tc>
                  <a:txBody>
                    <a:bodyPr/>
                    <a:lstStyle/>
                    <a:p>
                      <a:r>
                        <a:rPr lang="en-US" sz="1400" dirty="0">
                          <a:latin typeface="Candara" panose="020E0502030303020204" pitchFamily="34" charset="0"/>
                        </a:rPr>
                        <a:t>TRNS</a:t>
                      </a:r>
                    </a:p>
                  </a:txBody>
                  <a:tcPr/>
                </a:tc>
                <a:extLst>
                  <a:ext uri="{0D108BD9-81ED-4DB2-BD59-A6C34878D82A}">
                    <a16:rowId xmlns:a16="http://schemas.microsoft.com/office/drawing/2014/main" val="3173461368"/>
                  </a:ext>
                </a:extLst>
              </a:tr>
            </a:tbl>
          </a:graphicData>
        </a:graphic>
      </p:graphicFrame>
    </p:spTree>
    <p:extLst>
      <p:ext uri="{BB962C8B-B14F-4D97-AF65-F5344CB8AC3E}">
        <p14:creationId xmlns:p14="http://schemas.microsoft.com/office/powerpoint/2010/main" val="3464049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up)">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A0BFA-30BB-EE4C-8007-65EFDB0848B3}"/>
              </a:ext>
            </a:extLst>
          </p:cNvPr>
          <p:cNvSpPr>
            <a:spLocks noGrp="1"/>
          </p:cNvSpPr>
          <p:nvPr>
            <p:ph type="title"/>
          </p:nvPr>
        </p:nvSpPr>
        <p:spPr/>
        <p:txBody>
          <a:bodyPr>
            <a:normAutofit fontScale="90000"/>
          </a:bodyPr>
          <a:lstStyle/>
          <a:p>
            <a:r>
              <a:rPr lang="en-US" dirty="0" err="1"/>
              <a:t>PrIM</a:t>
            </a:r>
            <a:r>
              <a:rPr lang="en-US" dirty="0"/>
              <a:t> Benchmarks are Open Source</a:t>
            </a:r>
          </a:p>
        </p:txBody>
      </p:sp>
      <p:sp>
        <p:nvSpPr>
          <p:cNvPr id="3" name="Content Placeholder 2">
            <a:extLst>
              <a:ext uri="{FF2B5EF4-FFF2-40B4-BE49-F238E27FC236}">
                <a16:creationId xmlns:a16="http://schemas.microsoft.com/office/drawing/2014/main" id="{3A69F76A-5B3C-E64B-A07F-5EB4408B21C9}"/>
              </a:ext>
            </a:extLst>
          </p:cNvPr>
          <p:cNvSpPr>
            <a:spLocks noGrp="1"/>
          </p:cNvSpPr>
          <p:nvPr>
            <p:ph idx="1"/>
          </p:nvPr>
        </p:nvSpPr>
        <p:spPr/>
        <p:txBody>
          <a:bodyPr>
            <a:normAutofit/>
          </a:bodyPr>
          <a:lstStyle/>
          <a:p>
            <a:r>
              <a:rPr lang="en-US" sz="2400" dirty="0"/>
              <a:t>All microbenchmarks, benchmarks, and scripts</a:t>
            </a:r>
          </a:p>
          <a:p>
            <a:r>
              <a:rPr lang="en-US" sz="2400" dirty="0">
                <a:hlinkClick r:id="rId3"/>
              </a:rPr>
              <a:t>https://github.com/CMU-SAFARI/prim-benchmarks</a:t>
            </a:r>
            <a:endParaRPr lang="en-US" sz="2400" dirty="0"/>
          </a:p>
          <a:p>
            <a:endParaRPr lang="en-US" sz="2400" dirty="0"/>
          </a:p>
        </p:txBody>
      </p:sp>
      <p:pic>
        <p:nvPicPr>
          <p:cNvPr id="4" name="Picture 3">
            <a:extLst>
              <a:ext uri="{FF2B5EF4-FFF2-40B4-BE49-F238E27FC236}">
                <a16:creationId xmlns:a16="http://schemas.microsoft.com/office/drawing/2014/main" id="{B1FA27B2-6CC8-5C4B-B68F-F810D4173F6A}"/>
              </a:ext>
            </a:extLst>
          </p:cNvPr>
          <p:cNvPicPr>
            <a:picLocks noChangeAspect="1"/>
          </p:cNvPicPr>
          <p:nvPr/>
        </p:nvPicPr>
        <p:blipFill>
          <a:blip r:embed="rId4"/>
          <a:stretch>
            <a:fillRect/>
          </a:stretch>
        </p:blipFill>
        <p:spPr>
          <a:xfrm>
            <a:off x="1355311" y="1813559"/>
            <a:ext cx="6433378" cy="4591853"/>
          </a:xfrm>
          <a:prstGeom prst="rect">
            <a:avLst/>
          </a:prstGeom>
        </p:spPr>
      </p:pic>
    </p:spTree>
    <p:extLst>
      <p:ext uri="{BB962C8B-B14F-4D97-AF65-F5344CB8AC3E}">
        <p14:creationId xmlns:p14="http://schemas.microsoft.com/office/powerpoint/2010/main" val="1295164441"/>
      </p:ext>
    </p:extLst>
  </p:cSld>
  <p:clrMapOvr>
    <a:masterClrMapping/>
  </p:clrMapOvr>
</p:sld>
</file>

<file path=ppt/slides/slide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A0BFA-30BB-EE4C-8007-65EFDB0848B3}"/>
              </a:ext>
            </a:extLst>
          </p:cNvPr>
          <p:cNvSpPr>
            <a:spLocks noGrp="1"/>
          </p:cNvSpPr>
          <p:nvPr>
            <p:ph type="title"/>
          </p:nvPr>
        </p:nvSpPr>
        <p:spPr/>
        <p:txBody>
          <a:bodyPr>
            <a:normAutofit/>
          </a:bodyPr>
          <a:lstStyle/>
          <a:p>
            <a:r>
              <a:rPr lang="en-US" sz="3600" dirty="0"/>
              <a:t>Understanding a Modern PIM Architecture</a:t>
            </a:r>
          </a:p>
        </p:txBody>
      </p:sp>
      <p:pic>
        <p:nvPicPr>
          <p:cNvPr id="7" name="Picture 6">
            <a:extLst>
              <a:ext uri="{FF2B5EF4-FFF2-40B4-BE49-F238E27FC236}">
                <a16:creationId xmlns:a16="http://schemas.microsoft.com/office/drawing/2014/main" id="{169FC009-0A42-9444-BC07-2ACD64DFBCD4}"/>
              </a:ext>
            </a:extLst>
          </p:cNvPr>
          <p:cNvPicPr>
            <a:picLocks noChangeAspect="1"/>
          </p:cNvPicPr>
          <p:nvPr/>
        </p:nvPicPr>
        <p:blipFill>
          <a:blip r:embed="rId3"/>
          <a:stretch>
            <a:fillRect/>
          </a:stretch>
        </p:blipFill>
        <p:spPr>
          <a:xfrm>
            <a:off x="0" y="2427942"/>
            <a:ext cx="9131300" cy="1930400"/>
          </a:xfrm>
          <a:prstGeom prst="rect">
            <a:avLst/>
          </a:prstGeom>
        </p:spPr>
      </p:pic>
      <p:sp>
        <p:nvSpPr>
          <p:cNvPr id="10" name="Subtitle 1">
            <a:extLst>
              <a:ext uri="{FF2B5EF4-FFF2-40B4-BE49-F238E27FC236}">
                <a16:creationId xmlns:a16="http://schemas.microsoft.com/office/drawing/2014/main" id="{2FDA9319-5751-7940-9055-BA9FBB6536F3}"/>
              </a:ext>
            </a:extLst>
          </p:cNvPr>
          <p:cNvSpPr txBox="1">
            <a:spLocks/>
          </p:cNvSpPr>
          <p:nvPr/>
        </p:nvSpPr>
        <p:spPr>
          <a:xfrm>
            <a:off x="1106731" y="5525569"/>
            <a:ext cx="6858000" cy="803991"/>
          </a:xfrm>
          <a:prstGeom prst="rect">
            <a:avLst/>
          </a:prstGeom>
        </p:spPr>
        <p:txBody>
          <a:bodyPr vert="horz" lIns="91440" tIns="45720" rIns="91440" bIns="45720" rtlCol="0">
            <a:normAutofit/>
          </a:bodyPr>
          <a:lstStyle>
            <a:lvl1pPr marL="0" indent="0" algn="ctr" defTabSz="914354" rtl="0" eaLnBrk="1" latinLnBrk="0" hangingPunct="1">
              <a:lnSpc>
                <a:spcPct val="90000"/>
              </a:lnSpc>
              <a:spcBef>
                <a:spcPts val="1000"/>
              </a:spcBef>
              <a:buFont typeface="Arial" panose="020B0604020202020204" pitchFamily="34" charset="0"/>
              <a:buNone/>
              <a:defRPr sz="3200" b="1" i="0" kern="1200" baseline="0">
                <a:solidFill>
                  <a:schemeClr val="tx1"/>
                </a:solidFill>
                <a:latin typeface="+mj-lt"/>
                <a:ea typeface="+mn-ea"/>
                <a:cs typeface="+mn-cs"/>
              </a:defRPr>
            </a:lvl1pPr>
            <a:lvl2pPr marL="457178" indent="0" algn="ctr" defTabSz="914354"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354" indent="0" algn="ctr" defTabSz="914354"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53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709"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5886"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06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240"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418"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sng" strike="noStrike" kern="1200" cap="none" spc="0" normalizeH="0" baseline="0" noProof="0" dirty="0">
                <a:ln>
                  <a:noFill/>
                </a:ln>
                <a:solidFill>
                  <a:prstClr val="black"/>
                </a:solidFill>
                <a:effectLst/>
                <a:uLnTx/>
                <a:uFillTx/>
                <a:latin typeface="Calibri Light" panose="020F0302020204030204"/>
                <a:ea typeface="+mn-ea"/>
                <a:cs typeface="+mn-cs"/>
                <a:hlinkClick r:id="rId4"/>
              </a:rPr>
              <a:t>https://arxiv.org/pdf/2105.03814.pdf</a:t>
            </a:r>
            <a:endParaRPr kumimoji="0" lang="en-US" sz="2000" b="1" i="0" u="sng" strike="noStrike" kern="1200" cap="none" spc="0" normalizeH="0" baseline="0" noProof="0" dirty="0">
              <a:ln>
                <a:noFill/>
              </a:ln>
              <a:solidFill>
                <a:prstClr val="black"/>
              </a:solidFill>
              <a:effectLst/>
              <a:uLnTx/>
              <a:uFillTx/>
              <a:latin typeface="Calibri Light" panose="020F0302020204030204"/>
              <a:ea typeface="+mn-ea"/>
              <a:cs typeface="+mn-cs"/>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none" strike="noStrike" kern="1200" cap="none" spc="0" normalizeH="0" baseline="0" noProof="0" dirty="0">
                <a:ln>
                  <a:noFill/>
                </a:ln>
                <a:solidFill>
                  <a:prstClr val="black"/>
                </a:solidFill>
                <a:effectLst/>
                <a:uLnTx/>
                <a:uFillTx/>
                <a:latin typeface="Calibri Light" panose="020F0302020204030204"/>
                <a:ea typeface="+mn-ea"/>
                <a:cs typeface="+mn-cs"/>
                <a:hlinkClick r:id="rId5"/>
              </a:rPr>
              <a:t>https://github.com/CMU-SAFARI/prim-benchmarks</a:t>
            </a:r>
            <a:endParaRPr kumimoji="0" lang="en-US" sz="2000" b="1" i="0" u="none" strike="noStrike" kern="1200" cap="none" spc="0" normalizeH="0" baseline="0" noProof="0" dirty="0">
              <a:ln>
                <a:noFill/>
              </a:ln>
              <a:solidFill>
                <a:prstClr val="black"/>
              </a:solidFill>
              <a:effectLst/>
              <a:uLnTx/>
              <a:uFillTx/>
              <a:latin typeface="Calibri Light" panose="020F0302020204030204"/>
              <a:ea typeface="+mn-ea"/>
              <a:cs typeface="+mn-cs"/>
            </a:endParaRPr>
          </a:p>
        </p:txBody>
      </p:sp>
    </p:spTree>
    <p:extLst>
      <p:ext uri="{BB962C8B-B14F-4D97-AF65-F5344CB8AC3E}">
        <p14:creationId xmlns:p14="http://schemas.microsoft.com/office/powerpoint/2010/main" val="1063638740"/>
      </p:ext>
    </p:extLst>
  </p:cSld>
  <p:clrMapOvr>
    <a:masterClrMapping/>
  </p:clrMapOvr>
</p:sld>
</file>

<file path=ppt/slides/slide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sz="3800" dirty="0"/>
              <a:t>Understanding a Modern PIM Architecture</a:t>
            </a:r>
          </a:p>
        </p:txBody>
      </p:sp>
      <p:sp>
        <p:nvSpPr>
          <p:cNvPr id="4" name="Slide Number Placeholder 3">
            <a:extLst>
              <a:ext uri="{FF2B5EF4-FFF2-40B4-BE49-F238E27FC236}">
                <a16:creationId xmlns:a16="http://schemas.microsoft.com/office/drawing/2014/main" id="{668D3D00-D671-7A49-9903-3A6903D905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284</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9" name="Picture 8">
            <a:extLst>
              <a:ext uri="{FF2B5EF4-FFF2-40B4-BE49-F238E27FC236}">
                <a16:creationId xmlns:a16="http://schemas.microsoft.com/office/drawing/2014/main" id="{54381580-1F1F-5944-AEC7-1891060AC193}"/>
              </a:ext>
            </a:extLst>
          </p:cNvPr>
          <p:cNvPicPr>
            <a:picLocks noChangeAspect="1"/>
          </p:cNvPicPr>
          <p:nvPr/>
        </p:nvPicPr>
        <p:blipFill>
          <a:blip r:embed="rId2"/>
          <a:stretch>
            <a:fillRect/>
          </a:stretch>
        </p:blipFill>
        <p:spPr>
          <a:xfrm>
            <a:off x="849015" y="914400"/>
            <a:ext cx="7369769" cy="5506901"/>
          </a:xfrm>
          <a:prstGeom prst="rect">
            <a:avLst/>
          </a:prstGeom>
        </p:spPr>
      </p:pic>
      <p:sp>
        <p:nvSpPr>
          <p:cNvPr id="6" name="Rectangle 5">
            <a:extLst>
              <a:ext uri="{FF2B5EF4-FFF2-40B4-BE49-F238E27FC236}">
                <a16:creationId xmlns:a16="http://schemas.microsoft.com/office/drawing/2014/main" id="{5465C192-4893-AD4D-A97C-499395E42DF0}"/>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https://www.youtube.com/watch?v=D8Hjy2iU9l4&amp;list=PL5Q2soXY2Zi_tOTAYm--dYByNPL7JhwR9</a:t>
            </a: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spTree>
    <p:extLst>
      <p:ext uri="{BB962C8B-B14F-4D97-AF65-F5344CB8AC3E}">
        <p14:creationId xmlns:p14="http://schemas.microsoft.com/office/powerpoint/2010/main" val="3473071865"/>
      </p:ext>
    </p:extLst>
  </p:cSld>
  <p:clrMapOvr>
    <a:masterClrMapping/>
  </p:clrMapOvr>
  <p:transition/>
</p:sld>
</file>

<file path=ppt/slides/slide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a:xfrm>
            <a:off x="228600" y="152400"/>
            <a:ext cx="8915400" cy="1066800"/>
          </a:xfrm>
        </p:spPr>
        <p:txBody>
          <a:bodyPr/>
          <a:lstStyle/>
          <a:p>
            <a:r>
              <a:rPr lang="en-US" sz="3600" dirty="0">
                <a:solidFill>
                  <a:srgbClr val="006633"/>
                </a:solidFill>
                <a:ea typeface="ＭＳ Ｐゴシック" charset="0"/>
              </a:rPr>
              <a:t>More on Analysis of the UPMEM PIM Engine</a:t>
            </a:r>
            <a:endParaRPr lang="en-US" sz="3600" dirty="0"/>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p:txBody>
          <a:bodyPr/>
          <a:lstStyle/>
          <a:p>
            <a:endParaRPr lang="en-US" dirty="0">
              <a:solidFill>
                <a:srgbClr val="0000FF"/>
              </a:solidFill>
            </a:endParaRPr>
          </a:p>
        </p:txBody>
      </p:sp>
      <p:sp>
        <p:nvSpPr>
          <p:cNvPr id="5" name="Rectangle 4">
            <a:extLst>
              <a:ext uri="{FF2B5EF4-FFF2-40B4-BE49-F238E27FC236}">
                <a16:creationId xmlns:a16="http://schemas.microsoft.com/office/drawing/2014/main" id="{5DFA3366-29E6-914D-98EA-E6458972951E}"/>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https://www.youtube.com/watch?v=D8Hjy2iU9l4&amp;list=PL5Q2soXY2Zi_tOTAYm--dYByNPL7JhwR9</a:t>
            </a: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pic>
        <p:nvPicPr>
          <p:cNvPr id="6" name="Picture 5">
            <a:extLst>
              <a:ext uri="{FF2B5EF4-FFF2-40B4-BE49-F238E27FC236}">
                <a16:creationId xmlns:a16="http://schemas.microsoft.com/office/drawing/2014/main" id="{B7D3EBD6-4727-A94F-9498-A2F5AD447FD3}"/>
              </a:ext>
            </a:extLst>
          </p:cNvPr>
          <p:cNvPicPr>
            <a:picLocks noChangeAspect="1"/>
          </p:cNvPicPr>
          <p:nvPr/>
        </p:nvPicPr>
        <p:blipFill>
          <a:blip r:embed="rId3"/>
          <a:stretch>
            <a:fillRect/>
          </a:stretch>
        </p:blipFill>
        <p:spPr>
          <a:xfrm>
            <a:off x="573837" y="936128"/>
            <a:ext cx="7454547" cy="5517207"/>
          </a:xfrm>
          <a:prstGeom prst="rect">
            <a:avLst/>
          </a:prstGeom>
        </p:spPr>
      </p:pic>
    </p:spTree>
    <p:extLst>
      <p:ext uri="{BB962C8B-B14F-4D97-AF65-F5344CB8AC3E}">
        <p14:creationId xmlns:p14="http://schemas.microsoft.com/office/powerpoint/2010/main" val="1352134856"/>
      </p:ext>
    </p:extLst>
  </p:cSld>
  <p:clrMapOvr>
    <a:masterClrMapping/>
  </p:clrMapOvr>
  <p:transition/>
</p:sld>
</file>

<file path=ppt/slides/slide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a:xfrm>
            <a:off x="228600" y="152400"/>
            <a:ext cx="8915400" cy="1066800"/>
          </a:xfrm>
        </p:spPr>
        <p:txBody>
          <a:bodyPr/>
          <a:lstStyle/>
          <a:p>
            <a:r>
              <a:rPr lang="en-US" sz="3600" dirty="0">
                <a:solidFill>
                  <a:srgbClr val="006633"/>
                </a:solidFill>
                <a:ea typeface="ＭＳ Ｐゴシック" charset="0"/>
              </a:rPr>
              <a:t>More on Analysis of the UPMEM PIM Engine</a:t>
            </a:r>
            <a:endParaRPr lang="en-US" sz="3600" dirty="0"/>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p:txBody>
          <a:bodyPr/>
          <a:lstStyle/>
          <a:p>
            <a:endParaRPr lang="en-US" dirty="0">
              <a:solidFill>
                <a:srgbClr val="0000FF"/>
              </a:solidFill>
            </a:endParaRPr>
          </a:p>
        </p:txBody>
      </p:sp>
      <p:sp>
        <p:nvSpPr>
          <p:cNvPr id="5" name="Rectangle 4">
            <a:extLst>
              <a:ext uri="{FF2B5EF4-FFF2-40B4-BE49-F238E27FC236}">
                <a16:creationId xmlns:a16="http://schemas.microsoft.com/office/drawing/2014/main" id="{5DFA3366-29E6-914D-98EA-E6458972951E}"/>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https://www.youtube.com/watch?v=Pp9jSU2b9oM&amp;list=PL5Q2soXY2Zi8_VVChACnON4sfh2bJ5IrD&amp;index=159</a:t>
            </a:r>
            <a:r>
              <a:rPr kumimoji="0" lang="en-US" sz="100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p:txBody>
      </p:sp>
      <p:pic>
        <p:nvPicPr>
          <p:cNvPr id="4" name="Picture 3">
            <a:extLst>
              <a:ext uri="{FF2B5EF4-FFF2-40B4-BE49-F238E27FC236}">
                <a16:creationId xmlns:a16="http://schemas.microsoft.com/office/drawing/2014/main" id="{05908769-F1A3-3149-BEAD-28F09753D549}"/>
              </a:ext>
            </a:extLst>
          </p:cNvPr>
          <p:cNvPicPr>
            <a:picLocks noChangeAspect="1"/>
          </p:cNvPicPr>
          <p:nvPr/>
        </p:nvPicPr>
        <p:blipFill>
          <a:blip r:embed="rId3"/>
          <a:stretch>
            <a:fillRect/>
          </a:stretch>
        </p:blipFill>
        <p:spPr>
          <a:xfrm>
            <a:off x="629193" y="894920"/>
            <a:ext cx="7809413" cy="5558416"/>
          </a:xfrm>
          <a:prstGeom prst="rect">
            <a:avLst/>
          </a:prstGeom>
        </p:spPr>
      </p:pic>
    </p:spTree>
    <p:extLst>
      <p:ext uri="{BB962C8B-B14F-4D97-AF65-F5344CB8AC3E}">
        <p14:creationId xmlns:p14="http://schemas.microsoft.com/office/powerpoint/2010/main" val="4240710312"/>
      </p:ext>
    </p:extLst>
  </p:cSld>
  <p:clrMapOvr>
    <a:masterClrMapping/>
  </p:clrMapOvr>
  <p:transition/>
</p:sld>
</file>

<file path=ppt/slides/slide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FPGA-based Processing Near Memory</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800" dirty="0"/>
              <a:t>Gagandeep Singh, Mohammed </a:t>
            </a:r>
            <a:r>
              <a:rPr lang="en-US" sz="1800" dirty="0" err="1"/>
              <a:t>Alser</a:t>
            </a:r>
            <a:r>
              <a:rPr lang="en-US" sz="1800" dirty="0"/>
              <a:t>, </a:t>
            </a:r>
            <a:r>
              <a:rPr lang="en-US" sz="1800" dirty="0" err="1"/>
              <a:t>Damla</a:t>
            </a:r>
            <a:r>
              <a:rPr lang="en-US" sz="1800" dirty="0"/>
              <a:t> </a:t>
            </a:r>
            <a:r>
              <a:rPr lang="en-US" sz="1800" dirty="0" err="1"/>
              <a:t>Senol</a:t>
            </a:r>
            <a:r>
              <a:rPr lang="en-US" sz="1800" dirty="0"/>
              <a:t> Cali, </a:t>
            </a:r>
            <a:r>
              <a:rPr lang="en-US" sz="1800" dirty="0" err="1"/>
              <a:t>Dionysios</a:t>
            </a:r>
            <a:r>
              <a:rPr lang="en-US" sz="1800" dirty="0"/>
              <a:t> Diamantopoulos, Juan Gómez-Luna, Henk </a:t>
            </a:r>
            <a:r>
              <a:rPr lang="en-US" sz="1800" dirty="0" err="1"/>
              <a:t>Corporaal</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"FPGA-based Near-Memory Acceleration of Modern Data-Intensive Applications"</a:t>
            </a:r>
            <a:br>
              <a:rPr lang="en-US" sz="1800" dirty="0">
                <a:solidFill>
                  <a:srgbClr val="0000FF"/>
                </a:solidFill>
              </a:rPr>
            </a:br>
            <a:r>
              <a:rPr lang="en-US" sz="1800" i="1" dirty="0">
                <a:hlinkClick r:id="rId3"/>
              </a:rPr>
              <a:t>IEEE Micro</a:t>
            </a:r>
            <a:r>
              <a:rPr lang="en-US" sz="1800" i="1" dirty="0"/>
              <a:t> (</a:t>
            </a:r>
            <a:r>
              <a:rPr lang="en-US" sz="1800" b="1" i="1" dirty="0"/>
              <a:t>IEEE MICRO</a:t>
            </a:r>
            <a:r>
              <a:rPr lang="en-US" sz="1800" i="1" dirty="0"/>
              <a:t>)</a:t>
            </a:r>
            <a:r>
              <a:rPr lang="en-US" sz="1800" dirty="0"/>
              <a:t>, to appear, 2021.</a:t>
            </a:r>
          </a:p>
          <a:p>
            <a:pPr marL="0" indent="0">
              <a:buNone/>
            </a:pPr>
            <a:endParaRPr lang="en-US" sz="1800" dirty="0"/>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976632BB-F849-E647-8BF3-F204B162FC6D}"/>
              </a:ext>
            </a:extLst>
          </p:cNvPr>
          <p:cNvPicPr>
            <a:picLocks noChangeAspect="1"/>
          </p:cNvPicPr>
          <p:nvPr/>
        </p:nvPicPr>
        <p:blipFill>
          <a:blip r:embed="rId4"/>
          <a:stretch>
            <a:fillRect/>
          </a:stretch>
        </p:blipFill>
        <p:spPr>
          <a:xfrm>
            <a:off x="0" y="2836915"/>
            <a:ext cx="9144000" cy="3472405"/>
          </a:xfrm>
          <a:prstGeom prst="rect">
            <a:avLst/>
          </a:prstGeom>
        </p:spPr>
      </p:pic>
    </p:spTree>
    <p:extLst>
      <p:ext uri="{BB962C8B-B14F-4D97-AF65-F5344CB8AC3E}">
        <p14:creationId xmlns:p14="http://schemas.microsoft.com/office/powerpoint/2010/main" val="4024355345"/>
      </p:ext>
    </p:extLst>
  </p:cSld>
  <p:clrMapOvr>
    <a:masterClrMapping/>
  </p:clrMapOvr>
  <p:transition/>
</p:sld>
</file>

<file path=ppt/slides/slide2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BC16C-9759-FC44-89ED-791187DE959D}"/>
              </a:ext>
            </a:extLst>
          </p:cNvPr>
          <p:cNvSpPr>
            <a:spLocks noGrp="1"/>
          </p:cNvSpPr>
          <p:nvPr>
            <p:ph type="title"/>
          </p:nvPr>
        </p:nvSpPr>
        <p:spPr>
          <a:xfrm>
            <a:off x="228600" y="152400"/>
            <a:ext cx="9023920" cy="1066800"/>
          </a:xfrm>
        </p:spPr>
        <p:txBody>
          <a:bodyPr/>
          <a:lstStyle/>
          <a:p>
            <a:r>
              <a:rPr lang="en-US" sz="3600" dirty="0"/>
              <a:t>DAMOV Analysis Methodology &amp; Workloads</a:t>
            </a:r>
            <a:endParaRPr lang="en-US" sz="3600" b="1" dirty="0"/>
          </a:p>
        </p:txBody>
      </p:sp>
      <p:sp>
        <p:nvSpPr>
          <p:cNvPr id="3" name="Content Placeholder 2">
            <a:extLst>
              <a:ext uri="{FF2B5EF4-FFF2-40B4-BE49-F238E27FC236}">
                <a16:creationId xmlns:a16="http://schemas.microsoft.com/office/drawing/2014/main" id="{61439010-5FA7-AA42-A731-A388AD812771}"/>
              </a:ext>
            </a:extLst>
          </p:cNvPr>
          <p:cNvSpPr>
            <a:spLocks noGrp="1"/>
          </p:cNvSpPr>
          <p:nvPr>
            <p:ph idx="1"/>
          </p:nvPr>
        </p:nvSpPr>
        <p:spPr/>
        <p:txBody>
          <a:bodyPr/>
          <a:lstStyle/>
          <a:p>
            <a:endParaRPr lang="en-US" dirty="0"/>
          </a:p>
        </p:txBody>
      </p:sp>
      <p:pic>
        <p:nvPicPr>
          <p:cNvPr id="5" name="Picture 4">
            <a:extLst>
              <a:ext uri="{FF2B5EF4-FFF2-40B4-BE49-F238E27FC236}">
                <a16:creationId xmlns:a16="http://schemas.microsoft.com/office/drawing/2014/main" id="{21E15779-7C5C-DE4E-8C08-440276A74E6A}"/>
              </a:ext>
            </a:extLst>
          </p:cNvPr>
          <p:cNvPicPr>
            <a:picLocks noChangeAspect="1"/>
          </p:cNvPicPr>
          <p:nvPr/>
        </p:nvPicPr>
        <p:blipFill>
          <a:blip r:embed="rId2"/>
          <a:stretch>
            <a:fillRect/>
          </a:stretch>
        </p:blipFill>
        <p:spPr>
          <a:xfrm>
            <a:off x="1816759" y="947766"/>
            <a:ext cx="5406441" cy="5724467"/>
          </a:xfrm>
          <a:prstGeom prst="rect">
            <a:avLst/>
          </a:prstGeom>
        </p:spPr>
      </p:pic>
      <p:sp>
        <p:nvSpPr>
          <p:cNvPr id="6" name="TextBox 5">
            <a:extLst>
              <a:ext uri="{FF2B5EF4-FFF2-40B4-BE49-F238E27FC236}">
                <a16:creationId xmlns:a16="http://schemas.microsoft.com/office/drawing/2014/main" id="{104A979B-A23E-4F49-9F1F-3DE77918710A}"/>
              </a:ext>
            </a:extLst>
          </p:cNvPr>
          <p:cNvSpPr txBox="1"/>
          <p:nvPr/>
        </p:nvSpPr>
        <p:spPr>
          <a:xfrm>
            <a:off x="4355976" y="6502956"/>
            <a:ext cx="4248279"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https://arxiv.org/pdf/2105.03725.pdf</a:t>
            </a:r>
            <a:r>
              <a:rPr kumimoji="0" lang="en-US" sz="16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1834531838"/>
      </p:ext>
    </p:extLst>
  </p:cSld>
  <p:clrMapOvr>
    <a:masterClrMapping/>
  </p:clrMapOvr>
  <p:transition/>
</p:sld>
</file>

<file path=ppt/slides/slide2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8576D68-840D-4751-9C30-8884D8792624}"/>
              </a:ext>
            </a:extLst>
          </p:cNvPr>
          <p:cNvSpPr>
            <a:spLocks noGrp="1"/>
          </p:cNvSpPr>
          <p:nvPr>
            <p:ph type="title"/>
          </p:nvPr>
        </p:nvSpPr>
        <p:spPr/>
        <p:txBody>
          <a:bodyPr/>
          <a:lstStyle/>
          <a:p>
            <a:r>
              <a:rPr lang="en-US" dirty="0"/>
              <a:t>Step 1: Application Profiling </a:t>
            </a:r>
          </a:p>
        </p:txBody>
      </p:sp>
      <p:sp>
        <p:nvSpPr>
          <p:cNvPr id="3" name="Espaço Reservado para Conteúdo 2">
            <a:extLst>
              <a:ext uri="{FF2B5EF4-FFF2-40B4-BE49-F238E27FC236}">
                <a16:creationId xmlns:a16="http://schemas.microsoft.com/office/drawing/2014/main" id="{BE0EBD8F-8878-4F45-A76A-C50D5816038E}"/>
              </a:ext>
            </a:extLst>
          </p:cNvPr>
          <p:cNvSpPr>
            <a:spLocks noGrp="1"/>
          </p:cNvSpPr>
          <p:nvPr>
            <p:ph idx="1"/>
          </p:nvPr>
        </p:nvSpPr>
        <p:spPr/>
        <p:txBody>
          <a:bodyPr/>
          <a:lstStyle/>
          <a:p>
            <a:r>
              <a:rPr lang="en-US" sz="2400" dirty="0"/>
              <a:t>We analyze </a:t>
            </a:r>
            <a:r>
              <a:rPr lang="en-US" sz="2400" dirty="0">
                <a:solidFill>
                  <a:schemeClr val="accent1">
                    <a:lumMod val="75000"/>
                  </a:schemeClr>
                </a:solidFill>
              </a:rPr>
              <a:t>345 applications</a:t>
            </a:r>
            <a:r>
              <a:rPr lang="en-US" sz="2400" dirty="0"/>
              <a:t> from distinct domains</a:t>
            </a:r>
            <a:r>
              <a:rPr lang="en-US" sz="2400" b="1" dirty="0"/>
              <a:t>:</a:t>
            </a:r>
          </a:p>
          <a:p>
            <a:pPr marL="0" indent="0">
              <a:buNone/>
            </a:pPr>
            <a:endParaRPr lang="en-US" sz="2400" b="1" dirty="0"/>
          </a:p>
          <a:p>
            <a:pPr>
              <a:buFontTx/>
              <a:buChar char="-"/>
            </a:pPr>
            <a:endParaRPr lang="en-US" b="1" dirty="0"/>
          </a:p>
          <a:p>
            <a:pPr>
              <a:buFontTx/>
              <a:buChar char="-"/>
            </a:pPr>
            <a:endParaRPr lang="en-US" dirty="0"/>
          </a:p>
        </p:txBody>
      </p:sp>
      <p:sp>
        <p:nvSpPr>
          <p:cNvPr id="6" name="Slide Number Placeholder 5"/>
          <p:cNvSpPr txBox="1">
            <a:spLocks/>
          </p:cNvSpPr>
          <p:nvPr/>
        </p:nvSpPr>
        <p:spPr>
          <a:xfrm>
            <a:off x="7924800" y="6355715"/>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tint val="75000"/>
                  </a:prstClr>
                </a:solidFill>
                <a:effectLst/>
                <a:uLnTx/>
                <a:uFillTx/>
                <a:latin typeface="Cambria Math" panose="02040503050406030204" pitchFamily="18" charset="0"/>
                <a:ea typeface="Cambria Math" panose="02040503050406030204" pitchFamily="18" charset="0"/>
                <a:cs typeface="+mn-cs"/>
              </a:rPr>
              <a:t>25</a:t>
            </a:r>
          </a:p>
        </p:txBody>
      </p:sp>
      <p:sp>
        <p:nvSpPr>
          <p:cNvPr id="7" name="Rectangle 6">
            <a:extLst>
              <a:ext uri="{FF2B5EF4-FFF2-40B4-BE49-F238E27FC236}">
                <a16:creationId xmlns:a16="http://schemas.microsoft.com/office/drawing/2014/main" id="{57EDCFFB-9755-1C42-A8EE-85CF2AD143F5}"/>
              </a:ext>
            </a:extLst>
          </p:cNvPr>
          <p:cNvSpPr/>
          <p:nvPr/>
        </p:nvSpPr>
        <p:spPr>
          <a:xfrm>
            <a:off x="134788" y="1325018"/>
            <a:ext cx="4870031" cy="5632311"/>
          </a:xfrm>
          <a:prstGeom prst="rect">
            <a:avLst/>
          </a:prstGeom>
        </p:spPr>
        <p:txBody>
          <a:bodyPr wrap="square">
            <a:spAutoFit/>
          </a:bodyPr>
          <a:lstStyle/>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Graph Processing</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Deep Neural Networks</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Physics</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High-Performance Computing</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Genomics </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Machine Learning </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Databases </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Data Reorganization</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Image Processing</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Map-Reduce</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Benchmarking </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Linear Algebra   </a:t>
            </a:r>
          </a:p>
          <a:p>
            <a:pPr marL="0" marR="0" lvl="0" indent="0" algn="l" defTabSz="914400" rtl="0" eaLnBrk="1" fontAlgn="auto" latinLnBrk="0" hangingPunct="1">
              <a:lnSpc>
                <a:spcPct val="100000"/>
              </a:lnSpc>
              <a:spcBef>
                <a:spcPts val="20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a:t>
            </a:r>
          </a:p>
          <a:p>
            <a:pPr marL="0" marR="0" lvl="0" indent="0" algn="l" defTabSz="914400" rtl="0" eaLnBrk="1" fontAlgn="auto" latinLnBrk="0" hangingPunct="1">
              <a:lnSpc>
                <a:spcPct val="100000"/>
              </a:lnSpc>
              <a:spcBef>
                <a:spcPts val="0"/>
              </a:spcBef>
              <a:spcAft>
                <a:spcPts val="0"/>
              </a:spcAft>
              <a:buClrTx/>
              <a:buSzTx/>
              <a:buFontTx/>
              <a:buChar char="-"/>
              <a:tabLst/>
              <a:defRPr/>
            </a:pPr>
            <a:endParaRPr kumimoji="0" lang="en-US" sz="28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p:txBody>
      </p:sp>
      <p:grpSp>
        <p:nvGrpSpPr>
          <p:cNvPr id="5" name="Group 4">
            <a:extLst>
              <a:ext uri="{FF2B5EF4-FFF2-40B4-BE49-F238E27FC236}">
                <a16:creationId xmlns:a16="http://schemas.microsoft.com/office/drawing/2014/main" id="{6D4CD789-CE14-EF4A-8D29-43A108585B77}"/>
              </a:ext>
            </a:extLst>
          </p:cNvPr>
          <p:cNvGrpSpPr/>
          <p:nvPr/>
        </p:nvGrpSpPr>
        <p:grpSpPr>
          <a:xfrm>
            <a:off x="4669559" y="1554109"/>
            <a:ext cx="4474441" cy="4188560"/>
            <a:chOff x="287318" y="2244751"/>
            <a:chExt cx="3915641" cy="3665463"/>
          </a:xfrm>
        </p:grpSpPr>
        <p:grpSp>
          <p:nvGrpSpPr>
            <p:cNvPr id="8" name="Group 7">
              <a:extLst>
                <a:ext uri="{FF2B5EF4-FFF2-40B4-BE49-F238E27FC236}">
                  <a16:creationId xmlns:a16="http://schemas.microsoft.com/office/drawing/2014/main" id="{D03C7A51-D54F-C44F-9C79-87901EA49EAE}"/>
                </a:ext>
              </a:extLst>
            </p:cNvPr>
            <p:cNvGrpSpPr/>
            <p:nvPr/>
          </p:nvGrpSpPr>
          <p:grpSpPr>
            <a:xfrm>
              <a:off x="287318" y="2244751"/>
              <a:ext cx="3412488" cy="3665463"/>
              <a:chOff x="287318" y="2244751"/>
              <a:chExt cx="3412488" cy="3665463"/>
            </a:xfrm>
          </p:grpSpPr>
          <p:sp>
            <p:nvSpPr>
              <p:cNvPr id="9" name="Oval 8">
                <a:extLst>
                  <a:ext uri="{FF2B5EF4-FFF2-40B4-BE49-F238E27FC236}">
                    <a16:creationId xmlns:a16="http://schemas.microsoft.com/office/drawing/2014/main" id="{56E51B3A-D7E7-7746-B109-B736D012BF11}"/>
                  </a:ext>
                </a:extLst>
              </p:cNvPr>
              <p:cNvSpPr/>
              <p:nvPr/>
            </p:nvSpPr>
            <p:spPr>
              <a:xfrm>
                <a:off x="1627961" y="4813397"/>
                <a:ext cx="985872" cy="896895"/>
              </a:xfrm>
              <a:prstGeom prst="ellipse">
                <a:avLst/>
              </a:prstGeom>
              <a:solidFill>
                <a:srgbClr val="8D74A1"/>
              </a:solidFill>
              <a:ln>
                <a:noFill/>
              </a:ln>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Physics</a:t>
                </a:r>
              </a:p>
            </p:txBody>
          </p:sp>
          <p:sp>
            <p:nvSpPr>
              <p:cNvPr id="10" name="Oval 9">
                <a:extLst>
                  <a:ext uri="{FF2B5EF4-FFF2-40B4-BE49-F238E27FC236}">
                    <a16:creationId xmlns:a16="http://schemas.microsoft.com/office/drawing/2014/main" id="{8BDF4EF2-647A-CA4E-A51D-30DB819BC088}"/>
                  </a:ext>
                </a:extLst>
              </p:cNvPr>
              <p:cNvSpPr/>
              <p:nvPr/>
            </p:nvSpPr>
            <p:spPr>
              <a:xfrm>
                <a:off x="1333547" y="3488458"/>
                <a:ext cx="1075636" cy="839943"/>
              </a:xfrm>
              <a:prstGeom prst="ellipse">
                <a:avLst/>
              </a:prstGeom>
              <a:solidFill>
                <a:srgbClr val="00B050"/>
              </a:solidFill>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Security</a:t>
                </a:r>
              </a:p>
            </p:txBody>
          </p:sp>
          <p:sp>
            <p:nvSpPr>
              <p:cNvPr id="11" name="Oval 10">
                <a:extLst>
                  <a:ext uri="{FF2B5EF4-FFF2-40B4-BE49-F238E27FC236}">
                    <a16:creationId xmlns:a16="http://schemas.microsoft.com/office/drawing/2014/main" id="{05D425B0-9644-E142-A9E9-E1CEE6E3425B}"/>
                  </a:ext>
                </a:extLst>
              </p:cNvPr>
              <p:cNvSpPr/>
              <p:nvPr/>
            </p:nvSpPr>
            <p:spPr>
              <a:xfrm>
                <a:off x="287318" y="2441408"/>
                <a:ext cx="1187064" cy="1152189"/>
              </a:xfrm>
              <a:prstGeom prst="ellipse">
                <a:avLst/>
              </a:prstGeom>
              <a:solidFill>
                <a:schemeClr val="accent5"/>
              </a:solidFill>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Machine learning</a:t>
                </a:r>
              </a:p>
            </p:txBody>
          </p:sp>
          <p:sp>
            <p:nvSpPr>
              <p:cNvPr id="12" name="Oval 11">
                <a:extLst>
                  <a:ext uri="{FF2B5EF4-FFF2-40B4-BE49-F238E27FC236}">
                    <a16:creationId xmlns:a16="http://schemas.microsoft.com/office/drawing/2014/main" id="{1D19B34A-5341-6B4D-86EA-8F34223C95D2}"/>
                  </a:ext>
                </a:extLst>
              </p:cNvPr>
              <p:cNvSpPr/>
              <p:nvPr/>
            </p:nvSpPr>
            <p:spPr>
              <a:xfrm>
                <a:off x="2456967" y="4692047"/>
                <a:ext cx="1178427" cy="971402"/>
              </a:xfrm>
              <a:prstGeom prst="ellipse">
                <a:avLst/>
              </a:prstGeom>
              <a:solidFill>
                <a:schemeClr val="accent6">
                  <a:lumMod val="50000"/>
                </a:schemeClr>
              </a:solidFill>
            </p:spPr>
            <p:style>
              <a:lnRef idx="0">
                <a:schemeClr val="accent6"/>
              </a:lnRef>
              <a:fillRef idx="3">
                <a:schemeClr val="accent6"/>
              </a:fillRef>
              <a:effectRef idx="3">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white"/>
                    </a:solidFill>
                    <a:effectLst/>
                    <a:uLnTx/>
                    <a:uFillTx/>
                    <a:latin typeface="Cambria" panose="02040503050406030204" pitchFamily="18" charset="0"/>
                    <a:ea typeface="+mn-ea"/>
                    <a:cs typeface="+mn-cs"/>
                  </a:rPr>
                  <a:t>Database</a:t>
                </a:r>
              </a:p>
            </p:txBody>
          </p:sp>
          <p:sp>
            <p:nvSpPr>
              <p:cNvPr id="13" name="Oval 12">
                <a:extLst>
                  <a:ext uri="{FF2B5EF4-FFF2-40B4-BE49-F238E27FC236}">
                    <a16:creationId xmlns:a16="http://schemas.microsoft.com/office/drawing/2014/main" id="{C3B2254A-50C7-B449-A205-B6978BCDD313}"/>
                  </a:ext>
                </a:extLst>
              </p:cNvPr>
              <p:cNvSpPr/>
              <p:nvPr/>
            </p:nvSpPr>
            <p:spPr>
              <a:xfrm>
                <a:off x="365224" y="4775910"/>
                <a:ext cx="1519205" cy="1134304"/>
              </a:xfrm>
              <a:prstGeom prst="ellipse">
                <a:avLst/>
              </a:prstGeom>
              <a:solidFill>
                <a:schemeClr val="accent6"/>
              </a:solidFill>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Graph processing</a:t>
                </a:r>
              </a:p>
            </p:txBody>
          </p:sp>
          <p:sp>
            <p:nvSpPr>
              <p:cNvPr id="14" name="Oval 13">
                <a:extLst>
                  <a:ext uri="{FF2B5EF4-FFF2-40B4-BE49-F238E27FC236}">
                    <a16:creationId xmlns:a16="http://schemas.microsoft.com/office/drawing/2014/main" id="{472A0705-9BC1-E943-9C33-1F609CBF2CE1}"/>
                  </a:ext>
                </a:extLst>
              </p:cNvPr>
              <p:cNvSpPr/>
              <p:nvPr/>
            </p:nvSpPr>
            <p:spPr>
              <a:xfrm>
                <a:off x="1900160" y="2608766"/>
                <a:ext cx="1171584" cy="1352980"/>
              </a:xfrm>
              <a:prstGeom prst="ellipse">
                <a:avLst/>
              </a:prstGeom>
              <a:solidFill>
                <a:srgbClr val="8D74A1"/>
              </a:solidFill>
            </p:spPr>
            <p:style>
              <a:lnRef idx="0">
                <a:schemeClr val="accent3"/>
              </a:lnRef>
              <a:fillRef idx="3">
                <a:schemeClr val="accent3"/>
              </a:fillRef>
              <a:effectRef idx="3">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Data analytics</a:t>
                </a:r>
              </a:p>
            </p:txBody>
          </p:sp>
          <p:sp>
            <p:nvSpPr>
              <p:cNvPr id="15" name="Oval 14">
                <a:extLst>
                  <a:ext uri="{FF2B5EF4-FFF2-40B4-BE49-F238E27FC236}">
                    <a16:creationId xmlns:a16="http://schemas.microsoft.com/office/drawing/2014/main" id="{2DBEECCB-BA0E-6A43-BEBB-6C8C0BF71C32}"/>
                  </a:ext>
                </a:extLst>
              </p:cNvPr>
              <p:cNvSpPr/>
              <p:nvPr/>
            </p:nvSpPr>
            <p:spPr>
              <a:xfrm>
                <a:off x="321538" y="4088978"/>
                <a:ext cx="1680173" cy="1060798"/>
              </a:xfrm>
              <a:prstGeom prst="ellipse">
                <a:avLst/>
              </a:prstGeom>
              <a:solidFill>
                <a:schemeClr val="bg2">
                  <a:lumMod val="50000"/>
                </a:schemeClr>
              </a:solidFill>
            </p:spPr>
            <p:style>
              <a:lnRef idx="0">
                <a:schemeClr val="accent4"/>
              </a:lnRef>
              <a:fillRef idx="3">
                <a:schemeClr val="accent4"/>
              </a:fillRef>
              <a:effectRef idx="3">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Data reorganization</a:t>
                </a:r>
              </a:p>
            </p:txBody>
          </p:sp>
          <p:sp>
            <p:nvSpPr>
              <p:cNvPr id="16" name="Oval 15">
                <a:extLst>
                  <a:ext uri="{FF2B5EF4-FFF2-40B4-BE49-F238E27FC236}">
                    <a16:creationId xmlns:a16="http://schemas.microsoft.com/office/drawing/2014/main" id="{4C2D8E6A-ECE2-2B47-A176-D727694397FF}"/>
                  </a:ext>
                </a:extLst>
              </p:cNvPr>
              <p:cNvSpPr/>
              <p:nvPr/>
            </p:nvSpPr>
            <p:spPr>
              <a:xfrm>
                <a:off x="913332" y="3020526"/>
                <a:ext cx="1259688" cy="656169"/>
              </a:xfrm>
              <a:prstGeom prst="ellipse">
                <a:avLst/>
              </a:prstGeom>
              <a:solidFill>
                <a:schemeClr val="accent4">
                  <a:lumMod val="75000"/>
                </a:schemeClr>
              </a:solidFill>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white"/>
                    </a:solidFill>
                    <a:effectLst/>
                    <a:uLnTx/>
                    <a:uFillTx/>
                    <a:latin typeface="Cambria" panose="02040503050406030204" pitchFamily="18" charset="0"/>
                    <a:ea typeface="+mn-ea"/>
                    <a:cs typeface="+mn-cs"/>
                  </a:rPr>
                  <a:t>Genomics</a:t>
                </a:r>
              </a:p>
            </p:txBody>
          </p:sp>
          <p:sp>
            <p:nvSpPr>
              <p:cNvPr id="17" name="Oval 16">
                <a:extLst>
                  <a:ext uri="{FF2B5EF4-FFF2-40B4-BE49-F238E27FC236}">
                    <a16:creationId xmlns:a16="http://schemas.microsoft.com/office/drawing/2014/main" id="{9D21C273-818C-7741-9C4F-B3ADD5B707BE}"/>
                  </a:ext>
                </a:extLst>
              </p:cNvPr>
              <p:cNvSpPr/>
              <p:nvPr/>
            </p:nvSpPr>
            <p:spPr>
              <a:xfrm>
                <a:off x="342002" y="3376187"/>
                <a:ext cx="1176724" cy="981981"/>
              </a:xfrm>
              <a:prstGeom prst="ellipse">
                <a:avLst/>
              </a:prstGeom>
              <a:solidFill>
                <a:schemeClr val="accent2"/>
              </a:solidFill>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Deep Neural Networks</a:t>
                </a:r>
              </a:p>
            </p:txBody>
          </p:sp>
          <p:sp>
            <p:nvSpPr>
              <p:cNvPr id="18" name="Oval 17">
                <a:extLst>
                  <a:ext uri="{FF2B5EF4-FFF2-40B4-BE49-F238E27FC236}">
                    <a16:creationId xmlns:a16="http://schemas.microsoft.com/office/drawing/2014/main" id="{4C41485A-98AA-EF40-A37F-D723C5A2CCBA}"/>
                  </a:ext>
                </a:extLst>
              </p:cNvPr>
              <p:cNvSpPr/>
              <p:nvPr/>
            </p:nvSpPr>
            <p:spPr>
              <a:xfrm>
                <a:off x="1582339" y="3845299"/>
                <a:ext cx="1335156" cy="1149908"/>
              </a:xfrm>
              <a:prstGeom prst="ellipse">
                <a:avLst/>
              </a:prstGeom>
              <a:solidFill>
                <a:schemeClr val="accent2">
                  <a:lumMod val="75000"/>
                </a:schemeClr>
              </a:solidFill>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Image processing</a:t>
                </a:r>
              </a:p>
            </p:txBody>
          </p:sp>
          <p:sp>
            <p:nvSpPr>
              <p:cNvPr id="19" name="Oval 18">
                <a:extLst>
                  <a:ext uri="{FF2B5EF4-FFF2-40B4-BE49-F238E27FC236}">
                    <a16:creationId xmlns:a16="http://schemas.microsoft.com/office/drawing/2014/main" id="{4AD777D6-308D-7741-A6B7-04C7FD732DE6}"/>
                  </a:ext>
                </a:extLst>
              </p:cNvPr>
              <p:cNvSpPr/>
              <p:nvPr/>
            </p:nvSpPr>
            <p:spPr>
              <a:xfrm>
                <a:off x="2577018" y="3467859"/>
                <a:ext cx="1122788" cy="1345054"/>
              </a:xfrm>
              <a:prstGeom prst="ellipse">
                <a:avLst/>
              </a:prstGeom>
              <a:solidFill>
                <a:schemeClr val="accent4">
                  <a:lumMod val="50000"/>
                </a:schemeClr>
              </a:solidFill>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white"/>
                    </a:solidFill>
                    <a:effectLst/>
                    <a:uLnTx/>
                    <a:uFillTx/>
                    <a:latin typeface="Cambria" panose="02040503050406030204" pitchFamily="18" charset="0"/>
                    <a:ea typeface="+mn-ea"/>
                    <a:cs typeface="+mn-cs"/>
                  </a:rPr>
                  <a:t>Linear algebra</a:t>
                </a:r>
              </a:p>
            </p:txBody>
          </p:sp>
          <p:sp>
            <p:nvSpPr>
              <p:cNvPr id="20" name="Oval 19">
                <a:extLst>
                  <a:ext uri="{FF2B5EF4-FFF2-40B4-BE49-F238E27FC236}">
                    <a16:creationId xmlns:a16="http://schemas.microsoft.com/office/drawing/2014/main" id="{CAB46374-DEE7-904E-BC56-86E772055EB1}"/>
                  </a:ext>
                </a:extLst>
              </p:cNvPr>
              <p:cNvSpPr/>
              <p:nvPr/>
            </p:nvSpPr>
            <p:spPr>
              <a:xfrm>
                <a:off x="1222538" y="2244751"/>
                <a:ext cx="1354479" cy="1041463"/>
              </a:xfrm>
              <a:prstGeom prst="ellipse">
                <a:avLst/>
              </a:prstGeom>
              <a:solidFill>
                <a:schemeClr val="accent2">
                  <a:lumMod val="75000"/>
                </a:schemeClr>
              </a:solidFill>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Signal processing</a:t>
                </a:r>
              </a:p>
            </p:txBody>
          </p:sp>
          <p:sp>
            <p:nvSpPr>
              <p:cNvPr id="21" name="Oval 20">
                <a:extLst>
                  <a:ext uri="{FF2B5EF4-FFF2-40B4-BE49-F238E27FC236}">
                    <a16:creationId xmlns:a16="http://schemas.microsoft.com/office/drawing/2014/main" id="{207C48DF-CDA6-094A-82E8-F66155CC5DCC}"/>
                  </a:ext>
                </a:extLst>
              </p:cNvPr>
              <p:cNvSpPr/>
              <p:nvPr/>
            </p:nvSpPr>
            <p:spPr>
              <a:xfrm>
                <a:off x="2684917" y="2477665"/>
                <a:ext cx="988009" cy="1079673"/>
              </a:xfrm>
              <a:prstGeom prst="ellipse">
                <a:avLst/>
              </a:prstGeom>
              <a:solidFill>
                <a:srgbClr val="4372C4"/>
              </a:solidFill>
              <a:ln>
                <a:noFill/>
              </a:ln>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Data mining</a:t>
                </a:r>
              </a:p>
            </p:txBody>
          </p:sp>
        </p:grpSp>
        <p:pic>
          <p:nvPicPr>
            <p:cNvPr id="23" name="Picture 22">
              <a:extLst>
                <a:ext uri="{FF2B5EF4-FFF2-40B4-BE49-F238E27FC236}">
                  <a16:creationId xmlns:a16="http://schemas.microsoft.com/office/drawing/2014/main" id="{BF9EC09B-DC22-3948-9655-D28F73170DAD}"/>
                </a:ext>
              </a:extLst>
            </p:cNvPr>
            <p:cNvPicPr>
              <a:picLocks noChangeAspect="1"/>
            </p:cNvPicPr>
            <p:nvPr/>
          </p:nvPicPr>
          <p:blipFill>
            <a:blip r:embed="rId3">
              <a:grayscl/>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rot="15886174">
              <a:off x="2540729" y="3442581"/>
              <a:ext cx="1648931" cy="1675528"/>
            </a:xfrm>
            <a:prstGeom prst="rect">
              <a:avLst/>
            </a:prstGeom>
          </p:spPr>
        </p:pic>
      </p:grpSp>
    </p:spTree>
    <p:extLst>
      <p:ext uri="{BB962C8B-B14F-4D97-AF65-F5344CB8AC3E}">
        <p14:creationId xmlns:p14="http://schemas.microsoft.com/office/powerpoint/2010/main" val="3997419417"/>
      </p:ext>
    </p:extLst>
  </p:cSld>
  <p:clrMapOvr>
    <a:masterClrMapping/>
  </p:clrMapOvr>
</p:sld>
</file>

<file path=ppt/slides/slide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4AF52-21F7-AF46-B0F3-D19534050154}"/>
              </a:ext>
            </a:extLst>
          </p:cNvPr>
          <p:cNvSpPr>
            <a:spLocks noGrp="1"/>
          </p:cNvSpPr>
          <p:nvPr>
            <p:ph type="title"/>
          </p:nvPr>
        </p:nvSpPr>
        <p:spPr/>
        <p:txBody>
          <a:bodyPr/>
          <a:lstStyle/>
          <a:p>
            <a:r>
              <a:rPr lang="en-US" dirty="0"/>
              <a:t>DAMOV is Open Source</a:t>
            </a:r>
          </a:p>
        </p:txBody>
      </p:sp>
      <p:sp>
        <p:nvSpPr>
          <p:cNvPr id="3" name="Content Placeholder 2">
            <a:extLst>
              <a:ext uri="{FF2B5EF4-FFF2-40B4-BE49-F238E27FC236}">
                <a16:creationId xmlns:a16="http://schemas.microsoft.com/office/drawing/2014/main" id="{A25CD795-C093-2B41-9221-BD1BC99E4EED}"/>
              </a:ext>
            </a:extLst>
          </p:cNvPr>
          <p:cNvSpPr>
            <a:spLocks noGrp="1"/>
          </p:cNvSpPr>
          <p:nvPr>
            <p:ph idx="1"/>
          </p:nvPr>
        </p:nvSpPr>
        <p:spPr/>
        <p:txBody>
          <a:bodyPr/>
          <a:lstStyle/>
          <a:p>
            <a:r>
              <a:rPr lang="en-US" dirty="0"/>
              <a:t>We open-source our </a:t>
            </a:r>
            <a:r>
              <a:rPr lang="en-US" dirty="0">
                <a:solidFill>
                  <a:srgbClr val="0000FF"/>
                </a:solidFill>
              </a:rPr>
              <a:t>benchmark suite </a:t>
            </a:r>
            <a:r>
              <a:rPr lang="en-US" dirty="0"/>
              <a:t>and our </a:t>
            </a:r>
            <a:r>
              <a:rPr lang="en-US" dirty="0">
                <a:solidFill>
                  <a:srgbClr val="0000FF"/>
                </a:solidFill>
              </a:rPr>
              <a:t>toolchain</a:t>
            </a:r>
          </a:p>
        </p:txBody>
      </p:sp>
      <p:grpSp>
        <p:nvGrpSpPr>
          <p:cNvPr id="4" name="Group 3">
            <a:extLst>
              <a:ext uri="{FF2B5EF4-FFF2-40B4-BE49-F238E27FC236}">
                <a16:creationId xmlns:a16="http://schemas.microsoft.com/office/drawing/2014/main" id="{9620267C-CBDE-EF46-B778-E8AC9B64AF61}"/>
              </a:ext>
            </a:extLst>
          </p:cNvPr>
          <p:cNvGrpSpPr/>
          <p:nvPr/>
        </p:nvGrpSpPr>
        <p:grpSpPr>
          <a:xfrm>
            <a:off x="145521" y="1554109"/>
            <a:ext cx="8852958" cy="4666132"/>
            <a:chOff x="252268" y="1152197"/>
            <a:chExt cx="8639464" cy="4553606"/>
          </a:xfrm>
        </p:grpSpPr>
        <p:pic>
          <p:nvPicPr>
            <p:cNvPr id="5" name="Picture 4">
              <a:extLst>
                <a:ext uri="{FF2B5EF4-FFF2-40B4-BE49-F238E27FC236}">
                  <a16:creationId xmlns:a16="http://schemas.microsoft.com/office/drawing/2014/main" id="{56E7B138-5B93-B148-9B77-BC0666989B57}"/>
                </a:ext>
              </a:extLst>
            </p:cNvPr>
            <p:cNvPicPr>
              <a:picLocks noChangeAspect="1"/>
            </p:cNvPicPr>
            <p:nvPr/>
          </p:nvPicPr>
          <p:blipFill rotWithShape="1">
            <a:blip r:embed="rId3"/>
            <a:srcRect t="1861" r="11807"/>
            <a:stretch/>
          </p:blipFill>
          <p:spPr>
            <a:xfrm>
              <a:off x="252268" y="1152197"/>
              <a:ext cx="8639464" cy="4553606"/>
            </a:xfrm>
            <a:prstGeom prst="rect">
              <a:avLst/>
            </a:prstGeom>
          </p:spPr>
        </p:pic>
        <p:sp>
          <p:nvSpPr>
            <p:cNvPr id="6" name="Rectangle 5">
              <a:extLst>
                <a:ext uri="{FF2B5EF4-FFF2-40B4-BE49-F238E27FC236}">
                  <a16:creationId xmlns:a16="http://schemas.microsoft.com/office/drawing/2014/main" id="{D16E0130-D316-5B42-B8E7-FBA54702DFD5}"/>
                </a:ext>
              </a:extLst>
            </p:cNvPr>
            <p:cNvSpPr/>
            <p:nvPr/>
          </p:nvSpPr>
          <p:spPr>
            <a:xfrm>
              <a:off x="1730215" y="1178805"/>
              <a:ext cx="352540"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56B469FF-DDCA-1A40-9C48-E36AB90D6932}"/>
                </a:ext>
              </a:extLst>
            </p:cNvPr>
            <p:cNvSpPr/>
            <p:nvPr/>
          </p:nvSpPr>
          <p:spPr>
            <a:xfrm>
              <a:off x="309847" y="1152197"/>
              <a:ext cx="113390"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F026486B-DB2C-074C-A15F-0B6A8A0EC5B6}"/>
                </a:ext>
              </a:extLst>
            </p:cNvPr>
            <p:cNvSpPr/>
            <p:nvPr/>
          </p:nvSpPr>
          <p:spPr>
            <a:xfrm>
              <a:off x="7756546" y="1178805"/>
              <a:ext cx="1135186"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0" name="Group 9">
            <a:extLst>
              <a:ext uri="{FF2B5EF4-FFF2-40B4-BE49-F238E27FC236}">
                <a16:creationId xmlns:a16="http://schemas.microsoft.com/office/drawing/2014/main" id="{EFBBB3A6-560E-D24A-910C-DA01186D7D6A}"/>
              </a:ext>
            </a:extLst>
          </p:cNvPr>
          <p:cNvGrpSpPr/>
          <p:nvPr/>
        </p:nvGrpSpPr>
        <p:grpSpPr>
          <a:xfrm>
            <a:off x="-15699" y="2918762"/>
            <a:ext cx="2663466" cy="369332"/>
            <a:chOff x="-15699" y="2562311"/>
            <a:chExt cx="2663466" cy="369332"/>
          </a:xfrm>
        </p:grpSpPr>
        <p:sp>
          <p:nvSpPr>
            <p:cNvPr id="11" name="Rectangle 10">
              <a:extLst>
                <a:ext uri="{FF2B5EF4-FFF2-40B4-BE49-F238E27FC236}">
                  <a16:creationId xmlns:a16="http://schemas.microsoft.com/office/drawing/2014/main" id="{138CE2FB-8BEB-7A40-AEF9-7D16CD2E67B4}"/>
                </a:ext>
              </a:extLst>
            </p:cNvPr>
            <p:cNvSpPr/>
            <p:nvPr/>
          </p:nvSpPr>
          <p:spPr>
            <a:xfrm>
              <a:off x="-15699" y="2562311"/>
              <a:ext cx="1401154" cy="369332"/>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DAMOV-SIM</a:t>
              </a:r>
              <a:endParaRPr kumimoji="0" lang="en-US" sz="1800" b="0" i="0" u="none" strike="noStrike" kern="1200" cap="none" spc="0" normalizeH="0" baseline="0" noProof="0" dirty="0">
                <a:ln>
                  <a:noFill/>
                </a:ln>
                <a:solidFill>
                  <a:srgbClr val="FF0000"/>
                </a:solidFill>
                <a:effectLst/>
                <a:uLnTx/>
                <a:uFillTx/>
                <a:latin typeface="Calibri" panose="020F0502020204030204"/>
                <a:ea typeface="ＭＳ Ｐゴシック" panose="020B0600070205080204" pitchFamily="34" charset="-128"/>
                <a:cs typeface="+mn-cs"/>
              </a:endParaRPr>
            </a:p>
          </p:txBody>
        </p:sp>
        <p:sp>
          <p:nvSpPr>
            <p:cNvPr id="12" name="Rounded Rectangle 11">
              <a:extLst>
                <a:ext uri="{FF2B5EF4-FFF2-40B4-BE49-F238E27FC236}">
                  <a16:creationId xmlns:a16="http://schemas.microsoft.com/office/drawing/2014/main" id="{43909CEA-9B18-FF48-85B4-2E540D3C24FA}"/>
                </a:ext>
              </a:extLst>
            </p:cNvPr>
            <p:cNvSpPr/>
            <p:nvPr/>
          </p:nvSpPr>
          <p:spPr>
            <a:xfrm>
              <a:off x="1385455" y="2615869"/>
              <a:ext cx="1262312" cy="262217"/>
            </a:xfrm>
            <a:prstGeom prst="roundRect">
              <a:avLst/>
            </a:prstGeom>
            <a:solidFill>
              <a:srgbClr val="FF0000">
                <a:alpha val="9804"/>
              </a:srgb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3" name="Group 12">
            <a:extLst>
              <a:ext uri="{FF2B5EF4-FFF2-40B4-BE49-F238E27FC236}">
                <a16:creationId xmlns:a16="http://schemas.microsoft.com/office/drawing/2014/main" id="{11751DE1-1E78-D040-9898-61E9F03B7ADA}"/>
              </a:ext>
            </a:extLst>
          </p:cNvPr>
          <p:cNvGrpSpPr/>
          <p:nvPr/>
        </p:nvGrpSpPr>
        <p:grpSpPr>
          <a:xfrm>
            <a:off x="60292" y="3341652"/>
            <a:ext cx="2587475" cy="646331"/>
            <a:chOff x="60292" y="2985201"/>
            <a:chExt cx="2587475" cy="646331"/>
          </a:xfrm>
        </p:grpSpPr>
        <p:sp>
          <p:nvSpPr>
            <p:cNvPr id="14" name="Rectangle 13">
              <a:extLst>
                <a:ext uri="{FF2B5EF4-FFF2-40B4-BE49-F238E27FC236}">
                  <a16:creationId xmlns:a16="http://schemas.microsoft.com/office/drawing/2014/main" id="{E46B9D0C-08EC-E745-91A5-6CB7531E913F}"/>
                </a:ext>
              </a:extLst>
            </p:cNvPr>
            <p:cNvSpPr/>
            <p:nvPr/>
          </p:nvSpPr>
          <p:spPr>
            <a:xfrm>
              <a:off x="60292" y="2985201"/>
              <a:ext cx="1401154" cy="646331"/>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DAMOV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Benchmarks</a:t>
              </a:r>
              <a:endParaRPr kumimoji="0" lang="en-US" sz="1800" b="0" i="0" u="none" strike="noStrike" kern="1200" cap="none" spc="0" normalizeH="0" baseline="0" noProof="0" dirty="0">
                <a:ln>
                  <a:noFill/>
                </a:ln>
                <a:solidFill>
                  <a:srgbClr val="FF0000"/>
                </a:solidFill>
                <a:effectLst/>
                <a:uLnTx/>
                <a:uFillTx/>
                <a:latin typeface="Calibri" panose="020F0502020204030204"/>
                <a:ea typeface="ＭＳ Ｐゴシック" panose="020B0600070205080204" pitchFamily="34" charset="-128"/>
                <a:cs typeface="+mn-cs"/>
              </a:endParaRPr>
            </a:p>
          </p:txBody>
        </p:sp>
        <p:sp>
          <p:nvSpPr>
            <p:cNvPr id="15" name="Rounded Rectangle 14">
              <a:extLst>
                <a:ext uri="{FF2B5EF4-FFF2-40B4-BE49-F238E27FC236}">
                  <a16:creationId xmlns:a16="http://schemas.microsoft.com/office/drawing/2014/main" id="{FACB314E-C336-3340-9731-B5B0B822CE99}"/>
                </a:ext>
              </a:extLst>
            </p:cNvPr>
            <p:cNvSpPr/>
            <p:nvPr/>
          </p:nvSpPr>
          <p:spPr>
            <a:xfrm>
              <a:off x="1385455" y="3070052"/>
              <a:ext cx="1262312" cy="262217"/>
            </a:xfrm>
            <a:prstGeom prst="roundRect">
              <a:avLst/>
            </a:prstGeom>
            <a:solidFill>
              <a:srgbClr val="FF0000">
                <a:alpha val="9804"/>
              </a:srgb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6" name="Slide Number Placeholder 5">
            <a:extLst>
              <a:ext uri="{FF2B5EF4-FFF2-40B4-BE49-F238E27FC236}">
                <a16:creationId xmlns:a16="http://schemas.microsoft.com/office/drawing/2014/main" id="{6BC66A82-2219-E240-BAFB-4CEF16612443}"/>
              </a:ext>
            </a:extLst>
          </p:cNvPr>
          <p:cNvSpPr txBox="1">
            <a:spLocks/>
          </p:cNvSpPr>
          <p:nvPr/>
        </p:nvSpPr>
        <p:spPr>
          <a:xfrm>
            <a:off x="7924800" y="6355715"/>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tint val="75000"/>
                  </a:prstClr>
                </a:solidFill>
                <a:effectLst/>
                <a:uLnTx/>
                <a:uFillTx/>
                <a:latin typeface="Cambria Math" panose="02040503050406030204" pitchFamily="18" charset="0"/>
                <a:ea typeface="Cambria Math" panose="02040503050406030204" pitchFamily="18" charset="0"/>
                <a:cs typeface="+mn-cs"/>
              </a:rPr>
              <a:t>44</a:t>
            </a:r>
          </a:p>
        </p:txBody>
      </p:sp>
    </p:spTree>
    <p:extLst>
      <p:ext uri="{BB962C8B-B14F-4D97-AF65-F5344CB8AC3E}">
        <p14:creationId xmlns:p14="http://schemas.microsoft.com/office/powerpoint/2010/main" val="2623437294"/>
      </p:ext>
    </p:extLst>
  </p:cSld>
  <p:clrMapOvr>
    <a:masterClrMapping/>
  </p:clrMapOvr>
</p:sld>
</file>

<file path=ppt/slides/slide2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4AF52-21F7-AF46-B0F3-D19534050154}"/>
              </a:ext>
            </a:extLst>
          </p:cNvPr>
          <p:cNvSpPr>
            <a:spLocks noGrp="1"/>
          </p:cNvSpPr>
          <p:nvPr>
            <p:ph type="title"/>
          </p:nvPr>
        </p:nvSpPr>
        <p:spPr/>
        <p:txBody>
          <a:bodyPr/>
          <a:lstStyle/>
          <a:p>
            <a:r>
              <a:rPr lang="en-US" dirty="0"/>
              <a:t>DAMOV is Open Source</a:t>
            </a:r>
          </a:p>
        </p:txBody>
      </p:sp>
      <p:sp>
        <p:nvSpPr>
          <p:cNvPr id="3" name="Content Placeholder 2">
            <a:extLst>
              <a:ext uri="{FF2B5EF4-FFF2-40B4-BE49-F238E27FC236}">
                <a16:creationId xmlns:a16="http://schemas.microsoft.com/office/drawing/2014/main" id="{A25CD795-C093-2B41-9221-BD1BC99E4EED}"/>
              </a:ext>
            </a:extLst>
          </p:cNvPr>
          <p:cNvSpPr>
            <a:spLocks noGrp="1"/>
          </p:cNvSpPr>
          <p:nvPr>
            <p:ph idx="1"/>
          </p:nvPr>
        </p:nvSpPr>
        <p:spPr/>
        <p:txBody>
          <a:bodyPr/>
          <a:lstStyle/>
          <a:p>
            <a:r>
              <a:rPr lang="en-US" dirty="0"/>
              <a:t>We open-source our </a:t>
            </a:r>
            <a:r>
              <a:rPr lang="en-US" dirty="0">
                <a:solidFill>
                  <a:srgbClr val="0000FF"/>
                </a:solidFill>
              </a:rPr>
              <a:t>benchmark suite </a:t>
            </a:r>
            <a:r>
              <a:rPr lang="en-US" dirty="0"/>
              <a:t>and our </a:t>
            </a:r>
            <a:r>
              <a:rPr lang="en-US" dirty="0">
                <a:solidFill>
                  <a:srgbClr val="0000FF"/>
                </a:solidFill>
              </a:rPr>
              <a:t>toolchain</a:t>
            </a:r>
          </a:p>
        </p:txBody>
      </p:sp>
      <p:grpSp>
        <p:nvGrpSpPr>
          <p:cNvPr id="4" name="Group 3">
            <a:extLst>
              <a:ext uri="{FF2B5EF4-FFF2-40B4-BE49-F238E27FC236}">
                <a16:creationId xmlns:a16="http://schemas.microsoft.com/office/drawing/2014/main" id="{9620267C-CBDE-EF46-B778-E8AC9B64AF61}"/>
              </a:ext>
            </a:extLst>
          </p:cNvPr>
          <p:cNvGrpSpPr/>
          <p:nvPr/>
        </p:nvGrpSpPr>
        <p:grpSpPr>
          <a:xfrm>
            <a:off x="145521" y="1554109"/>
            <a:ext cx="8852958" cy="4666132"/>
            <a:chOff x="252268" y="1152197"/>
            <a:chExt cx="8639464" cy="4553606"/>
          </a:xfrm>
        </p:grpSpPr>
        <p:pic>
          <p:nvPicPr>
            <p:cNvPr id="5" name="Picture 4">
              <a:extLst>
                <a:ext uri="{FF2B5EF4-FFF2-40B4-BE49-F238E27FC236}">
                  <a16:creationId xmlns:a16="http://schemas.microsoft.com/office/drawing/2014/main" id="{56E7B138-5B93-B148-9B77-BC0666989B57}"/>
                </a:ext>
              </a:extLst>
            </p:cNvPr>
            <p:cNvPicPr>
              <a:picLocks noChangeAspect="1"/>
            </p:cNvPicPr>
            <p:nvPr/>
          </p:nvPicPr>
          <p:blipFill rotWithShape="1">
            <a:blip r:embed="rId3"/>
            <a:srcRect t="1861" r="11807"/>
            <a:stretch/>
          </p:blipFill>
          <p:spPr>
            <a:xfrm>
              <a:off x="252268" y="1152197"/>
              <a:ext cx="8639464" cy="4553606"/>
            </a:xfrm>
            <a:prstGeom prst="rect">
              <a:avLst/>
            </a:prstGeom>
          </p:spPr>
        </p:pic>
        <p:sp>
          <p:nvSpPr>
            <p:cNvPr id="6" name="Rectangle 5">
              <a:extLst>
                <a:ext uri="{FF2B5EF4-FFF2-40B4-BE49-F238E27FC236}">
                  <a16:creationId xmlns:a16="http://schemas.microsoft.com/office/drawing/2014/main" id="{D16E0130-D316-5B42-B8E7-FBA54702DFD5}"/>
                </a:ext>
              </a:extLst>
            </p:cNvPr>
            <p:cNvSpPr/>
            <p:nvPr/>
          </p:nvSpPr>
          <p:spPr>
            <a:xfrm>
              <a:off x="1730215" y="1178805"/>
              <a:ext cx="352540"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56B469FF-DDCA-1A40-9C48-E36AB90D6932}"/>
                </a:ext>
              </a:extLst>
            </p:cNvPr>
            <p:cNvSpPr/>
            <p:nvPr/>
          </p:nvSpPr>
          <p:spPr>
            <a:xfrm>
              <a:off x="309847" y="1152197"/>
              <a:ext cx="113390"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F026486B-DB2C-074C-A15F-0B6A8A0EC5B6}"/>
                </a:ext>
              </a:extLst>
            </p:cNvPr>
            <p:cNvSpPr/>
            <p:nvPr/>
          </p:nvSpPr>
          <p:spPr>
            <a:xfrm>
              <a:off x="7756546" y="1178805"/>
              <a:ext cx="1135186"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0" name="Group 9">
            <a:extLst>
              <a:ext uri="{FF2B5EF4-FFF2-40B4-BE49-F238E27FC236}">
                <a16:creationId xmlns:a16="http://schemas.microsoft.com/office/drawing/2014/main" id="{EFBBB3A6-560E-D24A-910C-DA01186D7D6A}"/>
              </a:ext>
            </a:extLst>
          </p:cNvPr>
          <p:cNvGrpSpPr/>
          <p:nvPr/>
        </p:nvGrpSpPr>
        <p:grpSpPr>
          <a:xfrm>
            <a:off x="-15699" y="2918762"/>
            <a:ext cx="2663466" cy="369332"/>
            <a:chOff x="-15699" y="2562311"/>
            <a:chExt cx="2663466" cy="369332"/>
          </a:xfrm>
        </p:grpSpPr>
        <p:sp>
          <p:nvSpPr>
            <p:cNvPr id="11" name="Rectangle 10">
              <a:extLst>
                <a:ext uri="{FF2B5EF4-FFF2-40B4-BE49-F238E27FC236}">
                  <a16:creationId xmlns:a16="http://schemas.microsoft.com/office/drawing/2014/main" id="{138CE2FB-8BEB-7A40-AEF9-7D16CD2E67B4}"/>
                </a:ext>
              </a:extLst>
            </p:cNvPr>
            <p:cNvSpPr/>
            <p:nvPr/>
          </p:nvSpPr>
          <p:spPr>
            <a:xfrm>
              <a:off x="-15699" y="2562311"/>
              <a:ext cx="1401154" cy="369332"/>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DAMOV-SIM</a:t>
              </a:r>
              <a:endParaRPr kumimoji="0" lang="en-US" sz="1800" b="0" i="0" u="none" strike="noStrike" kern="1200" cap="none" spc="0" normalizeH="0" baseline="0" noProof="0" dirty="0">
                <a:ln>
                  <a:noFill/>
                </a:ln>
                <a:solidFill>
                  <a:srgbClr val="FF0000"/>
                </a:solidFill>
                <a:effectLst/>
                <a:uLnTx/>
                <a:uFillTx/>
                <a:latin typeface="Calibri" panose="020F0502020204030204"/>
                <a:ea typeface="ＭＳ Ｐゴシック" panose="020B0600070205080204" pitchFamily="34" charset="-128"/>
                <a:cs typeface="+mn-cs"/>
              </a:endParaRPr>
            </a:p>
          </p:txBody>
        </p:sp>
        <p:sp>
          <p:nvSpPr>
            <p:cNvPr id="12" name="Rounded Rectangle 11">
              <a:extLst>
                <a:ext uri="{FF2B5EF4-FFF2-40B4-BE49-F238E27FC236}">
                  <a16:creationId xmlns:a16="http://schemas.microsoft.com/office/drawing/2014/main" id="{43909CEA-9B18-FF48-85B4-2E540D3C24FA}"/>
                </a:ext>
              </a:extLst>
            </p:cNvPr>
            <p:cNvSpPr/>
            <p:nvPr/>
          </p:nvSpPr>
          <p:spPr>
            <a:xfrm>
              <a:off x="1385455" y="2615869"/>
              <a:ext cx="1262312" cy="262217"/>
            </a:xfrm>
            <a:prstGeom prst="roundRect">
              <a:avLst/>
            </a:prstGeom>
            <a:solidFill>
              <a:srgbClr val="FF0000">
                <a:alpha val="9804"/>
              </a:srgb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3" name="Group 12">
            <a:extLst>
              <a:ext uri="{FF2B5EF4-FFF2-40B4-BE49-F238E27FC236}">
                <a16:creationId xmlns:a16="http://schemas.microsoft.com/office/drawing/2014/main" id="{11751DE1-1E78-D040-9898-61E9F03B7ADA}"/>
              </a:ext>
            </a:extLst>
          </p:cNvPr>
          <p:cNvGrpSpPr/>
          <p:nvPr/>
        </p:nvGrpSpPr>
        <p:grpSpPr>
          <a:xfrm>
            <a:off x="60292" y="3341652"/>
            <a:ext cx="2587475" cy="646331"/>
            <a:chOff x="60292" y="2985201"/>
            <a:chExt cx="2587475" cy="646331"/>
          </a:xfrm>
        </p:grpSpPr>
        <p:sp>
          <p:nvSpPr>
            <p:cNvPr id="14" name="Rectangle 13">
              <a:extLst>
                <a:ext uri="{FF2B5EF4-FFF2-40B4-BE49-F238E27FC236}">
                  <a16:creationId xmlns:a16="http://schemas.microsoft.com/office/drawing/2014/main" id="{E46B9D0C-08EC-E745-91A5-6CB7531E913F}"/>
                </a:ext>
              </a:extLst>
            </p:cNvPr>
            <p:cNvSpPr/>
            <p:nvPr/>
          </p:nvSpPr>
          <p:spPr>
            <a:xfrm>
              <a:off x="60292" y="2985201"/>
              <a:ext cx="1401154" cy="646331"/>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DAMOV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Benchmarks</a:t>
              </a:r>
              <a:endParaRPr kumimoji="0" lang="en-US" sz="1800" b="0" i="0" u="none" strike="noStrike" kern="1200" cap="none" spc="0" normalizeH="0" baseline="0" noProof="0" dirty="0">
                <a:ln>
                  <a:noFill/>
                </a:ln>
                <a:solidFill>
                  <a:srgbClr val="FF0000"/>
                </a:solidFill>
                <a:effectLst/>
                <a:uLnTx/>
                <a:uFillTx/>
                <a:latin typeface="Calibri" panose="020F0502020204030204"/>
                <a:ea typeface="ＭＳ Ｐゴシック" panose="020B0600070205080204" pitchFamily="34" charset="-128"/>
                <a:cs typeface="+mn-cs"/>
              </a:endParaRPr>
            </a:p>
          </p:txBody>
        </p:sp>
        <p:sp>
          <p:nvSpPr>
            <p:cNvPr id="15" name="Rounded Rectangle 14">
              <a:extLst>
                <a:ext uri="{FF2B5EF4-FFF2-40B4-BE49-F238E27FC236}">
                  <a16:creationId xmlns:a16="http://schemas.microsoft.com/office/drawing/2014/main" id="{FACB314E-C336-3340-9731-B5B0B822CE99}"/>
                </a:ext>
              </a:extLst>
            </p:cNvPr>
            <p:cNvSpPr/>
            <p:nvPr/>
          </p:nvSpPr>
          <p:spPr>
            <a:xfrm>
              <a:off x="1385455" y="3070052"/>
              <a:ext cx="1262312" cy="262217"/>
            </a:xfrm>
            <a:prstGeom prst="roundRect">
              <a:avLst/>
            </a:prstGeom>
            <a:solidFill>
              <a:srgbClr val="FF0000">
                <a:alpha val="9804"/>
              </a:srgb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6" name="Slide Number Placeholder 5">
            <a:extLst>
              <a:ext uri="{FF2B5EF4-FFF2-40B4-BE49-F238E27FC236}">
                <a16:creationId xmlns:a16="http://schemas.microsoft.com/office/drawing/2014/main" id="{6BC66A82-2219-E240-BAFB-4CEF16612443}"/>
              </a:ext>
            </a:extLst>
          </p:cNvPr>
          <p:cNvSpPr txBox="1">
            <a:spLocks/>
          </p:cNvSpPr>
          <p:nvPr/>
        </p:nvSpPr>
        <p:spPr>
          <a:xfrm>
            <a:off x="7924800" y="6355715"/>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tint val="75000"/>
                  </a:prstClr>
                </a:solidFill>
                <a:effectLst/>
                <a:uLnTx/>
                <a:uFillTx/>
                <a:latin typeface="Cambria Math" panose="02040503050406030204" pitchFamily="18" charset="0"/>
                <a:ea typeface="Cambria Math" panose="02040503050406030204" pitchFamily="18" charset="0"/>
                <a:cs typeface="+mn-cs"/>
              </a:rPr>
              <a:t>44</a:t>
            </a:r>
          </a:p>
        </p:txBody>
      </p:sp>
      <p:sp>
        <p:nvSpPr>
          <p:cNvPr id="17" name="Rectangle 16">
            <a:extLst>
              <a:ext uri="{FF2B5EF4-FFF2-40B4-BE49-F238E27FC236}">
                <a16:creationId xmlns:a16="http://schemas.microsoft.com/office/drawing/2014/main" id="{CF4B9F11-828E-3D4A-A8C5-18AF04EEB038}"/>
              </a:ext>
            </a:extLst>
          </p:cNvPr>
          <p:cNvSpPr/>
          <p:nvPr/>
        </p:nvSpPr>
        <p:spPr>
          <a:xfrm>
            <a:off x="-15699" y="2780928"/>
            <a:ext cx="9167549" cy="1082348"/>
          </a:xfrm>
          <a:prstGeom prst="rect">
            <a:avLst/>
          </a:prstGeom>
          <a:solidFill>
            <a:srgbClr val="77BF6F"/>
          </a:solidFill>
          <a:ln>
            <a:noFill/>
          </a:ln>
        </p:spPr>
        <p:style>
          <a:lnRef idx="2">
            <a:schemeClr val="dk1"/>
          </a:lnRef>
          <a:fillRef idx="1">
            <a:schemeClr val="lt1"/>
          </a:fillRef>
          <a:effectRef idx="0">
            <a:schemeClr val="dk1"/>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500"/>
              </a:spcBef>
              <a:spcAft>
                <a:spcPts val="500"/>
              </a:spcAft>
              <a:buClrTx/>
              <a:buSzTx/>
              <a:buFontTx/>
              <a:buNone/>
              <a:tabLst/>
              <a:defRPr/>
            </a:pPr>
            <a:r>
              <a:rPr kumimoji="0" lang="en-US" sz="2800" b="1" i="0" u="none" strike="noStrike" kern="1200" cap="none" spc="0" normalizeH="0" baseline="0" noProof="0" dirty="0">
                <a:ln>
                  <a:noFill/>
                </a:ln>
                <a:solidFill>
                  <a:srgbClr val="F8E702"/>
                </a:solidFill>
                <a:effectLst/>
                <a:uLnTx/>
                <a:uFillTx/>
                <a:latin typeface="Cambria" panose="02040503050406030204" pitchFamily="18" charset="0"/>
                <a:ea typeface="+mn-ea"/>
                <a:cs typeface="+mn-cs"/>
              </a:rPr>
              <a:t>Get DAMOV at:</a:t>
            </a:r>
            <a:r>
              <a:rPr kumimoji="0" lang="en-US" sz="2800" b="1" i="0" u="none" strike="noStrike" kern="1200" cap="none" spc="0" normalizeH="0" baseline="0" noProof="0" dirty="0">
                <a:ln>
                  <a:noFill/>
                </a:ln>
                <a:solidFill>
                  <a:srgbClr val="FFFF00"/>
                </a:solidFill>
                <a:effectLst/>
                <a:uLnTx/>
                <a:uFillTx/>
                <a:latin typeface="Cambria" panose="02040503050406030204" pitchFamily="18" charset="0"/>
                <a:ea typeface="+mn-ea"/>
                <a:cs typeface="+mn-cs"/>
              </a:rPr>
              <a:t> </a:t>
            </a:r>
          </a:p>
          <a:p>
            <a:pPr marL="0" marR="0" lvl="0" indent="0" algn="ctr" defTabSz="914400" rtl="0" eaLnBrk="1" fontAlgn="auto" latinLnBrk="0" hangingPunct="1">
              <a:lnSpc>
                <a:spcPct val="100000"/>
              </a:lnSpc>
              <a:spcBef>
                <a:spcPts val="500"/>
              </a:spcBef>
              <a:spcAft>
                <a:spcPts val="50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hlinkClick r:id="rId4"/>
              </a:rPr>
              <a:t>https://github.com/CMU-SAFARI/DAMOV</a:t>
            </a:r>
            <a:r>
              <a:rPr kumimoji="0" lang="en-US" sz="2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 </a:t>
            </a:r>
          </a:p>
        </p:txBody>
      </p:sp>
    </p:spTree>
    <p:extLst>
      <p:ext uri="{BB962C8B-B14F-4D97-AF65-F5344CB8AC3E}">
        <p14:creationId xmlns:p14="http://schemas.microsoft.com/office/powerpoint/2010/main" val="272433660"/>
      </p:ext>
    </p:extLst>
  </p:cSld>
  <p:clrMapOvr>
    <a:masterClrMapping/>
  </p:clrMapOvr>
</p:sld>
</file>

<file path=ppt/slides/slide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a:xfrm>
            <a:off x="228600" y="152400"/>
            <a:ext cx="8915400" cy="1066800"/>
          </a:xfrm>
        </p:spPr>
        <p:txBody>
          <a:bodyPr/>
          <a:lstStyle/>
          <a:p>
            <a:r>
              <a:rPr lang="en-US" sz="3100" dirty="0"/>
              <a:t>More on DAMOV Analysis Methodology &amp; Workloads</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p:txBody>
          <a:bodyPr/>
          <a:lstStyle/>
          <a:p>
            <a:endParaRPr lang="en-US" dirty="0">
              <a:solidFill>
                <a:srgbClr val="0000FF"/>
              </a:solidFill>
            </a:endParaRPr>
          </a:p>
        </p:txBody>
      </p:sp>
      <p:sp>
        <p:nvSpPr>
          <p:cNvPr id="5" name="Rectangle 4">
            <a:extLst>
              <a:ext uri="{FF2B5EF4-FFF2-40B4-BE49-F238E27FC236}">
                <a16:creationId xmlns:a16="http://schemas.microsoft.com/office/drawing/2014/main" id="{5DFA3366-29E6-914D-98EA-E6458972951E}"/>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https://www.youtube.com/watch?v=GWideVyo0nM&amp;list=PL5Q2soXY2Zi_tOTAYm--dYByNPL7JhwR9&amp;index=3</a:t>
            </a: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pic>
        <p:nvPicPr>
          <p:cNvPr id="4" name="Picture 3">
            <a:extLst>
              <a:ext uri="{FF2B5EF4-FFF2-40B4-BE49-F238E27FC236}">
                <a16:creationId xmlns:a16="http://schemas.microsoft.com/office/drawing/2014/main" id="{1522E1A7-90CA-BD4A-96D7-2BBC406FEC9F}"/>
              </a:ext>
            </a:extLst>
          </p:cNvPr>
          <p:cNvPicPr>
            <a:picLocks noChangeAspect="1"/>
          </p:cNvPicPr>
          <p:nvPr/>
        </p:nvPicPr>
        <p:blipFill>
          <a:blip r:embed="rId3"/>
          <a:stretch>
            <a:fillRect/>
          </a:stretch>
        </p:blipFill>
        <p:spPr>
          <a:xfrm>
            <a:off x="395536" y="924198"/>
            <a:ext cx="8065702" cy="5529138"/>
          </a:xfrm>
          <a:prstGeom prst="rect">
            <a:avLst/>
          </a:prstGeom>
        </p:spPr>
      </p:pic>
    </p:spTree>
    <p:extLst>
      <p:ext uri="{BB962C8B-B14F-4D97-AF65-F5344CB8AC3E}">
        <p14:creationId xmlns:p14="http://schemas.microsoft.com/office/powerpoint/2010/main" val="2729616113"/>
      </p:ext>
    </p:extLst>
  </p:cSld>
  <p:clrMapOvr>
    <a:masterClrMapping/>
  </p:clrMapOvr>
  <p:transition/>
</p:sld>
</file>

<file path=ppt/slides/slide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8B247-8B3E-024A-9717-C4ABA7B35A1E}"/>
              </a:ext>
            </a:extLst>
          </p:cNvPr>
          <p:cNvSpPr>
            <a:spLocks noGrp="1"/>
          </p:cNvSpPr>
          <p:nvPr>
            <p:ph type="title"/>
          </p:nvPr>
        </p:nvSpPr>
        <p:spPr/>
        <p:txBody>
          <a:bodyPr/>
          <a:lstStyle/>
          <a:p>
            <a:r>
              <a:rPr lang="en-US" dirty="0"/>
              <a:t>More on DAMOV</a:t>
            </a:r>
          </a:p>
        </p:txBody>
      </p:sp>
      <p:sp>
        <p:nvSpPr>
          <p:cNvPr id="3" name="Content Placeholder 2">
            <a:extLst>
              <a:ext uri="{FF2B5EF4-FFF2-40B4-BE49-F238E27FC236}">
                <a16:creationId xmlns:a16="http://schemas.microsoft.com/office/drawing/2014/main" id="{14C9A10E-D91C-A242-904A-DBA5990779A0}"/>
              </a:ext>
            </a:extLst>
          </p:cNvPr>
          <p:cNvSpPr>
            <a:spLocks noGrp="1"/>
          </p:cNvSpPr>
          <p:nvPr>
            <p:ph idx="1"/>
          </p:nvPr>
        </p:nvSpPr>
        <p:spPr>
          <a:xfrm>
            <a:off x="228600" y="1052736"/>
            <a:ext cx="8610600" cy="5195664"/>
          </a:xfrm>
        </p:spPr>
        <p:txBody>
          <a:bodyPr/>
          <a:lstStyle/>
          <a:p>
            <a:r>
              <a:rPr lang="en-US" sz="1900" dirty="0"/>
              <a:t>Geraldo F. Oliveira, Juan Gomez-Luna, Lois </a:t>
            </a:r>
            <a:r>
              <a:rPr lang="en-US" sz="1900" dirty="0" err="1"/>
              <a:t>Orosa</a:t>
            </a:r>
            <a:r>
              <a:rPr lang="en-US" sz="1900" dirty="0"/>
              <a:t>, </a:t>
            </a:r>
            <a:r>
              <a:rPr lang="en-US" sz="1900" dirty="0" err="1"/>
              <a:t>Saugata</a:t>
            </a:r>
            <a:r>
              <a:rPr lang="en-US" sz="1900" dirty="0"/>
              <a:t> Ghose, Nandita Vijaykumar, Ivan </a:t>
            </a:r>
            <a:r>
              <a:rPr lang="en-US" sz="1900" dirty="0" err="1"/>
              <a:t>fernandez</a:t>
            </a:r>
            <a:r>
              <a:rPr lang="en-US" sz="1900" dirty="0"/>
              <a:t>, Mohammad </a:t>
            </a:r>
            <a:r>
              <a:rPr lang="en-US" sz="1900" dirty="0" err="1"/>
              <a:t>Sadrosadati</a:t>
            </a:r>
            <a:r>
              <a:rPr lang="en-US" sz="1900" dirty="0"/>
              <a:t>, and Onur Mutlu,</a:t>
            </a:r>
            <a:br>
              <a:rPr lang="en-US" sz="1900" dirty="0"/>
            </a:br>
            <a:r>
              <a:rPr lang="en-US" sz="1900" b="1" dirty="0">
                <a:solidFill>
                  <a:srgbClr val="0432FF"/>
                </a:solidFill>
                <a:hlinkClick r:id="rId2">
                  <a:extLst>
                    <a:ext uri="{A12FA001-AC4F-418D-AE19-62706E023703}">
                      <ahyp:hlinkClr xmlns:ahyp="http://schemas.microsoft.com/office/drawing/2018/hyperlinkcolor" val="tx"/>
                    </a:ext>
                  </a:extLst>
                </a:hlinkClick>
              </a:rPr>
              <a:t>"DAMOV: A New Methodology and Benchmark Suite for Evaluating Data Movement Bottlenecks"</a:t>
            </a:r>
            <a:br>
              <a:rPr lang="en-US" sz="1900" dirty="0"/>
            </a:br>
            <a:r>
              <a:rPr lang="en-US" sz="1900" i="1" dirty="0"/>
              <a:t>Preprint in </a:t>
            </a:r>
            <a:r>
              <a:rPr lang="en-US" sz="1900" b="1" i="1" dirty="0">
                <a:hlinkClick r:id="rId3"/>
              </a:rPr>
              <a:t>arXiv</a:t>
            </a:r>
            <a:r>
              <a:rPr lang="en-US" sz="1900" dirty="0"/>
              <a:t>, 8 May 2021.</a:t>
            </a:r>
            <a:br>
              <a:rPr lang="en-US" sz="1900" dirty="0"/>
            </a:br>
            <a:r>
              <a:rPr lang="en-US" sz="1900" dirty="0"/>
              <a:t>[</a:t>
            </a:r>
            <a:r>
              <a:rPr lang="en-US" sz="1900" dirty="0">
                <a:hlinkClick r:id="rId4"/>
              </a:rPr>
              <a:t>arXiv preprint</a:t>
            </a:r>
            <a:r>
              <a:rPr lang="en-US" sz="1900" dirty="0"/>
              <a:t>]</a:t>
            </a:r>
            <a:br>
              <a:rPr lang="en-US" sz="1900" dirty="0"/>
            </a:br>
            <a:r>
              <a:rPr lang="en-US" sz="1900" dirty="0"/>
              <a:t>[</a:t>
            </a:r>
            <a:r>
              <a:rPr lang="en-US" sz="1900" dirty="0">
                <a:hlinkClick r:id="rId5"/>
              </a:rPr>
              <a:t>DAMOV Suite and Simulator Source Code</a:t>
            </a:r>
            <a:r>
              <a:rPr lang="en-US" sz="1900" dirty="0"/>
              <a:t>]</a:t>
            </a:r>
            <a:br>
              <a:rPr lang="en-US" sz="1900" dirty="0"/>
            </a:br>
            <a:r>
              <a:rPr lang="en-US" sz="1900" dirty="0"/>
              <a:t>[</a:t>
            </a:r>
            <a:r>
              <a:rPr lang="en-US" sz="1900" dirty="0">
                <a:hlinkClick r:id="rId6"/>
              </a:rPr>
              <a:t>SAFARI Live Seminar Video</a:t>
            </a:r>
            <a:r>
              <a:rPr lang="en-US" sz="1900" dirty="0"/>
              <a:t> (2 </a:t>
            </a:r>
            <a:r>
              <a:rPr lang="en-US" sz="1900" dirty="0" err="1"/>
              <a:t>hrs</a:t>
            </a:r>
            <a:r>
              <a:rPr lang="en-US" sz="1900" dirty="0"/>
              <a:t> 40 mins)]</a:t>
            </a:r>
            <a:br>
              <a:rPr lang="en-US" sz="1900" dirty="0"/>
            </a:br>
            <a:r>
              <a:rPr lang="en-US" sz="1900" dirty="0"/>
              <a:t>[</a:t>
            </a:r>
            <a:r>
              <a:rPr lang="en-US" sz="1900" dirty="0">
                <a:hlinkClick r:id="rId7"/>
              </a:rPr>
              <a:t>Short Talk Video</a:t>
            </a:r>
            <a:r>
              <a:rPr lang="en-US" sz="1900" dirty="0"/>
              <a:t> (21 minutes)]</a:t>
            </a:r>
          </a:p>
          <a:p>
            <a:pPr marL="0" indent="0">
              <a:buNone/>
            </a:pPr>
            <a:br>
              <a:rPr lang="en-US" sz="1900" dirty="0"/>
            </a:br>
            <a:endParaRPr lang="en-US" sz="1900" dirty="0"/>
          </a:p>
        </p:txBody>
      </p:sp>
      <p:sp>
        <p:nvSpPr>
          <p:cNvPr id="4" name="Slide Number Placeholder 3">
            <a:extLst>
              <a:ext uri="{FF2B5EF4-FFF2-40B4-BE49-F238E27FC236}">
                <a16:creationId xmlns:a16="http://schemas.microsoft.com/office/drawing/2014/main" id="{52DD8C28-F3C5-4847-B73F-7269464021F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293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60798F91-C924-1941-860B-F0C51011C7CB}"/>
              </a:ext>
            </a:extLst>
          </p:cNvPr>
          <p:cNvPicPr>
            <a:picLocks noChangeAspect="1"/>
          </p:cNvPicPr>
          <p:nvPr/>
        </p:nvPicPr>
        <p:blipFill>
          <a:blip r:embed="rId8"/>
          <a:stretch>
            <a:fillRect/>
          </a:stretch>
        </p:blipFill>
        <p:spPr>
          <a:xfrm>
            <a:off x="1631950" y="4135438"/>
            <a:ext cx="5803900" cy="2565400"/>
          </a:xfrm>
          <a:prstGeom prst="rect">
            <a:avLst/>
          </a:prstGeom>
        </p:spPr>
      </p:pic>
    </p:spTree>
    <p:extLst>
      <p:ext uri="{BB962C8B-B14F-4D97-AF65-F5344CB8AC3E}">
        <p14:creationId xmlns:p14="http://schemas.microsoft.com/office/powerpoint/2010/main" val="2805238901"/>
      </p:ext>
    </p:extLst>
  </p:cSld>
  <p:clrMapOvr>
    <a:masterClrMapping/>
  </p:clrMapOvr>
  <p:transition/>
</p:sld>
</file>

<file path=ppt/slides/slide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83629AC1-76BA-0047-A84D-823522F2F5C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294</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5B0B81DD-E1C2-B742-9E26-9880117A5BD5}"/>
              </a:ext>
            </a:extLst>
          </p:cNvPr>
          <p:cNvPicPr>
            <a:picLocks noChangeAspect="1"/>
          </p:cNvPicPr>
          <p:nvPr/>
        </p:nvPicPr>
        <p:blipFill>
          <a:blip r:embed="rId2"/>
          <a:stretch>
            <a:fillRect/>
          </a:stretch>
        </p:blipFill>
        <p:spPr>
          <a:xfrm>
            <a:off x="304800" y="928815"/>
            <a:ext cx="8229600" cy="5552821"/>
          </a:xfrm>
          <a:prstGeom prst="rect">
            <a:avLst/>
          </a:prstGeom>
        </p:spPr>
      </p:pic>
      <p:sp>
        <p:nvSpPr>
          <p:cNvPr id="6" name="TextBox 5">
            <a:extLst>
              <a:ext uri="{FF2B5EF4-FFF2-40B4-BE49-F238E27FC236}">
                <a16:creationId xmlns:a16="http://schemas.microsoft.com/office/drawing/2014/main" id="{E2E504B7-DA66-5B4F-B558-31F93F8EC635}"/>
              </a:ext>
            </a:extLst>
          </p:cNvPr>
          <p:cNvSpPr txBox="1"/>
          <p:nvPr/>
        </p:nvSpPr>
        <p:spPr>
          <a:xfrm>
            <a:off x="533400" y="6528003"/>
            <a:ext cx="7548861" cy="47705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https://news.samsung.com/global/samsung-develops-industrys-first-high-bandwidth-memory-with-ai-processing-power</a:t>
            </a:r>
            <a:endPar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7" name="Rounded Rectangle 6">
            <a:extLst>
              <a:ext uri="{FF2B5EF4-FFF2-40B4-BE49-F238E27FC236}">
                <a16:creationId xmlns:a16="http://schemas.microsoft.com/office/drawing/2014/main" id="{2B661DE0-45C9-7F44-A759-0061E543B4F5}"/>
              </a:ext>
            </a:extLst>
          </p:cNvPr>
          <p:cNvSpPr>
            <a:spLocks noChangeArrowheads="1"/>
          </p:cNvSpPr>
          <p:nvPr/>
        </p:nvSpPr>
        <p:spPr bwMode="auto">
          <a:xfrm rot="5400000">
            <a:off x="4762500" y="2019299"/>
            <a:ext cx="228600" cy="6096000"/>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372474899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83629AC1-76BA-0047-A84D-823522F2F5C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295</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6" name="Picture 5">
            <a:extLst>
              <a:ext uri="{FF2B5EF4-FFF2-40B4-BE49-F238E27FC236}">
                <a16:creationId xmlns:a16="http://schemas.microsoft.com/office/drawing/2014/main" id="{3D60E39F-21C1-5448-816C-90F49DCB38F1}"/>
              </a:ext>
            </a:extLst>
          </p:cNvPr>
          <p:cNvPicPr>
            <a:picLocks noChangeAspect="1"/>
          </p:cNvPicPr>
          <p:nvPr/>
        </p:nvPicPr>
        <p:blipFill>
          <a:blip r:embed="rId2"/>
          <a:stretch>
            <a:fillRect/>
          </a:stretch>
        </p:blipFill>
        <p:spPr>
          <a:xfrm>
            <a:off x="26894" y="1037868"/>
            <a:ext cx="9144000" cy="3959071"/>
          </a:xfrm>
          <a:prstGeom prst="rect">
            <a:avLst/>
          </a:prstGeom>
        </p:spPr>
      </p:pic>
      <p:pic>
        <p:nvPicPr>
          <p:cNvPr id="7" name="Picture 6">
            <a:extLst>
              <a:ext uri="{FF2B5EF4-FFF2-40B4-BE49-F238E27FC236}">
                <a16:creationId xmlns:a16="http://schemas.microsoft.com/office/drawing/2014/main" id="{4CE8C0CB-6C34-F34A-9020-7FC8E1A932ED}"/>
              </a:ext>
            </a:extLst>
          </p:cNvPr>
          <p:cNvPicPr>
            <a:picLocks noChangeAspect="1"/>
          </p:cNvPicPr>
          <p:nvPr/>
        </p:nvPicPr>
        <p:blipFill>
          <a:blip r:embed="rId3"/>
          <a:stretch>
            <a:fillRect/>
          </a:stretch>
        </p:blipFill>
        <p:spPr>
          <a:xfrm>
            <a:off x="6096000" y="4771635"/>
            <a:ext cx="2438400" cy="1680777"/>
          </a:xfrm>
          <a:prstGeom prst="rect">
            <a:avLst/>
          </a:prstGeom>
        </p:spPr>
      </p:pic>
    </p:spTree>
    <p:extLst>
      <p:ext uri="{BB962C8B-B14F-4D97-AF65-F5344CB8AC3E}">
        <p14:creationId xmlns:p14="http://schemas.microsoft.com/office/powerpoint/2010/main" val="1956070367"/>
      </p:ext>
    </p:extLst>
  </p:cSld>
  <p:clrMapOvr>
    <a:masterClrMapping/>
  </p:clrMapOvr>
  <p:transition/>
</p:sld>
</file>

<file path=ppt/slides/slide2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83629AC1-76BA-0047-A84D-823522F2F5C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296</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9975B62A-7CF5-E740-B603-F143F946B926}"/>
              </a:ext>
            </a:extLst>
          </p:cNvPr>
          <p:cNvPicPr>
            <a:picLocks noChangeAspect="1"/>
          </p:cNvPicPr>
          <p:nvPr/>
        </p:nvPicPr>
        <p:blipFill>
          <a:blip r:embed="rId2"/>
          <a:stretch>
            <a:fillRect/>
          </a:stretch>
        </p:blipFill>
        <p:spPr>
          <a:xfrm>
            <a:off x="0" y="1026297"/>
            <a:ext cx="9144000" cy="4805405"/>
          </a:xfrm>
          <a:prstGeom prst="rect">
            <a:avLst/>
          </a:prstGeom>
        </p:spPr>
      </p:pic>
      <p:pic>
        <p:nvPicPr>
          <p:cNvPr id="8" name="Picture 7">
            <a:extLst>
              <a:ext uri="{FF2B5EF4-FFF2-40B4-BE49-F238E27FC236}">
                <a16:creationId xmlns:a16="http://schemas.microsoft.com/office/drawing/2014/main" id="{FB1172E2-3235-8D42-BF84-8638A7D02F86}"/>
              </a:ext>
            </a:extLst>
          </p:cNvPr>
          <p:cNvPicPr>
            <a:picLocks noChangeAspect="1"/>
          </p:cNvPicPr>
          <p:nvPr/>
        </p:nvPicPr>
        <p:blipFill>
          <a:blip r:embed="rId3"/>
          <a:stretch>
            <a:fillRect/>
          </a:stretch>
        </p:blipFill>
        <p:spPr>
          <a:xfrm>
            <a:off x="268941" y="5455128"/>
            <a:ext cx="1775114" cy="1223577"/>
          </a:xfrm>
          <a:prstGeom prst="rect">
            <a:avLst/>
          </a:prstGeom>
        </p:spPr>
      </p:pic>
    </p:spTree>
    <p:extLst>
      <p:ext uri="{BB962C8B-B14F-4D97-AF65-F5344CB8AC3E}">
        <p14:creationId xmlns:p14="http://schemas.microsoft.com/office/powerpoint/2010/main" val="4253475012"/>
      </p:ext>
    </p:extLst>
  </p:cSld>
  <p:clrMapOvr>
    <a:masterClrMapping/>
  </p:clrMapOvr>
  <p:transition/>
</p:sld>
</file>

<file path=ppt/slides/slide2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0937A-8480-B748-AF02-B14403ACF79C}"/>
              </a:ext>
            </a:extLst>
          </p:cNvPr>
          <p:cNvSpPr>
            <a:spLocks noGrp="1"/>
          </p:cNvSpPr>
          <p:nvPr>
            <p:ph type="title"/>
          </p:nvPr>
        </p:nvSpPr>
        <p:spPr/>
        <p:txBody>
          <a:bodyPr/>
          <a:lstStyle/>
          <a:p>
            <a:r>
              <a:rPr lang="en-US" dirty="0"/>
              <a:t>Detailed Lectures on PIM (I)</a:t>
            </a:r>
          </a:p>
        </p:txBody>
      </p:sp>
      <p:sp>
        <p:nvSpPr>
          <p:cNvPr id="3" name="Content Placeholder 2">
            <a:extLst>
              <a:ext uri="{FF2B5EF4-FFF2-40B4-BE49-F238E27FC236}">
                <a16:creationId xmlns:a16="http://schemas.microsoft.com/office/drawing/2014/main" id="{0478BD05-2E95-984E-8F35-2CBFD3B723B3}"/>
              </a:ext>
            </a:extLst>
          </p:cNvPr>
          <p:cNvSpPr>
            <a:spLocks noGrp="1"/>
          </p:cNvSpPr>
          <p:nvPr>
            <p:ph idx="1"/>
          </p:nvPr>
        </p:nvSpPr>
        <p:spPr>
          <a:xfrm>
            <a:off x="228600" y="884955"/>
            <a:ext cx="8851900" cy="5211762"/>
          </a:xfrm>
        </p:spPr>
        <p:txBody>
          <a:bodyPr/>
          <a:lstStyle/>
          <a:p>
            <a:r>
              <a:rPr lang="en-US" sz="2000" dirty="0">
                <a:solidFill>
                  <a:srgbClr val="FF0000"/>
                </a:solidFill>
              </a:rPr>
              <a:t>Computer Architecture, Fall 2020, Lecture 6</a:t>
            </a:r>
          </a:p>
          <a:p>
            <a:pPr lvl="1"/>
            <a:r>
              <a:rPr lang="en-US" sz="2000" b="1" dirty="0"/>
              <a:t>Computation in Memory </a:t>
            </a:r>
            <a:r>
              <a:rPr lang="en-US" sz="2000" dirty="0"/>
              <a:t>(ETH Zürich, Fall 2020)</a:t>
            </a:r>
          </a:p>
          <a:p>
            <a:pPr lvl="1"/>
            <a:r>
              <a:rPr lang="en-US" sz="1700" dirty="0">
                <a:solidFill>
                  <a:srgbClr val="0000FF"/>
                </a:solidFill>
                <a:hlinkClick r:id="rId2">
                  <a:extLst>
                    <a:ext uri="{A12FA001-AC4F-418D-AE19-62706E023703}">
                      <ahyp:hlinkClr xmlns:ahyp="http://schemas.microsoft.com/office/drawing/2018/hyperlinkcolor" val="tx"/>
                    </a:ext>
                  </a:extLst>
                </a:hlinkClick>
              </a:rPr>
              <a:t>https://www.youtube.com/watch?v=oGcZAGwfEUE&amp;list=PL5Q2soXY2Zi9xidyIgBxUz7xRPS-wisBN&amp;index=12</a:t>
            </a:r>
            <a:endParaRPr lang="en-US" sz="1700" dirty="0">
              <a:solidFill>
                <a:srgbClr val="0000FF"/>
              </a:solidFill>
            </a:endParaRPr>
          </a:p>
          <a:p>
            <a:pPr lvl="1"/>
            <a:endParaRPr lang="en-US" sz="600" dirty="0">
              <a:solidFill>
                <a:srgbClr val="FF0000"/>
              </a:solidFill>
            </a:endParaRPr>
          </a:p>
          <a:p>
            <a:r>
              <a:rPr lang="en-US" sz="2000" dirty="0">
                <a:solidFill>
                  <a:srgbClr val="FF0000"/>
                </a:solidFill>
              </a:rPr>
              <a:t>Computer Architecture, Fall 2020, Lecture 7</a:t>
            </a:r>
          </a:p>
          <a:p>
            <a:pPr lvl="1"/>
            <a:r>
              <a:rPr lang="en-US" sz="2000" b="1" dirty="0"/>
              <a:t>Near-Data Processing </a:t>
            </a:r>
            <a:r>
              <a:rPr lang="en-US" sz="2000" dirty="0"/>
              <a:t>(ETH Zürich, Fall 2020)</a:t>
            </a:r>
          </a:p>
          <a:p>
            <a:pPr lvl="1"/>
            <a:r>
              <a:rPr lang="en-US" sz="1700" dirty="0">
                <a:solidFill>
                  <a:srgbClr val="0000FF"/>
                </a:solidFill>
                <a:hlinkClick r:id="rId3">
                  <a:extLst>
                    <a:ext uri="{A12FA001-AC4F-418D-AE19-62706E023703}">
                      <ahyp:hlinkClr xmlns:ahyp="http://schemas.microsoft.com/office/drawing/2018/hyperlinkcolor" val="tx"/>
                    </a:ext>
                  </a:extLst>
                </a:hlinkClick>
              </a:rPr>
              <a:t>https://www.youtube.com/watch?v=j2GIigqn1Qw&amp;list=PL5Q2soXY2Zi9xidyIgBxUz7xRPS-wisBN&amp;index=13</a:t>
            </a:r>
            <a:endParaRPr lang="en-US" sz="1700" dirty="0">
              <a:solidFill>
                <a:srgbClr val="0000FF"/>
              </a:solidFill>
            </a:endParaRPr>
          </a:p>
          <a:p>
            <a:pPr lvl="1"/>
            <a:endParaRPr lang="en-US" sz="600" dirty="0">
              <a:solidFill>
                <a:srgbClr val="0000FF"/>
              </a:solidFill>
            </a:endParaRPr>
          </a:p>
          <a:p>
            <a:r>
              <a:rPr lang="en-US" sz="2000" dirty="0">
                <a:solidFill>
                  <a:srgbClr val="FF0000"/>
                </a:solidFill>
              </a:rPr>
              <a:t>Computer Architecture, Fall 2020, Lecture 11a</a:t>
            </a:r>
          </a:p>
          <a:p>
            <a:pPr lvl="1"/>
            <a:r>
              <a:rPr lang="en-US" sz="2000" b="1" dirty="0"/>
              <a:t>Memory Controllers </a:t>
            </a:r>
            <a:r>
              <a:rPr lang="en-US" sz="2000" dirty="0"/>
              <a:t>(ETH Zürich, Fall 2020)</a:t>
            </a:r>
          </a:p>
          <a:p>
            <a:pPr lvl="1"/>
            <a:r>
              <a:rPr lang="en-US" sz="1700" dirty="0">
                <a:solidFill>
                  <a:srgbClr val="0000FF"/>
                </a:solidFill>
                <a:hlinkClick r:id="rId4">
                  <a:extLst>
                    <a:ext uri="{A12FA001-AC4F-418D-AE19-62706E023703}">
                      <ahyp:hlinkClr xmlns:ahyp="http://schemas.microsoft.com/office/drawing/2018/hyperlinkcolor" val="tx"/>
                    </a:ext>
                  </a:extLst>
                </a:hlinkClick>
              </a:rPr>
              <a:t>https://www.youtube.com/watch?v=TeG773OgiMQ&amp;list=PL5Q2soXY2Zi9xidyIgBxUz7xRPS-wisBN&amp;index=20 </a:t>
            </a:r>
          </a:p>
          <a:p>
            <a:pPr lvl="1"/>
            <a:endParaRPr lang="en-US" sz="600" dirty="0">
              <a:solidFill>
                <a:srgbClr val="0000FF"/>
              </a:solidFill>
              <a:hlinkClick r:id="rId4">
                <a:extLst>
                  <a:ext uri="{A12FA001-AC4F-418D-AE19-62706E023703}">
                    <ahyp:hlinkClr xmlns:ahyp="http://schemas.microsoft.com/office/drawing/2018/hyperlinkcolor" val="tx"/>
                  </a:ext>
                </a:extLst>
              </a:hlinkClick>
            </a:endParaRPr>
          </a:p>
          <a:p>
            <a:r>
              <a:rPr lang="en-US" sz="2000" dirty="0">
                <a:solidFill>
                  <a:srgbClr val="FF0000"/>
                </a:solidFill>
              </a:rPr>
              <a:t>Computer Architecture, Fall 2020, Lecture 12d</a:t>
            </a:r>
          </a:p>
          <a:p>
            <a:pPr lvl="1"/>
            <a:r>
              <a:rPr lang="en-US" sz="2000" b="1" dirty="0"/>
              <a:t>Real Processing-in-DRAM with UPMEM </a:t>
            </a:r>
            <a:r>
              <a:rPr lang="en-US" sz="2000" dirty="0"/>
              <a:t>(ETH Zürich, Fall 2020)</a:t>
            </a:r>
          </a:p>
          <a:p>
            <a:pPr lvl="1"/>
            <a:r>
              <a:rPr lang="en-US" sz="1700" dirty="0">
                <a:solidFill>
                  <a:srgbClr val="0000FF"/>
                </a:solidFill>
                <a:hlinkClick r:id="rId5">
                  <a:extLst>
                    <a:ext uri="{A12FA001-AC4F-418D-AE19-62706E023703}">
                      <ahyp:hlinkClr xmlns:ahyp="http://schemas.microsoft.com/office/drawing/2018/hyperlinkcolor" val="tx"/>
                    </a:ext>
                  </a:extLst>
                </a:hlinkClick>
              </a:rPr>
              <a:t>https://www.youtube.com/watch?v=Sscy1Wrr22A&amp;list=PL5Q2soXY2Zi9xidyIgBxUz7xRPS-wisBN&amp;index=25</a:t>
            </a:r>
            <a:endParaRPr lang="en-US" sz="1700" dirty="0">
              <a:solidFill>
                <a:srgbClr val="0000FF"/>
              </a:solidFill>
            </a:endParaRPr>
          </a:p>
          <a:p>
            <a:pPr lvl="1"/>
            <a:endParaRPr lang="en-US" sz="2000" dirty="0"/>
          </a:p>
          <a:p>
            <a:pPr lvl="1"/>
            <a:endParaRPr lang="en-US" sz="2000" dirty="0"/>
          </a:p>
        </p:txBody>
      </p:sp>
      <p:sp>
        <p:nvSpPr>
          <p:cNvPr id="4" name="Slide Number Placeholder 3">
            <a:extLst>
              <a:ext uri="{FF2B5EF4-FFF2-40B4-BE49-F238E27FC236}">
                <a16:creationId xmlns:a16="http://schemas.microsoft.com/office/drawing/2014/main" id="{0CDD3B14-C38A-CD43-A830-5A9D1992803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297</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6" name="TextBox 5">
            <a:extLst>
              <a:ext uri="{FF2B5EF4-FFF2-40B4-BE49-F238E27FC236}">
                <a16:creationId xmlns:a16="http://schemas.microsoft.com/office/drawing/2014/main" id="{B9FA4FBF-90BC-A44A-80A5-E27853501F68}"/>
              </a:ext>
            </a:extLst>
          </p:cNvPr>
          <p:cNvSpPr txBox="1"/>
          <p:nvPr/>
        </p:nvSpPr>
        <p:spPr>
          <a:xfrm>
            <a:off x="1979712" y="6461778"/>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471507145"/>
      </p:ext>
    </p:extLst>
  </p:cSld>
  <p:clrMapOvr>
    <a:masterClrMapping/>
  </p:clrMapOvr>
  <p:transition/>
</p:sld>
</file>

<file path=ppt/slides/slide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0937A-8480-B748-AF02-B14403ACF79C}"/>
              </a:ext>
            </a:extLst>
          </p:cNvPr>
          <p:cNvSpPr>
            <a:spLocks noGrp="1"/>
          </p:cNvSpPr>
          <p:nvPr>
            <p:ph type="title"/>
          </p:nvPr>
        </p:nvSpPr>
        <p:spPr/>
        <p:txBody>
          <a:bodyPr/>
          <a:lstStyle/>
          <a:p>
            <a:r>
              <a:rPr lang="en-US" dirty="0"/>
              <a:t>Detailed Lectures on PIM (II)</a:t>
            </a:r>
          </a:p>
        </p:txBody>
      </p:sp>
      <p:sp>
        <p:nvSpPr>
          <p:cNvPr id="3" name="Content Placeholder 2">
            <a:extLst>
              <a:ext uri="{FF2B5EF4-FFF2-40B4-BE49-F238E27FC236}">
                <a16:creationId xmlns:a16="http://schemas.microsoft.com/office/drawing/2014/main" id="{0478BD05-2E95-984E-8F35-2CBFD3B723B3}"/>
              </a:ext>
            </a:extLst>
          </p:cNvPr>
          <p:cNvSpPr>
            <a:spLocks noGrp="1"/>
          </p:cNvSpPr>
          <p:nvPr>
            <p:ph idx="1"/>
          </p:nvPr>
        </p:nvSpPr>
        <p:spPr>
          <a:xfrm>
            <a:off x="228600" y="1036638"/>
            <a:ext cx="8851900" cy="5211762"/>
          </a:xfrm>
        </p:spPr>
        <p:txBody>
          <a:bodyPr/>
          <a:lstStyle/>
          <a:p>
            <a:r>
              <a:rPr lang="en-US" sz="2000" dirty="0">
                <a:solidFill>
                  <a:srgbClr val="FF0000"/>
                </a:solidFill>
              </a:rPr>
              <a:t>Computer Architecture, Fall 2020, Lecture 15</a:t>
            </a:r>
          </a:p>
          <a:p>
            <a:pPr lvl="1"/>
            <a:r>
              <a:rPr lang="en-US" sz="2000" b="1" dirty="0"/>
              <a:t>Emerging Memory Technologies </a:t>
            </a:r>
            <a:r>
              <a:rPr lang="en-US" sz="2000" dirty="0"/>
              <a:t>(ETH Zürich, Fall 2020)</a:t>
            </a:r>
          </a:p>
          <a:p>
            <a:pPr lvl="1"/>
            <a:r>
              <a:rPr lang="en-US" sz="1700" dirty="0">
                <a:solidFill>
                  <a:srgbClr val="0000FF"/>
                </a:solidFill>
                <a:hlinkClick r:id="rId2">
                  <a:extLst>
                    <a:ext uri="{A12FA001-AC4F-418D-AE19-62706E023703}">
                      <ahyp:hlinkClr xmlns:ahyp="http://schemas.microsoft.com/office/drawing/2018/hyperlinkcolor" val="tx"/>
                    </a:ext>
                  </a:extLst>
                </a:hlinkClick>
              </a:rPr>
              <a:t>https://www.youtube.com/watch?v=AlE1rD9G_YU&amp;list=PL5Q2soXY2Zi9xidyIgBxUz7xRPS-wisBN&amp;index=28</a:t>
            </a:r>
          </a:p>
          <a:p>
            <a:pPr lvl="1"/>
            <a:endParaRPr lang="en-US" sz="1700" dirty="0">
              <a:solidFill>
                <a:srgbClr val="0000FF"/>
              </a:solidFill>
              <a:hlinkClick r:id="rId2">
                <a:extLst>
                  <a:ext uri="{A12FA001-AC4F-418D-AE19-62706E023703}">
                    <ahyp:hlinkClr xmlns:ahyp="http://schemas.microsoft.com/office/drawing/2018/hyperlinkcolor" val="tx"/>
                  </a:ext>
                </a:extLst>
              </a:hlinkClick>
            </a:endParaRPr>
          </a:p>
          <a:p>
            <a:r>
              <a:rPr lang="en-US" sz="2000" dirty="0">
                <a:solidFill>
                  <a:srgbClr val="FF0000"/>
                </a:solidFill>
              </a:rPr>
              <a:t>Computer Architecture, Fall 2020, Lecture 16a</a:t>
            </a:r>
          </a:p>
          <a:p>
            <a:pPr lvl="1"/>
            <a:r>
              <a:rPr lang="en-US" sz="2000" b="1" dirty="0"/>
              <a:t>Opportunities &amp; Challenges of Emerging Memory Technologies </a:t>
            </a:r>
            <a:r>
              <a:rPr lang="en-US" sz="2000" dirty="0"/>
              <a:t>(ETH Zürich, Fall 2020)</a:t>
            </a:r>
          </a:p>
          <a:p>
            <a:pPr lvl="1"/>
            <a:r>
              <a:rPr lang="en-US" sz="1700" dirty="0">
                <a:solidFill>
                  <a:srgbClr val="0000FF"/>
                </a:solidFill>
                <a:hlinkClick r:id="rId3">
                  <a:extLst>
                    <a:ext uri="{A12FA001-AC4F-418D-AE19-62706E023703}">
                      <ahyp:hlinkClr xmlns:ahyp="http://schemas.microsoft.com/office/drawing/2018/hyperlinkcolor" val="tx"/>
                    </a:ext>
                  </a:extLst>
                </a:hlinkClick>
              </a:rPr>
              <a:t>https://www.youtube.com/watch?v=pmLszWGmMGQ&amp;list=PL5Q2soXY2Zi9xidyIgBxUz7xRPS-wisBN&amp;index=29</a:t>
            </a:r>
          </a:p>
          <a:p>
            <a:pPr lvl="1"/>
            <a:endParaRPr lang="en-US" sz="1700" dirty="0">
              <a:solidFill>
                <a:srgbClr val="0000FF"/>
              </a:solidFill>
              <a:hlinkClick r:id="rId3">
                <a:extLst>
                  <a:ext uri="{A12FA001-AC4F-418D-AE19-62706E023703}">
                    <ahyp:hlinkClr xmlns:ahyp="http://schemas.microsoft.com/office/drawing/2018/hyperlinkcolor" val="tx"/>
                  </a:ext>
                </a:extLst>
              </a:hlinkClick>
            </a:endParaRPr>
          </a:p>
          <a:p>
            <a:r>
              <a:rPr lang="en-US" sz="2000" dirty="0">
                <a:solidFill>
                  <a:srgbClr val="FF0000"/>
                </a:solidFill>
              </a:rPr>
              <a:t>Computer Architecture, Fall 2020, Guest Lecture</a:t>
            </a:r>
          </a:p>
          <a:p>
            <a:pPr lvl="1"/>
            <a:r>
              <a:rPr lang="en-US" sz="2000" b="1" dirty="0"/>
              <a:t>In-Memory Computing: Memory Devices &amp; Applications </a:t>
            </a:r>
            <a:r>
              <a:rPr lang="en-US" sz="2000" dirty="0"/>
              <a:t>(ETH Zürich, Fall 2020)</a:t>
            </a:r>
          </a:p>
          <a:p>
            <a:pPr lvl="1"/>
            <a:r>
              <a:rPr lang="en-US" sz="1700" dirty="0">
                <a:solidFill>
                  <a:srgbClr val="0000FF"/>
                </a:solidFill>
                <a:hlinkClick r:id="rId4">
                  <a:extLst>
                    <a:ext uri="{A12FA001-AC4F-418D-AE19-62706E023703}">
                      <ahyp:hlinkClr xmlns:ahyp="http://schemas.microsoft.com/office/drawing/2018/hyperlinkcolor" val="tx"/>
                    </a:ext>
                  </a:extLst>
                </a:hlinkClick>
              </a:rPr>
              <a:t>https://www.youtube.com/watch?v=wNmqQHiEZNk&amp;list=PL5Q2soXY2Zi9xidyIgBxUz7xRPS-wisBN&amp;index=41</a:t>
            </a:r>
          </a:p>
          <a:p>
            <a:pPr lvl="1"/>
            <a:endParaRPr lang="en-US" sz="2000" dirty="0"/>
          </a:p>
          <a:p>
            <a:pPr lvl="1"/>
            <a:endParaRPr lang="en-US" sz="2000" dirty="0"/>
          </a:p>
        </p:txBody>
      </p:sp>
      <p:sp>
        <p:nvSpPr>
          <p:cNvPr id="4" name="Slide Number Placeholder 3">
            <a:extLst>
              <a:ext uri="{FF2B5EF4-FFF2-40B4-BE49-F238E27FC236}">
                <a16:creationId xmlns:a16="http://schemas.microsoft.com/office/drawing/2014/main" id="{0CDD3B14-C38A-CD43-A830-5A9D1992803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298</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6" name="TextBox 5">
            <a:extLst>
              <a:ext uri="{FF2B5EF4-FFF2-40B4-BE49-F238E27FC236}">
                <a16:creationId xmlns:a16="http://schemas.microsoft.com/office/drawing/2014/main" id="{B9FA4FBF-90BC-A44A-80A5-E27853501F68}"/>
              </a:ext>
            </a:extLst>
          </p:cNvPr>
          <p:cNvSpPr txBox="1"/>
          <p:nvPr/>
        </p:nvSpPr>
        <p:spPr>
          <a:xfrm>
            <a:off x="1979712" y="6461778"/>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5">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1218763417"/>
      </p:ext>
    </p:extLst>
  </p:cSld>
  <p:clrMapOvr>
    <a:masterClrMapping/>
  </p:clrMapOvr>
  <p:transition/>
</p:sld>
</file>

<file path=ppt/slides/slide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dirty="0"/>
              <a:t>A Tutorial on PIM</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p:txBody>
          <a:bodyPr/>
          <a:lstStyle/>
          <a:p>
            <a:r>
              <a:rPr lang="en-US" dirty="0"/>
              <a:t>Onur Mutlu,</a:t>
            </a:r>
            <a:br>
              <a:rPr lang="en-US" dirty="0"/>
            </a:br>
            <a:r>
              <a:rPr lang="en-US" b="1" dirty="0">
                <a:solidFill>
                  <a:srgbClr val="0000FF"/>
                </a:solidFill>
                <a:hlinkClick r:id="rId2">
                  <a:extLst>
                    <a:ext uri="{A12FA001-AC4F-418D-AE19-62706E023703}">
                      <ahyp:hlinkClr xmlns:ahyp="http://schemas.microsoft.com/office/drawing/2018/hyperlinkcolor" val="tx"/>
                    </a:ext>
                  </a:extLst>
                </a:hlinkClick>
              </a:rPr>
              <a:t>"Memory-Centric Computing Systems"</a:t>
            </a:r>
            <a:br>
              <a:rPr lang="en-US" dirty="0"/>
            </a:br>
            <a:r>
              <a:rPr lang="en-US" dirty="0"/>
              <a:t>Invited Tutorial at </a:t>
            </a:r>
            <a:r>
              <a:rPr lang="en-US" i="1" dirty="0">
                <a:hlinkClick r:id="rId3"/>
              </a:rPr>
              <a:t>66th International Electron Devices Meeting (</a:t>
            </a:r>
            <a:r>
              <a:rPr lang="en-US" b="1" i="1" dirty="0">
                <a:hlinkClick r:id="rId3"/>
              </a:rPr>
              <a:t>IEDM</a:t>
            </a:r>
            <a:r>
              <a:rPr lang="en-US" i="1" dirty="0">
                <a:hlinkClick r:id="rId3"/>
              </a:rPr>
              <a:t>)</a:t>
            </a:r>
            <a:r>
              <a:rPr lang="en-US" dirty="0"/>
              <a:t>, Virtual, 12 December 2020.</a:t>
            </a:r>
            <a:br>
              <a:rPr lang="en-US" dirty="0"/>
            </a:br>
            <a:r>
              <a:rPr lang="en-US" dirty="0"/>
              <a:t>[</a:t>
            </a:r>
            <a:r>
              <a:rPr lang="en-US" dirty="0">
                <a:hlinkClick r:id="rId2"/>
              </a:rPr>
              <a:t>Slides (pptx)</a:t>
            </a:r>
            <a:r>
              <a:rPr lang="en-US" dirty="0"/>
              <a:t> </a:t>
            </a:r>
            <a:r>
              <a:rPr lang="en-US" dirty="0">
                <a:hlinkClick r:id="rId4"/>
              </a:rPr>
              <a:t>(pdf)</a:t>
            </a:r>
            <a:r>
              <a:rPr lang="en-US" dirty="0"/>
              <a:t>]</a:t>
            </a:r>
            <a:br>
              <a:rPr lang="en-US" dirty="0"/>
            </a:br>
            <a:r>
              <a:rPr lang="en-US" dirty="0"/>
              <a:t>[</a:t>
            </a:r>
            <a:r>
              <a:rPr lang="en-US" dirty="0">
                <a:hlinkClick r:id="rId5"/>
              </a:rPr>
              <a:t>Executive Summary Slides (pptx)</a:t>
            </a:r>
            <a:r>
              <a:rPr lang="en-US" dirty="0"/>
              <a:t> </a:t>
            </a:r>
            <a:r>
              <a:rPr lang="en-US" dirty="0">
                <a:hlinkClick r:id="rId6"/>
              </a:rPr>
              <a:t>(pdf)</a:t>
            </a:r>
            <a:r>
              <a:rPr lang="en-US" dirty="0"/>
              <a:t>]</a:t>
            </a:r>
            <a:br>
              <a:rPr lang="en-US" dirty="0"/>
            </a:br>
            <a:r>
              <a:rPr lang="en-US" dirty="0"/>
              <a:t>[</a:t>
            </a:r>
            <a:r>
              <a:rPr lang="en-US" dirty="0">
                <a:hlinkClick r:id="rId7"/>
              </a:rPr>
              <a:t>Tutorial Video</a:t>
            </a:r>
            <a:r>
              <a:rPr lang="en-US" dirty="0"/>
              <a:t> (1 hour 51 minutes)]</a:t>
            </a:r>
            <a:br>
              <a:rPr lang="en-US" dirty="0"/>
            </a:br>
            <a:r>
              <a:rPr lang="en-US" dirty="0"/>
              <a:t>[</a:t>
            </a:r>
            <a:r>
              <a:rPr lang="en-US" dirty="0">
                <a:hlinkClick r:id="rId8"/>
              </a:rPr>
              <a:t>Executive Summary Video</a:t>
            </a:r>
            <a:r>
              <a:rPr lang="en-US" dirty="0"/>
              <a:t> (2 minutes)]</a:t>
            </a:r>
            <a:br>
              <a:rPr lang="en-US" dirty="0"/>
            </a:br>
            <a:r>
              <a:rPr lang="en-US" dirty="0"/>
              <a:t>[</a:t>
            </a:r>
            <a:r>
              <a:rPr lang="en-US" dirty="0">
                <a:hlinkClick r:id="rId9"/>
              </a:rPr>
              <a:t>Abstract and Bio</a:t>
            </a:r>
            <a:r>
              <a:rPr lang="en-US" dirty="0"/>
              <a:t>]</a:t>
            </a:r>
            <a:br>
              <a:rPr lang="en-US" dirty="0"/>
            </a:br>
            <a:r>
              <a:rPr lang="en-US" dirty="0"/>
              <a:t>[</a:t>
            </a:r>
            <a:r>
              <a:rPr lang="en-US" dirty="0">
                <a:hlinkClick r:id="rId10"/>
              </a:rPr>
              <a:t>Related Keynote Paper from VLSI-DAT 2020</a:t>
            </a:r>
            <a:r>
              <a:rPr lang="en-US" dirty="0"/>
              <a:t>]</a:t>
            </a:r>
            <a:br>
              <a:rPr lang="en-US" dirty="0"/>
            </a:br>
            <a:r>
              <a:rPr lang="en-US" dirty="0"/>
              <a:t>[</a:t>
            </a:r>
            <a:r>
              <a:rPr lang="en-US" dirty="0">
                <a:hlinkClick r:id="rId11"/>
              </a:rPr>
              <a:t>Related Review Paper on Processing in Memory</a:t>
            </a:r>
            <a:r>
              <a:rPr lang="en-US" dirty="0"/>
              <a:t>]</a:t>
            </a:r>
            <a:br>
              <a:rPr lang="en-US" dirty="0"/>
            </a:br>
            <a:endParaRPr lang="en-US" dirty="0"/>
          </a:p>
          <a:p>
            <a:pPr marL="0" indent="0" algn="ctr">
              <a:buNone/>
            </a:pPr>
            <a:r>
              <a:rPr lang="en-US" dirty="0">
                <a:solidFill>
                  <a:srgbClr val="0000FF"/>
                </a:solidFill>
                <a:hlinkClick r:id="rId7">
                  <a:extLst>
                    <a:ext uri="{A12FA001-AC4F-418D-AE19-62706E023703}">
                      <ahyp:hlinkClr xmlns:ahyp="http://schemas.microsoft.com/office/drawing/2018/hyperlinkcolor" val="tx"/>
                    </a:ext>
                  </a:extLst>
                </a:hlinkClick>
              </a:rPr>
              <a:t>https://www.youtube.com/watch?v=H3sEaINPBOE</a:t>
            </a:r>
            <a:r>
              <a:rPr lang="en-US" dirty="0">
                <a:solidFill>
                  <a:srgbClr val="0000FF"/>
                </a:solidFill>
              </a:rPr>
              <a:t> </a:t>
            </a:r>
          </a:p>
        </p:txBody>
      </p:sp>
      <p:sp>
        <p:nvSpPr>
          <p:cNvPr id="4" name="Slide Number Placeholder 3">
            <a:extLst>
              <a:ext uri="{FF2B5EF4-FFF2-40B4-BE49-F238E27FC236}">
                <a16:creationId xmlns:a16="http://schemas.microsoft.com/office/drawing/2014/main" id="{668D3D00-D671-7A49-9903-3A6903D905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299</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Rectangle 4">
            <a:extLst>
              <a:ext uri="{FF2B5EF4-FFF2-40B4-BE49-F238E27FC236}">
                <a16:creationId xmlns:a16="http://schemas.microsoft.com/office/drawing/2014/main" id="{5DFA3366-29E6-914D-98EA-E6458972951E}"/>
              </a:ext>
            </a:extLst>
          </p:cNvPr>
          <p:cNvSpPr/>
          <p:nvPr/>
        </p:nvSpPr>
        <p:spPr>
          <a:xfrm>
            <a:off x="1590700" y="6475391"/>
            <a:ext cx="588640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12">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1247043793"/>
      </p:ext>
    </p:extLst>
  </p:cSld>
  <p:clrMapOvr>
    <a:masterClrMapping/>
  </p:clrMapOvr>
  <p:transition/>
</p:sld>
</file>

<file path=ppt/slides/slide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dirty="0"/>
              <a:t>A Tutorial on PIM</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p:txBody>
          <a:bodyPr/>
          <a:lstStyle/>
          <a:p>
            <a:r>
              <a:rPr lang="en-US" dirty="0"/>
              <a:t>Onur Mutlu,</a:t>
            </a:r>
            <a:br>
              <a:rPr lang="en-US" dirty="0"/>
            </a:br>
            <a:r>
              <a:rPr lang="en-US" b="1" dirty="0">
                <a:hlinkClick r:id="rId2"/>
              </a:rPr>
              <a:t>"Memory-Centric Computing Systems"</a:t>
            </a:r>
            <a:br>
              <a:rPr lang="en-US" dirty="0"/>
            </a:br>
            <a:r>
              <a:rPr lang="en-US" dirty="0"/>
              <a:t>Invited Tutorial at </a:t>
            </a:r>
            <a:r>
              <a:rPr lang="en-US" i="1" dirty="0">
                <a:hlinkClick r:id="rId3"/>
              </a:rPr>
              <a:t>66th International Electron Devices Meeting (</a:t>
            </a:r>
            <a:r>
              <a:rPr lang="en-US" b="1" i="1" dirty="0">
                <a:hlinkClick r:id="rId3"/>
              </a:rPr>
              <a:t>IEDM</a:t>
            </a:r>
            <a:r>
              <a:rPr lang="en-US" i="1" dirty="0">
                <a:hlinkClick r:id="rId3"/>
              </a:rPr>
              <a:t>)</a:t>
            </a:r>
            <a:r>
              <a:rPr lang="en-US" dirty="0"/>
              <a:t>, Virtual, 12 December 2020.</a:t>
            </a:r>
            <a:br>
              <a:rPr lang="en-US" dirty="0"/>
            </a:br>
            <a:r>
              <a:rPr lang="en-US" dirty="0"/>
              <a:t>[</a:t>
            </a:r>
            <a:r>
              <a:rPr lang="en-US" dirty="0">
                <a:hlinkClick r:id="rId2"/>
              </a:rPr>
              <a:t>Slides (pptx)</a:t>
            </a:r>
            <a:r>
              <a:rPr lang="en-US" dirty="0"/>
              <a:t> </a:t>
            </a:r>
            <a:r>
              <a:rPr lang="en-US" dirty="0">
                <a:hlinkClick r:id="rId4"/>
              </a:rPr>
              <a:t>(pdf)</a:t>
            </a:r>
            <a:r>
              <a:rPr lang="en-US" dirty="0"/>
              <a:t>]</a:t>
            </a:r>
            <a:br>
              <a:rPr lang="en-US" dirty="0"/>
            </a:br>
            <a:r>
              <a:rPr lang="en-US" dirty="0"/>
              <a:t>[</a:t>
            </a:r>
            <a:r>
              <a:rPr lang="en-US" dirty="0">
                <a:hlinkClick r:id="rId5"/>
              </a:rPr>
              <a:t>Executive Summary Slides (pptx)</a:t>
            </a:r>
            <a:r>
              <a:rPr lang="en-US" dirty="0"/>
              <a:t> </a:t>
            </a:r>
            <a:r>
              <a:rPr lang="en-US" dirty="0">
                <a:hlinkClick r:id="rId6"/>
              </a:rPr>
              <a:t>(pdf)</a:t>
            </a:r>
            <a:r>
              <a:rPr lang="en-US" dirty="0"/>
              <a:t>]</a:t>
            </a:r>
            <a:br>
              <a:rPr lang="en-US" dirty="0"/>
            </a:br>
            <a:r>
              <a:rPr lang="en-US" dirty="0"/>
              <a:t>[</a:t>
            </a:r>
            <a:r>
              <a:rPr lang="en-US" dirty="0">
                <a:hlinkClick r:id="rId7"/>
              </a:rPr>
              <a:t>Tutorial Video</a:t>
            </a:r>
            <a:r>
              <a:rPr lang="en-US" dirty="0"/>
              <a:t> (1 hour 51 minutes)]</a:t>
            </a:r>
            <a:br>
              <a:rPr lang="en-US" dirty="0"/>
            </a:br>
            <a:r>
              <a:rPr lang="en-US" dirty="0"/>
              <a:t>[</a:t>
            </a:r>
            <a:r>
              <a:rPr lang="en-US" dirty="0">
                <a:hlinkClick r:id="rId8"/>
              </a:rPr>
              <a:t>Executive Summary Video</a:t>
            </a:r>
            <a:r>
              <a:rPr lang="en-US" dirty="0"/>
              <a:t> (2 minutes)]</a:t>
            </a:r>
            <a:br>
              <a:rPr lang="en-US" dirty="0"/>
            </a:br>
            <a:r>
              <a:rPr lang="en-US" dirty="0"/>
              <a:t>[</a:t>
            </a:r>
            <a:r>
              <a:rPr lang="en-US" dirty="0">
                <a:hlinkClick r:id="rId9"/>
              </a:rPr>
              <a:t>Abstract and Bio</a:t>
            </a:r>
            <a:r>
              <a:rPr lang="en-US" dirty="0"/>
              <a:t>]</a:t>
            </a:r>
            <a:br>
              <a:rPr lang="en-US" dirty="0"/>
            </a:br>
            <a:r>
              <a:rPr lang="en-US" dirty="0"/>
              <a:t>[</a:t>
            </a:r>
            <a:r>
              <a:rPr lang="en-US" dirty="0">
                <a:hlinkClick r:id="rId10"/>
              </a:rPr>
              <a:t>Related Keynote Paper from VLSI-DAT 2020</a:t>
            </a:r>
            <a:r>
              <a:rPr lang="en-US" dirty="0"/>
              <a:t>]</a:t>
            </a:r>
            <a:br>
              <a:rPr lang="en-US" dirty="0"/>
            </a:br>
            <a:r>
              <a:rPr lang="en-US" dirty="0"/>
              <a:t>[</a:t>
            </a:r>
            <a:r>
              <a:rPr lang="en-US" dirty="0">
                <a:hlinkClick r:id="rId11"/>
              </a:rPr>
              <a:t>Related Review Paper on Processing in Memory</a:t>
            </a:r>
            <a:r>
              <a:rPr lang="en-US" dirty="0"/>
              <a:t>]</a:t>
            </a:r>
            <a:br>
              <a:rPr lang="en-US" dirty="0"/>
            </a:br>
            <a:endParaRPr lang="en-US" dirty="0"/>
          </a:p>
          <a:p>
            <a:pPr marL="0" indent="0" algn="ctr">
              <a:buNone/>
            </a:pPr>
            <a:r>
              <a:rPr lang="en-US" dirty="0">
                <a:solidFill>
                  <a:srgbClr val="0000FF"/>
                </a:solidFill>
                <a:hlinkClick r:id="rId7">
                  <a:extLst>
                    <a:ext uri="{A12FA001-AC4F-418D-AE19-62706E023703}">
                      <ahyp:hlinkClr xmlns:ahyp="http://schemas.microsoft.com/office/drawing/2018/hyperlinkcolor" val="tx"/>
                    </a:ext>
                  </a:extLst>
                </a:hlinkClick>
              </a:rPr>
              <a:t>https://www.youtube.com/watch?v=H3sEaINPBOE</a:t>
            </a:r>
            <a:r>
              <a:rPr lang="en-US" dirty="0">
                <a:solidFill>
                  <a:srgbClr val="0000FF"/>
                </a:solidFill>
              </a:rPr>
              <a:t> </a:t>
            </a:r>
          </a:p>
        </p:txBody>
      </p:sp>
      <p:sp>
        <p:nvSpPr>
          <p:cNvPr id="5" name="Rectangle 4">
            <a:extLst>
              <a:ext uri="{FF2B5EF4-FFF2-40B4-BE49-F238E27FC236}">
                <a16:creationId xmlns:a16="http://schemas.microsoft.com/office/drawing/2014/main" id="{5DFA3366-29E6-914D-98EA-E6458972951E}"/>
              </a:ext>
            </a:extLst>
          </p:cNvPr>
          <p:cNvSpPr/>
          <p:nvPr/>
        </p:nvSpPr>
        <p:spPr>
          <a:xfrm>
            <a:off x="1590700" y="6475391"/>
            <a:ext cx="588640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12">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6" name="Picture 5">
            <a:extLst>
              <a:ext uri="{FF2B5EF4-FFF2-40B4-BE49-F238E27FC236}">
                <a16:creationId xmlns:a16="http://schemas.microsoft.com/office/drawing/2014/main" id="{1F19BEF1-D7AD-6145-A699-312C82831CD5}"/>
              </a:ext>
            </a:extLst>
          </p:cNvPr>
          <p:cNvPicPr>
            <a:picLocks noChangeAspect="1"/>
          </p:cNvPicPr>
          <p:nvPr/>
        </p:nvPicPr>
        <p:blipFill>
          <a:blip r:embed="rId13"/>
          <a:stretch>
            <a:fillRect/>
          </a:stretch>
        </p:blipFill>
        <p:spPr>
          <a:xfrm>
            <a:off x="0" y="277358"/>
            <a:ext cx="9144000" cy="6303283"/>
          </a:xfrm>
          <a:prstGeom prst="rect">
            <a:avLst/>
          </a:prstGeom>
        </p:spPr>
      </p:pic>
    </p:spTree>
    <p:extLst>
      <p:ext uri="{BB962C8B-B14F-4D97-AF65-F5344CB8AC3E}">
        <p14:creationId xmlns:p14="http://schemas.microsoft.com/office/powerpoint/2010/main" val="1195329140"/>
      </p:ext>
    </p:extLst>
  </p:cSld>
  <p:clrMapOvr>
    <a:masterClrMapping/>
  </p:clrMapOvr>
  <p:transition/>
</p:sld>
</file>

<file path=ppt/slides/slide3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0" y="1772816"/>
            <a:ext cx="9144000" cy="2088232"/>
          </a:xfrm>
        </p:spPr>
        <p:txBody>
          <a:bodyPr/>
          <a:lstStyle/>
          <a:p>
            <a:pPr marL="0" indent="0" algn="ctr">
              <a:buNone/>
            </a:pPr>
            <a:r>
              <a:rPr lang="en-US" sz="6400" dirty="0">
                <a:solidFill>
                  <a:srgbClr val="FF0000"/>
                </a:solidFill>
              </a:rPr>
              <a:t>Computing Architectures</a:t>
            </a:r>
          </a:p>
          <a:p>
            <a:pPr marL="0" indent="0" algn="ctr">
              <a:buNone/>
            </a:pPr>
            <a:r>
              <a:rPr lang="en-US" sz="6400" dirty="0">
                <a:solidFill>
                  <a:srgbClr val="FF0000"/>
                </a:solidFill>
              </a:rPr>
              <a:t>with </a:t>
            </a:r>
          </a:p>
          <a:p>
            <a:pPr marL="0" indent="0" algn="ctr">
              <a:buNone/>
            </a:pPr>
            <a:r>
              <a:rPr lang="en-US" sz="6400" dirty="0">
                <a:solidFill>
                  <a:srgbClr val="0432FF"/>
                </a:solidFill>
              </a:rPr>
              <a:t>Minimal Data Movement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301</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014284745"/>
      </p:ext>
    </p:extLst>
  </p:cSld>
  <p:clrMapOvr>
    <a:masterClrMapping/>
  </p:clrMapOvr>
</p:sld>
</file>

<file path=ppt/slides/slide3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0" y="1412776"/>
            <a:ext cx="9144000" cy="2088232"/>
          </a:xfrm>
        </p:spPr>
        <p:txBody>
          <a:bodyPr/>
          <a:lstStyle/>
          <a:p>
            <a:pPr marL="0" indent="0" algn="ctr">
              <a:buNone/>
            </a:pPr>
            <a:r>
              <a:rPr lang="en-US" sz="6400" dirty="0">
                <a:solidFill>
                  <a:srgbClr val="FF0000"/>
                </a:solidFill>
              </a:rPr>
              <a:t>Fundamentally</a:t>
            </a:r>
          </a:p>
          <a:p>
            <a:pPr marL="0" indent="0" algn="ctr">
              <a:buNone/>
            </a:pPr>
            <a:r>
              <a:rPr lang="en-US" sz="6400" dirty="0">
                <a:solidFill>
                  <a:srgbClr val="FF0000"/>
                </a:solidFill>
              </a:rPr>
              <a:t>Energy-Efficient</a:t>
            </a:r>
          </a:p>
          <a:p>
            <a:pPr marL="0" indent="0" algn="ctr">
              <a:buNone/>
            </a:pPr>
            <a:r>
              <a:rPr lang="en-US" sz="6400" b="1" dirty="0">
                <a:solidFill>
                  <a:srgbClr val="0000FF"/>
                </a:solidFill>
              </a:rPr>
              <a:t>(Data-Centric)</a:t>
            </a:r>
          </a:p>
          <a:p>
            <a:pPr marL="0" indent="0" algn="ctr">
              <a:buNone/>
            </a:pPr>
            <a:r>
              <a:rPr lang="en-US" sz="6400" dirty="0">
                <a:solidFill>
                  <a:srgbClr val="FF0000"/>
                </a:solidFill>
              </a:rPr>
              <a:t>Computing Architectures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302</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1130727"/>
      </p:ext>
    </p:extLst>
  </p:cSld>
  <p:clrMapOvr>
    <a:masterClrMapping/>
  </p:clrMapOvr>
  <p:transition/>
</p:sld>
</file>

<file path=ppt/slides/slide3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0" y="1412776"/>
            <a:ext cx="9144000" cy="2088232"/>
          </a:xfrm>
        </p:spPr>
        <p:txBody>
          <a:bodyPr/>
          <a:lstStyle/>
          <a:p>
            <a:pPr marL="0" indent="0" algn="ctr">
              <a:buNone/>
            </a:pPr>
            <a:r>
              <a:rPr lang="en-US" sz="6400" dirty="0">
                <a:solidFill>
                  <a:srgbClr val="FF0000"/>
                </a:solidFill>
              </a:rPr>
              <a:t>Fundamentally</a:t>
            </a:r>
          </a:p>
          <a:p>
            <a:pPr marL="0" indent="0" algn="ctr">
              <a:buNone/>
            </a:pPr>
            <a:r>
              <a:rPr lang="en-US" sz="6400" dirty="0">
                <a:solidFill>
                  <a:srgbClr val="FF0000"/>
                </a:solidFill>
              </a:rPr>
              <a:t>High-Performance</a:t>
            </a:r>
          </a:p>
          <a:p>
            <a:pPr marL="0" indent="0" algn="ctr">
              <a:buNone/>
            </a:pPr>
            <a:r>
              <a:rPr lang="en-US" sz="6400" b="1" dirty="0">
                <a:solidFill>
                  <a:srgbClr val="0000FF"/>
                </a:solidFill>
              </a:rPr>
              <a:t>(Data-Centric)</a:t>
            </a:r>
          </a:p>
          <a:p>
            <a:pPr marL="0" indent="0" algn="ctr">
              <a:buNone/>
            </a:pPr>
            <a:r>
              <a:rPr lang="en-US" sz="6400" dirty="0">
                <a:solidFill>
                  <a:srgbClr val="FF0000"/>
                </a:solidFill>
              </a:rPr>
              <a:t>Computing Architectures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303</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562582210"/>
      </p:ext>
    </p:extLst>
  </p:cSld>
  <p:clrMapOvr>
    <a:masterClrMapping/>
  </p:clrMapOvr>
  <p:transition/>
</p:sld>
</file>

<file path=ppt/slides/slide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Four Key Issues in Future Platforms</a:t>
            </a:r>
          </a:p>
        </p:txBody>
      </p:sp>
      <p:sp>
        <p:nvSpPr>
          <p:cNvPr id="3" name="Content Placeholder 2"/>
          <p:cNvSpPr>
            <a:spLocks noGrp="1"/>
          </p:cNvSpPr>
          <p:nvPr>
            <p:ph idx="1"/>
          </p:nvPr>
        </p:nvSpPr>
        <p:spPr>
          <a:xfrm>
            <a:off x="228600" y="1268760"/>
            <a:ext cx="8610600" cy="4876800"/>
          </a:xfrm>
        </p:spPr>
        <p:txBody>
          <a:bodyPr/>
          <a:lstStyle/>
          <a:p>
            <a:r>
              <a:rPr lang="en-US" dirty="0"/>
              <a:t>Fundamentally </a:t>
            </a:r>
            <a:r>
              <a:rPr lang="en-US" dirty="0">
                <a:solidFill>
                  <a:srgbClr val="0000FF"/>
                </a:solidFill>
              </a:rPr>
              <a:t>Secure/Reliable/Safe </a:t>
            </a:r>
            <a:r>
              <a:rPr lang="en-US" dirty="0"/>
              <a:t>Architectures</a:t>
            </a:r>
          </a:p>
          <a:p>
            <a:endParaRPr lang="en-US" dirty="0"/>
          </a:p>
          <a:p>
            <a:endParaRPr lang="en-US" dirty="0"/>
          </a:p>
          <a:p>
            <a:r>
              <a:rPr lang="en-US" dirty="0"/>
              <a:t>Fundamentally </a:t>
            </a:r>
            <a:r>
              <a:rPr lang="en-US" dirty="0">
                <a:solidFill>
                  <a:srgbClr val="0000FF"/>
                </a:solidFill>
              </a:rPr>
              <a:t>Energy-Efficient </a:t>
            </a:r>
            <a:r>
              <a:rPr lang="en-US" dirty="0"/>
              <a:t>Architectures</a:t>
            </a:r>
          </a:p>
          <a:p>
            <a:pPr lvl="1"/>
            <a:r>
              <a:rPr lang="en-US" dirty="0">
                <a:solidFill>
                  <a:srgbClr val="0000FF"/>
                </a:solidFill>
              </a:rPr>
              <a:t>Memory-centric </a:t>
            </a:r>
            <a:r>
              <a:rPr lang="en-US" dirty="0"/>
              <a:t>(Data-centric) Architectures</a:t>
            </a:r>
          </a:p>
          <a:p>
            <a:endParaRPr lang="en-US" dirty="0"/>
          </a:p>
          <a:p>
            <a:endParaRPr lang="en-US" dirty="0"/>
          </a:p>
          <a:p>
            <a:r>
              <a:rPr lang="en-US" dirty="0"/>
              <a:t>Fundamentally </a:t>
            </a:r>
            <a:r>
              <a:rPr lang="en-US" dirty="0">
                <a:solidFill>
                  <a:srgbClr val="0000FF"/>
                </a:solidFill>
              </a:rPr>
              <a:t>Low-Latency and Predictable </a:t>
            </a:r>
            <a:r>
              <a:rPr lang="en-US" dirty="0"/>
              <a:t>Architectures</a:t>
            </a:r>
          </a:p>
          <a:p>
            <a:endParaRPr lang="en-US" dirty="0"/>
          </a:p>
          <a:p>
            <a:endParaRPr lang="en-US" dirty="0"/>
          </a:p>
          <a:p>
            <a:r>
              <a:rPr lang="en-US" dirty="0"/>
              <a:t>Architectures for </a:t>
            </a:r>
            <a:r>
              <a:rPr lang="en-US" dirty="0">
                <a:solidFill>
                  <a:srgbClr val="0000FF"/>
                </a:solidFill>
              </a:rPr>
              <a:t>AI/ML, Genomics, Medicine, Health</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304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7" name="Rectangle 6">
            <a:extLst>
              <a:ext uri="{FF2B5EF4-FFF2-40B4-BE49-F238E27FC236}">
                <a16:creationId xmlns:a16="http://schemas.microsoft.com/office/drawing/2014/main" id="{AE390B2E-8188-9B47-8D91-E75A69621677}"/>
              </a:ext>
            </a:extLst>
          </p:cNvPr>
          <p:cNvSpPr/>
          <p:nvPr/>
        </p:nvSpPr>
        <p:spPr>
          <a:xfrm>
            <a:off x="575556" y="1219200"/>
            <a:ext cx="7956884" cy="2353816"/>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Tree>
    <p:extLst>
      <p:ext uri="{BB962C8B-B14F-4D97-AF65-F5344CB8AC3E}">
        <p14:creationId xmlns:p14="http://schemas.microsoft.com/office/powerpoint/2010/main" val="369708952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29" name="Title 1"/>
          <p:cNvSpPr>
            <a:spLocks noGrp="1"/>
          </p:cNvSpPr>
          <p:nvPr>
            <p:ph type="ctrTitle"/>
          </p:nvPr>
        </p:nvSpPr>
        <p:spPr>
          <a:xfrm>
            <a:off x="685800" y="1676400"/>
            <a:ext cx="7924800" cy="1752600"/>
          </a:xfrm>
        </p:spPr>
        <p:txBody>
          <a:bodyPr/>
          <a:lstStyle/>
          <a:p>
            <a:r>
              <a:rPr lang="en-US" dirty="0">
                <a:latin typeface="Garamond" charset="0"/>
              </a:rPr>
              <a:t> Concluding Remarks</a:t>
            </a:r>
          </a:p>
        </p:txBody>
      </p:sp>
      <p:sp>
        <p:nvSpPr>
          <p:cNvPr id="150530" name="Subtitle 2"/>
          <p:cNvSpPr>
            <a:spLocks noGrp="1"/>
          </p:cNvSpPr>
          <p:nvPr>
            <p:ph type="subTitle" idx="1"/>
          </p:nvPr>
        </p:nvSpPr>
        <p:spPr/>
        <p:txBody>
          <a:bodyPr/>
          <a:lstStyle/>
          <a:p>
            <a:pPr>
              <a:buFont typeface="Wingdings" charset="0"/>
              <a:buNone/>
            </a:pPr>
            <a:endParaRPr lang="en-US">
              <a:latin typeface="Tahoma" charset="0"/>
            </a:endParaRPr>
          </a:p>
        </p:txBody>
      </p:sp>
      <p:sp>
        <p:nvSpPr>
          <p:cNvPr id="150531" name="Slide Number Placeholder 3"/>
          <p:cNvSpPr>
            <a:spLocks noGrp="1"/>
          </p:cNvSpPr>
          <p:nvPr>
            <p:ph type="sldNum" sz="quarter" idx="12"/>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64E342A0-F66A-8349-9DE5-CDF9A06A5894}" type="slidenum">
              <a:rPr kumimoji="0" lang="en-US" sz="12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305</a:t>
            </a:fld>
            <a:endParaRPr kumimoji="0" lang="en-US" sz="12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Tree>
    <p:extLst>
      <p:ext uri="{BB962C8B-B14F-4D97-AF65-F5344CB8AC3E}">
        <p14:creationId xmlns:p14="http://schemas.microsoft.com/office/powerpoint/2010/main" val="1405663161"/>
      </p:ext>
    </p:extLst>
  </p:cSld>
  <p:clrMapOvr>
    <a:masterClrMapping/>
  </p:clrMapOvr>
  <p:transition/>
</p:sld>
</file>

<file path=ppt/slides/slide3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Quote from A Famous Architect</a:t>
            </a:r>
          </a:p>
        </p:txBody>
      </p:sp>
      <p:sp>
        <p:nvSpPr>
          <p:cNvPr id="3" name="Content Placeholder 2"/>
          <p:cNvSpPr>
            <a:spLocks noGrp="1"/>
          </p:cNvSpPr>
          <p:nvPr>
            <p:ph idx="1"/>
          </p:nvPr>
        </p:nvSpPr>
        <p:spPr/>
        <p:txBody>
          <a:bodyPr/>
          <a:lstStyle/>
          <a:p>
            <a:r>
              <a:rPr lang="en-US" dirty="0"/>
              <a:t>“architecture […] based upon </a:t>
            </a:r>
            <a:r>
              <a:rPr lang="en-US" dirty="0">
                <a:solidFill>
                  <a:srgbClr val="0000FF"/>
                </a:solidFill>
              </a:rPr>
              <a:t>principle</a:t>
            </a:r>
            <a:r>
              <a:rPr lang="en-US" dirty="0"/>
              <a:t>, and not upon </a:t>
            </a:r>
            <a:r>
              <a:rPr lang="en-US" dirty="0">
                <a:solidFill>
                  <a:srgbClr val="FF0000"/>
                </a:solidFill>
              </a:rPr>
              <a:t>precedent</a:t>
            </a:r>
            <a:r>
              <a:rPr lang="en-US" dirty="0"/>
              <a: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306</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a:stretch>
            <a:fillRect/>
          </a:stretch>
        </p:blipFill>
        <p:spPr>
          <a:xfrm>
            <a:off x="6156176" y="1872208"/>
            <a:ext cx="2792306" cy="4581128"/>
          </a:xfrm>
          <a:prstGeom prst="rect">
            <a:avLst/>
          </a:prstGeom>
        </p:spPr>
      </p:pic>
    </p:spTree>
    <p:extLst>
      <p:ext uri="{BB962C8B-B14F-4D97-AF65-F5344CB8AC3E}">
        <p14:creationId xmlns:p14="http://schemas.microsoft.com/office/powerpoint/2010/main" val="165624324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Precedent-Based Design</a:t>
            </a:r>
          </a:p>
        </p:txBody>
      </p:sp>
      <p:sp>
        <p:nvSpPr>
          <p:cNvPr id="3" name="Content Placeholder 2"/>
          <p:cNvSpPr>
            <a:spLocks noGrp="1"/>
          </p:cNvSpPr>
          <p:nvPr>
            <p:ph idx="1"/>
          </p:nvPr>
        </p:nvSpPr>
        <p:spPr/>
        <p:txBody>
          <a:bodyPr/>
          <a:lstStyle/>
          <a:p>
            <a:r>
              <a:rPr lang="en-US" dirty="0"/>
              <a:t>“architecture […] based upon </a:t>
            </a:r>
            <a:r>
              <a:rPr lang="en-US" dirty="0">
                <a:solidFill>
                  <a:srgbClr val="0000FF"/>
                </a:solidFill>
              </a:rPr>
              <a:t>principle</a:t>
            </a:r>
            <a:r>
              <a:rPr lang="en-US" dirty="0"/>
              <a:t>, and not upon </a:t>
            </a:r>
            <a:r>
              <a:rPr lang="en-US" dirty="0">
                <a:solidFill>
                  <a:srgbClr val="FF0000"/>
                </a:solidFill>
              </a:rPr>
              <a:t>precedent</a:t>
            </a:r>
            <a:r>
              <a:rPr lang="en-US" dirty="0"/>
              <a: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307</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a:stretch>
            <a:fillRect/>
          </a:stretch>
        </p:blipFill>
        <p:spPr>
          <a:xfrm>
            <a:off x="6156176" y="1872208"/>
            <a:ext cx="2792306" cy="4581128"/>
          </a:xfrm>
          <a:prstGeom prst="rect">
            <a:avLst/>
          </a:prstGeom>
        </p:spPr>
      </p:pic>
      <p:pic>
        <p:nvPicPr>
          <p:cNvPr id="7" name="Picture 6"/>
          <p:cNvPicPr>
            <a:picLocks noChangeAspect="1"/>
          </p:cNvPicPr>
          <p:nvPr/>
        </p:nvPicPr>
        <p:blipFill>
          <a:blip r:embed="rId3"/>
          <a:stretch>
            <a:fillRect/>
          </a:stretch>
        </p:blipFill>
        <p:spPr>
          <a:xfrm>
            <a:off x="539552" y="1844824"/>
            <a:ext cx="8424936" cy="4644516"/>
          </a:xfrm>
          <a:prstGeom prst="rect">
            <a:avLst/>
          </a:prstGeom>
        </p:spPr>
      </p:pic>
    </p:spTree>
    <p:extLst>
      <p:ext uri="{BB962C8B-B14F-4D97-AF65-F5344CB8AC3E}">
        <p14:creationId xmlns:p14="http://schemas.microsoft.com/office/powerpoint/2010/main" val="4102525243"/>
      </p:ext>
    </p:extLst>
  </p:cSld>
  <p:clrMapOvr>
    <a:masterClrMapping/>
  </p:clrMapOvr>
  <p:transition/>
</p:sld>
</file>

<file path=ppt/slides/slide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Principled Design</a:t>
            </a:r>
          </a:p>
        </p:txBody>
      </p:sp>
      <p:sp>
        <p:nvSpPr>
          <p:cNvPr id="3" name="Content Placeholder 2"/>
          <p:cNvSpPr>
            <a:spLocks noGrp="1"/>
          </p:cNvSpPr>
          <p:nvPr>
            <p:ph idx="1"/>
          </p:nvPr>
        </p:nvSpPr>
        <p:spPr/>
        <p:txBody>
          <a:bodyPr/>
          <a:lstStyle/>
          <a:p>
            <a:r>
              <a:rPr lang="en-US" dirty="0"/>
              <a:t>“architecture […] based upon </a:t>
            </a:r>
            <a:r>
              <a:rPr lang="en-US" dirty="0">
                <a:solidFill>
                  <a:srgbClr val="0000FF"/>
                </a:solidFill>
              </a:rPr>
              <a:t>principle</a:t>
            </a:r>
            <a:r>
              <a:rPr lang="en-US" dirty="0"/>
              <a:t>, and not upon </a:t>
            </a:r>
            <a:r>
              <a:rPr lang="en-US" dirty="0">
                <a:solidFill>
                  <a:srgbClr val="FF0000"/>
                </a:solidFill>
              </a:rPr>
              <a:t>precedent</a:t>
            </a:r>
            <a:r>
              <a:rPr lang="en-US" dirty="0"/>
              <a: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308</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a:stretch>
            <a:fillRect/>
          </a:stretch>
        </p:blipFill>
        <p:spPr>
          <a:xfrm>
            <a:off x="6156176" y="1872208"/>
            <a:ext cx="2792306" cy="4581128"/>
          </a:xfrm>
          <a:prstGeom prst="rect">
            <a:avLst/>
          </a:prstGeom>
        </p:spPr>
      </p:pic>
      <p:pic>
        <p:nvPicPr>
          <p:cNvPr id="7" name="Picture 6"/>
          <p:cNvPicPr>
            <a:picLocks noChangeAspect="1"/>
          </p:cNvPicPr>
          <p:nvPr/>
        </p:nvPicPr>
        <p:blipFill>
          <a:blip r:embed="rId3"/>
          <a:stretch>
            <a:fillRect/>
          </a:stretch>
        </p:blipFill>
        <p:spPr>
          <a:xfrm>
            <a:off x="539552" y="1844824"/>
            <a:ext cx="8424936" cy="4644516"/>
          </a:xfrm>
          <a:prstGeom prst="rect">
            <a:avLst/>
          </a:prstGeom>
        </p:spPr>
      </p:pic>
      <p:pic>
        <p:nvPicPr>
          <p:cNvPr id="6" name="Picture 5"/>
          <p:cNvPicPr>
            <a:picLocks noChangeAspect="1"/>
          </p:cNvPicPr>
          <p:nvPr/>
        </p:nvPicPr>
        <p:blipFill>
          <a:blip r:embed="rId4"/>
          <a:stretch>
            <a:fillRect/>
          </a:stretch>
        </p:blipFill>
        <p:spPr>
          <a:xfrm>
            <a:off x="527101" y="1832446"/>
            <a:ext cx="8424936" cy="4692898"/>
          </a:xfrm>
          <a:prstGeom prst="rect">
            <a:avLst/>
          </a:prstGeom>
        </p:spPr>
      </p:pic>
    </p:spTree>
    <p:extLst>
      <p:ext uri="{BB962C8B-B14F-4D97-AF65-F5344CB8AC3E}">
        <p14:creationId xmlns:p14="http://schemas.microsoft.com/office/powerpoint/2010/main" val="3992491114"/>
      </p:ext>
    </p:extLst>
  </p:cSld>
  <p:clrMapOvr>
    <a:masterClrMapping/>
  </p:clrMapOvr>
  <p:transition/>
</p:sld>
</file>

<file path=ppt/slides/slide3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1" name="Title 1"/>
          <p:cNvSpPr>
            <a:spLocks noGrp="1"/>
          </p:cNvSpPr>
          <p:nvPr>
            <p:ph type="title"/>
          </p:nvPr>
        </p:nvSpPr>
        <p:spPr/>
        <p:txBody>
          <a:bodyPr/>
          <a:lstStyle/>
          <a:p>
            <a:endParaRPr lang="en-US" altLang="en-US">
              <a:ea typeface="ＭＳ Ｐゴシック" charset="-128"/>
            </a:endParaRPr>
          </a:p>
        </p:txBody>
      </p:sp>
      <p:sp>
        <p:nvSpPr>
          <p:cNvPr id="204802" name="Content Placeholder 2"/>
          <p:cNvSpPr>
            <a:spLocks noGrp="1"/>
          </p:cNvSpPr>
          <p:nvPr>
            <p:ph idx="1"/>
          </p:nvPr>
        </p:nvSpPr>
        <p:spPr>
          <a:xfrm>
            <a:off x="228600" y="996950"/>
            <a:ext cx="8610600" cy="5194300"/>
          </a:xfrm>
        </p:spPr>
        <p:txBody>
          <a:bodyPr/>
          <a:lstStyle/>
          <a:p>
            <a:endParaRPr lang="en-US" altLang="en-US">
              <a:ea typeface="ＭＳ Ｐゴシック" charset="-128"/>
            </a:endParaRPr>
          </a:p>
        </p:txBody>
      </p:sp>
      <p:sp>
        <p:nvSpPr>
          <p:cNvPr id="204803" name="Slide Number Placeholder 3"/>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charset="-128"/>
              </a:defRPr>
            </a:lvl1pPr>
            <a:lvl2pPr marL="742950" indent="-285750">
              <a:defRPr>
                <a:solidFill>
                  <a:schemeClr val="tx1"/>
                </a:solidFill>
                <a:latin typeface="Arial" charset="0"/>
                <a:ea typeface="ＭＳ Ｐゴシック" charset="-128"/>
              </a:defRPr>
            </a:lvl2pPr>
            <a:lvl3pPr marL="1143000" indent="-228600">
              <a:defRPr>
                <a:solidFill>
                  <a:schemeClr val="tx1"/>
                </a:solidFill>
                <a:latin typeface="Arial" charset="0"/>
                <a:ea typeface="ＭＳ Ｐゴシック" charset="-128"/>
              </a:defRPr>
            </a:lvl3pPr>
            <a:lvl4pPr marL="1600200" indent="-228600">
              <a:defRPr>
                <a:solidFill>
                  <a:schemeClr val="tx1"/>
                </a:solidFill>
                <a:latin typeface="Arial" charset="0"/>
                <a:ea typeface="ＭＳ Ｐゴシック" charset="-128"/>
              </a:defRPr>
            </a:lvl4pPr>
            <a:lvl5pPr marL="2057400" indent="-22860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488A1A8F-E022-8E43-8BB4-89E8BD7FEAC8}" type="slidenum">
              <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309</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204804"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86000" y="0"/>
            <a:ext cx="45529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08779961"/>
      </p:ext>
    </p:extLst>
  </p:cSld>
  <p:clrMapOvr>
    <a:masterClrMapping/>
  </p:clrMapOvr>
  <p:transition/>
</p:sld>
</file>

<file path=ppt/slides/slide3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Title 1"/>
          <p:cNvSpPr>
            <a:spLocks noGrp="1"/>
          </p:cNvSpPr>
          <p:nvPr>
            <p:ph type="title"/>
          </p:nvPr>
        </p:nvSpPr>
        <p:spPr>
          <a:xfrm>
            <a:off x="228600" y="152400"/>
            <a:ext cx="8915400" cy="1066800"/>
          </a:xfrm>
        </p:spPr>
        <p:txBody>
          <a:bodyPr/>
          <a:lstStyle/>
          <a:p>
            <a:r>
              <a:rPr lang="en-US" dirty="0">
                <a:latin typeface="Garamond" charset="0"/>
              </a:rPr>
              <a:t>Another Example: Precedent-Based Design</a:t>
            </a:r>
          </a:p>
        </p:txBody>
      </p:sp>
      <p:sp>
        <p:nvSpPr>
          <p:cNvPr id="108546"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6ADDA790-BC6C-B84A-BC41-689B46E82E8F}"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310</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108547" name="Picture 7" descr="train_station_by_cookiemagik-d3feg74.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990600"/>
            <a:ext cx="9144000" cy="54800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8548" name="TextBox 2"/>
          <p:cNvSpPr txBox="1">
            <a:spLocks noChangeArrowheads="1"/>
          </p:cNvSpPr>
          <p:nvPr/>
        </p:nvSpPr>
        <p:spPr bwMode="auto">
          <a:xfrm>
            <a:off x="152400" y="6553200"/>
            <a:ext cx="4186238" cy="246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Arial" charset="0"/>
                <a:ea typeface="ＭＳ Ｐゴシック" charset="0"/>
              </a:rPr>
              <a:t>Source: http://cookiemagik.deviantart.com/art/Train-station-207266944</a:t>
            </a:r>
          </a:p>
        </p:txBody>
      </p:sp>
    </p:spTree>
    <p:extLst>
      <p:ext uri="{BB962C8B-B14F-4D97-AF65-F5344CB8AC3E}">
        <p14:creationId xmlns:p14="http://schemas.microsoft.com/office/powerpoint/2010/main" val="1097536737"/>
      </p:ext>
    </p:extLst>
  </p:cSld>
  <p:clrMapOvr>
    <a:masterClrMapping/>
  </p:clrMapOvr>
  <p:transition/>
</p:sld>
</file>

<file path=ppt/slides/slide3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Title 1"/>
          <p:cNvSpPr>
            <a:spLocks noGrp="1"/>
          </p:cNvSpPr>
          <p:nvPr>
            <p:ph type="title"/>
          </p:nvPr>
        </p:nvSpPr>
        <p:spPr/>
        <p:txBody>
          <a:bodyPr/>
          <a:lstStyle/>
          <a:p>
            <a:r>
              <a:rPr lang="en-US" dirty="0">
                <a:latin typeface="Garamond" charset="0"/>
              </a:rPr>
              <a:t>Principled Design</a:t>
            </a:r>
          </a:p>
        </p:txBody>
      </p:sp>
      <p:sp>
        <p:nvSpPr>
          <p:cNvPr id="107522"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6D62FB81-D6DD-1E44-B086-70F1C12ECEC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311</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107523" name="Content Placeholder 4" descr="1200px-Zürich_Stadelhofen_in_2006.jpg"/>
          <p:cNvPicPr>
            <a:picLocks noChangeAspect="1"/>
          </p:cNvPicPr>
          <p:nvPr/>
        </p:nvPicPr>
        <p:blipFill>
          <a:blip r:embed="rId2">
            <a:extLst>
              <a:ext uri="{28A0092B-C50C-407E-A947-70E740481C1C}">
                <a14:useLocalDpi xmlns:a14="http://schemas.microsoft.com/office/drawing/2010/main" val="0"/>
              </a:ext>
            </a:extLst>
          </a:blip>
          <a:srcRect t="4472" b="4472"/>
          <a:stretch>
            <a:fillRect/>
          </a:stretch>
        </p:blipFill>
        <p:spPr bwMode="auto">
          <a:xfrm>
            <a:off x="228600" y="1066800"/>
            <a:ext cx="8610600" cy="51943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pic>
      <p:sp>
        <p:nvSpPr>
          <p:cNvPr id="107524" name="Rectangle 8"/>
          <p:cNvSpPr>
            <a:spLocks noChangeArrowheads="1"/>
          </p:cNvSpPr>
          <p:nvPr/>
        </p:nvSpPr>
        <p:spPr bwMode="auto">
          <a:xfrm>
            <a:off x="228600" y="6535738"/>
            <a:ext cx="8305800" cy="21544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Tahoma"/>
                <a:ea typeface="+mn-ea"/>
                <a:cs typeface="+mn-cs"/>
              </a:rPr>
              <a:t>Source: By </a:t>
            </a:r>
            <a:r>
              <a:rPr kumimoji="0" lang="en-US" sz="800" b="0" i="0" u="none" strike="noStrike" kern="1200" cap="none" spc="0" normalizeH="0" baseline="0" noProof="0" dirty="0" err="1">
                <a:ln>
                  <a:noFill/>
                </a:ln>
                <a:solidFill>
                  <a:srgbClr val="000000"/>
                </a:solidFill>
                <a:effectLst/>
                <a:uLnTx/>
                <a:uFillTx/>
                <a:latin typeface="Tahoma"/>
                <a:ea typeface="+mn-ea"/>
                <a:cs typeface="+mn-cs"/>
              </a:rPr>
              <a:t>Toni_V</a:t>
            </a:r>
            <a:r>
              <a:rPr kumimoji="0" lang="en-US" sz="800" b="0" i="0" u="none" strike="noStrike" kern="1200" cap="none" spc="0" normalizeH="0" baseline="0" noProof="0" dirty="0">
                <a:ln>
                  <a:noFill/>
                </a:ln>
                <a:solidFill>
                  <a:srgbClr val="000000"/>
                </a:solidFill>
                <a:effectLst/>
                <a:uLnTx/>
                <a:uFillTx/>
                <a:latin typeface="Tahoma"/>
                <a:ea typeface="+mn-ea"/>
                <a:cs typeface="+mn-cs"/>
              </a:rPr>
              <a:t>, CC BY-SA 2.0, https://</a:t>
            </a:r>
            <a:r>
              <a:rPr kumimoji="0" lang="en-US" sz="800" b="0" i="0" u="none" strike="noStrike" kern="1200" cap="none" spc="0" normalizeH="0" baseline="0" noProof="0" dirty="0" err="1">
                <a:ln>
                  <a:noFill/>
                </a:ln>
                <a:solidFill>
                  <a:srgbClr val="000000"/>
                </a:solidFill>
                <a:effectLst/>
                <a:uLnTx/>
                <a:uFillTx/>
                <a:latin typeface="Tahoma"/>
                <a:ea typeface="+mn-ea"/>
                <a:cs typeface="+mn-cs"/>
              </a:rPr>
              <a:t>commons.wikimedia.org</a:t>
            </a:r>
            <a:r>
              <a:rPr kumimoji="0" lang="en-US" sz="800" b="0" i="0" u="none" strike="noStrike" kern="1200" cap="none" spc="0" normalizeH="0" baseline="0" noProof="0" dirty="0">
                <a:ln>
                  <a:noFill/>
                </a:ln>
                <a:solidFill>
                  <a:srgbClr val="000000"/>
                </a:solidFill>
                <a:effectLst/>
                <a:uLnTx/>
                <a:uFillTx/>
                <a:latin typeface="Tahoma"/>
                <a:ea typeface="+mn-ea"/>
                <a:cs typeface="+mn-cs"/>
              </a:rPr>
              <a:t>/w/</a:t>
            </a:r>
            <a:r>
              <a:rPr kumimoji="0" lang="en-US" sz="800" b="0" i="0" u="none" strike="noStrike" kern="1200" cap="none" spc="0" normalizeH="0" baseline="0" noProof="0" dirty="0" err="1">
                <a:ln>
                  <a:noFill/>
                </a:ln>
                <a:solidFill>
                  <a:srgbClr val="000000"/>
                </a:solidFill>
                <a:effectLst/>
                <a:uLnTx/>
                <a:uFillTx/>
                <a:latin typeface="Tahoma"/>
                <a:ea typeface="+mn-ea"/>
                <a:cs typeface="+mn-cs"/>
              </a:rPr>
              <a:t>index.php?curid</a:t>
            </a:r>
            <a:r>
              <a:rPr kumimoji="0" lang="en-US" sz="800" b="0" i="0" u="none" strike="noStrike" kern="1200" cap="none" spc="0" normalizeH="0" baseline="0" noProof="0" dirty="0">
                <a:ln>
                  <a:noFill/>
                </a:ln>
                <a:solidFill>
                  <a:srgbClr val="000000"/>
                </a:solidFill>
                <a:effectLst/>
                <a:uLnTx/>
                <a:uFillTx/>
                <a:latin typeface="Tahoma"/>
                <a:ea typeface="+mn-ea"/>
                <a:cs typeface="+mn-cs"/>
              </a:rPr>
              <a:t>=4087256</a:t>
            </a:r>
          </a:p>
        </p:txBody>
      </p:sp>
    </p:spTree>
    <p:extLst>
      <p:ext uri="{BB962C8B-B14F-4D97-AF65-F5344CB8AC3E}">
        <p14:creationId xmlns:p14="http://schemas.microsoft.com/office/powerpoint/2010/main" val="1589639623"/>
      </p:ext>
    </p:extLst>
  </p:cSld>
  <p:clrMapOvr>
    <a:masterClrMapping/>
  </p:clrMapOvr>
  <p:transition/>
</p:sld>
</file>

<file path=ppt/slides/slide3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5" name="Title 1"/>
          <p:cNvSpPr>
            <a:spLocks noGrp="1"/>
          </p:cNvSpPr>
          <p:nvPr>
            <p:ph type="title"/>
          </p:nvPr>
        </p:nvSpPr>
        <p:spPr/>
        <p:txBody>
          <a:bodyPr/>
          <a:lstStyle/>
          <a:p>
            <a:r>
              <a:rPr lang="en-US" altLang="en-US" dirty="0">
                <a:ea typeface="ＭＳ Ｐゴシック" charset="-128"/>
              </a:rPr>
              <a:t>Another Principled Design</a:t>
            </a:r>
          </a:p>
        </p:txBody>
      </p:sp>
      <p:pic>
        <p:nvPicPr>
          <p:cNvPr id="216066" name="Content Placeholder 4" descr="1200px-OrienteMGT.jpg"/>
          <p:cNvPicPr>
            <a:picLocks noGrp="1" noChangeAspect="1"/>
          </p:cNvPicPr>
          <p:nvPr>
            <p:ph idx="1"/>
          </p:nvPr>
        </p:nvPicPr>
        <p:blipFill>
          <a:blip r:embed="rId2">
            <a:extLst>
              <a:ext uri="{28A0092B-C50C-407E-A947-70E740481C1C}">
                <a14:useLocalDpi xmlns:a14="http://schemas.microsoft.com/office/drawing/2010/main" val="0"/>
              </a:ext>
            </a:extLst>
          </a:blip>
          <a:srcRect l="22372" r="22372"/>
          <a:stretch>
            <a:fillRect/>
          </a:stretch>
        </p:blipFill>
        <p:spPr>
          <a:xfrm>
            <a:off x="228600" y="1054100"/>
            <a:ext cx="8610600" cy="5194300"/>
          </a:xfrm>
        </p:spPr>
      </p:pic>
      <p:sp>
        <p:nvSpPr>
          <p:cNvPr id="216067" name="Slide Number Placeholder 3"/>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charset="2"/>
              <a:buChar char="n"/>
              <a:defRPr sz="2400">
                <a:solidFill>
                  <a:schemeClr val="tx1"/>
                </a:solidFill>
                <a:latin typeface="Tahoma" charset="0"/>
                <a:ea typeface="ＭＳ Ｐゴシック" charset="-128"/>
              </a:defRPr>
            </a:lvl1pPr>
            <a:lvl2pPr marL="742950" indent="-285750">
              <a:spcBef>
                <a:spcPct val="20000"/>
              </a:spcBef>
              <a:buClr>
                <a:schemeClr val="accent2"/>
              </a:buClr>
              <a:buSzPct val="60000"/>
              <a:buFont typeface="Wingdings" charset="2"/>
              <a:buChar char="q"/>
              <a:defRPr sz="2200">
                <a:solidFill>
                  <a:schemeClr val="tx1"/>
                </a:solidFill>
                <a:latin typeface="Tahoma" charset="0"/>
                <a:ea typeface="ＭＳ Ｐゴシック" charset="-128"/>
              </a:defRPr>
            </a:lvl2pPr>
            <a:lvl3pPr marL="1143000" indent="-228600">
              <a:spcBef>
                <a:spcPct val="20000"/>
              </a:spcBef>
              <a:buClr>
                <a:schemeClr val="accent1"/>
              </a:buClr>
              <a:buSzPct val="65000"/>
              <a:buFont typeface="Wingdings" charset="2"/>
              <a:buChar char="n"/>
              <a:defRPr sz="2000">
                <a:solidFill>
                  <a:schemeClr val="tx1"/>
                </a:solidFill>
                <a:latin typeface="Tahoma" charset="0"/>
                <a:ea typeface="ＭＳ Ｐゴシック" charset="-128"/>
              </a:defRPr>
            </a:lvl3pPr>
            <a:lvl4pPr marL="1600200" indent="-228600">
              <a:spcBef>
                <a:spcPct val="20000"/>
              </a:spcBef>
              <a:buClr>
                <a:schemeClr val="accent2"/>
              </a:buClr>
              <a:buSzPct val="70000"/>
              <a:buFont typeface="Wingdings" charset="2"/>
              <a:buChar char="q"/>
              <a:defRPr>
                <a:solidFill>
                  <a:schemeClr val="tx1"/>
                </a:solidFill>
                <a:latin typeface="Tahoma" charset="0"/>
                <a:ea typeface="ＭＳ Ｐゴシック" charset="-128"/>
              </a:defRPr>
            </a:lvl4pPr>
            <a:lvl5pPr marL="2057400" indent="-228600">
              <a:spcBef>
                <a:spcPct val="20000"/>
              </a:spcBef>
              <a:buClr>
                <a:schemeClr val="accent1"/>
              </a:buClr>
              <a:buSzPct val="75000"/>
              <a:buFont typeface="Wingdings" charset="2"/>
              <a:buChar char="§"/>
              <a:defRPr sz="1600">
                <a:solidFill>
                  <a:schemeClr val="tx1"/>
                </a:solidFill>
                <a:latin typeface="Tahoma" charset="0"/>
                <a:ea typeface="ＭＳ Ｐゴシック" charset="-128"/>
              </a:defRPr>
            </a:lvl5pPr>
            <a:lvl6pPr marL="25146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6pPr>
            <a:lvl7pPr marL="29718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7pPr>
            <a:lvl8pPr marL="34290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8pPr>
            <a:lvl9pPr marL="38862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8B6D5726-69C2-A744-A6EE-ACF672B6004B}" type="slidenum">
              <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ct val="0"/>
                </a:spcBef>
                <a:spcAft>
                  <a:spcPts val="0"/>
                </a:spcAft>
                <a:buClrTx/>
                <a:buSzTx/>
                <a:buFontTx/>
                <a:buNone/>
                <a:tabLst/>
                <a:defRPr/>
              </a:pPr>
              <a:t>312</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
        <p:nvSpPr>
          <p:cNvPr id="216068" name="Rectangle 5"/>
          <p:cNvSpPr>
            <a:spLocks noChangeArrowheads="1"/>
          </p:cNvSpPr>
          <p:nvPr/>
        </p:nvSpPr>
        <p:spPr bwMode="auto">
          <a:xfrm>
            <a:off x="152400" y="6477000"/>
            <a:ext cx="777240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charset="2"/>
              <a:buChar char="n"/>
              <a:defRPr sz="2400">
                <a:solidFill>
                  <a:schemeClr val="tx1"/>
                </a:solidFill>
                <a:latin typeface="Tahoma" charset="0"/>
                <a:ea typeface="ＭＳ Ｐゴシック" charset="-128"/>
              </a:defRPr>
            </a:lvl1pPr>
            <a:lvl2pPr marL="742950" indent="-285750">
              <a:spcBef>
                <a:spcPct val="20000"/>
              </a:spcBef>
              <a:buClr>
                <a:schemeClr val="accent2"/>
              </a:buClr>
              <a:buSzPct val="60000"/>
              <a:buFont typeface="Wingdings" charset="2"/>
              <a:buChar char="q"/>
              <a:defRPr sz="2200">
                <a:solidFill>
                  <a:schemeClr val="tx1"/>
                </a:solidFill>
                <a:latin typeface="Tahoma" charset="0"/>
                <a:ea typeface="ＭＳ Ｐゴシック" charset="-128"/>
              </a:defRPr>
            </a:lvl2pPr>
            <a:lvl3pPr marL="1143000" indent="-228600">
              <a:spcBef>
                <a:spcPct val="20000"/>
              </a:spcBef>
              <a:buClr>
                <a:schemeClr val="accent1"/>
              </a:buClr>
              <a:buSzPct val="65000"/>
              <a:buFont typeface="Wingdings" charset="2"/>
              <a:buChar char="n"/>
              <a:defRPr sz="2000">
                <a:solidFill>
                  <a:schemeClr val="tx1"/>
                </a:solidFill>
                <a:latin typeface="Tahoma" charset="0"/>
                <a:ea typeface="ＭＳ Ｐゴシック" charset="-128"/>
              </a:defRPr>
            </a:lvl3pPr>
            <a:lvl4pPr marL="1600200" indent="-228600">
              <a:spcBef>
                <a:spcPct val="20000"/>
              </a:spcBef>
              <a:buClr>
                <a:schemeClr val="accent2"/>
              </a:buClr>
              <a:buSzPct val="70000"/>
              <a:buFont typeface="Wingdings" charset="2"/>
              <a:buChar char="q"/>
              <a:defRPr>
                <a:solidFill>
                  <a:schemeClr val="tx1"/>
                </a:solidFill>
                <a:latin typeface="Tahoma" charset="0"/>
                <a:ea typeface="ＭＳ Ｐゴシック" charset="-128"/>
              </a:defRPr>
            </a:lvl4pPr>
            <a:lvl5pPr marL="2057400" indent="-228600">
              <a:spcBef>
                <a:spcPct val="20000"/>
              </a:spcBef>
              <a:buClr>
                <a:schemeClr val="accent1"/>
              </a:buClr>
              <a:buSzPct val="75000"/>
              <a:buFont typeface="Wingdings" charset="2"/>
              <a:buChar char="§"/>
              <a:defRPr sz="1600">
                <a:solidFill>
                  <a:schemeClr val="tx1"/>
                </a:solidFill>
                <a:latin typeface="Tahoma" charset="0"/>
                <a:ea typeface="ＭＳ Ｐゴシック" charset="-128"/>
              </a:defRPr>
            </a:lvl5pPr>
            <a:lvl6pPr marL="25146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6pPr>
            <a:lvl7pPr marL="29718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7pPr>
            <a:lvl8pPr marL="34290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8pPr>
            <a:lvl9pPr marL="38862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000" b="0" i="0" u="none" strike="noStrike" kern="1200" cap="none" spc="0" normalizeH="0" baseline="0" noProof="0">
                <a:ln>
                  <a:noFill/>
                </a:ln>
                <a:solidFill>
                  <a:srgbClr val="000000"/>
                </a:solidFill>
                <a:effectLst/>
                <a:uLnTx/>
                <a:uFillTx/>
                <a:latin typeface="Arial" charset="0"/>
                <a:ea typeface="ＭＳ Ｐゴシック" charset="-128"/>
                <a:cs typeface="+mn-cs"/>
              </a:rPr>
              <a:t>Source: By Martín Gómez Tagle - Lisbon, Portugal, CC BY-SA 3.0, https://commons.wikimedia.org/w/index.php?curid=13764903</a:t>
            </a:r>
          </a:p>
        </p:txBody>
      </p:sp>
      <p:pic>
        <p:nvPicPr>
          <p:cNvPr id="3" name="Picture 2" descr="photo-1.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33600" y="3200400"/>
            <a:ext cx="4343400" cy="328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6070" name="TextBox 6"/>
          <p:cNvSpPr txBox="1">
            <a:spLocks noChangeArrowheads="1"/>
          </p:cNvSpPr>
          <p:nvPr/>
        </p:nvSpPr>
        <p:spPr bwMode="auto">
          <a:xfrm>
            <a:off x="133350" y="6659563"/>
            <a:ext cx="4391025"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65000"/>
              <a:buFont typeface="Wingdings" charset="2"/>
              <a:buChar char="n"/>
              <a:defRPr sz="2400">
                <a:solidFill>
                  <a:schemeClr val="tx1"/>
                </a:solidFill>
                <a:latin typeface="Tahoma" charset="0"/>
                <a:ea typeface="ＭＳ Ｐゴシック" charset="-128"/>
              </a:defRPr>
            </a:lvl1pPr>
            <a:lvl2pPr marL="742950" indent="-285750">
              <a:spcBef>
                <a:spcPct val="20000"/>
              </a:spcBef>
              <a:buClr>
                <a:schemeClr val="accent2"/>
              </a:buClr>
              <a:buSzPct val="60000"/>
              <a:buFont typeface="Wingdings" charset="2"/>
              <a:buChar char="q"/>
              <a:defRPr sz="2200">
                <a:solidFill>
                  <a:schemeClr val="tx1"/>
                </a:solidFill>
                <a:latin typeface="Tahoma" charset="0"/>
                <a:ea typeface="ＭＳ Ｐゴシック" charset="-128"/>
              </a:defRPr>
            </a:lvl2pPr>
            <a:lvl3pPr marL="1143000" indent="-228600">
              <a:spcBef>
                <a:spcPct val="20000"/>
              </a:spcBef>
              <a:buClr>
                <a:schemeClr val="accent1"/>
              </a:buClr>
              <a:buSzPct val="65000"/>
              <a:buFont typeface="Wingdings" charset="2"/>
              <a:buChar char="n"/>
              <a:defRPr sz="2000">
                <a:solidFill>
                  <a:schemeClr val="tx1"/>
                </a:solidFill>
                <a:latin typeface="Tahoma" charset="0"/>
                <a:ea typeface="ＭＳ Ｐゴシック" charset="-128"/>
              </a:defRPr>
            </a:lvl3pPr>
            <a:lvl4pPr marL="1600200" indent="-228600">
              <a:spcBef>
                <a:spcPct val="20000"/>
              </a:spcBef>
              <a:buClr>
                <a:schemeClr val="accent2"/>
              </a:buClr>
              <a:buSzPct val="70000"/>
              <a:buFont typeface="Wingdings" charset="2"/>
              <a:buChar char="q"/>
              <a:defRPr>
                <a:solidFill>
                  <a:schemeClr val="tx1"/>
                </a:solidFill>
                <a:latin typeface="Tahoma" charset="0"/>
                <a:ea typeface="ＭＳ Ｐゴシック" charset="-128"/>
              </a:defRPr>
            </a:lvl4pPr>
            <a:lvl5pPr marL="2057400" indent="-228600">
              <a:spcBef>
                <a:spcPct val="20000"/>
              </a:spcBef>
              <a:buClr>
                <a:schemeClr val="accent1"/>
              </a:buClr>
              <a:buSzPct val="75000"/>
              <a:buFont typeface="Wingdings" charset="2"/>
              <a:buChar char="§"/>
              <a:defRPr sz="1600">
                <a:solidFill>
                  <a:schemeClr val="tx1"/>
                </a:solidFill>
                <a:latin typeface="Tahoma" charset="0"/>
                <a:ea typeface="ＭＳ Ｐゴシック" charset="-128"/>
              </a:defRPr>
            </a:lvl5pPr>
            <a:lvl6pPr marL="25146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6pPr>
            <a:lvl7pPr marL="29718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7pPr>
            <a:lvl8pPr marL="34290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8pPr>
            <a:lvl9pPr marL="38862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000" b="0" i="0" u="none" strike="noStrike" kern="1200" cap="none" spc="0" normalizeH="0" baseline="0" noProof="0">
                <a:ln>
                  <a:noFill/>
                </a:ln>
                <a:solidFill>
                  <a:srgbClr val="000000"/>
                </a:solidFill>
                <a:effectLst/>
                <a:uLnTx/>
                <a:uFillTx/>
                <a:latin typeface="Arial" charset="0"/>
                <a:ea typeface="ＭＳ Ｐゴシック" charset="-128"/>
                <a:cs typeface="+mn-cs"/>
              </a:rPr>
              <a:t>Source: http://www.arcspace.com/exhibitions/unsorted/santiago-calatrava/</a:t>
            </a:r>
          </a:p>
        </p:txBody>
      </p:sp>
    </p:spTree>
    <p:extLst>
      <p:ext uri="{BB962C8B-B14F-4D97-AF65-F5344CB8AC3E}">
        <p14:creationId xmlns:p14="http://schemas.microsoft.com/office/powerpoint/2010/main" val="295168269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7" name="Title 1">
            <a:extLst>
              <a:ext uri="{FF2B5EF4-FFF2-40B4-BE49-F238E27FC236}">
                <a16:creationId xmlns:a16="http://schemas.microsoft.com/office/drawing/2014/main" id="{C9BDBE83-F8C1-5045-962A-CCEE6F8E5DFA}"/>
              </a:ext>
            </a:extLst>
          </p:cNvPr>
          <p:cNvSpPr>
            <a:spLocks noGrp="1" noChangeArrowheads="1"/>
          </p:cNvSpPr>
          <p:nvPr>
            <p:ph type="title"/>
          </p:nvPr>
        </p:nvSpPr>
        <p:spPr/>
        <p:txBody>
          <a:bodyPr/>
          <a:lstStyle/>
          <a:p>
            <a:r>
              <a:rPr lang="en-US" altLang="en-US" dirty="0">
                <a:ea typeface="ＭＳ Ｐゴシック" charset="-128"/>
              </a:rPr>
              <a:t>Another Principled Design</a:t>
            </a:r>
            <a:endParaRPr lang="en-US" altLang="en-US" dirty="0">
              <a:ea typeface="ＭＳ Ｐゴシック" panose="020B0600070205080204" pitchFamily="34" charset="-128"/>
            </a:endParaRPr>
          </a:p>
        </p:txBody>
      </p:sp>
      <p:sp>
        <p:nvSpPr>
          <p:cNvPr id="126978" name="Slide Number Placeholder 3">
            <a:extLst>
              <a:ext uri="{FF2B5EF4-FFF2-40B4-BE49-F238E27FC236}">
                <a16:creationId xmlns:a16="http://schemas.microsoft.com/office/drawing/2014/main" id="{A0E6AD57-AF0D-A547-94EC-74DB47C27A36}"/>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C712588-DCCD-294E-A971-4468FBD88FDF}"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313</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endParaRPr>
          </a:p>
        </p:txBody>
      </p:sp>
      <p:pic>
        <p:nvPicPr>
          <p:cNvPr id="126979" name="Picture 4" descr="1200px-ValenciaHemisphere2corr.jpg">
            <a:extLst>
              <a:ext uri="{FF2B5EF4-FFF2-40B4-BE49-F238E27FC236}">
                <a16:creationId xmlns:a16="http://schemas.microsoft.com/office/drawing/2014/main" id="{B3D4652F-47B1-CD46-9B18-7CBB2DB71D5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 y="957263"/>
            <a:ext cx="8763000" cy="5462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6980" name="Rectangle 5">
            <a:extLst>
              <a:ext uri="{FF2B5EF4-FFF2-40B4-BE49-F238E27FC236}">
                <a16:creationId xmlns:a16="http://schemas.microsoft.com/office/drawing/2014/main" id="{B398CEEF-5E59-B74A-B0A3-35A883235D6D}"/>
              </a:ext>
            </a:extLst>
          </p:cNvPr>
          <p:cNvSpPr>
            <a:spLocks noChangeArrowheads="1"/>
          </p:cNvSpPr>
          <p:nvPr/>
        </p:nvSpPr>
        <p:spPr bwMode="auto">
          <a:xfrm>
            <a:off x="152400" y="6535738"/>
            <a:ext cx="7543800"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Source: CC BY-SA 3.0, https://commons.wikimedia.org/w/index.php?curid=172107</a:t>
            </a:r>
          </a:p>
        </p:txBody>
      </p:sp>
    </p:spTree>
    <p:extLst>
      <p:ext uri="{BB962C8B-B14F-4D97-AF65-F5344CB8AC3E}">
        <p14:creationId xmlns:p14="http://schemas.microsoft.com/office/powerpoint/2010/main" val="75028619"/>
      </p:ext>
    </p:extLst>
  </p:cSld>
  <p:clrMapOvr>
    <a:masterClrMapping/>
  </p:clrMapOvr>
  <p:transition/>
</p:sld>
</file>

<file path=ppt/slides/slide3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Title 1"/>
          <p:cNvSpPr>
            <a:spLocks noGrp="1"/>
          </p:cNvSpPr>
          <p:nvPr>
            <p:ph type="title"/>
          </p:nvPr>
        </p:nvSpPr>
        <p:spPr/>
        <p:txBody>
          <a:bodyPr/>
          <a:lstStyle/>
          <a:p>
            <a:r>
              <a:rPr lang="en-US" dirty="0">
                <a:latin typeface="Garamond" charset="0"/>
              </a:rPr>
              <a:t>Principle Applied to Another Structure</a:t>
            </a:r>
          </a:p>
        </p:txBody>
      </p:sp>
      <p:sp>
        <p:nvSpPr>
          <p:cNvPr id="100354"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7C3DD0F-DD36-AB46-AB2D-07681B2C41E4}"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314</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100355" name="Picture 4" descr="santiago-calatrava-oculus-world-trade-center-transportation-hub-hufton-crow_dezeen_10.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6640" y="952500"/>
            <a:ext cx="6705600" cy="5741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0356" name="Rectangle 5"/>
          <p:cNvSpPr>
            <a:spLocks noChangeArrowheads="1"/>
          </p:cNvSpPr>
          <p:nvPr/>
        </p:nvSpPr>
        <p:spPr bwMode="auto">
          <a:xfrm>
            <a:off x="152400" y="6630988"/>
            <a:ext cx="9829800" cy="246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Tahoma"/>
                <a:ea typeface="+mn-ea"/>
                <a:cs typeface="+mn-cs"/>
              </a:rPr>
              <a:t>Source: https://www.dezeen.com/2016/08/29/santiago-calatrava-oculus-world-trade-center-transportation-hub-new-york-photographs-hufton-crow/</a:t>
            </a:r>
          </a:p>
        </p:txBody>
      </p:sp>
      <p:pic>
        <p:nvPicPr>
          <p:cNvPr id="6" name="Picture 5" descr="651px-Calatrava_IMG_2489.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864039" y="980729"/>
            <a:ext cx="2294599" cy="316835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7" name="Rectangle 6"/>
          <p:cNvSpPr>
            <a:spLocks noChangeArrowheads="1"/>
          </p:cNvSpPr>
          <p:nvPr/>
        </p:nvSpPr>
        <p:spPr bwMode="auto">
          <a:xfrm>
            <a:off x="152400" y="6553200"/>
            <a:ext cx="8915400" cy="3381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Tahoma"/>
                <a:ea typeface="+mn-ea"/>
                <a:cs typeface="+mn-cs"/>
              </a:rPr>
              <a:t>Source: By 準建築人手札網站 </a:t>
            </a:r>
            <a:r>
              <a:rPr kumimoji="0" lang="en-US" sz="800" b="0" i="0" u="none" strike="noStrike" kern="1200" cap="none" spc="0" normalizeH="0" baseline="0" noProof="0" dirty="0" err="1">
                <a:ln>
                  <a:noFill/>
                </a:ln>
                <a:solidFill>
                  <a:srgbClr val="000000"/>
                </a:solidFill>
                <a:effectLst/>
                <a:uLnTx/>
                <a:uFillTx/>
                <a:latin typeface="Tahoma"/>
                <a:ea typeface="+mn-ea"/>
                <a:cs typeface="+mn-cs"/>
              </a:rPr>
              <a:t>Forgemind</a:t>
            </a:r>
            <a:r>
              <a:rPr kumimoji="0" lang="en-US" sz="800" b="0" i="0" u="none" strike="noStrike" kern="1200" cap="none" spc="0" normalizeH="0" baseline="0" noProof="0" dirty="0">
                <a:ln>
                  <a:noFill/>
                </a:ln>
                <a:solidFill>
                  <a:srgbClr val="000000"/>
                </a:solidFill>
                <a:effectLst/>
                <a:uLnTx/>
                <a:uFillTx/>
                <a:latin typeface="Tahoma"/>
                <a:ea typeface="+mn-ea"/>
                <a:cs typeface="+mn-cs"/>
              </a:rPr>
              <a:t> </a:t>
            </a:r>
            <a:r>
              <a:rPr kumimoji="0" lang="en-US" sz="800" b="0" i="0" u="none" strike="noStrike" kern="1200" cap="none" spc="0" normalizeH="0" baseline="0" noProof="0" dirty="0" err="1">
                <a:ln>
                  <a:noFill/>
                </a:ln>
                <a:solidFill>
                  <a:srgbClr val="000000"/>
                </a:solidFill>
                <a:effectLst/>
                <a:uLnTx/>
                <a:uFillTx/>
                <a:latin typeface="Tahoma"/>
                <a:ea typeface="+mn-ea"/>
                <a:cs typeface="+mn-cs"/>
              </a:rPr>
              <a:t>ArchiMedia</a:t>
            </a:r>
            <a:r>
              <a:rPr kumimoji="0" lang="en-US" sz="800" b="0" i="0" u="none" strike="noStrike" kern="1200" cap="none" spc="0" normalizeH="0" baseline="0" noProof="0" dirty="0">
                <a:ln>
                  <a:noFill/>
                </a:ln>
                <a:solidFill>
                  <a:srgbClr val="000000"/>
                </a:solidFill>
                <a:effectLst/>
                <a:uLnTx/>
                <a:uFillTx/>
                <a:latin typeface="Tahoma"/>
                <a:ea typeface="+mn-ea"/>
                <a:cs typeface="+mn-cs"/>
              </a:rPr>
              <a:t> - Flickr: IMG_2489.JPG, CC BY 2.0,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Tahoma"/>
                <a:ea typeface="+mn-ea"/>
                <a:cs typeface="+mn-cs"/>
                <a:hlinkClick r:id="rId4"/>
              </a:rPr>
              <a:t>https://commons.wikimedia.org/w/index.php?curid=31493356</a:t>
            </a:r>
            <a:r>
              <a:rPr kumimoji="0" lang="en-US" sz="800" b="0" i="0" u="none" strike="noStrike" kern="1200" cap="none" spc="0" normalizeH="0" baseline="0" noProof="0" dirty="0">
                <a:ln>
                  <a:noFill/>
                </a:ln>
                <a:solidFill>
                  <a:srgbClr val="000000"/>
                </a:solidFill>
                <a:effectLst/>
                <a:uLnTx/>
                <a:uFillTx/>
                <a:latin typeface="Tahoma"/>
                <a:ea typeface="+mn-ea"/>
                <a:cs typeface="+mn-cs"/>
              </a:rPr>
              <a:t>, https://</a:t>
            </a:r>
            <a:r>
              <a:rPr kumimoji="0" lang="en-US" sz="800" b="0" i="0" u="none" strike="noStrike" kern="1200" cap="none" spc="0" normalizeH="0" baseline="0" noProof="0" dirty="0" err="1">
                <a:ln>
                  <a:noFill/>
                </a:ln>
                <a:solidFill>
                  <a:srgbClr val="000000"/>
                </a:solidFill>
                <a:effectLst/>
                <a:uLnTx/>
                <a:uFillTx/>
                <a:latin typeface="Tahoma"/>
                <a:ea typeface="+mn-ea"/>
                <a:cs typeface="+mn-cs"/>
              </a:rPr>
              <a:t>en.wikipedia.org</a:t>
            </a:r>
            <a:r>
              <a:rPr kumimoji="0" lang="en-US" sz="800" b="0" i="0" u="none" strike="noStrike" kern="1200" cap="none" spc="0" normalizeH="0" baseline="0" noProof="0" dirty="0">
                <a:ln>
                  <a:noFill/>
                </a:ln>
                <a:solidFill>
                  <a:srgbClr val="000000"/>
                </a:solidFill>
                <a:effectLst/>
                <a:uLnTx/>
                <a:uFillTx/>
                <a:latin typeface="Tahoma"/>
                <a:ea typeface="+mn-ea"/>
                <a:cs typeface="+mn-cs"/>
              </a:rPr>
              <a:t>/wiki/</a:t>
            </a:r>
            <a:r>
              <a:rPr kumimoji="0" lang="en-US" sz="800" b="0" i="0" u="none" strike="noStrike" kern="1200" cap="none" spc="0" normalizeH="0" baseline="0" noProof="0" dirty="0" err="1">
                <a:ln>
                  <a:noFill/>
                </a:ln>
                <a:solidFill>
                  <a:srgbClr val="000000"/>
                </a:solidFill>
                <a:effectLst/>
                <a:uLnTx/>
                <a:uFillTx/>
                <a:latin typeface="Tahoma"/>
                <a:ea typeface="+mn-ea"/>
                <a:cs typeface="+mn-cs"/>
              </a:rPr>
              <a:t>Santiago_Calatrava</a:t>
            </a:r>
            <a:endParaRPr kumimoji="0" lang="en-US" sz="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256462228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Overarching Principles for Computing?</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315</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descr="brain-MjYzMzAyMg.jpe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5576" y="980728"/>
            <a:ext cx="7272808" cy="5454606"/>
          </a:xfrm>
          <a:prstGeom prst="rect">
            <a:avLst/>
          </a:prstGeom>
        </p:spPr>
      </p:pic>
      <p:sp>
        <p:nvSpPr>
          <p:cNvPr id="6" name="Rectangle 5"/>
          <p:cNvSpPr/>
          <p:nvPr/>
        </p:nvSpPr>
        <p:spPr>
          <a:xfrm>
            <a:off x="2664296" y="6495147"/>
            <a:ext cx="4572000" cy="246221"/>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http://</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spectrum.ieee.org</a:t>
            </a:r>
            <a:r>
              <a:rPr kumimoji="0" lang="en-US" sz="1000" b="0" i="0" u="none" strike="noStrike" kern="1200" cap="none" spc="0" normalizeH="0" baseline="0" noProof="0" dirty="0">
                <a:ln>
                  <a:noFill/>
                </a:ln>
                <a:solidFill>
                  <a:srgbClr val="000000"/>
                </a:solidFill>
                <a:effectLst/>
                <a:uLnTx/>
                <a:uFillTx/>
                <a:latin typeface="Calibri"/>
                <a:ea typeface="+mn-ea"/>
                <a:cs typeface="Calibri"/>
              </a:rPr>
              <a:t>/image/</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MjYzMzAyMg.jpeg</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92407926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5D515-2CD3-FE48-A36D-1EDBB48CF782}"/>
              </a:ext>
            </a:extLst>
          </p:cNvPr>
          <p:cNvSpPr>
            <a:spLocks noGrp="1"/>
          </p:cNvSpPr>
          <p:nvPr>
            <p:ph type="title"/>
          </p:nvPr>
        </p:nvSpPr>
        <p:spPr/>
        <p:txBody>
          <a:bodyPr/>
          <a:lstStyle/>
          <a:p>
            <a:r>
              <a:rPr lang="en-US" dirty="0"/>
              <a:t>Fundamentally Better Architectures</a:t>
            </a:r>
          </a:p>
        </p:txBody>
      </p:sp>
      <p:sp>
        <p:nvSpPr>
          <p:cNvPr id="3" name="Content Placeholder 2">
            <a:extLst>
              <a:ext uri="{FF2B5EF4-FFF2-40B4-BE49-F238E27FC236}">
                <a16:creationId xmlns:a16="http://schemas.microsoft.com/office/drawing/2014/main" id="{21E21BD7-9134-8948-A688-D1C8BE8F5B7A}"/>
              </a:ext>
            </a:extLst>
          </p:cNvPr>
          <p:cNvSpPr>
            <a:spLocks noGrp="1"/>
          </p:cNvSpPr>
          <p:nvPr>
            <p:ph idx="1"/>
          </p:nvPr>
        </p:nvSpPr>
        <p:spPr>
          <a:xfrm>
            <a:off x="228600" y="1432520"/>
            <a:ext cx="8610600" cy="4876800"/>
          </a:xfrm>
        </p:spPr>
        <p:txBody>
          <a:bodyPr/>
          <a:lstStyle/>
          <a:p>
            <a:pPr marL="0" indent="0" algn="ctr">
              <a:buNone/>
            </a:pPr>
            <a:r>
              <a:rPr lang="en-US" sz="4800" b="1" dirty="0">
                <a:solidFill>
                  <a:srgbClr val="0000FF"/>
                </a:solidFill>
              </a:rPr>
              <a:t>Data-centric</a:t>
            </a:r>
          </a:p>
          <a:p>
            <a:pPr algn="ctr"/>
            <a:endParaRPr lang="en-US" sz="4800" b="1" dirty="0">
              <a:solidFill>
                <a:srgbClr val="0000FF"/>
              </a:solidFill>
            </a:endParaRPr>
          </a:p>
          <a:p>
            <a:pPr marL="0" indent="0" algn="ctr">
              <a:buNone/>
            </a:pPr>
            <a:r>
              <a:rPr lang="en-US" sz="4800" b="1" dirty="0">
                <a:solidFill>
                  <a:srgbClr val="0000FF"/>
                </a:solidFill>
              </a:rPr>
              <a:t>Data-driven</a:t>
            </a:r>
          </a:p>
          <a:p>
            <a:pPr marL="0" indent="0" algn="ctr">
              <a:buNone/>
            </a:pPr>
            <a:endParaRPr lang="en-US" sz="4800" b="1" dirty="0">
              <a:solidFill>
                <a:srgbClr val="0000FF"/>
              </a:solidFill>
            </a:endParaRPr>
          </a:p>
          <a:p>
            <a:pPr marL="0" indent="0" algn="ctr">
              <a:buNone/>
            </a:pPr>
            <a:r>
              <a:rPr lang="en-US" sz="4800" b="1" dirty="0">
                <a:solidFill>
                  <a:srgbClr val="0000FF"/>
                </a:solidFill>
              </a:rPr>
              <a:t>Data-aware</a:t>
            </a:r>
          </a:p>
        </p:txBody>
      </p:sp>
      <p:sp>
        <p:nvSpPr>
          <p:cNvPr id="4" name="Slide Number Placeholder 3">
            <a:extLst>
              <a:ext uri="{FF2B5EF4-FFF2-40B4-BE49-F238E27FC236}">
                <a16:creationId xmlns:a16="http://schemas.microsoft.com/office/drawing/2014/main" id="{1FCD387B-E70B-6A4A-BE99-B968136C01F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696940033"/>
      </p:ext>
    </p:extLst>
  </p:cSld>
  <p:clrMapOvr>
    <a:masterClrMapping/>
  </p:clrMapOvr>
  <p:transition/>
</p:sld>
</file>

<file path=ppt/slides/slide3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4F852-247E-8E45-911F-917B88B448CC}"/>
              </a:ext>
            </a:extLst>
          </p:cNvPr>
          <p:cNvSpPr>
            <a:spLocks noGrp="1"/>
          </p:cNvSpPr>
          <p:nvPr>
            <p:ph type="title"/>
          </p:nvPr>
        </p:nvSpPr>
        <p:spPr>
          <a:xfrm>
            <a:off x="228600" y="152400"/>
            <a:ext cx="8879904" cy="1066800"/>
          </a:xfrm>
        </p:spPr>
        <p:txBody>
          <a:bodyPr/>
          <a:lstStyle/>
          <a:p>
            <a:r>
              <a:rPr lang="en-US" sz="3400" dirty="0"/>
              <a:t>A Blueprint for Fundamentally Better Architectures</a:t>
            </a:r>
          </a:p>
        </p:txBody>
      </p:sp>
      <p:sp>
        <p:nvSpPr>
          <p:cNvPr id="3" name="Content Placeholder 2">
            <a:extLst>
              <a:ext uri="{FF2B5EF4-FFF2-40B4-BE49-F238E27FC236}">
                <a16:creationId xmlns:a16="http://schemas.microsoft.com/office/drawing/2014/main" id="{33D775C0-662F-E944-BE80-00AD35D75816}"/>
              </a:ext>
            </a:extLst>
          </p:cNvPr>
          <p:cNvSpPr>
            <a:spLocks noGrp="1"/>
          </p:cNvSpPr>
          <p:nvPr>
            <p:ph idx="1"/>
          </p:nvPr>
        </p:nvSpPr>
        <p:spPr>
          <a:xfrm>
            <a:off x="228600" y="1052736"/>
            <a:ext cx="8610600" cy="5195664"/>
          </a:xfrm>
        </p:spPr>
        <p:txBody>
          <a:bodyPr/>
          <a:lstStyle/>
          <a:p>
            <a:r>
              <a:rPr lang="en-US" sz="2000" dirty="0"/>
              <a:t>Onur Mutlu,</a:t>
            </a:r>
            <a:br>
              <a:rPr lang="en-US" sz="2000" dirty="0"/>
            </a:br>
            <a:r>
              <a:rPr lang="en-US" sz="2000" b="1" dirty="0">
                <a:solidFill>
                  <a:srgbClr val="0000FF"/>
                </a:solidFill>
                <a:hlinkClick r:id="rId2">
                  <a:extLst>
                    <a:ext uri="{A12FA001-AC4F-418D-AE19-62706E023703}">
                      <ahyp:hlinkClr xmlns:ahyp="http://schemas.microsoft.com/office/drawing/2018/hyperlinkcolor" val="tx"/>
                    </a:ext>
                  </a:extLst>
                </a:hlinkClick>
              </a:rPr>
              <a:t>"Intelligent Architectures for Intelligent Computing Systems"</a:t>
            </a:r>
            <a:br>
              <a:rPr lang="en-US" sz="2000" dirty="0"/>
            </a:br>
            <a:r>
              <a:rPr lang="en-US" sz="2000" i="1" dirty="0"/>
              <a:t>Invited Paper in Proceedings of the </a:t>
            </a:r>
            <a:r>
              <a:rPr lang="en-US" sz="2000" i="1" dirty="0">
                <a:hlinkClick r:id="rId3"/>
              </a:rPr>
              <a:t>Design, Automation, and Test in Europe Conference</a:t>
            </a:r>
            <a:r>
              <a:rPr lang="en-US" sz="2000" i="1" dirty="0"/>
              <a:t> (</a:t>
            </a:r>
            <a:r>
              <a:rPr lang="en-US" sz="2000" b="1" i="1" dirty="0"/>
              <a:t>DATE</a:t>
            </a:r>
            <a:r>
              <a:rPr lang="en-US" sz="2000" i="1" dirty="0"/>
              <a:t>)</a:t>
            </a:r>
            <a:r>
              <a:rPr lang="en-US" sz="2000" dirty="0"/>
              <a:t>, Virtual, February 2021.</a:t>
            </a:r>
            <a:br>
              <a:rPr lang="en-US" sz="2000" dirty="0"/>
            </a:br>
            <a:r>
              <a:rPr lang="en-US" sz="2000" dirty="0"/>
              <a:t>[</a:t>
            </a:r>
            <a:r>
              <a:rPr lang="en-US" sz="2000" dirty="0">
                <a:hlinkClick r:id="rId4"/>
              </a:rPr>
              <a:t>Slides (pptx)</a:t>
            </a:r>
            <a:r>
              <a:rPr lang="en-US" sz="2000" dirty="0"/>
              <a:t> </a:t>
            </a:r>
            <a:r>
              <a:rPr lang="en-US" sz="2000" dirty="0">
                <a:hlinkClick r:id="rId5"/>
              </a:rPr>
              <a:t>(pdf)</a:t>
            </a:r>
            <a:r>
              <a:rPr lang="en-US" sz="2000" dirty="0"/>
              <a:t>]</a:t>
            </a:r>
            <a:br>
              <a:rPr lang="en-US" sz="2000" dirty="0"/>
            </a:br>
            <a:r>
              <a:rPr lang="en-US" sz="2000" dirty="0"/>
              <a:t>[</a:t>
            </a:r>
            <a:r>
              <a:rPr lang="en-US" sz="2000" dirty="0">
                <a:hlinkClick r:id="rId6"/>
              </a:rPr>
              <a:t>IEDM Tutorial Slides (pptx)</a:t>
            </a:r>
            <a:r>
              <a:rPr lang="en-US" sz="2000" dirty="0"/>
              <a:t> </a:t>
            </a:r>
            <a:r>
              <a:rPr lang="en-US" sz="2000" dirty="0">
                <a:hlinkClick r:id="rId7"/>
              </a:rPr>
              <a:t>(pdf)</a:t>
            </a:r>
            <a:r>
              <a:rPr lang="en-US" sz="2000" dirty="0"/>
              <a:t>]</a:t>
            </a:r>
            <a:br>
              <a:rPr lang="en-US" sz="2000" dirty="0"/>
            </a:br>
            <a:r>
              <a:rPr lang="en-US" sz="2000" dirty="0"/>
              <a:t>[</a:t>
            </a:r>
            <a:r>
              <a:rPr lang="en-US" sz="2000" dirty="0">
                <a:hlinkClick r:id="rId8"/>
              </a:rPr>
              <a:t>Short DATE Talk Video</a:t>
            </a:r>
            <a:r>
              <a:rPr lang="en-US" sz="2000" dirty="0"/>
              <a:t> (11 minutes)]</a:t>
            </a:r>
            <a:br>
              <a:rPr lang="en-US" sz="2000" dirty="0"/>
            </a:br>
            <a:r>
              <a:rPr lang="en-US" sz="2000" dirty="0"/>
              <a:t>[</a:t>
            </a:r>
            <a:r>
              <a:rPr lang="en-US" sz="2000" dirty="0">
                <a:hlinkClick r:id="rId9"/>
              </a:rPr>
              <a:t>Longer IEDM Tutorial Video</a:t>
            </a:r>
            <a:r>
              <a:rPr lang="en-US" sz="2000" dirty="0"/>
              <a:t> (1 </a:t>
            </a:r>
            <a:r>
              <a:rPr lang="en-US" sz="2000" dirty="0" err="1"/>
              <a:t>hr</a:t>
            </a:r>
            <a:r>
              <a:rPr lang="en-US" sz="2000" dirty="0"/>
              <a:t> 51 minutes)]</a:t>
            </a:r>
          </a:p>
          <a:p>
            <a:endParaRPr lang="en-US" sz="2000" dirty="0"/>
          </a:p>
        </p:txBody>
      </p:sp>
      <p:sp>
        <p:nvSpPr>
          <p:cNvPr id="4" name="Slide Number Placeholder 3">
            <a:extLst>
              <a:ext uri="{FF2B5EF4-FFF2-40B4-BE49-F238E27FC236}">
                <a16:creationId xmlns:a16="http://schemas.microsoft.com/office/drawing/2014/main" id="{A902EC93-2093-4A4C-9A55-4B63386A8DC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4A91863D-16AC-D747-BA17-510BFEEF04EF}"/>
              </a:ext>
            </a:extLst>
          </p:cNvPr>
          <p:cNvPicPr>
            <a:picLocks noChangeAspect="1"/>
          </p:cNvPicPr>
          <p:nvPr/>
        </p:nvPicPr>
        <p:blipFill>
          <a:blip r:embed="rId10"/>
          <a:stretch>
            <a:fillRect/>
          </a:stretch>
        </p:blipFill>
        <p:spPr>
          <a:xfrm>
            <a:off x="0" y="4399550"/>
            <a:ext cx="9144000" cy="1549730"/>
          </a:xfrm>
          <a:prstGeom prst="rect">
            <a:avLst/>
          </a:prstGeom>
        </p:spPr>
      </p:pic>
    </p:spTree>
    <p:extLst>
      <p:ext uri="{BB962C8B-B14F-4D97-AF65-F5344CB8AC3E}">
        <p14:creationId xmlns:p14="http://schemas.microsoft.com/office/powerpoint/2010/main" val="2755409834"/>
      </p:ext>
    </p:extLst>
  </p:cSld>
  <p:clrMapOvr>
    <a:masterClrMapping/>
  </p:clrMapOvr>
  <p:transition/>
</p:sld>
</file>

<file path=ppt/slides/slide3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Exploit Good Principles</a:t>
            </a:r>
          </a:p>
        </p:txBody>
      </p:sp>
      <p:sp>
        <p:nvSpPr>
          <p:cNvPr id="3" name="Content Placeholder 2"/>
          <p:cNvSpPr>
            <a:spLocks noGrp="1"/>
          </p:cNvSpPr>
          <p:nvPr>
            <p:ph idx="1"/>
          </p:nvPr>
        </p:nvSpPr>
        <p:spPr>
          <a:xfrm>
            <a:off x="228600" y="1144488"/>
            <a:ext cx="8915400" cy="5020816"/>
          </a:xfrm>
        </p:spPr>
        <p:txBody>
          <a:bodyPr/>
          <a:lstStyle/>
          <a:p>
            <a:r>
              <a:rPr lang="en-US" dirty="0">
                <a:solidFill>
                  <a:srgbClr val="0000FF"/>
                </a:solidFill>
              </a:rPr>
              <a:t>Data-centric design </a:t>
            </a:r>
          </a:p>
          <a:p>
            <a:endParaRPr lang="en-US" dirty="0">
              <a:solidFill>
                <a:srgbClr val="0000FF"/>
              </a:solidFill>
            </a:endParaRPr>
          </a:p>
          <a:p>
            <a:r>
              <a:rPr lang="en-US" dirty="0">
                <a:solidFill>
                  <a:srgbClr val="0000FF"/>
                </a:solidFill>
              </a:rPr>
              <a:t>All components intelligent</a:t>
            </a:r>
          </a:p>
          <a:p>
            <a:endParaRPr lang="en-US" dirty="0">
              <a:solidFill>
                <a:srgbClr val="0000FF"/>
              </a:solidFill>
            </a:endParaRPr>
          </a:p>
          <a:p>
            <a:r>
              <a:rPr lang="en-US" dirty="0">
                <a:solidFill>
                  <a:srgbClr val="0000FF"/>
                </a:solidFill>
              </a:rPr>
              <a:t>Good cross-layer communication, expressive interfaces</a:t>
            </a:r>
          </a:p>
          <a:p>
            <a:endParaRPr lang="en-US" dirty="0">
              <a:solidFill>
                <a:srgbClr val="0000FF"/>
              </a:solidFill>
            </a:endParaRPr>
          </a:p>
          <a:p>
            <a:r>
              <a:rPr lang="en-US" dirty="0">
                <a:solidFill>
                  <a:srgbClr val="0000FF"/>
                </a:solidFill>
              </a:rPr>
              <a:t>Better-than-worst-case design</a:t>
            </a:r>
          </a:p>
          <a:p>
            <a:pPr marL="0" indent="0">
              <a:buNone/>
            </a:pPr>
            <a:endParaRPr lang="en-US" dirty="0">
              <a:solidFill>
                <a:srgbClr val="0000FF"/>
              </a:solidFill>
            </a:endParaRPr>
          </a:p>
          <a:p>
            <a:r>
              <a:rPr lang="en-US" dirty="0">
                <a:solidFill>
                  <a:srgbClr val="0000FF"/>
                </a:solidFill>
              </a:rPr>
              <a:t>Heterogeneity</a:t>
            </a:r>
          </a:p>
          <a:p>
            <a:endParaRPr lang="en-US" dirty="0">
              <a:solidFill>
                <a:srgbClr val="0000FF"/>
              </a:solidFill>
            </a:endParaRPr>
          </a:p>
          <a:p>
            <a:r>
              <a:rPr lang="en-US" dirty="0">
                <a:solidFill>
                  <a:srgbClr val="0000FF"/>
                </a:solidFill>
              </a:rPr>
              <a:t>Flexibility, adaptability</a:t>
            </a:r>
          </a:p>
          <a:p>
            <a:endParaRPr lang="en-US" dirty="0">
              <a:solidFill>
                <a:srgbClr val="0000FF"/>
              </a:solidFill>
            </a:endParaRPr>
          </a:p>
          <a:p>
            <a:pPr marL="344487" lvl="1" indent="0">
              <a:buNone/>
            </a:pPr>
            <a:endParaRPr lang="en-US" dirty="0">
              <a:solidFill>
                <a:srgbClr val="0000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318</a:t>
            </a:fld>
            <a:endParaRPr kumimoji="0" lang="en-US" alt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TextBox 4">
            <a:extLst>
              <a:ext uri="{FF2B5EF4-FFF2-40B4-BE49-F238E27FC236}">
                <a16:creationId xmlns:a16="http://schemas.microsoft.com/office/drawing/2014/main" id="{7EF5BC18-EE1D-6F4B-B345-541A869C9E6F}"/>
              </a:ext>
            </a:extLst>
          </p:cNvPr>
          <p:cNvSpPr txBox="1"/>
          <p:nvPr/>
        </p:nvSpPr>
        <p:spPr>
          <a:xfrm>
            <a:off x="5724128" y="5179948"/>
            <a:ext cx="3244799"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Tahoma"/>
                <a:ea typeface="+mn-ea"/>
                <a:cs typeface="+mn-cs"/>
              </a:rPr>
              <a:t>Open minds</a:t>
            </a:r>
          </a:p>
        </p:txBody>
      </p:sp>
    </p:spTree>
    <p:extLst>
      <p:ext uri="{BB962C8B-B14F-4D97-AF65-F5344CB8AC3E}">
        <p14:creationId xmlns:p14="http://schemas.microsoft.com/office/powerpoint/2010/main" val="252262620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Concluding Remarks</a:t>
            </a:r>
          </a:p>
        </p:txBody>
      </p:sp>
      <p:sp>
        <p:nvSpPr>
          <p:cNvPr id="3" name="Content Placeholder 2"/>
          <p:cNvSpPr>
            <a:spLocks noGrp="1"/>
          </p:cNvSpPr>
          <p:nvPr>
            <p:ph idx="1"/>
          </p:nvPr>
        </p:nvSpPr>
        <p:spPr>
          <a:xfrm>
            <a:off x="179512" y="908720"/>
            <a:ext cx="8964488" cy="5193723"/>
          </a:xfrm>
        </p:spPr>
        <p:txBody>
          <a:bodyPr/>
          <a:lstStyle/>
          <a:p>
            <a:r>
              <a:rPr lang="en-US" dirty="0"/>
              <a:t>It is time to design </a:t>
            </a:r>
            <a:r>
              <a:rPr lang="en-US" dirty="0">
                <a:solidFill>
                  <a:srgbClr val="FF0000"/>
                </a:solidFill>
              </a:rPr>
              <a:t>principled computing architectures </a:t>
            </a:r>
            <a:r>
              <a:rPr lang="en-US" dirty="0"/>
              <a:t>to achieve the highest </a:t>
            </a:r>
            <a:r>
              <a:rPr lang="en-US" dirty="0">
                <a:solidFill>
                  <a:srgbClr val="0000FF"/>
                </a:solidFill>
              </a:rPr>
              <a:t>security, performance, and efficiency</a:t>
            </a:r>
          </a:p>
          <a:p>
            <a:endParaRPr lang="en-US" sz="1400" dirty="0"/>
          </a:p>
          <a:p>
            <a:r>
              <a:rPr lang="en-US" dirty="0">
                <a:solidFill>
                  <a:srgbClr val="FF0000"/>
                </a:solidFill>
              </a:rPr>
              <a:t>Discover design principles for </a:t>
            </a:r>
            <a:r>
              <a:rPr lang="en-US" dirty="0">
                <a:solidFill>
                  <a:srgbClr val="0000FF"/>
                </a:solidFill>
              </a:rPr>
              <a:t>fundamentally secure and reliable computer architectures</a:t>
            </a:r>
          </a:p>
          <a:p>
            <a:endParaRPr lang="en-US" sz="1400" dirty="0">
              <a:solidFill>
                <a:srgbClr val="FF0000"/>
              </a:solidFill>
            </a:endParaRPr>
          </a:p>
          <a:p>
            <a:r>
              <a:rPr lang="en-US" dirty="0">
                <a:solidFill>
                  <a:srgbClr val="FF0000"/>
                </a:solidFill>
              </a:rPr>
              <a:t>Design complete systems to be balanced and energy-efficient</a:t>
            </a:r>
            <a:r>
              <a:rPr lang="en-US" dirty="0"/>
              <a:t>, i.e., </a:t>
            </a:r>
            <a:r>
              <a:rPr lang="en-US" dirty="0">
                <a:solidFill>
                  <a:srgbClr val="0000FF"/>
                </a:solidFill>
              </a:rPr>
              <a:t>data-centric (or memory-centric) and low-latency</a:t>
            </a:r>
          </a:p>
          <a:p>
            <a:endParaRPr lang="en-US" sz="1400" dirty="0">
              <a:solidFill>
                <a:srgbClr val="0000FF"/>
              </a:solidFill>
            </a:endParaRPr>
          </a:p>
          <a:p>
            <a:r>
              <a:rPr lang="en-US" dirty="0">
                <a:solidFill>
                  <a:srgbClr val="FF0000"/>
                </a:solidFill>
              </a:rPr>
              <a:t>Enable new platforms for genomics, medicine, health, AI/ML</a:t>
            </a:r>
          </a:p>
          <a:p>
            <a:endParaRPr lang="en-US" sz="1400" dirty="0">
              <a:solidFill>
                <a:srgbClr val="0000FF"/>
              </a:solidFill>
            </a:endParaRPr>
          </a:p>
          <a:p>
            <a:r>
              <a:rPr lang="en-US" dirty="0">
                <a:solidFill>
                  <a:srgbClr val="0000FF"/>
                </a:solidFill>
              </a:rPr>
              <a:t>This </a:t>
            </a:r>
            <a:r>
              <a:rPr lang="en-US" dirty="0">
                <a:solidFill>
                  <a:srgbClr val="000000"/>
                </a:solidFill>
              </a:rPr>
              <a:t>can</a:t>
            </a:r>
          </a:p>
          <a:p>
            <a:pPr lvl="1"/>
            <a:r>
              <a:rPr lang="en-US" dirty="0"/>
              <a:t>Lead to </a:t>
            </a:r>
            <a:r>
              <a:rPr lang="en-US" b="1" dirty="0">
                <a:solidFill>
                  <a:schemeClr val="accent2">
                    <a:lumMod val="75000"/>
                  </a:schemeClr>
                </a:solidFill>
              </a:rPr>
              <a:t>orders-of-magnitude </a:t>
            </a:r>
            <a:r>
              <a:rPr lang="en-US" dirty="0"/>
              <a:t>improvements </a:t>
            </a:r>
          </a:p>
          <a:p>
            <a:pPr lvl="1"/>
            <a:r>
              <a:rPr lang="en-US" b="1" dirty="0">
                <a:solidFill>
                  <a:srgbClr val="2C6123"/>
                </a:solidFill>
              </a:rPr>
              <a:t>Enable new applications &amp; computing platforms</a:t>
            </a:r>
          </a:p>
          <a:p>
            <a:pPr lvl="1"/>
            <a:r>
              <a:rPr lang="is-IS" b="1" dirty="0">
                <a:solidFill>
                  <a:srgbClr val="2C6123"/>
                </a:solidFill>
              </a:rPr>
              <a:t>Enable better understanding of nature</a:t>
            </a:r>
          </a:p>
          <a:p>
            <a:pPr lvl="1"/>
            <a:r>
              <a:rPr lang="is-IS" sz="2000" b="1" dirty="0">
                <a:solidFill>
                  <a:srgbClr val="2C6123"/>
                </a:solidFill>
              </a:rPr>
              <a:t>…</a:t>
            </a:r>
            <a:endParaRPr lang="en-US" sz="2000" b="1" dirty="0">
              <a:solidFill>
                <a:srgbClr val="2C6123"/>
              </a:solidFill>
            </a:endParaRPr>
          </a:p>
          <a:p>
            <a:endParaRPr lang="en-US" dirty="0">
              <a:solidFill>
                <a:srgbClr val="0000FF"/>
              </a:solidFill>
            </a:endParaRPr>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319</a:t>
            </a:fld>
            <a:endParaRPr kumimoji="0" lang="en-US" sz="1600" b="0" i="0" u="none" strike="noStrike" kern="1200" cap="none" spc="0" normalizeH="0" baseline="0" noProof="0" dirty="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375498918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Future is Very Bright</a:t>
            </a:r>
          </a:p>
        </p:txBody>
      </p:sp>
      <p:sp>
        <p:nvSpPr>
          <p:cNvPr id="3" name="Content Placeholder 2"/>
          <p:cNvSpPr>
            <a:spLocks noGrp="1"/>
          </p:cNvSpPr>
          <p:nvPr>
            <p:ph idx="1"/>
          </p:nvPr>
        </p:nvSpPr>
        <p:spPr>
          <a:xfrm>
            <a:off x="228600" y="1115597"/>
            <a:ext cx="8610600" cy="5193723"/>
          </a:xfrm>
        </p:spPr>
        <p:txBody>
          <a:bodyPr/>
          <a:lstStyle/>
          <a:p>
            <a:r>
              <a:rPr lang="en-US" dirty="0">
                <a:solidFill>
                  <a:srgbClr val="2C6123"/>
                </a:solidFill>
              </a:rPr>
              <a:t>Regardless of challenges </a:t>
            </a:r>
          </a:p>
          <a:p>
            <a:pPr lvl="1"/>
            <a:r>
              <a:rPr lang="en-US" dirty="0">
                <a:solidFill>
                  <a:srgbClr val="2C6123"/>
                </a:solidFill>
              </a:rPr>
              <a:t>in underlying technology and overlying problems/requirements </a:t>
            </a:r>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320</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Text Box 17"/>
          <p:cNvSpPr txBox="1">
            <a:spLocks noChangeArrowheads="1"/>
          </p:cNvSpPr>
          <p:nvPr/>
        </p:nvSpPr>
        <p:spPr bwMode="auto">
          <a:xfrm>
            <a:off x="3501600" y="4338414"/>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501600" y="3966939"/>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498425" y="3302620"/>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498425" y="2931145"/>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498425" y="2564432"/>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501600" y="4711476"/>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3501600" y="5082951"/>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501600" y="3644552"/>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Text Box 23"/>
          <p:cNvSpPr txBox="1">
            <a:spLocks noChangeAspect="1" noChangeArrowheads="1"/>
          </p:cNvSpPr>
          <p:nvPr/>
        </p:nvSpPr>
        <p:spPr bwMode="auto">
          <a:xfrm>
            <a:off x="3503188" y="5438551"/>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4" name="Rounded Rectangle 13"/>
          <p:cNvSpPr>
            <a:spLocks noChangeArrowheads="1"/>
          </p:cNvSpPr>
          <p:nvPr/>
        </p:nvSpPr>
        <p:spPr bwMode="auto">
          <a:xfrm rot="5400000">
            <a:off x="3392996" y="3041612"/>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200286327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3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800" dirty="0">
                <a:solidFill>
                  <a:srgbClr val="006633"/>
                </a:solidFill>
                <a:ea typeface="ＭＳ Ｐゴシック" pitchFamily="-106" charset="-128"/>
              </a:rPr>
              <a:t>We Need to Think and Act Across the Stack</a:t>
            </a:r>
            <a:endParaRPr lang="en-US" dirty="0"/>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 Box 17"/>
          <p:cNvSpPr txBox="1">
            <a:spLocks noChangeArrowheads="1"/>
          </p:cNvSpPr>
          <p:nvPr/>
        </p:nvSpPr>
        <p:spPr bwMode="auto">
          <a:xfrm>
            <a:off x="3501600" y="390683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501600" y="353536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498425" y="287104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498425" y="249956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498425" y="213285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501600" y="427990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3501600" y="465137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501600" y="321297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Text Box 23"/>
          <p:cNvSpPr txBox="1">
            <a:spLocks noChangeAspect="1" noChangeArrowheads="1"/>
          </p:cNvSpPr>
          <p:nvPr/>
        </p:nvSpPr>
        <p:spPr bwMode="auto">
          <a:xfrm>
            <a:off x="3503188" y="500697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4" name="Rounded Rectangle 13"/>
          <p:cNvSpPr>
            <a:spLocks noChangeArrowheads="1"/>
          </p:cNvSpPr>
          <p:nvPr/>
        </p:nvSpPr>
        <p:spPr bwMode="auto">
          <a:xfrm rot="5400000">
            <a:off x="3392996" y="2610036"/>
            <a:ext cx="2232248" cy="2286000"/>
          </a:xfrm>
          <a:prstGeom prst="roundRect">
            <a:avLst>
              <a:gd name="adj" fmla="val 16667"/>
            </a:avLst>
          </a:prstGeom>
          <a:noFill/>
          <a:ln w="44450">
            <a:solidFill>
              <a:srgbClr val="0000FF"/>
            </a:solidFill>
            <a:round/>
            <a:headEnd/>
            <a:tailEnd/>
          </a:ln>
          <a:extLst>
            <a:ext uri="{909E8E84-426E-40dd-AFC4-6F175D3DCCD1}">
              <a14:hiddenFill xmlns:a14="http://schemas.microsoft.com/office/drawing/2010/main" xmlns="">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15" name="TextBox 14">
            <a:extLst>
              <a:ext uri="{FF2B5EF4-FFF2-40B4-BE49-F238E27FC236}">
                <a16:creationId xmlns:a16="http://schemas.microsoft.com/office/drawing/2014/main" id="{B49969CC-89D8-8641-BF5A-5FB288BAD095}"/>
              </a:ext>
            </a:extLst>
          </p:cNvPr>
          <p:cNvSpPr txBox="1"/>
          <p:nvPr/>
        </p:nvSpPr>
        <p:spPr>
          <a:xfrm>
            <a:off x="2195736" y="5805264"/>
            <a:ext cx="4793300"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We can get there step by step</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379944579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3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PIM Review and Open Problems</a:t>
            </a:r>
          </a:p>
        </p:txBody>
      </p:sp>
      <p:sp>
        <p:nvSpPr>
          <p:cNvPr id="3" name="Content Placeholder 2"/>
          <p:cNvSpPr>
            <a:spLocks noGrp="1"/>
          </p:cNvSpPr>
          <p:nvPr>
            <p:ph idx="1"/>
          </p:nvPr>
        </p:nvSpPr>
        <p:spPr>
          <a:xfrm>
            <a:off x="228600" y="1052736"/>
            <a:ext cx="8915400" cy="4876800"/>
          </a:xfrm>
        </p:spPr>
        <p:txBody>
          <a:bodyPr/>
          <a:lstStyle/>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Content Placeholder 2">
            <a:extLst>
              <a:ext uri="{FF2B5EF4-FFF2-40B4-BE49-F238E27FC236}">
                <a16:creationId xmlns:a16="http://schemas.microsoft.com/office/drawing/2014/main" id="{3F2BD8AA-5E69-D846-BFB8-21B3FD479841}"/>
              </a:ext>
            </a:extLst>
          </p:cNvPr>
          <p:cNvSpPr txBox="1">
            <a:spLocks/>
          </p:cNvSpPr>
          <p:nvPr/>
        </p:nvSpPr>
        <p:spPr bwMode="auto">
          <a:xfrm>
            <a:off x="381000" y="1205136"/>
            <a:ext cx="89154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Onur Mutlu, Saugata Ghose, Juan Gomez-Luna, and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Rachata</a:t>
            </a:r>
            <a:r>
              <a:rPr kumimoji="0" lang="en-US" sz="1800" b="0" i="0" u="none" strike="noStrike" kern="1200" cap="none" spc="0" normalizeH="0" baseline="0" noProof="0" dirty="0">
                <a:ln>
                  <a:noFill/>
                </a:ln>
                <a:solidFill>
                  <a:srgbClr val="000000"/>
                </a:solidFill>
                <a:effectLst/>
                <a:uLnTx/>
                <a:uFillTx/>
                <a:latin typeface="Tahoma"/>
                <a:ea typeface="+mn-ea"/>
                <a:cs typeface="+mn-cs"/>
              </a:rPr>
              <a:t> Ausavarungnirun,</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"A Modern Primer on Processing in Memory"</a:t>
            </a:r>
            <a:br>
              <a:rPr kumimoji="0" lang="en-US" sz="1800" b="0" i="0" u="none" strike="noStrike" kern="1200" cap="none" spc="0" normalizeH="0" baseline="0" noProof="0" dirty="0">
                <a:ln>
                  <a:noFill/>
                </a:ln>
                <a:solidFill>
                  <a:srgbClr val="0432FF"/>
                </a:solidFill>
                <a:effectLst/>
                <a:uLnTx/>
                <a:uFillTx/>
                <a:latin typeface="Tahoma"/>
                <a:ea typeface="+mn-ea"/>
                <a:cs typeface="+mn-cs"/>
              </a:rPr>
            </a:br>
            <a:r>
              <a:rPr kumimoji="0" lang="en-US" sz="1800" b="0" i="1" u="none" strike="noStrike" kern="1200" cap="none" spc="0" normalizeH="0" baseline="0" noProof="0" dirty="0">
                <a:ln>
                  <a:noFill/>
                </a:ln>
                <a:solidFill>
                  <a:srgbClr val="000000"/>
                </a:solidFill>
                <a:effectLst/>
                <a:uLnTx/>
                <a:uFillTx/>
                <a:latin typeface="Tahoma"/>
                <a:ea typeface="+mn-ea"/>
                <a:cs typeface="+mn-cs"/>
              </a:rPr>
              <a:t>Invited Book Chapter in </a:t>
            </a:r>
            <a:r>
              <a:rPr kumimoji="0" lang="en-US" sz="1800" b="1" i="1" u="none" strike="noStrike" kern="1200" cap="none" spc="0" normalizeH="0" baseline="0" noProof="0" dirty="0">
                <a:ln>
                  <a:noFill/>
                </a:ln>
                <a:solidFill>
                  <a:srgbClr val="000000"/>
                </a:solidFill>
                <a:effectLst/>
                <a:uLnTx/>
                <a:uFillTx/>
                <a:latin typeface="Tahoma"/>
                <a:ea typeface="+mn-ea"/>
                <a:cs typeface="+mn-cs"/>
                <a:hlinkClick r:id="rId3"/>
              </a:rPr>
              <a:t>Emerging Computing: From Devices to Systems - Looking Beyond Moore and Von Neumann</a:t>
            </a:r>
            <a:r>
              <a:rPr kumimoji="0" lang="en-US" sz="1800" b="0" i="0" u="none" strike="noStrike" kern="1200" cap="none" spc="0" normalizeH="0" baseline="0" noProof="0" dirty="0">
                <a:ln>
                  <a:noFill/>
                </a:ln>
                <a:solidFill>
                  <a:srgbClr val="000000"/>
                </a:solidFill>
                <a:effectLst/>
                <a:uLnTx/>
                <a:uFillTx/>
                <a:latin typeface="Tahoma"/>
                <a:ea typeface="+mn-ea"/>
                <a:cs typeface="+mn-cs"/>
              </a:rPr>
              <a:t>, Springer, to be published in 2021.</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1" i="0" u="none" strike="noStrike" kern="0" cap="none" spc="0" normalizeH="0" baseline="0" noProof="0" dirty="0">
              <a:ln>
                <a:noFill/>
              </a:ln>
              <a:solidFill>
                <a:srgbClr val="000000"/>
              </a:solidFill>
              <a:effectLst/>
              <a:uLnTx/>
              <a:uFillTx/>
              <a:latin typeface="Tahoma"/>
              <a:ea typeface="+mn-ea"/>
              <a:cs typeface="+mn-cs"/>
            </a:endParaRPr>
          </a:p>
        </p:txBody>
      </p:sp>
      <p:sp>
        <p:nvSpPr>
          <p:cNvPr id="5" name="TextBox 4">
            <a:extLst>
              <a:ext uri="{FF2B5EF4-FFF2-40B4-BE49-F238E27FC236}">
                <a16:creationId xmlns:a16="http://schemas.microsoft.com/office/drawing/2014/main" id="{B44AC5CF-BFA6-5646-92DE-C9D89AA74928}"/>
              </a:ext>
            </a:extLst>
          </p:cNvPr>
          <p:cNvSpPr txBox="1"/>
          <p:nvPr/>
        </p:nvSpPr>
        <p:spPr>
          <a:xfrm>
            <a:off x="2411760" y="6453336"/>
            <a:ext cx="467467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https://arxiv.org/pdf/1903.03988.pdf</a:t>
            </a:r>
            <a:endParaRPr kumimoji="0" lang="en-US" sz="1800" b="1" i="0" u="none" strike="noStrike" kern="1200" cap="none" spc="0" normalizeH="0" baseline="0" noProof="0" dirty="0">
              <a:ln>
                <a:noFill/>
              </a:ln>
              <a:solidFill>
                <a:srgbClr val="0432FF"/>
              </a:solidFill>
              <a:effectLst/>
              <a:uLnTx/>
              <a:uFillTx/>
              <a:latin typeface="Tahoma"/>
              <a:ea typeface="+mn-ea"/>
              <a:cs typeface="+mn-cs"/>
            </a:endParaRPr>
          </a:p>
        </p:txBody>
      </p:sp>
      <p:pic>
        <p:nvPicPr>
          <p:cNvPr id="6" name="Picture 5">
            <a:extLst>
              <a:ext uri="{FF2B5EF4-FFF2-40B4-BE49-F238E27FC236}">
                <a16:creationId xmlns:a16="http://schemas.microsoft.com/office/drawing/2014/main" id="{A5EA4CA5-FBD8-9749-9830-D77D34BE5845}"/>
              </a:ext>
            </a:extLst>
          </p:cNvPr>
          <p:cNvPicPr>
            <a:picLocks noChangeAspect="1"/>
          </p:cNvPicPr>
          <p:nvPr/>
        </p:nvPicPr>
        <p:blipFill>
          <a:blip r:embed="rId5"/>
          <a:stretch>
            <a:fillRect/>
          </a:stretch>
        </p:blipFill>
        <p:spPr>
          <a:xfrm>
            <a:off x="-14659" y="1455514"/>
            <a:ext cx="9144000" cy="2744353"/>
          </a:xfrm>
          <a:prstGeom prst="rect">
            <a:avLst/>
          </a:prstGeom>
        </p:spPr>
      </p:pic>
    </p:spTree>
    <p:extLst>
      <p:ext uri="{BB962C8B-B14F-4D97-AF65-F5344CB8AC3E}">
        <p14:creationId xmlns:p14="http://schemas.microsoft.com/office/powerpoint/2010/main" val="217705378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3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2567D-A796-D347-A81C-53A42C0F54B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A1D145C-B1CC-0248-8402-DB3B402EA310}"/>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D74E4B9-8C28-2246-BBD1-89AFB3653A3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323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F32E59C2-C60B-164F-8152-5EAEA0A62FE5}"/>
              </a:ext>
            </a:extLst>
          </p:cNvPr>
          <p:cNvPicPr>
            <a:picLocks noChangeAspect="1"/>
          </p:cNvPicPr>
          <p:nvPr/>
        </p:nvPicPr>
        <p:blipFill>
          <a:blip r:embed="rId2"/>
          <a:stretch>
            <a:fillRect/>
          </a:stretch>
        </p:blipFill>
        <p:spPr>
          <a:xfrm>
            <a:off x="1835150" y="196850"/>
            <a:ext cx="5473700" cy="6464300"/>
          </a:xfrm>
          <a:prstGeom prst="rect">
            <a:avLst/>
          </a:prstGeom>
        </p:spPr>
      </p:pic>
    </p:spTree>
    <p:extLst>
      <p:ext uri="{BB962C8B-B14F-4D97-AF65-F5344CB8AC3E}">
        <p14:creationId xmlns:p14="http://schemas.microsoft.com/office/powerpoint/2010/main" val="1261722669"/>
      </p:ext>
    </p:extLst>
  </p:cSld>
  <p:clrMapOvr>
    <a:masterClrMapping/>
  </p:clrMapOvr>
  <p:transition/>
</p:sld>
</file>

<file path=ppt/slides/slide3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89408-568D-D849-B20B-D14F7C0146B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7809458-3406-614B-8614-09C6E86A51A6}"/>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2829EE78-77DE-774E-8E3C-547D2974177E}"/>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324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DF97FCE-1C93-7F47-B714-6E5EA092E7B6}"/>
              </a:ext>
            </a:extLst>
          </p:cNvPr>
          <p:cNvPicPr>
            <a:picLocks noChangeAspect="1"/>
          </p:cNvPicPr>
          <p:nvPr/>
        </p:nvPicPr>
        <p:blipFill>
          <a:blip r:embed="rId2"/>
          <a:stretch>
            <a:fillRect/>
          </a:stretch>
        </p:blipFill>
        <p:spPr>
          <a:xfrm>
            <a:off x="1955617" y="0"/>
            <a:ext cx="5232765" cy="6858000"/>
          </a:xfrm>
          <a:prstGeom prst="rect">
            <a:avLst/>
          </a:prstGeom>
        </p:spPr>
      </p:pic>
    </p:spTree>
    <p:extLst>
      <p:ext uri="{BB962C8B-B14F-4D97-AF65-F5344CB8AC3E}">
        <p14:creationId xmlns:p14="http://schemas.microsoft.com/office/powerpoint/2010/main" val="3181124249"/>
      </p:ext>
    </p:extLst>
  </p:cSld>
  <p:clrMapOvr>
    <a:masterClrMapping/>
  </p:clrMapOvr>
  <p:transition/>
</p:sld>
</file>

<file path=ppt/slides/slide3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PIM Review and Open Problems (II)</a:t>
            </a:r>
          </a:p>
        </p:txBody>
      </p:sp>
      <p:sp>
        <p:nvSpPr>
          <p:cNvPr id="3" name="Content Placeholder 2"/>
          <p:cNvSpPr>
            <a:spLocks noGrp="1"/>
          </p:cNvSpPr>
          <p:nvPr>
            <p:ph idx="1"/>
          </p:nvPr>
        </p:nvSpPr>
        <p:spPr>
          <a:xfrm>
            <a:off x="228600" y="1052736"/>
            <a:ext cx="8915400" cy="4876800"/>
          </a:xfrm>
        </p:spPr>
        <p:txBody>
          <a:bodyPr/>
          <a:lstStyle/>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Content Placeholder 2">
            <a:extLst>
              <a:ext uri="{FF2B5EF4-FFF2-40B4-BE49-F238E27FC236}">
                <a16:creationId xmlns:a16="http://schemas.microsoft.com/office/drawing/2014/main" id="{3F2BD8AA-5E69-D846-BFB8-21B3FD479841}"/>
              </a:ext>
            </a:extLst>
          </p:cNvPr>
          <p:cNvSpPr txBox="1">
            <a:spLocks/>
          </p:cNvSpPr>
          <p:nvPr/>
        </p:nvSpPr>
        <p:spPr bwMode="auto">
          <a:xfrm>
            <a:off x="381000" y="1205136"/>
            <a:ext cx="89154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1700" b="0" i="0" u="none" strike="noStrike" kern="1200" cap="none" spc="0" normalizeH="0" baseline="0" noProof="0" dirty="0">
                <a:ln>
                  <a:noFill/>
                </a:ln>
                <a:solidFill>
                  <a:srgbClr val="000000"/>
                </a:solidFill>
                <a:effectLst/>
                <a:uLnTx/>
                <a:uFillTx/>
                <a:latin typeface="Tahoma"/>
                <a:ea typeface="+mn-ea"/>
                <a:cs typeface="+mn-cs"/>
              </a:rPr>
              <a:t>Saugata Ghose, Amirali Boroumand, </a:t>
            </a:r>
            <a:r>
              <a:rPr kumimoji="0" lang="en-US" sz="1700" b="0" i="0" u="none" strike="noStrike" kern="1200" cap="none" spc="0" normalizeH="0" baseline="0" noProof="0" dirty="0" err="1">
                <a:ln>
                  <a:noFill/>
                </a:ln>
                <a:solidFill>
                  <a:srgbClr val="000000"/>
                </a:solidFill>
                <a:effectLst/>
                <a:uLnTx/>
                <a:uFillTx/>
                <a:latin typeface="Tahoma"/>
                <a:ea typeface="+mn-ea"/>
                <a:cs typeface="+mn-cs"/>
              </a:rPr>
              <a:t>Jeremie</a:t>
            </a:r>
            <a:r>
              <a:rPr kumimoji="0" lang="en-US" sz="1700" b="0" i="0" u="none" strike="noStrike" kern="1200" cap="none" spc="0" normalizeH="0" baseline="0" noProof="0" dirty="0">
                <a:ln>
                  <a:noFill/>
                </a:ln>
                <a:solidFill>
                  <a:srgbClr val="000000"/>
                </a:solidFill>
                <a:effectLst/>
                <a:uLnTx/>
                <a:uFillTx/>
                <a:latin typeface="Tahoma"/>
                <a:ea typeface="+mn-ea"/>
                <a:cs typeface="+mn-cs"/>
              </a:rPr>
              <a:t> S. Kim, Juan Gomez-Luna, and Onur Mutlu,</a:t>
            </a:r>
            <a:br>
              <a:rPr kumimoji="0" lang="en-US" sz="1900" b="0" i="0" u="none" strike="noStrike" kern="1200" cap="none" spc="0" normalizeH="0" baseline="0" noProof="0" dirty="0">
                <a:ln>
                  <a:noFill/>
                </a:ln>
                <a:solidFill>
                  <a:srgbClr val="000000"/>
                </a:solidFill>
                <a:effectLst/>
                <a:uLnTx/>
                <a:uFillTx/>
                <a:latin typeface="Tahoma"/>
                <a:ea typeface="+mn-ea"/>
                <a:cs typeface="+mn-cs"/>
              </a:rPr>
            </a:br>
            <a:r>
              <a:rPr kumimoji="0" lang="en-US" sz="19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"Processing-in-Memory: A Workload-Driven Perspective"</a:t>
            </a:r>
            <a:br>
              <a:rPr kumimoji="0" lang="en-US" sz="1900" b="0" i="0" u="none" strike="noStrike" kern="1200" cap="none" spc="0" normalizeH="0" baseline="0" noProof="0" dirty="0">
                <a:ln>
                  <a:noFill/>
                </a:ln>
                <a:solidFill>
                  <a:srgbClr val="0000FF"/>
                </a:solidFill>
                <a:effectLst/>
                <a:uLnTx/>
                <a:uFillTx/>
                <a:latin typeface="Tahoma"/>
                <a:ea typeface="+mn-ea"/>
                <a:cs typeface="+mn-cs"/>
              </a:rPr>
            </a:br>
            <a:r>
              <a:rPr kumimoji="0" lang="en-US" sz="1900" b="0" i="1" u="none" strike="noStrike" kern="1200" cap="none" spc="0" normalizeH="0" baseline="0" noProof="0" dirty="0">
                <a:ln>
                  <a:noFill/>
                </a:ln>
                <a:solidFill>
                  <a:srgbClr val="000000"/>
                </a:solidFill>
                <a:effectLst/>
                <a:uLnTx/>
                <a:uFillTx/>
                <a:latin typeface="Tahoma"/>
                <a:ea typeface="+mn-ea"/>
                <a:cs typeface="+mn-cs"/>
              </a:rPr>
              <a:t>Invited Article in </a:t>
            </a:r>
            <a:r>
              <a:rPr kumimoji="0" lang="en-US" sz="1900" b="0" i="1" u="none" strike="noStrike" kern="1200" cap="none" spc="0" normalizeH="0" baseline="0" noProof="0" dirty="0">
                <a:ln>
                  <a:noFill/>
                </a:ln>
                <a:solidFill>
                  <a:srgbClr val="000000"/>
                </a:solidFill>
                <a:effectLst/>
                <a:uLnTx/>
                <a:uFillTx/>
                <a:latin typeface="Tahoma"/>
                <a:ea typeface="+mn-ea"/>
                <a:cs typeface="+mn-cs"/>
                <a:hlinkClick r:id="rId3"/>
              </a:rPr>
              <a:t>IBM Journal of Research &amp; Development</a:t>
            </a:r>
            <a:r>
              <a:rPr kumimoji="0" lang="en-US" sz="1900" b="0" i="1" u="none" strike="noStrike" kern="1200" cap="none" spc="0" normalizeH="0" baseline="0" noProof="0" dirty="0">
                <a:ln>
                  <a:noFill/>
                </a:ln>
                <a:solidFill>
                  <a:srgbClr val="000000"/>
                </a:solidFill>
                <a:effectLst/>
                <a:uLnTx/>
                <a:uFillTx/>
                <a:latin typeface="Tahoma"/>
                <a:ea typeface="+mn-ea"/>
                <a:cs typeface="+mn-cs"/>
              </a:rPr>
              <a:t>, Special Issue on Hardware for Artificial Intelligence</a:t>
            </a:r>
            <a:r>
              <a:rPr kumimoji="0" lang="en-US" sz="1900" b="0" i="0" u="none" strike="noStrike" kern="1200" cap="none" spc="0" normalizeH="0" baseline="0" noProof="0" dirty="0">
                <a:ln>
                  <a:noFill/>
                </a:ln>
                <a:solidFill>
                  <a:srgbClr val="000000"/>
                </a:solidFill>
                <a:effectLst/>
                <a:uLnTx/>
                <a:uFillTx/>
                <a:latin typeface="Tahoma"/>
                <a:ea typeface="+mn-ea"/>
                <a:cs typeface="+mn-cs"/>
              </a:rPr>
              <a:t>, to appear in November 2019. </a:t>
            </a:r>
            <a:br>
              <a:rPr kumimoji="0" lang="en-US" sz="1900" b="0" i="0" u="none" strike="noStrike" kern="1200" cap="none" spc="0" normalizeH="0" baseline="0" noProof="0" dirty="0">
                <a:ln>
                  <a:noFill/>
                </a:ln>
                <a:solidFill>
                  <a:srgbClr val="000000"/>
                </a:solidFill>
                <a:effectLst/>
                <a:uLnTx/>
                <a:uFillTx/>
                <a:latin typeface="Tahoma"/>
                <a:ea typeface="+mn-ea"/>
                <a:cs typeface="+mn-cs"/>
              </a:rPr>
            </a:br>
            <a:r>
              <a:rPr kumimoji="0" lang="en-US" sz="1900" b="0" i="0" u="none" strike="noStrike" kern="1200" cap="none" spc="0" normalizeH="0" baseline="0" noProof="0" dirty="0">
                <a:ln>
                  <a:noFill/>
                </a:ln>
                <a:solidFill>
                  <a:srgbClr val="000000"/>
                </a:solidFill>
                <a:effectLst/>
                <a:uLnTx/>
                <a:uFillTx/>
                <a:latin typeface="Tahoma"/>
                <a:ea typeface="+mn-ea"/>
                <a:cs typeface="+mn-cs"/>
              </a:rPr>
              <a:t>[</a:t>
            </a:r>
            <a:r>
              <a:rPr kumimoji="0" lang="en-US" sz="1900" b="0" i="0" u="none" strike="noStrike" kern="1200" cap="none" spc="0" normalizeH="0" baseline="0" noProof="0" dirty="0">
                <a:ln>
                  <a:noFill/>
                </a:ln>
                <a:solidFill>
                  <a:srgbClr val="000000"/>
                </a:solidFill>
                <a:effectLst/>
                <a:uLnTx/>
                <a:uFillTx/>
                <a:latin typeface="Tahoma"/>
                <a:ea typeface="+mn-ea"/>
                <a:cs typeface="+mn-cs"/>
                <a:hlinkClick r:id="rId2"/>
              </a:rPr>
              <a:t>Preliminary arXiv version</a:t>
            </a:r>
            <a:r>
              <a:rPr kumimoji="0" lang="en-US" sz="1900" b="0" i="0" u="none" strike="noStrike" kern="1200" cap="none" spc="0" normalizeH="0" baseline="0" noProof="0" dirty="0">
                <a:ln>
                  <a:noFill/>
                </a:ln>
                <a:solidFill>
                  <a:srgbClr val="000000"/>
                </a:solidFill>
                <a:effectLst/>
                <a:uLnTx/>
                <a:uFillTx/>
                <a:latin typeface="Tahoma"/>
                <a:ea typeface="+mn-ea"/>
                <a:cs typeface="+mn-cs"/>
              </a:rPr>
              <a:t>]</a:t>
            </a:r>
          </a:p>
        </p:txBody>
      </p:sp>
      <p:sp>
        <p:nvSpPr>
          <p:cNvPr id="5" name="TextBox 4">
            <a:extLst>
              <a:ext uri="{FF2B5EF4-FFF2-40B4-BE49-F238E27FC236}">
                <a16:creationId xmlns:a16="http://schemas.microsoft.com/office/drawing/2014/main" id="{B44AC5CF-BFA6-5646-92DE-C9D89AA74928}"/>
              </a:ext>
            </a:extLst>
          </p:cNvPr>
          <p:cNvSpPr txBox="1"/>
          <p:nvPr/>
        </p:nvSpPr>
        <p:spPr>
          <a:xfrm>
            <a:off x="2411760" y="6453336"/>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https://arxiv.org/pdf/1907.12947.pdf</a:t>
            </a:r>
            <a:endParaRPr kumimoji="0" lang="en-US" sz="1800" b="1" i="0" u="none" strike="noStrike" kern="1200" cap="none" spc="0" normalizeH="0" baseline="0" noProof="0" dirty="0">
              <a:ln>
                <a:noFill/>
              </a:ln>
              <a:solidFill>
                <a:srgbClr val="0000FF"/>
              </a:solidFill>
              <a:effectLst/>
              <a:uLnTx/>
              <a:uFillTx/>
              <a:latin typeface="Tahoma"/>
              <a:ea typeface="+mn-ea"/>
              <a:cs typeface="+mn-cs"/>
            </a:endParaRPr>
          </a:p>
        </p:txBody>
      </p:sp>
      <p:pic>
        <p:nvPicPr>
          <p:cNvPr id="6" name="Picture 5">
            <a:extLst>
              <a:ext uri="{FF2B5EF4-FFF2-40B4-BE49-F238E27FC236}">
                <a16:creationId xmlns:a16="http://schemas.microsoft.com/office/drawing/2014/main" id="{FBED0A37-4CC1-FB45-AFBB-5CD2236B61B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8612" y="2457019"/>
            <a:ext cx="9144000" cy="1055077"/>
          </a:xfrm>
          <a:prstGeom prst="rect">
            <a:avLst/>
          </a:prstGeom>
        </p:spPr>
      </p:pic>
    </p:spTree>
    <p:extLst>
      <p:ext uri="{BB962C8B-B14F-4D97-AF65-F5344CB8AC3E}">
        <p14:creationId xmlns:p14="http://schemas.microsoft.com/office/powerpoint/2010/main" val="19385265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3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a:xfrm>
            <a:off x="228600" y="152400"/>
            <a:ext cx="8807896" cy="1066800"/>
          </a:xfrm>
        </p:spPr>
        <p:txBody>
          <a:bodyPr/>
          <a:lstStyle/>
          <a:p>
            <a:r>
              <a:rPr lang="en-US" dirty="0"/>
              <a:t>A Tutorial on Memory-Centric Systems</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p:txBody>
          <a:bodyPr/>
          <a:lstStyle/>
          <a:p>
            <a:r>
              <a:rPr lang="en-US" dirty="0" err="1"/>
              <a:t>Onur</a:t>
            </a:r>
            <a:r>
              <a:rPr lang="en-US" dirty="0"/>
              <a:t> </a:t>
            </a:r>
            <a:r>
              <a:rPr lang="en-US" dirty="0" err="1"/>
              <a:t>Mutlu</a:t>
            </a:r>
            <a:r>
              <a:rPr lang="en-US" dirty="0"/>
              <a:t>,</a:t>
            </a:r>
            <a:br>
              <a:rPr lang="en-US" dirty="0"/>
            </a:br>
            <a:r>
              <a:rPr lang="en-US" b="1" dirty="0">
                <a:solidFill>
                  <a:srgbClr val="0000FF"/>
                </a:solidFill>
                <a:hlinkClick r:id="rId2">
                  <a:extLst>
                    <a:ext uri="{A12FA001-AC4F-418D-AE19-62706E023703}">
                      <ahyp:hlinkClr xmlns:ahyp="http://schemas.microsoft.com/office/drawing/2018/hyperlinkcolor" val="tx"/>
                    </a:ext>
                  </a:extLst>
                </a:hlinkClick>
              </a:rPr>
              <a:t>"Memory-Centric Computing Systems"</a:t>
            </a:r>
            <a:br>
              <a:rPr lang="en-US" dirty="0"/>
            </a:br>
            <a:r>
              <a:rPr lang="en-US" dirty="0"/>
              <a:t>Invited Tutorial at </a:t>
            </a:r>
            <a:r>
              <a:rPr lang="en-US" i="1" dirty="0">
                <a:hlinkClick r:id="rId3"/>
              </a:rPr>
              <a:t>66th International Electron Devices Meeting (</a:t>
            </a:r>
            <a:r>
              <a:rPr lang="en-US" b="1" i="1" dirty="0">
                <a:hlinkClick r:id="rId3"/>
              </a:rPr>
              <a:t>IEDM</a:t>
            </a:r>
            <a:r>
              <a:rPr lang="en-US" i="1" dirty="0">
                <a:hlinkClick r:id="rId3"/>
              </a:rPr>
              <a:t>)</a:t>
            </a:r>
            <a:r>
              <a:rPr lang="en-US" dirty="0"/>
              <a:t>, Virtual, 12 December 2020.</a:t>
            </a:r>
            <a:br>
              <a:rPr lang="en-US" dirty="0"/>
            </a:br>
            <a:r>
              <a:rPr lang="en-US" dirty="0"/>
              <a:t>[</a:t>
            </a:r>
            <a:r>
              <a:rPr lang="en-US" dirty="0">
                <a:hlinkClick r:id="rId2"/>
              </a:rPr>
              <a:t>Slides (pptx)</a:t>
            </a:r>
            <a:r>
              <a:rPr lang="en-US" dirty="0"/>
              <a:t> </a:t>
            </a:r>
            <a:r>
              <a:rPr lang="en-US" dirty="0">
                <a:hlinkClick r:id="rId4"/>
              </a:rPr>
              <a:t>(pdf)</a:t>
            </a:r>
            <a:r>
              <a:rPr lang="en-US" dirty="0"/>
              <a:t>]</a:t>
            </a:r>
            <a:br>
              <a:rPr lang="en-US" dirty="0"/>
            </a:br>
            <a:r>
              <a:rPr lang="en-US" dirty="0"/>
              <a:t>[</a:t>
            </a:r>
            <a:r>
              <a:rPr lang="en-US" dirty="0">
                <a:hlinkClick r:id="rId5"/>
              </a:rPr>
              <a:t>Executive Summary Slides (pptx)</a:t>
            </a:r>
            <a:r>
              <a:rPr lang="en-US" dirty="0"/>
              <a:t> </a:t>
            </a:r>
            <a:r>
              <a:rPr lang="en-US" dirty="0">
                <a:hlinkClick r:id="rId6"/>
              </a:rPr>
              <a:t>(pdf)</a:t>
            </a:r>
            <a:r>
              <a:rPr lang="en-US" dirty="0"/>
              <a:t>]</a:t>
            </a:r>
            <a:br>
              <a:rPr lang="en-US" dirty="0"/>
            </a:br>
            <a:r>
              <a:rPr lang="en-US" dirty="0"/>
              <a:t>[</a:t>
            </a:r>
            <a:r>
              <a:rPr lang="en-US" dirty="0">
                <a:hlinkClick r:id="rId7"/>
              </a:rPr>
              <a:t>Tutorial Video</a:t>
            </a:r>
            <a:r>
              <a:rPr lang="en-US" dirty="0"/>
              <a:t> (1 hour 51 minutes)]</a:t>
            </a:r>
            <a:br>
              <a:rPr lang="en-US" dirty="0"/>
            </a:br>
            <a:r>
              <a:rPr lang="en-US" dirty="0"/>
              <a:t>[</a:t>
            </a:r>
            <a:r>
              <a:rPr lang="en-US" dirty="0">
                <a:hlinkClick r:id="rId8"/>
              </a:rPr>
              <a:t>Executive Summary Video</a:t>
            </a:r>
            <a:r>
              <a:rPr lang="en-US" dirty="0"/>
              <a:t> (2 minutes)]</a:t>
            </a:r>
            <a:br>
              <a:rPr lang="en-US" dirty="0"/>
            </a:br>
            <a:r>
              <a:rPr lang="en-US" dirty="0"/>
              <a:t>[</a:t>
            </a:r>
            <a:r>
              <a:rPr lang="en-US" dirty="0">
                <a:hlinkClick r:id="rId9"/>
              </a:rPr>
              <a:t>Abstract and Bio</a:t>
            </a:r>
            <a:r>
              <a:rPr lang="en-US" dirty="0"/>
              <a:t>]</a:t>
            </a:r>
            <a:br>
              <a:rPr lang="en-US" dirty="0"/>
            </a:br>
            <a:r>
              <a:rPr lang="en-US" dirty="0"/>
              <a:t>[</a:t>
            </a:r>
            <a:r>
              <a:rPr lang="en-US" dirty="0">
                <a:hlinkClick r:id="rId10"/>
              </a:rPr>
              <a:t>Related Keynote Paper from VLSI-DAT 2020</a:t>
            </a:r>
            <a:r>
              <a:rPr lang="en-US" dirty="0"/>
              <a:t>]</a:t>
            </a:r>
            <a:br>
              <a:rPr lang="en-US" dirty="0"/>
            </a:br>
            <a:r>
              <a:rPr lang="en-US" dirty="0"/>
              <a:t>[</a:t>
            </a:r>
            <a:r>
              <a:rPr lang="en-US" dirty="0">
                <a:hlinkClick r:id="rId11"/>
              </a:rPr>
              <a:t>Related Review Paper on Processing in Memory</a:t>
            </a:r>
            <a:r>
              <a:rPr lang="en-US" dirty="0"/>
              <a:t>]</a:t>
            </a:r>
            <a:br>
              <a:rPr lang="en-US" dirty="0"/>
            </a:br>
            <a:endParaRPr lang="en-US" dirty="0"/>
          </a:p>
          <a:p>
            <a:pPr marL="0" indent="0" algn="ctr">
              <a:buNone/>
            </a:pPr>
            <a:r>
              <a:rPr lang="en-US" dirty="0">
                <a:solidFill>
                  <a:srgbClr val="0000FF"/>
                </a:solidFill>
                <a:hlinkClick r:id="rId7">
                  <a:extLst>
                    <a:ext uri="{A12FA001-AC4F-418D-AE19-62706E023703}">
                      <ahyp:hlinkClr xmlns:ahyp="http://schemas.microsoft.com/office/drawing/2018/hyperlinkcolor" val="tx"/>
                    </a:ext>
                  </a:extLst>
                </a:hlinkClick>
              </a:rPr>
              <a:t>https://www.youtube.com/watch?v=H3sEaINPBOE</a:t>
            </a:r>
            <a:r>
              <a:rPr lang="en-US" dirty="0">
                <a:solidFill>
                  <a:srgbClr val="0000FF"/>
                </a:solidFill>
              </a:rPr>
              <a:t> </a:t>
            </a:r>
          </a:p>
        </p:txBody>
      </p:sp>
      <p:sp>
        <p:nvSpPr>
          <p:cNvPr id="4" name="Slide Number Placeholder 3">
            <a:extLst>
              <a:ext uri="{FF2B5EF4-FFF2-40B4-BE49-F238E27FC236}">
                <a16:creationId xmlns:a16="http://schemas.microsoft.com/office/drawing/2014/main" id="{668D3D00-D671-7A49-9903-3A6903D905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326</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TextBox 4">
            <a:extLst>
              <a:ext uri="{FF2B5EF4-FFF2-40B4-BE49-F238E27FC236}">
                <a16:creationId xmlns:a16="http://schemas.microsoft.com/office/drawing/2014/main" id="{BB09B705-782D-5543-A36E-90C01DB83752}"/>
              </a:ext>
            </a:extLst>
          </p:cNvPr>
          <p:cNvSpPr txBox="1"/>
          <p:nvPr/>
        </p:nvSpPr>
        <p:spPr>
          <a:xfrm>
            <a:off x="1979712" y="6461778"/>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12">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3242709252"/>
      </p:ext>
    </p:extLst>
  </p:cSld>
  <p:clrMapOvr>
    <a:masterClrMapping/>
  </p:clrMapOvr>
  <p:transition/>
</p:sld>
</file>

<file path=ppt/slides/slide3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E9CA3-848B-5245-8819-2933CCE0DA2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E9916E3-20F4-BE49-AE12-FDE247FE642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87CDB9E-A400-0A49-8FFF-6476E954202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327</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a:extLst>
              <a:ext uri="{FF2B5EF4-FFF2-40B4-BE49-F238E27FC236}">
                <a16:creationId xmlns:a16="http://schemas.microsoft.com/office/drawing/2014/main" id="{3D727200-6179-4646-ABDE-FE20EA9FABEF}"/>
              </a:ext>
            </a:extLst>
          </p:cNvPr>
          <p:cNvPicPr>
            <a:picLocks noChangeAspect="1"/>
          </p:cNvPicPr>
          <p:nvPr/>
        </p:nvPicPr>
        <p:blipFill>
          <a:blip r:embed="rId2"/>
          <a:stretch>
            <a:fillRect/>
          </a:stretch>
        </p:blipFill>
        <p:spPr>
          <a:xfrm>
            <a:off x="0" y="7055"/>
            <a:ext cx="9144000" cy="6843889"/>
          </a:xfrm>
          <a:prstGeom prst="rect">
            <a:avLst/>
          </a:prstGeom>
        </p:spPr>
      </p:pic>
    </p:spTree>
    <p:extLst>
      <p:ext uri="{BB962C8B-B14F-4D97-AF65-F5344CB8AC3E}">
        <p14:creationId xmlns:p14="http://schemas.microsoft.com/office/powerpoint/2010/main" val="1562060591"/>
      </p:ext>
    </p:extLst>
  </p:cSld>
  <p:clrMapOvr>
    <a:masterClrMapping/>
  </p:clrMapOvr>
  <p:transition/>
</p:sld>
</file>

<file path=ppt/slides/slide3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Funding Acknowledgments</a:t>
            </a:r>
          </a:p>
        </p:txBody>
      </p:sp>
      <p:sp>
        <p:nvSpPr>
          <p:cNvPr id="3" name="Content Placeholder 2"/>
          <p:cNvSpPr>
            <a:spLocks noGrp="1"/>
          </p:cNvSpPr>
          <p:nvPr>
            <p:ph idx="1"/>
          </p:nvPr>
        </p:nvSpPr>
        <p:spPr/>
        <p:txBody>
          <a:bodyPr/>
          <a:lstStyle/>
          <a:p>
            <a:r>
              <a:rPr lang="en-US" dirty="0"/>
              <a:t>Alibaba, AMD, </a:t>
            </a:r>
            <a:r>
              <a:rPr lang="en-US" dirty="0">
                <a:solidFill>
                  <a:srgbClr val="0432FF"/>
                </a:solidFill>
              </a:rPr>
              <a:t>ASML</a:t>
            </a:r>
            <a:r>
              <a:rPr lang="en-US" dirty="0"/>
              <a:t>, </a:t>
            </a:r>
            <a:r>
              <a:rPr lang="en-US" dirty="0">
                <a:solidFill>
                  <a:srgbClr val="0432FF"/>
                </a:solidFill>
              </a:rPr>
              <a:t>Google</a:t>
            </a:r>
            <a:r>
              <a:rPr lang="en-US" dirty="0"/>
              <a:t>, </a:t>
            </a:r>
            <a:r>
              <a:rPr lang="en-US" dirty="0">
                <a:solidFill>
                  <a:srgbClr val="0432FF"/>
                </a:solidFill>
              </a:rPr>
              <a:t>Facebook</a:t>
            </a:r>
            <a:r>
              <a:rPr lang="en-US" dirty="0"/>
              <a:t>, </a:t>
            </a:r>
            <a:r>
              <a:rPr lang="en-US" dirty="0">
                <a:solidFill>
                  <a:srgbClr val="0432FF"/>
                </a:solidFill>
              </a:rPr>
              <a:t>Hi-Silicon</a:t>
            </a:r>
            <a:r>
              <a:rPr lang="en-US" dirty="0"/>
              <a:t>, HP Labs, </a:t>
            </a:r>
            <a:r>
              <a:rPr lang="en-US" dirty="0">
                <a:solidFill>
                  <a:srgbClr val="0432FF"/>
                </a:solidFill>
              </a:rPr>
              <a:t>Huawei</a:t>
            </a:r>
            <a:r>
              <a:rPr lang="en-US" dirty="0"/>
              <a:t>, IBM, </a:t>
            </a:r>
            <a:r>
              <a:rPr lang="en-US" dirty="0">
                <a:solidFill>
                  <a:srgbClr val="0432FF"/>
                </a:solidFill>
              </a:rPr>
              <a:t>Intel</a:t>
            </a:r>
            <a:r>
              <a:rPr lang="en-US" dirty="0"/>
              <a:t>, </a:t>
            </a:r>
            <a:r>
              <a:rPr lang="en-US" dirty="0">
                <a:solidFill>
                  <a:srgbClr val="0432FF"/>
                </a:solidFill>
              </a:rPr>
              <a:t>Microsoft</a:t>
            </a:r>
            <a:r>
              <a:rPr lang="en-US" dirty="0"/>
              <a:t>, Nvidia, Oracle, Qualcomm, Rambus, Samsung, Seagate, </a:t>
            </a:r>
            <a:r>
              <a:rPr lang="en-US" dirty="0">
                <a:solidFill>
                  <a:srgbClr val="0432FF"/>
                </a:solidFill>
              </a:rPr>
              <a:t>VMware</a:t>
            </a:r>
          </a:p>
          <a:p>
            <a:r>
              <a:rPr lang="en-US" dirty="0"/>
              <a:t>NSF</a:t>
            </a:r>
          </a:p>
          <a:p>
            <a:r>
              <a:rPr lang="en-US" dirty="0"/>
              <a:t>NIH</a:t>
            </a:r>
          </a:p>
          <a:p>
            <a:r>
              <a:rPr lang="en-US" dirty="0"/>
              <a:t>GSRC</a:t>
            </a:r>
          </a:p>
          <a:p>
            <a:r>
              <a:rPr lang="en-US" dirty="0">
                <a:solidFill>
                  <a:srgbClr val="0432FF"/>
                </a:solidFill>
              </a:rPr>
              <a:t>SRC</a:t>
            </a:r>
          </a:p>
          <a:p>
            <a:r>
              <a:rPr lang="en-US" dirty="0" err="1"/>
              <a:t>CyLab</a:t>
            </a:r>
            <a:endParaRPr lang="en-US" dirty="0"/>
          </a:p>
          <a:p>
            <a:r>
              <a:rPr lang="en-US" dirty="0">
                <a:solidFill>
                  <a:srgbClr val="0432FF"/>
                </a:solidFill>
              </a:rPr>
              <a:t>EFCL</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328</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782020359"/>
      </p:ext>
    </p:extLst>
  </p:cSld>
  <p:clrMapOvr>
    <a:masterClrMapping/>
  </p:clrMapOvr>
  <p:transition/>
</p:sld>
</file>

<file path=ppt/slides/slide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Acknowledgments</a:t>
            </a:r>
          </a:p>
        </p:txBody>
      </p:sp>
      <p:sp>
        <p:nvSpPr>
          <p:cNvPr id="3" name="Content Placeholder 2"/>
          <p:cNvSpPr>
            <a:spLocks noGrp="1"/>
          </p:cNvSpPr>
          <p:nvPr>
            <p:ph idx="1"/>
          </p:nvPr>
        </p:nvSpPr>
        <p:spPr>
          <a:xfrm>
            <a:off x="228600" y="1187605"/>
            <a:ext cx="8610600" cy="5193723"/>
          </a:xfrm>
        </p:spPr>
        <p:txBody>
          <a:bodyPr/>
          <a:lstStyle/>
          <a:p>
            <a:r>
              <a:rPr lang="en-US" dirty="0">
                <a:solidFill>
                  <a:srgbClr val="0000FF"/>
                </a:solidFill>
              </a:rPr>
              <a:t>My current and past students and postdocs</a:t>
            </a:r>
          </a:p>
          <a:p>
            <a:pPr lvl="1"/>
            <a:r>
              <a:rPr lang="en-US" sz="2100" dirty="0" err="1"/>
              <a:t>Rachata</a:t>
            </a:r>
            <a:r>
              <a:rPr lang="en-US" sz="2100" dirty="0"/>
              <a:t> </a:t>
            </a:r>
            <a:r>
              <a:rPr lang="en-US" sz="2100" dirty="0" err="1"/>
              <a:t>Ausavarungnirun</a:t>
            </a:r>
            <a:r>
              <a:rPr lang="en-US" sz="2100" dirty="0"/>
              <a:t>, Abhishek </a:t>
            </a:r>
            <a:r>
              <a:rPr lang="en-US" sz="2100" dirty="0" err="1"/>
              <a:t>Bhowmick</a:t>
            </a:r>
            <a:r>
              <a:rPr lang="en-US" sz="2100" dirty="0"/>
              <a:t>, </a:t>
            </a:r>
            <a:r>
              <a:rPr lang="en-US" sz="2100" dirty="0" err="1"/>
              <a:t>Amirali</a:t>
            </a:r>
            <a:r>
              <a:rPr lang="en-US" sz="2100" dirty="0"/>
              <a:t> </a:t>
            </a:r>
            <a:r>
              <a:rPr lang="en-US" sz="2100" dirty="0" err="1"/>
              <a:t>Boroumand</a:t>
            </a:r>
            <a:r>
              <a:rPr lang="en-US" sz="2100" dirty="0"/>
              <a:t>, </a:t>
            </a:r>
            <a:r>
              <a:rPr lang="en-US" sz="2100" dirty="0" err="1"/>
              <a:t>Rui</a:t>
            </a:r>
            <a:r>
              <a:rPr lang="en-US" sz="2100" dirty="0"/>
              <a:t> </a:t>
            </a:r>
            <a:r>
              <a:rPr lang="en-US" sz="2100" dirty="0" err="1"/>
              <a:t>Cai</a:t>
            </a:r>
            <a:r>
              <a:rPr lang="en-US" sz="2100" dirty="0"/>
              <a:t>, Yu </a:t>
            </a:r>
            <a:r>
              <a:rPr lang="en-US" sz="2100" dirty="0" err="1"/>
              <a:t>Cai</a:t>
            </a:r>
            <a:r>
              <a:rPr lang="en-US" sz="2100" dirty="0"/>
              <a:t>, Kevin Chang, </a:t>
            </a:r>
            <a:r>
              <a:rPr lang="en-US" sz="2100" dirty="0" err="1"/>
              <a:t>Saugata</a:t>
            </a:r>
            <a:r>
              <a:rPr lang="en-US" sz="2100" dirty="0"/>
              <a:t> </a:t>
            </a:r>
            <a:r>
              <a:rPr lang="en-US" sz="2100" dirty="0" err="1"/>
              <a:t>Ghose</a:t>
            </a:r>
            <a:r>
              <a:rPr lang="en-US" sz="2100" dirty="0"/>
              <a:t>, Kevin Hsieh, Tyler </a:t>
            </a:r>
            <a:r>
              <a:rPr lang="en-US" sz="2100" dirty="0" err="1"/>
              <a:t>Huberty</a:t>
            </a:r>
            <a:r>
              <a:rPr lang="en-US" sz="2100" dirty="0"/>
              <a:t>, Ben </a:t>
            </a:r>
            <a:r>
              <a:rPr lang="en-US" sz="2100" dirty="0" err="1"/>
              <a:t>Jaiyen</a:t>
            </a:r>
            <a:r>
              <a:rPr lang="en-US" sz="2100" dirty="0"/>
              <a:t>, Samira Khan, </a:t>
            </a:r>
            <a:r>
              <a:rPr lang="en-US" sz="2100" dirty="0" err="1"/>
              <a:t>Jeremie</a:t>
            </a:r>
            <a:r>
              <a:rPr lang="en-US" sz="2100" dirty="0"/>
              <a:t> Kim, Yoongu Kim, Yang Li, Jamie Liu, Lavanya Subramanian, Donghyuk Lee, </a:t>
            </a:r>
            <a:r>
              <a:rPr lang="en-US" sz="2100" dirty="0" err="1"/>
              <a:t>Yixin</a:t>
            </a:r>
            <a:r>
              <a:rPr lang="en-US" sz="2100" dirty="0"/>
              <a:t> </a:t>
            </a:r>
            <a:r>
              <a:rPr lang="en-US" sz="2100" dirty="0" err="1"/>
              <a:t>Luo</a:t>
            </a:r>
            <a:r>
              <a:rPr lang="en-US" sz="2100" dirty="0"/>
              <a:t>, Justin Meza, Gennady </a:t>
            </a:r>
            <a:r>
              <a:rPr lang="en-US" sz="2100" dirty="0" err="1"/>
              <a:t>Pekhimenko</a:t>
            </a:r>
            <a:r>
              <a:rPr lang="en-US" sz="2100" dirty="0"/>
              <a:t>, Vivek Seshadri, Lavanya Subramanian, </a:t>
            </a:r>
            <a:r>
              <a:rPr lang="en-US" sz="2100" dirty="0" err="1"/>
              <a:t>Nandita</a:t>
            </a:r>
            <a:r>
              <a:rPr lang="en-US" sz="2100" dirty="0"/>
              <a:t> </a:t>
            </a:r>
            <a:r>
              <a:rPr lang="en-US" sz="2100" dirty="0" err="1"/>
              <a:t>Vijaykumar</a:t>
            </a:r>
            <a:r>
              <a:rPr lang="en-US" sz="2100" dirty="0"/>
              <a:t>, </a:t>
            </a:r>
            <a:r>
              <a:rPr lang="en-US" sz="2100" dirty="0" err="1"/>
              <a:t>HanBin</a:t>
            </a:r>
            <a:r>
              <a:rPr lang="en-US" sz="2100" dirty="0"/>
              <a:t> Yoon, </a:t>
            </a:r>
            <a:r>
              <a:rPr lang="en-US" sz="2100" dirty="0" err="1"/>
              <a:t>Jishen</a:t>
            </a:r>
            <a:r>
              <a:rPr lang="en-US" sz="2100" dirty="0"/>
              <a:t> Zhao, …</a:t>
            </a:r>
          </a:p>
          <a:p>
            <a:endParaRPr lang="en-US" sz="400" dirty="0"/>
          </a:p>
          <a:p>
            <a:endParaRPr lang="en-US" sz="400" dirty="0"/>
          </a:p>
          <a:p>
            <a:endParaRPr lang="en-US" sz="400" dirty="0"/>
          </a:p>
          <a:p>
            <a:r>
              <a:rPr lang="en-US" dirty="0">
                <a:solidFill>
                  <a:srgbClr val="0000FF"/>
                </a:solidFill>
              </a:rPr>
              <a:t>My collaborators</a:t>
            </a:r>
          </a:p>
          <a:p>
            <a:pPr lvl="1"/>
            <a:r>
              <a:rPr lang="en-US" sz="2100" dirty="0"/>
              <a:t>Can Alkan, Chita Das, Phil Gibbons, </a:t>
            </a:r>
            <a:r>
              <a:rPr lang="en-US" sz="2100" dirty="0" err="1"/>
              <a:t>Sriram</a:t>
            </a:r>
            <a:r>
              <a:rPr lang="en-US" sz="2100" dirty="0"/>
              <a:t> </a:t>
            </a:r>
            <a:r>
              <a:rPr lang="en-US" sz="2100" dirty="0" err="1"/>
              <a:t>Govindan</a:t>
            </a:r>
            <a:r>
              <a:rPr lang="en-US" sz="2100" dirty="0"/>
              <a:t>, Norm </a:t>
            </a:r>
            <a:r>
              <a:rPr lang="en-US" sz="2100" dirty="0" err="1"/>
              <a:t>Jouppi</a:t>
            </a:r>
            <a:r>
              <a:rPr lang="en-US" sz="2100" dirty="0"/>
              <a:t>, </a:t>
            </a:r>
            <a:r>
              <a:rPr lang="en-US" sz="2100" dirty="0" err="1"/>
              <a:t>Mahmut</a:t>
            </a:r>
            <a:r>
              <a:rPr lang="en-US" sz="2100" dirty="0"/>
              <a:t> </a:t>
            </a:r>
            <a:r>
              <a:rPr lang="en-US" sz="2100" dirty="0" err="1"/>
              <a:t>Kandemir</a:t>
            </a:r>
            <a:r>
              <a:rPr lang="en-US" sz="2100" dirty="0"/>
              <a:t>, Mike </a:t>
            </a:r>
            <a:r>
              <a:rPr lang="en-US" sz="2100" dirty="0" err="1"/>
              <a:t>Kozuch</a:t>
            </a:r>
            <a:r>
              <a:rPr lang="en-US" sz="2100" dirty="0"/>
              <a:t>, </a:t>
            </a:r>
            <a:r>
              <a:rPr lang="en-US" sz="2100" dirty="0" err="1"/>
              <a:t>Konrad</a:t>
            </a:r>
            <a:r>
              <a:rPr lang="en-US" sz="2100" dirty="0"/>
              <a:t> Lai, Ken Mai, Todd Mowry, Yale </a:t>
            </a:r>
            <a:r>
              <a:rPr lang="en-US" sz="2100" dirty="0" err="1"/>
              <a:t>Patt</a:t>
            </a:r>
            <a:r>
              <a:rPr lang="en-US" sz="2100" dirty="0"/>
              <a:t>, </a:t>
            </a:r>
            <a:r>
              <a:rPr lang="en-US" sz="2100" dirty="0" err="1"/>
              <a:t>Moinuddin</a:t>
            </a:r>
            <a:r>
              <a:rPr lang="en-US" sz="2100" dirty="0"/>
              <a:t> </a:t>
            </a:r>
            <a:r>
              <a:rPr lang="en-US" sz="2100" dirty="0" err="1"/>
              <a:t>Qureshi</a:t>
            </a:r>
            <a:r>
              <a:rPr lang="en-US" sz="2100" dirty="0"/>
              <a:t>, Partha Ranganathan, </a:t>
            </a:r>
            <a:r>
              <a:rPr lang="en-US" sz="2100" dirty="0" err="1"/>
              <a:t>Bikash</a:t>
            </a:r>
            <a:r>
              <a:rPr lang="en-US" sz="2100" dirty="0"/>
              <a:t> Sharma, </a:t>
            </a:r>
            <a:r>
              <a:rPr lang="en-US" sz="2100" dirty="0" err="1"/>
              <a:t>Kushagra</a:t>
            </a:r>
            <a:r>
              <a:rPr lang="en-US" sz="2100" dirty="0"/>
              <a:t> </a:t>
            </a:r>
            <a:r>
              <a:rPr lang="en-US" sz="2100" dirty="0" err="1"/>
              <a:t>Vaid</a:t>
            </a:r>
            <a:r>
              <a:rPr lang="en-US" sz="2100" dirty="0"/>
              <a:t>, Chris Wilkerson,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329</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613217681"/>
      </p:ext>
    </p:extLst>
  </p:cSld>
  <p:clrMapOvr>
    <a:masterClrMapping/>
  </p:clrMapOvr>
  <p:transition/>
</p:sld>
</file>

<file path=ppt/slides/slide3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a:xfrm>
            <a:off x="228600" y="0"/>
            <a:ext cx="8610600" cy="908719"/>
          </a:xfrm>
        </p:spPr>
        <p:txBody>
          <a:bodyPr anchor="ctr"/>
          <a:lstStyle/>
          <a:p>
            <a:r>
              <a:rPr lang="en-US" dirty="0">
                <a:latin typeface="Garamond" charset="0"/>
                <a:ea typeface="ＭＳ Ｐゴシック" charset="0"/>
                <a:cs typeface="ＭＳ Ｐゴシック" charset="0"/>
              </a:rPr>
              <a:t>Acknowledgments</a:t>
            </a:r>
          </a:p>
        </p:txBody>
      </p:sp>
      <p:sp>
        <p:nvSpPr>
          <p:cNvPr id="52" name="TextBox 51">
            <a:extLst>
              <a:ext uri="{FF2B5EF4-FFF2-40B4-BE49-F238E27FC236}">
                <a16:creationId xmlns:a16="http://schemas.microsoft.com/office/drawing/2014/main" id="{B20308FE-2DB7-BE46-A9A0-BA74A2CC6B83}"/>
              </a:ext>
            </a:extLst>
          </p:cNvPr>
          <p:cNvSpPr txBox="1"/>
          <p:nvPr/>
        </p:nvSpPr>
        <p:spPr>
          <a:xfrm>
            <a:off x="650894" y="4568785"/>
            <a:ext cx="8068234" cy="190821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w="22225">
                  <a:solidFill>
                    <a:srgbClr val="35742A">
                      <a:lumMod val="50000"/>
                    </a:srgbClr>
                  </a:solidFill>
                  <a:prstDash val="solid"/>
                </a:ln>
                <a:solidFill>
                  <a:srgbClr val="3B812F">
                    <a:lumMod val="40000"/>
                    <a:lumOff val="60000"/>
                  </a:srgbClr>
                </a:solidFill>
                <a:effectLst/>
                <a:uLnTx/>
                <a:uFillTx/>
                <a:latin typeface="Chalkduster" panose="03050602040202020205" pitchFamily="66" charset="77"/>
                <a:ea typeface="ＭＳ Ｐゴシック" panose="020B0600070205080204" pitchFamily="34" charset="-128"/>
                <a:cs typeface="Apple Chancery" panose="03020702040506060504" pitchFamily="66" charset="-79"/>
              </a:rPr>
              <a:t>Think BIG, Aim HIGH!</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w="0"/>
              <a:solidFill>
                <a:srgbClr val="CC9900"/>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hlinkClick r:id="rId2">
                <a:extLst>
                  <a:ext uri="{A12FA001-AC4F-418D-AE19-62706E023703}">
                    <ahyp:hlinkClr xmlns:ahyp="http://schemas.microsoft.com/office/drawing/2018/hyperlinkcolor" val="tx"/>
                  </a:ext>
                </a:extLst>
              </a:hlinkClick>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hlinkClick r:id="rId2">
                  <a:extLst>
                    <a:ext uri="{A12FA001-AC4F-418D-AE19-62706E023703}">
                      <ahyp:hlinkClr xmlns:ahyp="http://schemas.microsoft.com/office/drawing/2018/hyperlinkcolor" val="tx"/>
                    </a:ext>
                  </a:extLst>
                </a:hlinkClick>
              </a:rPr>
              <a:t>https://safari.ethz.ch</a:t>
            </a:r>
            <a:endParaRPr kumimoji="0" lang="en-US" sz="3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w="22225">
                <a:solidFill>
                  <a:srgbClr val="35742A">
                    <a:lumMod val="50000"/>
                  </a:srgbClr>
                </a:solidFill>
                <a:prstDash val="solid"/>
              </a:ln>
              <a:solidFill>
                <a:srgbClr val="000000"/>
              </a:solidFill>
              <a:effectLst/>
              <a:uLnTx/>
              <a:uFillTx/>
              <a:latin typeface="Tahoma"/>
              <a:ea typeface="ＭＳ Ｐゴシック" panose="020B0600070205080204" pitchFamily="34" charset="-128"/>
              <a:cs typeface="Apple Chancery" panose="03020702040506060504" pitchFamily="66" charset="-79"/>
            </a:endParaRPr>
          </a:p>
        </p:txBody>
      </p:sp>
      <p:pic>
        <p:nvPicPr>
          <p:cNvPr id="4" name="Picture 3">
            <a:extLst>
              <a:ext uri="{FF2B5EF4-FFF2-40B4-BE49-F238E27FC236}">
                <a16:creationId xmlns:a16="http://schemas.microsoft.com/office/drawing/2014/main" id="{7AF4B6B2-EBBD-DB4E-AC7D-91CAD4D09E7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27584" y="1484784"/>
            <a:ext cx="7200000" cy="2867256"/>
          </a:xfrm>
          <a:prstGeom prst="rect">
            <a:avLst/>
          </a:prstGeom>
        </p:spPr>
      </p:pic>
    </p:spTree>
    <p:extLst>
      <p:ext uri="{BB962C8B-B14F-4D97-AF65-F5344CB8AC3E}">
        <p14:creationId xmlns:p14="http://schemas.microsoft.com/office/powerpoint/2010/main" val="255424947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Slide Number Placeholder 3"/>
          <p:cNvSpPr>
            <a:spLocks noGrp="1"/>
          </p:cNvSpPr>
          <p:nvPr>
            <p:ph type="sldNum" sz="quarter" idx="11"/>
          </p:nvPr>
        </p:nvSpPr>
        <p:spPr bwMode="auto">
          <a:xfrm>
            <a:off x="8737600" y="8324851"/>
            <a:ext cx="2844800" cy="609600"/>
          </a:xfrm>
          <a:prstGeom prst="rect">
            <a:avLst/>
          </a:prstGeom>
          <a:noFill/>
          <a:ln w="9525">
            <a:noFill/>
            <a:miter lim="800000"/>
            <a:headEnd/>
            <a:tailEnd/>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121920" tIns="60960" rIns="121920" bIns="60960" numCol="1" anchor="b" anchorCtr="0" compatLnSpc="1">
            <a:prstTxWarp prst="textNoShape">
              <a:avLst/>
            </a:prstTxWarp>
          </a:bodyPr>
          <a:lstStyle>
            <a:defPPr>
              <a:defRPr lang="en-US"/>
            </a:defPPr>
            <a:lvl1pPr marL="0" algn="r" defTabSz="1219170" rtl="0" eaLnBrk="1" latinLnBrk="0" hangingPunct="1">
              <a:defRPr sz="2133" kern="1200">
                <a:solidFill>
                  <a:schemeClr val="tx1"/>
                </a:solidFill>
                <a:latin typeface="Garamond" pitchFamily="18" charset="0"/>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323594FA-E141-4234-AE05-360401972BE7}" type="slidenum">
              <a:rPr kumimoji="0" lang="en-US" altLang="en-US" sz="2133" b="0" i="0" u="none" strike="noStrike" kern="1200" cap="none" spc="0" normalizeH="0" baseline="0" noProof="0">
                <a:ln>
                  <a:noFill/>
                </a:ln>
                <a:solidFill>
                  <a:prstClr val="black"/>
                </a:solidFill>
                <a:effectLst/>
                <a:uLnTx/>
                <a:uFillTx/>
                <a:latin typeface="Garamond" pitchFamily="18" charset="0"/>
                <a:ea typeface="+mn-ea"/>
                <a:cs typeface="+mn-cs"/>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331</a:t>
            </a:fld>
            <a:endParaRPr kumimoji="0" lang="en-US" sz="1600" b="0" i="0" u="none" strike="noStrike" kern="1200" cap="none" spc="0" normalizeH="0" baseline="0" noProof="0">
              <a:ln>
                <a:noFill/>
              </a:ln>
              <a:solidFill>
                <a:srgbClr val="000000"/>
              </a:solidFill>
              <a:effectLst/>
              <a:uLnTx/>
              <a:uFillTx/>
              <a:latin typeface="Garamond" charset="0"/>
              <a:ea typeface="+mn-ea"/>
              <a:cs typeface="+mn-cs"/>
              <a:sym typeface="Arial"/>
            </a:endParaRPr>
          </a:p>
        </p:txBody>
      </p:sp>
      <p:pic>
        <p:nvPicPr>
          <p:cNvPr id="10" name="Picture 9">
            <a:extLst>
              <a:ext uri="{FF2B5EF4-FFF2-40B4-BE49-F238E27FC236}">
                <a16:creationId xmlns:a16="http://schemas.microsoft.com/office/drawing/2014/main" id="{B7135684-0FF0-F248-9E0B-F2E232609CB4}"/>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39000"/>
                    </a14:imgEffect>
                    <a14:imgEffect>
                      <a14:colorTemperature colorTemp="5739"/>
                    </a14:imgEffect>
                    <a14:imgEffect>
                      <a14:saturation sat="153000"/>
                    </a14:imgEffect>
                    <a14:imgEffect>
                      <a14:brightnessContrast bright="45000" contrast="26000"/>
                    </a14:imgEffect>
                  </a14:imgLayer>
                </a14:imgProps>
              </a:ext>
              <a:ext uri="{28A0092B-C50C-407E-A947-70E740481C1C}">
                <a14:useLocalDpi xmlns:a14="http://schemas.microsoft.com/office/drawing/2010/main"/>
              </a:ext>
            </a:extLst>
          </a:blip>
          <a:srcRect/>
          <a:stretch/>
        </p:blipFill>
        <p:spPr>
          <a:xfrm>
            <a:off x="0" y="1644707"/>
            <a:ext cx="9144000" cy="3981683"/>
          </a:xfrm>
          <a:prstGeom prst="rect">
            <a:avLst/>
          </a:prstGeom>
        </p:spPr>
      </p:pic>
      <p:sp>
        <p:nvSpPr>
          <p:cNvPr id="35" name="TextBox 34">
            <a:extLst>
              <a:ext uri="{FF2B5EF4-FFF2-40B4-BE49-F238E27FC236}">
                <a16:creationId xmlns:a16="http://schemas.microsoft.com/office/drawing/2014/main" id="{432295A3-5F7B-5F43-9181-1BEE72DB19A3}"/>
              </a:ext>
            </a:extLst>
          </p:cNvPr>
          <p:cNvSpPr txBox="1"/>
          <p:nvPr/>
        </p:nvSpPr>
        <p:spPr>
          <a:xfrm>
            <a:off x="827584" y="1988234"/>
            <a:ext cx="8173380" cy="307777"/>
          </a:xfrm>
          <a:prstGeom prst="rect">
            <a:avLst/>
          </a:prstGeom>
          <a:noFill/>
        </p:spPr>
        <p:txBody>
          <a:bodyPr wrap="square" rtlCol="0">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lang="en-US" sz="1400" kern="0" dirty="0">
                <a:solidFill>
                  <a:srgbClr val="0000FF"/>
                </a:solidFill>
                <a:latin typeface="Arial"/>
                <a:ea typeface="ＭＳ Ｐゴシック" panose="020B0600070205080204" pitchFamily="34" charset="-128"/>
                <a:cs typeface="Arial"/>
                <a:sym typeface="Arial"/>
              </a:rPr>
              <a:t>40</a:t>
            </a:r>
            <a:r>
              <a:rPr kumimoji="0" lang="en-US" sz="1400" b="0" i="0" u="none" strike="noStrike" kern="0" cap="none" spc="0" normalizeH="0" baseline="0" noProof="0" dirty="0">
                <a:ln>
                  <a:noFill/>
                </a:ln>
                <a:solidFill>
                  <a:srgbClr val="0000FF"/>
                </a:solidFill>
                <a:effectLst/>
                <a:uLnTx/>
                <a:uFillTx/>
                <a:latin typeface="Arial"/>
                <a:ea typeface="ＭＳ Ｐゴシック" panose="020B0600070205080204" pitchFamily="34" charset="-128"/>
                <a:cs typeface="Arial"/>
                <a:sym typeface="Arial"/>
              </a:rPr>
              <a:t>+ Researchers</a:t>
            </a:r>
          </a:p>
        </p:txBody>
      </p:sp>
      <p:sp>
        <p:nvSpPr>
          <p:cNvPr id="62" name="TextBox 61">
            <a:extLst>
              <a:ext uri="{FF2B5EF4-FFF2-40B4-BE49-F238E27FC236}">
                <a16:creationId xmlns:a16="http://schemas.microsoft.com/office/drawing/2014/main" id="{DF919E19-D41C-ED45-9955-893D0E136C12}"/>
              </a:ext>
            </a:extLst>
          </p:cNvPr>
          <p:cNvSpPr txBox="1"/>
          <p:nvPr/>
        </p:nvSpPr>
        <p:spPr>
          <a:xfrm>
            <a:off x="567029" y="5622340"/>
            <a:ext cx="8272171" cy="830997"/>
          </a:xfrm>
          <a:prstGeom prst="rect">
            <a:avLst/>
          </a:prstGeom>
          <a:noFill/>
        </p:spPr>
        <p:txBody>
          <a:bodyPr wrap="square" rtlCol="0">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4800" b="1" i="0" u="none" strike="noStrike" kern="0" cap="none" spc="0" normalizeH="0" baseline="0" noProof="0" dirty="0">
                <a:ln w="22225">
                  <a:solidFill>
                    <a:srgbClr val="35742A">
                      <a:lumMod val="50000"/>
                    </a:srgbClr>
                  </a:solidFill>
                  <a:prstDash val="solid"/>
                </a:ln>
                <a:solidFill>
                  <a:srgbClr val="3B812F">
                    <a:lumMod val="40000"/>
                    <a:lumOff val="60000"/>
                  </a:srgbClr>
                </a:solidFill>
                <a:effectLst/>
                <a:uLnTx/>
                <a:uFillTx/>
                <a:latin typeface="Chalkduster" panose="03050602040202020205" pitchFamily="66" charset="77"/>
                <a:ea typeface="ＭＳ Ｐゴシック" panose="020B0600070205080204" pitchFamily="34" charset="-128"/>
                <a:cs typeface="Apple Chancery" panose="03020702040506060504" pitchFamily="66" charset="-79"/>
                <a:sym typeface="Arial"/>
              </a:rPr>
              <a:t>Think BIG, Aim HIGH!</a:t>
            </a:r>
          </a:p>
        </p:txBody>
      </p:sp>
      <p:sp>
        <p:nvSpPr>
          <p:cNvPr id="11" name="Rectangle 10">
            <a:extLst>
              <a:ext uri="{FF2B5EF4-FFF2-40B4-BE49-F238E27FC236}">
                <a16:creationId xmlns:a16="http://schemas.microsoft.com/office/drawing/2014/main" id="{ACDC32EF-6916-C042-B579-9A528D144145}"/>
              </a:ext>
            </a:extLst>
          </p:cNvPr>
          <p:cNvSpPr/>
          <p:nvPr/>
        </p:nvSpPr>
        <p:spPr>
          <a:xfrm>
            <a:off x="3192109" y="6375455"/>
            <a:ext cx="2759782" cy="40011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hlinkClick r:id="rId4">
                  <a:extLst>
                    <a:ext uri="{A12FA001-AC4F-418D-AE19-62706E023703}">
                      <ahyp:hlinkClr xmlns:ahyp="http://schemas.microsoft.com/office/drawing/2018/hyperlinkcolor" val="tx"/>
                    </a:ext>
                  </a:extLst>
                </a:hlinkClick>
              </a:rPr>
              <a:t>https://safari.ethz.ch</a:t>
            </a:r>
            <a:endParaRPr kumimoji="0" lang="en-US" sz="2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endParaRPr>
          </a:p>
        </p:txBody>
      </p:sp>
      <p:pic>
        <p:nvPicPr>
          <p:cNvPr id="63" name="Picture 62">
            <a:extLst>
              <a:ext uri="{FF2B5EF4-FFF2-40B4-BE49-F238E27FC236}">
                <a16:creationId xmlns:a16="http://schemas.microsoft.com/office/drawing/2014/main" id="{24DD5283-F5C7-B94B-B7ED-8F1609BDF9AE}"/>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7781941" y="5229201"/>
            <a:ext cx="1329363" cy="471668"/>
          </a:xfrm>
          <a:prstGeom prst="rect">
            <a:avLst/>
          </a:prstGeom>
        </p:spPr>
      </p:pic>
      <p:sp>
        <p:nvSpPr>
          <p:cNvPr id="13" name="Title 1">
            <a:extLst>
              <a:ext uri="{FF2B5EF4-FFF2-40B4-BE49-F238E27FC236}">
                <a16:creationId xmlns:a16="http://schemas.microsoft.com/office/drawing/2014/main" id="{8C808981-2A78-D64E-A0DF-A6572C6FB0AB}"/>
              </a:ext>
            </a:extLst>
          </p:cNvPr>
          <p:cNvSpPr txBox="1">
            <a:spLocks/>
          </p:cNvSpPr>
          <p:nvPr/>
        </p:nvSpPr>
        <p:spPr bwMode="auto">
          <a:xfrm>
            <a:off x="228600" y="0"/>
            <a:ext cx="8610600" cy="908719"/>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4000" b="0" i="0" u="none" strike="noStrike" kern="0" cap="none" spc="0" normalizeH="0" baseline="0" noProof="0" dirty="0">
                <a:ln>
                  <a:noFill/>
                </a:ln>
                <a:solidFill>
                  <a:srgbClr val="70AD47">
                    <a:lumMod val="50000"/>
                  </a:srgbClr>
                </a:solidFill>
                <a:effectLst/>
                <a:uLnTx/>
                <a:uFillTx/>
                <a:latin typeface="Garamond" charset="0"/>
                <a:ea typeface="ＭＳ Ｐゴシック" charset="0"/>
              </a:rPr>
              <a:t>Onur </a:t>
            </a:r>
            <a:r>
              <a:rPr kumimoji="0" lang="en-US" sz="4000" b="0" i="0" u="none" strike="noStrike" kern="0" cap="none" spc="0" normalizeH="0" baseline="0" noProof="0" dirty="0" err="1">
                <a:ln>
                  <a:noFill/>
                </a:ln>
                <a:solidFill>
                  <a:srgbClr val="70AD47">
                    <a:lumMod val="50000"/>
                  </a:srgbClr>
                </a:solidFill>
                <a:effectLst/>
                <a:uLnTx/>
                <a:uFillTx/>
                <a:latin typeface="Garamond" charset="0"/>
                <a:ea typeface="ＭＳ Ｐゴシック" charset="0"/>
              </a:rPr>
              <a:t>Mutlu’s</a:t>
            </a:r>
            <a:r>
              <a:rPr kumimoji="0" lang="en-US" sz="4000" b="0" i="0" u="none" strike="noStrike" kern="0" cap="none" spc="0" normalizeH="0" baseline="0" noProof="0" dirty="0">
                <a:ln>
                  <a:noFill/>
                </a:ln>
                <a:solidFill>
                  <a:srgbClr val="70AD47">
                    <a:lumMod val="50000"/>
                  </a:srgbClr>
                </a:solidFill>
                <a:effectLst/>
                <a:uLnTx/>
                <a:uFillTx/>
                <a:latin typeface="Garamond" charset="0"/>
                <a:ea typeface="ＭＳ Ｐゴシック" charset="0"/>
              </a:rPr>
              <a:t> SAFARI Research Group</a:t>
            </a:r>
          </a:p>
        </p:txBody>
      </p:sp>
      <p:sp>
        <p:nvSpPr>
          <p:cNvPr id="12" name="Rectangle 25">
            <a:extLst>
              <a:ext uri="{FF2B5EF4-FFF2-40B4-BE49-F238E27FC236}">
                <a16:creationId xmlns:a16="http://schemas.microsoft.com/office/drawing/2014/main" id="{BC5DB1A9-C9CF-E447-9055-3E8366E5C79E}"/>
              </a:ext>
            </a:extLst>
          </p:cNvPr>
          <p:cNvSpPr>
            <a:spLocks noChangeArrowheads="1"/>
          </p:cNvSpPr>
          <p:nvPr/>
        </p:nvSpPr>
        <p:spPr bwMode="auto">
          <a:xfrm>
            <a:off x="-38101" y="824924"/>
            <a:ext cx="9144000"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40" tIns="45720" rIns="91440" bIns="4572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1" u="none" strike="noStrike" kern="1200" cap="none" spc="0" normalizeH="0" baseline="0" noProof="0" dirty="0">
                <a:ln>
                  <a:noFill/>
                </a:ln>
                <a:solidFill>
                  <a:srgbClr val="0000FF"/>
                </a:solidFill>
                <a:effectLst/>
                <a:uLnTx/>
                <a:uFillTx/>
                <a:latin typeface="Arial Narrow" charset="0"/>
                <a:ea typeface="ＭＳ Ｐゴシック" charset="0"/>
                <a:cs typeface="Arial" charset="0"/>
              </a:rPr>
              <a:t>Computer architecture, HW/SW, systems, bioinformatics, security, memory</a:t>
            </a:r>
          </a:p>
        </p:txBody>
      </p:sp>
      <p:sp>
        <p:nvSpPr>
          <p:cNvPr id="2" name="TextBox 1">
            <a:extLst>
              <a:ext uri="{FF2B5EF4-FFF2-40B4-BE49-F238E27FC236}">
                <a16:creationId xmlns:a16="http://schemas.microsoft.com/office/drawing/2014/main" id="{8D0BE4A6-A2E2-5245-9CEB-9E430FB09439}"/>
              </a:ext>
            </a:extLst>
          </p:cNvPr>
          <p:cNvSpPr txBox="1"/>
          <p:nvPr/>
        </p:nvSpPr>
        <p:spPr>
          <a:xfrm>
            <a:off x="2108985" y="1271883"/>
            <a:ext cx="5260351"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7030A0"/>
                </a:solidFill>
                <a:effectLst/>
                <a:uLnTx/>
                <a:uFillTx/>
                <a:latin typeface="Calibri" panose="020F0502020204030204"/>
                <a:ea typeface="+mn-ea"/>
                <a:cs typeface="+mn-cs"/>
                <a:hlinkClick r:id="rId6">
                  <a:extLst>
                    <a:ext uri="{A12FA001-AC4F-418D-AE19-62706E023703}">
                      <ahyp:hlinkClr xmlns:ahyp="http://schemas.microsoft.com/office/drawing/2018/hyperlinkcolor" val="tx"/>
                    </a:ext>
                  </a:extLst>
                </a:hlinkClick>
              </a:rPr>
              <a:t>https://safari.ethz.ch/safari-newsletter-january-2021/</a:t>
            </a:r>
            <a:r>
              <a:rPr kumimoji="0" lang="en-US" sz="1800" b="0" i="0" u="none" strike="noStrike" kern="1200" cap="none" spc="0" normalizeH="0" baseline="0" noProof="0" dirty="0">
                <a:ln>
                  <a:noFill/>
                </a:ln>
                <a:solidFill>
                  <a:srgbClr val="7030A0"/>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p:txBody>
      </p:sp>
    </p:spTree>
    <p:extLst>
      <p:ext uri="{BB962C8B-B14F-4D97-AF65-F5344CB8AC3E}">
        <p14:creationId xmlns:p14="http://schemas.microsoft.com/office/powerpoint/2010/main" val="37971701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p:txBody>
          <a:bodyPr/>
          <a:lstStyle/>
          <a:p>
            <a:r>
              <a:rPr lang="en-US" dirty="0"/>
              <a:t>SAFARI Newsletter April 2020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p:txBody>
          <a:bodyPr/>
          <a:lstStyle/>
          <a:p>
            <a:r>
              <a:rPr lang="en-US" dirty="0">
                <a:solidFill>
                  <a:srgbClr val="0432FF"/>
                </a:solidFill>
                <a:hlinkClick r:id="rId2">
                  <a:extLst>
                    <a:ext uri="{A12FA001-AC4F-418D-AE19-62706E023703}">
                      <ahyp:hlinkClr xmlns:ahyp="http://schemas.microsoft.com/office/drawing/2018/hyperlinkcolor" val="tx"/>
                    </a:ext>
                  </a:extLst>
                </a:hlinkClick>
              </a:rPr>
              <a:t>https://safari.ethz.ch/safari-newsletter-april-2020/</a:t>
            </a:r>
            <a:r>
              <a:rPr lang="en-US" dirty="0">
                <a:solidFill>
                  <a:srgbClr val="0432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332</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753F9A9C-2AB5-4D4F-A9B2-313B28032E1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331640" y="1694688"/>
            <a:ext cx="6047774" cy="5053619"/>
          </a:xfrm>
          <a:prstGeom prst="rect">
            <a:avLst/>
          </a:prstGeom>
        </p:spPr>
      </p:pic>
    </p:spTree>
    <p:extLst>
      <p:ext uri="{BB962C8B-B14F-4D97-AF65-F5344CB8AC3E}">
        <p14:creationId xmlns:p14="http://schemas.microsoft.com/office/powerpoint/2010/main" val="3124886548"/>
      </p:ext>
    </p:extLst>
  </p:cSld>
  <p:clrMapOvr>
    <a:masterClrMapping/>
  </p:clrMapOvr>
  <p:transition/>
</p:sld>
</file>

<file path=ppt/slides/slide3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p:txBody>
          <a:bodyPr/>
          <a:lstStyle/>
          <a:p>
            <a:r>
              <a:rPr lang="en-US" dirty="0"/>
              <a:t>SAFARI Newsletter January 2021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p:txBody>
          <a:bodyPr/>
          <a:lstStyle/>
          <a:p>
            <a:r>
              <a:rPr lang="en-US" dirty="0">
                <a:solidFill>
                  <a:srgbClr val="0000FF"/>
                </a:solidFill>
                <a:hlinkClick r:id="rId2">
                  <a:extLst>
                    <a:ext uri="{A12FA001-AC4F-418D-AE19-62706E023703}">
                      <ahyp:hlinkClr xmlns:ahyp="http://schemas.microsoft.com/office/drawing/2018/hyperlinkcolor" val="tx"/>
                    </a:ext>
                  </a:extLst>
                </a:hlinkClick>
              </a:rPr>
              <a:t>https://safari.ethz.ch/safari-newsletter-january-2021/</a:t>
            </a:r>
            <a:r>
              <a:rPr lang="en-US" dirty="0">
                <a:solidFill>
                  <a:srgbClr val="0000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333</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6" name="Picture 5">
            <a:extLst>
              <a:ext uri="{FF2B5EF4-FFF2-40B4-BE49-F238E27FC236}">
                <a16:creationId xmlns:a16="http://schemas.microsoft.com/office/drawing/2014/main" id="{904A22B3-8AF7-AF4E-A7B5-355DA91454CD}"/>
              </a:ext>
            </a:extLst>
          </p:cNvPr>
          <p:cNvPicPr>
            <a:picLocks noChangeAspect="1"/>
          </p:cNvPicPr>
          <p:nvPr/>
        </p:nvPicPr>
        <p:blipFill>
          <a:blip r:embed="rId3"/>
          <a:stretch>
            <a:fillRect/>
          </a:stretch>
        </p:blipFill>
        <p:spPr>
          <a:xfrm>
            <a:off x="1835696" y="1587726"/>
            <a:ext cx="5172394" cy="5259524"/>
          </a:xfrm>
          <a:prstGeom prst="rect">
            <a:avLst/>
          </a:prstGeom>
        </p:spPr>
      </p:pic>
    </p:spTree>
    <p:extLst>
      <p:ext uri="{BB962C8B-B14F-4D97-AF65-F5344CB8AC3E}">
        <p14:creationId xmlns:p14="http://schemas.microsoft.com/office/powerpoint/2010/main" val="4267614682"/>
      </p:ext>
    </p:extLst>
  </p:cSld>
  <p:clrMapOvr>
    <a:masterClrMapping/>
  </p:clrMapOvr>
  <p:transition/>
</p:sld>
</file>

<file path=ppt/slides/slide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3645024"/>
            <a:ext cx="9144000" cy="614362"/>
          </a:xfrm>
        </p:spPr>
        <p:txBody>
          <a:bodyPr>
            <a:noAutofit/>
          </a:bodyPr>
          <a:lstStyle/>
          <a:p>
            <a:r>
              <a:rPr lang="en-US" sz="2200" dirty="0"/>
              <a:t>Onur Mutlu</a:t>
            </a:r>
          </a:p>
          <a:p>
            <a:r>
              <a:rPr lang="en-US" sz="2200" dirty="0">
                <a:hlinkClick r:id="rId3"/>
              </a:rPr>
              <a:t>omutlu@gmail.com</a:t>
            </a:r>
            <a:r>
              <a:rPr lang="en-US" sz="2200" dirty="0"/>
              <a:t> </a:t>
            </a:r>
          </a:p>
          <a:p>
            <a:r>
              <a:rPr lang="en-US" sz="2200" dirty="0">
                <a:hlinkClick r:id="rId4"/>
              </a:rPr>
              <a:t>https://people.inf.ethz.ch/omutlu</a:t>
            </a:r>
            <a:endParaRPr lang="en-US" sz="2200" dirty="0"/>
          </a:p>
          <a:p>
            <a:r>
              <a:rPr lang="en-US" sz="2200" dirty="0"/>
              <a:t>1 December 2021</a:t>
            </a:r>
          </a:p>
          <a:p>
            <a:r>
              <a:rPr lang="en-US" dirty="0"/>
              <a:t>IEEE Data &amp; Storage Symposium (IEEE Bangalore)</a:t>
            </a:r>
          </a:p>
          <a:p>
            <a:endParaRPr lang="en-US" sz="2200" dirty="0"/>
          </a:p>
          <a:p>
            <a:pPr algn="l"/>
            <a:endParaRPr lang="en-US" sz="2200" dirty="0"/>
          </a:p>
        </p:txBody>
      </p:sp>
      <p:pic>
        <p:nvPicPr>
          <p:cNvPr id="10" name="Picture 2" descr="ETH Zurich short logo, black"/>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l="6982" t="19970" r="7940" b="18111"/>
          <a:stretch/>
        </p:blipFill>
        <p:spPr bwMode="auto">
          <a:xfrm>
            <a:off x="3261625" y="5805264"/>
            <a:ext cx="2750535" cy="783754"/>
          </a:xfrm>
          <a:prstGeom prst="rect">
            <a:avLst/>
          </a:prstGeom>
          <a:noFill/>
          <a:extLst>
            <a:ext uri="{909E8E84-426E-40dd-AFC4-6F175D3DCCD1}">
              <a14:hiddenFill xmlns="" xmlns:a14="http://schemas.microsoft.com/office/drawing/2010/main">
                <a:solidFill>
                  <a:srgbClr val="FFFFFF"/>
                </a:solidFill>
              </a14:hiddenFill>
            </a:ext>
          </a:extLst>
        </p:spPr>
      </p:pic>
      <p:pic>
        <p:nvPicPr>
          <p:cNvPr id="8" name="Picture 7" descr="Burgundy_CMU_JPG_Logo.jpg">
            <a:extLst>
              <a:ext uri="{FF2B5EF4-FFF2-40B4-BE49-F238E27FC236}">
                <a16:creationId xmlns:a16="http://schemas.microsoft.com/office/drawing/2014/main" id="{FDEF4BF8-4C42-2C48-ACA7-CAA3C1B63ED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478027" y="5805264"/>
            <a:ext cx="2532185" cy="914400"/>
          </a:xfrm>
          <a:prstGeom prst="rect">
            <a:avLst/>
          </a:prstGeom>
        </p:spPr>
      </p:pic>
      <p:pic>
        <p:nvPicPr>
          <p:cNvPr id="9" name="Picture 8" descr="safari.png">
            <a:extLst>
              <a:ext uri="{FF2B5EF4-FFF2-40B4-BE49-F238E27FC236}">
                <a16:creationId xmlns:a16="http://schemas.microsoft.com/office/drawing/2014/main" id="{979E4862-636A-E34E-B52B-A7AB09A48069}"/>
              </a:ext>
            </a:extLst>
          </p:cNvPr>
          <p:cNvPicPr>
            <a:picLocks noChangeAspect="1"/>
          </p:cNvPicPr>
          <p:nvPr/>
        </p:nvPicPr>
        <p:blipFill>
          <a:blip r:embed="rId7" cstate="print"/>
          <a:stretch>
            <a:fillRect/>
          </a:stretch>
        </p:blipFill>
        <p:spPr>
          <a:xfrm>
            <a:off x="216024" y="5949280"/>
            <a:ext cx="1745138" cy="504938"/>
          </a:xfrm>
          <a:prstGeom prst="rect">
            <a:avLst/>
          </a:prstGeom>
        </p:spPr>
      </p:pic>
      <p:sp>
        <p:nvSpPr>
          <p:cNvPr id="12" name="Title 1">
            <a:extLst>
              <a:ext uri="{FF2B5EF4-FFF2-40B4-BE49-F238E27FC236}">
                <a16:creationId xmlns:a16="http://schemas.microsoft.com/office/drawing/2014/main" id="{93DF90B4-9AA1-0247-9894-BE34945D5732}"/>
              </a:ext>
            </a:extLst>
          </p:cNvPr>
          <p:cNvSpPr>
            <a:spLocks noGrp="1"/>
          </p:cNvSpPr>
          <p:nvPr>
            <p:ph type="ctrTitle"/>
          </p:nvPr>
        </p:nvSpPr>
        <p:spPr>
          <a:xfrm>
            <a:off x="395536" y="1371600"/>
            <a:ext cx="8382000" cy="2201416"/>
          </a:xfrm>
        </p:spPr>
        <p:txBody>
          <a:bodyPr>
            <a:normAutofit fontScale="90000"/>
          </a:bodyPr>
          <a:lstStyle/>
          <a:p>
            <a:pPr algn="ctr"/>
            <a:r>
              <a:rPr lang="en-US" sz="6000" dirty="0"/>
              <a:t>Future Computing Platforms</a:t>
            </a:r>
            <a:br>
              <a:rPr lang="en-US" sz="4400" b="1" dirty="0"/>
            </a:br>
            <a:br>
              <a:rPr lang="en-US" sz="400" dirty="0"/>
            </a:br>
            <a:r>
              <a:rPr lang="en-US" sz="4900" dirty="0">
                <a:solidFill>
                  <a:srgbClr val="C00000"/>
                </a:solidFill>
              </a:rPr>
              <a:t>Challenges and Opportunities</a:t>
            </a:r>
            <a:br>
              <a:rPr lang="en-US" sz="4400" dirty="0"/>
            </a:br>
            <a:endParaRPr lang="en-US" sz="3800" dirty="0">
              <a:solidFill>
                <a:srgbClr val="FF0000"/>
              </a:solidFill>
            </a:endParaRPr>
          </a:p>
        </p:txBody>
      </p:sp>
    </p:spTree>
    <p:extLst>
      <p:ext uri="{BB962C8B-B14F-4D97-AF65-F5344CB8AC3E}">
        <p14:creationId xmlns:p14="http://schemas.microsoft.com/office/powerpoint/2010/main" val="2152353304"/>
      </p:ext>
    </p:extLst>
  </p:cSld>
  <p:clrMapOvr>
    <a:masterClrMapping/>
  </p:clrMapOvr>
</p:sld>
</file>

<file path=ppt/slides/slide3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Four Key Issues in Future Platforms</a:t>
            </a:r>
          </a:p>
        </p:txBody>
      </p:sp>
      <p:sp>
        <p:nvSpPr>
          <p:cNvPr id="3" name="Content Placeholder 2"/>
          <p:cNvSpPr>
            <a:spLocks noGrp="1"/>
          </p:cNvSpPr>
          <p:nvPr>
            <p:ph idx="1"/>
          </p:nvPr>
        </p:nvSpPr>
        <p:spPr>
          <a:xfrm>
            <a:off x="228600" y="1268760"/>
            <a:ext cx="8610600" cy="4876800"/>
          </a:xfrm>
        </p:spPr>
        <p:txBody>
          <a:bodyPr/>
          <a:lstStyle/>
          <a:p>
            <a:r>
              <a:rPr lang="en-US" dirty="0"/>
              <a:t>Fundamentally </a:t>
            </a:r>
            <a:r>
              <a:rPr lang="en-US" dirty="0">
                <a:solidFill>
                  <a:srgbClr val="0000FF"/>
                </a:solidFill>
              </a:rPr>
              <a:t>Secure/Reliable/Safe </a:t>
            </a:r>
            <a:r>
              <a:rPr lang="en-US" dirty="0"/>
              <a:t>Architectures</a:t>
            </a:r>
          </a:p>
          <a:p>
            <a:endParaRPr lang="en-US" dirty="0"/>
          </a:p>
          <a:p>
            <a:endParaRPr lang="en-US" dirty="0"/>
          </a:p>
          <a:p>
            <a:r>
              <a:rPr lang="en-US" dirty="0"/>
              <a:t>Fundamentally </a:t>
            </a:r>
            <a:r>
              <a:rPr lang="en-US" dirty="0">
                <a:solidFill>
                  <a:srgbClr val="0000FF"/>
                </a:solidFill>
              </a:rPr>
              <a:t>Energy-Efficient </a:t>
            </a:r>
            <a:r>
              <a:rPr lang="en-US" dirty="0"/>
              <a:t>Architectures</a:t>
            </a:r>
          </a:p>
          <a:p>
            <a:pPr lvl="1"/>
            <a:r>
              <a:rPr lang="en-US" dirty="0">
                <a:solidFill>
                  <a:srgbClr val="0000FF"/>
                </a:solidFill>
              </a:rPr>
              <a:t>Memory-centric </a:t>
            </a:r>
            <a:r>
              <a:rPr lang="en-US" dirty="0"/>
              <a:t>(Data-centric) Architectures</a:t>
            </a:r>
          </a:p>
          <a:p>
            <a:endParaRPr lang="en-US" dirty="0"/>
          </a:p>
          <a:p>
            <a:endParaRPr lang="en-US" dirty="0"/>
          </a:p>
          <a:p>
            <a:r>
              <a:rPr lang="en-US" dirty="0"/>
              <a:t>Fundamentally </a:t>
            </a:r>
            <a:r>
              <a:rPr lang="en-US" dirty="0">
                <a:solidFill>
                  <a:srgbClr val="0000FF"/>
                </a:solidFill>
              </a:rPr>
              <a:t>Low-Latency and Predictable </a:t>
            </a:r>
            <a:r>
              <a:rPr lang="en-US" dirty="0"/>
              <a:t>Architectures</a:t>
            </a:r>
          </a:p>
          <a:p>
            <a:endParaRPr lang="en-US" dirty="0"/>
          </a:p>
          <a:p>
            <a:endParaRPr lang="en-US" dirty="0"/>
          </a:p>
          <a:p>
            <a:r>
              <a:rPr lang="en-US" dirty="0"/>
              <a:t>Architectures for </a:t>
            </a:r>
            <a:r>
              <a:rPr lang="en-US" dirty="0">
                <a:solidFill>
                  <a:srgbClr val="0000FF"/>
                </a:solidFill>
              </a:rPr>
              <a:t>AI/ML, Genomics, Medicine, Health</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335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7" name="Rectangle 6">
            <a:extLst>
              <a:ext uri="{FF2B5EF4-FFF2-40B4-BE49-F238E27FC236}">
                <a16:creationId xmlns:a16="http://schemas.microsoft.com/office/drawing/2014/main" id="{AE390B2E-8188-9B47-8D91-E75A69621677}"/>
              </a:ext>
            </a:extLst>
          </p:cNvPr>
          <p:cNvSpPr/>
          <p:nvPr/>
        </p:nvSpPr>
        <p:spPr>
          <a:xfrm>
            <a:off x="539552" y="4077072"/>
            <a:ext cx="7992888" cy="936104"/>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Tree>
    <p:extLst>
      <p:ext uri="{BB962C8B-B14F-4D97-AF65-F5344CB8AC3E}">
        <p14:creationId xmlns:p14="http://schemas.microsoft.com/office/powerpoint/2010/main" val="157240082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Low Latency Communication is Critical</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descr="brain-MjYzMzAyMg.jpe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3568" y="890718"/>
            <a:ext cx="7416824" cy="5562618"/>
          </a:xfrm>
          <a:prstGeom prst="rect">
            <a:avLst/>
          </a:prstGeom>
        </p:spPr>
      </p:pic>
      <p:sp>
        <p:nvSpPr>
          <p:cNvPr id="6" name="Rectangle 5"/>
          <p:cNvSpPr/>
          <p:nvPr/>
        </p:nvSpPr>
        <p:spPr>
          <a:xfrm>
            <a:off x="2160240" y="6495147"/>
            <a:ext cx="4572000" cy="246221"/>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http://</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spectrum.ieee.org</a:t>
            </a:r>
            <a:r>
              <a:rPr kumimoji="0" lang="en-US" sz="1000" b="0" i="0" u="none" strike="noStrike" kern="1200" cap="none" spc="0" normalizeH="0" baseline="0" noProof="0" dirty="0">
                <a:ln>
                  <a:noFill/>
                </a:ln>
                <a:solidFill>
                  <a:srgbClr val="000000"/>
                </a:solidFill>
                <a:effectLst/>
                <a:uLnTx/>
                <a:uFillTx/>
                <a:latin typeface="Calibri"/>
                <a:ea typeface="+mn-ea"/>
                <a:cs typeface="Calibri"/>
              </a:rPr>
              <a:t>/image/</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MjYzMzAyMg.jpeg</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531014778"/>
      </p:ext>
    </p:extLst>
  </p:cSld>
  <p:clrMapOvr>
    <a:masterClrMapping/>
  </p:clrMapOvr>
  <p:transition/>
</p:sld>
</file>

<file path=ppt/slides/slide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500" dirty="0"/>
              <a:t>Maslow’s Hierarchy of Needs, A Third Time</a:t>
            </a:r>
          </a:p>
        </p:txBody>
      </p:sp>
      <p:sp>
        <p:nvSpPr>
          <p:cNvPr id="3" name="Content Placeholder 2"/>
          <p:cNvSpPr>
            <a:spLocks noGrp="1"/>
          </p:cNvSpPr>
          <p:nvPr>
            <p:ph idx="1"/>
          </p:nvPr>
        </p:nvSpPr>
        <p:spPr/>
        <p:txBody>
          <a:bodyPr/>
          <a:lstStyle/>
          <a:p>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descr="maslow-pyramid.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31357" y="931384"/>
            <a:ext cx="6336704" cy="4657856"/>
          </a:xfrm>
          <a:prstGeom prst="rect">
            <a:avLst/>
          </a:prstGeom>
        </p:spPr>
      </p:pic>
      <p:sp>
        <p:nvSpPr>
          <p:cNvPr id="7" name="TextBox 6"/>
          <p:cNvSpPr txBox="1"/>
          <p:nvPr/>
        </p:nvSpPr>
        <p:spPr>
          <a:xfrm>
            <a:off x="5076056" y="2196152"/>
            <a:ext cx="1448433" cy="584776"/>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ahoma"/>
                <a:ea typeface="+mn-ea"/>
                <a:cs typeface="+mn-cs"/>
              </a:rPr>
              <a:t>Speed</a:t>
            </a:r>
          </a:p>
        </p:txBody>
      </p:sp>
      <p:sp>
        <p:nvSpPr>
          <p:cNvPr id="8" name="TextBox 7"/>
          <p:cNvSpPr txBox="1"/>
          <p:nvPr/>
        </p:nvSpPr>
        <p:spPr>
          <a:xfrm>
            <a:off x="5076056" y="2988240"/>
            <a:ext cx="1448433" cy="584776"/>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ahoma"/>
                <a:ea typeface="+mn-ea"/>
                <a:cs typeface="+mn-cs"/>
              </a:rPr>
              <a:t>Speed</a:t>
            </a:r>
          </a:p>
        </p:txBody>
      </p:sp>
      <p:sp>
        <p:nvSpPr>
          <p:cNvPr id="9" name="TextBox 8"/>
          <p:cNvSpPr txBox="1"/>
          <p:nvPr/>
        </p:nvSpPr>
        <p:spPr>
          <a:xfrm>
            <a:off x="5076056" y="3636312"/>
            <a:ext cx="1448433" cy="584776"/>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ahoma"/>
                <a:ea typeface="+mn-ea"/>
                <a:cs typeface="+mn-cs"/>
              </a:rPr>
              <a:t>Speed</a:t>
            </a:r>
          </a:p>
        </p:txBody>
      </p:sp>
      <p:sp>
        <p:nvSpPr>
          <p:cNvPr id="10" name="TextBox 9"/>
          <p:cNvSpPr txBox="1"/>
          <p:nvPr/>
        </p:nvSpPr>
        <p:spPr>
          <a:xfrm>
            <a:off x="5067783" y="4242258"/>
            <a:ext cx="1448433" cy="584776"/>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ahoma"/>
                <a:ea typeface="+mn-ea"/>
                <a:cs typeface="+mn-cs"/>
              </a:rPr>
              <a:t>Speed</a:t>
            </a:r>
          </a:p>
        </p:txBody>
      </p:sp>
      <p:sp>
        <p:nvSpPr>
          <p:cNvPr id="11" name="TextBox 10"/>
          <p:cNvSpPr txBox="1"/>
          <p:nvPr/>
        </p:nvSpPr>
        <p:spPr>
          <a:xfrm>
            <a:off x="5067783" y="4860448"/>
            <a:ext cx="1448433" cy="584776"/>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ahoma"/>
                <a:ea typeface="+mn-ea"/>
                <a:cs typeface="+mn-cs"/>
              </a:rPr>
              <a:t>Speed</a:t>
            </a:r>
          </a:p>
        </p:txBody>
      </p:sp>
      <p:sp>
        <p:nvSpPr>
          <p:cNvPr id="12" name="TextBox 11"/>
          <p:cNvSpPr txBox="1"/>
          <p:nvPr/>
        </p:nvSpPr>
        <p:spPr>
          <a:xfrm>
            <a:off x="1780551" y="6512454"/>
            <a:ext cx="3160741"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https://</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www.simplypsychology.org</a:t>
            </a:r>
            <a:r>
              <a:rPr kumimoji="0" lang="en-US" sz="1000" b="0" i="0" u="none" strike="noStrike" kern="1200" cap="none" spc="0" normalizeH="0" baseline="0" noProof="0" dirty="0">
                <a:ln>
                  <a:noFill/>
                </a:ln>
                <a:solidFill>
                  <a:srgbClr val="000000"/>
                </a:solidFill>
                <a:effectLst/>
                <a:uLnTx/>
                <a:uFillTx/>
                <a:latin typeface="Calibri"/>
                <a:ea typeface="+mn-ea"/>
                <a:cs typeface="Calibri"/>
              </a:rPr>
              <a:t>/</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maslow.html</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
        <p:nvSpPr>
          <p:cNvPr id="14" name="TextBox 13"/>
          <p:cNvSpPr txBox="1"/>
          <p:nvPr/>
        </p:nvSpPr>
        <p:spPr>
          <a:xfrm>
            <a:off x="227414" y="1052736"/>
            <a:ext cx="4477380" cy="147732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Maslow, “</a:t>
            </a:r>
            <a:r>
              <a:rPr kumimoji="0" lang="en-US" sz="1800" b="0" i="0" u="none" strike="noStrike" kern="1200" cap="none" spc="0" normalizeH="0" baseline="0" noProof="0" dirty="0">
                <a:ln>
                  <a:noFill/>
                </a:ln>
                <a:solidFill>
                  <a:srgbClr val="0000FF"/>
                </a:solidFill>
                <a:effectLst/>
                <a:uLnTx/>
                <a:uFillTx/>
                <a:latin typeface="Tahoma"/>
                <a:ea typeface="+mn-ea"/>
                <a:cs typeface="+mn-cs"/>
              </a:rPr>
              <a:t>A Theory of Human Motivation</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Psychological Review, 1943.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Maslow, “</a:t>
            </a:r>
            <a:r>
              <a:rPr kumimoji="0" lang="en-US" sz="1800" b="0" i="0" u="none" strike="noStrike" kern="1200" cap="none" spc="0" normalizeH="0" baseline="0" noProof="0" dirty="0">
                <a:ln>
                  <a:noFill/>
                </a:ln>
                <a:solidFill>
                  <a:srgbClr val="0000FF"/>
                </a:solidFill>
                <a:effectLst/>
                <a:uLnTx/>
                <a:uFillTx/>
                <a:latin typeface="Tahoma"/>
                <a:ea typeface="+mn-ea"/>
                <a:cs typeface="+mn-cs"/>
              </a:rPr>
              <a:t>Motivation and Personality</a:t>
            </a:r>
            <a:r>
              <a:rPr kumimoji="0" lang="en-US" sz="1800" b="0" i="0" u="none" strike="noStrike" kern="1200" cap="none" spc="0" normalizeH="0" baseline="0" noProof="0" dirty="0">
                <a:ln>
                  <a:noFill/>
                </a:ln>
                <a:solidFill>
                  <a:srgbClr val="000000"/>
                </a:solidFill>
                <a:effectLst/>
                <a:uLnTx/>
                <a:uFillTx/>
                <a:latin typeface="Tahoma"/>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Book, 1954-1970.</a:t>
            </a:r>
          </a:p>
        </p:txBody>
      </p:sp>
      <p:pic>
        <p:nvPicPr>
          <p:cNvPr id="13" name="Picture 12">
            <a:extLst>
              <a:ext uri="{FF2B5EF4-FFF2-40B4-BE49-F238E27FC236}">
                <a16:creationId xmlns:a16="http://schemas.microsoft.com/office/drawing/2014/main" id="{E67A7A6E-BA9A-BA49-A06E-6C7352EF77A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528" y="2864053"/>
            <a:ext cx="2046334" cy="2581171"/>
          </a:xfrm>
          <a:prstGeom prst="rect">
            <a:avLst/>
          </a:prstGeom>
        </p:spPr>
      </p:pic>
    </p:spTree>
    <p:extLst>
      <p:ext uri="{BB962C8B-B14F-4D97-AF65-F5344CB8AC3E}">
        <p14:creationId xmlns:p14="http://schemas.microsoft.com/office/powerpoint/2010/main" val="147946344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animBg="1"/>
    </p:bldLst>
  </p:timing>
</p:sld>
</file>

<file path=ppt/slides/slide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0" y="1772816"/>
            <a:ext cx="9144000" cy="2088232"/>
          </a:xfrm>
        </p:spPr>
        <p:txBody>
          <a:bodyPr/>
          <a:lstStyle/>
          <a:p>
            <a:pPr marL="0" indent="0" algn="ctr">
              <a:buNone/>
            </a:pPr>
            <a:r>
              <a:rPr lang="en-US" sz="6400" dirty="0">
                <a:solidFill>
                  <a:srgbClr val="FF0000"/>
                </a:solidFill>
              </a:rPr>
              <a:t>Fundamentally</a:t>
            </a:r>
          </a:p>
          <a:p>
            <a:pPr marL="0" indent="0" algn="ctr">
              <a:buNone/>
            </a:pPr>
            <a:r>
              <a:rPr lang="en-US" sz="6400" dirty="0">
                <a:solidFill>
                  <a:srgbClr val="0000FF"/>
                </a:solidFill>
              </a:rPr>
              <a:t>Low-Latency</a:t>
            </a:r>
          </a:p>
          <a:p>
            <a:pPr marL="0" indent="0" algn="ctr">
              <a:buNone/>
            </a:pPr>
            <a:r>
              <a:rPr lang="en-US" sz="6400" dirty="0">
                <a:solidFill>
                  <a:srgbClr val="FF0000"/>
                </a:solidFill>
              </a:rPr>
              <a:t>Computing Architectures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338</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170221184"/>
      </p:ext>
    </p:extLst>
  </p:cSld>
  <p:clrMapOvr>
    <a:masterClrMapping/>
  </p:clrMapOvr>
  <p:transition/>
</p:sld>
</file>

<file path=ppt/slides/slide3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 name="Chart 14"/>
          <p:cNvGraphicFramePr>
            <a:graphicFrameLocks/>
          </p:cNvGraphicFramePr>
          <p:nvPr/>
        </p:nvGraphicFramePr>
        <p:xfrm>
          <a:off x="74706" y="1204631"/>
          <a:ext cx="8994588" cy="4647529"/>
        </p:xfrm>
        <a:graphic>
          <a:graphicData uri="http://schemas.openxmlformats.org/drawingml/2006/chart">
            <c:chart xmlns:c="http://schemas.openxmlformats.org/drawingml/2006/chart" xmlns:r="http://schemas.openxmlformats.org/officeDocument/2006/relationships" r:id="rId3"/>
          </a:graphicData>
        </a:graphic>
      </p:graphicFrame>
      <p:sp>
        <p:nvSpPr>
          <p:cNvPr id="2" name="Title 1"/>
          <p:cNvSpPr>
            <a:spLocks noGrp="1"/>
          </p:cNvSpPr>
          <p:nvPr>
            <p:ph type="title"/>
          </p:nvPr>
        </p:nvSpPr>
        <p:spPr/>
        <p:txBody>
          <a:bodyPr>
            <a:normAutofit/>
          </a:bodyPr>
          <a:lstStyle/>
          <a:p>
            <a:r>
              <a:rPr lang="en-US" dirty="0"/>
              <a:t>Main Memory Latency Lags Behind</a:t>
            </a:r>
          </a:p>
        </p:txBody>
      </p:sp>
      <p:sp>
        <p:nvSpPr>
          <p:cNvPr id="9" name="TextBox 8"/>
          <p:cNvSpPr txBox="1"/>
          <p:nvPr/>
        </p:nvSpPr>
        <p:spPr>
          <a:xfrm>
            <a:off x="7744727" y="1230673"/>
            <a:ext cx="1005403"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4D3B62"/>
                </a:solidFill>
                <a:effectLst/>
                <a:uLnTx/>
                <a:uFillTx/>
                <a:latin typeface="Tahoma"/>
                <a:ea typeface="+mn-ea"/>
                <a:cs typeface="+mn-cs"/>
              </a:rPr>
              <a:t>128x</a:t>
            </a:r>
          </a:p>
        </p:txBody>
      </p:sp>
      <p:sp>
        <p:nvSpPr>
          <p:cNvPr id="10" name="TextBox 9"/>
          <p:cNvSpPr txBox="1"/>
          <p:nvPr/>
        </p:nvSpPr>
        <p:spPr>
          <a:xfrm>
            <a:off x="7949911" y="2556978"/>
            <a:ext cx="800219"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35742A"/>
                </a:solidFill>
                <a:effectLst/>
                <a:uLnTx/>
                <a:uFillTx/>
                <a:latin typeface="Tahoma"/>
                <a:ea typeface="+mn-ea"/>
                <a:cs typeface="+mn-cs"/>
              </a:rPr>
              <a:t>20x</a:t>
            </a:r>
          </a:p>
        </p:txBody>
      </p:sp>
      <p:sp>
        <p:nvSpPr>
          <p:cNvPr id="11" name="TextBox 10"/>
          <p:cNvSpPr txBox="1"/>
          <p:nvPr/>
        </p:nvSpPr>
        <p:spPr>
          <a:xfrm>
            <a:off x="7860143" y="4202002"/>
            <a:ext cx="889987"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srgbClr val="FF4136"/>
                </a:solidFill>
                <a:effectLst/>
                <a:uLnTx/>
                <a:uFillTx/>
                <a:latin typeface="Tahoma"/>
                <a:ea typeface="+mn-ea"/>
                <a:cs typeface="+mn-cs"/>
              </a:rPr>
              <a:t>1.3x</a:t>
            </a:r>
            <a:endParaRPr kumimoji="0" lang="en-US" sz="3200" b="0" i="0" u="none" strike="noStrike" kern="1200" cap="none" spc="0" normalizeH="0" baseline="0" noProof="0" dirty="0">
              <a:ln>
                <a:noFill/>
              </a:ln>
              <a:solidFill>
                <a:srgbClr val="FF4136"/>
              </a:solidFill>
              <a:effectLst/>
              <a:uLnTx/>
              <a:uFillTx/>
              <a:latin typeface="Tahoma"/>
              <a:ea typeface="+mn-ea"/>
              <a:cs typeface="+mn-cs"/>
            </a:endParaRPr>
          </a:p>
        </p:txBody>
      </p:sp>
      <p:sp>
        <p:nvSpPr>
          <p:cNvPr id="12" name="TextBox 11"/>
          <p:cNvSpPr txBox="1"/>
          <p:nvPr/>
        </p:nvSpPr>
        <p:spPr>
          <a:xfrm>
            <a:off x="0" y="5723778"/>
            <a:ext cx="9144000" cy="615553"/>
          </a:xfrm>
          <a:prstGeom prst="rect">
            <a:avLst/>
          </a:prstGeom>
          <a:solidFill>
            <a:srgbClr val="FF4136"/>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400" b="0" i="0" u="none" strike="noStrike" kern="1200" cap="none" spc="0" normalizeH="0" baseline="0" noProof="0" dirty="0">
                <a:ln>
                  <a:noFill/>
                </a:ln>
                <a:solidFill>
                  <a:srgbClr val="FFFFFF"/>
                </a:solidFill>
                <a:effectLst/>
                <a:uLnTx/>
                <a:uFillTx/>
                <a:latin typeface="Tahoma"/>
                <a:ea typeface="+mn-ea"/>
                <a:cs typeface="+mn-cs"/>
              </a:rPr>
              <a:t>Memory latency remains almost constant</a:t>
            </a:r>
          </a:p>
        </p:txBody>
      </p:sp>
    </p:spTree>
    <p:extLst>
      <p:ext uri="{BB962C8B-B14F-4D97-AF65-F5344CB8AC3E}">
        <p14:creationId xmlns:p14="http://schemas.microsoft.com/office/powerpoint/2010/main" val="114925101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graphicEl>
                                              <a:chart seriesIdx="-3" categoryIdx="-3" bldStep="gridLegend"/>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graphicEl>
                                              <a:chart seriesIdx="0" categoryIdx="-4" bldStep="series"/>
                                            </p:graphicEl>
                                          </p:spTgt>
                                        </p:tgtEl>
                                        <p:attrNameLst>
                                          <p:attrName>style.visibility</p:attrName>
                                        </p:attrNameLst>
                                      </p:cBhvr>
                                      <p:to>
                                        <p:strVal val="visible"/>
                                      </p:to>
                                    </p:set>
                                  </p:childTnLst>
                                </p:cTn>
                              </p:par>
                            </p:childTnLst>
                          </p:cTn>
                        </p:par>
                        <p:par>
                          <p:cTn id="11" fill="hold">
                            <p:stCondLst>
                              <p:cond delay="0"/>
                            </p:stCondLst>
                            <p:childTnLst>
                              <p:par>
                                <p:cTn id="12" presetID="5" presetClass="entr" presetSubtype="10" fill="hold" grpId="0" nodeType="after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checkerboard(across)">
                                      <p:cBhvr>
                                        <p:cTn id="14" dur="500"/>
                                        <p:tgtEl>
                                          <p:spTgt spid="9"/>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15">
                                            <p:graphicEl>
                                              <a:chart seriesIdx="1" categoryIdx="-4" bldStep="series"/>
                                            </p:graphicEl>
                                          </p:spTgt>
                                        </p:tgtEl>
                                        <p:attrNameLst>
                                          <p:attrName>style.visibility</p:attrName>
                                        </p:attrNameLst>
                                      </p:cBhvr>
                                      <p:to>
                                        <p:strVal val="visible"/>
                                      </p:to>
                                    </p:set>
                                    <p:animEffect transition="in" filter="wipe(left)">
                                      <p:cBhvr>
                                        <p:cTn id="19" dur="500"/>
                                        <p:tgtEl>
                                          <p:spTgt spid="15">
                                            <p:graphicEl>
                                              <a:chart seriesIdx="1" categoryIdx="-4" bldStep="series"/>
                                            </p:graphicEl>
                                          </p:spTgt>
                                        </p:tgtEl>
                                      </p:cBhvr>
                                    </p:animEffect>
                                  </p:childTnLst>
                                </p:cTn>
                              </p:par>
                            </p:childTnLst>
                          </p:cTn>
                        </p:par>
                        <p:par>
                          <p:cTn id="20" fill="hold">
                            <p:stCondLst>
                              <p:cond delay="500"/>
                            </p:stCondLst>
                            <p:childTnLst>
                              <p:par>
                                <p:cTn id="21" presetID="10" presetClass="entr" presetSubtype="0" fill="hold" grpId="0" nodeType="after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500"/>
                                        <p:tgtEl>
                                          <p:spTgt spid="10"/>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8" fill="hold" grpId="0" nodeType="clickEffect">
                                  <p:stCondLst>
                                    <p:cond delay="0"/>
                                  </p:stCondLst>
                                  <p:childTnLst>
                                    <p:set>
                                      <p:cBhvr>
                                        <p:cTn id="27" dur="1" fill="hold">
                                          <p:stCondLst>
                                            <p:cond delay="0"/>
                                          </p:stCondLst>
                                        </p:cTn>
                                        <p:tgtEl>
                                          <p:spTgt spid="15">
                                            <p:graphicEl>
                                              <a:chart seriesIdx="2" categoryIdx="-4" bldStep="series"/>
                                            </p:graphicEl>
                                          </p:spTgt>
                                        </p:tgtEl>
                                        <p:attrNameLst>
                                          <p:attrName>style.visibility</p:attrName>
                                        </p:attrNameLst>
                                      </p:cBhvr>
                                      <p:to>
                                        <p:strVal val="visible"/>
                                      </p:to>
                                    </p:set>
                                    <p:animEffect transition="in" filter="wipe(left)">
                                      <p:cBhvr>
                                        <p:cTn id="28" dur="2000"/>
                                        <p:tgtEl>
                                          <p:spTgt spid="15">
                                            <p:graphicEl>
                                              <a:chart seriesIdx="2" categoryIdx="-4" bldStep="series"/>
                                            </p:graphicEl>
                                          </p:spTgt>
                                        </p:tgtEl>
                                      </p:cBhvr>
                                    </p:animEffect>
                                  </p:childTnLst>
                                </p:cTn>
                              </p:par>
                            </p:childTnLst>
                          </p:cTn>
                        </p:par>
                        <p:par>
                          <p:cTn id="29" fill="hold">
                            <p:stCondLst>
                              <p:cond delay="2000"/>
                            </p:stCondLst>
                            <p:childTnLst>
                              <p:par>
                                <p:cTn id="30" presetID="10" presetClass="entr" presetSubtype="0" fill="hold" grpId="0" nodeType="after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fade">
                                      <p:cBhvr>
                                        <p:cTn id="3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Sub>
          <a:bldChart bld="series"/>
        </p:bldSub>
      </p:bldGraphic>
      <p:bldP spid="9" grpId="0"/>
      <p:bldP spid="10" grpId="0"/>
      <p:bldP spid="11" grpId="0"/>
      <p:bldP spid="12" grpId="0" animBg="1"/>
    </p:bldLst>
  </p:timing>
</p:sld>
</file>

<file path=ppt/slides/slide3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Memory Latency Problem</a:t>
            </a:r>
          </a:p>
        </p:txBody>
      </p:sp>
      <p:sp>
        <p:nvSpPr>
          <p:cNvPr id="3" name="Content Placeholder 2"/>
          <p:cNvSpPr>
            <a:spLocks noGrp="1"/>
          </p:cNvSpPr>
          <p:nvPr>
            <p:ph idx="1"/>
          </p:nvPr>
        </p:nvSpPr>
        <p:spPr>
          <a:xfrm>
            <a:off x="228600" y="1124744"/>
            <a:ext cx="8610600" cy="5123656"/>
          </a:xfrm>
        </p:spPr>
        <p:txBody>
          <a:bodyPr/>
          <a:lstStyle/>
          <a:p>
            <a:r>
              <a:rPr lang="en-US" dirty="0"/>
              <a:t>High memory latency is a significant </a:t>
            </a:r>
            <a:r>
              <a:rPr lang="en-US" dirty="0">
                <a:solidFill>
                  <a:srgbClr val="0000FF"/>
                </a:solidFill>
              </a:rPr>
              <a:t>limiter of system performance and energy-efficiency</a:t>
            </a:r>
          </a:p>
          <a:p>
            <a:endParaRPr lang="en-US" dirty="0"/>
          </a:p>
          <a:p>
            <a:r>
              <a:rPr lang="en-US" dirty="0"/>
              <a:t>It is becoming increasingly so with </a:t>
            </a:r>
            <a:r>
              <a:rPr lang="en-US" dirty="0">
                <a:solidFill>
                  <a:srgbClr val="0000FF"/>
                </a:solidFill>
              </a:rPr>
              <a:t>higher memory contention</a:t>
            </a:r>
            <a:r>
              <a:rPr lang="en-US" dirty="0"/>
              <a:t> in multi-core and heterogeneous architectures</a:t>
            </a:r>
          </a:p>
          <a:p>
            <a:pPr lvl="1"/>
            <a:r>
              <a:rPr lang="en-US" dirty="0"/>
              <a:t>Exacerbating the bandwidth need</a:t>
            </a:r>
          </a:p>
          <a:p>
            <a:pPr lvl="1"/>
            <a:r>
              <a:rPr lang="en-US" dirty="0"/>
              <a:t>Exacerbating the QoS problem</a:t>
            </a:r>
          </a:p>
          <a:p>
            <a:endParaRPr lang="en-US" dirty="0"/>
          </a:p>
          <a:p>
            <a:r>
              <a:rPr lang="en-US" dirty="0"/>
              <a:t>It increases </a:t>
            </a:r>
            <a:r>
              <a:rPr lang="en-US" dirty="0">
                <a:solidFill>
                  <a:srgbClr val="0000FF"/>
                </a:solidFill>
              </a:rPr>
              <a:t>processor design complexity </a:t>
            </a:r>
            <a:r>
              <a:rPr lang="en-US" dirty="0"/>
              <a:t>due to the mechanisms incorporated to tolerate memory latency</a:t>
            </a:r>
          </a:p>
          <a:p>
            <a:endParaRPr lang="en-US" dirty="0"/>
          </a:p>
          <a:p>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419510441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5355204-1CE8-8F43-A7B0-4AE8F61D449A}" type="slidenum">
              <a:rPr kumimoji="0" lang="en-US" sz="1600" b="0" i="0" u="none" strike="noStrike" kern="1200" cap="none" spc="0" normalizeH="0" baseline="0" noProof="0">
                <a:ln>
                  <a:noFill/>
                </a:ln>
                <a:solidFill>
                  <a:srgbClr val="000000"/>
                </a:solidFill>
                <a:effectLst/>
                <a:uLnTx/>
                <a:uFillTx/>
                <a:latin typeface="Garamond"/>
                <a:ea typeface="ＭＳ Ｐゴシック"/>
                <a:cs typeface="+mn-cs"/>
              </a:rPr>
              <a:pPr marL="0" marR="0" lvl="0" indent="0" algn="r" defTabSz="914400" rtl="0" eaLnBrk="1" fontAlgn="auto" latinLnBrk="0" hangingPunct="1">
                <a:lnSpc>
                  <a:spcPct val="100000"/>
                </a:lnSpc>
                <a:spcBef>
                  <a:spcPts val="0"/>
                </a:spcBef>
                <a:spcAft>
                  <a:spcPts val="0"/>
                </a:spcAft>
                <a:buClrTx/>
                <a:buSzTx/>
                <a:buFontTx/>
                <a:buNone/>
                <a:tabLst/>
                <a:defRPr/>
              </a:pPr>
              <a:t>341</a:t>
            </a:fld>
            <a:endParaRPr kumimoji="0" lang="en-US" sz="1600" b="0" i="0" u="none" strike="noStrike" kern="1200" cap="none" spc="0" normalizeH="0" baseline="0" noProof="0">
              <a:ln>
                <a:noFill/>
              </a:ln>
              <a:solidFill>
                <a:srgbClr val="000000"/>
              </a:solidFill>
              <a:effectLst/>
              <a:uLnTx/>
              <a:uFillTx/>
              <a:latin typeface="Garamond"/>
              <a:ea typeface="ＭＳ Ｐゴシック"/>
              <a:cs typeface="+mn-cs"/>
            </a:endParaRPr>
          </a:p>
        </p:txBody>
      </p:sp>
      <p:sp>
        <p:nvSpPr>
          <p:cNvPr id="335874" name="Rectangle 2"/>
          <p:cNvSpPr>
            <a:spLocks noGrp="1" noChangeArrowheads="1"/>
          </p:cNvSpPr>
          <p:nvPr>
            <p:ph type="title"/>
          </p:nvPr>
        </p:nvSpPr>
        <p:spPr>
          <a:xfrm>
            <a:off x="228600" y="152400"/>
            <a:ext cx="8915400" cy="1066800"/>
          </a:xfrm>
        </p:spPr>
        <p:txBody>
          <a:bodyPr/>
          <a:lstStyle/>
          <a:p>
            <a:r>
              <a:rPr lang="en-US" sz="2900" dirty="0"/>
              <a:t>Retrospective: Conventional Latency Tolerance Techniques</a:t>
            </a:r>
          </a:p>
        </p:txBody>
      </p:sp>
      <p:sp>
        <p:nvSpPr>
          <p:cNvPr id="335875" name="Rectangle 3"/>
          <p:cNvSpPr>
            <a:spLocks noGrp="1" noChangeArrowheads="1"/>
          </p:cNvSpPr>
          <p:nvPr>
            <p:ph type="body" idx="1"/>
          </p:nvPr>
        </p:nvSpPr>
        <p:spPr>
          <a:xfrm>
            <a:off x="228600" y="1219200"/>
            <a:ext cx="8610600" cy="5029200"/>
          </a:xfrm>
        </p:spPr>
        <p:txBody>
          <a:bodyPr/>
          <a:lstStyle/>
          <a:p>
            <a:pPr>
              <a:lnSpc>
                <a:spcPct val="80000"/>
              </a:lnSpc>
            </a:pPr>
            <a:r>
              <a:rPr lang="en-US" sz="1800" dirty="0"/>
              <a:t>Caching [initially by Wilkes, 1965]</a:t>
            </a:r>
          </a:p>
          <a:p>
            <a:pPr lvl="1">
              <a:lnSpc>
                <a:spcPct val="80000"/>
              </a:lnSpc>
            </a:pPr>
            <a:r>
              <a:rPr lang="en-US" sz="1800" dirty="0"/>
              <a:t>Widely used, simple, effective, but inefficient, passive</a:t>
            </a:r>
          </a:p>
          <a:p>
            <a:pPr lvl="1">
              <a:lnSpc>
                <a:spcPct val="80000"/>
              </a:lnSpc>
            </a:pPr>
            <a:r>
              <a:rPr lang="en-US" sz="1800" dirty="0"/>
              <a:t>Not all applications/phases exhibit temporal or spatial locality</a:t>
            </a:r>
          </a:p>
          <a:p>
            <a:pPr lvl="1">
              <a:lnSpc>
                <a:spcPct val="80000"/>
              </a:lnSpc>
            </a:pPr>
            <a:endParaRPr lang="en-US" sz="1800" dirty="0"/>
          </a:p>
          <a:p>
            <a:pPr>
              <a:lnSpc>
                <a:spcPct val="80000"/>
              </a:lnSpc>
            </a:pPr>
            <a:r>
              <a:rPr lang="en-US" sz="1800" dirty="0"/>
              <a:t>Prefetching [initially in IBM 360/91, 1967]</a:t>
            </a:r>
          </a:p>
          <a:p>
            <a:pPr lvl="1">
              <a:lnSpc>
                <a:spcPct val="80000"/>
              </a:lnSpc>
            </a:pPr>
            <a:r>
              <a:rPr lang="en-US" sz="1800" dirty="0"/>
              <a:t>Works well for regular memory access patterns</a:t>
            </a:r>
          </a:p>
          <a:p>
            <a:pPr lvl="1">
              <a:lnSpc>
                <a:spcPct val="80000"/>
              </a:lnSpc>
            </a:pPr>
            <a:r>
              <a:rPr lang="en-US" sz="1800" dirty="0"/>
              <a:t>Prefetching irregular access patterns is difficult, inaccurate, and hardware-intensive</a:t>
            </a:r>
          </a:p>
          <a:p>
            <a:pPr>
              <a:lnSpc>
                <a:spcPct val="80000"/>
              </a:lnSpc>
            </a:pPr>
            <a:endParaRPr lang="en-US" sz="1800" dirty="0"/>
          </a:p>
          <a:p>
            <a:pPr>
              <a:lnSpc>
                <a:spcPct val="80000"/>
              </a:lnSpc>
            </a:pPr>
            <a:r>
              <a:rPr lang="en-US" sz="1800" dirty="0"/>
              <a:t>Multithreading [initially in CDC 6600, 1964]</a:t>
            </a:r>
          </a:p>
          <a:p>
            <a:pPr lvl="1">
              <a:lnSpc>
                <a:spcPct val="80000"/>
              </a:lnSpc>
            </a:pPr>
            <a:r>
              <a:rPr lang="en-US" sz="1800" dirty="0"/>
              <a:t>Works well if there are multiple threads</a:t>
            </a:r>
          </a:p>
          <a:p>
            <a:pPr lvl="1">
              <a:lnSpc>
                <a:spcPct val="80000"/>
              </a:lnSpc>
            </a:pPr>
            <a:r>
              <a:rPr lang="en-US" sz="1800" dirty="0"/>
              <a:t>Improving single thread performance using multithreading hardware is an ongoing research effort</a:t>
            </a:r>
          </a:p>
          <a:p>
            <a:pPr lvl="1">
              <a:lnSpc>
                <a:spcPct val="80000"/>
              </a:lnSpc>
            </a:pPr>
            <a:endParaRPr lang="en-US" sz="1800" dirty="0"/>
          </a:p>
          <a:p>
            <a:pPr>
              <a:lnSpc>
                <a:spcPct val="80000"/>
              </a:lnSpc>
            </a:pPr>
            <a:r>
              <a:rPr lang="en-US" sz="1800" dirty="0"/>
              <a:t>Out-of-order execution [initially by </a:t>
            </a:r>
            <a:r>
              <a:rPr lang="en-US" sz="1800" dirty="0" err="1"/>
              <a:t>Tomasulo</a:t>
            </a:r>
            <a:r>
              <a:rPr lang="en-US" sz="1800" dirty="0"/>
              <a:t>, 1967]</a:t>
            </a:r>
          </a:p>
          <a:p>
            <a:pPr lvl="1">
              <a:lnSpc>
                <a:spcPct val="80000"/>
              </a:lnSpc>
            </a:pPr>
            <a:r>
              <a:rPr lang="en-US" sz="1800" dirty="0">
                <a:solidFill>
                  <a:srgbClr val="CC0000"/>
                </a:solidFill>
              </a:rPr>
              <a:t>Tolerates cache misses that cannot be prefetched</a:t>
            </a:r>
          </a:p>
          <a:p>
            <a:pPr lvl="1">
              <a:lnSpc>
                <a:spcPct val="80000"/>
              </a:lnSpc>
            </a:pPr>
            <a:r>
              <a:rPr lang="en-US" sz="1800" dirty="0"/>
              <a:t>Requires extensive hardware resources for tolerating long latencies</a:t>
            </a:r>
          </a:p>
          <a:p>
            <a:pPr lvl="1">
              <a:lnSpc>
                <a:spcPct val="80000"/>
              </a:lnSpc>
            </a:pPr>
            <a:endParaRPr lang="en-US" sz="1800" dirty="0">
              <a:solidFill>
                <a:srgbClr val="CC0000"/>
              </a:solidFill>
            </a:endParaRPr>
          </a:p>
        </p:txBody>
      </p:sp>
      <p:sp>
        <p:nvSpPr>
          <p:cNvPr id="5" name="Rounded Rectangle 4"/>
          <p:cNvSpPr/>
          <p:nvPr/>
        </p:nvSpPr>
        <p:spPr>
          <a:xfrm rot="21340188">
            <a:off x="349867" y="2487140"/>
            <a:ext cx="8046720" cy="1936242"/>
          </a:xfrm>
          <a:prstGeom prst="roundRect">
            <a:avLst/>
          </a:prstGeom>
          <a:solidFill>
            <a:sysClr val="window" lastClr="FFFFFF"/>
          </a:solidFill>
          <a:ln w="12700" cap="flat" cmpd="sng" algn="ctr">
            <a:solidFill>
              <a:sysClr val="windowText" lastClr="000000"/>
            </a:solidFill>
            <a:prstDash val="solid"/>
          </a:ln>
          <a:effectLst/>
          <a:scene3d>
            <a:camera prst="orthographicFront">
              <a:rot lat="0" lon="0" rev="21360000"/>
            </a:camera>
            <a:lightRig rig="threePt" dir="t"/>
          </a:scene3d>
        </p:spPr>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0" cap="none" spc="0" normalizeH="0" baseline="0" noProof="0" dirty="0">
                <a:ln>
                  <a:noFill/>
                </a:ln>
                <a:solidFill>
                  <a:srgbClr val="0000FF"/>
                </a:solidFill>
                <a:effectLst/>
                <a:uLnTx/>
                <a:uFillTx/>
                <a:latin typeface="Calibri"/>
                <a:ea typeface="ＭＳ Ｐゴシック"/>
                <a:cs typeface="+mn-cs"/>
              </a:rPr>
              <a:t>None of These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0" cap="none" spc="0" normalizeH="0" baseline="0" noProof="0" dirty="0">
                <a:ln>
                  <a:noFill/>
                </a:ln>
                <a:solidFill>
                  <a:srgbClr val="0000FF"/>
                </a:solidFill>
                <a:effectLst/>
                <a:uLnTx/>
                <a:uFillTx/>
                <a:latin typeface="Calibri"/>
                <a:ea typeface="ＭＳ Ｐゴシック"/>
                <a:cs typeface="+mn-cs"/>
              </a:rPr>
              <a:t>Fundamentally Reduce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0" cap="none" spc="0" normalizeH="0" baseline="0" noProof="0" dirty="0">
                <a:ln>
                  <a:noFill/>
                </a:ln>
                <a:solidFill>
                  <a:srgbClr val="0000FF"/>
                </a:solidFill>
                <a:effectLst/>
                <a:uLnTx/>
                <a:uFillTx/>
                <a:latin typeface="Calibri"/>
                <a:ea typeface="ＭＳ Ｐゴシック"/>
                <a:cs typeface="+mn-cs"/>
              </a:rPr>
              <a:t>Memory Latency</a:t>
            </a:r>
          </a:p>
        </p:txBody>
      </p:sp>
    </p:spTree>
    <p:extLst>
      <p:ext uri="{BB962C8B-B14F-4D97-AF65-F5344CB8AC3E}">
        <p14:creationId xmlns:p14="http://schemas.microsoft.com/office/powerpoint/2010/main" val="335534695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29" name="Title 1"/>
          <p:cNvSpPr>
            <a:spLocks noGrp="1"/>
          </p:cNvSpPr>
          <p:nvPr>
            <p:ph type="ctrTitle"/>
          </p:nvPr>
        </p:nvSpPr>
        <p:spPr>
          <a:xfrm>
            <a:off x="685800" y="1676400"/>
            <a:ext cx="8062664" cy="1752600"/>
          </a:xfrm>
        </p:spPr>
        <p:txBody>
          <a:bodyPr/>
          <a:lstStyle/>
          <a:p>
            <a:r>
              <a:rPr lang="en-US" dirty="0">
                <a:latin typeface="Garamond" charset="0"/>
              </a:rPr>
              <a:t>Truly Reducing Memory Latency</a:t>
            </a:r>
          </a:p>
        </p:txBody>
      </p:sp>
      <p:sp>
        <p:nvSpPr>
          <p:cNvPr id="150530" name="Subtitle 2"/>
          <p:cNvSpPr>
            <a:spLocks noGrp="1"/>
          </p:cNvSpPr>
          <p:nvPr>
            <p:ph type="subTitle" idx="1"/>
          </p:nvPr>
        </p:nvSpPr>
        <p:spPr/>
        <p:txBody>
          <a:bodyPr/>
          <a:lstStyle/>
          <a:p>
            <a:pPr>
              <a:buFont typeface="Wingdings" charset="0"/>
              <a:buNone/>
            </a:pPr>
            <a:endParaRPr lang="en-US">
              <a:latin typeface="Tahoma" charset="0"/>
            </a:endParaRPr>
          </a:p>
        </p:txBody>
      </p:sp>
      <p:sp>
        <p:nvSpPr>
          <p:cNvPr id="150531" name="Slide Number Placeholder 3"/>
          <p:cNvSpPr>
            <a:spLocks noGrp="1"/>
          </p:cNvSpPr>
          <p:nvPr>
            <p:ph type="sldNum" sz="quarter" idx="12"/>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64E342A0-F66A-8349-9DE5-CDF9A06A5894}" type="slidenum">
              <a:rPr kumimoji="0" lang="en-US" sz="12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342</a:t>
            </a:fld>
            <a:endParaRPr kumimoji="0" lang="en-US" sz="12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Tree>
    <p:extLst>
      <p:ext uri="{BB962C8B-B14F-4D97-AF65-F5344CB8AC3E}">
        <p14:creationId xmlns:p14="http://schemas.microsoft.com/office/powerpoint/2010/main" val="2376300595"/>
      </p:ext>
    </p:extLst>
  </p:cSld>
  <p:clrMapOvr>
    <a:masterClrMapping/>
  </p:clrMapOvr>
  <p:transition/>
</p:sld>
</file>

<file path=ppt/slides/slide3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the Long Memory Latency?</a:t>
            </a:r>
          </a:p>
        </p:txBody>
      </p:sp>
      <p:sp>
        <p:nvSpPr>
          <p:cNvPr id="3" name="Content Placeholder 2"/>
          <p:cNvSpPr>
            <a:spLocks noGrp="1"/>
          </p:cNvSpPr>
          <p:nvPr>
            <p:ph idx="1"/>
          </p:nvPr>
        </p:nvSpPr>
        <p:spPr>
          <a:xfrm>
            <a:off x="228600" y="1371600"/>
            <a:ext cx="8763000" cy="4876800"/>
          </a:xfrm>
        </p:spPr>
        <p:txBody>
          <a:bodyPr/>
          <a:lstStyle/>
          <a:p>
            <a:r>
              <a:rPr lang="en-US" dirty="0">
                <a:solidFill>
                  <a:srgbClr val="0000FF"/>
                </a:solidFill>
              </a:rPr>
              <a:t>Reason 1: Design of DRAM Micro-architecture</a:t>
            </a:r>
          </a:p>
          <a:p>
            <a:pPr lvl="1"/>
            <a:r>
              <a:rPr lang="en-US" dirty="0"/>
              <a:t>Goal: Maximize capacity/area, not minimize latency</a:t>
            </a:r>
          </a:p>
          <a:p>
            <a:pPr lvl="1"/>
            <a:endParaRPr lang="en-US" dirty="0"/>
          </a:p>
          <a:p>
            <a:r>
              <a:rPr lang="en-US" dirty="0">
                <a:solidFill>
                  <a:srgbClr val="0000FF"/>
                </a:solidFill>
              </a:rPr>
              <a:t>Reason 2: “One size fits all” approach to latency specification</a:t>
            </a:r>
          </a:p>
          <a:p>
            <a:pPr lvl="1"/>
            <a:r>
              <a:rPr lang="en-US" dirty="0"/>
              <a:t>Same latency parameters for all </a:t>
            </a:r>
            <a:r>
              <a:rPr lang="en-US" dirty="0">
                <a:solidFill>
                  <a:srgbClr val="FF0000"/>
                </a:solidFill>
              </a:rPr>
              <a:t>temperatures</a:t>
            </a:r>
          </a:p>
          <a:p>
            <a:pPr lvl="1"/>
            <a:r>
              <a:rPr lang="en-US" dirty="0"/>
              <a:t>Same latency parameters for all </a:t>
            </a:r>
            <a:r>
              <a:rPr lang="en-US" dirty="0">
                <a:solidFill>
                  <a:srgbClr val="FF0000"/>
                </a:solidFill>
              </a:rPr>
              <a:t>DRAM chips</a:t>
            </a:r>
          </a:p>
          <a:p>
            <a:pPr lvl="1"/>
            <a:r>
              <a:rPr lang="en-US" dirty="0"/>
              <a:t>Same latency parameters for all </a:t>
            </a:r>
            <a:r>
              <a:rPr lang="en-US" dirty="0">
                <a:solidFill>
                  <a:srgbClr val="FF0000"/>
                </a:solidFill>
              </a:rPr>
              <a:t>parts of a DRAM chip</a:t>
            </a:r>
          </a:p>
          <a:p>
            <a:pPr lvl="1"/>
            <a:r>
              <a:rPr lang="en-US" dirty="0"/>
              <a:t>Same latency parameters for all </a:t>
            </a:r>
            <a:r>
              <a:rPr lang="en-US" dirty="0">
                <a:solidFill>
                  <a:srgbClr val="FF0000"/>
                </a:solidFill>
              </a:rPr>
              <a:t>supply voltage levels</a:t>
            </a:r>
          </a:p>
          <a:p>
            <a:pPr lvl="1"/>
            <a:r>
              <a:rPr lang="en-US" dirty="0"/>
              <a:t>Same latency parameters for all </a:t>
            </a:r>
            <a:r>
              <a:rPr lang="en-US" dirty="0">
                <a:solidFill>
                  <a:srgbClr val="FF0000"/>
                </a:solidFill>
              </a:rPr>
              <a:t>application data </a:t>
            </a:r>
            <a:endParaRPr lang="en-US" dirty="0"/>
          </a:p>
          <a:p>
            <a:pPr lvl="1"/>
            <a:r>
              <a:rPr lang="is-IS" dirty="0"/>
              <a:t>…</a:t>
            </a:r>
            <a:endParaRPr lang="en-US" dirty="0"/>
          </a:p>
          <a:p>
            <a:pPr lvl="1"/>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343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charset="-128"/>
              <a:cs typeface="+mn-cs"/>
            </a:endParaRPr>
          </a:p>
        </p:txBody>
      </p:sp>
      <p:sp>
        <p:nvSpPr>
          <p:cNvPr id="5" name="Rectangle 4">
            <a:extLst>
              <a:ext uri="{FF2B5EF4-FFF2-40B4-BE49-F238E27FC236}">
                <a16:creationId xmlns:a16="http://schemas.microsoft.com/office/drawing/2014/main" id="{8DE3BB5A-059F-AC4E-BEB4-C34C6BF576BB}"/>
              </a:ext>
            </a:extLst>
          </p:cNvPr>
          <p:cNvSpPr/>
          <p:nvPr/>
        </p:nvSpPr>
        <p:spPr>
          <a:xfrm>
            <a:off x="539552" y="2564904"/>
            <a:ext cx="8452048" cy="2952328"/>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Tree>
    <p:extLst>
      <p:ext uri="{BB962C8B-B14F-4D97-AF65-F5344CB8AC3E}">
        <p14:creationId xmlns:p14="http://schemas.microsoft.com/office/powerpoint/2010/main" val="327820635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Tackling the Fixed Latency Mindset</a:t>
            </a:r>
          </a:p>
        </p:txBody>
      </p:sp>
      <p:sp>
        <p:nvSpPr>
          <p:cNvPr id="3" name="Content Placeholder 2"/>
          <p:cNvSpPr>
            <a:spLocks noGrp="1"/>
          </p:cNvSpPr>
          <p:nvPr>
            <p:ph idx="1"/>
          </p:nvPr>
        </p:nvSpPr>
        <p:spPr>
          <a:xfrm>
            <a:off x="228600" y="836712"/>
            <a:ext cx="8610600" cy="4876800"/>
          </a:xfrm>
        </p:spPr>
        <p:txBody>
          <a:bodyPr/>
          <a:lstStyle/>
          <a:p>
            <a:r>
              <a:rPr lang="en-US" dirty="0"/>
              <a:t>Reliable operation latency is actually very heterogeneous</a:t>
            </a:r>
          </a:p>
          <a:p>
            <a:pPr lvl="1"/>
            <a:r>
              <a:rPr lang="en-US" dirty="0"/>
              <a:t>Across temperatures, chips, parts of a chip, voltage levels, </a:t>
            </a:r>
            <a:r>
              <a:rPr lang="is-IS" dirty="0"/>
              <a:t>…</a:t>
            </a:r>
          </a:p>
          <a:p>
            <a:pPr lvl="1"/>
            <a:endParaRPr lang="is-IS" sz="1100" dirty="0"/>
          </a:p>
          <a:p>
            <a:r>
              <a:rPr lang="is-IS" dirty="0"/>
              <a:t>Idea: </a:t>
            </a:r>
            <a:r>
              <a:rPr lang="is-IS" dirty="0">
                <a:solidFill>
                  <a:srgbClr val="0000FF"/>
                </a:solidFill>
              </a:rPr>
              <a:t>Dynamically find out and use the lowest latency one can reliably access a memory location with</a:t>
            </a:r>
          </a:p>
          <a:p>
            <a:pPr lvl="1"/>
            <a:r>
              <a:rPr lang="is-IS" dirty="0"/>
              <a:t>Adaptive-Latency DRAM [HPCA 2015]</a:t>
            </a:r>
          </a:p>
          <a:p>
            <a:pPr lvl="1"/>
            <a:r>
              <a:rPr lang="is-IS" dirty="0"/>
              <a:t>Flexible-Latency DRAM [SIGMETRICS 2016]</a:t>
            </a:r>
          </a:p>
          <a:p>
            <a:pPr lvl="1"/>
            <a:r>
              <a:rPr lang="is-IS" dirty="0"/>
              <a:t>Design-Induced Variation-Aware DRAM [SIGMETRICS 2017]</a:t>
            </a:r>
          </a:p>
          <a:p>
            <a:pPr lvl="1"/>
            <a:r>
              <a:rPr lang="is-IS" dirty="0"/>
              <a:t>Voltron [SIGMETRICS 2017]</a:t>
            </a:r>
          </a:p>
          <a:p>
            <a:pPr lvl="1"/>
            <a:r>
              <a:rPr lang="is-IS" dirty="0"/>
              <a:t>DRAM Latency PUF [HPCA 2018]</a:t>
            </a:r>
          </a:p>
          <a:p>
            <a:pPr lvl="1"/>
            <a:r>
              <a:rPr lang="is-IS" dirty="0"/>
              <a:t>DRAM Latency True Random Number Generator [HPCA 2019]</a:t>
            </a:r>
          </a:p>
          <a:p>
            <a:pPr lvl="1"/>
            <a:r>
              <a:rPr lang="is-IS" sz="1800" dirty="0"/>
              <a:t>...</a:t>
            </a:r>
          </a:p>
          <a:p>
            <a:pPr lvl="1"/>
            <a:endParaRPr lang="is-IS" sz="1100" dirty="0"/>
          </a:p>
          <a:p>
            <a:r>
              <a:rPr lang="is-IS" dirty="0">
                <a:solidFill>
                  <a:srgbClr val="FF0000"/>
                </a:solidFill>
              </a:rPr>
              <a:t>We would like to find sources of latency heterogeneity and exploit them to minimize latency</a:t>
            </a:r>
          </a:p>
          <a:p>
            <a:endParaRPr lang="en-US" dirty="0">
              <a:solidFill>
                <a:srgbClr val="0000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61927484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Latency Variation in Memory Chips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grpSp>
        <p:nvGrpSpPr>
          <p:cNvPr id="55" name="Group 54"/>
          <p:cNvGrpSpPr/>
          <p:nvPr/>
        </p:nvGrpSpPr>
        <p:grpSpPr>
          <a:xfrm>
            <a:off x="741777" y="4953000"/>
            <a:ext cx="8040641" cy="992612"/>
            <a:chOff x="224591" y="5243899"/>
            <a:chExt cx="8510476" cy="992613"/>
          </a:xfrm>
        </p:grpSpPr>
        <p:grpSp>
          <p:nvGrpSpPr>
            <p:cNvPr id="56" name="Group 55"/>
            <p:cNvGrpSpPr/>
            <p:nvPr/>
          </p:nvGrpSpPr>
          <p:grpSpPr>
            <a:xfrm>
              <a:off x="224591" y="5243899"/>
              <a:ext cx="8510476" cy="523229"/>
              <a:chOff x="352625" y="3223796"/>
              <a:chExt cx="8510476" cy="523229"/>
            </a:xfrm>
          </p:grpSpPr>
          <p:cxnSp>
            <p:nvCxnSpPr>
              <p:cNvPr id="58" name="Straight Arrow Connector 57"/>
              <p:cNvCxnSpPr/>
              <p:nvPr/>
            </p:nvCxnSpPr>
            <p:spPr>
              <a:xfrm>
                <a:off x="1161179" y="3511042"/>
                <a:ext cx="6781800" cy="0"/>
              </a:xfrm>
              <a:prstGeom prst="straightConnector1">
                <a:avLst/>
              </a:prstGeom>
              <a:noFill/>
              <a:ln w="44450" cap="rnd" cmpd="sng" algn="ctr">
                <a:solidFill>
                  <a:sysClr val="windowText" lastClr="000000">
                    <a:lumMod val="65000"/>
                    <a:lumOff val="35000"/>
                  </a:sysClr>
                </a:solidFill>
                <a:prstDash val="solid"/>
                <a:miter lim="800000"/>
                <a:headEnd type="arrow" w="lg" len="lg"/>
                <a:tailEnd type="arrow" w="lg" len="lg"/>
              </a:ln>
              <a:effectLst/>
            </p:spPr>
          </p:cxnSp>
          <p:sp>
            <p:nvSpPr>
              <p:cNvPr id="59" name="TextBox 58"/>
              <p:cNvSpPr txBox="1"/>
              <p:nvPr/>
            </p:nvSpPr>
            <p:spPr>
              <a:xfrm>
                <a:off x="7871906" y="3223804"/>
                <a:ext cx="991195" cy="52322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0" cap="none" spc="0" normalizeH="0" baseline="0" noProof="0" dirty="0">
                    <a:ln>
                      <a:noFill/>
                    </a:ln>
                    <a:solidFill>
                      <a:prstClr val="black">
                        <a:lumMod val="65000"/>
                        <a:lumOff val="35000"/>
                      </a:prstClr>
                    </a:solidFill>
                    <a:effectLst/>
                    <a:uLnTx/>
                    <a:uFillTx/>
                    <a:latin typeface="Gill Sans MT"/>
                    <a:ea typeface="+mn-ea"/>
                    <a:cs typeface="+mn-cs"/>
                  </a:rPr>
                  <a:t>High</a:t>
                </a:r>
              </a:p>
            </p:txBody>
          </p:sp>
          <p:sp>
            <p:nvSpPr>
              <p:cNvPr id="60" name="TextBox 59"/>
              <p:cNvSpPr txBox="1"/>
              <p:nvPr/>
            </p:nvSpPr>
            <p:spPr>
              <a:xfrm>
                <a:off x="352625" y="3223796"/>
                <a:ext cx="876704" cy="52322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0" cap="none" spc="0" normalizeH="0" baseline="0" noProof="0" dirty="0">
                    <a:ln>
                      <a:noFill/>
                    </a:ln>
                    <a:solidFill>
                      <a:prstClr val="black">
                        <a:lumMod val="65000"/>
                        <a:lumOff val="35000"/>
                      </a:prstClr>
                    </a:solidFill>
                    <a:effectLst/>
                    <a:uLnTx/>
                    <a:uFillTx/>
                    <a:latin typeface="Gill Sans MT"/>
                    <a:ea typeface="+mn-ea"/>
                    <a:cs typeface="+mn-cs"/>
                  </a:rPr>
                  <a:t>Low</a:t>
                </a:r>
              </a:p>
            </p:txBody>
          </p:sp>
        </p:grpSp>
        <p:sp>
          <p:nvSpPr>
            <p:cNvPr id="57" name="TextBox 56"/>
            <p:cNvSpPr txBox="1"/>
            <p:nvPr/>
          </p:nvSpPr>
          <p:spPr>
            <a:xfrm>
              <a:off x="2964359" y="5713292"/>
              <a:ext cx="2927841"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0" cap="none" spc="0" normalizeH="0" baseline="0" noProof="0" dirty="0">
                  <a:ln>
                    <a:noFill/>
                  </a:ln>
                  <a:solidFill>
                    <a:prstClr val="black">
                      <a:lumMod val="65000"/>
                      <a:lumOff val="35000"/>
                    </a:prstClr>
                  </a:solidFill>
                  <a:effectLst/>
                  <a:uLnTx/>
                  <a:uFillTx/>
                  <a:latin typeface="Gill Sans MT"/>
                  <a:ea typeface="+mn-ea"/>
                  <a:cs typeface="+mn-cs"/>
                </a:rPr>
                <a:t>DRAM Latency</a:t>
              </a:r>
            </a:p>
          </p:txBody>
        </p:sp>
      </p:grpSp>
      <p:grpSp>
        <p:nvGrpSpPr>
          <p:cNvPr id="61" name="Group 60"/>
          <p:cNvGrpSpPr/>
          <p:nvPr/>
        </p:nvGrpSpPr>
        <p:grpSpPr>
          <a:xfrm>
            <a:off x="4138538" y="2878490"/>
            <a:ext cx="1202573" cy="1358640"/>
            <a:chOff x="2373000" y="3289560"/>
            <a:chExt cx="1202573" cy="1358640"/>
          </a:xfrm>
        </p:grpSpPr>
        <p:pic>
          <p:nvPicPr>
            <p:cNvPr id="62" name="Content Placeholder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10699" y="3742440"/>
              <a:ext cx="905760" cy="905760"/>
            </a:xfrm>
            <a:prstGeom prst="rect">
              <a:avLst/>
            </a:prstGeom>
          </p:spPr>
        </p:pic>
        <p:sp>
          <p:nvSpPr>
            <p:cNvPr id="63" name="TextBox 62"/>
            <p:cNvSpPr txBox="1"/>
            <p:nvPr/>
          </p:nvSpPr>
          <p:spPr>
            <a:xfrm>
              <a:off x="2373000" y="3289560"/>
              <a:ext cx="1202573"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1" u="none" strike="noStrike" kern="1200" cap="none" spc="0" normalizeH="0" baseline="0" noProof="0" dirty="0">
                  <a:ln>
                    <a:noFill/>
                  </a:ln>
                  <a:solidFill>
                    <a:prstClr val="black">
                      <a:lumMod val="65000"/>
                      <a:lumOff val="35000"/>
                    </a:prstClr>
                  </a:solidFill>
                  <a:effectLst/>
                  <a:uLnTx/>
                  <a:uFillTx/>
                  <a:latin typeface="Gill Sans MT"/>
                  <a:ea typeface="+mn-ea"/>
                  <a:cs typeface="+mn-cs"/>
                </a:rPr>
                <a:t>DRAM B</a:t>
              </a:r>
            </a:p>
          </p:txBody>
        </p:sp>
      </p:grpSp>
      <p:grpSp>
        <p:nvGrpSpPr>
          <p:cNvPr id="64" name="Group 63"/>
          <p:cNvGrpSpPr/>
          <p:nvPr/>
        </p:nvGrpSpPr>
        <p:grpSpPr>
          <a:xfrm>
            <a:off x="2019300" y="2878490"/>
            <a:ext cx="4856042" cy="2578172"/>
            <a:chOff x="2019300" y="2878490"/>
            <a:chExt cx="4856042" cy="2578172"/>
          </a:xfrm>
        </p:grpSpPr>
        <p:grpSp>
          <p:nvGrpSpPr>
            <p:cNvPr id="65" name="dram a"/>
            <p:cNvGrpSpPr/>
            <p:nvPr/>
          </p:nvGrpSpPr>
          <p:grpSpPr>
            <a:xfrm>
              <a:off x="2286832" y="2878490"/>
              <a:ext cx="1181157" cy="2578172"/>
              <a:chOff x="2445298" y="3289228"/>
              <a:chExt cx="1181157" cy="2578172"/>
            </a:xfrm>
          </p:grpSpPr>
          <p:cxnSp>
            <p:nvCxnSpPr>
              <p:cNvPr id="84" name="Straight Connector 83"/>
              <p:cNvCxnSpPr/>
              <p:nvPr/>
            </p:nvCxnSpPr>
            <p:spPr>
              <a:xfrm flipH="1" flipV="1">
                <a:off x="3035877" y="4647868"/>
                <a:ext cx="1" cy="794441"/>
              </a:xfrm>
              <a:prstGeom prst="line">
                <a:avLst/>
              </a:prstGeom>
              <a:noFill/>
              <a:ln w="31750" cap="rnd" cmpd="sng" algn="ctr">
                <a:solidFill>
                  <a:sysClr val="window" lastClr="FFFFFF">
                    <a:lumMod val="75000"/>
                  </a:sysClr>
                </a:solidFill>
                <a:prstDash val="sysDot"/>
                <a:miter lim="800000"/>
                <a:headEnd type="none"/>
                <a:tailEnd type="none" w="lg" len="lg"/>
              </a:ln>
              <a:effectLst/>
            </p:spPr>
          </p:cxnSp>
          <p:sp>
            <p:nvSpPr>
              <p:cNvPr id="85" name="Oval 84"/>
              <p:cNvSpPr>
                <a:spLocks noChangeAspect="1"/>
              </p:cNvSpPr>
              <p:nvPr/>
            </p:nvSpPr>
            <p:spPr>
              <a:xfrm>
                <a:off x="2821185" y="5442309"/>
                <a:ext cx="429385" cy="425091"/>
              </a:xfrm>
              <a:prstGeom prst="ellipse">
                <a:avLst/>
              </a:prstGeom>
              <a:solidFill>
                <a:srgbClr val="C0504D">
                  <a:lumMod val="40000"/>
                  <a:lumOff val="60000"/>
                </a:srgbClr>
              </a:solidFill>
              <a:ln w="19050" cap="flat" cmpd="sng" algn="ctr">
                <a:solidFill>
                  <a:sysClr val="windowText" lastClr="000000">
                    <a:lumMod val="65000"/>
                    <a:lumOff val="35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4F81BD"/>
                  </a:solidFill>
                  <a:effectLst/>
                  <a:uLnTx/>
                  <a:uFillTx/>
                  <a:latin typeface="Gill Sans MT"/>
                  <a:ea typeface="+mn-ea"/>
                  <a:cs typeface="+mn-cs"/>
                </a:endParaRPr>
              </a:p>
            </p:txBody>
          </p:sp>
          <p:grpSp>
            <p:nvGrpSpPr>
              <p:cNvPr id="86" name="Group 85"/>
              <p:cNvGrpSpPr/>
              <p:nvPr/>
            </p:nvGrpSpPr>
            <p:grpSpPr>
              <a:xfrm>
                <a:off x="2445298" y="3289228"/>
                <a:ext cx="1181157" cy="1358640"/>
                <a:chOff x="2373000" y="3289560"/>
                <a:chExt cx="1181157" cy="1358640"/>
              </a:xfrm>
            </p:grpSpPr>
            <p:pic>
              <p:nvPicPr>
                <p:cNvPr id="87" name="Content Placeholder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10699" y="3742440"/>
                  <a:ext cx="905760" cy="905760"/>
                </a:xfrm>
                <a:prstGeom prst="rect">
                  <a:avLst/>
                </a:prstGeom>
              </p:spPr>
            </p:pic>
            <p:sp>
              <p:nvSpPr>
                <p:cNvPr id="88" name="TextBox 87"/>
                <p:cNvSpPr txBox="1"/>
                <p:nvPr/>
              </p:nvSpPr>
              <p:spPr>
                <a:xfrm>
                  <a:off x="2373000" y="3289560"/>
                  <a:ext cx="1181157"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1" u="none" strike="noStrike" kern="0" cap="none" spc="0" normalizeH="0" baseline="0" noProof="0" dirty="0">
                      <a:ln>
                        <a:noFill/>
                      </a:ln>
                      <a:solidFill>
                        <a:prstClr val="black">
                          <a:lumMod val="65000"/>
                          <a:lumOff val="35000"/>
                        </a:prstClr>
                      </a:solidFill>
                      <a:effectLst/>
                      <a:uLnTx/>
                      <a:uFillTx/>
                      <a:latin typeface="Gill Sans MT"/>
                      <a:ea typeface="+mn-ea"/>
                      <a:cs typeface="+mn-cs"/>
                    </a:rPr>
                    <a:t>DRAM A</a:t>
                  </a:r>
                </a:p>
              </p:txBody>
            </p:sp>
          </p:grpSp>
        </p:grpSp>
        <p:cxnSp>
          <p:nvCxnSpPr>
            <p:cNvPr id="66" name="Straight Connector 65"/>
            <p:cNvCxnSpPr/>
            <p:nvPr/>
          </p:nvCxnSpPr>
          <p:spPr>
            <a:xfrm flipH="1" flipV="1">
              <a:off x="4729117" y="4237130"/>
              <a:ext cx="1" cy="794441"/>
            </a:xfrm>
            <a:prstGeom prst="line">
              <a:avLst/>
            </a:prstGeom>
            <a:noFill/>
            <a:ln w="31750" cap="rnd" cmpd="sng" algn="ctr">
              <a:solidFill>
                <a:sysClr val="window" lastClr="FFFFFF">
                  <a:lumMod val="75000"/>
                </a:sysClr>
              </a:solidFill>
              <a:prstDash val="sysDot"/>
              <a:miter lim="800000"/>
              <a:headEnd type="none"/>
              <a:tailEnd type="none" w="lg" len="lg"/>
            </a:ln>
            <a:effectLst/>
          </p:spPr>
        </p:cxnSp>
        <p:sp>
          <p:nvSpPr>
            <p:cNvPr id="67" name="Oval 66"/>
            <p:cNvSpPr>
              <a:spLocks noChangeAspect="1"/>
            </p:cNvSpPr>
            <p:nvPr/>
          </p:nvSpPr>
          <p:spPr>
            <a:xfrm>
              <a:off x="4514425" y="5031571"/>
              <a:ext cx="429385" cy="425091"/>
            </a:xfrm>
            <a:prstGeom prst="ellipse">
              <a:avLst/>
            </a:prstGeom>
            <a:solidFill>
              <a:srgbClr val="C0504D">
                <a:lumMod val="40000"/>
                <a:lumOff val="60000"/>
              </a:srgbClr>
            </a:solidFill>
            <a:ln w="19050" cap="flat" cmpd="sng" algn="ctr">
              <a:solidFill>
                <a:sysClr val="windowText" lastClr="000000">
                  <a:lumMod val="65000"/>
                  <a:lumOff val="35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4F81BD"/>
                </a:solidFill>
                <a:effectLst/>
                <a:uLnTx/>
                <a:uFillTx/>
                <a:latin typeface="Gill Sans MT"/>
                <a:ea typeface="+mn-ea"/>
                <a:cs typeface="+mn-cs"/>
              </a:endParaRPr>
            </a:p>
          </p:txBody>
        </p:sp>
        <p:grpSp>
          <p:nvGrpSpPr>
            <p:cNvPr id="68" name="dram c"/>
            <p:cNvGrpSpPr/>
            <p:nvPr/>
          </p:nvGrpSpPr>
          <p:grpSpPr>
            <a:xfrm>
              <a:off x="5372100" y="2878490"/>
              <a:ext cx="1215397" cy="2578172"/>
              <a:chOff x="2445298" y="3289228"/>
              <a:chExt cx="1215397" cy="2578172"/>
            </a:xfrm>
          </p:grpSpPr>
          <p:cxnSp>
            <p:nvCxnSpPr>
              <p:cNvPr id="79" name="Straight Connector 78"/>
              <p:cNvCxnSpPr/>
              <p:nvPr/>
            </p:nvCxnSpPr>
            <p:spPr>
              <a:xfrm flipH="1" flipV="1">
                <a:off x="3035877" y="4647868"/>
                <a:ext cx="1" cy="794441"/>
              </a:xfrm>
              <a:prstGeom prst="line">
                <a:avLst/>
              </a:prstGeom>
              <a:noFill/>
              <a:ln w="31750" cap="rnd" cmpd="sng" algn="ctr">
                <a:solidFill>
                  <a:sysClr val="window" lastClr="FFFFFF">
                    <a:lumMod val="75000"/>
                  </a:sysClr>
                </a:solidFill>
                <a:prstDash val="sysDot"/>
                <a:miter lim="800000"/>
                <a:headEnd type="none"/>
                <a:tailEnd type="none" w="lg" len="lg"/>
              </a:ln>
              <a:effectLst/>
            </p:spPr>
          </p:cxnSp>
          <p:sp>
            <p:nvSpPr>
              <p:cNvPr id="80" name="Oval 79"/>
              <p:cNvSpPr>
                <a:spLocks noChangeAspect="1"/>
              </p:cNvSpPr>
              <p:nvPr/>
            </p:nvSpPr>
            <p:spPr>
              <a:xfrm>
                <a:off x="2821185" y="5442309"/>
                <a:ext cx="429385" cy="425091"/>
              </a:xfrm>
              <a:prstGeom prst="ellipse">
                <a:avLst/>
              </a:prstGeom>
              <a:solidFill>
                <a:srgbClr val="C0504D">
                  <a:lumMod val="40000"/>
                  <a:lumOff val="60000"/>
                </a:srgbClr>
              </a:solidFill>
              <a:ln w="19050" cap="flat" cmpd="sng" algn="ctr">
                <a:solidFill>
                  <a:sysClr val="windowText" lastClr="000000">
                    <a:lumMod val="65000"/>
                    <a:lumOff val="35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4F81BD"/>
                  </a:solidFill>
                  <a:effectLst/>
                  <a:uLnTx/>
                  <a:uFillTx/>
                  <a:latin typeface="Gill Sans MT"/>
                  <a:ea typeface="+mn-ea"/>
                  <a:cs typeface="+mn-cs"/>
                </a:endParaRPr>
              </a:p>
            </p:txBody>
          </p:sp>
          <p:grpSp>
            <p:nvGrpSpPr>
              <p:cNvPr id="81" name="Group 80"/>
              <p:cNvGrpSpPr/>
              <p:nvPr/>
            </p:nvGrpSpPr>
            <p:grpSpPr>
              <a:xfrm>
                <a:off x="2445298" y="3289228"/>
                <a:ext cx="1215397" cy="1358640"/>
                <a:chOff x="2373000" y="3289560"/>
                <a:chExt cx="1215397" cy="1358640"/>
              </a:xfrm>
            </p:grpSpPr>
            <p:pic>
              <p:nvPicPr>
                <p:cNvPr id="82" name="Content Placeholder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10699" y="3742440"/>
                  <a:ext cx="905760" cy="905760"/>
                </a:xfrm>
                <a:prstGeom prst="rect">
                  <a:avLst/>
                </a:prstGeom>
              </p:spPr>
            </p:pic>
            <p:sp>
              <p:nvSpPr>
                <p:cNvPr id="83" name="TextBox 82"/>
                <p:cNvSpPr txBox="1"/>
                <p:nvPr/>
              </p:nvSpPr>
              <p:spPr>
                <a:xfrm>
                  <a:off x="2373000" y="3289560"/>
                  <a:ext cx="1215397"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1" u="none" strike="noStrike" kern="0" cap="none" spc="0" normalizeH="0" baseline="0" noProof="0" dirty="0">
                      <a:ln>
                        <a:noFill/>
                      </a:ln>
                      <a:solidFill>
                        <a:prstClr val="black">
                          <a:lumMod val="65000"/>
                          <a:lumOff val="35000"/>
                        </a:prstClr>
                      </a:solidFill>
                      <a:effectLst/>
                      <a:uLnTx/>
                      <a:uFillTx/>
                      <a:latin typeface="Gill Sans MT"/>
                      <a:ea typeface="+mn-ea"/>
                      <a:cs typeface="+mn-cs"/>
                    </a:rPr>
                    <a:t>DRAM C</a:t>
                  </a:r>
                </a:p>
              </p:txBody>
            </p:sp>
          </p:grpSp>
        </p:grpSp>
        <p:grpSp>
          <p:nvGrpSpPr>
            <p:cNvPr id="69" name="fab var"/>
            <p:cNvGrpSpPr/>
            <p:nvPr/>
          </p:nvGrpSpPr>
          <p:grpSpPr>
            <a:xfrm>
              <a:off x="2019300" y="4338029"/>
              <a:ext cx="4856042" cy="857215"/>
              <a:chOff x="2057400" y="4748767"/>
              <a:chExt cx="4856042" cy="857215"/>
            </a:xfrm>
          </p:grpSpPr>
          <p:grpSp>
            <p:nvGrpSpPr>
              <p:cNvPr id="70" name="Group 69"/>
              <p:cNvGrpSpPr>
                <a:grpSpLocks noChangeAspect="1"/>
              </p:cNvGrpSpPr>
              <p:nvPr/>
            </p:nvGrpSpPr>
            <p:grpSpPr>
              <a:xfrm>
                <a:off x="2057400" y="4748767"/>
                <a:ext cx="1735529" cy="857215"/>
                <a:chOff x="1905000" y="3429000"/>
                <a:chExt cx="4800600" cy="1905000"/>
              </a:xfrm>
            </p:grpSpPr>
            <p:sp>
              <p:nvSpPr>
                <p:cNvPr id="77" name="Freeform 32"/>
                <p:cNvSpPr>
                  <a:spLocks/>
                </p:cNvSpPr>
                <p:nvPr/>
              </p:nvSpPr>
              <p:spPr bwMode="auto">
                <a:xfrm>
                  <a:off x="1905000" y="3429000"/>
                  <a:ext cx="2344738" cy="1905000"/>
                </a:xfrm>
                <a:custGeom>
                  <a:avLst/>
                  <a:gdLst>
                    <a:gd name="T0" fmla="*/ 0 w 901"/>
                    <a:gd name="T1" fmla="*/ 720 h 721"/>
                    <a:gd name="T2" fmla="*/ 95 w 901"/>
                    <a:gd name="T3" fmla="*/ 712 h 721"/>
                    <a:gd name="T4" fmla="*/ 142 w 901"/>
                    <a:gd name="T5" fmla="*/ 704 h 721"/>
                    <a:gd name="T6" fmla="*/ 189 w 901"/>
                    <a:gd name="T7" fmla="*/ 691 h 721"/>
                    <a:gd name="T8" fmla="*/ 237 w 901"/>
                    <a:gd name="T9" fmla="*/ 675 h 721"/>
                    <a:gd name="T10" fmla="*/ 284 w 901"/>
                    <a:gd name="T11" fmla="*/ 653 h 721"/>
                    <a:gd name="T12" fmla="*/ 331 w 901"/>
                    <a:gd name="T13" fmla="*/ 623 h 721"/>
                    <a:gd name="T14" fmla="*/ 426 w 901"/>
                    <a:gd name="T15" fmla="*/ 540 h 721"/>
                    <a:gd name="T16" fmla="*/ 521 w 901"/>
                    <a:gd name="T17" fmla="*/ 422 h 721"/>
                    <a:gd name="T18" fmla="*/ 616 w 901"/>
                    <a:gd name="T19" fmla="*/ 281 h 721"/>
                    <a:gd name="T20" fmla="*/ 663 w 901"/>
                    <a:gd name="T21" fmla="*/ 209 h 721"/>
                    <a:gd name="T22" fmla="*/ 710 w 901"/>
                    <a:gd name="T23" fmla="*/ 142 h 721"/>
                    <a:gd name="T24" fmla="*/ 757 w 901"/>
                    <a:gd name="T25" fmla="*/ 83 h 721"/>
                    <a:gd name="T26" fmla="*/ 805 w 901"/>
                    <a:gd name="T27" fmla="*/ 38 h 721"/>
                    <a:gd name="T28" fmla="*/ 852 w 901"/>
                    <a:gd name="T29" fmla="*/ 9 h 721"/>
                    <a:gd name="T30" fmla="*/ 900 w 901"/>
                    <a:gd name="T31" fmla="*/ 0 h 7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901" h="721">
                      <a:moveTo>
                        <a:pt x="0" y="720"/>
                      </a:moveTo>
                      <a:lnTo>
                        <a:pt x="95" y="712"/>
                      </a:lnTo>
                      <a:lnTo>
                        <a:pt x="142" y="704"/>
                      </a:lnTo>
                      <a:lnTo>
                        <a:pt x="189" y="691"/>
                      </a:lnTo>
                      <a:lnTo>
                        <a:pt x="237" y="675"/>
                      </a:lnTo>
                      <a:lnTo>
                        <a:pt x="284" y="653"/>
                      </a:lnTo>
                      <a:lnTo>
                        <a:pt x="331" y="623"/>
                      </a:lnTo>
                      <a:lnTo>
                        <a:pt x="426" y="540"/>
                      </a:lnTo>
                      <a:lnTo>
                        <a:pt x="521" y="422"/>
                      </a:lnTo>
                      <a:lnTo>
                        <a:pt x="616" y="281"/>
                      </a:lnTo>
                      <a:lnTo>
                        <a:pt x="663" y="209"/>
                      </a:lnTo>
                      <a:lnTo>
                        <a:pt x="710" y="142"/>
                      </a:lnTo>
                      <a:lnTo>
                        <a:pt x="757" y="83"/>
                      </a:lnTo>
                      <a:lnTo>
                        <a:pt x="805" y="38"/>
                      </a:lnTo>
                      <a:lnTo>
                        <a:pt x="852" y="9"/>
                      </a:lnTo>
                      <a:lnTo>
                        <a:pt x="900" y="0"/>
                      </a:lnTo>
                    </a:path>
                  </a:pathLst>
                </a:custGeom>
                <a:noFill/>
                <a:ln w="76200" cap="rnd" cmpd="sng">
                  <a:solidFill>
                    <a:srgbClr val="F79646"/>
                  </a:solidFill>
                  <a:prstDash val="solid"/>
                  <a:round/>
                  <a:headEnd type="none" w="med" len="med"/>
                  <a:tailEnd type="none" w="med" len="me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Gill Sans MT"/>
                    <a:ea typeface="+mn-ea"/>
                    <a:cs typeface="+mn-cs"/>
                  </a:endParaRPr>
                </a:p>
              </p:txBody>
            </p:sp>
            <p:sp>
              <p:nvSpPr>
                <p:cNvPr id="78" name="Freeform 31"/>
                <p:cNvSpPr>
                  <a:spLocks/>
                </p:cNvSpPr>
                <p:nvPr/>
              </p:nvSpPr>
              <p:spPr bwMode="auto">
                <a:xfrm>
                  <a:off x="4267200" y="3429000"/>
                  <a:ext cx="2438400" cy="1905000"/>
                </a:xfrm>
                <a:custGeom>
                  <a:avLst/>
                  <a:gdLst>
                    <a:gd name="T0" fmla="*/ 900 w 901"/>
                    <a:gd name="T1" fmla="*/ 720 h 721"/>
                    <a:gd name="T2" fmla="*/ 805 w 901"/>
                    <a:gd name="T3" fmla="*/ 712 h 721"/>
                    <a:gd name="T4" fmla="*/ 758 w 901"/>
                    <a:gd name="T5" fmla="*/ 704 h 721"/>
                    <a:gd name="T6" fmla="*/ 711 w 901"/>
                    <a:gd name="T7" fmla="*/ 691 h 721"/>
                    <a:gd name="T8" fmla="*/ 663 w 901"/>
                    <a:gd name="T9" fmla="*/ 675 h 721"/>
                    <a:gd name="T10" fmla="*/ 615 w 901"/>
                    <a:gd name="T11" fmla="*/ 653 h 721"/>
                    <a:gd name="T12" fmla="*/ 568 w 901"/>
                    <a:gd name="T13" fmla="*/ 623 h 721"/>
                    <a:gd name="T14" fmla="*/ 473 w 901"/>
                    <a:gd name="T15" fmla="*/ 540 h 721"/>
                    <a:gd name="T16" fmla="*/ 378 w 901"/>
                    <a:gd name="T17" fmla="*/ 422 h 721"/>
                    <a:gd name="T18" fmla="*/ 284 w 901"/>
                    <a:gd name="T19" fmla="*/ 281 h 721"/>
                    <a:gd name="T20" fmla="*/ 236 w 901"/>
                    <a:gd name="T21" fmla="*/ 209 h 721"/>
                    <a:gd name="T22" fmla="*/ 189 w 901"/>
                    <a:gd name="T23" fmla="*/ 142 h 721"/>
                    <a:gd name="T24" fmla="*/ 142 w 901"/>
                    <a:gd name="T25" fmla="*/ 83 h 721"/>
                    <a:gd name="T26" fmla="*/ 94 w 901"/>
                    <a:gd name="T27" fmla="*/ 38 h 721"/>
                    <a:gd name="T28" fmla="*/ 47 w 901"/>
                    <a:gd name="T29" fmla="*/ 9 h 721"/>
                    <a:gd name="T30" fmla="*/ 0 w 901"/>
                    <a:gd name="T31" fmla="*/ 0 h 7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901" h="721">
                      <a:moveTo>
                        <a:pt x="900" y="720"/>
                      </a:moveTo>
                      <a:lnTo>
                        <a:pt x="805" y="712"/>
                      </a:lnTo>
                      <a:lnTo>
                        <a:pt x="758" y="704"/>
                      </a:lnTo>
                      <a:lnTo>
                        <a:pt x="711" y="691"/>
                      </a:lnTo>
                      <a:lnTo>
                        <a:pt x="663" y="675"/>
                      </a:lnTo>
                      <a:lnTo>
                        <a:pt x="615" y="653"/>
                      </a:lnTo>
                      <a:lnTo>
                        <a:pt x="568" y="623"/>
                      </a:lnTo>
                      <a:lnTo>
                        <a:pt x="473" y="540"/>
                      </a:lnTo>
                      <a:lnTo>
                        <a:pt x="378" y="422"/>
                      </a:lnTo>
                      <a:lnTo>
                        <a:pt x="284" y="281"/>
                      </a:lnTo>
                      <a:lnTo>
                        <a:pt x="236" y="209"/>
                      </a:lnTo>
                      <a:lnTo>
                        <a:pt x="189" y="142"/>
                      </a:lnTo>
                      <a:lnTo>
                        <a:pt x="142" y="83"/>
                      </a:lnTo>
                      <a:lnTo>
                        <a:pt x="94" y="38"/>
                      </a:lnTo>
                      <a:lnTo>
                        <a:pt x="47" y="9"/>
                      </a:lnTo>
                      <a:lnTo>
                        <a:pt x="0" y="0"/>
                      </a:lnTo>
                    </a:path>
                  </a:pathLst>
                </a:custGeom>
                <a:noFill/>
                <a:ln w="76200" cap="rnd" cmpd="sng">
                  <a:solidFill>
                    <a:srgbClr val="F79646"/>
                  </a:solidFill>
                  <a:prstDash val="solid"/>
                  <a:round/>
                  <a:headEnd type="none" w="med" len="med"/>
                  <a:tailEnd type="none" w="med" len="me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Gill Sans MT"/>
                    <a:ea typeface="+mn-ea"/>
                    <a:cs typeface="+mn-cs"/>
                  </a:endParaRPr>
                </a:p>
              </p:txBody>
            </p:sp>
          </p:grpSp>
          <p:grpSp>
            <p:nvGrpSpPr>
              <p:cNvPr id="71" name="Group 70"/>
              <p:cNvGrpSpPr>
                <a:grpSpLocks noChangeAspect="1"/>
              </p:cNvGrpSpPr>
              <p:nvPr/>
            </p:nvGrpSpPr>
            <p:grpSpPr>
              <a:xfrm>
                <a:off x="3919607" y="4748767"/>
                <a:ext cx="1735529" cy="857215"/>
                <a:chOff x="1905000" y="3429000"/>
                <a:chExt cx="4800600" cy="1905000"/>
              </a:xfrm>
            </p:grpSpPr>
            <p:sp>
              <p:nvSpPr>
                <p:cNvPr id="75" name="Freeform 32"/>
                <p:cNvSpPr>
                  <a:spLocks/>
                </p:cNvSpPr>
                <p:nvPr/>
              </p:nvSpPr>
              <p:spPr bwMode="auto">
                <a:xfrm>
                  <a:off x="1905000" y="3429000"/>
                  <a:ext cx="2344738" cy="1905000"/>
                </a:xfrm>
                <a:custGeom>
                  <a:avLst/>
                  <a:gdLst>
                    <a:gd name="T0" fmla="*/ 0 w 901"/>
                    <a:gd name="T1" fmla="*/ 720 h 721"/>
                    <a:gd name="T2" fmla="*/ 95 w 901"/>
                    <a:gd name="T3" fmla="*/ 712 h 721"/>
                    <a:gd name="T4" fmla="*/ 142 w 901"/>
                    <a:gd name="T5" fmla="*/ 704 h 721"/>
                    <a:gd name="T6" fmla="*/ 189 w 901"/>
                    <a:gd name="T7" fmla="*/ 691 h 721"/>
                    <a:gd name="T8" fmla="*/ 237 w 901"/>
                    <a:gd name="T9" fmla="*/ 675 h 721"/>
                    <a:gd name="T10" fmla="*/ 284 w 901"/>
                    <a:gd name="T11" fmla="*/ 653 h 721"/>
                    <a:gd name="T12" fmla="*/ 331 w 901"/>
                    <a:gd name="T13" fmla="*/ 623 h 721"/>
                    <a:gd name="T14" fmla="*/ 426 w 901"/>
                    <a:gd name="T15" fmla="*/ 540 h 721"/>
                    <a:gd name="T16" fmla="*/ 521 w 901"/>
                    <a:gd name="T17" fmla="*/ 422 h 721"/>
                    <a:gd name="T18" fmla="*/ 616 w 901"/>
                    <a:gd name="T19" fmla="*/ 281 h 721"/>
                    <a:gd name="T20" fmla="*/ 663 w 901"/>
                    <a:gd name="T21" fmla="*/ 209 h 721"/>
                    <a:gd name="T22" fmla="*/ 710 w 901"/>
                    <a:gd name="T23" fmla="*/ 142 h 721"/>
                    <a:gd name="T24" fmla="*/ 757 w 901"/>
                    <a:gd name="T25" fmla="*/ 83 h 721"/>
                    <a:gd name="T26" fmla="*/ 805 w 901"/>
                    <a:gd name="T27" fmla="*/ 38 h 721"/>
                    <a:gd name="T28" fmla="*/ 852 w 901"/>
                    <a:gd name="T29" fmla="*/ 9 h 721"/>
                    <a:gd name="T30" fmla="*/ 900 w 901"/>
                    <a:gd name="T31" fmla="*/ 0 h 7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901" h="721">
                      <a:moveTo>
                        <a:pt x="0" y="720"/>
                      </a:moveTo>
                      <a:lnTo>
                        <a:pt x="95" y="712"/>
                      </a:lnTo>
                      <a:lnTo>
                        <a:pt x="142" y="704"/>
                      </a:lnTo>
                      <a:lnTo>
                        <a:pt x="189" y="691"/>
                      </a:lnTo>
                      <a:lnTo>
                        <a:pt x="237" y="675"/>
                      </a:lnTo>
                      <a:lnTo>
                        <a:pt x="284" y="653"/>
                      </a:lnTo>
                      <a:lnTo>
                        <a:pt x="331" y="623"/>
                      </a:lnTo>
                      <a:lnTo>
                        <a:pt x="426" y="540"/>
                      </a:lnTo>
                      <a:lnTo>
                        <a:pt x="521" y="422"/>
                      </a:lnTo>
                      <a:lnTo>
                        <a:pt x="616" y="281"/>
                      </a:lnTo>
                      <a:lnTo>
                        <a:pt x="663" y="209"/>
                      </a:lnTo>
                      <a:lnTo>
                        <a:pt x="710" y="142"/>
                      </a:lnTo>
                      <a:lnTo>
                        <a:pt x="757" y="83"/>
                      </a:lnTo>
                      <a:lnTo>
                        <a:pt x="805" y="38"/>
                      </a:lnTo>
                      <a:lnTo>
                        <a:pt x="852" y="9"/>
                      </a:lnTo>
                      <a:lnTo>
                        <a:pt x="900" y="0"/>
                      </a:lnTo>
                    </a:path>
                  </a:pathLst>
                </a:custGeom>
                <a:noFill/>
                <a:ln w="76200" cap="rnd" cmpd="sng">
                  <a:solidFill>
                    <a:srgbClr val="F79646"/>
                  </a:solidFill>
                  <a:prstDash val="solid"/>
                  <a:round/>
                  <a:headEnd type="none" w="med" len="med"/>
                  <a:tailEnd type="none" w="med" len="me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Gill Sans MT"/>
                    <a:ea typeface="+mn-ea"/>
                    <a:cs typeface="+mn-cs"/>
                  </a:endParaRPr>
                </a:p>
              </p:txBody>
            </p:sp>
            <p:sp>
              <p:nvSpPr>
                <p:cNvPr id="76" name="Freeform 31"/>
                <p:cNvSpPr>
                  <a:spLocks/>
                </p:cNvSpPr>
                <p:nvPr/>
              </p:nvSpPr>
              <p:spPr bwMode="auto">
                <a:xfrm>
                  <a:off x="4267200" y="3429000"/>
                  <a:ext cx="2438400" cy="1905000"/>
                </a:xfrm>
                <a:custGeom>
                  <a:avLst/>
                  <a:gdLst>
                    <a:gd name="T0" fmla="*/ 900 w 901"/>
                    <a:gd name="T1" fmla="*/ 720 h 721"/>
                    <a:gd name="T2" fmla="*/ 805 w 901"/>
                    <a:gd name="T3" fmla="*/ 712 h 721"/>
                    <a:gd name="T4" fmla="*/ 758 w 901"/>
                    <a:gd name="T5" fmla="*/ 704 h 721"/>
                    <a:gd name="T6" fmla="*/ 711 w 901"/>
                    <a:gd name="T7" fmla="*/ 691 h 721"/>
                    <a:gd name="T8" fmla="*/ 663 w 901"/>
                    <a:gd name="T9" fmla="*/ 675 h 721"/>
                    <a:gd name="T10" fmla="*/ 615 w 901"/>
                    <a:gd name="T11" fmla="*/ 653 h 721"/>
                    <a:gd name="T12" fmla="*/ 568 w 901"/>
                    <a:gd name="T13" fmla="*/ 623 h 721"/>
                    <a:gd name="T14" fmla="*/ 473 w 901"/>
                    <a:gd name="T15" fmla="*/ 540 h 721"/>
                    <a:gd name="T16" fmla="*/ 378 w 901"/>
                    <a:gd name="T17" fmla="*/ 422 h 721"/>
                    <a:gd name="T18" fmla="*/ 284 w 901"/>
                    <a:gd name="T19" fmla="*/ 281 h 721"/>
                    <a:gd name="T20" fmla="*/ 236 w 901"/>
                    <a:gd name="T21" fmla="*/ 209 h 721"/>
                    <a:gd name="T22" fmla="*/ 189 w 901"/>
                    <a:gd name="T23" fmla="*/ 142 h 721"/>
                    <a:gd name="T24" fmla="*/ 142 w 901"/>
                    <a:gd name="T25" fmla="*/ 83 h 721"/>
                    <a:gd name="T26" fmla="*/ 94 w 901"/>
                    <a:gd name="T27" fmla="*/ 38 h 721"/>
                    <a:gd name="T28" fmla="*/ 47 w 901"/>
                    <a:gd name="T29" fmla="*/ 9 h 721"/>
                    <a:gd name="T30" fmla="*/ 0 w 901"/>
                    <a:gd name="T31" fmla="*/ 0 h 7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901" h="721">
                      <a:moveTo>
                        <a:pt x="900" y="720"/>
                      </a:moveTo>
                      <a:lnTo>
                        <a:pt x="805" y="712"/>
                      </a:lnTo>
                      <a:lnTo>
                        <a:pt x="758" y="704"/>
                      </a:lnTo>
                      <a:lnTo>
                        <a:pt x="711" y="691"/>
                      </a:lnTo>
                      <a:lnTo>
                        <a:pt x="663" y="675"/>
                      </a:lnTo>
                      <a:lnTo>
                        <a:pt x="615" y="653"/>
                      </a:lnTo>
                      <a:lnTo>
                        <a:pt x="568" y="623"/>
                      </a:lnTo>
                      <a:lnTo>
                        <a:pt x="473" y="540"/>
                      </a:lnTo>
                      <a:lnTo>
                        <a:pt x="378" y="422"/>
                      </a:lnTo>
                      <a:lnTo>
                        <a:pt x="284" y="281"/>
                      </a:lnTo>
                      <a:lnTo>
                        <a:pt x="236" y="209"/>
                      </a:lnTo>
                      <a:lnTo>
                        <a:pt x="189" y="142"/>
                      </a:lnTo>
                      <a:lnTo>
                        <a:pt x="142" y="83"/>
                      </a:lnTo>
                      <a:lnTo>
                        <a:pt x="94" y="38"/>
                      </a:lnTo>
                      <a:lnTo>
                        <a:pt x="47" y="9"/>
                      </a:lnTo>
                      <a:lnTo>
                        <a:pt x="0" y="0"/>
                      </a:lnTo>
                    </a:path>
                  </a:pathLst>
                </a:custGeom>
                <a:noFill/>
                <a:ln w="76200" cap="rnd" cmpd="sng">
                  <a:solidFill>
                    <a:srgbClr val="F79646"/>
                  </a:solidFill>
                  <a:prstDash val="solid"/>
                  <a:round/>
                  <a:headEnd type="none" w="med" len="med"/>
                  <a:tailEnd type="none" w="med" len="me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Gill Sans MT"/>
                    <a:ea typeface="+mn-ea"/>
                    <a:cs typeface="+mn-cs"/>
                  </a:endParaRPr>
                </a:p>
              </p:txBody>
            </p:sp>
          </p:grpSp>
          <p:grpSp>
            <p:nvGrpSpPr>
              <p:cNvPr id="72" name="Group 71"/>
              <p:cNvGrpSpPr>
                <a:grpSpLocks noChangeAspect="1"/>
              </p:cNvGrpSpPr>
              <p:nvPr/>
            </p:nvGrpSpPr>
            <p:grpSpPr>
              <a:xfrm>
                <a:off x="5177913" y="4748767"/>
                <a:ext cx="1735529" cy="857215"/>
                <a:chOff x="1905000" y="3429000"/>
                <a:chExt cx="4800600" cy="1905000"/>
              </a:xfrm>
            </p:grpSpPr>
            <p:sp>
              <p:nvSpPr>
                <p:cNvPr id="73" name="Freeform 32"/>
                <p:cNvSpPr>
                  <a:spLocks/>
                </p:cNvSpPr>
                <p:nvPr/>
              </p:nvSpPr>
              <p:spPr bwMode="auto">
                <a:xfrm>
                  <a:off x="1905000" y="3429000"/>
                  <a:ext cx="2344738" cy="1905000"/>
                </a:xfrm>
                <a:custGeom>
                  <a:avLst/>
                  <a:gdLst>
                    <a:gd name="T0" fmla="*/ 0 w 901"/>
                    <a:gd name="T1" fmla="*/ 720 h 721"/>
                    <a:gd name="T2" fmla="*/ 95 w 901"/>
                    <a:gd name="T3" fmla="*/ 712 h 721"/>
                    <a:gd name="T4" fmla="*/ 142 w 901"/>
                    <a:gd name="T5" fmla="*/ 704 h 721"/>
                    <a:gd name="T6" fmla="*/ 189 w 901"/>
                    <a:gd name="T7" fmla="*/ 691 h 721"/>
                    <a:gd name="T8" fmla="*/ 237 w 901"/>
                    <a:gd name="T9" fmla="*/ 675 h 721"/>
                    <a:gd name="T10" fmla="*/ 284 w 901"/>
                    <a:gd name="T11" fmla="*/ 653 h 721"/>
                    <a:gd name="T12" fmla="*/ 331 w 901"/>
                    <a:gd name="T13" fmla="*/ 623 h 721"/>
                    <a:gd name="T14" fmla="*/ 426 w 901"/>
                    <a:gd name="T15" fmla="*/ 540 h 721"/>
                    <a:gd name="T16" fmla="*/ 521 w 901"/>
                    <a:gd name="T17" fmla="*/ 422 h 721"/>
                    <a:gd name="T18" fmla="*/ 616 w 901"/>
                    <a:gd name="T19" fmla="*/ 281 h 721"/>
                    <a:gd name="T20" fmla="*/ 663 w 901"/>
                    <a:gd name="T21" fmla="*/ 209 h 721"/>
                    <a:gd name="T22" fmla="*/ 710 w 901"/>
                    <a:gd name="T23" fmla="*/ 142 h 721"/>
                    <a:gd name="T24" fmla="*/ 757 w 901"/>
                    <a:gd name="T25" fmla="*/ 83 h 721"/>
                    <a:gd name="T26" fmla="*/ 805 w 901"/>
                    <a:gd name="T27" fmla="*/ 38 h 721"/>
                    <a:gd name="T28" fmla="*/ 852 w 901"/>
                    <a:gd name="T29" fmla="*/ 9 h 721"/>
                    <a:gd name="T30" fmla="*/ 900 w 901"/>
                    <a:gd name="T31" fmla="*/ 0 h 7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901" h="721">
                      <a:moveTo>
                        <a:pt x="0" y="720"/>
                      </a:moveTo>
                      <a:lnTo>
                        <a:pt x="95" y="712"/>
                      </a:lnTo>
                      <a:lnTo>
                        <a:pt x="142" y="704"/>
                      </a:lnTo>
                      <a:lnTo>
                        <a:pt x="189" y="691"/>
                      </a:lnTo>
                      <a:lnTo>
                        <a:pt x="237" y="675"/>
                      </a:lnTo>
                      <a:lnTo>
                        <a:pt x="284" y="653"/>
                      </a:lnTo>
                      <a:lnTo>
                        <a:pt x="331" y="623"/>
                      </a:lnTo>
                      <a:lnTo>
                        <a:pt x="426" y="540"/>
                      </a:lnTo>
                      <a:lnTo>
                        <a:pt x="521" y="422"/>
                      </a:lnTo>
                      <a:lnTo>
                        <a:pt x="616" y="281"/>
                      </a:lnTo>
                      <a:lnTo>
                        <a:pt x="663" y="209"/>
                      </a:lnTo>
                      <a:lnTo>
                        <a:pt x="710" y="142"/>
                      </a:lnTo>
                      <a:lnTo>
                        <a:pt x="757" y="83"/>
                      </a:lnTo>
                      <a:lnTo>
                        <a:pt x="805" y="38"/>
                      </a:lnTo>
                      <a:lnTo>
                        <a:pt x="852" y="9"/>
                      </a:lnTo>
                      <a:lnTo>
                        <a:pt x="900" y="0"/>
                      </a:lnTo>
                    </a:path>
                  </a:pathLst>
                </a:custGeom>
                <a:noFill/>
                <a:ln w="76200" cap="rnd" cmpd="sng">
                  <a:solidFill>
                    <a:srgbClr val="F79646"/>
                  </a:solidFill>
                  <a:prstDash val="solid"/>
                  <a:round/>
                  <a:headEnd type="none" w="med" len="med"/>
                  <a:tailEnd type="none" w="med" len="me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Gill Sans MT"/>
                    <a:ea typeface="+mn-ea"/>
                    <a:cs typeface="+mn-cs"/>
                  </a:endParaRPr>
                </a:p>
              </p:txBody>
            </p:sp>
            <p:sp>
              <p:nvSpPr>
                <p:cNvPr id="74" name="Freeform 31"/>
                <p:cNvSpPr>
                  <a:spLocks/>
                </p:cNvSpPr>
                <p:nvPr/>
              </p:nvSpPr>
              <p:spPr bwMode="auto">
                <a:xfrm>
                  <a:off x="4267200" y="3429000"/>
                  <a:ext cx="2438400" cy="1905000"/>
                </a:xfrm>
                <a:custGeom>
                  <a:avLst/>
                  <a:gdLst>
                    <a:gd name="T0" fmla="*/ 900 w 901"/>
                    <a:gd name="T1" fmla="*/ 720 h 721"/>
                    <a:gd name="T2" fmla="*/ 805 w 901"/>
                    <a:gd name="T3" fmla="*/ 712 h 721"/>
                    <a:gd name="T4" fmla="*/ 758 w 901"/>
                    <a:gd name="T5" fmla="*/ 704 h 721"/>
                    <a:gd name="T6" fmla="*/ 711 w 901"/>
                    <a:gd name="T7" fmla="*/ 691 h 721"/>
                    <a:gd name="T8" fmla="*/ 663 w 901"/>
                    <a:gd name="T9" fmla="*/ 675 h 721"/>
                    <a:gd name="T10" fmla="*/ 615 w 901"/>
                    <a:gd name="T11" fmla="*/ 653 h 721"/>
                    <a:gd name="T12" fmla="*/ 568 w 901"/>
                    <a:gd name="T13" fmla="*/ 623 h 721"/>
                    <a:gd name="T14" fmla="*/ 473 w 901"/>
                    <a:gd name="T15" fmla="*/ 540 h 721"/>
                    <a:gd name="T16" fmla="*/ 378 w 901"/>
                    <a:gd name="T17" fmla="*/ 422 h 721"/>
                    <a:gd name="T18" fmla="*/ 284 w 901"/>
                    <a:gd name="T19" fmla="*/ 281 h 721"/>
                    <a:gd name="T20" fmla="*/ 236 w 901"/>
                    <a:gd name="T21" fmla="*/ 209 h 721"/>
                    <a:gd name="T22" fmla="*/ 189 w 901"/>
                    <a:gd name="T23" fmla="*/ 142 h 721"/>
                    <a:gd name="T24" fmla="*/ 142 w 901"/>
                    <a:gd name="T25" fmla="*/ 83 h 721"/>
                    <a:gd name="T26" fmla="*/ 94 w 901"/>
                    <a:gd name="T27" fmla="*/ 38 h 721"/>
                    <a:gd name="T28" fmla="*/ 47 w 901"/>
                    <a:gd name="T29" fmla="*/ 9 h 721"/>
                    <a:gd name="T30" fmla="*/ 0 w 901"/>
                    <a:gd name="T31" fmla="*/ 0 h 7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901" h="721">
                      <a:moveTo>
                        <a:pt x="900" y="720"/>
                      </a:moveTo>
                      <a:lnTo>
                        <a:pt x="805" y="712"/>
                      </a:lnTo>
                      <a:lnTo>
                        <a:pt x="758" y="704"/>
                      </a:lnTo>
                      <a:lnTo>
                        <a:pt x="711" y="691"/>
                      </a:lnTo>
                      <a:lnTo>
                        <a:pt x="663" y="675"/>
                      </a:lnTo>
                      <a:lnTo>
                        <a:pt x="615" y="653"/>
                      </a:lnTo>
                      <a:lnTo>
                        <a:pt x="568" y="623"/>
                      </a:lnTo>
                      <a:lnTo>
                        <a:pt x="473" y="540"/>
                      </a:lnTo>
                      <a:lnTo>
                        <a:pt x="378" y="422"/>
                      </a:lnTo>
                      <a:lnTo>
                        <a:pt x="284" y="281"/>
                      </a:lnTo>
                      <a:lnTo>
                        <a:pt x="236" y="209"/>
                      </a:lnTo>
                      <a:lnTo>
                        <a:pt x="189" y="142"/>
                      </a:lnTo>
                      <a:lnTo>
                        <a:pt x="142" y="83"/>
                      </a:lnTo>
                      <a:lnTo>
                        <a:pt x="94" y="38"/>
                      </a:lnTo>
                      <a:lnTo>
                        <a:pt x="47" y="9"/>
                      </a:lnTo>
                      <a:lnTo>
                        <a:pt x="0" y="0"/>
                      </a:lnTo>
                    </a:path>
                  </a:pathLst>
                </a:custGeom>
                <a:noFill/>
                <a:ln w="76200" cap="rnd" cmpd="sng">
                  <a:solidFill>
                    <a:srgbClr val="F79646"/>
                  </a:solidFill>
                  <a:prstDash val="solid"/>
                  <a:round/>
                  <a:headEnd type="none" w="med" len="med"/>
                  <a:tailEnd type="none" w="med" len="me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Gill Sans MT"/>
                    <a:ea typeface="+mn-ea"/>
                    <a:cs typeface="+mn-cs"/>
                  </a:endParaRPr>
                </a:p>
              </p:txBody>
            </p:sp>
          </p:grpSp>
        </p:grpSp>
      </p:grpSp>
      <p:grpSp>
        <p:nvGrpSpPr>
          <p:cNvPr id="89" name="Group 88"/>
          <p:cNvGrpSpPr/>
          <p:nvPr/>
        </p:nvGrpSpPr>
        <p:grpSpPr>
          <a:xfrm>
            <a:off x="3647581" y="4237130"/>
            <a:ext cx="2030017" cy="1219532"/>
            <a:chOff x="3647581" y="4237130"/>
            <a:chExt cx="2030017" cy="1219532"/>
          </a:xfrm>
        </p:grpSpPr>
        <p:sp>
          <p:nvSpPr>
            <p:cNvPr id="90" name="Oval 89"/>
            <p:cNvSpPr>
              <a:spLocks noChangeAspect="1"/>
            </p:cNvSpPr>
            <p:nvPr/>
          </p:nvSpPr>
          <p:spPr>
            <a:xfrm>
              <a:off x="5248213" y="5031571"/>
              <a:ext cx="429385" cy="425091"/>
            </a:xfrm>
            <a:prstGeom prst="ellipse">
              <a:avLst/>
            </a:prstGeom>
            <a:solidFill>
              <a:srgbClr val="C0504D">
                <a:lumMod val="50000"/>
              </a:srgbClr>
            </a:solidFill>
            <a:ln w="19050" cap="flat" cmpd="sng" algn="ctr">
              <a:solidFill>
                <a:sysClr val="windowText" lastClr="000000">
                  <a:lumMod val="65000"/>
                  <a:lumOff val="35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4F81BD"/>
                </a:solidFill>
                <a:effectLst/>
                <a:uLnTx/>
                <a:uFillTx/>
                <a:latin typeface="Gill Sans MT"/>
                <a:ea typeface="+mn-ea"/>
                <a:cs typeface="+mn-cs"/>
              </a:endParaRPr>
            </a:p>
          </p:txBody>
        </p:sp>
        <p:sp>
          <p:nvSpPr>
            <p:cNvPr id="91" name="Oval 90"/>
            <p:cNvSpPr>
              <a:spLocks noChangeAspect="1"/>
            </p:cNvSpPr>
            <p:nvPr/>
          </p:nvSpPr>
          <p:spPr>
            <a:xfrm>
              <a:off x="4181125" y="5031571"/>
              <a:ext cx="429385" cy="425091"/>
            </a:xfrm>
            <a:prstGeom prst="ellipse">
              <a:avLst/>
            </a:prstGeom>
            <a:solidFill>
              <a:srgbClr val="C0504D">
                <a:lumMod val="40000"/>
                <a:lumOff val="60000"/>
              </a:srgbClr>
            </a:solidFill>
            <a:ln w="19050" cap="flat" cmpd="sng" algn="ctr">
              <a:solidFill>
                <a:sysClr val="windowText" lastClr="000000">
                  <a:lumMod val="65000"/>
                  <a:lumOff val="35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4F81BD"/>
                </a:solidFill>
                <a:effectLst/>
                <a:uLnTx/>
                <a:uFillTx/>
                <a:latin typeface="Gill Sans MT"/>
                <a:ea typeface="+mn-ea"/>
                <a:cs typeface="+mn-cs"/>
              </a:endParaRPr>
            </a:p>
          </p:txBody>
        </p:sp>
        <p:sp>
          <p:nvSpPr>
            <p:cNvPr id="92" name="Oval 91"/>
            <p:cNvSpPr>
              <a:spLocks noChangeAspect="1"/>
            </p:cNvSpPr>
            <p:nvPr/>
          </p:nvSpPr>
          <p:spPr>
            <a:xfrm>
              <a:off x="3647581" y="5031571"/>
              <a:ext cx="429385" cy="425091"/>
            </a:xfrm>
            <a:prstGeom prst="ellipse">
              <a:avLst/>
            </a:prstGeom>
            <a:solidFill>
              <a:srgbClr val="C0504D">
                <a:lumMod val="20000"/>
                <a:lumOff val="80000"/>
              </a:srgbClr>
            </a:solidFill>
            <a:ln w="19050" cap="flat" cmpd="sng" algn="ctr">
              <a:solidFill>
                <a:sysClr val="windowText" lastClr="000000">
                  <a:lumMod val="65000"/>
                  <a:lumOff val="35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4F81BD"/>
                </a:solidFill>
                <a:effectLst/>
                <a:uLnTx/>
                <a:uFillTx/>
                <a:latin typeface="Gill Sans MT"/>
                <a:ea typeface="+mn-ea"/>
                <a:cs typeface="+mn-cs"/>
              </a:endParaRPr>
            </a:p>
          </p:txBody>
        </p:sp>
        <p:sp>
          <p:nvSpPr>
            <p:cNvPr id="93" name="Oval 92"/>
            <p:cNvSpPr>
              <a:spLocks noChangeAspect="1"/>
            </p:cNvSpPr>
            <p:nvPr/>
          </p:nvSpPr>
          <p:spPr>
            <a:xfrm>
              <a:off x="4451347" y="5031571"/>
              <a:ext cx="429385" cy="425091"/>
            </a:xfrm>
            <a:prstGeom prst="ellipse">
              <a:avLst/>
            </a:prstGeom>
            <a:solidFill>
              <a:srgbClr val="C0504D">
                <a:lumMod val="60000"/>
                <a:lumOff val="40000"/>
              </a:srgbClr>
            </a:solidFill>
            <a:ln w="19050" cap="flat" cmpd="sng" algn="ctr">
              <a:solidFill>
                <a:sysClr val="windowText" lastClr="000000">
                  <a:lumMod val="65000"/>
                  <a:lumOff val="35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4F81BD"/>
                </a:solidFill>
                <a:effectLst/>
                <a:uLnTx/>
                <a:uFillTx/>
                <a:latin typeface="Gill Sans MT"/>
                <a:ea typeface="+mn-ea"/>
                <a:cs typeface="+mn-cs"/>
              </a:endParaRPr>
            </a:p>
          </p:txBody>
        </p:sp>
        <p:sp>
          <p:nvSpPr>
            <p:cNvPr id="94" name="Oval 93"/>
            <p:cNvSpPr>
              <a:spLocks noChangeAspect="1"/>
            </p:cNvSpPr>
            <p:nvPr/>
          </p:nvSpPr>
          <p:spPr>
            <a:xfrm>
              <a:off x="4714669" y="5031571"/>
              <a:ext cx="429385" cy="425091"/>
            </a:xfrm>
            <a:prstGeom prst="ellipse">
              <a:avLst/>
            </a:prstGeom>
            <a:solidFill>
              <a:srgbClr val="C0504D">
                <a:lumMod val="75000"/>
              </a:srgbClr>
            </a:solidFill>
            <a:ln w="19050" cap="flat" cmpd="sng" algn="ctr">
              <a:solidFill>
                <a:sysClr val="windowText" lastClr="000000">
                  <a:lumMod val="65000"/>
                  <a:lumOff val="35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4F81BD"/>
                </a:solidFill>
                <a:effectLst/>
                <a:uLnTx/>
                <a:uFillTx/>
                <a:latin typeface="Gill Sans MT"/>
                <a:ea typeface="+mn-ea"/>
                <a:cs typeface="+mn-cs"/>
              </a:endParaRPr>
            </a:p>
          </p:txBody>
        </p:sp>
        <p:cxnSp>
          <p:nvCxnSpPr>
            <p:cNvPr id="95" name="Straight Connector 94"/>
            <p:cNvCxnSpPr>
              <a:stCxn id="90" idx="0"/>
            </p:cNvCxnSpPr>
            <p:nvPr/>
          </p:nvCxnSpPr>
          <p:spPr>
            <a:xfrm flipH="1" flipV="1">
              <a:off x="4943811" y="4237131"/>
              <a:ext cx="519095" cy="794440"/>
            </a:xfrm>
            <a:prstGeom prst="line">
              <a:avLst/>
            </a:prstGeom>
            <a:noFill/>
            <a:ln w="31750" cap="rnd" cmpd="sng" algn="ctr">
              <a:solidFill>
                <a:sysClr val="window" lastClr="FFFFFF">
                  <a:lumMod val="75000"/>
                </a:sysClr>
              </a:solidFill>
              <a:prstDash val="sysDot"/>
              <a:miter lim="800000"/>
              <a:headEnd type="none"/>
              <a:tailEnd type="none" w="lg" len="lg"/>
            </a:ln>
            <a:effectLst/>
          </p:spPr>
        </p:cxnSp>
        <p:cxnSp>
          <p:nvCxnSpPr>
            <p:cNvPr id="96" name="Straight Connector 95"/>
            <p:cNvCxnSpPr>
              <a:stCxn id="92" idx="0"/>
            </p:cNvCxnSpPr>
            <p:nvPr/>
          </p:nvCxnSpPr>
          <p:spPr>
            <a:xfrm flipV="1">
              <a:off x="3862274" y="4249027"/>
              <a:ext cx="650052" cy="782544"/>
            </a:xfrm>
            <a:prstGeom prst="line">
              <a:avLst/>
            </a:prstGeom>
            <a:noFill/>
            <a:ln w="31750" cap="rnd" cmpd="sng" algn="ctr">
              <a:solidFill>
                <a:sysClr val="window" lastClr="FFFFFF">
                  <a:lumMod val="75000"/>
                </a:sysClr>
              </a:solidFill>
              <a:prstDash val="sysDot"/>
              <a:miter lim="800000"/>
              <a:headEnd type="none"/>
              <a:tailEnd type="none" w="lg" len="lg"/>
            </a:ln>
            <a:effectLst/>
          </p:spPr>
        </p:cxnSp>
        <p:cxnSp>
          <p:nvCxnSpPr>
            <p:cNvPr id="97" name="Straight Connector 96"/>
            <p:cNvCxnSpPr>
              <a:stCxn id="94" idx="0"/>
            </p:cNvCxnSpPr>
            <p:nvPr/>
          </p:nvCxnSpPr>
          <p:spPr>
            <a:xfrm flipH="1" flipV="1">
              <a:off x="4845377" y="4242062"/>
              <a:ext cx="83985" cy="789509"/>
            </a:xfrm>
            <a:prstGeom prst="line">
              <a:avLst/>
            </a:prstGeom>
            <a:noFill/>
            <a:ln w="31750" cap="rnd" cmpd="sng" algn="ctr">
              <a:solidFill>
                <a:sysClr val="window" lastClr="FFFFFF">
                  <a:lumMod val="75000"/>
                </a:sysClr>
              </a:solidFill>
              <a:prstDash val="sysDot"/>
              <a:miter lim="800000"/>
              <a:headEnd type="none"/>
              <a:tailEnd type="none" w="lg" len="lg"/>
            </a:ln>
            <a:effectLst/>
          </p:spPr>
        </p:cxnSp>
        <p:cxnSp>
          <p:nvCxnSpPr>
            <p:cNvPr id="98" name="Straight Connector 97"/>
            <p:cNvCxnSpPr>
              <a:stCxn id="93" idx="0"/>
              <a:endCxn id="62" idx="2"/>
            </p:cNvCxnSpPr>
            <p:nvPr/>
          </p:nvCxnSpPr>
          <p:spPr>
            <a:xfrm flipV="1">
              <a:off x="4666040" y="4237130"/>
              <a:ext cx="63077" cy="794441"/>
            </a:xfrm>
            <a:prstGeom prst="line">
              <a:avLst/>
            </a:prstGeom>
            <a:noFill/>
            <a:ln w="31750" cap="rnd" cmpd="sng" algn="ctr">
              <a:solidFill>
                <a:sysClr val="window" lastClr="FFFFFF">
                  <a:lumMod val="75000"/>
                </a:sysClr>
              </a:solidFill>
              <a:prstDash val="sysDot"/>
              <a:miter lim="800000"/>
              <a:headEnd type="none"/>
              <a:tailEnd type="none" w="lg" len="lg"/>
            </a:ln>
            <a:effectLst/>
          </p:spPr>
        </p:cxnSp>
        <p:cxnSp>
          <p:nvCxnSpPr>
            <p:cNvPr id="99" name="Straight Connector 98"/>
            <p:cNvCxnSpPr>
              <a:stCxn id="91" idx="0"/>
            </p:cNvCxnSpPr>
            <p:nvPr/>
          </p:nvCxnSpPr>
          <p:spPr>
            <a:xfrm flipV="1">
              <a:off x="4395818" y="4237130"/>
              <a:ext cx="207144" cy="794441"/>
            </a:xfrm>
            <a:prstGeom prst="line">
              <a:avLst/>
            </a:prstGeom>
            <a:noFill/>
            <a:ln w="31750" cap="rnd" cmpd="sng" algn="ctr">
              <a:solidFill>
                <a:sysClr val="window" lastClr="FFFFFF">
                  <a:lumMod val="75000"/>
                </a:sysClr>
              </a:solidFill>
              <a:prstDash val="sysDot"/>
              <a:miter lim="800000"/>
              <a:headEnd type="none"/>
              <a:tailEnd type="none" w="lg" len="lg"/>
            </a:ln>
            <a:effectLst/>
          </p:spPr>
        </p:cxnSp>
      </p:grpSp>
      <p:grpSp>
        <p:nvGrpSpPr>
          <p:cNvPr id="100" name="Group 99"/>
          <p:cNvGrpSpPr/>
          <p:nvPr/>
        </p:nvGrpSpPr>
        <p:grpSpPr>
          <a:xfrm>
            <a:off x="5245076" y="4042855"/>
            <a:ext cx="3281668" cy="1133852"/>
            <a:chOff x="5245076" y="4042855"/>
            <a:chExt cx="3281668" cy="1133852"/>
          </a:xfrm>
        </p:grpSpPr>
        <p:cxnSp>
          <p:nvCxnSpPr>
            <p:cNvPr id="101" name="Straight Arrow Connector 100"/>
            <p:cNvCxnSpPr/>
            <p:nvPr/>
          </p:nvCxnSpPr>
          <p:spPr>
            <a:xfrm flipH="1">
              <a:off x="5529975" y="4445804"/>
              <a:ext cx="707587" cy="730903"/>
            </a:xfrm>
            <a:prstGeom prst="straightConnector1">
              <a:avLst/>
            </a:prstGeom>
            <a:noFill/>
            <a:ln w="31750" cap="rnd" cmpd="sng" algn="ctr">
              <a:solidFill>
                <a:sysClr val="windowText" lastClr="000000">
                  <a:lumMod val="50000"/>
                  <a:lumOff val="50000"/>
                </a:sysClr>
              </a:solidFill>
              <a:prstDash val="sysDash"/>
              <a:miter lim="800000"/>
              <a:tailEnd type="arrow" w="lg" len="lg"/>
            </a:ln>
            <a:effectLst/>
          </p:spPr>
        </p:cxnSp>
        <p:sp>
          <p:nvSpPr>
            <p:cNvPr id="102" name="label: dram cell"/>
            <p:cNvSpPr txBox="1"/>
            <p:nvPr/>
          </p:nvSpPr>
          <p:spPr>
            <a:xfrm>
              <a:off x="5245076" y="4042855"/>
              <a:ext cx="328166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prstClr val="black"/>
                  </a:solidFill>
                  <a:effectLst/>
                  <a:uLnTx/>
                  <a:uFillTx/>
                  <a:latin typeface="Gill Sans MT"/>
                  <a:ea typeface="+mn-ea"/>
                  <a:cs typeface="+mn-cs"/>
                </a:rPr>
                <a:t>Slow cells</a:t>
              </a:r>
            </a:p>
          </p:txBody>
        </p:sp>
      </p:grpSp>
      <p:sp>
        <p:nvSpPr>
          <p:cNvPr id="103" name="TextBox 102"/>
          <p:cNvSpPr txBox="1"/>
          <p:nvPr/>
        </p:nvSpPr>
        <p:spPr>
          <a:xfrm>
            <a:off x="304800" y="1282205"/>
            <a:ext cx="8686800" cy="95410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Gill Sans MT"/>
                <a:ea typeface="+mn-ea"/>
                <a:cs typeface="+mn-cs"/>
              </a:rPr>
              <a:t>Heterogeneous manufacturing &amp; operating conditions</a:t>
            </a:r>
            <a:r>
              <a:rPr kumimoji="0" lang="en-US" sz="2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 → </a:t>
            </a:r>
            <a:br>
              <a:rPr kumimoji="0" lang="en-US" sz="2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br>
            <a:r>
              <a:rPr kumimoji="0" lang="en-US" sz="2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	</a:t>
            </a:r>
            <a:r>
              <a:rPr kumimoji="0" lang="en-US" sz="2800" b="0" i="0" u="none" strike="noStrike" kern="1200" cap="none" spc="0" normalizeH="0" baseline="0" noProof="0" dirty="0">
                <a:ln>
                  <a:noFill/>
                </a:ln>
                <a:solidFill>
                  <a:srgbClr val="C0504D"/>
                </a:solidFill>
                <a:effectLst/>
                <a:uLnTx/>
                <a:uFillTx/>
                <a:latin typeface="Gill Sans MT"/>
                <a:ea typeface="+mn-ea"/>
                <a:cs typeface="+mn-cs"/>
              </a:rPr>
              <a:t>latency variation in timing parameters</a:t>
            </a:r>
          </a:p>
        </p:txBody>
      </p:sp>
    </p:spTree>
    <p:extLst>
      <p:ext uri="{BB962C8B-B14F-4D97-AF65-F5344CB8AC3E}">
        <p14:creationId xmlns:p14="http://schemas.microsoft.com/office/powerpoint/2010/main" val="153811375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64"/>
                                        </p:tgtEl>
                                        <p:attrNameLst>
                                          <p:attrName>style.visibility</p:attrName>
                                        </p:attrNameLst>
                                      </p:cBhvr>
                                      <p:to>
                                        <p:strVal val="hidden"/>
                                      </p:to>
                                    </p:set>
                                  </p:childTnLst>
                                </p:cTn>
                              </p:par>
                              <p:par>
                                <p:cTn id="7" presetID="55" presetClass="entr" presetSubtype="0" fill="hold" nodeType="withEffect">
                                  <p:stCondLst>
                                    <p:cond delay="0"/>
                                  </p:stCondLst>
                                  <p:childTnLst>
                                    <p:set>
                                      <p:cBhvr>
                                        <p:cTn id="8" dur="1" fill="hold">
                                          <p:stCondLst>
                                            <p:cond delay="0"/>
                                          </p:stCondLst>
                                        </p:cTn>
                                        <p:tgtEl>
                                          <p:spTgt spid="89"/>
                                        </p:tgtEl>
                                        <p:attrNameLst>
                                          <p:attrName>style.visibility</p:attrName>
                                        </p:attrNameLst>
                                      </p:cBhvr>
                                      <p:to>
                                        <p:strVal val="visible"/>
                                      </p:to>
                                    </p:set>
                                    <p:anim calcmode="lin" valueType="num">
                                      <p:cBhvr>
                                        <p:cTn id="9" dur="1000" fill="hold"/>
                                        <p:tgtEl>
                                          <p:spTgt spid="89"/>
                                        </p:tgtEl>
                                        <p:attrNameLst>
                                          <p:attrName>ppt_w</p:attrName>
                                        </p:attrNameLst>
                                      </p:cBhvr>
                                      <p:tavLst>
                                        <p:tav tm="0">
                                          <p:val>
                                            <p:strVal val="#ppt_w*0.70"/>
                                          </p:val>
                                        </p:tav>
                                        <p:tav tm="100000">
                                          <p:val>
                                            <p:strVal val="#ppt_w"/>
                                          </p:val>
                                        </p:tav>
                                      </p:tavLst>
                                    </p:anim>
                                    <p:anim calcmode="lin" valueType="num">
                                      <p:cBhvr>
                                        <p:cTn id="10" dur="1000" fill="hold"/>
                                        <p:tgtEl>
                                          <p:spTgt spid="89"/>
                                        </p:tgtEl>
                                        <p:attrNameLst>
                                          <p:attrName>ppt_h</p:attrName>
                                        </p:attrNameLst>
                                      </p:cBhvr>
                                      <p:tavLst>
                                        <p:tav tm="0">
                                          <p:val>
                                            <p:strVal val="#ppt_h"/>
                                          </p:val>
                                        </p:tav>
                                        <p:tav tm="100000">
                                          <p:val>
                                            <p:strVal val="#ppt_h"/>
                                          </p:val>
                                        </p:tav>
                                      </p:tavLst>
                                    </p:anim>
                                    <p:animEffect transition="in" filter="fade">
                                      <p:cBhvr>
                                        <p:cTn id="11" dur="1000"/>
                                        <p:tgtEl>
                                          <p:spTgt spid="89"/>
                                        </p:tgtEl>
                                      </p:cBhvr>
                                    </p:animEffect>
                                  </p:childTnLst>
                                </p:cTn>
                              </p:par>
                              <p:par>
                                <p:cTn id="12" presetID="10" presetClass="entr" presetSubtype="0" fill="hold" nodeType="withEffect">
                                  <p:stCondLst>
                                    <p:cond delay="0"/>
                                  </p:stCondLst>
                                  <p:childTnLst>
                                    <p:set>
                                      <p:cBhvr>
                                        <p:cTn id="13" dur="1" fill="hold">
                                          <p:stCondLst>
                                            <p:cond delay="0"/>
                                          </p:stCondLst>
                                        </p:cTn>
                                        <p:tgtEl>
                                          <p:spTgt spid="100"/>
                                        </p:tgtEl>
                                        <p:attrNameLst>
                                          <p:attrName>style.visibility</p:attrName>
                                        </p:attrNameLst>
                                      </p:cBhvr>
                                      <p:to>
                                        <p:strVal val="visible"/>
                                      </p:to>
                                    </p:set>
                                    <p:animEffect transition="in" filter="fade">
                                      <p:cBhvr>
                                        <p:cTn id="14" dur="5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is Latency High?</a:t>
            </a:r>
          </a:p>
        </p:txBody>
      </p:sp>
      <p:sp>
        <p:nvSpPr>
          <p:cNvPr id="4" name="Slide Number Placeholder 3"/>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F32364-6BA0-48AA-B029-3ED2192016FC}" type="slidenum">
              <a:rPr kumimoji="0" lang="en-US" sz="1400" b="0" i="0" u="none" strike="noStrike" kern="1200" cap="none" spc="0" normalizeH="0" baseline="0" noProof="0" smtClean="0">
                <a:ln>
                  <a:noFill/>
                </a:ln>
                <a:solidFill>
                  <a:prstClr val="black"/>
                </a:solidFill>
                <a:effectLst/>
                <a:uLnTx/>
                <a:uFillTx/>
                <a:latin typeface="Gill Sans MT" panose="020B0502020104020203" pitchFamily="34"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346</a:t>
            </a:fld>
            <a:endParaRPr kumimoji="0" lang="en-US" sz="1400" b="0" i="0" u="none" strike="noStrike" kern="1200" cap="none" spc="0" normalizeH="0" baseline="0" noProof="0" dirty="0">
              <a:ln>
                <a:noFill/>
              </a:ln>
              <a:solidFill>
                <a:prstClr val="black"/>
              </a:solidFill>
              <a:effectLst/>
              <a:uLnTx/>
              <a:uFillTx/>
              <a:latin typeface="Gill Sans MT" panose="020B0502020104020203" pitchFamily="34" charset="0"/>
              <a:ea typeface="ＭＳ Ｐゴシック" charset="-128"/>
              <a:cs typeface="+mn-cs"/>
            </a:endParaRPr>
          </a:p>
        </p:txBody>
      </p:sp>
      <p:sp>
        <p:nvSpPr>
          <p:cNvPr id="3" name="Content Placeholder 2"/>
          <p:cNvSpPr>
            <a:spLocks noGrp="1"/>
          </p:cNvSpPr>
          <p:nvPr>
            <p:ph idx="1"/>
          </p:nvPr>
        </p:nvSpPr>
        <p:spPr/>
        <p:txBody>
          <a:bodyPr>
            <a:normAutofit/>
          </a:bodyPr>
          <a:lstStyle/>
          <a:p>
            <a:r>
              <a:rPr lang="en-US" dirty="0">
                <a:solidFill>
                  <a:srgbClr val="0070C0"/>
                </a:solidFill>
              </a:rPr>
              <a:t>DRAM latency: Delay as specified in DRAM standards</a:t>
            </a:r>
          </a:p>
          <a:p>
            <a:pPr lvl="1"/>
            <a:r>
              <a:rPr lang="en-US" dirty="0"/>
              <a:t>Doesn’t reflect true DRAM device latency</a:t>
            </a:r>
          </a:p>
          <a:p>
            <a:r>
              <a:rPr lang="en-US" dirty="0"/>
              <a:t>Imperfect manufacturing process </a:t>
            </a:r>
            <a:r>
              <a:rPr lang="en-US" dirty="0">
                <a:latin typeface="Cambria Math" panose="02040503050406030204" pitchFamily="18" charset="0"/>
                <a:ea typeface="Cambria Math" panose="02040503050406030204" pitchFamily="18" charset="0"/>
              </a:rPr>
              <a:t>→ </a:t>
            </a:r>
            <a:r>
              <a:rPr lang="en-US" dirty="0"/>
              <a:t>latency variation</a:t>
            </a:r>
          </a:p>
          <a:p>
            <a:r>
              <a:rPr lang="en-US" b="1" dirty="0"/>
              <a:t>High standard latency </a:t>
            </a:r>
            <a:r>
              <a:rPr lang="en-US" dirty="0"/>
              <a:t>chosen to increase yield</a:t>
            </a:r>
          </a:p>
          <a:p>
            <a:endParaRPr lang="en-US" b="1" dirty="0"/>
          </a:p>
          <a:p>
            <a:endParaRPr lang="en-US" b="1" dirty="0"/>
          </a:p>
          <a:p>
            <a:endParaRPr lang="en-US" b="1" dirty="0"/>
          </a:p>
          <a:p>
            <a:pPr marL="0" indent="0">
              <a:buNone/>
            </a:pPr>
            <a:endParaRPr lang="en-US" dirty="0"/>
          </a:p>
        </p:txBody>
      </p:sp>
      <p:grpSp>
        <p:nvGrpSpPr>
          <p:cNvPr id="6" name="Group 5"/>
          <p:cNvGrpSpPr/>
          <p:nvPr/>
        </p:nvGrpSpPr>
        <p:grpSpPr>
          <a:xfrm>
            <a:off x="692768" y="5363738"/>
            <a:ext cx="8040641" cy="992612"/>
            <a:chOff x="224591" y="5243899"/>
            <a:chExt cx="8510476" cy="992613"/>
          </a:xfrm>
        </p:grpSpPr>
        <p:grpSp>
          <p:nvGrpSpPr>
            <p:cNvPr id="52" name="Group 51"/>
            <p:cNvGrpSpPr/>
            <p:nvPr/>
          </p:nvGrpSpPr>
          <p:grpSpPr>
            <a:xfrm>
              <a:off x="224591" y="5243899"/>
              <a:ext cx="8510476" cy="523229"/>
              <a:chOff x="352625" y="3223796"/>
              <a:chExt cx="8510476" cy="523229"/>
            </a:xfrm>
          </p:grpSpPr>
          <p:cxnSp>
            <p:nvCxnSpPr>
              <p:cNvPr id="57" name="Straight Arrow Connector 56"/>
              <p:cNvCxnSpPr/>
              <p:nvPr/>
            </p:nvCxnSpPr>
            <p:spPr>
              <a:xfrm>
                <a:off x="1161179" y="3511042"/>
                <a:ext cx="6781800" cy="0"/>
              </a:xfrm>
              <a:prstGeom prst="straightConnector1">
                <a:avLst/>
              </a:prstGeom>
              <a:ln w="44450" cap="rnd">
                <a:solidFill>
                  <a:schemeClr val="tx1">
                    <a:lumMod val="65000"/>
                    <a:lumOff val="35000"/>
                  </a:schemeClr>
                </a:solidFill>
                <a:headEnd type="arrow" w="lg" len="lg"/>
                <a:tailEnd type="arrow" w="lg" len="lg"/>
              </a:ln>
            </p:spPr>
            <p:style>
              <a:lnRef idx="1">
                <a:schemeClr val="accent1"/>
              </a:lnRef>
              <a:fillRef idx="0">
                <a:schemeClr val="accent1"/>
              </a:fillRef>
              <a:effectRef idx="0">
                <a:schemeClr val="accent1"/>
              </a:effectRef>
              <a:fontRef idx="minor">
                <a:schemeClr val="tx1"/>
              </a:fontRef>
            </p:style>
          </p:cxnSp>
          <p:sp>
            <p:nvSpPr>
              <p:cNvPr id="58" name="TextBox 57"/>
              <p:cNvSpPr txBox="1"/>
              <p:nvPr/>
            </p:nvSpPr>
            <p:spPr>
              <a:xfrm>
                <a:off x="7871907" y="3223804"/>
                <a:ext cx="991194" cy="52322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lumMod val="65000"/>
                        <a:lumOff val="35000"/>
                      </a:prstClr>
                    </a:solidFill>
                    <a:effectLst/>
                    <a:uLnTx/>
                    <a:uFillTx/>
                    <a:latin typeface="Gill Sans MT" panose="020B0502020104020203"/>
                    <a:ea typeface=""/>
                    <a:cs typeface="+mn-cs"/>
                  </a:rPr>
                  <a:t>High</a:t>
                </a:r>
              </a:p>
            </p:txBody>
          </p:sp>
          <p:sp>
            <p:nvSpPr>
              <p:cNvPr id="63" name="TextBox 62"/>
              <p:cNvSpPr txBox="1"/>
              <p:nvPr/>
            </p:nvSpPr>
            <p:spPr>
              <a:xfrm>
                <a:off x="352625" y="3223796"/>
                <a:ext cx="876704" cy="52322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lumMod val="65000"/>
                        <a:lumOff val="35000"/>
                      </a:prstClr>
                    </a:solidFill>
                    <a:effectLst/>
                    <a:uLnTx/>
                    <a:uFillTx/>
                    <a:latin typeface="Gill Sans MT" panose="020B0502020104020203"/>
                    <a:ea typeface=""/>
                    <a:cs typeface="+mn-cs"/>
                  </a:rPr>
                  <a:t>Low</a:t>
                </a:r>
              </a:p>
            </p:txBody>
          </p:sp>
        </p:grpSp>
        <p:sp>
          <p:nvSpPr>
            <p:cNvPr id="65" name="TextBox 64"/>
            <p:cNvSpPr txBox="1"/>
            <p:nvPr/>
          </p:nvSpPr>
          <p:spPr>
            <a:xfrm>
              <a:off x="2900472" y="5713292"/>
              <a:ext cx="2991727"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lumMod val="65000"/>
                      <a:lumOff val="35000"/>
                    </a:prstClr>
                  </a:solidFill>
                  <a:effectLst/>
                  <a:uLnTx/>
                  <a:uFillTx/>
                  <a:latin typeface="Gill Sans MT" panose="020B0502020104020203"/>
                  <a:ea typeface=""/>
                  <a:cs typeface="+mn-cs"/>
                </a:rPr>
                <a:t>DRAM Latency</a:t>
              </a:r>
            </a:p>
          </p:txBody>
        </p:sp>
      </p:grpSp>
      <p:grpSp>
        <p:nvGrpSpPr>
          <p:cNvPr id="27" name="dram a"/>
          <p:cNvGrpSpPr/>
          <p:nvPr/>
        </p:nvGrpSpPr>
        <p:grpSpPr>
          <a:xfrm>
            <a:off x="2237823" y="3289228"/>
            <a:ext cx="1181157" cy="2578172"/>
            <a:chOff x="2445298" y="3289228"/>
            <a:chExt cx="1181157" cy="2578172"/>
          </a:xfrm>
        </p:grpSpPr>
        <p:cxnSp>
          <p:nvCxnSpPr>
            <p:cNvPr id="16" name="Straight Connector 15"/>
            <p:cNvCxnSpPr>
              <a:stCxn id="68" idx="0"/>
              <a:endCxn id="64" idx="2"/>
            </p:cNvCxnSpPr>
            <p:nvPr/>
          </p:nvCxnSpPr>
          <p:spPr>
            <a:xfrm flipH="1" flipV="1">
              <a:off x="3035877" y="4647868"/>
              <a:ext cx="1" cy="794441"/>
            </a:xfrm>
            <a:prstGeom prst="line">
              <a:avLst/>
            </a:prstGeom>
            <a:ln w="31750" cap="rnd">
              <a:solidFill>
                <a:schemeClr val="bg1">
                  <a:lumMod val="75000"/>
                </a:schemeClr>
              </a:solidFill>
              <a:prstDash val="sysDot"/>
              <a:headEnd type="none"/>
              <a:tailEnd type="none" w="lg" len="lg"/>
            </a:ln>
          </p:spPr>
          <p:style>
            <a:lnRef idx="1">
              <a:schemeClr val="accent1"/>
            </a:lnRef>
            <a:fillRef idx="0">
              <a:schemeClr val="accent1"/>
            </a:fillRef>
            <a:effectRef idx="0">
              <a:schemeClr val="accent1"/>
            </a:effectRef>
            <a:fontRef idx="minor">
              <a:schemeClr val="tx1"/>
            </a:fontRef>
          </p:style>
        </p:cxnSp>
        <p:sp>
          <p:nvSpPr>
            <p:cNvPr id="68" name="Oval 67"/>
            <p:cNvSpPr>
              <a:spLocks noChangeAspect="1"/>
            </p:cNvSpPr>
            <p:nvPr/>
          </p:nvSpPr>
          <p:spPr>
            <a:xfrm>
              <a:off x="2821185" y="5442309"/>
              <a:ext cx="429385" cy="425091"/>
            </a:xfrm>
            <a:prstGeom prst="ellipse">
              <a:avLst/>
            </a:prstGeom>
            <a:solidFill>
              <a:schemeClr val="accent2">
                <a:lumMod val="40000"/>
                <a:lumOff val="60000"/>
              </a:schemeClr>
            </a:solidFill>
            <a:ln w="190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4F81BD"/>
                </a:solidFill>
                <a:effectLst/>
                <a:uLnTx/>
                <a:uFillTx/>
                <a:latin typeface="Gill Sans MT" panose="020B0502020104020203"/>
                <a:ea typeface="+mn-ea"/>
                <a:cs typeface="+mn-cs"/>
              </a:endParaRPr>
            </a:p>
          </p:txBody>
        </p:sp>
        <p:grpSp>
          <p:nvGrpSpPr>
            <p:cNvPr id="14" name="Group 13"/>
            <p:cNvGrpSpPr/>
            <p:nvPr/>
          </p:nvGrpSpPr>
          <p:grpSpPr>
            <a:xfrm>
              <a:off x="2445298" y="3289228"/>
              <a:ext cx="1181157" cy="1358640"/>
              <a:chOff x="2373000" y="3289560"/>
              <a:chExt cx="1181157" cy="1358640"/>
            </a:xfrm>
          </p:grpSpPr>
          <p:pic>
            <p:nvPicPr>
              <p:cNvPr id="64" name="Content Placeholder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10699" y="3742440"/>
                <a:ext cx="905760" cy="905760"/>
              </a:xfrm>
              <a:prstGeom prst="rect">
                <a:avLst/>
              </a:prstGeom>
            </p:spPr>
          </p:pic>
          <p:sp>
            <p:nvSpPr>
              <p:cNvPr id="10" name="TextBox 9"/>
              <p:cNvSpPr txBox="1"/>
              <p:nvPr/>
            </p:nvSpPr>
            <p:spPr>
              <a:xfrm>
                <a:off x="2373000" y="3289560"/>
                <a:ext cx="1181157"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1" u="none" strike="noStrike" kern="1200" cap="none" spc="0" normalizeH="0" baseline="0" noProof="0" dirty="0">
                    <a:ln>
                      <a:noFill/>
                    </a:ln>
                    <a:solidFill>
                      <a:prstClr val="black">
                        <a:lumMod val="65000"/>
                        <a:lumOff val="35000"/>
                      </a:prstClr>
                    </a:solidFill>
                    <a:effectLst/>
                    <a:uLnTx/>
                    <a:uFillTx/>
                    <a:latin typeface="Gill Sans MT" panose="020B0502020104020203"/>
                    <a:ea typeface=""/>
                    <a:cs typeface="+mn-cs"/>
                  </a:rPr>
                  <a:t>DRAM A</a:t>
                </a:r>
              </a:p>
            </p:txBody>
          </p:sp>
        </p:grpSp>
      </p:grpSp>
      <p:grpSp>
        <p:nvGrpSpPr>
          <p:cNvPr id="74" name="dram b"/>
          <p:cNvGrpSpPr/>
          <p:nvPr/>
        </p:nvGrpSpPr>
        <p:grpSpPr>
          <a:xfrm>
            <a:off x="4089529" y="3289228"/>
            <a:ext cx="1202573" cy="2578172"/>
            <a:chOff x="2445298" y="3289228"/>
            <a:chExt cx="1202573" cy="2578172"/>
          </a:xfrm>
        </p:grpSpPr>
        <p:cxnSp>
          <p:nvCxnSpPr>
            <p:cNvPr id="75" name="Straight Connector 74"/>
            <p:cNvCxnSpPr/>
            <p:nvPr/>
          </p:nvCxnSpPr>
          <p:spPr>
            <a:xfrm flipH="1" flipV="1">
              <a:off x="3035877" y="4647868"/>
              <a:ext cx="1" cy="794441"/>
            </a:xfrm>
            <a:prstGeom prst="line">
              <a:avLst/>
            </a:prstGeom>
            <a:ln w="31750" cap="rnd">
              <a:solidFill>
                <a:schemeClr val="bg1">
                  <a:lumMod val="75000"/>
                </a:schemeClr>
              </a:solidFill>
              <a:prstDash val="sysDot"/>
              <a:headEnd type="none"/>
              <a:tailEnd type="none" w="lg" len="lg"/>
            </a:ln>
          </p:spPr>
          <p:style>
            <a:lnRef idx="1">
              <a:schemeClr val="accent1"/>
            </a:lnRef>
            <a:fillRef idx="0">
              <a:schemeClr val="accent1"/>
            </a:fillRef>
            <a:effectRef idx="0">
              <a:schemeClr val="accent1"/>
            </a:effectRef>
            <a:fontRef idx="minor">
              <a:schemeClr val="tx1"/>
            </a:fontRef>
          </p:style>
        </p:cxnSp>
        <p:sp>
          <p:nvSpPr>
            <p:cNvPr id="76" name="Oval 75"/>
            <p:cNvSpPr>
              <a:spLocks noChangeAspect="1"/>
            </p:cNvSpPr>
            <p:nvPr/>
          </p:nvSpPr>
          <p:spPr>
            <a:xfrm>
              <a:off x="2821185" y="5442309"/>
              <a:ext cx="429385" cy="425091"/>
            </a:xfrm>
            <a:prstGeom prst="ellipse">
              <a:avLst/>
            </a:prstGeom>
            <a:solidFill>
              <a:schemeClr val="accent2">
                <a:lumMod val="40000"/>
                <a:lumOff val="60000"/>
              </a:schemeClr>
            </a:solidFill>
            <a:ln w="190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4F81BD"/>
                </a:solidFill>
                <a:effectLst/>
                <a:uLnTx/>
                <a:uFillTx/>
                <a:latin typeface="Gill Sans MT" panose="020B0502020104020203"/>
                <a:ea typeface="+mn-ea"/>
                <a:cs typeface="+mn-cs"/>
              </a:endParaRPr>
            </a:p>
          </p:txBody>
        </p:sp>
        <p:grpSp>
          <p:nvGrpSpPr>
            <p:cNvPr id="77" name="Group 76"/>
            <p:cNvGrpSpPr/>
            <p:nvPr/>
          </p:nvGrpSpPr>
          <p:grpSpPr>
            <a:xfrm>
              <a:off x="2445298" y="3289228"/>
              <a:ext cx="1202573" cy="1358640"/>
              <a:chOff x="2373000" y="3289560"/>
              <a:chExt cx="1202573" cy="1358640"/>
            </a:xfrm>
          </p:grpSpPr>
          <p:pic>
            <p:nvPicPr>
              <p:cNvPr id="78" name="Content Placeholder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10699" y="3742440"/>
                <a:ext cx="905760" cy="905760"/>
              </a:xfrm>
              <a:prstGeom prst="rect">
                <a:avLst/>
              </a:prstGeom>
            </p:spPr>
          </p:pic>
          <p:sp>
            <p:nvSpPr>
              <p:cNvPr id="79" name="TextBox 78"/>
              <p:cNvSpPr txBox="1"/>
              <p:nvPr/>
            </p:nvSpPr>
            <p:spPr>
              <a:xfrm>
                <a:off x="2373000" y="3289560"/>
                <a:ext cx="1202573"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1" u="none" strike="noStrike" kern="1200" cap="none" spc="0" normalizeH="0" baseline="0" noProof="0" dirty="0">
                    <a:ln>
                      <a:noFill/>
                    </a:ln>
                    <a:solidFill>
                      <a:prstClr val="black">
                        <a:lumMod val="65000"/>
                        <a:lumOff val="35000"/>
                      </a:prstClr>
                    </a:solidFill>
                    <a:effectLst/>
                    <a:uLnTx/>
                    <a:uFillTx/>
                    <a:latin typeface="Gill Sans MT" panose="020B0502020104020203"/>
                    <a:ea typeface=""/>
                    <a:cs typeface="+mn-cs"/>
                  </a:rPr>
                  <a:t>DRAM B</a:t>
                </a:r>
              </a:p>
            </p:txBody>
          </p:sp>
        </p:grpSp>
      </p:grpSp>
      <p:grpSp>
        <p:nvGrpSpPr>
          <p:cNvPr id="80" name="dram c"/>
          <p:cNvGrpSpPr/>
          <p:nvPr/>
        </p:nvGrpSpPr>
        <p:grpSpPr>
          <a:xfrm>
            <a:off x="5323091" y="3289228"/>
            <a:ext cx="1215397" cy="2578172"/>
            <a:chOff x="2445298" y="3289228"/>
            <a:chExt cx="1215397" cy="2578172"/>
          </a:xfrm>
        </p:grpSpPr>
        <p:cxnSp>
          <p:nvCxnSpPr>
            <p:cNvPr id="81" name="Straight Connector 80"/>
            <p:cNvCxnSpPr/>
            <p:nvPr/>
          </p:nvCxnSpPr>
          <p:spPr>
            <a:xfrm flipH="1" flipV="1">
              <a:off x="3035877" y="4647868"/>
              <a:ext cx="1" cy="794441"/>
            </a:xfrm>
            <a:prstGeom prst="line">
              <a:avLst/>
            </a:prstGeom>
            <a:ln w="31750" cap="rnd">
              <a:solidFill>
                <a:schemeClr val="bg1">
                  <a:lumMod val="75000"/>
                </a:schemeClr>
              </a:solidFill>
              <a:prstDash val="sysDot"/>
              <a:headEnd type="none"/>
              <a:tailEnd type="none" w="lg" len="lg"/>
            </a:ln>
          </p:spPr>
          <p:style>
            <a:lnRef idx="1">
              <a:schemeClr val="accent1"/>
            </a:lnRef>
            <a:fillRef idx="0">
              <a:schemeClr val="accent1"/>
            </a:fillRef>
            <a:effectRef idx="0">
              <a:schemeClr val="accent1"/>
            </a:effectRef>
            <a:fontRef idx="minor">
              <a:schemeClr val="tx1"/>
            </a:fontRef>
          </p:style>
        </p:cxnSp>
        <p:sp>
          <p:nvSpPr>
            <p:cNvPr id="82" name="Oval 81"/>
            <p:cNvSpPr>
              <a:spLocks noChangeAspect="1"/>
            </p:cNvSpPr>
            <p:nvPr/>
          </p:nvSpPr>
          <p:spPr>
            <a:xfrm>
              <a:off x="2821185" y="5442309"/>
              <a:ext cx="429385" cy="425091"/>
            </a:xfrm>
            <a:prstGeom prst="ellipse">
              <a:avLst/>
            </a:prstGeom>
            <a:solidFill>
              <a:schemeClr val="accent2">
                <a:lumMod val="40000"/>
                <a:lumOff val="60000"/>
              </a:schemeClr>
            </a:solidFill>
            <a:ln w="190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4F81BD"/>
                </a:solidFill>
                <a:effectLst/>
                <a:uLnTx/>
                <a:uFillTx/>
                <a:latin typeface="Gill Sans MT" panose="020B0502020104020203"/>
                <a:ea typeface="+mn-ea"/>
                <a:cs typeface="+mn-cs"/>
              </a:endParaRPr>
            </a:p>
          </p:txBody>
        </p:sp>
        <p:grpSp>
          <p:nvGrpSpPr>
            <p:cNvPr id="83" name="Group 82"/>
            <p:cNvGrpSpPr/>
            <p:nvPr/>
          </p:nvGrpSpPr>
          <p:grpSpPr>
            <a:xfrm>
              <a:off x="2445298" y="3289228"/>
              <a:ext cx="1215397" cy="1358640"/>
              <a:chOff x="2373000" y="3289560"/>
              <a:chExt cx="1215397" cy="1358640"/>
            </a:xfrm>
          </p:grpSpPr>
          <p:pic>
            <p:nvPicPr>
              <p:cNvPr id="84" name="Content Placeholder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10699" y="3742440"/>
                <a:ext cx="905760" cy="905760"/>
              </a:xfrm>
              <a:prstGeom prst="rect">
                <a:avLst/>
              </a:prstGeom>
            </p:spPr>
          </p:pic>
          <p:sp>
            <p:nvSpPr>
              <p:cNvPr id="85" name="TextBox 84"/>
              <p:cNvSpPr txBox="1"/>
              <p:nvPr/>
            </p:nvSpPr>
            <p:spPr>
              <a:xfrm>
                <a:off x="2373000" y="3289560"/>
                <a:ext cx="1215397"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1" u="none" strike="noStrike" kern="1200" cap="none" spc="0" normalizeH="0" baseline="0" noProof="0" dirty="0">
                    <a:ln>
                      <a:noFill/>
                    </a:ln>
                    <a:solidFill>
                      <a:prstClr val="black">
                        <a:lumMod val="65000"/>
                        <a:lumOff val="35000"/>
                      </a:prstClr>
                    </a:solidFill>
                    <a:effectLst/>
                    <a:uLnTx/>
                    <a:uFillTx/>
                    <a:latin typeface="Gill Sans MT" panose="020B0502020104020203"/>
                    <a:ea typeface=""/>
                    <a:cs typeface="+mn-cs"/>
                  </a:rPr>
                  <a:t>DRAM C</a:t>
                </a:r>
              </a:p>
            </p:txBody>
          </p:sp>
        </p:grpSp>
      </p:grpSp>
      <p:sp>
        <p:nvSpPr>
          <p:cNvPr id="92" name="TextBox 91"/>
          <p:cNvSpPr txBox="1"/>
          <p:nvPr/>
        </p:nvSpPr>
        <p:spPr>
          <a:xfrm>
            <a:off x="126972" y="4461942"/>
            <a:ext cx="2158155"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1" u="none" strike="noStrike" kern="1200" cap="none" spc="0" normalizeH="0" baseline="0" noProof="0" dirty="0">
                <a:ln>
                  <a:noFill/>
                </a:ln>
                <a:solidFill>
                  <a:srgbClr val="C0504D"/>
                </a:solidFill>
                <a:effectLst/>
                <a:uLnTx/>
                <a:uFillTx/>
                <a:latin typeface="Gill Sans MT" panose="020B0502020104020203"/>
                <a:ea typeface=""/>
                <a:cs typeface="+mn-cs"/>
              </a:rPr>
              <a:t>Manufacturing</a:t>
            </a:r>
            <a:br>
              <a:rPr kumimoji="0" lang="en-US" sz="2800" b="0" i="1" u="none" strike="noStrike" kern="1200" cap="none" spc="0" normalizeH="0" baseline="0" noProof="0" dirty="0">
                <a:ln>
                  <a:noFill/>
                </a:ln>
                <a:solidFill>
                  <a:srgbClr val="C0504D"/>
                </a:solidFill>
                <a:effectLst/>
                <a:uLnTx/>
                <a:uFillTx/>
                <a:latin typeface="Gill Sans MT" panose="020B0502020104020203"/>
                <a:ea typeface=""/>
                <a:cs typeface="+mn-cs"/>
              </a:rPr>
            </a:br>
            <a:r>
              <a:rPr kumimoji="0" lang="en-US" sz="2800" b="0" i="1" u="none" strike="noStrike" kern="1200" cap="none" spc="0" normalizeH="0" baseline="0" noProof="0" dirty="0">
                <a:ln>
                  <a:noFill/>
                </a:ln>
                <a:solidFill>
                  <a:srgbClr val="C0504D"/>
                </a:solidFill>
                <a:effectLst/>
                <a:uLnTx/>
                <a:uFillTx/>
                <a:latin typeface="Gill Sans MT" panose="020B0502020104020203"/>
                <a:ea typeface=""/>
                <a:cs typeface="+mn-cs"/>
              </a:rPr>
              <a:t>Variation</a:t>
            </a:r>
          </a:p>
        </p:txBody>
      </p:sp>
      <p:cxnSp>
        <p:nvCxnSpPr>
          <p:cNvPr id="37" name="fab line 1"/>
          <p:cNvCxnSpPr/>
          <p:nvPr/>
        </p:nvCxnSpPr>
        <p:spPr>
          <a:xfrm>
            <a:off x="2832524" y="5045088"/>
            <a:ext cx="1847517" cy="0"/>
          </a:xfrm>
          <a:prstGeom prst="straightConnector1">
            <a:avLst/>
          </a:prstGeom>
          <a:ln w="47625" cap="rnd">
            <a:solidFill>
              <a:schemeClr val="accent2"/>
            </a:solidFill>
            <a:headEnd type="arrow" w="lg" len="lg"/>
            <a:tailEnd type="arrow" w="lg" len="lg"/>
          </a:ln>
        </p:spPr>
        <p:style>
          <a:lnRef idx="1">
            <a:schemeClr val="accent1"/>
          </a:lnRef>
          <a:fillRef idx="0">
            <a:schemeClr val="accent1"/>
          </a:fillRef>
          <a:effectRef idx="0">
            <a:schemeClr val="accent1"/>
          </a:effectRef>
          <a:fontRef idx="minor">
            <a:schemeClr val="tx1"/>
          </a:fontRef>
        </p:style>
      </p:cxnSp>
      <p:cxnSp>
        <p:nvCxnSpPr>
          <p:cNvPr id="94" name="fab line 2"/>
          <p:cNvCxnSpPr/>
          <p:nvPr/>
        </p:nvCxnSpPr>
        <p:spPr>
          <a:xfrm>
            <a:off x="4713491" y="5045088"/>
            <a:ext cx="1224991" cy="0"/>
          </a:xfrm>
          <a:prstGeom prst="straightConnector1">
            <a:avLst/>
          </a:prstGeom>
          <a:ln w="47625" cap="rnd">
            <a:solidFill>
              <a:schemeClr val="accent2"/>
            </a:solidFill>
            <a:headEnd type="arrow" w="lg" len="lg"/>
            <a:tailEnd type="arrow" w="lg" len="lg"/>
          </a:ln>
        </p:spPr>
        <p:style>
          <a:lnRef idx="1">
            <a:schemeClr val="accent1"/>
          </a:lnRef>
          <a:fillRef idx="0">
            <a:schemeClr val="accent1"/>
          </a:fillRef>
          <a:effectRef idx="0">
            <a:schemeClr val="accent1"/>
          </a:effectRef>
          <a:fontRef idx="minor">
            <a:schemeClr val="tx1"/>
          </a:fontRef>
        </p:style>
      </p:cxnSp>
      <p:grpSp>
        <p:nvGrpSpPr>
          <p:cNvPr id="31" name="fab var"/>
          <p:cNvGrpSpPr/>
          <p:nvPr/>
        </p:nvGrpSpPr>
        <p:grpSpPr>
          <a:xfrm>
            <a:off x="1970291" y="4748767"/>
            <a:ext cx="4856042" cy="857215"/>
            <a:chOff x="2057400" y="4748767"/>
            <a:chExt cx="4856042" cy="857215"/>
          </a:xfrm>
        </p:grpSpPr>
        <p:grpSp>
          <p:nvGrpSpPr>
            <p:cNvPr id="8" name="Group 7"/>
            <p:cNvGrpSpPr>
              <a:grpSpLocks noChangeAspect="1"/>
            </p:cNvGrpSpPr>
            <p:nvPr/>
          </p:nvGrpSpPr>
          <p:grpSpPr>
            <a:xfrm>
              <a:off x="2057400" y="4748767"/>
              <a:ext cx="1735529" cy="857215"/>
              <a:chOff x="1905000" y="3429000"/>
              <a:chExt cx="4800600" cy="1905000"/>
            </a:xfrm>
          </p:grpSpPr>
          <p:sp>
            <p:nvSpPr>
              <p:cNvPr id="66" name="Freeform 32"/>
              <p:cNvSpPr>
                <a:spLocks/>
              </p:cNvSpPr>
              <p:nvPr/>
            </p:nvSpPr>
            <p:spPr bwMode="auto">
              <a:xfrm>
                <a:off x="1905000" y="3429000"/>
                <a:ext cx="2344738" cy="1905000"/>
              </a:xfrm>
              <a:custGeom>
                <a:avLst/>
                <a:gdLst>
                  <a:gd name="T0" fmla="*/ 0 w 901"/>
                  <a:gd name="T1" fmla="*/ 720 h 721"/>
                  <a:gd name="T2" fmla="*/ 95 w 901"/>
                  <a:gd name="T3" fmla="*/ 712 h 721"/>
                  <a:gd name="T4" fmla="*/ 142 w 901"/>
                  <a:gd name="T5" fmla="*/ 704 h 721"/>
                  <a:gd name="T6" fmla="*/ 189 w 901"/>
                  <a:gd name="T7" fmla="*/ 691 h 721"/>
                  <a:gd name="T8" fmla="*/ 237 w 901"/>
                  <a:gd name="T9" fmla="*/ 675 h 721"/>
                  <a:gd name="T10" fmla="*/ 284 w 901"/>
                  <a:gd name="T11" fmla="*/ 653 h 721"/>
                  <a:gd name="T12" fmla="*/ 331 w 901"/>
                  <a:gd name="T13" fmla="*/ 623 h 721"/>
                  <a:gd name="T14" fmla="*/ 426 w 901"/>
                  <a:gd name="T15" fmla="*/ 540 h 721"/>
                  <a:gd name="T16" fmla="*/ 521 w 901"/>
                  <a:gd name="T17" fmla="*/ 422 h 721"/>
                  <a:gd name="T18" fmla="*/ 616 w 901"/>
                  <a:gd name="T19" fmla="*/ 281 h 721"/>
                  <a:gd name="T20" fmla="*/ 663 w 901"/>
                  <a:gd name="T21" fmla="*/ 209 h 721"/>
                  <a:gd name="T22" fmla="*/ 710 w 901"/>
                  <a:gd name="T23" fmla="*/ 142 h 721"/>
                  <a:gd name="T24" fmla="*/ 757 w 901"/>
                  <a:gd name="T25" fmla="*/ 83 h 721"/>
                  <a:gd name="T26" fmla="*/ 805 w 901"/>
                  <a:gd name="T27" fmla="*/ 38 h 721"/>
                  <a:gd name="T28" fmla="*/ 852 w 901"/>
                  <a:gd name="T29" fmla="*/ 9 h 721"/>
                  <a:gd name="T30" fmla="*/ 900 w 901"/>
                  <a:gd name="T31" fmla="*/ 0 h 7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901" h="721">
                    <a:moveTo>
                      <a:pt x="0" y="720"/>
                    </a:moveTo>
                    <a:lnTo>
                      <a:pt x="95" y="712"/>
                    </a:lnTo>
                    <a:lnTo>
                      <a:pt x="142" y="704"/>
                    </a:lnTo>
                    <a:lnTo>
                      <a:pt x="189" y="691"/>
                    </a:lnTo>
                    <a:lnTo>
                      <a:pt x="237" y="675"/>
                    </a:lnTo>
                    <a:lnTo>
                      <a:pt x="284" y="653"/>
                    </a:lnTo>
                    <a:lnTo>
                      <a:pt x="331" y="623"/>
                    </a:lnTo>
                    <a:lnTo>
                      <a:pt x="426" y="540"/>
                    </a:lnTo>
                    <a:lnTo>
                      <a:pt x="521" y="422"/>
                    </a:lnTo>
                    <a:lnTo>
                      <a:pt x="616" y="281"/>
                    </a:lnTo>
                    <a:lnTo>
                      <a:pt x="663" y="209"/>
                    </a:lnTo>
                    <a:lnTo>
                      <a:pt x="710" y="142"/>
                    </a:lnTo>
                    <a:lnTo>
                      <a:pt x="757" y="83"/>
                    </a:lnTo>
                    <a:lnTo>
                      <a:pt x="805" y="38"/>
                    </a:lnTo>
                    <a:lnTo>
                      <a:pt x="852" y="9"/>
                    </a:lnTo>
                    <a:lnTo>
                      <a:pt x="900" y="0"/>
                    </a:lnTo>
                  </a:path>
                </a:pathLst>
              </a:custGeom>
              <a:noFill/>
              <a:ln w="76200" cap="rnd" cmpd="sng">
                <a:solidFill>
                  <a:schemeClr val="accent6"/>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Gill Sans MT" panose="020B0502020104020203"/>
                  <a:ea typeface=""/>
                  <a:cs typeface="+mn-cs"/>
                </a:endParaRPr>
              </a:p>
            </p:txBody>
          </p:sp>
          <p:sp>
            <p:nvSpPr>
              <p:cNvPr id="67" name="Freeform 31"/>
              <p:cNvSpPr>
                <a:spLocks/>
              </p:cNvSpPr>
              <p:nvPr/>
            </p:nvSpPr>
            <p:spPr bwMode="auto">
              <a:xfrm>
                <a:off x="4267200" y="3429000"/>
                <a:ext cx="2438400" cy="1905000"/>
              </a:xfrm>
              <a:custGeom>
                <a:avLst/>
                <a:gdLst>
                  <a:gd name="T0" fmla="*/ 900 w 901"/>
                  <a:gd name="T1" fmla="*/ 720 h 721"/>
                  <a:gd name="T2" fmla="*/ 805 w 901"/>
                  <a:gd name="T3" fmla="*/ 712 h 721"/>
                  <a:gd name="T4" fmla="*/ 758 w 901"/>
                  <a:gd name="T5" fmla="*/ 704 h 721"/>
                  <a:gd name="T6" fmla="*/ 711 w 901"/>
                  <a:gd name="T7" fmla="*/ 691 h 721"/>
                  <a:gd name="T8" fmla="*/ 663 w 901"/>
                  <a:gd name="T9" fmla="*/ 675 h 721"/>
                  <a:gd name="T10" fmla="*/ 615 w 901"/>
                  <a:gd name="T11" fmla="*/ 653 h 721"/>
                  <a:gd name="T12" fmla="*/ 568 w 901"/>
                  <a:gd name="T13" fmla="*/ 623 h 721"/>
                  <a:gd name="T14" fmla="*/ 473 w 901"/>
                  <a:gd name="T15" fmla="*/ 540 h 721"/>
                  <a:gd name="T16" fmla="*/ 378 w 901"/>
                  <a:gd name="T17" fmla="*/ 422 h 721"/>
                  <a:gd name="T18" fmla="*/ 284 w 901"/>
                  <a:gd name="T19" fmla="*/ 281 h 721"/>
                  <a:gd name="T20" fmla="*/ 236 w 901"/>
                  <a:gd name="T21" fmla="*/ 209 h 721"/>
                  <a:gd name="T22" fmla="*/ 189 w 901"/>
                  <a:gd name="T23" fmla="*/ 142 h 721"/>
                  <a:gd name="T24" fmla="*/ 142 w 901"/>
                  <a:gd name="T25" fmla="*/ 83 h 721"/>
                  <a:gd name="T26" fmla="*/ 94 w 901"/>
                  <a:gd name="T27" fmla="*/ 38 h 721"/>
                  <a:gd name="T28" fmla="*/ 47 w 901"/>
                  <a:gd name="T29" fmla="*/ 9 h 721"/>
                  <a:gd name="T30" fmla="*/ 0 w 901"/>
                  <a:gd name="T31" fmla="*/ 0 h 7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901" h="721">
                    <a:moveTo>
                      <a:pt x="900" y="720"/>
                    </a:moveTo>
                    <a:lnTo>
                      <a:pt x="805" y="712"/>
                    </a:lnTo>
                    <a:lnTo>
                      <a:pt x="758" y="704"/>
                    </a:lnTo>
                    <a:lnTo>
                      <a:pt x="711" y="691"/>
                    </a:lnTo>
                    <a:lnTo>
                      <a:pt x="663" y="675"/>
                    </a:lnTo>
                    <a:lnTo>
                      <a:pt x="615" y="653"/>
                    </a:lnTo>
                    <a:lnTo>
                      <a:pt x="568" y="623"/>
                    </a:lnTo>
                    <a:lnTo>
                      <a:pt x="473" y="540"/>
                    </a:lnTo>
                    <a:lnTo>
                      <a:pt x="378" y="422"/>
                    </a:lnTo>
                    <a:lnTo>
                      <a:pt x="284" y="281"/>
                    </a:lnTo>
                    <a:lnTo>
                      <a:pt x="236" y="209"/>
                    </a:lnTo>
                    <a:lnTo>
                      <a:pt x="189" y="142"/>
                    </a:lnTo>
                    <a:lnTo>
                      <a:pt x="142" y="83"/>
                    </a:lnTo>
                    <a:lnTo>
                      <a:pt x="94" y="38"/>
                    </a:lnTo>
                    <a:lnTo>
                      <a:pt x="47" y="9"/>
                    </a:lnTo>
                    <a:lnTo>
                      <a:pt x="0" y="0"/>
                    </a:lnTo>
                  </a:path>
                </a:pathLst>
              </a:custGeom>
              <a:noFill/>
              <a:ln w="76200" cap="rnd" cmpd="sng">
                <a:solidFill>
                  <a:schemeClr val="accent6"/>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Gill Sans MT" panose="020B0502020104020203"/>
                  <a:ea typeface=""/>
                  <a:cs typeface="+mn-cs"/>
                </a:endParaRPr>
              </a:p>
            </p:txBody>
          </p:sp>
        </p:grpSp>
        <p:grpSp>
          <p:nvGrpSpPr>
            <p:cNvPr id="86" name="Group 85"/>
            <p:cNvGrpSpPr>
              <a:grpSpLocks noChangeAspect="1"/>
            </p:cNvGrpSpPr>
            <p:nvPr/>
          </p:nvGrpSpPr>
          <p:grpSpPr>
            <a:xfrm>
              <a:off x="3919607" y="4748767"/>
              <a:ext cx="1735529" cy="857215"/>
              <a:chOff x="1905000" y="3429000"/>
              <a:chExt cx="4800600" cy="1905000"/>
            </a:xfrm>
          </p:grpSpPr>
          <p:sp>
            <p:nvSpPr>
              <p:cNvPr id="87" name="Freeform 32"/>
              <p:cNvSpPr>
                <a:spLocks/>
              </p:cNvSpPr>
              <p:nvPr/>
            </p:nvSpPr>
            <p:spPr bwMode="auto">
              <a:xfrm>
                <a:off x="1905000" y="3429000"/>
                <a:ext cx="2344738" cy="1905000"/>
              </a:xfrm>
              <a:custGeom>
                <a:avLst/>
                <a:gdLst>
                  <a:gd name="T0" fmla="*/ 0 w 901"/>
                  <a:gd name="T1" fmla="*/ 720 h 721"/>
                  <a:gd name="T2" fmla="*/ 95 w 901"/>
                  <a:gd name="T3" fmla="*/ 712 h 721"/>
                  <a:gd name="T4" fmla="*/ 142 w 901"/>
                  <a:gd name="T5" fmla="*/ 704 h 721"/>
                  <a:gd name="T6" fmla="*/ 189 w 901"/>
                  <a:gd name="T7" fmla="*/ 691 h 721"/>
                  <a:gd name="T8" fmla="*/ 237 w 901"/>
                  <a:gd name="T9" fmla="*/ 675 h 721"/>
                  <a:gd name="T10" fmla="*/ 284 w 901"/>
                  <a:gd name="T11" fmla="*/ 653 h 721"/>
                  <a:gd name="T12" fmla="*/ 331 w 901"/>
                  <a:gd name="T13" fmla="*/ 623 h 721"/>
                  <a:gd name="T14" fmla="*/ 426 w 901"/>
                  <a:gd name="T15" fmla="*/ 540 h 721"/>
                  <a:gd name="T16" fmla="*/ 521 w 901"/>
                  <a:gd name="T17" fmla="*/ 422 h 721"/>
                  <a:gd name="T18" fmla="*/ 616 w 901"/>
                  <a:gd name="T19" fmla="*/ 281 h 721"/>
                  <a:gd name="T20" fmla="*/ 663 w 901"/>
                  <a:gd name="T21" fmla="*/ 209 h 721"/>
                  <a:gd name="T22" fmla="*/ 710 w 901"/>
                  <a:gd name="T23" fmla="*/ 142 h 721"/>
                  <a:gd name="T24" fmla="*/ 757 w 901"/>
                  <a:gd name="T25" fmla="*/ 83 h 721"/>
                  <a:gd name="T26" fmla="*/ 805 w 901"/>
                  <a:gd name="T27" fmla="*/ 38 h 721"/>
                  <a:gd name="T28" fmla="*/ 852 w 901"/>
                  <a:gd name="T29" fmla="*/ 9 h 721"/>
                  <a:gd name="T30" fmla="*/ 900 w 901"/>
                  <a:gd name="T31" fmla="*/ 0 h 7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901" h="721">
                    <a:moveTo>
                      <a:pt x="0" y="720"/>
                    </a:moveTo>
                    <a:lnTo>
                      <a:pt x="95" y="712"/>
                    </a:lnTo>
                    <a:lnTo>
                      <a:pt x="142" y="704"/>
                    </a:lnTo>
                    <a:lnTo>
                      <a:pt x="189" y="691"/>
                    </a:lnTo>
                    <a:lnTo>
                      <a:pt x="237" y="675"/>
                    </a:lnTo>
                    <a:lnTo>
                      <a:pt x="284" y="653"/>
                    </a:lnTo>
                    <a:lnTo>
                      <a:pt x="331" y="623"/>
                    </a:lnTo>
                    <a:lnTo>
                      <a:pt x="426" y="540"/>
                    </a:lnTo>
                    <a:lnTo>
                      <a:pt x="521" y="422"/>
                    </a:lnTo>
                    <a:lnTo>
                      <a:pt x="616" y="281"/>
                    </a:lnTo>
                    <a:lnTo>
                      <a:pt x="663" y="209"/>
                    </a:lnTo>
                    <a:lnTo>
                      <a:pt x="710" y="142"/>
                    </a:lnTo>
                    <a:lnTo>
                      <a:pt x="757" y="83"/>
                    </a:lnTo>
                    <a:lnTo>
                      <a:pt x="805" y="38"/>
                    </a:lnTo>
                    <a:lnTo>
                      <a:pt x="852" y="9"/>
                    </a:lnTo>
                    <a:lnTo>
                      <a:pt x="900" y="0"/>
                    </a:lnTo>
                  </a:path>
                </a:pathLst>
              </a:custGeom>
              <a:noFill/>
              <a:ln w="76200" cap="rnd" cmpd="sng">
                <a:solidFill>
                  <a:schemeClr val="accent6"/>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Gill Sans MT" panose="020B0502020104020203"/>
                  <a:ea typeface=""/>
                  <a:cs typeface="+mn-cs"/>
                </a:endParaRPr>
              </a:p>
            </p:txBody>
          </p:sp>
          <p:sp>
            <p:nvSpPr>
              <p:cNvPr id="88" name="Freeform 31"/>
              <p:cNvSpPr>
                <a:spLocks/>
              </p:cNvSpPr>
              <p:nvPr/>
            </p:nvSpPr>
            <p:spPr bwMode="auto">
              <a:xfrm>
                <a:off x="4267200" y="3429000"/>
                <a:ext cx="2438400" cy="1905000"/>
              </a:xfrm>
              <a:custGeom>
                <a:avLst/>
                <a:gdLst>
                  <a:gd name="T0" fmla="*/ 900 w 901"/>
                  <a:gd name="T1" fmla="*/ 720 h 721"/>
                  <a:gd name="T2" fmla="*/ 805 w 901"/>
                  <a:gd name="T3" fmla="*/ 712 h 721"/>
                  <a:gd name="T4" fmla="*/ 758 w 901"/>
                  <a:gd name="T5" fmla="*/ 704 h 721"/>
                  <a:gd name="T6" fmla="*/ 711 w 901"/>
                  <a:gd name="T7" fmla="*/ 691 h 721"/>
                  <a:gd name="T8" fmla="*/ 663 w 901"/>
                  <a:gd name="T9" fmla="*/ 675 h 721"/>
                  <a:gd name="T10" fmla="*/ 615 w 901"/>
                  <a:gd name="T11" fmla="*/ 653 h 721"/>
                  <a:gd name="T12" fmla="*/ 568 w 901"/>
                  <a:gd name="T13" fmla="*/ 623 h 721"/>
                  <a:gd name="T14" fmla="*/ 473 w 901"/>
                  <a:gd name="T15" fmla="*/ 540 h 721"/>
                  <a:gd name="T16" fmla="*/ 378 w 901"/>
                  <a:gd name="T17" fmla="*/ 422 h 721"/>
                  <a:gd name="T18" fmla="*/ 284 w 901"/>
                  <a:gd name="T19" fmla="*/ 281 h 721"/>
                  <a:gd name="T20" fmla="*/ 236 w 901"/>
                  <a:gd name="T21" fmla="*/ 209 h 721"/>
                  <a:gd name="T22" fmla="*/ 189 w 901"/>
                  <a:gd name="T23" fmla="*/ 142 h 721"/>
                  <a:gd name="T24" fmla="*/ 142 w 901"/>
                  <a:gd name="T25" fmla="*/ 83 h 721"/>
                  <a:gd name="T26" fmla="*/ 94 w 901"/>
                  <a:gd name="T27" fmla="*/ 38 h 721"/>
                  <a:gd name="T28" fmla="*/ 47 w 901"/>
                  <a:gd name="T29" fmla="*/ 9 h 721"/>
                  <a:gd name="T30" fmla="*/ 0 w 901"/>
                  <a:gd name="T31" fmla="*/ 0 h 7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901" h="721">
                    <a:moveTo>
                      <a:pt x="900" y="720"/>
                    </a:moveTo>
                    <a:lnTo>
                      <a:pt x="805" y="712"/>
                    </a:lnTo>
                    <a:lnTo>
                      <a:pt x="758" y="704"/>
                    </a:lnTo>
                    <a:lnTo>
                      <a:pt x="711" y="691"/>
                    </a:lnTo>
                    <a:lnTo>
                      <a:pt x="663" y="675"/>
                    </a:lnTo>
                    <a:lnTo>
                      <a:pt x="615" y="653"/>
                    </a:lnTo>
                    <a:lnTo>
                      <a:pt x="568" y="623"/>
                    </a:lnTo>
                    <a:lnTo>
                      <a:pt x="473" y="540"/>
                    </a:lnTo>
                    <a:lnTo>
                      <a:pt x="378" y="422"/>
                    </a:lnTo>
                    <a:lnTo>
                      <a:pt x="284" y="281"/>
                    </a:lnTo>
                    <a:lnTo>
                      <a:pt x="236" y="209"/>
                    </a:lnTo>
                    <a:lnTo>
                      <a:pt x="189" y="142"/>
                    </a:lnTo>
                    <a:lnTo>
                      <a:pt x="142" y="83"/>
                    </a:lnTo>
                    <a:lnTo>
                      <a:pt x="94" y="38"/>
                    </a:lnTo>
                    <a:lnTo>
                      <a:pt x="47" y="9"/>
                    </a:lnTo>
                    <a:lnTo>
                      <a:pt x="0" y="0"/>
                    </a:lnTo>
                  </a:path>
                </a:pathLst>
              </a:custGeom>
              <a:noFill/>
              <a:ln w="76200" cap="rnd" cmpd="sng">
                <a:solidFill>
                  <a:schemeClr val="accent6"/>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Gill Sans MT" panose="020B0502020104020203"/>
                  <a:ea typeface=""/>
                  <a:cs typeface="+mn-cs"/>
                </a:endParaRPr>
              </a:p>
            </p:txBody>
          </p:sp>
        </p:grpSp>
        <p:grpSp>
          <p:nvGrpSpPr>
            <p:cNvPr id="89" name="Group 88"/>
            <p:cNvGrpSpPr>
              <a:grpSpLocks noChangeAspect="1"/>
            </p:cNvGrpSpPr>
            <p:nvPr/>
          </p:nvGrpSpPr>
          <p:grpSpPr>
            <a:xfrm>
              <a:off x="5177913" y="4748767"/>
              <a:ext cx="1735529" cy="857215"/>
              <a:chOff x="1905000" y="3429000"/>
              <a:chExt cx="4800600" cy="1905000"/>
            </a:xfrm>
          </p:grpSpPr>
          <p:sp>
            <p:nvSpPr>
              <p:cNvPr id="90" name="Freeform 32"/>
              <p:cNvSpPr>
                <a:spLocks/>
              </p:cNvSpPr>
              <p:nvPr/>
            </p:nvSpPr>
            <p:spPr bwMode="auto">
              <a:xfrm>
                <a:off x="1905000" y="3429000"/>
                <a:ext cx="2344738" cy="1905000"/>
              </a:xfrm>
              <a:custGeom>
                <a:avLst/>
                <a:gdLst>
                  <a:gd name="T0" fmla="*/ 0 w 901"/>
                  <a:gd name="T1" fmla="*/ 720 h 721"/>
                  <a:gd name="T2" fmla="*/ 95 w 901"/>
                  <a:gd name="T3" fmla="*/ 712 h 721"/>
                  <a:gd name="T4" fmla="*/ 142 w 901"/>
                  <a:gd name="T5" fmla="*/ 704 h 721"/>
                  <a:gd name="T6" fmla="*/ 189 w 901"/>
                  <a:gd name="T7" fmla="*/ 691 h 721"/>
                  <a:gd name="T8" fmla="*/ 237 w 901"/>
                  <a:gd name="T9" fmla="*/ 675 h 721"/>
                  <a:gd name="T10" fmla="*/ 284 w 901"/>
                  <a:gd name="T11" fmla="*/ 653 h 721"/>
                  <a:gd name="T12" fmla="*/ 331 w 901"/>
                  <a:gd name="T13" fmla="*/ 623 h 721"/>
                  <a:gd name="T14" fmla="*/ 426 w 901"/>
                  <a:gd name="T15" fmla="*/ 540 h 721"/>
                  <a:gd name="T16" fmla="*/ 521 w 901"/>
                  <a:gd name="T17" fmla="*/ 422 h 721"/>
                  <a:gd name="T18" fmla="*/ 616 w 901"/>
                  <a:gd name="T19" fmla="*/ 281 h 721"/>
                  <a:gd name="T20" fmla="*/ 663 w 901"/>
                  <a:gd name="T21" fmla="*/ 209 h 721"/>
                  <a:gd name="T22" fmla="*/ 710 w 901"/>
                  <a:gd name="T23" fmla="*/ 142 h 721"/>
                  <a:gd name="T24" fmla="*/ 757 w 901"/>
                  <a:gd name="T25" fmla="*/ 83 h 721"/>
                  <a:gd name="T26" fmla="*/ 805 w 901"/>
                  <a:gd name="T27" fmla="*/ 38 h 721"/>
                  <a:gd name="T28" fmla="*/ 852 w 901"/>
                  <a:gd name="T29" fmla="*/ 9 h 721"/>
                  <a:gd name="T30" fmla="*/ 900 w 901"/>
                  <a:gd name="T31" fmla="*/ 0 h 7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901" h="721">
                    <a:moveTo>
                      <a:pt x="0" y="720"/>
                    </a:moveTo>
                    <a:lnTo>
                      <a:pt x="95" y="712"/>
                    </a:lnTo>
                    <a:lnTo>
                      <a:pt x="142" y="704"/>
                    </a:lnTo>
                    <a:lnTo>
                      <a:pt x="189" y="691"/>
                    </a:lnTo>
                    <a:lnTo>
                      <a:pt x="237" y="675"/>
                    </a:lnTo>
                    <a:lnTo>
                      <a:pt x="284" y="653"/>
                    </a:lnTo>
                    <a:lnTo>
                      <a:pt x="331" y="623"/>
                    </a:lnTo>
                    <a:lnTo>
                      <a:pt x="426" y="540"/>
                    </a:lnTo>
                    <a:lnTo>
                      <a:pt x="521" y="422"/>
                    </a:lnTo>
                    <a:lnTo>
                      <a:pt x="616" y="281"/>
                    </a:lnTo>
                    <a:lnTo>
                      <a:pt x="663" y="209"/>
                    </a:lnTo>
                    <a:lnTo>
                      <a:pt x="710" y="142"/>
                    </a:lnTo>
                    <a:lnTo>
                      <a:pt x="757" y="83"/>
                    </a:lnTo>
                    <a:lnTo>
                      <a:pt x="805" y="38"/>
                    </a:lnTo>
                    <a:lnTo>
                      <a:pt x="852" y="9"/>
                    </a:lnTo>
                    <a:lnTo>
                      <a:pt x="900" y="0"/>
                    </a:lnTo>
                  </a:path>
                </a:pathLst>
              </a:custGeom>
              <a:noFill/>
              <a:ln w="76200" cap="rnd" cmpd="sng">
                <a:solidFill>
                  <a:schemeClr val="accent6"/>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Gill Sans MT" panose="020B0502020104020203"/>
                  <a:ea typeface=""/>
                  <a:cs typeface="+mn-cs"/>
                </a:endParaRPr>
              </a:p>
            </p:txBody>
          </p:sp>
          <p:sp>
            <p:nvSpPr>
              <p:cNvPr id="91" name="Freeform 31"/>
              <p:cNvSpPr>
                <a:spLocks/>
              </p:cNvSpPr>
              <p:nvPr/>
            </p:nvSpPr>
            <p:spPr bwMode="auto">
              <a:xfrm>
                <a:off x="4267200" y="3429000"/>
                <a:ext cx="2438400" cy="1905000"/>
              </a:xfrm>
              <a:custGeom>
                <a:avLst/>
                <a:gdLst>
                  <a:gd name="T0" fmla="*/ 900 w 901"/>
                  <a:gd name="T1" fmla="*/ 720 h 721"/>
                  <a:gd name="T2" fmla="*/ 805 w 901"/>
                  <a:gd name="T3" fmla="*/ 712 h 721"/>
                  <a:gd name="T4" fmla="*/ 758 w 901"/>
                  <a:gd name="T5" fmla="*/ 704 h 721"/>
                  <a:gd name="T6" fmla="*/ 711 w 901"/>
                  <a:gd name="T7" fmla="*/ 691 h 721"/>
                  <a:gd name="T8" fmla="*/ 663 w 901"/>
                  <a:gd name="T9" fmla="*/ 675 h 721"/>
                  <a:gd name="T10" fmla="*/ 615 w 901"/>
                  <a:gd name="T11" fmla="*/ 653 h 721"/>
                  <a:gd name="T12" fmla="*/ 568 w 901"/>
                  <a:gd name="T13" fmla="*/ 623 h 721"/>
                  <a:gd name="T14" fmla="*/ 473 w 901"/>
                  <a:gd name="T15" fmla="*/ 540 h 721"/>
                  <a:gd name="T16" fmla="*/ 378 w 901"/>
                  <a:gd name="T17" fmla="*/ 422 h 721"/>
                  <a:gd name="T18" fmla="*/ 284 w 901"/>
                  <a:gd name="T19" fmla="*/ 281 h 721"/>
                  <a:gd name="T20" fmla="*/ 236 w 901"/>
                  <a:gd name="T21" fmla="*/ 209 h 721"/>
                  <a:gd name="T22" fmla="*/ 189 w 901"/>
                  <a:gd name="T23" fmla="*/ 142 h 721"/>
                  <a:gd name="T24" fmla="*/ 142 w 901"/>
                  <a:gd name="T25" fmla="*/ 83 h 721"/>
                  <a:gd name="T26" fmla="*/ 94 w 901"/>
                  <a:gd name="T27" fmla="*/ 38 h 721"/>
                  <a:gd name="T28" fmla="*/ 47 w 901"/>
                  <a:gd name="T29" fmla="*/ 9 h 721"/>
                  <a:gd name="T30" fmla="*/ 0 w 901"/>
                  <a:gd name="T31" fmla="*/ 0 h 7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901" h="721">
                    <a:moveTo>
                      <a:pt x="900" y="720"/>
                    </a:moveTo>
                    <a:lnTo>
                      <a:pt x="805" y="712"/>
                    </a:lnTo>
                    <a:lnTo>
                      <a:pt x="758" y="704"/>
                    </a:lnTo>
                    <a:lnTo>
                      <a:pt x="711" y="691"/>
                    </a:lnTo>
                    <a:lnTo>
                      <a:pt x="663" y="675"/>
                    </a:lnTo>
                    <a:lnTo>
                      <a:pt x="615" y="653"/>
                    </a:lnTo>
                    <a:lnTo>
                      <a:pt x="568" y="623"/>
                    </a:lnTo>
                    <a:lnTo>
                      <a:pt x="473" y="540"/>
                    </a:lnTo>
                    <a:lnTo>
                      <a:pt x="378" y="422"/>
                    </a:lnTo>
                    <a:lnTo>
                      <a:pt x="284" y="281"/>
                    </a:lnTo>
                    <a:lnTo>
                      <a:pt x="236" y="209"/>
                    </a:lnTo>
                    <a:lnTo>
                      <a:pt x="189" y="142"/>
                    </a:lnTo>
                    <a:lnTo>
                      <a:pt x="142" y="83"/>
                    </a:lnTo>
                    <a:lnTo>
                      <a:pt x="94" y="38"/>
                    </a:lnTo>
                    <a:lnTo>
                      <a:pt x="47" y="9"/>
                    </a:lnTo>
                    <a:lnTo>
                      <a:pt x="0" y="0"/>
                    </a:lnTo>
                  </a:path>
                </a:pathLst>
              </a:custGeom>
              <a:noFill/>
              <a:ln w="76200" cap="rnd" cmpd="sng">
                <a:solidFill>
                  <a:schemeClr val="accent6"/>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Gill Sans MT" panose="020B0502020104020203"/>
                  <a:ea typeface=""/>
                  <a:cs typeface="+mn-cs"/>
                </a:endParaRPr>
              </a:p>
            </p:txBody>
          </p:sp>
        </p:grpSp>
      </p:grpSp>
      <p:grpSp>
        <p:nvGrpSpPr>
          <p:cNvPr id="102" name="Group 101"/>
          <p:cNvGrpSpPr/>
          <p:nvPr/>
        </p:nvGrpSpPr>
        <p:grpSpPr>
          <a:xfrm>
            <a:off x="6453811" y="3296340"/>
            <a:ext cx="1460080" cy="2567188"/>
            <a:chOff x="6413080" y="3296340"/>
            <a:chExt cx="1460080" cy="2567188"/>
          </a:xfrm>
        </p:grpSpPr>
        <p:grpSp>
          <p:nvGrpSpPr>
            <p:cNvPr id="96" name="standard latency"/>
            <p:cNvGrpSpPr/>
            <p:nvPr/>
          </p:nvGrpSpPr>
          <p:grpSpPr>
            <a:xfrm>
              <a:off x="6413080" y="3296340"/>
              <a:ext cx="1460080" cy="2354643"/>
              <a:chOff x="5817951" y="3264492"/>
              <a:chExt cx="1460080" cy="2354643"/>
            </a:xfrm>
          </p:grpSpPr>
          <p:sp>
            <p:nvSpPr>
              <p:cNvPr id="97" name="TextBox 96"/>
              <p:cNvSpPr txBox="1"/>
              <p:nvPr/>
            </p:nvSpPr>
            <p:spPr>
              <a:xfrm>
                <a:off x="5817951" y="3264492"/>
                <a:ext cx="1460080"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70C0"/>
                    </a:solidFill>
                    <a:effectLst/>
                    <a:uLnTx/>
                    <a:uFillTx/>
                    <a:latin typeface="Gill Sans MT" panose="020B0502020104020203"/>
                    <a:ea typeface=""/>
                    <a:cs typeface="+mn-cs"/>
                  </a:rPr>
                  <a:t>Standard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70C0"/>
                    </a:solidFill>
                    <a:effectLst/>
                    <a:uLnTx/>
                    <a:uFillTx/>
                    <a:latin typeface="Gill Sans MT" panose="020B0502020104020203"/>
                    <a:ea typeface=""/>
                    <a:cs typeface="+mn-cs"/>
                  </a:rPr>
                  <a:t>Latency</a:t>
                </a:r>
              </a:p>
            </p:txBody>
          </p:sp>
          <p:cxnSp>
            <p:nvCxnSpPr>
              <p:cNvPr id="98" name="Straight Connector 97"/>
              <p:cNvCxnSpPr/>
              <p:nvPr/>
            </p:nvCxnSpPr>
            <p:spPr>
              <a:xfrm flipV="1">
                <a:off x="6552912" y="4235352"/>
                <a:ext cx="0" cy="1383783"/>
              </a:xfrm>
              <a:prstGeom prst="line">
                <a:avLst/>
              </a:prstGeom>
              <a:ln w="44450" cap="rnd">
                <a:solidFill>
                  <a:srgbClr val="0070C0"/>
                </a:solidFill>
                <a:prstDash val="solid"/>
                <a:headEnd type="oval" w="lg" len="lg"/>
                <a:tailEnd type="none" w="lg" len="lg"/>
              </a:ln>
            </p:spPr>
            <p:style>
              <a:lnRef idx="1">
                <a:schemeClr val="accent1"/>
              </a:lnRef>
              <a:fillRef idx="0">
                <a:schemeClr val="accent1"/>
              </a:fillRef>
              <a:effectRef idx="0">
                <a:schemeClr val="accent1"/>
              </a:effectRef>
              <a:fontRef idx="minor">
                <a:schemeClr val="tx1"/>
              </a:fontRef>
            </p:style>
          </p:cxnSp>
        </p:grpSp>
        <p:sp>
          <p:nvSpPr>
            <p:cNvPr id="101" name="Oval 100"/>
            <p:cNvSpPr>
              <a:spLocks noChangeAspect="1"/>
            </p:cNvSpPr>
            <p:nvPr/>
          </p:nvSpPr>
          <p:spPr>
            <a:xfrm>
              <a:off x="6927314" y="5438437"/>
              <a:ext cx="429385" cy="425091"/>
            </a:xfrm>
            <a:prstGeom prst="ellipse">
              <a:avLst/>
            </a:prstGeom>
            <a:solidFill>
              <a:srgbClr val="0070C0"/>
            </a:solidFill>
            <a:ln w="190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4F81BD"/>
                </a:solidFill>
                <a:effectLst/>
                <a:uLnTx/>
                <a:uFillTx/>
                <a:latin typeface="Gill Sans MT" panose="020B0502020104020203"/>
                <a:ea typeface="+mn-ea"/>
                <a:cs typeface="+mn-cs"/>
              </a:endParaRPr>
            </a:p>
          </p:txBody>
        </p:sp>
      </p:grpSp>
    </p:spTree>
    <p:extLst>
      <p:ext uri="{BB962C8B-B14F-4D97-AF65-F5344CB8AC3E}">
        <p14:creationId xmlns:p14="http://schemas.microsoft.com/office/powerpoint/2010/main" val="4143253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par>
                                <p:cTn id="17" presetID="17" presetClass="entr" presetSubtype="10" fill="hold" nodeType="withEffect">
                                  <p:stCondLst>
                                    <p:cond delay="500"/>
                                  </p:stCondLst>
                                  <p:childTnLst>
                                    <p:set>
                                      <p:cBhvr>
                                        <p:cTn id="18" dur="1" fill="hold">
                                          <p:stCondLst>
                                            <p:cond delay="0"/>
                                          </p:stCondLst>
                                        </p:cTn>
                                        <p:tgtEl>
                                          <p:spTgt spid="80"/>
                                        </p:tgtEl>
                                        <p:attrNameLst>
                                          <p:attrName>style.visibility</p:attrName>
                                        </p:attrNameLst>
                                      </p:cBhvr>
                                      <p:to>
                                        <p:strVal val="visible"/>
                                      </p:to>
                                    </p:set>
                                    <p:anim calcmode="lin" valueType="num">
                                      <p:cBhvr>
                                        <p:cTn id="19" dur="500" fill="hold"/>
                                        <p:tgtEl>
                                          <p:spTgt spid="80"/>
                                        </p:tgtEl>
                                        <p:attrNameLst>
                                          <p:attrName>ppt_w</p:attrName>
                                        </p:attrNameLst>
                                      </p:cBhvr>
                                      <p:tavLst>
                                        <p:tav tm="0">
                                          <p:val>
                                            <p:fltVal val="0"/>
                                          </p:val>
                                        </p:tav>
                                        <p:tav tm="100000">
                                          <p:val>
                                            <p:strVal val="#ppt_w"/>
                                          </p:val>
                                        </p:tav>
                                      </p:tavLst>
                                    </p:anim>
                                    <p:anim calcmode="lin" valueType="num">
                                      <p:cBhvr>
                                        <p:cTn id="20" dur="500" fill="hold"/>
                                        <p:tgtEl>
                                          <p:spTgt spid="80"/>
                                        </p:tgtEl>
                                        <p:attrNameLst>
                                          <p:attrName>ppt_h</p:attrName>
                                        </p:attrNameLst>
                                      </p:cBhvr>
                                      <p:tavLst>
                                        <p:tav tm="0">
                                          <p:val>
                                            <p:strVal val="#ppt_h"/>
                                          </p:val>
                                        </p:tav>
                                        <p:tav tm="100000">
                                          <p:val>
                                            <p:strVal val="#ppt_h"/>
                                          </p:val>
                                        </p:tav>
                                      </p:tavLst>
                                    </p:anim>
                                  </p:childTnLst>
                                </p:cTn>
                              </p:par>
                              <p:par>
                                <p:cTn id="21" presetID="17" presetClass="entr" presetSubtype="10" fill="hold" nodeType="withEffect">
                                  <p:stCondLst>
                                    <p:cond delay="500"/>
                                  </p:stCondLst>
                                  <p:childTnLst>
                                    <p:set>
                                      <p:cBhvr>
                                        <p:cTn id="22" dur="1" fill="hold">
                                          <p:stCondLst>
                                            <p:cond delay="0"/>
                                          </p:stCondLst>
                                        </p:cTn>
                                        <p:tgtEl>
                                          <p:spTgt spid="74"/>
                                        </p:tgtEl>
                                        <p:attrNameLst>
                                          <p:attrName>style.visibility</p:attrName>
                                        </p:attrNameLst>
                                      </p:cBhvr>
                                      <p:to>
                                        <p:strVal val="visible"/>
                                      </p:to>
                                    </p:set>
                                    <p:anim calcmode="lin" valueType="num">
                                      <p:cBhvr>
                                        <p:cTn id="23" dur="500" fill="hold"/>
                                        <p:tgtEl>
                                          <p:spTgt spid="74"/>
                                        </p:tgtEl>
                                        <p:attrNameLst>
                                          <p:attrName>ppt_w</p:attrName>
                                        </p:attrNameLst>
                                      </p:cBhvr>
                                      <p:tavLst>
                                        <p:tav tm="0">
                                          <p:val>
                                            <p:fltVal val="0"/>
                                          </p:val>
                                        </p:tav>
                                        <p:tav tm="100000">
                                          <p:val>
                                            <p:strVal val="#ppt_w"/>
                                          </p:val>
                                        </p:tav>
                                      </p:tavLst>
                                    </p:anim>
                                    <p:anim calcmode="lin" valueType="num">
                                      <p:cBhvr>
                                        <p:cTn id="24" dur="500" fill="hold"/>
                                        <p:tgtEl>
                                          <p:spTgt spid="74"/>
                                        </p:tgtEl>
                                        <p:attrNameLst>
                                          <p:attrName>ppt_h</p:attrName>
                                        </p:attrNameLst>
                                      </p:cBhvr>
                                      <p:tavLst>
                                        <p:tav tm="0">
                                          <p:val>
                                            <p:strVal val="#ppt_h"/>
                                          </p:val>
                                        </p:tav>
                                        <p:tav tm="100000">
                                          <p:val>
                                            <p:strVal val="#ppt_h"/>
                                          </p:val>
                                        </p:tav>
                                      </p:tavLst>
                                    </p:anim>
                                  </p:childTnLst>
                                </p:cTn>
                              </p:par>
                              <p:par>
                                <p:cTn id="25" presetID="17" presetClass="entr" presetSubtype="10" fill="hold" nodeType="withEffect">
                                  <p:stCondLst>
                                    <p:cond delay="500"/>
                                  </p:stCondLst>
                                  <p:childTnLst>
                                    <p:set>
                                      <p:cBhvr>
                                        <p:cTn id="26" dur="1" fill="hold">
                                          <p:stCondLst>
                                            <p:cond delay="0"/>
                                          </p:stCondLst>
                                        </p:cTn>
                                        <p:tgtEl>
                                          <p:spTgt spid="27"/>
                                        </p:tgtEl>
                                        <p:attrNameLst>
                                          <p:attrName>style.visibility</p:attrName>
                                        </p:attrNameLst>
                                      </p:cBhvr>
                                      <p:to>
                                        <p:strVal val="visible"/>
                                      </p:to>
                                    </p:set>
                                    <p:anim calcmode="lin" valueType="num">
                                      <p:cBhvr>
                                        <p:cTn id="27" dur="500" fill="hold"/>
                                        <p:tgtEl>
                                          <p:spTgt spid="27"/>
                                        </p:tgtEl>
                                        <p:attrNameLst>
                                          <p:attrName>ppt_w</p:attrName>
                                        </p:attrNameLst>
                                      </p:cBhvr>
                                      <p:tavLst>
                                        <p:tav tm="0">
                                          <p:val>
                                            <p:fltVal val="0"/>
                                          </p:val>
                                        </p:tav>
                                        <p:tav tm="100000">
                                          <p:val>
                                            <p:strVal val="#ppt_w"/>
                                          </p:val>
                                        </p:tav>
                                      </p:tavLst>
                                    </p:anim>
                                    <p:anim calcmode="lin" valueType="num">
                                      <p:cBhvr>
                                        <p:cTn id="28" dur="500" fill="hold"/>
                                        <p:tgtEl>
                                          <p:spTgt spid="27"/>
                                        </p:tgtEl>
                                        <p:attrNameLst>
                                          <p:attrName>ppt_h</p:attrName>
                                        </p:attrNameLst>
                                      </p:cBhvr>
                                      <p:tavLst>
                                        <p:tav tm="0">
                                          <p:val>
                                            <p:strVal val="#ppt_h"/>
                                          </p:val>
                                        </p:tav>
                                        <p:tav tm="100000">
                                          <p:val>
                                            <p:strVal val="#ppt_h"/>
                                          </p:val>
                                        </p:tav>
                                      </p:tavLst>
                                    </p:anim>
                                  </p:childTnLst>
                                </p:cTn>
                              </p:par>
                              <p:par>
                                <p:cTn id="29" presetID="16" presetClass="entr" presetSubtype="37" fill="hold" nodeType="withEffect">
                                  <p:stCondLst>
                                    <p:cond delay="3000"/>
                                  </p:stCondLst>
                                  <p:childTnLst>
                                    <p:set>
                                      <p:cBhvr>
                                        <p:cTn id="30" dur="1" fill="hold">
                                          <p:stCondLst>
                                            <p:cond delay="0"/>
                                          </p:stCondLst>
                                        </p:cTn>
                                        <p:tgtEl>
                                          <p:spTgt spid="37"/>
                                        </p:tgtEl>
                                        <p:attrNameLst>
                                          <p:attrName>style.visibility</p:attrName>
                                        </p:attrNameLst>
                                      </p:cBhvr>
                                      <p:to>
                                        <p:strVal val="visible"/>
                                      </p:to>
                                    </p:set>
                                    <p:animEffect transition="in" filter="barn(outVertical)">
                                      <p:cBhvr>
                                        <p:cTn id="31" dur="500"/>
                                        <p:tgtEl>
                                          <p:spTgt spid="37"/>
                                        </p:tgtEl>
                                      </p:cBhvr>
                                    </p:animEffect>
                                  </p:childTnLst>
                                </p:cTn>
                              </p:par>
                              <p:par>
                                <p:cTn id="32" presetID="16" presetClass="entr" presetSubtype="37" fill="hold" nodeType="withEffect">
                                  <p:stCondLst>
                                    <p:cond delay="3000"/>
                                  </p:stCondLst>
                                  <p:childTnLst>
                                    <p:set>
                                      <p:cBhvr>
                                        <p:cTn id="33" dur="1" fill="hold">
                                          <p:stCondLst>
                                            <p:cond delay="0"/>
                                          </p:stCondLst>
                                        </p:cTn>
                                        <p:tgtEl>
                                          <p:spTgt spid="94"/>
                                        </p:tgtEl>
                                        <p:attrNameLst>
                                          <p:attrName>style.visibility</p:attrName>
                                        </p:attrNameLst>
                                      </p:cBhvr>
                                      <p:to>
                                        <p:strVal val="visible"/>
                                      </p:to>
                                    </p:set>
                                    <p:animEffect transition="in" filter="barn(outVertical)">
                                      <p:cBhvr>
                                        <p:cTn id="34" dur="500"/>
                                        <p:tgtEl>
                                          <p:spTgt spid="94"/>
                                        </p:tgtEl>
                                      </p:cBhvr>
                                    </p:animEffect>
                                  </p:childTnLst>
                                </p:cTn>
                              </p:par>
                              <p:par>
                                <p:cTn id="35" presetID="1" presetClass="entr" presetSubtype="0" fill="hold" grpId="0" nodeType="withEffect">
                                  <p:stCondLst>
                                    <p:cond delay="3000"/>
                                  </p:stCondLst>
                                  <p:childTnLst>
                                    <p:set>
                                      <p:cBhvr>
                                        <p:cTn id="36" dur="1" fill="hold">
                                          <p:stCondLst>
                                            <p:cond delay="0"/>
                                          </p:stCondLst>
                                        </p:cTn>
                                        <p:tgtEl>
                                          <p:spTgt spid="92"/>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22" presetClass="entr" presetSubtype="8" fill="hold" nodeType="clickEffect">
                                  <p:stCondLst>
                                    <p:cond delay="0"/>
                                  </p:stCondLst>
                                  <p:childTnLst>
                                    <p:set>
                                      <p:cBhvr>
                                        <p:cTn id="40" dur="1" fill="hold">
                                          <p:stCondLst>
                                            <p:cond delay="0"/>
                                          </p:stCondLst>
                                        </p:cTn>
                                        <p:tgtEl>
                                          <p:spTgt spid="31"/>
                                        </p:tgtEl>
                                        <p:attrNameLst>
                                          <p:attrName>style.visibility</p:attrName>
                                        </p:attrNameLst>
                                      </p:cBhvr>
                                      <p:to>
                                        <p:strVal val="visible"/>
                                      </p:to>
                                    </p:set>
                                    <p:animEffect transition="in" filter="wipe(left)">
                                      <p:cBhvr>
                                        <p:cTn id="41" dur="2000"/>
                                        <p:tgtEl>
                                          <p:spTgt spid="31"/>
                                        </p:tgtEl>
                                      </p:cBhvr>
                                    </p:animEffec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grpId="0" nodeType="clickEffect">
                                  <p:stCondLst>
                                    <p:cond delay="0"/>
                                  </p:stCondLst>
                                  <p:childTnLst>
                                    <p:set>
                                      <p:cBhvr>
                                        <p:cTn id="45" dur="1" fill="hold">
                                          <p:stCondLst>
                                            <p:cond delay="0"/>
                                          </p:stCondLst>
                                        </p:cTn>
                                        <p:tgtEl>
                                          <p:spTgt spid="3">
                                            <p:txEl>
                                              <p:pRg st="3" end="3"/>
                                            </p:txEl>
                                          </p:spTgt>
                                        </p:tgtEl>
                                        <p:attrNameLst>
                                          <p:attrName>style.visibility</p:attrName>
                                        </p:attrNameLst>
                                      </p:cBhvr>
                                      <p:to>
                                        <p:strVal val="visible"/>
                                      </p:to>
                                    </p:set>
                                  </p:childTnLst>
                                </p:cTn>
                              </p:par>
                              <p:par>
                                <p:cTn id="46" presetID="1" presetClass="entr" presetSubtype="0" fill="hold" nodeType="withEffect">
                                  <p:stCondLst>
                                    <p:cond delay="0"/>
                                  </p:stCondLst>
                                  <p:childTnLst>
                                    <p:set>
                                      <p:cBhvr>
                                        <p:cTn id="47" dur="1" fill="hold">
                                          <p:stCondLst>
                                            <p:cond delay="0"/>
                                          </p:stCondLst>
                                        </p:cTn>
                                        <p:tgtEl>
                                          <p:spTgt spid="10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2" grpId="0"/>
    </p:bldLst>
  </p:timing>
</p:sld>
</file>

<file path=ppt/slides/slide3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800" dirty="0"/>
              <a:t>What Causes the Long Memory Latency?</a:t>
            </a:r>
          </a:p>
        </p:txBody>
      </p:sp>
      <p:sp>
        <p:nvSpPr>
          <p:cNvPr id="3" name="Content Placeholder 2"/>
          <p:cNvSpPr>
            <a:spLocks noGrp="1"/>
          </p:cNvSpPr>
          <p:nvPr>
            <p:ph idx="1"/>
          </p:nvPr>
        </p:nvSpPr>
        <p:spPr>
          <a:xfrm>
            <a:off x="228600" y="1052736"/>
            <a:ext cx="8610600" cy="5051648"/>
          </a:xfrm>
        </p:spPr>
        <p:txBody>
          <a:bodyPr/>
          <a:lstStyle/>
          <a:p>
            <a:r>
              <a:rPr lang="en-US" b="1" dirty="0">
                <a:solidFill>
                  <a:srgbClr val="FF0000"/>
                </a:solidFill>
              </a:rPr>
              <a:t>Conservative timing margins! </a:t>
            </a:r>
          </a:p>
          <a:p>
            <a:endParaRPr lang="en-US" dirty="0">
              <a:solidFill>
                <a:srgbClr val="FF0000"/>
              </a:solidFill>
            </a:endParaRPr>
          </a:p>
          <a:p>
            <a:r>
              <a:rPr lang="en-US" dirty="0">
                <a:solidFill>
                  <a:srgbClr val="0000FF"/>
                </a:solidFill>
              </a:rPr>
              <a:t>DRAM timing parameters are set to cover the worst case</a:t>
            </a:r>
          </a:p>
          <a:p>
            <a:pPr lvl="1"/>
            <a:endParaRPr lang="en-US" dirty="0"/>
          </a:p>
          <a:p>
            <a:r>
              <a:rPr lang="en-US" dirty="0">
                <a:solidFill>
                  <a:srgbClr val="FF0000"/>
                </a:solidFill>
              </a:rPr>
              <a:t>Worst-case temperatures </a:t>
            </a:r>
          </a:p>
          <a:p>
            <a:pPr lvl="1"/>
            <a:r>
              <a:rPr lang="en-US" dirty="0"/>
              <a:t>85 degrees vs. common-case</a:t>
            </a:r>
          </a:p>
          <a:p>
            <a:pPr lvl="1"/>
            <a:r>
              <a:rPr lang="en-US" dirty="0"/>
              <a:t>to enable a wide range of operating conditions</a:t>
            </a:r>
          </a:p>
          <a:p>
            <a:r>
              <a:rPr lang="en-US" dirty="0">
                <a:solidFill>
                  <a:srgbClr val="FF0000"/>
                </a:solidFill>
              </a:rPr>
              <a:t>Worst-case devices </a:t>
            </a:r>
          </a:p>
          <a:p>
            <a:pPr lvl="1"/>
            <a:r>
              <a:rPr lang="en-US" dirty="0"/>
              <a:t>DRAM cell with smallest charge across any acceptable device</a:t>
            </a:r>
          </a:p>
          <a:p>
            <a:pPr lvl="1"/>
            <a:r>
              <a:rPr lang="en-US" dirty="0"/>
              <a:t>to tolerate process variation at acceptable yield</a:t>
            </a:r>
          </a:p>
          <a:p>
            <a:pPr lvl="1"/>
            <a:endParaRPr lang="en-US" dirty="0"/>
          </a:p>
          <a:p>
            <a:r>
              <a:rPr lang="en-US" dirty="0">
                <a:solidFill>
                  <a:srgbClr val="0000FF"/>
                </a:solidFill>
              </a:rPr>
              <a:t>This leads to large timing margins for the common case</a:t>
            </a:r>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347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charset="-128"/>
              <a:cs typeface="+mn-cs"/>
            </a:endParaRPr>
          </a:p>
        </p:txBody>
      </p:sp>
    </p:spTree>
    <p:extLst>
      <p:ext uri="{BB962C8B-B14F-4D97-AF65-F5344CB8AC3E}">
        <p14:creationId xmlns:p14="http://schemas.microsoft.com/office/powerpoint/2010/main" val="413055190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3" name="Rectangle 4"/>
          <p:cNvSpPr>
            <a:spLocks noGrp="1" noChangeArrowheads="1"/>
          </p:cNvSpPr>
          <p:nvPr>
            <p:ph type="ctrTitle"/>
          </p:nvPr>
        </p:nvSpPr>
        <p:spPr>
          <a:xfrm>
            <a:off x="1" y="1524000"/>
            <a:ext cx="8794750" cy="822325"/>
          </a:xfrm>
        </p:spPr>
        <p:txBody>
          <a:bodyPr/>
          <a:lstStyle/>
          <a:p>
            <a:pPr algn="ctr" eaLnBrk="1" hangingPunct="1"/>
            <a:r>
              <a:rPr lang="en-US" dirty="0">
                <a:latin typeface="Garamond" charset="0"/>
              </a:rPr>
              <a:t>Understanding and Exploiting</a:t>
            </a:r>
            <a:br>
              <a:rPr lang="en-US" dirty="0">
                <a:latin typeface="Garamond" charset="0"/>
              </a:rPr>
            </a:br>
            <a:r>
              <a:rPr lang="en-US" dirty="0">
                <a:latin typeface="Garamond" charset="0"/>
              </a:rPr>
              <a:t>Variation in DRAM Latency</a:t>
            </a:r>
          </a:p>
        </p:txBody>
      </p:sp>
      <p:sp>
        <p:nvSpPr>
          <p:cNvPr id="115714" name="Rectangle 5"/>
          <p:cNvSpPr>
            <a:spLocks noGrp="1" noChangeArrowheads="1"/>
          </p:cNvSpPr>
          <p:nvPr>
            <p:ph type="subTitle" idx="1"/>
          </p:nvPr>
        </p:nvSpPr>
        <p:spPr>
          <a:xfrm>
            <a:off x="685800" y="3581400"/>
            <a:ext cx="7848600" cy="2900363"/>
          </a:xfrm>
        </p:spPr>
        <p:txBody>
          <a:bodyPr/>
          <a:lstStyle/>
          <a:p>
            <a:pPr eaLnBrk="1" hangingPunct="1">
              <a:buFont typeface="Wingdings" charset="0"/>
              <a:buNone/>
            </a:pPr>
            <a:endParaRPr lang="en-US" i="1">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p:txBody>
      </p:sp>
    </p:spTree>
    <p:extLst>
      <p:ext uri="{BB962C8B-B14F-4D97-AF65-F5344CB8AC3E}">
        <p14:creationId xmlns:p14="http://schemas.microsoft.com/office/powerpoint/2010/main" val="2203650019"/>
      </p:ext>
    </p:extLst>
  </p:cSld>
  <p:clrMapOvr>
    <a:masterClrMapping/>
  </p:clrMapOvr>
  <p:transition/>
</p:sld>
</file>

<file path=ppt/slides/slide3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DRAM Characterization Infrastructure</a:t>
            </a:r>
          </a:p>
        </p:txBody>
      </p:sp>
      <p:pic>
        <p:nvPicPr>
          <p:cNvPr id="5" name="Content Placeholder 4" descr="DRAM-new-testing-infrastructure.jpg"/>
          <p:cNvPicPr>
            <a:picLocks noGrp="1" noChangeAspect="1"/>
          </p:cNvPicPr>
          <p:nvPr>
            <p:ph idx="1"/>
          </p:nvPr>
        </p:nvPicPr>
        <p:blipFill>
          <a:blip r:embed="rId2" cstate="print">
            <a:extLst>
              <a:ext uri="{28A0092B-C50C-407E-A947-70E740481C1C}">
                <a14:useLocalDpi xmlns:a14="http://schemas.microsoft.com/office/drawing/2010/main" val="0"/>
              </a:ext>
            </a:extLst>
          </a:blip>
          <a:srcRect t="12242" b="12242"/>
          <a:stretch>
            <a:fillRect/>
          </a:stretch>
        </p:blipFill>
        <p:spPr>
          <a:xfrm>
            <a:off x="228600" y="1144488"/>
            <a:ext cx="8610600" cy="4876800"/>
          </a:xfrm>
          <a:scene3d>
            <a:camera prst="obliqueTopRight">
              <a:rot lat="0" lon="0" rev="10800000"/>
            </a:camera>
            <a:lightRig rig="threePt" dir="t"/>
          </a:scene3d>
        </p:spPr>
      </p:pic>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6" name="Rectangle 5"/>
          <p:cNvSpPr/>
          <p:nvPr/>
        </p:nvSpPr>
        <p:spPr>
          <a:xfrm>
            <a:off x="1979712" y="6300608"/>
            <a:ext cx="6696744" cy="584776"/>
          </a:xfrm>
          <a:prstGeom prst="rect">
            <a:avLst/>
          </a:prstGeom>
        </p:spPr>
        <p:txBody>
          <a:bodyPr wrap="squar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Kim+, “</a:t>
            </a:r>
            <a:r>
              <a:rPr kumimoji="0" lang="en-US" sz="1600" b="0" i="0" u="none" strike="noStrike" kern="1200" cap="none" spc="0" normalizeH="0" baseline="0" noProof="0" dirty="0">
                <a:ln>
                  <a:noFill/>
                </a:ln>
                <a:solidFill>
                  <a:srgbClr val="0000FF"/>
                </a:solidFill>
                <a:effectLst/>
                <a:uLnTx/>
                <a:uFillTx/>
                <a:latin typeface="Tahoma"/>
                <a:ea typeface="+mn-ea"/>
                <a:cs typeface="+mn-cs"/>
              </a:rPr>
              <a:t>Flipping Bits in Memory Without Accessing Them: An Experimental Study of DRAM Disturbance Errors</a:t>
            </a:r>
            <a:r>
              <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ISCA 2014.</a:t>
            </a:r>
          </a:p>
        </p:txBody>
      </p:sp>
      <p:sp>
        <p:nvSpPr>
          <p:cNvPr id="7" name="Rectangle 6"/>
          <p:cNvSpPr/>
          <p:nvPr/>
        </p:nvSpPr>
        <p:spPr>
          <a:xfrm>
            <a:off x="107504" y="1466055"/>
            <a:ext cx="2209798" cy="1524000"/>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rPr>
              <a:t>Temperature</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rPr>
              <a:t>Controller</a:t>
            </a:r>
          </a:p>
          <a:p>
            <a:pPr marL="0" marR="0" lvl="0" indent="0" algn="ctr" defTabSz="914400" rtl="0" eaLnBrk="1" fontAlgn="auto" latinLnBrk="0" hangingPunct="1">
              <a:lnSpc>
                <a:spcPct val="90000"/>
              </a:lnSpc>
              <a:spcBef>
                <a:spcPts val="0"/>
              </a:spcBef>
              <a:spcAft>
                <a:spcPts val="0"/>
              </a:spcAft>
              <a:buClrTx/>
              <a:buSzTx/>
              <a:buFontTx/>
              <a:buNone/>
              <a:tabLst/>
              <a:defRPr/>
            </a:pPr>
            <a:endParaRPr kumimoji="0" lang="en-US" sz="32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endParaRPr>
          </a:p>
        </p:txBody>
      </p:sp>
      <p:sp>
        <p:nvSpPr>
          <p:cNvPr id="8" name="Rectangle 7"/>
          <p:cNvSpPr/>
          <p:nvPr/>
        </p:nvSpPr>
        <p:spPr>
          <a:xfrm>
            <a:off x="107504" y="2990238"/>
            <a:ext cx="2209798" cy="2743201"/>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rPr>
              <a:t>PC</a:t>
            </a:r>
            <a:endParaRPr kumimoji="0" lang="en-US" sz="24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endParaRPr>
          </a:p>
        </p:txBody>
      </p:sp>
      <p:sp>
        <p:nvSpPr>
          <p:cNvPr id="9" name="Rectangle 8"/>
          <p:cNvSpPr/>
          <p:nvPr/>
        </p:nvSpPr>
        <p:spPr>
          <a:xfrm>
            <a:off x="4374702" y="1962444"/>
            <a:ext cx="1447800" cy="2551613"/>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Tahoma"/>
                <a:ea typeface="+mn-ea"/>
                <a:cs typeface="+mn-cs"/>
              </a:rPr>
              <a:t>Heater</a:t>
            </a:r>
          </a:p>
        </p:txBody>
      </p:sp>
      <p:sp>
        <p:nvSpPr>
          <p:cNvPr id="10" name="Rectangle 9"/>
          <p:cNvSpPr/>
          <p:nvPr/>
        </p:nvSpPr>
        <p:spPr>
          <a:xfrm>
            <a:off x="2317302" y="1962447"/>
            <a:ext cx="2057400" cy="3770812"/>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Tahoma"/>
                <a:ea typeface="+mn-ea"/>
                <a:cs typeface="+mn-cs"/>
              </a:rPr>
              <a:t>FPGAs</a:t>
            </a:r>
          </a:p>
        </p:txBody>
      </p:sp>
      <p:sp>
        <p:nvSpPr>
          <p:cNvPr id="11" name="Rectangle 10"/>
          <p:cNvSpPr/>
          <p:nvPr/>
        </p:nvSpPr>
        <p:spPr>
          <a:xfrm>
            <a:off x="5822502" y="1962447"/>
            <a:ext cx="2057400" cy="3770812"/>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Tahoma"/>
                <a:ea typeface="+mn-ea"/>
                <a:cs typeface="+mn-cs"/>
              </a:rPr>
              <a:t>FPGAs</a:t>
            </a:r>
          </a:p>
        </p:txBody>
      </p:sp>
    </p:spTree>
    <p:extLst>
      <p:ext uri="{BB962C8B-B14F-4D97-AF65-F5344CB8AC3E}">
        <p14:creationId xmlns:p14="http://schemas.microsoft.com/office/powerpoint/2010/main" val="4079205577"/>
      </p:ext>
    </p:extLst>
  </p:cSld>
  <p:clrMapOvr>
    <a:masterClrMapping/>
  </p:clrMapOvr>
  <p:transition/>
</p:sld>
</file>

<file path=ppt/slides/slide3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0" dirty="0">
                <a:latin typeface="+mn-lt"/>
              </a:rPr>
              <a:t>Adaptive-Latency DRAM</a:t>
            </a:r>
          </a:p>
        </p:txBody>
      </p:sp>
      <p:sp>
        <p:nvSpPr>
          <p:cNvPr id="3" name="Content Placeholder 2"/>
          <p:cNvSpPr>
            <a:spLocks noGrp="1"/>
          </p:cNvSpPr>
          <p:nvPr>
            <p:ph idx="1"/>
          </p:nvPr>
        </p:nvSpPr>
        <p:spPr>
          <a:xfrm>
            <a:off x="0" y="1219200"/>
            <a:ext cx="9144000" cy="4648200"/>
          </a:xfrm>
        </p:spPr>
        <p:txBody>
          <a:bodyPr/>
          <a:lstStyle/>
          <a:p>
            <a:pPr marL="457200" indent="-457200">
              <a:lnSpc>
                <a:spcPct val="100000"/>
              </a:lnSpc>
              <a:spcBef>
                <a:spcPts val="0"/>
              </a:spcBef>
            </a:pPr>
            <a:r>
              <a:rPr lang="en-US" i="1" dirty="0">
                <a:solidFill>
                  <a:srgbClr val="000000"/>
                </a:solidFill>
              </a:rPr>
              <a:t>Key idea</a:t>
            </a:r>
          </a:p>
          <a:p>
            <a:pPr marL="914400" lvl="1" indent="-457200">
              <a:lnSpc>
                <a:spcPct val="100000"/>
              </a:lnSpc>
              <a:spcBef>
                <a:spcPts val="0"/>
              </a:spcBef>
            </a:pPr>
            <a:r>
              <a:rPr lang="en-US" b="1" dirty="0">
                <a:solidFill>
                  <a:srgbClr val="000000"/>
                </a:solidFill>
              </a:rPr>
              <a:t>Optimize DRAM timing parameters online</a:t>
            </a:r>
          </a:p>
          <a:p>
            <a:pPr marL="914400" lvl="1" indent="-457200">
              <a:lnSpc>
                <a:spcPct val="100000"/>
              </a:lnSpc>
              <a:spcBef>
                <a:spcPts val="0"/>
              </a:spcBef>
            </a:pPr>
            <a:endParaRPr lang="en-US" sz="2000" i="1" dirty="0">
              <a:solidFill>
                <a:srgbClr val="000000"/>
              </a:solidFill>
            </a:endParaRPr>
          </a:p>
          <a:p>
            <a:pPr marL="457200" indent="-457200">
              <a:lnSpc>
                <a:spcPct val="100000"/>
              </a:lnSpc>
              <a:spcBef>
                <a:spcPts val="0"/>
              </a:spcBef>
            </a:pPr>
            <a:r>
              <a:rPr lang="en-US" i="1" dirty="0">
                <a:solidFill>
                  <a:srgbClr val="000000"/>
                </a:solidFill>
              </a:rPr>
              <a:t>Two components</a:t>
            </a:r>
            <a:endParaRPr lang="en-US" sz="3200" i="1" dirty="0">
              <a:solidFill>
                <a:srgbClr val="000000"/>
              </a:solidFill>
            </a:endParaRPr>
          </a:p>
          <a:p>
            <a:pPr lvl="1">
              <a:lnSpc>
                <a:spcPct val="100000"/>
              </a:lnSpc>
              <a:spcBef>
                <a:spcPts val="0"/>
              </a:spcBef>
            </a:pPr>
            <a:r>
              <a:rPr lang="en-US" dirty="0">
                <a:solidFill>
                  <a:srgbClr val="000000"/>
                </a:solidFill>
                <a:ea typeface="Cambria Math" panose="02040503050406030204" pitchFamily="18" charset="0"/>
              </a:rPr>
              <a:t>DRAM manufacturer provides multiple sets of reliable DRAM timing parameters at different temperatures for each DIMM</a:t>
            </a:r>
          </a:p>
          <a:p>
            <a:pPr lvl="1">
              <a:lnSpc>
                <a:spcPct val="100000"/>
              </a:lnSpc>
              <a:spcBef>
                <a:spcPts val="0"/>
              </a:spcBef>
            </a:pPr>
            <a:r>
              <a:rPr lang="en-US" dirty="0">
                <a:solidFill>
                  <a:srgbClr val="000000"/>
                </a:solidFill>
              </a:rPr>
              <a:t>System monitors DRAM temperature &amp; uses appropriate DRAM timing parameters</a:t>
            </a:r>
            <a:endParaRPr lang="en-US" sz="4000" dirty="0">
              <a:solidFill>
                <a:srgbClr val="000000"/>
              </a:solidFill>
            </a:endParaRPr>
          </a:p>
        </p:txBody>
      </p:sp>
      <p:sp>
        <p:nvSpPr>
          <p:cNvPr id="6" name="Content Placeholder 2"/>
          <p:cNvSpPr txBox="1">
            <a:spLocks/>
          </p:cNvSpPr>
          <p:nvPr/>
        </p:nvSpPr>
        <p:spPr>
          <a:xfrm>
            <a:off x="685800" y="3657600"/>
            <a:ext cx="5638800" cy="548640"/>
          </a:xfrm>
          <a:prstGeom prst="rect">
            <a:avLst/>
          </a:prstGeom>
          <a:solidFill>
            <a:srgbClr val="0000FF"/>
          </a:solidFill>
          <a:effectLst>
            <a:softEdge rad="50800"/>
          </a:effectLst>
        </p:spPr>
        <p:txBody>
          <a:bodyPr vert="horz" wrap="none" lIns="0" tIns="0" rIns="0" bIns="91440" rtlCol="0" anchor="ctr">
            <a:noAutofit/>
          </a:bodyPr>
          <a:lstStyle>
            <a:lvl1pPr marL="285750" indent="-285750" algn="l" defTabSz="914400" rtl="0" eaLnBrk="1" latinLnBrk="0" hangingPunct="1">
              <a:lnSpc>
                <a:spcPct val="90000"/>
              </a:lnSpc>
              <a:spcBef>
                <a:spcPts val="1000"/>
              </a:spcBef>
              <a:buFont typeface="Arial" panose="020B0604020202020204" pitchFamily="34" charset="0"/>
              <a:buChar char="•"/>
              <a:defRPr sz="3600" kern="1200">
                <a:solidFill>
                  <a:schemeClr val="tx1"/>
                </a:solidFill>
                <a:latin typeface="+mj-lt"/>
                <a:ea typeface="+mn-ea"/>
                <a:cs typeface="+mn-cs"/>
              </a:defRPr>
            </a:lvl1pPr>
            <a:lvl2pPr marL="742950" indent="-285750" algn="l" defTabSz="914400" rtl="0" eaLnBrk="1" latinLnBrk="0" hangingPunct="1">
              <a:lnSpc>
                <a:spcPct val="90000"/>
              </a:lnSpc>
              <a:spcBef>
                <a:spcPts val="500"/>
              </a:spcBef>
              <a:buFont typeface="Calibri Light" panose="020F0302020204030204" pitchFamily="34" charset="0"/>
              <a:buChar char="–"/>
              <a:defRPr sz="3200" kern="1200">
                <a:solidFill>
                  <a:schemeClr val="tx1"/>
                </a:solidFill>
                <a:latin typeface="+mj-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j-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j-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3200" b="0" i="0" u="none" strike="noStrike" kern="1200" cap="none" spc="0" normalizeH="0" baseline="0" noProof="0" dirty="0">
                <a:ln>
                  <a:noFill/>
                </a:ln>
                <a:solidFill>
                  <a:prstClr val="white"/>
                </a:solidFill>
                <a:effectLst/>
                <a:uLnTx/>
                <a:uFillTx/>
                <a:latin typeface="Calibri Light"/>
                <a:ea typeface="Cambria Math" panose="02040503050406030204" pitchFamily="18" charset="0"/>
                <a:cs typeface="+mn-cs"/>
              </a:rPr>
              <a:t>reliable DRAM timing parameters</a:t>
            </a:r>
            <a:endParaRPr kumimoji="0" lang="en-US" sz="3200" b="0" i="0" u="none" strike="noStrike" kern="1200" cap="none" spc="0" normalizeH="0" baseline="0" noProof="0" dirty="0">
              <a:ln>
                <a:noFill/>
              </a:ln>
              <a:solidFill>
                <a:prstClr val="white"/>
              </a:solidFill>
              <a:effectLst/>
              <a:uLnTx/>
              <a:uFillTx/>
              <a:latin typeface="Calibri Light"/>
              <a:ea typeface="+mn-ea"/>
              <a:cs typeface="+mn-cs"/>
            </a:endParaRPr>
          </a:p>
        </p:txBody>
      </p:sp>
      <p:sp>
        <p:nvSpPr>
          <p:cNvPr id="7" name="Content Placeholder 2"/>
          <p:cNvSpPr txBox="1">
            <a:spLocks/>
          </p:cNvSpPr>
          <p:nvPr/>
        </p:nvSpPr>
        <p:spPr>
          <a:xfrm>
            <a:off x="3581400" y="4648200"/>
            <a:ext cx="3352800" cy="548640"/>
          </a:xfrm>
          <a:prstGeom prst="rect">
            <a:avLst/>
          </a:prstGeom>
          <a:solidFill>
            <a:srgbClr val="0000FF"/>
          </a:solidFill>
          <a:effectLst>
            <a:softEdge rad="50800"/>
          </a:effectLst>
        </p:spPr>
        <p:txBody>
          <a:bodyPr vert="horz" lIns="0" tIns="0" rIns="0" bIns="91440" rtlCol="0" anchor="ctr">
            <a:noAutofit/>
          </a:bodyPr>
          <a:lstStyle>
            <a:lvl1pPr marL="285750" indent="-285750" algn="l" defTabSz="914400" rtl="0" eaLnBrk="1" latinLnBrk="0" hangingPunct="1">
              <a:lnSpc>
                <a:spcPct val="90000"/>
              </a:lnSpc>
              <a:spcBef>
                <a:spcPts val="1000"/>
              </a:spcBef>
              <a:buFont typeface="Arial" panose="020B0604020202020204" pitchFamily="34" charset="0"/>
              <a:buChar char="•"/>
              <a:defRPr sz="3600" kern="1200">
                <a:solidFill>
                  <a:schemeClr val="tx1"/>
                </a:solidFill>
                <a:latin typeface="+mj-lt"/>
                <a:ea typeface="+mn-ea"/>
                <a:cs typeface="+mn-cs"/>
              </a:defRPr>
            </a:lvl1pPr>
            <a:lvl2pPr marL="742950" indent="-285750" algn="l" defTabSz="914400" rtl="0" eaLnBrk="1" latinLnBrk="0" hangingPunct="1">
              <a:lnSpc>
                <a:spcPct val="90000"/>
              </a:lnSpc>
              <a:spcBef>
                <a:spcPts val="500"/>
              </a:spcBef>
              <a:buFont typeface="Calibri Light" panose="020F0302020204030204" pitchFamily="34" charset="0"/>
              <a:buChar char="–"/>
              <a:defRPr sz="3200" kern="1200">
                <a:solidFill>
                  <a:schemeClr val="tx1"/>
                </a:solidFill>
                <a:latin typeface="+mj-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j-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j-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3200" b="0" i="0" u="none" strike="noStrike" kern="1200" cap="none" spc="0" normalizeH="0" baseline="0" noProof="0" dirty="0">
                <a:ln>
                  <a:noFill/>
                </a:ln>
                <a:solidFill>
                  <a:prstClr val="white"/>
                </a:solidFill>
                <a:effectLst/>
                <a:uLnTx/>
                <a:uFillTx/>
                <a:latin typeface="Calibri Light"/>
                <a:ea typeface="Cambria Math" panose="02040503050406030204" pitchFamily="18" charset="0"/>
                <a:cs typeface="+mn-cs"/>
              </a:rPr>
              <a:t>DRAM temperature</a:t>
            </a:r>
            <a:endParaRPr kumimoji="0" lang="en-US" sz="3200" b="0" i="0" u="none" strike="noStrike" kern="1200" cap="none" spc="0" normalizeH="0" baseline="0" noProof="0" dirty="0">
              <a:ln>
                <a:noFill/>
              </a:ln>
              <a:solidFill>
                <a:prstClr val="white"/>
              </a:solidFill>
              <a:effectLst/>
              <a:uLnTx/>
              <a:uFillTx/>
              <a:latin typeface="Calibri Light"/>
              <a:ea typeface="+mn-ea"/>
              <a:cs typeface="+mn-cs"/>
            </a:endParaRPr>
          </a:p>
        </p:txBody>
      </p:sp>
      <p:sp>
        <p:nvSpPr>
          <p:cNvPr id="8" name="Rectangle 7"/>
          <p:cNvSpPr/>
          <p:nvPr/>
        </p:nvSpPr>
        <p:spPr>
          <a:xfrm>
            <a:off x="1403648" y="6309320"/>
            <a:ext cx="7056784" cy="553998"/>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prstClr val="black"/>
                </a:solidFill>
                <a:effectLst/>
                <a:uLnTx/>
                <a:uFillTx/>
                <a:latin typeface="Calibri"/>
                <a:ea typeface="+mn-ea"/>
                <a:cs typeface="+mn-cs"/>
              </a:rPr>
              <a:t>Lee+, “</a:t>
            </a:r>
            <a:r>
              <a:rPr kumimoji="0" lang="en-US" sz="1500" b="0" i="0" u="none" strike="noStrike" kern="1200" cap="none" spc="0" normalizeH="0" baseline="0" noProof="0" dirty="0">
                <a:ln>
                  <a:noFill/>
                </a:ln>
                <a:solidFill>
                  <a:srgbClr val="0000FF"/>
                </a:solidFill>
                <a:effectLst/>
                <a:uLnTx/>
                <a:uFillTx/>
                <a:latin typeface="Calibri"/>
                <a:ea typeface="+mn-ea"/>
                <a:cs typeface="+mn-cs"/>
              </a:rPr>
              <a:t>Adaptive-Latency DRAM: Optimizing DRAM Timing for the Common-Case</a:t>
            </a:r>
            <a:r>
              <a:rPr kumimoji="0" lang="en-US" sz="1500" b="0" i="0" u="none" strike="noStrike" kern="1200" cap="none" spc="0" normalizeH="0" baseline="0" noProof="0" dirty="0">
                <a:ln>
                  <a:noFill/>
                </a:ln>
                <a:solidFill>
                  <a:prstClr val="black"/>
                </a:solidFill>
                <a:effectLst/>
                <a:uLnTx/>
                <a:uFillTx/>
                <a:latin typeface="Calibri"/>
                <a:ea typeface="+mn-ea"/>
                <a:cs typeface="+mn-cs"/>
              </a:rPr>
              <a:t>,” HPCA 2015.</a:t>
            </a:r>
          </a:p>
        </p:txBody>
      </p:sp>
    </p:spTree>
    <p:extLst>
      <p:ext uri="{BB962C8B-B14F-4D97-AF65-F5344CB8AC3E}">
        <p14:creationId xmlns:p14="http://schemas.microsoft.com/office/powerpoint/2010/main" val="103404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3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0" y="152401"/>
            <a:ext cx="9144000" cy="761999"/>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uLnTx/>
                <a:uFillTx/>
                <a:latin typeface="Calibri"/>
                <a:ea typeface="+mj-ea"/>
                <a:cs typeface="+mj-cs"/>
              </a:rPr>
              <a:t>Latency Reduction Summary of 115 DIMMs</a:t>
            </a:r>
          </a:p>
        </p:txBody>
      </p:sp>
      <p:sp>
        <p:nvSpPr>
          <p:cNvPr id="8" name="Content Placeholder 2"/>
          <p:cNvSpPr txBox="1">
            <a:spLocks/>
          </p:cNvSpPr>
          <p:nvPr/>
        </p:nvSpPr>
        <p:spPr>
          <a:xfrm>
            <a:off x="381000" y="1066800"/>
            <a:ext cx="8382000" cy="5105400"/>
          </a:xfrm>
          <a:prstGeom prst="rect">
            <a:avLst/>
          </a:prstGeom>
        </p:spPr>
        <p:txBody>
          <a:bodyPr vert="horz" lIns="91440" tIns="45720" rIns="91440" bIns="45720" rtlCol="0">
            <a:noAutofit/>
          </a:bodyPr>
          <a:lstStyle>
            <a:lvl1pPr marL="285750" indent="-285750" algn="l" defTabSz="914400" rtl="0" eaLnBrk="1" latinLnBrk="0" hangingPunct="1">
              <a:lnSpc>
                <a:spcPct val="90000"/>
              </a:lnSpc>
              <a:spcBef>
                <a:spcPts val="1000"/>
              </a:spcBef>
              <a:buFont typeface="Arial" panose="020B0604020202020204" pitchFamily="34" charset="0"/>
              <a:buChar char="•"/>
              <a:defRPr sz="3600" kern="1200">
                <a:solidFill>
                  <a:schemeClr val="tx1"/>
                </a:solidFill>
                <a:latin typeface="+mj-lt"/>
                <a:ea typeface="+mn-ea"/>
                <a:cs typeface="+mn-cs"/>
              </a:defRPr>
            </a:lvl1pPr>
            <a:lvl2pPr marL="742950" indent="-285750" algn="l" defTabSz="914400" rtl="0" eaLnBrk="1" latinLnBrk="0" hangingPunct="1">
              <a:lnSpc>
                <a:spcPct val="90000"/>
              </a:lnSpc>
              <a:spcBef>
                <a:spcPts val="500"/>
              </a:spcBef>
              <a:buFont typeface="Calibri Light" panose="020F0302020204030204" pitchFamily="34" charset="0"/>
              <a:buChar char="–"/>
              <a:defRPr sz="3200" kern="1200">
                <a:solidFill>
                  <a:schemeClr val="tx1"/>
                </a:solidFill>
                <a:latin typeface="+mj-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j-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j-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marR="0" lvl="0" indent="-457200" algn="l" defTabSz="914400" rtl="0" eaLnBrk="1" fontAlgn="auto" latinLnBrk="0" hangingPunct="1">
              <a:lnSpc>
                <a:spcPct val="100000"/>
              </a:lnSpc>
              <a:spcBef>
                <a:spcPts val="3000"/>
              </a:spcBef>
              <a:spcAft>
                <a:spcPts val="0"/>
              </a:spcAft>
              <a:buClrTx/>
              <a:buSzTx/>
              <a:buFont typeface="Arial" panose="020B0604020202020204" pitchFamily="34" charset="0"/>
              <a:buChar char="•"/>
              <a:tabLst/>
              <a:defRPr/>
            </a:pPr>
            <a:r>
              <a:rPr kumimoji="0" lang="en-US" sz="3600" b="0" i="1" u="none" strike="noStrike" kern="1200" cap="none" spc="0" normalizeH="0" baseline="0" noProof="0" dirty="0">
                <a:ln>
                  <a:noFill/>
                </a:ln>
                <a:solidFill>
                  <a:srgbClr val="000000"/>
                </a:solidFill>
                <a:effectLst/>
                <a:uLnTx/>
                <a:uFillTx/>
                <a:latin typeface="Calibri Light"/>
                <a:ea typeface="+mn-ea"/>
                <a:cs typeface="+mn-cs"/>
              </a:rPr>
              <a:t>Latency reduction for read &amp; write (55°C)</a:t>
            </a:r>
          </a:p>
          <a:p>
            <a:pPr marL="742950" marR="0" lvl="1" indent="-285750" algn="l" defTabSz="914400" rtl="0" eaLnBrk="1" fontAlgn="auto" latinLnBrk="0" hangingPunct="1">
              <a:lnSpc>
                <a:spcPct val="100000"/>
              </a:lnSpc>
              <a:spcBef>
                <a:spcPts val="500"/>
              </a:spcBef>
              <a:spcAft>
                <a:spcPts val="0"/>
              </a:spcAft>
              <a:buClrTx/>
              <a:buSzTx/>
              <a:buFont typeface="Calibri Light" panose="020F0302020204030204" pitchFamily="34" charset="0"/>
              <a:buChar char="–"/>
              <a:tabLst/>
              <a:defRPr/>
            </a:pPr>
            <a:r>
              <a:rPr kumimoji="0" lang="en-US" sz="3200" b="0" i="1" u="none" strike="noStrike" kern="1200" cap="none" spc="0" normalizeH="0" baseline="0" noProof="0" dirty="0">
                <a:ln>
                  <a:noFill/>
                </a:ln>
                <a:solidFill>
                  <a:srgbClr val="000000"/>
                </a:solidFill>
                <a:effectLst/>
                <a:uLnTx/>
                <a:uFillTx/>
                <a:latin typeface="Calibri Light"/>
                <a:ea typeface="+mn-ea"/>
                <a:cs typeface="+mn-cs"/>
              </a:rPr>
              <a:t>Read Latency: </a:t>
            </a:r>
            <a:r>
              <a:rPr kumimoji="0" lang="en-US" sz="3200" b="1" i="1" u="none" strike="noStrike" kern="1200" cap="none" spc="0" normalizeH="0" baseline="0" noProof="0" dirty="0">
                <a:ln>
                  <a:noFill/>
                </a:ln>
                <a:solidFill>
                  <a:srgbClr val="0000FF"/>
                </a:solidFill>
                <a:effectLst/>
                <a:uLnTx/>
                <a:uFillTx/>
                <a:latin typeface="Calibri Light"/>
                <a:ea typeface="+mn-ea"/>
                <a:cs typeface="+mn-cs"/>
              </a:rPr>
              <a:t>32.7%</a:t>
            </a:r>
          </a:p>
          <a:p>
            <a:pPr marL="742950" marR="0" lvl="1" indent="-285750" algn="l" defTabSz="914400" rtl="0" eaLnBrk="1" fontAlgn="auto" latinLnBrk="0" hangingPunct="1">
              <a:lnSpc>
                <a:spcPct val="100000"/>
              </a:lnSpc>
              <a:spcBef>
                <a:spcPts val="500"/>
              </a:spcBef>
              <a:spcAft>
                <a:spcPts val="0"/>
              </a:spcAft>
              <a:buClrTx/>
              <a:buSzTx/>
              <a:buFont typeface="Calibri Light" panose="020F0302020204030204" pitchFamily="34" charset="0"/>
              <a:buChar char="–"/>
              <a:tabLst/>
              <a:defRPr/>
            </a:pPr>
            <a:r>
              <a:rPr kumimoji="0" lang="en-US" sz="3200" b="0" i="1" u="none" strike="noStrike" kern="1200" cap="none" spc="0" normalizeH="0" baseline="0" noProof="0" dirty="0">
                <a:ln>
                  <a:noFill/>
                </a:ln>
                <a:solidFill>
                  <a:srgbClr val="000000"/>
                </a:solidFill>
                <a:effectLst/>
                <a:uLnTx/>
                <a:uFillTx/>
                <a:latin typeface="Calibri Light"/>
                <a:ea typeface="+mn-ea"/>
                <a:cs typeface="+mn-cs"/>
              </a:rPr>
              <a:t>Write Latency: </a:t>
            </a:r>
            <a:r>
              <a:rPr kumimoji="0" lang="en-US" sz="3200" b="1" i="1" u="none" strike="noStrike" kern="1200" cap="none" spc="0" normalizeH="0" baseline="0" noProof="0" dirty="0">
                <a:ln>
                  <a:noFill/>
                </a:ln>
                <a:solidFill>
                  <a:srgbClr val="0000FF"/>
                </a:solidFill>
                <a:effectLst/>
                <a:uLnTx/>
                <a:uFillTx/>
                <a:latin typeface="Calibri Light"/>
                <a:ea typeface="+mn-ea"/>
                <a:cs typeface="+mn-cs"/>
              </a:rPr>
              <a:t>55.1%</a:t>
            </a:r>
          </a:p>
          <a:p>
            <a:pPr marL="457200" marR="0" lvl="0" indent="-457200" algn="l" defTabSz="914400" rtl="0" eaLnBrk="1" fontAlgn="auto" latinLnBrk="0" hangingPunct="1">
              <a:lnSpc>
                <a:spcPct val="100000"/>
              </a:lnSpc>
              <a:spcBef>
                <a:spcPts val="3000"/>
              </a:spcBef>
              <a:spcAft>
                <a:spcPts val="0"/>
              </a:spcAft>
              <a:buClrTx/>
              <a:buSzTx/>
              <a:buFont typeface="Arial" panose="020B0604020202020204" pitchFamily="34" charset="0"/>
              <a:buChar char="•"/>
              <a:tabLst/>
              <a:defRPr/>
            </a:pPr>
            <a:r>
              <a:rPr kumimoji="0" lang="en-US" sz="3600" b="0" i="1" u="none" strike="noStrike" kern="1200" cap="none" spc="0" normalizeH="0" baseline="0" noProof="0" dirty="0">
                <a:ln>
                  <a:noFill/>
                </a:ln>
                <a:solidFill>
                  <a:srgbClr val="000000"/>
                </a:solidFill>
                <a:effectLst/>
                <a:uLnTx/>
                <a:uFillTx/>
                <a:latin typeface="Calibri Light"/>
                <a:ea typeface="+mn-ea"/>
                <a:cs typeface="+mn-cs"/>
              </a:rPr>
              <a:t>Latency reduction for each timing parameter (55°C) </a:t>
            </a:r>
          </a:p>
          <a:p>
            <a:pPr marL="742950" marR="0" lvl="1" indent="-285750" algn="l" defTabSz="914400" rtl="0" eaLnBrk="1" fontAlgn="auto" latinLnBrk="0" hangingPunct="1">
              <a:lnSpc>
                <a:spcPct val="100000"/>
              </a:lnSpc>
              <a:spcBef>
                <a:spcPts val="500"/>
              </a:spcBef>
              <a:spcAft>
                <a:spcPts val="0"/>
              </a:spcAft>
              <a:buClrTx/>
              <a:buSzTx/>
              <a:buFont typeface="Calibri Light" panose="020F0302020204030204" pitchFamily="34" charset="0"/>
              <a:buChar char="–"/>
              <a:tabLst/>
              <a:defRPr/>
            </a:pPr>
            <a:r>
              <a:rPr kumimoji="0" lang="en-US" sz="3200" b="0" i="1" u="none" strike="noStrike" kern="1200" cap="none" spc="0" normalizeH="0" baseline="0" noProof="0" dirty="0">
                <a:ln>
                  <a:noFill/>
                </a:ln>
                <a:solidFill>
                  <a:srgbClr val="000000"/>
                </a:solidFill>
                <a:effectLst/>
                <a:uLnTx/>
                <a:uFillTx/>
                <a:latin typeface="Calibri Light"/>
                <a:ea typeface="+mn-ea"/>
                <a:cs typeface="+mn-cs"/>
              </a:rPr>
              <a:t>Sensing: </a:t>
            </a:r>
            <a:r>
              <a:rPr kumimoji="0" lang="en-US" sz="3200" b="1" i="1" u="none" strike="noStrike" kern="1200" cap="none" spc="0" normalizeH="0" baseline="0" noProof="0" dirty="0">
                <a:ln>
                  <a:noFill/>
                </a:ln>
                <a:solidFill>
                  <a:srgbClr val="0000FF"/>
                </a:solidFill>
                <a:effectLst/>
                <a:uLnTx/>
                <a:uFillTx/>
                <a:latin typeface="Calibri Light"/>
                <a:ea typeface="+mn-ea"/>
                <a:cs typeface="+mn-cs"/>
              </a:rPr>
              <a:t>17.3%</a:t>
            </a:r>
          </a:p>
          <a:p>
            <a:pPr marL="742950" marR="0" lvl="1" indent="-285750" algn="l" defTabSz="914400" rtl="0" eaLnBrk="1" fontAlgn="auto" latinLnBrk="0" hangingPunct="1">
              <a:lnSpc>
                <a:spcPct val="100000"/>
              </a:lnSpc>
              <a:spcBef>
                <a:spcPts val="500"/>
              </a:spcBef>
              <a:spcAft>
                <a:spcPts val="0"/>
              </a:spcAft>
              <a:buClrTx/>
              <a:buSzTx/>
              <a:buFont typeface="Calibri Light" panose="020F0302020204030204" pitchFamily="34" charset="0"/>
              <a:buChar char="–"/>
              <a:tabLst/>
              <a:defRPr/>
            </a:pPr>
            <a:r>
              <a:rPr kumimoji="0" lang="en-US" sz="3200" b="0" i="1" u="none" strike="noStrike" kern="1200" cap="none" spc="0" normalizeH="0" baseline="0" noProof="0" dirty="0">
                <a:ln>
                  <a:noFill/>
                </a:ln>
                <a:solidFill>
                  <a:srgbClr val="000000"/>
                </a:solidFill>
                <a:effectLst/>
                <a:uLnTx/>
                <a:uFillTx/>
                <a:latin typeface="Calibri Light"/>
                <a:ea typeface="+mn-ea"/>
                <a:cs typeface="+mn-cs"/>
              </a:rPr>
              <a:t>Restore: </a:t>
            </a:r>
            <a:r>
              <a:rPr kumimoji="0" lang="en-US" sz="3200" b="1" i="1" u="none" strike="noStrike" kern="1200" cap="none" spc="0" normalizeH="0" baseline="0" noProof="0" dirty="0">
                <a:ln>
                  <a:noFill/>
                </a:ln>
                <a:solidFill>
                  <a:srgbClr val="0000FF"/>
                </a:solidFill>
                <a:effectLst/>
                <a:uLnTx/>
                <a:uFillTx/>
                <a:latin typeface="Calibri Light"/>
                <a:ea typeface="+mn-ea"/>
                <a:cs typeface="+mn-cs"/>
              </a:rPr>
              <a:t>37.3%</a:t>
            </a:r>
            <a:r>
              <a:rPr kumimoji="0" lang="en-US" sz="3200" b="0" i="1" u="none" strike="noStrike" kern="1200" cap="none" spc="0" normalizeH="0" baseline="0" noProof="0" dirty="0">
                <a:ln>
                  <a:noFill/>
                </a:ln>
                <a:solidFill>
                  <a:srgbClr val="000000"/>
                </a:solidFill>
                <a:effectLst/>
                <a:uLnTx/>
                <a:uFillTx/>
                <a:latin typeface="Calibri Light"/>
                <a:ea typeface="+mn-ea"/>
                <a:cs typeface="+mn-cs"/>
              </a:rPr>
              <a:t> (read), </a:t>
            </a:r>
            <a:r>
              <a:rPr kumimoji="0" lang="en-US" sz="3200" b="1" i="1" u="none" strike="noStrike" kern="1200" cap="none" spc="0" normalizeH="0" baseline="0" noProof="0" dirty="0">
                <a:ln>
                  <a:noFill/>
                </a:ln>
                <a:solidFill>
                  <a:srgbClr val="0000FF"/>
                </a:solidFill>
                <a:effectLst/>
                <a:uLnTx/>
                <a:uFillTx/>
                <a:latin typeface="Calibri Light"/>
                <a:ea typeface="+mn-ea"/>
                <a:cs typeface="+mn-cs"/>
              </a:rPr>
              <a:t>54.8%</a:t>
            </a:r>
            <a:r>
              <a:rPr kumimoji="0" lang="en-US" sz="3200" b="0" i="1" u="none" strike="noStrike" kern="1200" cap="none" spc="0" normalizeH="0" baseline="0" noProof="0" dirty="0">
                <a:ln>
                  <a:noFill/>
                </a:ln>
                <a:solidFill>
                  <a:srgbClr val="000000"/>
                </a:solidFill>
                <a:effectLst/>
                <a:uLnTx/>
                <a:uFillTx/>
                <a:latin typeface="Calibri Light"/>
                <a:ea typeface="+mn-ea"/>
                <a:cs typeface="+mn-cs"/>
              </a:rPr>
              <a:t> (write)</a:t>
            </a:r>
          </a:p>
          <a:p>
            <a:pPr marL="742950" marR="0" lvl="1" indent="-285750" algn="l" defTabSz="914400" rtl="0" eaLnBrk="1" fontAlgn="auto" latinLnBrk="0" hangingPunct="1">
              <a:lnSpc>
                <a:spcPct val="100000"/>
              </a:lnSpc>
              <a:spcBef>
                <a:spcPts val="500"/>
              </a:spcBef>
              <a:spcAft>
                <a:spcPts val="0"/>
              </a:spcAft>
              <a:buClrTx/>
              <a:buSzTx/>
              <a:buFont typeface="Calibri Light" panose="020F0302020204030204" pitchFamily="34" charset="0"/>
              <a:buChar char="–"/>
              <a:tabLst/>
              <a:defRPr/>
            </a:pPr>
            <a:r>
              <a:rPr kumimoji="0" lang="en-US" sz="3200" b="0" i="1" u="none" strike="noStrike" kern="1200" cap="none" spc="0" normalizeH="0" baseline="0" noProof="0" dirty="0" err="1">
                <a:ln>
                  <a:noFill/>
                </a:ln>
                <a:solidFill>
                  <a:srgbClr val="000000"/>
                </a:solidFill>
                <a:effectLst/>
                <a:uLnTx/>
                <a:uFillTx/>
                <a:latin typeface="Calibri Light"/>
                <a:ea typeface="+mn-ea"/>
                <a:cs typeface="+mn-cs"/>
              </a:rPr>
              <a:t>Precharge</a:t>
            </a:r>
            <a:r>
              <a:rPr kumimoji="0" lang="en-US" sz="3200" b="0" i="1" u="none" strike="noStrike" kern="1200" cap="none" spc="0" normalizeH="0" baseline="0" noProof="0" dirty="0">
                <a:ln>
                  <a:noFill/>
                </a:ln>
                <a:solidFill>
                  <a:srgbClr val="000000"/>
                </a:solidFill>
                <a:effectLst/>
                <a:uLnTx/>
                <a:uFillTx/>
                <a:latin typeface="Calibri Light"/>
                <a:ea typeface="+mn-ea"/>
                <a:cs typeface="+mn-cs"/>
              </a:rPr>
              <a:t>: </a:t>
            </a:r>
            <a:r>
              <a:rPr kumimoji="0" lang="en-US" sz="3200" b="1" i="1" u="none" strike="noStrike" kern="1200" cap="none" spc="0" normalizeH="0" baseline="0" noProof="0" dirty="0">
                <a:ln>
                  <a:noFill/>
                </a:ln>
                <a:solidFill>
                  <a:srgbClr val="0000FF"/>
                </a:solidFill>
                <a:effectLst/>
                <a:uLnTx/>
                <a:uFillTx/>
                <a:latin typeface="Calibri Light"/>
                <a:ea typeface="+mn-ea"/>
                <a:cs typeface="+mn-cs"/>
              </a:rPr>
              <a:t>35.2%</a:t>
            </a:r>
            <a:r>
              <a:rPr kumimoji="0" lang="en-US" sz="3200" b="0" i="1" u="none" strike="noStrike" kern="1200" cap="none" spc="0" normalizeH="0" baseline="0" noProof="0" dirty="0">
                <a:ln>
                  <a:noFill/>
                </a:ln>
                <a:solidFill>
                  <a:srgbClr val="0000FF"/>
                </a:solidFill>
                <a:effectLst/>
                <a:uLnTx/>
                <a:uFillTx/>
                <a:latin typeface="Calibri Light"/>
                <a:ea typeface="+mn-ea"/>
                <a:cs typeface="+mn-cs"/>
              </a:rPr>
              <a:t> </a:t>
            </a:r>
          </a:p>
        </p:txBody>
      </p:sp>
      <p:sp>
        <p:nvSpPr>
          <p:cNvPr id="4" name="Rectangle 3"/>
          <p:cNvSpPr/>
          <p:nvPr/>
        </p:nvSpPr>
        <p:spPr>
          <a:xfrm>
            <a:off x="1403648" y="6344604"/>
            <a:ext cx="7056784" cy="553998"/>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prstClr val="black"/>
                </a:solidFill>
                <a:effectLst/>
                <a:uLnTx/>
                <a:uFillTx/>
                <a:latin typeface="Calibri"/>
                <a:ea typeface="+mn-ea"/>
                <a:cs typeface="+mn-cs"/>
              </a:rPr>
              <a:t>Lee+, “</a:t>
            </a:r>
            <a:r>
              <a:rPr kumimoji="0" lang="en-US" sz="1500" b="0" i="0" u="none" strike="noStrike" kern="1200" cap="none" spc="0" normalizeH="0" baseline="0" noProof="0" dirty="0">
                <a:ln>
                  <a:noFill/>
                </a:ln>
                <a:solidFill>
                  <a:srgbClr val="0000FF"/>
                </a:solidFill>
                <a:effectLst/>
                <a:uLnTx/>
                <a:uFillTx/>
                <a:latin typeface="Calibri"/>
                <a:ea typeface="+mn-ea"/>
                <a:cs typeface="+mn-cs"/>
              </a:rPr>
              <a:t>Adaptive-Latency DRAM: Optimizing DRAM Timing for the Common-Case</a:t>
            </a:r>
            <a:r>
              <a:rPr kumimoji="0" lang="en-US" sz="1500" b="0" i="0" u="none" strike="noStrike" kern="1200" cap="none" spc="0" normalizeH="0" baseline="0" noProof="0" dirty="0">
                <a:ln>
                  <a:noFill/>
                </a:ln>
                <a:solidFill>
                  <a:prstClr val="black"/>
                </a:solidFill>
                <a:effectLst/>
                <a:uLnTx/>
                <a:uFillTx/>
                <a:latin typeface="Calibri"/>
                <a:ea typeface="+mn-ea"/>
                <a:cs typeface="+mn-cs"/>
              </a:rPr>
              <a:t>,” HPCA 2015.</a:t>
            </a:r>
          </a:p>
        </p:txBody>
      </p:sp>
    </p:spTree>
    <p:extLst>
      <p:ext uri="{BB962C8B-B14F-4D97-AF65-F5344CB8AC3E}">
        <p14:creationId xmlns:p14="http://schemas.microsoft.com/office/powerpoint/2010/main" val="3567439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8">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8">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76200" y="152401"/>
            <a:ext cx="9296400" cy="761999"/>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4000" b="0" i="0" u="none" strike="noStrike" kern="1200" cap="none" spc="0" normalizeH="0" baseline="0" noProof="0" dirty="0">
                <a:ln>
                  <a:noFill/>
                </a:ln>
                <a:solidFill>
                  <a:srgbClr val="000000"/>
                </a:solidFill>
                <a:effectLst/>
                <a:uLnTx/>
                <a:uFillTx/>
                <a:latin typeface="Calibri"/>
                <a:ea typeface="+mj-ea"/>
                <a:cs typeface="+mj-cs"/>
              </a:rPr>
              <a:t>AL-DRAM: Real System Evaluation</a:t>
            </a:r>
          </a:p>
        </p:txBody>
      </p:sp>
      <p:sp>
        <p:nvSpPr>
          <p:cNvPr id="8" name="Content Placeholder 2"/>
          <p:cNvSpPr txBox="1">
            <a:spLocks/>
          </p:cNvSpPr>
          <p:nvPr/>
        </p:nvSpPr>
        <p:spPr>
          <a:xfrm>
            <a:off x="381000" y="1066800"/>
            <a:ext cx="8382000" cy="5105400"/>
          </a:xfrm>
          <a:prstGeom prst="rect">
            <a:avLst/>
          </a:prstGeom>
        </p:spPr>
        <p:txBody>
          <a:bodyPr vert="horz" lIns="91440" tIns="45720" rIns="91440" bIns="45720" rtlCol="0">
            <a:noAutofit/>
          </a:bodyPr>
          <a:lstStyle>
            <a:lvl1pPr marL="285750" indent="-285750" algn="l" defTabSz="914400" rtl="0" eaLnBrk="1" latinLnBrk="0" hangingPunct="1">
              <a:lnSpc>
                <a:spcPct val="90000"/>
              </a:lnSpc>
              <a:spcBef>
                <a:spcPts val="1000"/>
              </a:spcBef>
              <a:buFont typeface="Arial" panose="020B0604020202020204" pitchFamily="34" charset="0"/>
              <a:buChar char="•"/>
              <a:defRPr sz="3600" kern="1200">
                <a:solidFill>
                  <a:schemeClr val="tx1"/>
                </a:solidFill>
                <a:latin typeface="+mj-lt"/>
                <a:ea typeface="+mn-ea"/>
                <a:cs typeface="+mn-cs"/>
              </a:defRPr>
            </a:lvl1pPr>
            <a:lvl2pPr marL="742950" indent="-285750" algn="l" defTabSz="914400" rtl="0" eaLnBrk="1" latinLnBrk="0" hangingPunct="1">
              <a:lnSpc>
                <a:spcPct val="90000"/>
              </a:lnSpc>
              <a:spcBef>
                <a:spcPts val="500"/>
              </a:spcBef>
              <a:buFont typeface="Calibri Light" panose="020F0302020204030204" pitchFamily="34" charset="0"/>
              <a:buChar char="–"/>
              <a:defRPr sz="3200" kern="1200">
                <a:solidFill>
                  <a:schemeClr val="tx1"/>
                </a:solidFill>
                <a:latin typeface="+mj-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j-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j-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marR="0" lvl="0" indent="-457200" algn="l" defTabSz="914400" rtl="0" eaLnBrk="1" fontAlgn="auto" latinLnBrk="0" hangingPunct="1">
              <a:lnSpc>
                <a:spcPct val="100000"/>
              </a:lnSpc>
              <a:spcBef>
                <a:spcPts val="3000"/>
              </a:spcBef>
              <a:spcAft>
                <a:spcPts val="0"/>
              </a:spcAft>
              <a:buClrTx/>
              <a:buSzTx/>
              <a:buFont typeface="Arial" panose="020B0604020202020204" pitchFamily="34" charset="0"/>
              <a:buChar char="•"/>
              <a:tabLst/>
              <a:defRPr/>
            </a:pPr>
            <a:r>
              <a:rPr kumimoji="0" lang="en-US" sz="3600" b="0" i="1" u="none" strike="noStrike" kern="1200" cap="none" spc="0" normalizeH="0" baseline="0" noProof="0" dirty="0">
                <a:ln>
                  <a:noFill/>
                </a:ln>
                <a:solidFill>
                  <a:prstClr val="black"/>
                </a:solidFill>
                <a:effectLst/>
                <a:uLnTx/>
                <a:uFillTx/>
                <a:latin typeface="Calibri Light"/>
                <a:ea typeface="+mn-ea"/>
                <a:cs typeface="+mn-cs"/>
              </a:rPr>
              <a:t>System</a:t>
            </a:r>
          </a:p>
          <a:p>
            <a:pPr marL="742950" marR="0" lvl="1" indent="-285750" algn="l" defTabSz="914400" rtl="0" eaLnBrk="1" fontAlgn="auto" latinLnBrk="0" hangingPunct="1">
              <a:lnSpc>
                <a:spcPct val="100000"/>
              </a:lnSpc>
              <a:spcBef>
                <a:spcPts val="500"/>
              </a:spcBef>
              <a:spcAft>
                <a:spcPts val="0"/>
              </a:spcAft>
              <a:buClrTx/>
              <a:buSzTx/>
              <a:buFont typeface="Calibri Light" panose="020F0302020204030204" pitchFamily="34" charset="0"/>
              <a:buChar char="–"/>
              <a:tabLst/>
              <a:defRPr/>
            </a:pPr>
            <a:r>
              <a:rPr kumimoji="0" lang="en-US" sz="3200" b="0" i="1" u="none" strike="noStrike" kern="1200" cap="none" spc="0" normalizeH="0" baseline="0" noProof="0" dirty="0">
                <a:ln>
                  <a:noFill/>
                </a:ln>
                <a:solidFill>
                  <a:prstClr val="black"/>
                </a:solidFill>
                <a:effectLst/>
                <a:uLnTx/>
                <a:uFillTx/>
                <a:latin typeface="Calibri Light"/>
                <a:ea typeface="+mn-ea"/>
                <a:cs typeface="+mn-cs"/>
              </a:rPr>
              <a:t>CPU: AMD 4386 ( 8 Cores, 3.1GHz, 8MB LLC)</a:t>
            </a:r>
            <a:endParaRPr kumimoji="0" lang="en-US" sz="3200" b="1" i="1" u="none" strike="noStrike" kern="1200" cap="none" spc="0" normalizeH="0" baseline="0" noProof="0" dirty="0">
              <a:ln>
                <a:noFill/>
              </a:ln>
              <a:solidFill>
                <a:prstClr val="black"/>
              </a:solidFill>
              <a:effectLst/>
              <a:uLnTx/>
              <a:uFillTx/>
              <a:latin typeface="Calibri Light"/>
              <a:ea typeface="+mn-ea"/>
              <a:cs typeface="+mn-cs"/>
            </a:endParaRPr>
          </a:p>
          <a:p>
            <a:pPr marL="742950" marR="0" lvl="1" indent="-285750" algn="l" defTabSz="914400" rtl="0" eaLnBrk="1" fontAlgn="auto" latinLnBrk="0" hangingPunct="1">
              <a:lnSpc>
                <a:spcPct val="100000"/>
              </a:lnSpc>
              <a:spcBef>
                <a:spcPts val="500"/>
              </a:spcBef>
              <a:spcAft>
                <a:spcPts val="0"/>
              </a:spcAft>
              <a:buClrTx/>
              <a:buSzTx/>
              <a:buFont typeface="Calibri Light" panose="020F030202020403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Light"/>
                <a:ea typeface="+mn-ea"/>
                <a:cs typeface="+mn-cs"/>
              </a:rPr>
              <a:t>DRAM: 4GByte DDR3-1600 (800Mhz Clock)</a:t>
            </a:r>
          </a:p>
          <a:p>
            <a:pPr marL="742950" marR="0" lvl="1" indent="-285750" algn="l" defTabSz="914400" rtl="0" eaLnBrk="1" fontAlgn="auto" latinLnBrk="0" hangingPunct="1">
              <a:lnSpc>
                <a:spcPct val="100000"/>
              </a:lnSpc>
              <a:spcBef>
                <a:spcPts val="500"/>
              </a:spcBef>
              <a:spcAft>
                <a:spcPts val="0"/>
              </a:spcAft>
              <a:buClrTx/>
              <a:buSzTx/>
              <a:buFont typeface="Calibri Light" panose="020F030202020403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Light"/>
                <a:ea typeface="+mn-ea"/>
                <a:cs typeface="+mn-cs"/>
              </a:rPr>
              <a:t>OS: Linux</a:t>
            </a:r>
          </a:p>
          <a:p>
            <a:pPr marL="742950" marR="0" lvl="1" indent="-285750" algn="l" defTabSz="914400" rtl="0" eaLnBrk="1" fontAlgn="auto" latinLnBrk="0" hangingPunct="1">
              <a:lnSpc>
                <a:spcPct val="100000"/>
              </a:lnSpc>
              <a:spcBef>
                <a:spcPts val="500"/>
              </a:spcBef>
              <a:spcAft>
                <a:spcPts val="0"/>
              </a:spcAft>
              <a:buClrTx/>
              <a:buSzTx/>
              <a:buFont typeface="Calibri Light" panose="020F030202020403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Light"/>
                <a:ea typeface="+mn-ea"/>
                <a:cs typeface="+mn-cs"/>
              </a:rPr>
              <a:t>Storage: 128GByte SSD</a:t>
            </a:r>
          </a:p>
          <a:p>
            <a:pPr marL="457200" marR="0" lvl="0" indent="-457200" algn="l" defTabSz="914400" rtl="0" eaLnBrk="1" fontAlgn="auto" latinLnBrk="0" hangingPunct="1">
              <a:lnSpc>
                <a:spcPct val="100000"/>
              </a:lnSpc>
              <a:spcBef>
                <a:spcPts val="3000"/>
              </a:spcBef>
              <a:spcAft>
                <a:spcPts val="0"/>
              </a:spcAft>
              <a:buClrTx/>
              <a:buSzTx/>
              <a:buFont typeface="Arial" panose="020B0604020202020204" pitchFamily="34" charset="0"/>
              <a:buChar char="•"/>
              <a:tabLst/>
              <a:defRPr/>
            </a:pPr>
            <a:r>
              <a:rPr kumimoji="0" lang="en-US" sz="3600" b="0" i="1" u="none" strike="noStrike" kern="1200" cap="none" spc="0" normalizeH="0" baseline="0" noProof="0" dirty="0">
                <a:ln>
                  <a:noFill/>
                </a:ln>
                <a:solidFill>
                  <a:prstClr val="black"/>
                </a:solidFill>
                <a:effectLst/>
                <a:uLnTx/>
                <a:uFillTx/>
                <a:latin typeface="Calibri Light"/>
                <a:ea typeface="+mn-ea"/>
                <a:cs typeface="+mn-cs"/>
              </a:rPr>
              <a:t>Workload</a:t>
            </a:r>
          </a:p>
          <a:p>
            <a:pPr marL="742950" marR="0" lvl="1" indent="-285750" algn="l" defTabSz="914400" rtl="0" eaLnBrk="1" fontAlgn="auto" latinLnBrk="0" hangingPunct="1">
              <a:lnSpc>
                <a:spcPct val="100000"/>
              </a:lnSpc>
              <a:spcBef>
                <a:spcPts val="500"/>
              </a:spcBef>
              <a:spcAft>
                <a:spcPts val="0"/>
              </a:spcAft>
              <a:buClrTx/>
              <a:buSzTx/>
              <a:buFont typeface="Calibri Light" panose="020F0302020204030204" pitchFamily="34" charset="0"/>
              <a:buChar char="–"/>
              <a:tabLst/>
              <a:defRPr/>
            </a:pPr>
            <a:r>
              <a:rPr kumimoji="0" lang="en-US" sz="3200" b="0" i="1" u="none" strike="noStrike" kern="1200" cap="none" spc="0" normalizeH="0" baseline="0" noProof="0" dirty="0">
                <a:ln>
                  <a:noFill/>
                </a:ln>
                <a:solidFill>
                  <a:prstClr val="black"/>
                </a:solidFill>
                <a:effectLst/>
                <a:uLnTx/>
                <a:uFillTx/>
                <a:latin typeface="Calibri Light"/>
                <a:ea typeface="+mn-ea"/>
                <a:cs typeface="+mn-cs"/>
              </a:rPr>
              <a:t>35 applications from SPEC, STREAM, Parsec, </a:t>
            </a:r>
            <a:r>
              <a:rPr kumimoji="0" lang="en-US" sz="3200" b="0" i="1" u="none" strike="noStrike" kern="1200" cap="none" spc="0" normalizeH="0" baseline="0" noProof="0" dirty="0" err="1">
                <a:ln>
                  <a:noFill/>
                </a:ln>
                <a:solidFill>
                  <a:prstClr val="black"/>
                </a:solidFill>
                <a:effectLst/>
                <a:uLnTx/>
                <a:uFillTx/>
                <a:latin typeface="Calibri Light"/>
                <a:ea typeface="+mn-ea"/>
                <a:cs typeface="+mn-cs"/>
              </a:rPr>
              <a:t>Memcached</a:t>
            </a:r>
            <a:r>
              <a:rPr kumimoji="0" lang="en-US" sz="3200" b="0" i="1" u="none" strike="noStrike" kern="1200" cap="none" spc="0" normalizeH="0" baseline="0" noProof="0" dirty="0">
                <a:ln>
                  <a:noFill/>
                </a:ln>
                <a:solidFill>
                  <a:prstClr val="black"/>
                </a:solidFill>
                <a:effectLst/>
                <a:uLnTx/>
                <a:uFillTx/>
                <a:latin typeface="Calibri Light"/>
                <a:ea typeface="+mn-ea"/>
                <a:cs typeface="+mn-cs"/>
              </a:rPr>
              <a:t>, Apache, GUPS</a:t>
            </a:r>
          </a:p>
        </p:txBody>
      </p:sp>
      <p:pic>
        <p:nvPicPr>
          <p:cNvPr id="5" name="Picture 4"/>
          <p:cNvPicPr>
            <a:picLocks noChangeAspect="1"/>
          </p:cNvPicPr>
          <p:nvPr/>
        </p:nvPicPr>
        <p:blipFill>
          <a:blip r:embed="rId2"/>
          <a:stretch>
            <a:fillRect/>
          </a:stretch>
        </p:blipFill>
        <p:spPr>
          <a:xfrm>
            <a:off x="5095374" y="2743200"/>
            <a:ext cx="4048626" cy="2057400"/>
          </a:xfrm>
          <a:prstGeom prst="rect">
            <a:avLst/>
          </a:prstGeom>
        </p:spPr>
      </p:pic>
      <p:sp>
        <p:nvSpPr>
          <p:cNvPr id="3" name="Oval 2"/>
          <p:cNvSpPr/>
          <p:nvPr/>
        </p:nvSpPr>
        <p:spPr>
          <a:xfrm>
            <a:off x="7031736" y="4151376"/>
            <a:ext cx="182880" cy="182880"/>
          </a:xfrm>
          <a:prstGeom prst="ellipse">
            <a:avLst/>
          </a:prstGeom>
          <a:solidFill>
            <a:schemeClr val="tx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2" name="Picture 1"/>
          <p:cNvPicPr>
            <a:picLocks noChangeAspect="1"/>
          </p:cNvPicPr>
          <p:nvPr/>
        </p:nvPicPr>
        <p:blipFill>
          <a:blip r:embed="rId3"/>
          <a:stretch>
            <a:fillRect/>
          </a:stretch>
        </p:blipFill>
        <p:spPr>
          <a:xfrm>
            <a:off x="76200" y="2286000"/>
            <a:ext cx="8943975" cy="4410075"/>
          </a:xfrm>
          <a:prstGeom prst="rect">
            <a:avLst/>
          </a:prstGeom>
          <a:ln w="50800">
            <a:solidFill>
              <a:schemeClr val="tx1"/>
            </a:solidFill>
          </a:ln>
        </p:spPr>
      </p:pic>
    </p:spTree>
    <p:extLst>
      <p:ext uri="{BB962C8B-B14F-4D97-AF65-F5344CB8AC3E}">
        <p14:creationId xmlns:p14="http://schemas.microsoft.com/office/powerpoint/2010/main" val="743481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xit" presetSubtype="0" fill="hold" nodeType="clickEffect">
                                  <p:stCondLst>
                                    <p:cond delay="0"/>
                                  </p:stCondLst>
                                  <p:childTnLst>
                                    <p:animEffect transition="out" filter="fade">
                                      <p:cBhvr>
                                        <p:cTn id="18" dur="500"/>
                                        <p:tgtEl>
                                          <p:spTgt spid="2"/>
                                        </p:tgtEl>
                                      </p:cBhvr>
                                    </p:animEffect>
                                    <p:anim calcmode="lin" valueType="num">
                                      <p:cBhvr>
                                        <p:cTn id="19" dur="500"/>
                                        <p:tgtEl>
                                          <p:spTgt spid="2"/>
                                        </p:tgtEl>
                                        <p:attrNameLst>
                                          <p:attrName>ppt_x</p:attrName>
                                        </p:attrNameLst>
                                      </p:cBhvr>
                                      <p:tavLst>
                                        <p:tav tm="0">
                                          <p:val>
                                            <p:strVal val="ppt_x"/>
                                          </p:val>
                                        </p:tav>
                                        <p:tav tm="100000">
                                          <p:val>
                                            <p:strVal val="ppt_x"/>
                                          </p:val>
                                        </p:tav>
                                      </p:tavLst>
                                    </p:anim>
                                    <p:anim calcmode="lin" valueType="num">
                                      <p:cBhvr>
                                        <p:cTn id="20" dur="500"/>
                                        <p:tgtEl>
                                          <p:spTgt spid="2"/>
                                        </p:tgtEl>
                                        <p:attrNameLst>
                                          <p:attrName>ppt_y</p:attrName>
                                        </p:attrNameLst>
                                      </p:cBhvr>
                                      <p:tavLst>
                                        <p:tav tm="0">
                                          <p:val>
                                            <p:strVal val="ppt_y"/>
                                          </p:val>
                                        </p:tav>
                                        <p:tav tm="100000">
                                          <p:val>
                                            <p:strVal val="ppt_y+.1"/>
                                          </p:val>
                                        </p:tav>
                                      </p:tavLst>
                                    </p:anim>
                                    <p:set>
                                      <p:cBhvr>
                                        <p:cTn id="21" dur="1" fill="hold">
                                          <p:stCondLst>
                                            <p:cond delay="499"/>
                                          </p:stCondLst>
                                        </p:cTn>
                                        <p:tgtEl>
                                          <p:spTgt spid="2"/>
                                        </p:tgtEl>
                                        <p:attrNameLst>
                                          <p:attrName>style.visibility</p:attrName>
                                        </p:attrNameLst>
                                      </p:cBhvr>
                                      <p:to>
                                        <p:strVal val="hidden"/>
                                      </p:to>
                                    </p:set>
                                  </p:childTnLst>
                                </p:cTn>
                              </p:par>
                            </p:childTnLst>
                          </p:cTn>
                        </p:par>
                        <p:par>
                          <p:cTn id="22" fill="hold">
                            <p:stCondLst>
                              <p:cond delay="500"/>
                            </p:stCondLst>
                            <p:childTnLst>
                              <p:par>
                                <p:cTn id="23" presetID="1" presetClass="entr" presetSubtype="0" fill="hold" nodeType="afterEffect">
                                  <p:stCondLst>
                                    <p:cond delay="0"/>
                                  </p:stCondLst>
                                  <p:childTnLst>
                                    <p:set>
                                      <p:cBhvr>
                                        <p:cTn id="24" dur="1" fill="hold">
                                          <p:stCondLst>
                                            <p:cond delay="0"/>
                                          </p:stCondLst>
                                        </p:cTn>
                                        <p:tgtEl>
                                          <p:spTgt spid="8">
                                            <p:txEl>
                                              <p:pRg st="2" end="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8">
                                            <p:txEl>
                                              <p:pRg st="3" end="3"/>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8">
                                            <p:txEl>
                                              <p:pRg st="5" end="5"/>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Chart 9"/>
          <p:cNvGraphicFramePr>
            <a:graphicFrameLocks/>
          </p:cNvGraphicFramePr>
          <p:nvPr/>
        </p:nvGraphicFramePr>
        <p:xfrm>
          <a:off x="461666" y="990601"/>
          <a:ext cx="8458200" cy="4267199"/>
        </p:xfrm>
        <a:graphic>
          <a:graphicData uri="http://schemas.openxmlformats.org/drawingml/2006/chart">
            <c:chart xmlns:c="http://schemas.openxmlformats.org/drawingml/2006/chart" xmlns:r="http://schemas.openxmlformats.org/officeDocument/2006/relationships" r:id="rId2"/>
          </a:graphicData>
        </a:graphic>
      </p:graphicFrame>
      <p:grpSp>
        <p:nvGrpSpPr>
          <p:cNvPr id="21" name="Group 20"/>
          <p:cNvGrpSpPr/>
          <p:nvPr/>
        </p:nvGrpSpPr>
        <p:grpSpPr>
          <a:xfrm>
            <a:off x="461666" y="990600"/>
            <a:ext cx="8458200" cy="4267199"/>
            <a:chOff x="461666" y="1143000"/>
            <a:chExt cx="8458200" cy="4267199"/>
          </a:xfrm>
        </p:grpSpPr>
        <p:graphicFrame>
          <p:nvGraphicFramePr>
            <p:cNvPr id="8" name="Chart 7"/>
            <p:cNvGraphicFramePr>
              <a:graphicFrameLocks/>
            </p:cNvGraphicFramePr>
            <p:nvPr/>
          </p:nvGraphicFramePr>
          <p:xfrm>
            <a:off x="461666" y="1143000"/>
            <a:ext cx="8458200" cy="4267199"/>
          </p:xfrm>
          <a:graphic>
            <a:graphicData uri="http://schemas.openxmlformats.org/drawingml/2006/chart">
              <c:chart xmlns:c="http://schemas.openxmlformats.org/drawingml/2006/chart" xmlns:r="http://schemas.openxmlformats.org/officeDocument/2006/relationships" r:id="rId3"/>
            </a:graphicData>
          </a:graphic>
        </p:graphicFrame>
        <p:sp>
          <p:nvSpPr>
            <p:cNvPr id="19" name="TextBox 54"/>
            <p:cNvSpPr txBox="1"/>
            <p:nvPr/>
          </p:nvSpPr>
          <p:spPr>
            <a:xfrm>
              <a:off x="6977768" y="3010335"/>
              <a:ext cx="990624" cy="430902"/>
            </a:xfrm>
            <a:prstGeom prst="rect">
              <a:avLst/>
            </a:prstGeom>
            <a:noFill/>
          </p:spPr>
          <p:txBody>
            <a:bodyPr wrap="square"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1" u="none" strike="noStrike" kern="1200" cap="none" spc="0" normalizeH="0" baseline="0" noProof="0" dirty="0">
                  <a:ln>
                    <a:noFill/>
                  </a:ln>
                  <a:solidFill>
                    <a:srgbClr val="4472C4"/>
                  </a:solidFill>
                  <a:effectLst/>
                  <a:uLnTx/>
                  <a:uFillTx/>
                  <a:latin typeface="Calibri Light"/>
                  <a:ea typeface="+mn-ea"/>
                  <a:cs typeface="+mn-cs"/>
                </a:rPr>
                <a:t>1.4%</a:t>
              </a:r>
            </a:p>
          </p:txBody>
        </p:sp>
        <p:sp>
          <p:nvSpPr>
            <p:cNvPr id="20" name="TextBox 54"/>
            <p:cNvSpPr txBox="1"/>
            <p:nvPr/>
          </p:nvSpPr>
          <p:spPr>
            <a:xfrm>
              <a:off x="7606889" y="2624282"/>
              <a:ext cx="990624" cy="430859"/>
            </a:xfrm>
            <a:prstGeom prst="rect">
              <a:avLst/>
            </a:prstGeom>
            <a:noFill/>
          </p:spPr>
          <p:txBody>
            <a:bodyPr wrap="square" rIns="0"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1" u="none" strike="noStrike" kern="1200" cap="none" spc="0" normalizeH="0" baseline="0" noProof="0" dirty="0">
                  <a:ln>
                    <a:noFill/>
                  </a:ln>
                  <a:solidFill>
                    <a:srgbClr val="4472C4"/>
                  </a:solidFill>
                  <a:effectLst/>
                  <a:uLnTx/>
                  <a:uFillTx/>
                  <a:latin typeface="Calibri Light"/>
                  <a:ea typeface="+mn-ea"/>
                  <a:cs typeface="+mn-cs"/>
                </a:rPr>
                <a:t>6.7%</a:t>
              </a:r>
            </a:p>
          </p:txBody>
        </p:sp>
      </p:grpSp>
      <p:grpSp>
        <p:nvGrpSpPr>
          <p:cNvPr id="18" name="Group 17"/>
          <p:cNvGrpSpPr/>
          <p:nvPr/>
        </p:nvGrpSpPr>
        <p:grpSpPr>
          <a:xfrm>
            <a:off x="461666" y="990600"/>
            <a:ext cx="8458200" cy="4267199"/>
            <a:chOff x="461666" y="1143000"/>
            <a:chExt cx="8458200" cy="4267199"/>
          </a:xfrm>
        </p:grpSpPr>
        <p:graphicFrame>
          <p:nvGraphicFramePr>
            <p:cNvPr id="11" name="Chart 10"/>
            <p:cNvGraphicFramePr>
              <a:graphicFrameLocks/>
            </p:cNvGraphicFramePr>
            <p:nvPr/>
          </p:nvGraphicFramePr>
          <p:xfrm>
            <a:off x="461666" y="1143000"/>
            <a:ext cx="8458200" cy="4267199"/>
          </p:xfrm>
          <a:graphic>
            <a:graphicData uri="http://schemas.openxmlformats.org/drawingml/2006/chart">
              <c:chart xmlns:c="http://schemas.openxmlformats.org/drawingml/2006/chart" xmlns:r="http://schemas.openxmlformats.org/officeDocument/2006/relationships" r:id="rId4"/>
            </a:graphicData>
          </a:graphic>
        </p:graphicFrame>
        <p:sp>
          <p:nvSpPr>
            <p:cNvPr id="17" name="TextBox 54"/>
            <p:cNvSpPr txBox="1"/>
            <p:nvPr/>
          </p:nvSpPr>
          <p:spPr>
            <a:xfrm>
              <a:off x="7924800" y="2723778"/>
              <a:ext cx="914416" cy="430901"/>
            </a:xfrm>
            <a:prstGeom prst="rect">
              <a:avLst/>
            </a:prstGeom>
            <a:noFill/>
          </p:spPr>
          <p:txBody>
            <a:bodyPr wrap="square" rIns="0"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200" b="1" i="1" u="none" strike="noStrike" kern="1200" cap="none" spc="0" normalizeH="0" baseline="0" noProof="0" dirty="0">
                  <a:ln>
                    <a:noFill/>
                  </a:ln>
                  <a:solidFill>
                    <a:srgbClr val="4472C4"/>
                  </a:solidFill>
                  <a:effectLst/>
                  <a:uLnTx/>
                  <a:uFillTx/>
                  <a:latin typeface="Calibri Light"/>
                  <a:ea typeface="+mn-ea"/>
                  <a:cs typeface="+mn-cs"/>
                </a:rPr>
                <a:t>5.0%</a:t>
              </a:r>
            </a:p>
          </p:txBody>
        </p:sp>
      </p:grpSp>
      <p:sp>
        <p:nvSpPr>
          <p:cNvPr id="7" name="Title 1"/>
          <p:cNvSpPr txBox="1">
            <a:spLocks/>
          </p:cNvSpPr>
          <p:nvPr/>
        </p:nvSpPr>
        <p:spPr>
          <a:xfrm>
            <a:off x="0" y="152401"/>
            <a:ext cx="9144000" cy="761999"/>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4000" b="0" i="0" u="none" strike="noStrike" kern="1200" cap="none" spc="0" normalizeH="0" baseline="0" noProof="0" dirty="0">
                <a:ln>
                  <a:noFill/>
                </a:ln>
                <a:solidFill>
                  <a:srgbClr val="000000"/>
                </a:solidFill>
                <a:effectLst/>
                <a:uLnTx/>
                <a:uFillTx/>
                <a:latin typeface="Calibri"/>
                <a:ea typeface="+mj-ea"/>
                <a:cs typeface="+mj-cs"/>
              </a:rPr>
              <a:t>AL-DRAM: Single-Core Evaluation</a:t>
            </a:r>
          </a:p>
        </p:txBody>
      </p:sp>
      <p:sp>
        <p:nvSpPr>
          <p:cNvPr id="4" name="TextBox 54"/>
          <p:cNvSpPr txBox="1"/>
          <p:nvPr/>
        </p:nvSpPr>
        <p:spPr>
          <a:xfrm>
            <a:off x="3585866" y="1567190"/>
            <a:ext cx="1524000" cy="261610"/>
          </a:xfrm>
          <a:prstGeom prst="rect">
            <a:avLst/>
          </a:prstGeom>
          <a:solidFill>
            <a:schemeClr val="bg1"/>
          </a:solidFill>
        </p:spPr>
        <p:txBody>
          <a:bodyPr wrap="square" rIns="0"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1" i="1" u="none" strike="noStrike" kern="1200" cap="none" spc="0" normalizeH="0" baseline="0" noProof="0" dirty="0">
              <a:ln>
                <a:noFill/>
              </a:ln>
              <a:solidFill>
                <a:srgbClr val="0000FF"/>
              </a:solidFill>
              <a:effectLst/>
              <a:uLnTx/>
              <a:uFillTx/>
              <a:latin typeface="Calibri Light"/>
              <a:ea typeface="+mn-ea"/>
              <a:cs typeface="+mn-cs"/>
            </a:endParaRPr>
          </a:p>
        </p:txBody>
      </p:sp>
      <p:sp>
        <p:nvSpPr>
          <p:cNvPr id="12" name="TextBox 54"/>
          <p:cNvSpPr txBox="1"/>
          <p:nvPr/>
        </p:nvSpPr>
        <p:spPr>
          <a:xfrm>
            <a:off x="3357266" y="1524000"/>
            <a:ext cx="2057400" cy="261610"/>
          </a:xfrm>
          <a:prstGeom prst="rect">
            <a:avLst/>
          </a:prstGeom>
          <a:solidFill>
            <a:schemeClr val="bg1"/>
          </a:solidFill>
        </p:spPr>
        <p:txBody>
          <a:bodyPr wrap="square" rIns="0"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1" i="1" u="none" strike="noStrike" kern="1200" cap="none" spc="0" normalizeH="0" baseline="0" noProof="0" dirty="0">
              <a:ln>
                <a:noFill/>
              </a:ln>
              <a:solidFill>
                <a:srgbClr val="0000FF"/>
              </a:solidFill>
              <a:effectLst/>
              <a:uLnTx/>
              <a:uFillTx/>
              <a:latin typeface="Calibri Light"/>
              <a:ea typeface="+mn-ea"/>
              <a:cs typeface="+mn-cs"/>
            </a:endParaRPr>
          </a:p>
        </p:txBody>
      </p:sp>
      <p:sp>
        <p:nvSpPr>
          <p:cNvPr id="13" name="Punchline"/>
          <p:cNvSpPr txBox="1"/>
          <p:nvPr/>
        </p:nvSpPr>
        <p:spPr>
          <a:xfrm>
            <a:off x="-152400" y="5566750"/>
            <a:ext cx="9448800" cy="670562"/>
          </a:xfrm>
          <a:prstGeom prst="rect">
            <a:avLst/>
          </a:prstGeom>
          <a:noFill/>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1" u="none" strike="noStrike" kern="1200" cap="none" spc="0" normalizeH="0" baseline="0" noProof="0" dirty="0">
                <a:ln>
                  <a:noFill/>
                </a:ln>
                <a:solidFill>
                  <a:srgbClr val="0000FF"/>
                </a:solidFill>
                <a:effectLst/>
                <a:uLnTx/>
                <a:uFillTx/>
                <a:latin typeface="Calibri Light"/>
                <a:ea typeface="+mn-ea"/>
                <a:cs typeface="+mn-cs"/>
              </a:rPr>
              <a:t>AL-DRAM </a:t>
            </a:r>
            <a:r>
              <a:rPr kumimoji="0" lang="en-US" sz="3600" b="1" i="1" u="none" strike="noStrike" kern="1200" cap="none" spc="0" normalizeH="0" baseline="0" noProof="0" dirty="0">
                <a:ln>
                  <a:noFill/>
                </a:ln>
                <a:solidFill>
                  <a:srgbClr val="0000FF"/>
                </a:solidFill>
                <a:effectLst/>
                <a:uLnTx/>
                <a:uFillTx/>
                <a:latin typeface="Calibri Light"/>
                <a:ea typeface="+mn-ea"/>
                <a:cs typeface="+mn-cs"/>
              </a:rPr>
              <a:t>improves single-core performance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1" u="none" strike="noStrike" kern="1200" cap="none" spc="0" normalizeH="0" baseline="0" noProof="0" dirty="0">
                <a:ln>
                  <a:noFill/>
                </a:ln>
                <a:solidFill>
                  <a:srgbClr val="0000FF"/>
                </a:solidFill>
                <a:effectLst/>
                <a:uLnTx/>
                <a:uFillTx/>
                <a:latin typeface="Calibri Light"/>
                <a:ea typeface="+mn-ea"/>
                <a:cs typeface="+mn-cs"/>
              </a:rPr>
              <a:t>on a real system</a:t>
            </a:r>
          </a:p>
        </p:txBody>
      </p:sp>
      <p:sp>
        <p:nvSpPr>
          <p:cNvPr id="9" name="TextBox 8"/>
          <p:cNvSpPr txBox="1"/>
          <p:nvPr/>
        </p:nvSpPr>
        <p:spPr>
          <a:xfrm rot="16200000">
            <a:off x="-1559868" y="2626666"/>
            <a:ext cx="3581402"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1" u="none" strike="noStrike" kern="1200" cap="none" spc="0" normalizeH="0" baseline="0" noProof="0" dirty="0">
                <a:ln>
                  <a:noFill/>
                </a:ln>
                <a:solidFill>
                  <a:prstClr val="black"/>
                </a:solidFill>
                <a:effectLst/>
                <a:uLnTx/>
                <a:uFillTx/>
                <a:latin typeface="Calibri Light"/>
                <a:ea typeface="+mn-ea"/>
                <a:cs typeface="+mn-cs"/>
              </a:rPr>
              <a:t>Performance Improvement</a:t>
            </a:r>
          </a:p>
        </p:txBody>
      </p:sp>
      <p:cxnSp>
        <p:nvCxnSpPr>
          <p:cNvPr id="3" name="Straight Connector 2"/>
          <p:cNvCxnSpPr/>
          <p:nvPr/>
        </p:nvCxnSpPr>
        <p:spPr>
          <a:xfrm>
            <a:off x="6858000" y="838200"/>
            <a:ext cx="0" cy="4343400"/>
          </a:xfrm>
          <a:prstGeom prst="line">
            <a:avLst/>
          </a:prstGeom>
          <a:ln w="12700">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6858000" y="914400"/>
            <a:ext cx="2286000" cy="13849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Calibri Light"/>
                <a:ea typeface="+mn-ea"/>
                <a:cs typeface="+mn-cs"/>
              </a:rPr>
              <a:t>Average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Calibri Light"/>
                <a:ea typeface="+mn-ea"/>
                <a:cs typeface="+mn-cs"/>
              </a:rPr>
              <a:t>Improvement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000000"/>
              </a:solidFill>
              <a:effectLst/>
              <a:uLnTx/>
              <a:uFillTx/>
              <a:latin typeface="Calibri Light"/>
              <a:ea typeface="+mn-ea"/>
              <a:cs typeface="+mn-cs"/>
            </a:endParaRPr>
          </a:p>
        </p:txBody>
      </p:sp>
      <p:sp>
        <p:nvSpPr>
          <p:cNvPr id="23" name="TextBox 22"/>
          <p:cNvSpPr txBox="1"/>
          <p:nvPr/>
        </p:nvSpPr>
        <p:spPr>
          <a:xfrm rot="16200000">
            <a:off x="7622234" y="4188768"/>
            <a:ext cx="2133599" cy="461665"/>
          </a:xfrm>
          <a:prstGeom prst="rect">
            <a:avLst/>
          </a:prstGeom>
          <a:solidFill>
            <a:schemeClr val="bg1"/>
          </a:solid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Light"/>
                <a:ea typeface="+mn-ea"/>
                <a:cs typeface="+mn-cs"/>
              </a:rPr>
              <a:t>all-35-workload</a:t>
            </a:r>
          </a:p>
        </p:txBody>
      </p:sp>
    </p:spTree>
    <p:extLst>
      <p:ext uri="{BB962C8B-B14F-4D97-AF65-F5344CB8AC3E}">
        <p14:creationId xmlns:p14="http://schemas.microsoft.com/office/powerpoint/2010/main" val="205627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3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hart 8"/>
          <p:cNvGraphicFramePr>
            <a:graphicFrameLocks/>
          </p:cNvGraphicFramePr>
          <p:nvPr/>
        </p:nvGraphicFramePr>
        <p:xfrm>
          <a:off x="461666" y="990600"/>
          <a:ext cx="8458200" cy="4267199"/>
        </p:xfrm>
        <a:graphic>
          <a:graphicData uri="http://schemas.openxmlformats.org/drawingml/2006/chart">
            <c:chart xmlns:c="http://schemas.openxmlformats.org/drawingml/2006/chart" xmlns:r="http://schemas.openxmlformats.org/officeDocument/2006/relationships" r:id="rId3"/>
          </a:graphicData>
        </a:graphic>
      </p:graphicFrame>
      <p:sp>
        <p:nvSpPr>
          <p:cNvPr id="22" name="TextBox 54"/>
          <p:cNvSpPr txBox="1"/>
          <p:nvPr/>
        </p:nvSpPr>
        <p:spPr>
          <a:xfrm>
            <a:off x="3357266" y="1567190"/>
            <a:ext cx="1752600" cy="261610"/>
          </a:xfrm>
          <a:prstGeom prst="rect">
            <a:avLst/>
          </a:prstGeom>
          <a:solidFill>
            <a:schemeClr val="bg1"/>
          </a:solidFill>
        </p:spPr>
        <p:txBody>
          <a:bodyPr wrap="square" rIns="0"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1" i="1" u="none" strike="noStrike" kern="1200" cap="none" spc="0" normalizeH="0" baseline="0" noProof="0" dirty="0">
              <a:ln>
                <a:noFill/>
              </a:ln>
              <a:solidFill>
                <a:srgbClr val="0000FF"/>
              </a:solidFill>
              <a:effectLst/>
              <a:uLnTx/>
              <a:uFillTx/>
              <a:latin typeface="Calibri Light"/>
              <a:ea typeface="+mn-ea"/>
              <a:cs typeface="+mn-cs"/>
            </a:endParaRPr>
          </a:p>
        </p:txBody>
      </p:sp>
      <p:graphicFrame>
        <p:nvGraphicFramePr>
          <p:cNvPr id="13" name="Chart 12"/>
          <p:cNvGraphicFramePr>
            <a:graphicFrameLocks/>
          </p:cNvGraphicFramePr>
          <p:nvPr/>
        </p:nvGraphicFramePr>
        <p:xfrm>
          <a:off x="461666" y="990601"/>
          <a:ext cx="8458200" cy="4267199"/>
        </p:xfrm>
        <a:graphic>
          <a:graphicData uri="http://schemas.openxmlformats.org/drawingml/2006/chart">
            <c:chart xmlns:c="http://schemas.openxmlformats.org/drawingml/2006/chart" xmlns:r="http://schemas.openxmlformats.org/officeDocument/2006/relationships" r:id="rId4"/>
          </a:graphicData>
        </a:graphic>
      </p:graphicFrame>
      <p:grpSp>
        <p:nvGrpSpPr>
          <p:cNvPr id="2" name="Group 1"/>
          <p:cNvGrpSpPr/>
          <p:nvPr/>
        </p:nvGrpSpPr>
        <p:grpSpPr>
          <a:xfrm>
            <a:off x="461666" y="990600"/>
            <a:ext cx="8458200" cy="4267199"/>
            <a:chOff x="461666" y="1143000"/>
            <a:chExt cx="8458200" cy="4267199"/>
          </a:xfrm>
        </p:grpSpPr>
        <p:graphicFrame>
          <p:nvGraphicFramePr>
            <p:cNvPr id="14" name="Chart 13"/>
            <p:cNvGraphicFramePr>
              <a:graphicFrameLocks/>
            </p:cNvGraphicFramePr>
            <p:nvPr/>
          </p:nvGraphicFramePr>
          <p:xfrm>
            <a:off x="461666" y="1143000"/>
            <a:ext cx="8458200" cy="4267199"/>
          </p:xfrm>
          <a:graphic>
            <a:graphicData uri="http://schemas.openxmlformats.org/drawingml/2006/chart">
              <c:chart xmlns:c="http://schemas.openxmlformats.org/drawingml/2006/chart" xmlns:r="http://schemas.openxmlformats.org/officeDocument/2006/relationships" r:id="rId5"/>
            </a:graphicData>
          </a:graphic>
        </p:graphicFrame>
        <p:sp>
          <p:nvSpPr>
            <p:cNvPr id="20" name="TextBox 54"/>
            <p:cNvSpPr txBox="1"/>
            <p:nvPr/>
          </p:nvSpPr>
          <p:spPr>
            <a:xfrm>
              <a:off x="7548251" y="2020897"/>
              <a:ext cx="914416" cy="430902"/>
            </a:xfrm>
            <a:prstGeom prst="rect">
              <a:avLst/>
            </a:prstGeom>
            <a:noFill/>
          </p:spPr>
          <p:txBody>
            <a:bodyPr wrap="square" rIns="0"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200" b="1" i="1" u="none" strike="noStrike" kern="1200" cap="none" spc="0" normalizeH="0" baseline="0" noProof="0" dirty="0">
                  <a:ln>
                    <a:noFill/>
                  </a:ln>
                  <a:solidFill>
                    <a:srgbClr val="4472C4"/>
                  </a:solidFill>
                  <a:effectLst/>
                  <a:uLnTx/>
                  <a:uFillTx/>
                  <a:latin typeface="Calibri Light"/>
                  <a:ea typeface="+mn-ea"/>
                  <a:cs typeface="+mn-cs"/>
                </a:rPr>
                <a:t>14.0%</a:t>
              </a:r>
            </a:p>
          </p:txBody>
        </p:sp>
        <p:sp>
          <p:nvSpPr>
            <p:cNvPr id="21" name="TextBox 54"/>
            <p:cNvSpPr txBox="1"/>
            <p:nvPr/>
          </p:nvSpPr>
          <p:spPr>
            <a:xfrm>
              <a:off x="6858000" y="2884992"/>
              <a:ext cx="914416" cy="430902"/>
            </a:xfrm>
            <a:prstGeom prst="rect">
              <a:avLst/>
            </a:prstGeom>
            <a:noFill/>
          </p:spPr>
          <p:txBody>
            <a:bodyPr wrap="square" rIns="0"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200" b="1" i="1" u="none" strike="noStrike" kern="1200" cap="none" spc="0" normalizeH="0" baseline="0" noProof="0" dirty="0">
                  <a:ln>
                    <a:noFill/>
                  </a:ln>
                  <a:solidFill>
                    <a:srgbClr val="4472C4"/>
                  </a:solidFill>
                  <a:effectLst/>
                  <a:uLnTx/>
                  <a:uFillTx/>
                  <a:latin typeface="Calibri Light"/>
                  <a:ea typeface="+mn-ea"/>
                  <a:cs typeface="+mn-cs"/>
                </a:rPr>
                <a:t>2.9%</a:t>
              </a:r>
            </a:p>
          </p:txBody>
        </p:sp>
      </p:grpSp>
      <p:grpSp>
        <p:nvGrpSpPr>
          <p:cNvPr id="5" name="Group 4"/>
          <p:cNvGrpSpPr/>
          <p:nvPr/>
        </p:nvGrpSpPr>
        <p:grpSpPr>
          <a:xfrm>
            <a:off x="461666" y="990600"/>
            <a:ext cx="8610617" cy="4267199"/>
            <a:chOff x="461666" y="1143000"/>
            <a:chExt cx="8610617" cy="4267199"/>
          </a:xfrm>
        </p:grpSpPr>
        <p:graphicFrame>
          <p:nvGraphicFramePr>
            <p:cNvPr id="15" name="Chart 14"/>
            <p:cNvGraphicFramePr>
              <a:graphicFrameLocks/>
            </p:cNvGraphicFramePr>
            <p:nvPr/>
          </p:nvGraphicFramePr>
          <p:xfrm>
            <a:off x="461666" y="1143000"/>
            <a:ext cx="8458200" cy="4267199"/>
          </p:xfrm>
          <a:graphic>
            <a:graphicData uri="http://schemas.openxmlformats.org/drawingml/2006/chart">
              <c:chart xmlns:c="http://schemas.openxmlformats.org/drawingml/2006/chart" xmlns:r="http://schemas.openxmlformats.org/officeDocument/2006/relationships" r:id="rId6"/>
            </a:graphicData>
          </a:graphic>
        </p:graphicFrame>
        <p:sp>
          <p:nvSpPr>
            <p:cNvPr id="19" name="TextBox 54"/>
            <p:cNvSpPr txBox="1"/>
            <p:nvPr/>
          </p:nvSpPr>
          <p:spPr>
            <a:xfrm>
              <a:off x="8157867" y="2312299"/>
              <a:ext cx="914416" cy="430901"/>
            </a:xfrm>
            <a:prstGeom prst="rect">
              <a:avLst/>
            </a:prstGeom>
            <a:noFill/>
          </p:spPr>
          <p:txBody>
            <a:bodyPr wrap="square" rIns="0"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200" b="1" i="1" u="none" strike="noStrike" kern="1200" cap="none" spc="0" normalizeH="0" baseline="0" noProof="0" dirty="0">
                  <a:ln>
                    <a:noFill/>
                  </a:ln>
                  <a:solidFill>
                    <a:srgbClr val="4472C4"/>
                  </a:solidFill>
                  <a:effectLst/>
                  <a:uLnTx/>
                  <a:uFillTx/>
                  <a:latin typeface="Calibri Light"/>
                  <a:ea typeface="+mn-ea"/>
                  <a:cs typeface="+mn-cs"/>
                </a:rPr>
                <a:t>10.4%</a:t>
              </a:r>
            </a:p>
          </p:txBody>
        </p:sp>
      </p:grpSp>
      <p:sp>
        <p:nvSpPr>
          <p:cNvPr id="7" name="Title 1"/>
          <p:cNvSpPr txBox="1">
            <a:spLocks/>
          </p:cNvSpPr>
          <p:nvPr/>
        </p:nvSpPr>
        <p:spPr>
          <a:xfrm>
            <a:off x="0" y="152401"/>
            <a:ext cx="9144000" cy="761999"/>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4000" b="0" i="0" u="none" strike="noStrike" kern="1200" cap="none" spc="0" normalizeH="0" baseline="0" noProof="0" dirty="0">
                <a:ln>
                  <a:noFill/>
                </a:ln>
                <a:solidFill>
                  <a:srgbClr val="000000"/>
                </a:solidFill>
                <a:effectLst/>
                <a:uLnTx/>
                <a:uFillTx/>
                <a:latin typeface="Calibri"/>
                <a:ea typeface="+mj-ea"/>
                <a:cs typeface="+mj-cs"/>
              </a:rPr>
              <a:t>AL-DRAM: Multi-Core Evaluation</a:t>
            </a:r>
          </a:p>
        </p:txBody>
      </p:sp>
      <p:sp>
        <p:nvSpPr>
          <p:cNvPr id="16" name="Punchline"/>
          <p:cNvSpPr txBox="1"/>
          <p:nvPr/>
        </p:nvSpPr>
        <p:spPr>
          <a:xfrm>
            <a:off x="0" y="5229200"/>
            <a:ext cx="9144000" cy="1066802"/>
          </a:xfrm>
          <a:prstGeom prst="rect">
            <a:avLst/>
          </a:prstGeom>
          <a:noFill/>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1" u="none" strike="noStrike" kern="1200" cap="none" spc="0" normalizeH="0" baseline="0" noProof="0" dirty="0">
                <a:ln>
                  <a:noFill/>
                </a:ln>
                <a:solidFill>
                  <a:srgbClr val="0000FF"/>
                </a:solidFill>
                <a:effectLst/>
                <a:uLnTx/>
                <a:uFillTx/>
                <a:latin typeface="Calibri Light"/>
                <a:ea typeface="+mn-ea"/>
                <a:cs typeface="+mn-cs"/>
              </a:rPr>
              <a:t>AL-DRAM provides higher performance on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1" u="none" strike="noStrike" kern="1200" cap="none" spc="0" normalizeH="0" baseline="0" noProof="0" dirty="0">
                <a:ln>
                  <a:noFill/>
                </a:ln>
                <a:solidFill>
                  <a:srgbClr val="0000FF"/>
                </a:solidFill>
                <a:effectLst/>
                <a:uLnTx/>
                <a:uFillTx/>
                <a:latin typeface="Calibri Light"/>
                <a:ea typeface="+mn-ea"/>
                <a:cs typeface="+mn-cs"/>
              </a:rPr>
              <a:t>multi-programmed &amp; multi-threaded workloads</a:t>
            </a:r>
          </a:p>
        </p:txBody>
      </p:sp>
      <p:sp>
        <p:nvSpPr>
          <p:cNvPr id="10" name="TextBox 9"/>
          <p:cNvSpPr txBox="1"/>
          <p:nvPr/>
        </p:nvSpPr>
        <p:spPr>
          <a:xfrm rot="16200000">
            <a:off x="-1559868" y="2626666"/>
            <a:ext cx="3581402"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1" u="none" strike="noStrike" kern="1200" cap="none" spc="0" normalizeH="0" baseline="0" noProof="0" dirty="0">
                <a:ln>
                  <a:noFill/>
                </a:ln>
                <a:solidFill>
                  <a:prstClr val="black"/>
                </a:solidFill>
                <a:effectLst/>
                <a:uLnTx/>
                <a:uFillTx/>
                <a:latin typeface="Calibri Light"/>
                <a:ea typeface="+mn-ea"/>
                <a:cs typeface="+mn-cs"/>
              </a:rPr>
              <a:t>Performance Improvement</a:t>
            </a:r>
          </a:p>
        </p:txBody>
      </p:sp>
      <p:cxnSp>
        <p:nvCxnSpPr>
          <p:cNvPr id="11" name="Straight Connector 10"/>
          <p:cNvCxnSpPr/>
          <p:nvPr/>
        </p:nvCxnSpPr>
        <p:spPr>
          <a:xfrm>
            <a:off x="6858000" y="838200"/>
            <a:ext cx="0" cy="4343400"/>
          </a:xfrm>
          <a:prstGeom prst="line">
            <a:avLst/>
          </a:prstGeom>
          <a:ln w="12700">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6858000" y="914400"/>
            <a:ext cx="2286000"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Light"/>
                <a:ea typeface="+mn-ea"/>
                <a:cs typeface="+mn-cs"/>
              </a:rPr>
              <a:t>Average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Light"/>
                <a:ea typeface="+mn-ea"/>
                <a:cs typeface="+mn-cs"/>
              </a:rPr>
              <a:t>Improvement</a:t>
            </a:r>
          </a:p>
        </p:txBody>
      </p:sp>
      <p:sp>
        <p:nvSpPr>
          <p:cNvPr id="18" name="TextBox 17"/>
          <p:cNvSpPr txBox="1"/>
          <p:nvPr/>
        </p:nvSpPr>
        <p:spPr>
          <a:xfrm rot="16200000">
            <a:off x="7431733" y="4379268"/>
            <a:ext cx="2514600" cy="461665"/>
          </a:xfrm>
          <a:prstGeom prst="rect">
            <a:avLst/>
          </a:prstGeom>
          <a:solidFill>
            <a:schemeClr val="bg1"/>
          </a:solid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Light"/>
                <a:ea typeface="+mn-ea"/>
                <a:cs typeface="+mn-cs"/>
              </a:rPr>
              <a:t>all-35-workload</a:t>
            </a:r>
          </a:p>
        </p:txBody>
      </p:sp>
    </p:spTree>
    <p:extLst>
      <p:ext uri="{BB962C8B-B14F-4D97-AF65-F5344CB8AC3E}">
        <p14:creationId xmlns:p14="http://schemas.microsoft.com/office/powerpoint/2010/main" val="4281125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AsOne/>
      </p:bldGraphic>
      <p:bldP spid="16" grpId="0"/>
    </p:bldLst>
  </p:timing>
</p:sld>
</file>

<file path=ppt/slides/slide3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Reducing Latency Also Reduces Energy</a:t>
            </a:r>
          </a:p>
        </p:txBody>
      </p:sp>
      <p:sp>
        <p:nvSpPr>
          <p:cNvPr id="3" name="Content Placeholder 2"/>
          <p:cNvSpPr>
            <a:spLocks noGrp="1"/>
          </p:cNvSpPr>
          <p:nvPr>
            <p:ph idx="1"/>
          </p:nvPr>
        </p:nvSpPr>
        <p:spPr>
          <a:xfrm>
            <a:off x="228600" y="1216496"/>
            <a:ext cx="8610600" cy="4876800"/>
          </a:xfrm>
        </p:spPr>
        <p:txBody>
          <a:bodyPr/>
          <a:lstStyle/>
          <a:p>
            <a:r>
              <a:rPr lang="en-US" dirty="0"/>
              <a:t>AL-DRAM reduces DRAM power consumption by 5.8%</a:t>
            </a:r>
          </a:p>
          <a:p>
            <a:endParaRPr lang="en-US" dirty="0"/>
          </a:p>
          <a:p>
            <a:r>
              <a:rPr lang="en-US" dirty="0"/>
              <a:t>Major reason: reduction in row activation time</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355</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75807723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3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More on Adaptive-Latency DRAM</a:t>
            </a:r>
          </a:p>
        </p:txBody>
      </p:sp>
      <p:sp>
        <p:nvSpPr>
          <p:cNvPr id="3" name="Content Placeholder 2"/>
          <p:cNvSpPr>
            <a:spLocks noGrp="1"/>
          </p:cNvSpPr>
          <p:nvPr>
            <p:ph idx="1"/>
          </p:nvPr>
        </p:nvSpPr>
        <p:spPr/>
        <p:txBody>
          <a:bodyPr/>
          <a:lstStyle/>
          <a:p>
            <a:r>
              <a:rPr lang="en-US" sz="2200" dirty="0"/>
              <a:t>Donghyuk Lee, Yoongu Kim, Gennady </a:t>
            </a:r>
            <a:r>
              <a:rPr lang="en-US" sz="2200" dirty="0" err="1"/>
              <a:t>Pekhimenko</a:t>
            </a:r>
            <a:r>
              <a:rPr lang="en-US" sz="2200" dirty="0"/>
              <a:t>, Samira Khan, Vivek Seshadri, Kevin Chang, and Onur Mutlu,</a:t>
            </a:r>
            <a:br>
              <a:rPr lang="en-US" sz="2200" dirty="0"/>
            </a:br>
            <a:r>
              <a:rPr lang="en-US" sz="2200" b="1" dirty="0">
                <a:solidFill>
                  <a:srgbClr val="0432FF"/>
                </a:solidFill>
                <a:hlinkClick r:id="rId2">
                  <a:extLst>
                    <a:ext uri="{A12FA001-AC4F-418D-AE19-62706E023703}">
                      <ahyp:hlinkClr xmlns:ahyp="http://schemas.microsoft.com/office/drawing/2018/hyperlinkcolor" val="tx"/>
                    </a:ext>
                  </a:extLst>
                </a:hlinkClick>
              </a:rPr>
              <a:t>"Adaptive-Latency DRAM: Optimizing DRAM Timing for the Common-Case"</a:t>
            </a:r>
            <a:r>
              <a:rPr lang="en-US" sz="2200" dirty="0">
                <a:solidFill>
                  <a:srgbClr val="0432FF"/>
                </a:solidFill>
              </a:rPr>
              <a:t> </a:t>
            </a:r>
            <a:br>
              <a:rPr lang="en-US" sz="2200" dirty="0"/>
            </a:br>
            <a:r>
              <a:rPr lang="en-US" sz="2200" i="1" dirty="0"/>
              <a:t>Proceedings of the </a:t>
            </a:r>
            <a:r>
              <a:rPr lang="en-US" sz="2200" i="1" dirty="0">
                <a:hlinkClick r:id="rId3"/>
              </a:rPr>
              <a:t>21st International Symposium on High-Performance Computer Architecture</a:t>
            </a:r>
            <a:r>
              <a:rPr lang="en-US" sz="2200" i="1" dirty="0"/>
              <a:t> (</a:t>
            </a:r>
            <a:r>
              <a:rPr lang="en-US" sz="2200" b="1" i="1" dirty="0"/>
              <a:t>HPCA</a:t>
            </a:r>
            <a:r>
              <a:rPr lang="en-US" sz="2200" i="1" dirty="0"/>
              <a:t>)</a:t>
            </a:r>
            <a:r>
              <a:rPr lang="en-US" sz="2200" dirty="0"/>
              <a:t>, Bay Area, CA, February 2015. </a:t>
            </a:r>
            <a:br>
              <a:rPr lang="en-US" sz="2200" dirty="0"/>
            </a:br>
            <a:r>
              <a:rPr lang="en-US" sz="2200" dirty="0"/>
              <a:t>[</a:t>
            </a:r>
            <a:r>
              <a:rPr lang="en-US" sz="2200" dirty="0">
                <a:hlinkClick r:id="rId4"/>
              </a:rPr>
              <a:t>Slides (pptx)</a:t>
            </a:r>
            <a:r>
              <a:rPr lang="en-US" sz="2200" dirty="0"/>
              <a:t> </a:t>
            </a:r>
            <a:r>
              <a:rPr lang="en-US" sz="2200" dirty="0">
                <a:hlinkClick r:id="rId5"/>
              </a:rPr>
              <a:t>(pdf)</a:t>
            </a:r>
            <a:r>
              <a:rPr lang="en-US" sz="2200" dirty="0"/>
              <a:t>] [</a:t>
            </a:r>
            <a:r>
              <a:rPr lang="en-US" sz="2200" dirty="0">
                <a:hlinkClick r:id="rId6"/>
              </a:rPr>
              <a:t>Full data sets</a:t>
            </a:r>
            <a:r>
              <a:rPr lang="en-US" sz="2200" dirty="0"/>
              <a:t>] </a:t>
            </a:r>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356</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p:cNvPicPr>
            <a:picLocks noChangeAspect="1"/>
          </p:cNvPicPr>
          <p:nvPr/>
        </p:nvPicPr>
        <p:blipFill>
          <a:blip r:embed="rId7"/>
          <a:stretch>
            <a:fillRect/>
          </a:stretch>
        </p:blipFill>
        <p:spPr>
          <a:xfrm>
            <a:off x="0" y="4293096"/>
            <a:ext cx="9144000" cy="1713424"/>
          </a:xfrm>
          <a:prstGeom prst="rect">
            <a:avLst/>
          </a:prstGeom>
        </p:spPr>
      </p:pic>
    </p:spTree>
    <p:extLst>
      <p:ext uri="{BB962C8B-B14F-4D97-AF65-F5344CB8AC3E}">
        <p14:creationId xmlns:p14="http://schemas.microsoft.com/office/powerpoint/2010/main" val="34794196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3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503BB-C474-3743-9AED-4F8E5978E0F9}"/>
              </a:ext>
            </a:extLst>
          </p:cNvPr>
          <p:cNvSpPr>
            <a:spLocks noGrp="1"/>
          </p:cNvSpPr>
          <p:nvPr>
            <p:ph type="title"/>
          </p:nvPr>
        </p:nvSpPr>
        <p:spPr>
          <a:xfrm>
            <a:off x="228600" y="152400"/>
            <a:ext cx="8915400" cy="1066800"/>
          </a:xfrm>
        </p:spPr>
        <p:txBody>
          <a:bodyPr/>
          <a:lstStyle/>
          <a:p>
            <a:r>
              <a:rPr lang="en-US" sz="3600" dirty="0"/>
              <a:t>CLR-DRAM: Capacity-Latency Reconfigurability</a:t>
            </a:r>
          </a:p>
        </p:txBody>
      </p:sp>
      <p:sp>
        <p:nvSpPr>
          <p:cNvPr id="3" name="Content Placeholder 2">
            <a:extLst>
              <a:ext uri="{FF2B5EF4-FFF2-40B4-BE49-F238E27FC236}">
                <a16:creationId xmlns:a16="http://schemas.microsoft.com/office/drawing/2014/main" id="{46338C27-AA63-F346-9B31-7ED0FA9A86DD}"/>
              </a:ext>
            </a:extLst>
          </p:cNvPr>
          <p:cNvSpPr>
            <a:spLocks noGrp="1"/>
          </p:cNvSpPr>
          <p:nvPr>
            <p:ph idx="1"/>
          </p:nvPr>
        </p:nvSpPr>
        <p:spPr/>
        <p:txBody>
          <a:bodyPr/>
          <a:lstStyle/>
          <a:p>
            <a:r>
              <a:rPr lang="en-US" sz="2200" dirty="0" err="1"/>
              <a:t>Haocong</a:t>
            </a:r>
            <a:r>
              <a:rPr lang="en-US" sz="2200" dirty="0"/>
              <a:t> Luo, Taha </a:t>
            </a:r>
            <a:r>
              <a:rPr lang="en-US" sz="2200" dirty="0" err="1"/>
              <a:t>Shahroodi</a:t>
            </a:r>
            <a:r>
              <a:rPr lang="en-US" sz="2200" dirty="0"/>
              <a:t>, Hasan Hassan, Minesh Patel, A. </a:t>
            </a:r>
            <a:r>
              <a:rPr lang="en-US" sz="2200" dirty="0" err="1"/>
              <a:t>Giray</a:t>
            </a:r>
            <a:r>
              <a:rPr lang="en-US" sz="2200" dirty="0"/>
              <a:t> </a:t>
            </a:r>
            <a:r>
              <a:rPr lang="en-US" sz="2200" dirty="0" err="1"/>
              <a:t>Yaglikci</a:t>
            </a:r>
            <a:r>
              <a:rPr lang="en-US" sz="2200" dirty="0"/>
              <a:t>, Lois </a:t>
            </a:r>
            <a:r>
              <a:rPr lang="en-US" sz="2200" dirty="0" err="1"/>
              <a:t>Orosa</a:t>
            </a:r>
            <a:r>
              <a:rPr lang="en-US" sz="2200" dirty="0"/>
              <a:t>, Jisung Park, and Onur Mutlu,</a:t>
            </a:r>
            <a:br>
              <a:rPr lang="en-US" sz="2200" dirty="0"/>
            </a:br>
            <a:r>
              <a:rPr lang="en-US" sz="2200" b="1" dirty="0">
                <a:solidFill>
                  <a:srgbClr val="0432FF"/>
                </a:solidFill>
                <a:hlinkClick r:id="rId2">
                  <a:extLst>
                    <a:ext uri="{A12FA001-AC4F-418D-AE19-62706E023703}">
                      <ahyp:hlinkClr xmlns:ahyp="http://schemas.microsoft.com/office/drawing/2018/hyperlinkcolor" val="tx"/>
                    </a:ext>
                  </a:extLst>
                </a:hlinkClick>
              </a:rPr>
              <a:t>"CLR-DRAM: A Low-Cost DRAM Architecture Enabling Dynamic Capacity-Latency Trade-Off"</a:t>
            </a:r>
            <a:br>
              <a:rPr lang="en-US" sz="2200" dirty="0">
                <a:solidFill>
                  <a:srgbClr val="0432FF"/>
                </a:solidFill>
              </a:rPr>
            </a:br>
            <a:r>
              <a:rPr lang="en-US" sz="2200" i="1" dirty="0"/>
              <a:t>Proceedings of the </a:t>
            </a:r>
            <a:r>
              <a:rPr lang="en-US" sz="2200" i="1" dirty="0">
                <a:hlinkClick r:id="rId3"/>
              </a:rPr>
              <a:t>47th International Symposium on Computer Architecture</a:t>
            </a:r>
            <a:r>
              <a:rPr lang="en-US" sz="2200" i="1" dirty="0"/>
              <a:t> (</a:t>
            </a:r>
            <a:r>
              <a:rPr lang="en-US" sz="2200" b="1" i="1" dirty="0"/>
              <a:t>ISCA</a:t>
            </a:r>
            <a:r>
              <a:rPr lang="en-US" sz="2200" i="1" dirty="0"/>
              <a:t>)</a:t>
            </a:r>
            <a:r>
              <a:rPr lang="en-US" sz="2200" dirty="0"/>
              <a:t>, Valencia, Spain, June 2020.</a:t>
            </a:r>
            <a:br>
              <a:rPr lang="en-US" sz="2200" dirty="0"/>
            </a:br>
            <a:r>
              <a:rPr lang="en-US" sz="2200" dirty="0"/>
              <a:t>[</a:t>
            </a:r>
            <a:r>
              <a:rPr lang="en-US" sz="2200" dirty="0">
                <a:hlinkClick r:id="rId4"/>
              </a:rPr>
              <a:t>Slides (pptx)</a:t>
            </a:r>
            <a:r>
              <a:rPr lang="en-US" sz="2200" dirty="0"/>
              <a:t> </a:t>
            </a:r>
            <a:r>
              <a:rPr lang="en-US" sz="2200" dirty="0">
                <a:hlinkClick r:id="rId5"/>
              </a:rPr>
              <a:t>(pdf)</a:t>
            </a:r>
            <a:r>
              <a:rPr lang="en-US" sz="2200" dirty="0"/>
              <a:t>]</a:t>
            </a:r>
            <a:br>
              <a:rPr lang="en-US" sz="2200" dirty="0"/>
            </a:br>
            <a:r>
              <a:rPr lang="en-US" sz="2200" dirty="0"/>
              <a:t>[</a:t>
            </a:r>
            <a:r>
              <a:rPr lang="en-US" sz="2200" dirty="0">
                <a:hlinkClick r:id="rId6"/>
              </a:rPr>
              <a:t>Lightning Talk Slides (pptx)</a:t>
            </a:r>
            <a:r>
              <a:rPr lang="en-US" sz="2200" dirty="0"/>
              <a:t> </a:t>
            </a:r>
            <a:r>
              <a:rPr lang="en-US" sz="2200" dirty="0">
                <a:hlinkClick r:id="rId7"/>
              </a:rPr>
              <a:t>(pdf)</a:t>
            </a:r>
            <a:r>
              <a:rPr lang="en-US" sz="2200" dirty="0"/>
              <a:t>]</a:t>
            </a:r>
            <a:br>
              <a:rPr lang="en-US" sz="2200" dirty="0"/>
            </a:br>
            <a:r>
              <a:rPr lang="en-US" sz="2200" dirty="0"/>
              <a:t>[</a:t>
            </a:r>
            <a:r>
              <a:rPr lang="en-US" sz="2200" dirty="0">
                <a:hlinkClick r:id="rId8"/>
              </a:rPr>
              <a:t>Talk Video</a:t>
            </a:r>
            <a:r>
              <a:rPr lang="en-US" sz="2200" dirty="0"/>
              <a:t> (20 minutes)]</a:t>
            </a:r>
            <a:br>
              <a:rPr lang="en-US" sz="2200" dirty="0"/>
            </a:br>
            <a:r>
              <a:rPr lang="en-US" sz="2200" dirty="0"/>
              <a:t>[</a:t>
            </a:r>
            <a:r>
              <a:rPr lang="en-US" sz="2200" dirty="0">
                <a:hlinkClick r:id="rId9"/>
              </a:rPr>
              <a:t>Lightning Talk Video</a:t>
            </a:r>
            <a:r>
              <a:rPr lang="en-US" sz="2200" dirty="0"/>
              <a:t> (3 minutes)]</a:t>
            </a:r>
          </a:p>
          <a:p>
            <a:pPr marL="0" indent="0">
              <a:buNone/>
            </a:pPr>
            <a:endParaRPr lang="en-US" sz="2200" dirty="0"/>
          </a:p>
        </p:txBody>
      </p:sp>
      <p:sp>
        <p:nvSpPr>
          <p:cNvPr id="4" name="Slide Number Placeholder 3">
            <a:extLst>
              <a:ext uri="{FF2B5EF4-FFF2-40B4-BE49-F238E27FC236}">
                <a16:creationId xmlns:a16="http://schemas.microsoft.com/office/drawing/2014/main" id="{BE9F525C-1573-0943-86E0-ACEB4B8A310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752C56-4F8A-824F-A263-2404B5D536A2}"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357</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a:extLst>
              <a:ext uri="{FF2B5EF4-FFF2-40B4-BE49-F238E27FC236}">
                <a16:creationId xmlns:a16="http://schemas.microsoft.com/office/drawing/2014/main" id="{D0F14FA1-CD5D-204C-A4F6-152CF334C6AE}"/>
              </a:ext>
            </a:extLst>
          </p:cNvPr>
          <p:cNvPicPr>
            <a:picLocks noChangeAspect="1"/>
          </p:cNvPicPr>
          <p:nvPr/>
        </p:nvPicPr>
        <p:blipFill>
          <a:blip r:embed="rId10"/>
          <a:stretch>
            <a:fillRect/>
          </a:stretch>
        </p:blipFill>
        <p:spPr>
          <a:xfrm>
            <a:off x="1330142" y="4692650"/>
            <a:ext cx="6489700" cy="1854200"/>
          </a:xfrm>
          <a:prstGeom prst="rect">
            <a:avLst/>
          </a:prstGeom>
        </p:spPr>
      </p:pic>
    </p:spTree>
    <p:extLst>
      <p:ext uri="{BB962C8B-B14F-4D97-AF65-F5344CB8AC3E}">
        <p14:creationId xmlns:p14="http://schemas.microsoft.com/office/powerpoint/2010/main" val="3928622614"/>
      </p:ext>
    </p:extLst>
  </p:cSld>
  <p:clrMapOvr>
    <a:masterClrMapping/>
  </p:clrMapOvr>
  <p:transition/>
</p:sld>
</file>

<file path=ppt/slides/slide3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528" y="152400"/>
            <a:ext cx="9144000" cy="1066800"/>
          </a:xfrm>
        </p:spPr>
        <p:txBody>
          <a:bodyPr/>
          <a:lstStyle/>
          <a:p>
            <a:r>
              <a:rPr lang="en-US" sz="3800" dirty="0"/>
              <a:t>Analysis of Latency Variation in DRAM Chips</a:t>
            </a:r>
          </a:p>
        </p:txBody>
      </p:sp>
      <p:sp>
        <p:nvSpPr>
          <p:cNvPr id="3" name="Content Placeholder 2"/>
          <p:cNvSpPr>
            <a:spLocks noGrp="1"/>
          </p:cNvSpPr>
          <p:nvPr>
            <p:ph idx="1"/>
          </p:nvPr>
        </p:nvSpPr>
        <p:spPr>
          <a:xfrm>
            <a:off x="228600" y="980728"/>
            <a:ext cx="8915400" cy="5193723"/>
          </a:xfrm>
        </p:spPr>
        <p:txBody>
          <a:bodyPr/>
          <a:lstStyle/>
          <a:p>
            <a:r>
              <a:rPr lang="en-US" sz="2000" dirty="0"/>
              <a:t>Kevin Chang, </a:t>
            </a:r>
            <a:r>
              <a:rPr lang="en-US" sz="2000" dirty="0" err="1"/>
              <a:t>Abhijith</a:t>
            </a:r>
            <a:r>
              <a:rPr lang="en-US" sz="2000" dirty="0"/>
              <a:t> </a:t>
            </a:r>
            <a:r>
              <a:rPr lang="en-US" sz="2000" dirty="0" err="1"/>
              <a:t>Kashyap</a:t>
            </a:r>
            <a:r>
              <a:rPr lang="en-US" sz="2000" dirty="0"/>
              <a:t>, </a:t>
            </a:r>
            <a:r>
              <a:rPr lang="en-US" sz="2000" dirty="0" err="1"/>
              <a:t>Hasan</a:t>
            </a:r>
            <a:r>
              <a:rPr lang="en-US" sz="2000" dirty="0"/>
              <a:t> Hassan, Samira Khan, Kevin Hsieh, </a:t>
            </a:r>
            <a:r>
              <a:rPr lang="en-US" sz="2000" dirty="0" err="1"/>
              <a:t>Donghyuk</a:t>
            </a:r>
            <a:r>
              <a:rPr lang="en-US" sz="2000" dirty="0"/>
              <a:t> Lee, </a:t>
            </a:r>
            <a:r>
              <a:rPr lang="en-US" sz="2000" dirty="0" err="1"/>
              <a:t>Saugata</a:t>
            </a:r>
            <a:r>
              <a:rPr lang="en-US" sz="2000" dirty="0"/>
              <a:t> </a:t>
            </a:r>
            <a:r>
              <a:rPr lang="en-US" sz="2000" dirty="0" err="1"/>
              <a:t>Ghose</a:t>
            </a:r>
            <a:r>
              <a:rPr lang="en-US" sz="2000" dirty="0"/>
              <a:t>, Gennady Pekhimenko, </a:t>
            </a:r>
            <a:r>
              <a:rPr lang="en-US" sz="2000" dirty="0" err="1"/>
              <a:t>Tianshi</a:t>
            </a:r>
            <a:r>
              <a:rPr lang="en-US" sz="2000" dirty="0"/>
              <a:t> Li, and Onur Mutlu,</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"Understanding Latency Variation in Modern DRAM Chips: Experimental Characterization, Analysis, and Optimization"</a:t>
            </a:r>
            <a:r>
              <a:rPr lang="en-US" sz="2000" dirty="0">
                <a:solidFill>
                  <a:srgbClr val="0432FF"/>
                </a:solidFill>
              </a:rPr>
              <a:t> </a:t>
            </a:r>
            <a:br>
              <a:rPr lang="en-US" sz="2000" dirty="0"/>
            </a:br>
            <a:r>
              <a:rPr lang="en-US" sz="2000" i="1" dirty="0"/>
              <a:t>Proceedings of the </a:t>
            </a:r>
            <a:r>
              <a:rPr lang="en-US" sz="2000" i="1" dirty="0">
                <a:hlinkClick r:id="rId3"/>
              </a:rPr>
              <a:t>ACM International Conference on Measurement and Modeling of Computer Systems</a:t>
            </a:r>
            <a:r>
              <a:rPr lang="en-US" sz="2000" i="1" dirty="0"/>
              <a:t> (</a:t>
            </a:r>
            <a:r>
              <a:rPr lang="en-US" sz="2000" b="1" i="1" dirty="0"/>
              <a:t>SIGMETRICS</a:t>
            </a:r>
            <a:r>
              <a:rPr lang="en-US" sz="2000" i="1" dirty="0"/>
              <a:t>)</a:t>
            </a:r>
            <a:r>
              <a:rPr lang="en-US" sz="2000" dirty="0"/>
              <a:t>, Antibes Juan-Les-Pins, France, June 2016. </a:t>
            </a:r>
            <a:br>
              <a:rPr lang="en-US" sz="2000" dirty="0"/>
            </a:br>
            <a:r>
              <a:rPr lang="en-US" sz="2000" dirty="0"/>
              <a:t>[</a:t>
            </a:r>
            <a:r>
              <a:rPr lang="en-US" sz="2000" dirty="0">
                <a:hlinkClick r:id="rId4"/>
              </a:rPr>
              <a:t>Slides (pptx)</a:t>
            </a:r>
            <a:r>
              <a:rPr lang="en-US" sz="2000" dirty="0"/>
              <a:t> </a:t>
            </a:r>
            <a:r>
              <a:rPr lang="en-US" sz="2000" dirty="0">
                <a:hlinkClick r:id="rId5"/>
              </a:rPr>
              <a:t>(pdf)</a:t>
            </a:r>
            <a:r>
              <a:rPr lang="en-US" sz="2000" dirty="0"/>
              <a:t>] </a:t>
            </a:r>
            <a:br>
              <a:rPr lang="en-US" sz="2000" dirty="0"/>
            </a:br>
            <a:r>
              <a:rPr lang="en-US" sz="2000" dirty="0"/>
              <a:t>[</a:t>
            </a:r>
            <a:r>
              <a:rPr lang="en-US" sz="2000" dirty="0">
                <a:hlinkClick r:id="rId6"/>
              </a:rPr>
              <a:t>Source Code</a:t>
            </a:r>
            <a:r>
              <a:rPr lang="en-US" sz="2000" dirty="0"/>
              <a:t>] </a:t>
            </a:r>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71752C56-4F8A-824F-A263-2404B5D536A2}" type="slidenum">
              <a:rPr kumimoji="0" lang="en-US" sz="1600" b="0" i="0" u="none" strike="noStrike" kern="1200" cap="none" spc="0" normalizeH="0" baseline="0" noProof="0" smtClean="0">
                <a:ln>
                  <a:noFill/>
                </a:ln>
                <a:solidFill>
                  <a:srgbClr val="000000"/>
                </a:solidFill>
                <a:effectLst/>
                <a:uLnTx/>
                <a:uFillTx/>
                <a:latin typeface="Garamond" pitchFamily="18"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358</a:t>
            </a:fld>
            <a:endParaRPr kumimoji="0" lang="en-US" sz="1600" b="0" i="0" u="none" strike="noStrike" kern="1200" cap="none" spc="0" normalizeH="0" baseline="0" noProof="0">
              <a:ln>
                <a:noFill/>
              </a:ln>
              <a:solidFill>
                <a:srgbClr val="000000"/>
              </a:solidFill>
              <a:effectLst/>
              <a:uLnTx/>
              <a:uFillTx/>
              <a:latin typeface="Garamond" pitchFamily="18" charset="0"/>
              <a:ea typeface="ＭＳ Ｐゴシック" charset="-128"/>
              <a:cs typeface="+mn-cs"/>
            </a:endParaRPr>
          </a:p>
        </p:txBody>
      </p:sp>
      <p:pic>
        <p:nvPicPr>
          <p:cNvPr id="5" name="Picture 4"/>
          <p:cNvPicPr>
            <a:picLocks noChangeAspect="1"/>
          </p:cNvPicPr>
          <p:nvPr/>
        </p:nvPicPr>
        <p:blipFill>
          <a:blip r:embed="rId7"/>
          <a:stretch>
            <a:fillRect/>
          </a:stretch>
        </p:blipFill>
        <p:spPr>
          <a:xfrm>
            <a:off x="-16234" y="4365104"/>
            <a:ext cx="9144000" cy="818866"/>
          </a:xfrm>
          <a:prstGeom prst="rect">
            <a:avLst/>
          </a:prstGeom>
        </p:spPr>
      </p:pic>
      <p:pic>
        <p:nvPicPr>
          <p:cNvPr id="6" name="Picture 5"/>
          <p:cNvPicPr>
            <a:picLocks noChangeAspect="1"/>
          </p:cNvPicPr>
          <p:nvPr/>
        </p:nvPicPr>
        <p:blipFill>
          <a:blip r:embed="rId8"/>
          <a:stretch>
            <a:fillRect/>
          </a:stretch>
        </p:blipFill>
        <p:spPr>
          <a:xfrm>
            <a:off x="-36512" y="5229200"/>
            <a:ext cx="9144000" cy="1278739"/>
          </a:xfrm>
          <a:prstGeom prst="rect">
            <a:avLst/>
          </a:prstGeom>
        </p:spPr>
      </p:pic>
    </p:spTree>
    <p:extLst>
      <p:ext uri="{BB962C8B-B14F-4D97-AF65-F5344CB8AC3E}">
        <p14:creationId xmlns:p14="http://schemas.microsoft.com/office/powerpoint/2010/main" val="272283423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3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528" y="152400"/>
            <a:ext cx="9144000" cy="1066800"/>
          </a:xfrm>
        </p:spPr>
        <p:txBody>
          <a:bodyPr/>
          <a:lstStyle/>
          <a:p>
            <a:r>
              <a:rPr lang="en-US" sz="3800" dirty="0"/>
              <a:t>Design-Induced Latency Variation in DRAM</a:t>
            </a:r>
          </a:p>
        </p:txBody>
      </p:sp>
      <p:sp>
        <p:nvSpPr>
          <p:cNvPr id="3" name="Content Placeholder 2"/>
          <p:cNvSpPr>
            <a:spLocks noGrp="1"/>
          </p:cNvSpPr>
          <p:nvPr>
            <p:ph idx="1"/>
          </p:nvPr>
        </p:nvSpPr>
        <p:spPr>
          <a:xfrm>
            <a:off x="228600" y="980728"/>
            <a:ext cx="8915400" cy="5193723"/>
          </a:xfrm>
        </p:spPr>
        <p:txBody>
          <a:bodyPr/>
          <a:lstStyle/>
          <a:p>
            <a:r>
              <a:rPr lang="en-US" sz="2000" dirty="0" err="1"/>
              <a:t>Donghyuk</a:t>
            </a:r>
            <a:r>
              <a:rPr lang="en-US" sz="2000" dirty="0"/>
              <a:t> Lee, Samira Khan, Lavanya Subramanian, </a:t>
            </a:r>
            <a:r>
              <a:rPr lang="en-US" sz="2000" dirty="0" err="1"/>
              <a:t>Saugata</a:t>
            </a:r>
            <a:r>
              <a:rPr lang="en-US" sz="2000" dirty="0"/>
              <a:t> </a:t>
            </a:r>
            <a:r>
              <a:rPr lang="en-US" sz="2000" dirty="0" err="1"/>
              <a:t>Ghose</a:t>
            </a:r>
            <a:r>
              <a:rPr lang="en-US" sz="2000" dirty="0"/>
              <a:t>, </a:t>
            </a:r>
            <a:r>
              <a:rPr lang="en-US" sz="2000" dirty="0" err="1"/>
              <a:t>Rachata</a:t>
            </a:r>
            <a:r>
              <a:rPr lang="en-US" sz="2000" dirty="0"/>
              <a:t> </a:t>
            </a:r>
            <a:r>
              <a:rPr lang="en-US" sz="2000" dirty="0" err="1"/>
              <a:t>Ausavarungnirun</a:t>
            </a:r>
            <a:r>
              <a:rPr lang="en-US" sz="2000" dirty="0"/>
              <a:t>, Gennady Pekhimenko, </a:t>
            </a:r>
            <a:r>
              <a:rPr lang="en-US" sz="2000" dirty="0" err="1"/>
              <a:t>Vivek</a:t>
            </a:r>
            <a:r>
              <a:rPr lang="en-US" sz="2000" dirty="0"/>
              <a:t> Seshadri, and Onur Mutlu,</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"Design-Induced Latency Variation in Modern DRAM Chips: Characterization, Analysis, and Latency Reduction Mechanisms"</a:t>
            </a:r>
            <a:r>
              <a:rPr lang="en-US" sz="2000" dirty="0">
                <a:solidFill>
                  <a:srgbClr val="0432FF"/>
                </a:solidFill>
              </a:rPr>
              <a:t> </a:t>
            </a:r>
            <a:br>
              <a:rPr lang="en-US" sz="2000" dirty="0"/>
            </a:br>
            <a:r>
              <a:rPr lang="en-US" sz="2000" i="1" dirty="0"/>
              <a:t>Proceedings of the </a:t>
            </a:r>
            <a:r>
              <a:rPr lang="en-US" sz="2000" i="1" dirty="0">
                <a:hlinkClick r:id="rId3"/>
              </a:rPr>
              <a:t>ACM International Conference on Measurement and Modeling of Computer Systems</a:t>
            </a:r>
            <a:r>
              <a:rPr lang="en-US" sz="2000" i="1" dirty="0"/>
              <a:t> (</a:t>
            </a:r>
            <a:r>
              <a:rPr lang="en-US" sz="2000" b="1" i="1" dirty="0"/>
              <a:t>SIGMETRICS</a:t>
            </a:r>
            <a:r>
              <a:rPr lang="en-US" sz="2000" i="1" dirty="0"/>
              <a:t>)</a:t>
            </a:r>
            <a:r>
              <a:rPr lang="en-US" sz="2000" dirty="0"/>
              <a:t>, Urbana-Champaign, IL, USA, June 2017. </a:t>
            </a:r>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71752C56-4F8A-824F-A263-2404B5D536A2}" type="slidenum">
              <a:rPr kumimoji="0" lang="en-US" sz="1600" b="0" i="0" u="none" strike="noStrike" kern="1200" cap="none" spc="0" normalizeH="0" baseline="0" noProof="0" smtClean="0">
                <a:ln>
                  <a:noFill/>
                </a:ln>
                <a:solidFill>
                  <a:srgbClr val="000000"/>
                </a:solidFill>
                <a:effectLst/>
                <a:uLnTx/>
                <a:uFillTx/>
                <a:latin typeface="Garamond" pitchFamily="18"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359</a:t>
            </a:fld>
            <a:endParaRPr kumimoji="0" lang="en-US" sz="1600" b="0" i="0" u="none" strike="noStrike" kern="1200" cap="none" spc="0" normalizeH="0" baseline="0" noProof="0">
              <a:ln>
                <a:noFill/>
              </a:ln>
              <a:solidFill>
                <a:srgbClr val="000000"/>
              </a:solidFill>
              <a:effectLst/>
              <a:uLnTx/>
              <a:uFillTx/>
              <a:latin typeface="Garamond" pitchFamily="18" charset="0"/>
              <a:ea typeface="ＭＳ Ｐゴシック" charset="-128"/>
              <a:cs typeface="+mn-cs"/>
            </a:endParaRPr>
          </a:p>
        </p:txBody>
      </p:sp>
      <p:pic>
        <p:nvPicPr>
          <p:cNvPr id="8" name="Picture 7"/>
          <p:cNvPicPr>
            <a:picLocks noChangeAspect="1"/>
          </p:cNvPicPr>
          <p:nvPr/>
        </p:nvPicPr>
        <p:blipFill>
          <a:blip r:embed="rId4"/>
          <a:stretch>
            <a:fillRect/>
          </a:stretch>
        </p:blipFill>
        <p:spPr>
          <a:xfrm>
            <a:off x="0" y="3837964"/>
            <a:ext cx="9144000" cy="2543364"/>
          </a:xfrm>
          <a:prstGeom prst="rect">
            <a:avLst/>
          </a:prstGeom>
        </p:spPr>
      </p:pic>
    </p:spTree>
    <p:extLst>
      <p:ext uri="{BB962C8B-B14F-4D97-AF65-F5344CB8AC3E}">
        <p14:creationId xmlns:p14="http://schemas.microsoft.com/office/powerpoint/2010/main" val="406366252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3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A6333-34F0-B840-8F7C-8EE01BD0583E}"/>
              </a:ext>
            </a:extLst>
          </p:cNvPr>
          <p:cNvSpPr>
            <a:spLocks noGrp="1"/>
          </p:cNvSpPr>
          <p:nvPr>
            <p:ph type="title"/>
          </p:nvPr>
        </p:nvSpPr>
        <p:spPr/>
        <p:txBody>
          <a:bodyPr/>
          <a:lstStyle/>
          <a:p>
            <a:r>
              <a:rPr lang="en-US" dirty="0"/>
              <a:t>Solar-DRAM: Putting It Together</a:t>
            </a:r>
          </a:p>
        </p:txBody>
      </p:sp>
      <p:sp>
        <p:nvSpPr>
          <p:cNvPr id="3" name="Content Placeholder 2">
            <a:extLst>
              <a:ext uri="{FF2B5EF4-FFF2-40B4-BE49-F238E27FC236}">
                <a16:creationId xmlns:a16="http://schemas.microsoft.com/office/drawing/2014/main" id="{B203D3F7-8F9D-FA40-B1DE-900CFFDF927E}"/>
              </a:ext>
            </a:extLst>
          </p:cNvPr>
          <p:cNvSpPr>
            <a:spLocks noGrp="1"/>
          </p:cNvSpPr>
          <p:nvPr>
            <p:ph idx="1"/>
          </p:nvPr>
        </p:nvSpPr>
        <p:spPr>
          <a:xfrm>
            <a:off x="228600" y="1052736"/>
            <a:ext cx="8610600" cy="5195664"/>
          </a:xfrm>
        </p:spPr>
        <p:txBody>
          <a:bodyPr/>
          <a:lstStyle/>
          <a:p>
            <a:r>
              <a:rPr lang="en-US" sz="2200" dirty="0" err="1"/>
              <a:t>Jeremie</a:t>
            </a:r>
            <a:r>
              <a:rPr lang="en-US" sz="2200" dirty="0"/>
              <a:t> S. Kim, Minesh Patel, Hasan Hassan, and </a:t>
            </a:r>
            <a:r>
              <a:rPr lang="en-US" sz="2200" u="sng" dirty="0"/>
              <a:t>Onur Mutlu</a:t>
            </a:r>
            <a:r>
              <a:rPr lang="en-US" sz="2200" dirty="0"/>
              <a:t>,</a:t>
            </a:r>
            <a:br>
              <a:rPr lang="en-US" sz="2200" dirty="0"/>
            </a:br>
            <a:r>
              <a:rPr lang="en-US" sz="2200" b="1" dirty="0">
                <a:solidFill>
                  <a:srgbClr val="0432FF"/>
                </a:solidFill>
                <a:hlinkClick r:id="rId2">
                  <a:extLst>
                    <a:ext uri="{A12FA001-AC4F-418D-AE19-62706E023703}">
                      <ahyp:hlinkClr xmlns:ahyp="http://schemas.microsoft.com/office/drawing/2018/hyperlinkcolor" val="tx"/>
                    </a:ext>
                  </a:extLst>
                </a:hlinkClick>
              </a:rPr>
              <a:t>"Solar-DRAM: Reducing DRAM Access Latency by Exploiting the Variation in Local Bitlines"</a:t>
            </a:r>
            <a:br>
              <a:rPr lang="en-US" sz="2200" dirty="0">
                <a:solidFill>
                  <a:srgbClr val="0432FF"/>
                </a:solidFill>
              </a:rPr>
            </a:br>
            <a:r>
              <a:rPr lang="en-US" sz="2200" i="1" dirty="0"/>
              <a:t>Proceedings of the </a:t>
            </a:r>
            <a:r>
              <a:rPr lang="en-US" sz="2200" i="1" dirty="0">
                <a:hlinkClick r:id="rId3"/>
              </a:rPr>
              <a:t>36th IEEE International Conference on Computer Design</a:t>
            </a:r>
            <a:r>
              <a:rPr lang="en-US" sz="2200" i="1" dirty="0"/>
              <a:t> (</a:t>
            </a:r>
            <a:r>
              <a:rPr lang="en-US" sz="2200" b="1" i="1" dirty="0"/>
              <a:t>ICCD</a:t>
            </a:r>
            <a:r>
              <a:rPr lang="en-US" sz="2200" i="1" dirty="0"/>
              <a:t>)</a:t>
            </a:r>
            <a:r>
              <a:rPr lang="en-US" sz="2200" dirty="0"/>
              <a:t>, Orlando, FL, USA, October 2018. </a:t>
            </a:r>
            <a:br>
              <a:rPr lang="en-US" sz="2200" dirty="0"/>
            </a:br>
            <a:r>
              <a:rPr lang="en-US" sz="2200" dirty="0"/>
              <a:t>[</a:t>
            </a:r>
            <a:r>
              <a:rPr lang="en-US" sz="2200" dirty="0">
                <a:hlinkClick r:id="rId4"/>
              </a:rPr>
              <a:t>Slides (pptx)</a:t>
            </a:r>
            <a:r>
              <a:rPr lang="en-US" sz="2200" dirty="0"/>
              <a:t> </a:t>
            </a:r>
            <a:r>
              <a:rPr lang="en-US" sz="2200" dirty="0">
                <a:hlinkClick r:id="rId5"/>
              </a:rPr>
              <a:t>(pdf)</a:t>
            </a:r>
            <a:r>
              <a:rPr lang="en-US" sz="2200" dirty="0"/>
              <a:t>] </a:t>
            </a:r>
            <a:br>
              <a:rPr lang="en-US" sz="2200" dirty="0"/>
            </a:br>
            <a:r>
              <a:rPr lang="en-US" sz="2200" dirty="0"/>
              <a:t>[</a:t>
            </a:r>
            <a:r>
              <a:rPr lang="en-US" sz="2200" dirty="0">
                <a:hlinkClick r:id="rId6"/>
              </a:rPr>
              <a:t>Talk Video</a:t>
            </a:r>
            <a:r>
              <a:rPr lang="en-US" sz="2200" dirty="0"/>
              <a:t> (16 minutes)] </a:t>
            </a:r>
            <a:br>
              <a:rPr lang="en-US" sz="2200" dirty="0"/>
            </a:br>
            <a:endParaRPr lang="en-US" sz="2200" dirty="0"/>
          </a:p>
          <a:p>
            <a:br>
              <a:rPr lang="en-US" sz="2200" dirty="0"/>
            </a:br>
            <a:endParaRPr lang="en-US" sz="2200" dirty="0"/>
          </a:p>
        </p:txBody>
      </p:sp>
      <p:sp>
        <p:nvSpPr>
          <p:cNvPr id="4" name="Slide Number Placeholder 3">
            <a:extLst>
              <a:ext uri="{FF2B5EF4-FFF2-40B4-BE49-F238E27FC236}">
                <a16:creationId xmlns:a16="http://schemas.microsoft.com/office/drawing/2014/main" id="{88DC2D37-A78C-0648-B151-5ED1AD10F385}"/>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360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charset="-128"/>
              <a:cs typeface="+mn-cs"/>
            </a:endParaRPr>
          </a:p>
        </p:txBody>
      </p:sp>
      <p:pic>
        <p:nvPicPr>
          <p:cNvPr id="5" name="Picture 4">
            <a:extLst>
              <a:ext uri="{FF2B5EF4-FFF2-40B4-BE49-F238E27FC236}">
                <a16:creationId xmlns:a16="http://schemas.microsoft.com/office/drawing/2014/main" id="{CB69C954-FEAD-B845-8285-95B6ED75AC6A}"/>
              </a:ext>
            </a:extLst>
          </p:cNvPr>
          <p:cNvPicPr>
            <a:picLocks noChangeAspect="1"/>
          </p:cNvPicPr>
          <p:nvPr/>
        </p:nvPicPr>
        <p:blipFill>
          <a:blip r:embed="rId7"/>
          <a:stretch>
            <a:fillRect/>
          </a:stretch>
        </p:blipFill>
        <p:spPr>
          <a:xfrm>
            <a:off x="5882" y="4077072"/>
            <a:ext cx="9144000" cy="2022466"/>
          </a:xfrm>
          <a:prstGeom prst="rect">
            <a:avLst/>
          </a:prstGeom>
        </p:spPr>
      </p:pic>
    </p:spTree>
    <p:extLst>
      <p:ext uri="{BB962C8B-B14F-4D97-AF65-F5344CB8AC3E}">
        <p14:creationId xmlns:p14="http://schemas.microsoft.com/office/powerpoint/2010/main" val="205941320"/>
      </p:ext>
    </p:extLst>
  </p:cSld>
  <p:clrMapOvr>
    <a:masterClrMapping/>
  </p:clrMapOvr>
  <p:transition/>
</p:sld>
</file>

<file path=ppt/slides/slide3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0" y="1916832"/>
            <a:ext cx="9144000" cy="2088232"/>
          </a:xfrm>
        </p:spPr>
        <p:txBody>
          <a:bodyPr/>
          <a:lstStyle/>
          <a:p>
            <a:pPr marL="0" indent="0" algn="ctr">
              <a:buNone/>
            </a:pPr>
            <a:r>
              <a:rPr lang="en-US" sz="6400" dirty="0">
                <a:solidFill>
                  <a:srgbClr val="FF0000"/>
                </a:solidFill>
              </a:rPr>
              <a:t>Fundamentally</a:t>
            </a:r>
          </a:p>
          <a:p>
            <a:pPr marL="0" indent="0" algn="ctr">
              <a:buNone/>
            </a:pPr>
            <a:r>
              <a:rPr lang="en-US" sz="6400" dirty="0">
                <a:solidFill>
                  <a:srgbClr val="0000FF"/>
                </a:solidFill>
              </a:rPr>
              <a:t>Low-Latency</a:t>
            </a:r>
          </a:p>
          <a:p>
            <a:pPr marL="0" indent="0" algn="ctr">
              <a:buNone/>
            </a:pPr>
            <a:r>
              <a:rPr lang="en-US" sz="6400" dirty="0">
                <a:solidFill>
                  <a:srgbClr val="FF0000"/>
                </a:solidFill>
              </a:rPr>
              <a:t>Computing Architectures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361</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655821655"/>
      </p:ext>
    </p:extLst>
  </p:cSld>
  <p:clrMapOvr>
    <a:masterClrMapping/>
  </p:clrMapOvr>
  <p:transition/>
</p:sld>
</file>

<file path=ppt/slides/slide3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 name="Title 1"/>
          <p:cNvSpPr txBox="1">
            <a:spLocks/>
          </p:cNvSpPr>
          <p:nvPr/>
        </p:nvSpPr>
        <p:spPr>
          <a:xfrm>
            <a:off x="0" y="3717"/>
            <a:ext cx="9144000" cy="2962508"/>
          </a:xfrm>
          <a:prstGeom prst="rect">
            <a:avLst/>
          </a:prstGeom>
          <a:solidFill>
            <a:schemeClr val="accent6">
              <a:lumMod val="75000"/>
            </a:schemeClr>
          </a:solidFill>
        </p:spPr>
        <p:txBody>
          <a:bodyPr vert="horz" lIns="91440" tIns="45720" rIns="91440" bIns="45720" rtlCol="0" anchor="ctr">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endParaRPr kumimoji="0" lang="en-US" sz="6600" b="1" i="0" u="none" strike="noStrike" kern="1200" cap="none" spc="0" normalizeH="0" baseline="0" noProof="0" dirty="0">
              <a:ln>
                <a:noFill/>
              </a:ln>
              <a:solidFill>
                <a:srgbClr val="70AD47"/>
              </a:solidFill>
              <a:effectLst/>
              <a:uLnTx/>
              <a:uFillTx/>
              <a:latin typeface="Calibri Light" panose="020F0302020204030204"/>
              <a:ea typeface="+mj-ea"/>
              <a:cs typeface="+mj-cs"/>
            </a:endParaRPr>
          </a:p>
        </p:txBody>
      </p:sp>
      <p:sp>
        <p:nvSpPr>
          <p:cNvPr id="102" name="Title 1"/>
          <p:cNvSpPr>
            <a:spLocks noGrp="1"/>
          </p:cNvSpPr>
          <p:nvPr>
            <p:ph type="ctrTitle" idx="4294967295"/>
          </p:nvPr>
        </p:nvSpPr>
        <p:spPr>
          <a:xfrm>
            <a:off x="0" y="176130"/>
            <a:ext cx="9144000" cy="2473836"/>
          </a:xfrm>
          <a:prstGeom prst="rect">
            <a:avLst/>
          </a:prstGeom>
          <a:noFill/>
        </p:spPr>
        <p:txBody>
          <a:bodyPr anchor="ctr">
            <a:noAutofit/>
          </a:bodyPr>
          <a:lstStyle/>
          <a:p>
            <a:pPr algn="ctr">
              <a:lnSpc>
                <a:spcPct val="100000"/>
              </a:lnSpc>
            </a:pPr>
            <a:r>
              <a:rPr lang="en-US" sz="3400" b="1" i="1" dirty="0">
                <a:solidFill>
                  <a:schemeClr val="bg1">
                    <a:lumMod val="95000"/>
                  </a:schemeClr>
                </a:solidFill>
                <a:latin typeface="Cambria"/>
                <a:cs typeface="Cambria"/>
              </a:rPr>
              <a:t>D-</a:t>
            </a:r>
            <a:r>
              <a:rPr lang="en-US" sz="3400" b="1" i="1" dirty="0" err="1">
                <a:solidFill>
                  <a:schemeClr val="bg1">
                    <a:lumMod val="95000"/>
                  </a:schemeClr>
                </a:solidFill>
                <a:latin typeface="Cambria"/>
                <a:cs typeface="Cambria"/>
              </a:rPr>
              <a:t>RaNGe</a:t>
            </a:r>
            <a:r>
              <a:rPr lang="en-US" sz="3400" b="1" i="1" dirty="0">
                <a:solidFill>
                  <a:schemeClr val="bg1">
                    <a:lumMod val="95000"/>
                  </a:schemeClr>
                </a:solidFill>
                <a:latin typeface="Cambria"/>
                <a:cs typeface="Cambria"/>
              </a:rPr>
              <a:t>: </a:t>
            </a:r>
            <a:r>
              <a:rPr lang="en-US" sz="3400" b="1" dirty="0">
                <a:solidFill>
                  <a:schemeClr val="bg1">
                    <a:lumMod val="95000"/>
                  </a:schemeClr>
                </a:solidFill>
                <a:latin typeface="Cambria"/>
                <a:cs typeface="Cambria"/>
              </a:rPr>
              <a:t>Using Commodity DRAM Devices </a:t>
            </a:r>
            <a:br>
              <a:rPr lang="en-US" sz="3400" b="1" dirty="0">
                <a:solidFill>
                  <a:schemeClr val="bg1">
                    <a:lumMod val="95000"/>
                  </a:schemeClr>
                </a:solidFill>
                <a:latin typeface="Cambria"/>
                <a:cs typeface="Cambria"/>
              </a:rPr>
            </a:br>
            <a:r>
              <a:rPr lang="en-US" sz="3400" b="1" dirty="0">
                <a:solidFill>
                  <a:schemeClr val="bg1">
                    <a:lumMod val="95000"/>
                  </a:schemeClr>
                </a:solidFill>
                <a:latin typeface="Cambria"/>
                <a:cs typeface="Cambria"/>
              </a:rPr>
              <a:t>to Generate True Random Numbers </a:t>
            </a:r>
            <a:br>
              <a:rPr lang="en-US" sz="3400" b="1" dirty="0">
                <a:solidFill>
                  <a:schemeClr val="bg1">
                    <a:lumMod val="95000"/>
                  </a:schemeClr>
                </a:solidFill>
                <a:latin typeface="Cambria"/>
                <a:cs typeface="Cambria"/>
              </a:rPr>
            </a:br>
            <a:r>
              <a:rPr lang="en-US" sz="3400" b="1" dirty="0">
                <a:solidFill>
                  <a:schemeClr val="bg1">
                    <a:lumMod val="95000"/>
                  </a:schemeClr>
                </a:solidFill>
                <a:latin typeface="Cambria"/>
                <a:cs typeface="Cambria"/>
              </a:rPr>
              <a:t>with Low Latency and High Throughput</a:t>
            </a:r>
          </a:p>
        </p:txBody>
      </p:sp>
      <p:sp>
        <p:nvSpPr>
          <p:cNvPr id="103" name="Subtitle 2"/>
          <p:cNvSpPr>
            <a:spLocks noGrp="1"/>
          </p:cNvSpPr>
          <p:nvPr>
            <p:ph type="subTitle" idx="4294967295"/>
          </p:nvPr>
        </p:nvSpPr>
        <p:spPr>
          <a:xfrm>
            <a:off x="228600" y="3381681"/>
            <a:ext cx="8686800" cy="724829"/>
          </a:xfrm>
          <a:prstGeom prst="rect">
            <a:avLst/>
          </a:prstGeom>
        </p:spPr>
        <p:txBody>
          <a:bodyPr anchor="ctr">
            <a:noAutofit/>
          </a:bodyPr>
          <a:lstStyle/>
          <a:p>
            <a:pPr marL="0" indent="0" algn="ctr">
              <a:buNone/>
            </a:pPr>
            <a:r>
              <a:rPr lang="en-US" sz="2800" b="1" u="sng" dirty="0" err="1">
                <a:latin typeface="Cambria"/>
                <a:cs typeface="Cambria"/>
              </a:rPr>
              <a:t>Jeremie</a:t>
            </a:r>
            <a:r>
              <a:rPr lang="en-US" sz="2800" b="1" u="sng" dirty="0">
                <a:latin typeface="Cambria"/>
                <a:cs typeface="Cambria"/>
              </a:rPr>
              <a:t> S. Kim</a:t>
            </a:r>
            <a:r>
              <a:rPr lang="en-US" sz="2800" b="1" dirty="0">
                <a:latin typeface="Cambria"/>
                <a:cs typeface="Cambria"/>
              </a:rPr>
              <a:t>    </a:t>
            </a:r>
            <a:r>
              <a:rPr lang="en-US" sz="2800" b="1" dirty="0" err="1">
                <a:latin typeface="Cambria"/>
                <a:cs typeface="Cambria"/>
              </a:rPr>
              <a:t>Minesh</a:t>
            </a:r>
            <a:r>
              <a:rPr lang="en-US" sz="2800" b="1" dirty="0">
                <a:latin typeface="Cambria"/>
                <a:cs typeface="Cambria"/>
              </a:rPr>
              <a:t> Patel  </a:t>
            </a:r>
          </a:p>
          <a:p>
            <a:pPr marL="0" indent="0" algn="ctr">
              <a:buNone/>
            </a:pPr>
            <a:r>
              <a:rPr lang="en-US" sz="2800" b="1" dirty="0">
                <a:latin typeface="Cambria"/>
                <a:cs typeface="Cambria"/>
              </a:rPr>
              <a:t>Hasan Hassan </a:t>
            </a:r>
            <a:r>
              <a:rPr lang="en-US" b="1" dirty="0">
                <a:latin typeface="Cambria"/>
                <a:cs typeface="Cambria"/>
              </a:rPr>
              <a:t>  Lois </a:t>
            </a:r>
            <a:r>
              <a:rPr lang="en-US" b="1" dirty="0" err="1">
                <a:latin typeface="Cambria"/>
                <a:cs typeface="Cambria"/>
              </a:rPr>
              <a:t>Orosa</a:t>
            </a:r>
            <a:r>
              <a:rPr lang="en-US" b="1" dirty="0">
                <a:latin typeface="Cambria"/>
                <a:cs typeface="Cambria"/>
              </a:rPr>
              <a:t>   </a:t>
            </a:r>
            <a:r>
              <a:rPr lang="en-US" sz="2800" b="1" dirty="0" err="1">
                <a:latin typeface="Cambria"/>
                <a:cs typeface="Cambria"/>
              </a:rPr>
              <a:t>Onur</a:t>
            </a:r>
            <a:r>
              <a:rPr lang="en-US" sz="2800" b="1" dirty="0">
                <a:latin typeface="Cambria"/>
                <a:cs typeface="Cambria"/>
              </a:rPr>
              <a:t> </a:t>
            </a:r>
            <a:r>
              <a:rPr lang="en-US" sz="2800" b="1" dirty="0" err="1">
                <a:latin typeface="Cambria"/>
                <a:cs typeface="Cambria"/>
              </a:rPr>
              <a:t>Mutlu</a:t>
            </a:r>
            <a:r>
              <a:rPr lang="en-US" sz="2800" b="1" dirty="0">
                <a:latin typeface="Cambria"/>
                <a:cs typeface="Cambria"/>
              </a:rPr>
              <a:t>  </a:t>
            </a:r>
            <a:endParaRPr lang="en-US" sz="2800" dirty="0">
              <a:latin typeface="Cambria"/>
              <a:cs typeface="Cambria"/>
            </a:endParaRPr>
          </a:p>
        </p:txBody>
      </p:sp>
      <p:pic>
        <p:nvPicPr>
          <p:cNvPr id="1026" name="Picture 2" descr="http://www.euroc-project.eu/fileadmin/imgEuroc/eurocConsortiumLogos/ethLogo.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6410" y="5893016"/>
            <a:ext cx="2397512" cy="49249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s://seaphages.org/media/institutions/Burgundy_CMU_JPG_Logo.jpg"/>
          <p:cNvPicPr>
            <a:picLocks noChangeAspect="1" noChangeArrowheads="1"/>
          </p:cNvPicPr>
          <p:nvPr/>
        </p:nvPicPr>
        <p:blipFill rotWithShape="1">
          <a:blip r:embed="rId4">
            <a:extLst>
              <a:ext uri="{28A0092B-C50C-407E-A947-70E740481C1C}">
                <a14:useLocalDpi xmlns:a14="http://schemas.microsoft.com/office/drawing/2010/main" val="0"/>
              </a:ext>
            </a:extLst>
          </a:blip>
          <a:srcRect t="27653" b="26959"/>
          <a:stretch/>
        </p:blipFill>
        <p:spPr bwMode="auto">
          <a:xfrm>
            <a:off x="4716968" y="5909981"/>
            <a:ext cx="4085528" cy="66962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1"/>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943922" y="4616581"/>
            <a:ext cx="2710200" cy="783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02447757"/>
      </p:ext>
    </p:extLst>
  </p:cSld>
  <p:clrMapOvr>
    <a:masterClrMapping/>
  </p:clrMapOvr>
</p:sld>
</file>

<file path=ppt/slides/slide3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400" b="1" dirty="0"/>
              <a:t>DRAM Latency Characterization of 282 LPDDR4 DRAM Devices</a:t>
            </a:r>
          </a:p>
        </p:txBody>
      </p:sp>
      <p:sp>
        <p:nvSpPr>
          <p:cNvPr id="3" name="Content Placeholder 2"/>
          <p:cNvSpPr>
            <a:spLocks noGrp="1"/>
          </p:cNvSpPr>
          <p:nvPr>
            <p:ph idx="1"/>
          </p:nvPr>
        </p:nvSpPr>
        <p:spPr>
          <a:xfrm>
            <a:off x="75991" y="1683657"/>
            <a:ext cx="8987622" cy="4546320"/>
          </a:xfrm>
        </p:spPr>
        <p:txBody>
          <a:bodyPr/>
          <a:lstStyle/>
          <a:p>
            <a:r>
              <a:rPr lang="en-US" sz="3200" dirty="0"/>
              <a:t>Latency failures come from accessing DRAM with </a:t>
            </a:r>
            <a:r>
              <a:rPr lang="en-US" sz="3200" b="1" dirty="0">
                <a:solidFill>
                  <a:srgbClr val="C00000"/>
                </a:solidFill>
              </a:rPr>
              <a:t>reduced</a:t>
            </a:r>
            <a:r>
              <a:rPr lang="en-US" sz="3200" dirty="0"/>
              <a:t> timing parameters.</a:t>
            </a:r>
          </a:p>
          <a:p>
            <a:endParaRPr lang="en-US" dirty="0"/>
          </a:p>
          <a:p>
            <a:r>
              <a:rPr lang="en-US" sz="3200" b="1" dirty="0"/>
              <a:t>Key Observations:</a:t>
            </a:r>
          </a:p>
          <a:p>
            <a:pPr marL="971550" lvl="1" indent="-514350">
              <a:buFont typeface="+mj-lt"/>
              <a:buAutoNum type="arabicPeriod"/>
            </a:pPr>
            <a:r>
              <a:rPr lang="en-US" dirty="0"/>
              <a:t>A cell’s </a:t>
            </a:r>
            <a:r>
              <a:rPr lang="en-US" b="1" dirty="0">
                <a:solidFill>
                  <a:schemeClr val="accent6">
                    <a:lumMod val="75000"/>
                  </a:schemeClr>
                </a:solidFill>
              </a:rPr>
              <a:t>latency failure</a:t>
            </a:r>
            <a:r>
              <a:rPr lang="en-US" dirty="0"/>
              <a:t> probability is determined by </a:t>
            </a:r>
            <a:r>
              <a:rPr lang="en-US" b="1" dirty="0">
                <a:solidFill>
                  <a:schemeClr val="accent5"/>
                </a:solidFill>
              </a:rPr>
              <a:t>random process variation</a:t>
            </a:r>
          </a:p>
          <a:p>
            <a:pPr marL="971550" lvl="1" indent="-514350">
              <a:buFont typeface="+mj-lt"/>
              <a:buAutoNum type="arabicPeriod"/>
            </a:pPr>
            <a:endParaRPr lang="en-US" sz="3200" dirty="0"/>
          </a:p>
          <a:p>
            <a:pPr marL="971550" lvl="1" indent="-514350">
              <a:buFont typeface="+mj-lt"/>
              <a:buAutoNum type="arabicPeriod"/>
            </a:pPr>
            <a:r>
              <a:rPr lang="en-US" dirty="0"/>
              <a:t>Some cells fail </a:t>
            </a:r>
            <a:r>
              <a:rPr lang="en-US" b="1" dirty="0">
                <a:solidFill>
                  <a:srgbClr val="7030A0"/>
                </a:solidFill>
              </a:rPr>
              <a:t>randomly</a:t>
            </a:r>
          </a:p>
          <a:p>
            <a:endParaRPr lang="en-US" dirty="0"/>
          </a:p>
        </p:txBody>
      </p:sp>
    </p:spTree>
    <p:extLst>
      <p:ext uri="{BB962C8B-B14F-4D97-AF65-F5344CB8AC3E}">
        <p14:creationId xmlns:p14="http://schemas.microsoft.com/office/powerpoint/2010/main" val="1052888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 name="Rounded Rectangle 102"/>
          <p:cNvSpPr/>
          <p:nvPr/>
        </p:nvSpPr>
        <p:spPr>
          <a:xfrm>
            <a:off x="1242623" y="2465277"/>
            <a:ext cx="383855" cy="2265404"/>
          </a:xfrm>
          <a:prstGeom prst="roundRect">
            <a:avLst/>
          </a:prstGeom>
          <a:solidFill>
            <a:schemeClr val="bg1"/>
          </a:solidFill>
          <a:ln w="381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Row Decoder</a:t>
            </a:r>
          </a:p>
        </p:txBody>
      </p:sp>
      <p:sp>
        <p:nvSpPr>
          <p:cNvPr id="2" name="Title 1"/>
          <p:cNvSpPr>
            <a:spLocks noGrp="1"/>
          </p:cNvSpPr>
          <p:nvPr>
            <p:ph type="title"/>
          </p:nvPr>
        </p:nvSpPr>
        <p:spPr/>
        <p:txBody>
          <a:bodyPr/>
          <a:lstStyle/>
          <a:p>
            <a:r>
              <a:rPr lang="en-US" b="1" dirty="0"/>
              <a:t>D-</a:t>
            </a:r>
            <a:r>
              <a:rPr lang="en-US" b="1" dirty="0" err="1"/>
              <a:t>RaNGe</a:t>
            </a:r>
            <a:r>
              <a:rPr lang="en-US" b="1" dirty="0"/>
              <a:t> Key Idea</a:t>
            </a:r>
          </a:p>
        </p:txBody>
      </p:sp>
      <p:grpSp>
        <p:nvGrpSpPr>
          <p:cNvPr id="71" name="Group 70"/>
          <p:cNvGrpSpPr/>
          <p:nvPr/>
        </p:nvGrpSpPr>
        <p:grpSpPr>
          <a:xfrm>
            <a:off x="1624693" y="2187711"/>
            <a:ext cx="6756400" cy="2832850"/>
            <a:chOff x="1094298" y="3173501"/>
            <a:chExt cx="7281509" cy="3227302"/>
          </a:xfrm>
        </p:grpSpPr>
        <p:cxnSp>
          <p:nvCxnSpPr>
            <p:cNvPr id="59" name="Straight Connector 58"/>
            <p:cNvCxnSpPr/>
            <p:nvPr/>
          </p:nvCxnSpPr>
          <p:spPr>
            <a:xfrm>
              <a:off x="1107985" y="4740572"/>
              <a:ext cx="7267822" cy="0"/>
            </a:xfrm>
            <a:prstGeom prst="line">
              <a:avLst/>
            </a:prstGeom>
            <a:ln w="6350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a:off x="1096222" y="5677428"/>
              <a:ext cx="7276813" cy="6195"/>
            </a:xfrm>
            <a:prstGeom prst="line">
              <a:avLst/>
            </a:prstGeom>
            <a:ln w="6350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a:off x="1094298" y="3778425"/>
              <a:ext cx="7278737" cy="4681"/>
            </a:xfrm>
            <a:prstGeom prst="line">
              <a:avLst/>
            </a:prstGeom>
            <a:ln w="6350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flipV="1">
              <a:off x="2662517" y="3173511"/>
              <a:ext cx="0" cy="3227292"/>
            </a:xfrm>
            <a:prstGeom prst="line">
              <a:avLst/>
            </a:prstGeom>
            <a:ln w="6350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flipV="1">
              <a:off x="3603811" y="3173511"/>
              <a:ext cx="0" cy="3227292"/>
            </a:xfrm>
            <a:prstGeom prst="line">
              <a:avLst/>
            </a:prstGeom>
            <a:ln w="6350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flipV="1">
              <a:off x="4616822" y="3173511"/>
              <a:ext cx="0" cy="3227292"/>
            </a:xfrm>
            <a:prstGeom prst="line">
              <a:avLst/>
            </a:prstGeom>
            <a:ln w="6350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flipV="1">
              <a:off x="5629834" y="3173511"/>
              <a:ext cx="0" cy="3227292"/>
            </a:xfrm>
            <a:prstGeom prst="line">
              <a:avLst/>
            </a:prstGeom>
            <a:ln w="6350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flipV="1">
              <a:off x="6624916" y="3173501"/>
              <a:ext cx="0" cy="3227292"/>
            </a:xfrm>
            <a:prstGeom prst="line">
              <a:avLst/>
            </a:prstGeom>
            <a:ln w="6350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flipV="1">
              <a:off x="7584139" y="3173501"/>
              <a:ext cx="0" cy="3227292"/>
            </a:xfrm>
            <a:prstGeom prst="line">
              <a:avLst/>
            </a:prstGeom>
            <a:ln w="6350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flipV="1">
              <a:off x="1703294" y="3173511"/>
              <a:ext cx="0" cy="3227292"/>
            </a:xfrm>
            <a:prstGeom prst="line">
              <a:avLst/>
            </a:prstGeom>
            <a:ln w="6350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9" name="Oval 18"/>
            <p:cNvSpPr/>
            <p:nvPr/>
          </p:nvSpPr>
          <p:spPr>
            <a:xfrm>
              <a:off x="5120500" y="3301777"/>
              <a:ext cx="948900" cy="950261"/>
            </a:xfrm>
            <a:prstGeom prst="ellipse">
              <a:avLst/>
            </a:prstGeom>
            <a:solidFill>
              <a:srgbClr val="70AD47"/>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Oval 24"/>
            <p:cNvSpPr/>
            <p:nvPr/>
          </p:nvSpPr>
          <p:spPr>
            <a:xfrm>
              <a:off x="6133523" y="5202299"/>
              <a:ext cx="948900" cy="950261"/>
            </a:xfrm>
            <a:prstGeom prst="ellipse">
              <a:avLst/>
            </a:prstGeom>
            <a:solidFill>
              <a:srgbClr val="70AD47"/>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Oval 27"/>
            <p:cNvSpPr/>
            <p:nvPr/>
          </p:nvSpPr>
          <p:spPr>
            <a:xfrm>
              <a:off x="7109328" y="4252038"/>
              <a:ext cx="948900" cy="950261"/>
            </a:xfrm>
            <a:prstGeom prst="ellipse">
              <a:avLst/>
            </a:prstGeom>
            <a:solidFill>
              <a:srgbClr val="70AD47"/>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Oval 30"/>
            <p:cNvSpPr/>
            <p:nvPr/>
          </p:nvSpPr>
          <p:spPr>
            <a:xfrm>
              <a:off x="3114717" y="3299015"/>
              <a:ext cx="948900" cy="950261"/>
            </a:xfrm>
            <a:prstGeom prst="ellipse">
              <a:avLst/>
            </a:prstGeom>
            <a:solidFill>
              <a:srgbClr val="70AD47"/>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Oval 32"/>
            <p:cNvSpPr/>
            <p:nvPr/>
          </p:nvSpPr>
          <p:spPr>
            <a:xfrm>
              <a:off x="2165817" y="5202299"/>
              <a:ext cx="948900" cy="950261"/>
            </a:xfrm>
            <a:prstGeom prst="ellipse">
              <a:avLst/>
            </a:prstGeom>
            <a:solidFill>
              <a:srgbClr val="70AD47"/>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Oval 38"/>
            <p:cNvSpPr/>
            <p:nvPr/>
          </p:nvSpPr>
          <p:spPr>
            <a:xfrm>
              <a:off x="6181960" y="3343836"/>
              <a:ext cx="828083" cy="842683"/>
            </a:xfrm>
            <a:prstGeom prst="ellipse">
              <a:avLst/>
            </a:prstGeom>
            <a:solidFill>
              <a:schemeClr val="accent6">
                <a:lumMod val="40000"/>
                <a:lumOff val="60000"/>
              </a:schemeClr>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Oval 39"/>
            <p:cNvSpPr/>
            <p:nvPr/>
          </p:nvSpPr>
          <p:spPr>
            <a:xfrm>
              <a:off x="3178840" y="4303065"/>
              <a:ext cx="828083" cy="842683"/>
            </a:xfrm>
            <a:prstGeom prst="ellipse">
              <a:avLst/>
            </a:prstGeom>
            <a:solidFill>
              <a:schemeClr val="accent6">
                <a:lumMod val="40000"/>
                <a:lumOff val="60000"/>
              </a:schemeClr>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Oval 40"/>
            <p:cNvSpPr/>
            <p:nvPr/>
          </p:nvSpPr>
          <p:spPr>
            <a:xfrm>
              <a:off x="1265397" y="5256087"/>
              <a:ext cx="828083" cy="842683"/>
            </a:xfrm>
            <a:prstGeom prst="ellipse">
              <a:avLst/>
            </a:prstGeom>
            <a:solidFill>
              <a:schemeClr val="accent6">
                <a:lumMod val="40000"/>
                <a:lumOff val="60000"/>
              </a:schemeClr>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2" name="Oval 41"/>
            <p:cNvSpPr/>
            <p:nvPr/>
          </p:nvSpPr>
          <p:spPr>
            <a:xfrm>
              <a:off x="5182973" y="5265051"/>
              <a:ext cx="828083" cy="842683"/>
            </a:xfrm>
            <a:prstGeom prst="ellipse">
              <a:avLst/>
            </a:prstGeom>
            <a:solidFill>
              <a:schemeClr val="accent6">
                <a:lumMod val="40000"/>
                <a:lumOff val="60000"/>
              </a:schemeClr>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3" name="Oval 42"/>
            <p:cNvSpPr/>
            <p:nvPr/>
          </p:nvSpPr>
          <p:spPr>
            <a:xfrm>
              <a:off x="2233585" y="3355569"/>
              <a:ext cx="828083" cy="842683"/>
            </a:xfrm>
            <a:prstGeom prst="ellipse">
              <a:avLst/>
            </a:prstGeom>
            <a:solidFill>
              <a:schemeClr val="accent6">
                <a:lumMod val="40000"/>
                <a:lumOff val="60000"/>
              </a:schemeClr>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Oval 44"/>
            <p:cNvSpPr/>
            <p:nvPr/>
          </p:nvSpPr>
          <p:spPr>
            <a:xfrm>
              <a:off x="4224086" y="4365802"/>
              <a:ext cx="735945" cy="735109"/>
            </a:xfrm>
            <a:prstGeom prst="ellipse">
              <a:avLst/>
            </a:prstGeom>
            <a:solidFill>
              <a:schemeClr val="accent4">
                <a:lumMod val="40000"/>
                <a:lumOff val="60000"/>
              </a:schemeClr>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 name="Oval 45"/>
            <p:cNvSpPr/>
            <p:nvPr/>
          </p:nvSpPr>
          <p:spPr>
            <a:xfrm>
              <a:off x="7215805" y="5318837"/>
              <a:ext cx="735945" cy="735109"/>
            </a:xfrm>
            <a:prstGeom prst="ellipse">
              <a:avLst/>
            </a:prstGeom>
            <a:solidFill>
              <a:schemeClr val="accent4">
                <a:lumMod val="40000"/>
                <a:lumOff val="60000"/>
              </a:schemeClr>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7" name="Oval 46"/>
            <p:cNvSpPr/>
            <p:nvPr/>
          </p:nvSpPr>
          <p:spPr>
            <a:xfrm>
              <a:off x="1309942" y="3415542"/>
              <a:ext cx="735945" cy="735109"/>
            </a:xfrm>
            <a:prstGeom prst="ellipse">
              <a:avLst/>
            </a:prstGeom>
            <a:solidFill>
              <a:schemeClr val="accent4">
                <a:lumMod val="40000"/>
                <a:lumOff val="60000"/>
              </a:schemeClr>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 name="Oval 47"/>
            <p:cNvSpPr/>
            <p:nvPr/>
          </p:nvSpPr>
          <p:spPr>
            <a:xfrm>
              <a:off x="4247154" y="3433471"/>
              <a:ext cx="689809" cy="699248"/>
            </a:xfrm>
            <a:prstGeom prst="ellipse">
              <a:avLst/>
            </a:prstGeom>
            <a:solidFill>
              <a:srgbClr val="FFC000"/>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9" name="Oval 48"/>
            <p:cNvSpPr/>
            <p:nvPr/>
          </p:nvSpPr>
          <p:spPr>
            <a:xfrm>
              <a:off x="6263068" y="4374782"/>
              <a:ext cx="689809" cy="699248"/>
            </a:xfrm>
            <a:prstGeom prst="ellipse">
              <a:avLst/>
            </a:prstGeom>
            <a:solidFill>
              <a:srgbClr val="FFC000"/>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0" name="Oval 49"/>
            <p:cNvSpPr/>
            <p:nvPr/>
          </p:nvSpPr>
          <p:spPr>
            <a:xfrm>
              <a:off x="2295363" y="4383732"/>
              <a:ext cx="689809" cy="699248"/>
            </a:xfrm>
            <a:prstGeom prst="ellipse">
              <a:avLst/>
            </a:prstGeom>
            <a:solidFill>
              <a:srgbClr val="FFC000"/>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 name="Oval 50"/>
            <p:cNvSpPr/>
            <p:nvPr/>
          </p:nvSpPr>
          <p:spPr>
            <a:xfrm>
              <a:off x="5282129" y="4414347"/>
              <a:ext cx="625642" cy="625642"/>
            </a:xfrm>
            <a:prstGeom prst="ellipse">
              <a:avLst/>
            </a:prstGeom>
            <a:solidFill>
              <a:schemeClr val="accent2">
                <a:lumMod val="75000"/>
              </a:schemeClr>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2" name="Oval 51"/>
            <p:cNvSpPr/>
            <p:nvPr/>
          </p:nvSpPr>
          <p:spPr>
            <a:xfrm>
              <a:off x="3271114" y="5364607"/>
              <a:ext cx="625642" cy="625642"/>
            </a:xfrm>
            <a:prstGeom prst="ellipse">
              <a:avLst/>
            </a:prstGeom>
            <a:solidFill>
              <a:schemeClr val="accent2">
                <a:lumMod val="75000"/>
              </a:schemeClr>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3" name="Oval 52"/>
            <p:cNvSpPr/>
            <p:nvPr/>
          </p:nvSpPr>
          <p:spPr>
            <a:xfrm>
              <a:off x="7270956" y="3470274"/>
              <a:ext cx="625642" cy="625642"/>
            </a:xfrm>
            <a:prstGeom prst="ellipse">
              <a:avLst/>
            </a:prstGeom>
            <a:solidFill>
              <a:schemeClr val="accent2">
                <a:lumMod val="75000"/>
              </a:schemeClr>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Oval 53"/>
            <p:cNvSpPr/>
            <p:nvPr/>
          </p:nvSpPr>
          <p:spPr>
            <a:xfrm>
              <a:off x="1404372" y="4446499"/>
              <a:ext cx="563218" cy="555814"/>
            </a:xfrm>
            <a:prstGeom prst="ellipse">
              <a:avLst/>
            </a:prstGeom>
            <a:solidFill>
              <a:srgbClr val="FF0000"/>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5" name="Oval 54"/>
            <p:cNvSpPr/>
            <p:nvPr/>
          </p:nvSpPr>
          <p:spPr>
            <a:xfrm>
              <a:off x="4310449" y="5408484"/>
              <a:ext cx="563218" cy="555814"/>
            </a:xfrm>
            <a:prstGeom prst="ellipse">
              <a:avLst/>
            </a:prstGeom>
            <a:solidFill>
              <a:srgbClr val="FF0000"/>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78" name="Group 77"/>
          <p:cNvGrpSpPr/>
          <p:nvPr/>
        </p:nvGrpSpPr>
        <p:grpSpPr>
          <a:xfrm>
            <a:off x="583621" y="1139114"/>
            <a:ext cx="3114951" cy="2237453"/>
            <a:chOff x="235278" y="2377403"/>
            <a:chExt cx="3114951" cy="2237453"/>
          </a:xfrm>
        </p:grpSpPr>
        <p:sp>
          <p:nvSpPr>
            <p:cNvPr id="72" name="TextBox 71"/>
            <p:cNvSpPr txBox="1"/>
            <p:nvPr/>
          </p:nvSpPr>
          <p:spPr>
            <a:xfrm>
              <a:off x="235278" y="2377403"/>
              <a:ext cx="3114951"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DD0303"/>
                  </a:solidFill>
                  <a:effectLst/>
                  <a:uLnTx/>
                  <a:uFillTx/>
                  <a:latin typeface="Cambria" charset="0"/>
                  <a:ea typeface="Cambria" charset="0"/>
                  <a:cs typeface="Cambria" charset="0"/>
                </a:rPr>
                <a:t>High % chance to fail with reduced </a:t>
              </a:r>
              <a:r>
                <a:rPr kumimoji="0" lang="en-US" sz="2400" b="1" i="0" u="none" strike="noStrike" kern="1200" cap="none" spc="0" normalizeH="0" baseline="0" noProof="0" dirty="0" err="1">
                  <a:ln>
                    <a:noFill/>
                  </a:ln>
                  <a:solidFill>
                    <a:srgbClr val="DD0303"/>
                  </a:solidFill>
                  <a:effectLst/>
                  <a:uLnTx/>
                  <a:uFillTx/>
                  <a:latin typeface="Cambria" charset="0"/>
                  <a:ea typeface="Cambria" charset="0"/>
                  <a:cs typeface="Cambria" charset="0"/>
                </a:rPr>
                <a:t>t</a:t>
              </a:r>
              <a:r>
                <a:rPr kumimoji="0" lang="en-US" sz="2400" b="1" i="0" u="none" strike="noStrike" kern="1200" cap="none" spc="0" normalizeH="0" baseline="-25000" noProof="0" dirty="0" err="1">
                  <a:ln>
                    <a:noFill/>
                  </a:ln>
                  <a:solidFill>
                    <a:srgbClr val="DD0303"/>
                  </a:solidFill>
                  <a:effectLst/>
                  <a:uLnTx/>
                  <a:uFillTx/>
                  <a:latin typeface="Cambria" charset="0"/>
                  <a:ea typeface="Cambria" charset="0"/>
                  <a:cs typeface="Cambria" charset="0"/>
                </a:rPr>
                <a:t>RCD</a:t>
              </a:r>
              <a:endParaRPr kumimoji="0" lang="en-US" sz="2400" b="1" i="0" u="none" strike="noStrike" kern="1200" cap="none" spc="0" normalizeH="0" baseline="-25000" noProof="0" dirty="0">
                <a:ln>
                  <a:noFill/>
                </a:ln>
                <a:solidFill>
                  <a:srgbClr val="DD0303"/>
                </a:solidFill>
                <a:effectLst/>
                <a:uLnTx/>
                <a:uFillTx/>
                <a:latin typeface="Cambria" charset="0"/>
                <a:ea typeface="Cambria" charset="0"/>
                <a:cs typeface="Cambria" charset="0"/>
              </a:endParaRPr>
            </a:p>
          </p:txBody>
        </p:sp>
        <p:cxnSp>
          <p:nvCxnSpPr>
            <p:cNvPr id="75" name="Straight Arrow Connector 74"/>
            <p:cNvCxnSpPr>
              <a:cxnSpLocks/>
              <a:endCxn id="54" idx="1"/>
            </p:cNvCxnSpPr>
            <p:nvPr/>
          </p:nvCxnSpPr>
          <p:spPr>
            <a:xfrm>
              <a:off x="1186517" y="3234119"/>
              <a:ext cx="454079" cy="1380737"/>
            </a:xfrm>
            <a:prstGeom prst="straightConnector1">
              <a:avLst/>
            </a:prstGeom>
            <a:ln w="69850">
              <a:solidFill>
                <a:srgbClr val="DD0404"/>
              </a:solidFill>
              <a:tailEnd type="triangle"/>
            </a:ln>
          </p:spPr>
          <p:style>
            <a:lnRef idx="1">
              <a:schemeClr val="accent1"/>
            </a:lnRef>
            <a:fillRef idx="0">
              <a:schemeClr val="accent1"/>
            </a:fillRef>
            <a:effectRef idx="0">
              <a:schemeClr val="accent1"/>
            </a:effectRef>
            <a:fontRef idx="minor">
              <a:schemeClr val="tx1"/>
            </a:fontRef>
          </p:style>
        </p:cxnSp>
      </p:grpSp>
      <p:grpSp>
        <p:nvGrpSpPr>
          <p:cNvPr id="82" name="Group 81"/>
          <p:cNvGrpSpPr/>
          <p:nvPr/>
        </p:nvGrpSpPr>
        <p:grpSpPr>
          <a:xfrm>
            <a:off x="5560125" y="838389"/>
            <a:ext cx="3131937" cy="1483886"/>
            <a:chOff x="5146466" y="2386922"/>
            <a:chExt cx="3131937" cy="1483886"/>
          </a:xfrm>
        </p:grpSpPr>
        <p:sp>
          <p:nvSpPr>
            <p:cNvPr id="73" name="TextBox 72"/>
            <p:cNvSpPr txBox="1"/>
            <p:nvPr/>
          </p:nvSpPr>
          <p:spPr>
            <a:xfrm>
              <a:off x="5146466" y="2386922"/>
              <a:ext cx="3131937"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70AD47">
                      <a:lumMod val="75000"/>
                    </a:srgbClr>
                  </a:solidFill>
                  <a:effectLst/>
                  <a:uLnTx/>
                  <a:uFillTx/>
                  <a:latin typeface="Cambria" charset="0"/>
                  <a:ea typeface="Cambria" charset="0"/>
                  <a:cs typeface="Cambria" charset="0"/>
                </a:rPr>
                <a:t>Low % chance to fail with reduced </a:t>
              </a:r>
              <a:r>
                <a:rPr kumimoji="0" lang="en-US" sz="2400" b="1" i="0" u="none" strike="noStrike" kern="1200" cap="none" spc="0" normalizeH="0" baseline="0" noProof="0" dirty="0" err="1">
                  <a:ln>
                    <a:noFill/>
                  </a:ln>
                  <a:solidFill>
                    <a:srgbClr val="70AD47">
                      <a:lumMod val="75000"/>
                    </a:srgbClr>
                  </a:solidFill>
                  <a:effectLst/>
                  <a:uLnTx/>
                  <a:uFillTx/>
                  <a:latin typeface="Cambria" charset="0"/>
                  <a:ea typeface="Cambria" charset="0"/>
                  <a:cs typeface="Cambria" charset="0"/>
                </a:rPr>
                <a:t>t</a:t>
              </a:r>
              <a:r>
                <a:rPr kumimoji="0" lang="en-US" sz="2400" b="1" i="0" u="none" strike="noStrike" kern="1200" cap="none" spc="0" normalizeH="0" baseline="-25000" noProof="0" dirty="0" err="1">
                  <a:ln>
                    <a:noFill/>
                  </a:ln>
                  <a:solidFill>
                    <a:srgbClr val="70AD47">
                      <a:lumMod val="75000"/>
                    </a:srgbClr>
                  </a:solidFill>
                  <a:effectLst/>
                  <a:uLnTx/>
                  <a:uFillTx/>
                  <a:latin typeface="Cambria" charset="0"/>
                  <a:ea typeface="Cambria" charset="0"/>
                  <a:cs typeface="Cambria" charset="0"/>
                </a:rPr>
                <a:t>RCD</a:t>
              </a:r>
              <a:endParaRPr kumimoji="0" lang="en-US" sz="2400" b="1" i="0" u="none" strike="noStrike" kern="1200" cap="none" spc="0" normalizeH="0" baseline="-25000" noProof="0" dirty="0">
                <a:ln>
                  <a:noFill/>
                </a:ln>
                <a:solidFill>
                  <a:srgbClr val="70AD47">
                    <a:lumMod val="75000"/>
                  </a:srgbClr>
                </a:solidFill>
                <a:effectLst/>
                <a:uLnTx/>
                <a:uFillTx/>
                <a:latin typeface="Cambria" charset="0"/>
                <a:ea typeface="Cambria" charset="0"/>
                <a:cs typeface="Cambria" charset="0"/>
              </a:endParaRPr>
            </a:p>
          </p:txBody>
        </p:sp>
        <p:cxnSp>
          <p:nvCxnSpPr>
            <p:cNvPr id="79" name="Straight Arrow Connector 78"/>
            <p:cNvCxnSpPr>
              <a:cxnSpLocks/>
            </p:cNvCxnSpPr>
            <p:nvPr/>
          </p:nvCxnSpPr>
          <p:spPr>
            <a:xfrm flipH="1">
              <a:off x="5675087" y="3291787"/>
              <a:ext cx="684359" cy="579021"/>
            </a:xfrm>
            <a:prstGeom prst="straightConnector1">
              <a:avLst/>
            </a:prstGeom>
            <a:ln w="6985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02" name="Group 101"/>
          <p:cNvGrpSpPr/>
          <p:nvPr/>
        </p:nvGrpSpPr>
        <p:grpSpPr>
          <a:xfrm>
            <a:off x="1698389" y="4920223"/>
            <a:ext cx="6388029" cy="329754"/>
            <a:chOff x="1350046" y="6424274"/>
            <a:chExt cx="6388029" cy="329754"/>
          </a:xfrm>
        </p:grpSpPr>
        <p:sp>
          <p:nvSpPr>
            <p:cNvPr id="95" name="Rounded Rectangle 94"/>
            <p:cNvSpPr/>
            <p:nvPr/>
          </p:nvSpPr>
          <p:spPr>
            <a:xfrm>
              <a:off x="6835928" y="6424274"/>
              <a:ext cx="902147" cy="316503"/>
            </a:xfrm>
            <a:prstGeom prst="roundRect">
              <a:avLst/>
            </a:prstGeom>
            <a:solidFill>
              <a:schemeClr val="bg1"/>
            </a:solidFill>
            <a:ln w="381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SA</a:t>
              </a:r>
            </a:p>
          </p:txBody>
        </p:sp>
        <p:sp>
          <p:nvSpPr>
            <p:cNvPr id="96" name="Rounded Rectangle 95"/>
            <p:cNvSpPr/>
            <p:nvPr/>
          </p:nvSpPr>
          <p:spPr>
            <a:xfrm>
              <a:off x="5908916" y="6430145"/>
              <a:ext cx="933317" cy="316503"/>
            </a:xfrm>
            <a:prstGeom prst="roundRect">
              <a:avLst/>
            </a:prstGeom>
            <a:solidFill>
              <a:schemeClr val="bg1"/>
            </a:solidFill>
            <a:ln w="381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SA</a:t>
              </a:r>
            </a:p>
          </p:txBody>
        </p:sp>
        <p:sp>
          <p:nvSpPr>
            <p:cNvPr id="97" name="Rounded Rectangle 96"/>
            <p:cNvSpPr/>
            <p:nvPr/>
          </p:nvSpPr>
          <p:spPr>
            <a:xfrm>
              <a:off x="4988210" y="6437525"/>
              <a:ext cx="920707" cy="316503"/>
            </a:xfrm>
            <a:prstGeom prst="roundRect">
              <a:avLst/>
            </a:prstGeom>
            <a:solidFill>
              <a:schemeClr val="bg1"/>
            </a:solidFill>
            <a:ln w="381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SA</a:t>
              </a:r>
            </a:p>
          </p:txBody>
        </p:sp>
        <p:sp>
          <p:nvSpPr>
            <p:cNvPr id="98" name="Rounded Rectangle 97"/>
            <p:cNvSpPr/>
            <p:nvPr/>
          </p:nvSpPr>
          <p:spPr>
            <a:xfrm>
              <a:off x="4055208" y="6437525"/>
              <a:ext cx="933317" cy="316503"/>
            </a:xfrm>
            <a:prstGeom prst="roundRect">
              <a:avLst/>
            </a:prstGeom>
            <a:solidFill>
              <a:schemeClr val="bg1"/>
            </a:solidFill>
            <a:ln w="381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SA</a:t>
              </a:r>
            </a:p>
          </p:txBody>
        </p:sp>
        <p:sp>
          <p:nvSpPr>
            <p:cNvPr id="99" name="Rounded Rectangle 98"/>
            <p:cNvSpPr/>
            <p:nvPr/>
          </p:nvSpPr>
          <p:spPr>
            <a:xfrm>
              <a:off x="3190941" y="6437525"/>
              <a:ext cx="876877" cy="316503"/>
            </a:xfrm>
            <a:prstGeom prst="roundRect">
              <a:avLst/>
            </a:prstGeom>
            <a:solidFill>
              <a:schemeClr val="bg1"/>
            </a:solidFill>
            <a:ln w="381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SA</a:t>
              </a:r>
            </a:p>
          </p:txBody>
        </p:sp>
        <p:sp>
          <p:nvSpPr>
            <p:cNvPr id="100" name="Rounded Rectangle 99"/>
            <p:cNvSpPr/>
            <p:nvPr/>
          </p:nvSpPr>
          <p:spPr>
            <a:xfrm>
              <a:off x="2256841" y="6437525"/>
              <a:ext cx="940181" cy="316503"/>
            </a:xfrm>
            <a:prstGeom prst="roundRect">
              <a:avLst/>
            </a:prstGeom>
            <a:solidFill>
              <a:schemeClr val="bg1"/>
            </a:solidFill>
            <a:ln w="381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SA</a:t>
              </a:r>
            </a:p>
          </p:txBody>
        </p:sp>
        <p:sp>
          <p:nvSpPr>
            <p:cNvPr id="101" name="Rounded Rectangle 100"/>
            <p:cNvSpPr/>
            <p:nvPr/>
          </p:nvSpPr>
          <p:spPr>
            <a:xfrm>
              <a:off x="1350046" y="6437525"/>
              <a:ext cx="911892" cy="316503"/>
            </a:xfrm>
            <a:prstGeom prst="roundRect">
              <a:avLst/>
            </a:prstGeom>
            <a:solidFill>
              <a:schemeClr val="bg1"/>
            </a:solidFill>
            <a:ln w="381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SA</a:t>
              </a:r>
            </a:p>
          </p:txBody>
        </p:sp>
      </p:grpSp>
      <p:grpSp>
        <p:nvGrpSpPr>
          <p:cNvPr id="56" name="Group 55">
            <a:extLst>
              <a:ext uri="{FF2B5EF4-FFF2-40B4-BE49-F238E27FC236}">
                <a16:creationId xmlns:a16="http://schemas.microsoft.com/office/drawing/2014/main" id="{ED98B89D-57D5-9943-B3EB-B2B07AC17199}"/>
              </a:ext>
            </a:extLst>
          </p:cNvPr>
          <p:cNvGrpSpPr/>
          <p:nvPr/>
        </p:nvGrpSpPr>
        <p:grpSpPr>
          <a:xfrm>
            <a:off x="3304240" y="4637314"/>
            <a:ext cx="3131937" cy="1928552"/>
            <a:chOff x="5146466" y="1289367"/>
            <a:chExt cx="3131937" cy="1928552"/>
          </a:xfrm>
        </p:grpSpPr>
        <p:sp>
          <p:nvSpPr>
            <p:cNvPr id="58" name="TextBox 57">
              <a:extLst>
                <a:ext uri="{FF2B5EF4-FFF2-40B4-BE49-F238E27FC236}">
                  <a16:creationId xmlns:a16="http://schemas.microsoft.com/office/drawing/2014/main" id="{17361870-5ED6-FB42-B336-487AB0462FB4}"/>
                </a:ext>
              </a:extLst>
            </p:cNvPr>
            <p:cNvSpPr txBox="1"/>
            <p:nvPr/>
          </p:nvSpPr>
          <p:spPr>
            <a:xfrm>
              <a:off x="5146466" y="2386922"/>
              <a:ext cx="3131937"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35A20"/>
                  </a:solidFill>
                  <a:effectLst/>
                  <a:uLnTx/>
                  <a:uFillTx/>
                  <a:latin typeface="Cambria" charset="0"/>
                  <a:ea typeface="Cambria" charset="0"/>
                  <a:cs typeface="Cambria" charset="0"/>
                </a:rPr>
                <a:t>Fails randomly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35A20"/>
                  </a:solidFill>
                  <a:effectLst/>
                  <a:uLnTx/>
                  <a:uFillTx/>
                  <a:latin typeface="Cambria" charset="0"/>
                  <a:ea typeface="Cambria" charset="0"/>
                  <a:cs typeface="Cambria" charset="0"/>
                </a:rPr>
                <a:t>with reduced </a:t>
              </a:r>
              <a:r>
                <a:rPr kumimoji="0" lang="en-US" sz="2400" b="1" i="0" u="none" strike="noStrike" kern="1200" cap="none" spc="0" normalizeH="0" baseline="0" noProof="0" dirty="0" err="1">
                  <a:ln>
                    <a:noFill/>
                  </a:ln>
                  <a:solidFill>
                    <a:srgbClr val="C35A20"/>
                  </a:solidFill>
                  <a:effectLst/>
                  <a:uLnTx/>
                  <a:uFillTx/>
                  <a:latin typeface="Cambria" charset="0"/>
                  <a:ea typeface="Cambria" charset="0"/>
                  <a:cs typeface="Cambria" charset="0"/>
                </a:rPr>
                <a:t>t</a:t>
              </a:r>
              <a:r>
                <a:rPr kumimoji="0" lang="en-US" sz="2400" b="1" i="0" u="none" strike="noStrike" kern="1200" cap="none" spc="0" normalizeH="0" baseline="-25000" noProof="0" dirty="0" err="1">
                  <a:ln>
                    <a:noFill/>
                  </a:ln>
                  <a:solidFill>
                    <a:srgbClr val="C35A20"/>
                  </a:solidFill>
                  <a:effectLst/>
                  <a:uLnTx/>
                  <a:uFillTx/>
                  <a:latin typeface="Cambria" charset="0"/>
                  <a:ea typeface="Cambria" charset="0"/>
                  <a:cs typeface="Cambria" charset="0"/>
                </a:rPr>
                <a:t>RCD</a:t>
              </a:r>
              <a:endParaRPr kumimoji="0" lang="en-US" sz="2400" b="1" i="0" u="none" strike="noStrike" kern="1200" cap="none" spc="0" normalizeH="0" baseline="-25000" noProof="0" dirty="0">
                <a:ln>
                  <a:noFill/>
                </a:ln>
                <a:solidFill>
                  <a:srgbClr val="C35A20"/>
                </a:solidFill>
                <a:effectLst/>
                <a:uLnTx/>
                <a:uFillTx/>
                <a:latin typeface="Cambria" charset="0"/>
                <a:ea typeface="Cambria" charset="0"/>
                <a:cs typeface="Cambria" charset="0"/>
              </a:endParaRPr>
            </a:p>
          </p:txBody>
        </p:sp>
        <p:cxnSp>
          <p:nvCxnSpPr>
            <p:cNvPr id="62" name="Straight Arrow Connector 61">
              <a:extLst>
                <a:ext uri="{FF2B5EF4-FFF2-40B4-BE49-F238E27FC236}">
                  <a16:creationId xmlns:a16="http://schemas.microsoft.com/office/drawing/2014/main" id="{BD1C2988-93FF-7B41-868E-13F3D06674B9}"/>
                </a:ext>
              </a:extLst>
            </p:cNvPr>
            <p:cNvCxnSpPr>
              <a:cxnSpLocks/>
            </p:cNvCxnSpPr>
            <p:nvPr/>
          </p:nvCxnSpPr>
          <p:spPr>
            <a:xfrm flipH="1" flipV="1">
              <a:off x="6022340" y="1289367"/>
              <a:ext cx="507182" cy="1097555"/>
            </a:xfrm>
            <a:prstGeom prst="straightConnector1">
              <a:avLst/>
            </a:prstGeom>
            <a:ln w="69850">
              <a:solidFill>
                <a:srgbClr val="C35A20"/>
              </a:solidFill>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07782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 name="Rounded Rectangle 102"/>
          <p:cNvSpPr/>
          <p:nvPr/>
        </p:nvSpPr>
        <p:spPr>
          <a:xfrm>
            <a:off x="1242623" y="2465277"/>
            <a:ext cx="383855" cy="2265404"/>
          </a:xfrm>
          <a:prstGeom prst="roundRect">
            <a:avLst/>
          </a:prstGeom>
          <a:solidFill>
            <a:schemeClr val="bg1"/>
          </a:solidFill>
          <a:ln w="381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Row Decoder</a:t>
            </a:r>
          </a:p>
        </p:txBody>
      </p:sp>
      <p:sp>
        <p:nvSpPr>
          <p:cNvPr id="2" name="Title 1"/>
          <p:cNvSpPr>
            <a:spLocks noGrp="1"/>
          </p:cNvSpPr>
          <p:nvPr>
            <p:ph type="title"/>
          </p:nvPr>
        </p:nvSpPr>
        <p:spPr/>
        <p:txBody>
          <a:bodyPr/>
          <a:lstStyle/>
          <a:p>
            <a:r>
              <a:rPr lang="en-US" b="1" dirty="0"/>
              <a:t>D-</a:t>
            </a:r>
            <a:r>
              <a:rPr lang="en-US" b="1" dirty="0" err="1"/>
              <a:t>RaNGe</a:t>
            </a:r>
            <a:r>
              <a:rPr lang="en-US" b="1" dirty="0"/>
              <a:t> Key Idea</a:t>
            </a:r>
          </a:p>
        </p:txBody>
      </p:sp>
      <p:grpSp>
        <p:nvGrpSpPr>
          <p:cNvPr id="71" name="Group 70"/>
          <p:cNvGrpSpPr/>
          <p:nvPr/>
        </p:nvGrpSpPr>
        <p:grpSpPr>
          <a:xfrm>
            <a:off x="1624693" y="2187711"/>
            <a:ext cx="6756400" cy="2832850"/>
            <a:chOff x="1094298" y="3173501"/>
            <a:chExt cx="7281509" cy="3227302"/>
          </a:xfrm>
        </p:grpSpPr>
        <p:cxnSp>
          <p:nvCxnSpPr>
            <p:cNvPr id="59" name="Straight Connector 58"/>
            <p:cNvCxnSpPr/>
            <p:nvPr/>
          </p:nvCxnSpPr>
          <p:spPr>
            <a:xfrm>
              <a:off x="1107985" y="4740572"/>
              <a:ext cx="7267822" cy="0"/>
            </a:xfrm>
            <a:prstGeom prst="line">
              <a:avLst/>
            </a:prstGeom>
            <a:ln w="6350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a:off x="1096222" y="5677428"/>
              <a:ext cx="7276813" cy="6195"/>
            </a:xfrm>
            <a:prstGeom prst="line">
              <a:avLst/>
            </a:prstGeom>
            <a:ln w="6350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a:off x="1094298" y="3778425"/>
              <a:ext cx="7278737" cy="4681"/>
            </a:xfrm>
            <a:prstGeom prst="line">
              <a:avLst/>
            </a:prstGeom>
            <a:ln w="6350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flipV="1">
              <a:off x="2662517" y="3173511"/>
              <a:ext cx="0" cy="3227292"/>
            </a:xfrm>
            <a:prstGeom prst="line">
              <a:avLst/>
            </a:prstGeom>
            <a:ln w="6350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flipV="1">
              <a:off x="3603811" y="3173511"/>
              <a:ext cx="0" cy="3227292"/>
            </a:xfrm>
            <a:prstGeom prst="line">
              <a:avLst/>
            </a:prstGeom>
            <a:ln w="6350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flipV="1">
              <a:off x="4616822" y="3173511"/>
              <a:ext cx="0" cy="3227292"/>
            </a:xfrm>
            <a:prstGeom prst="line">
              <a:avLst/>
            </a:prstGeom>
            <a:ln w="6350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flipV="1">
              <a:off x="5629834" y="3173511"/>
              <a:ext cx="0" cy="3227292"/>
            </a:xfrm>
            <a:prstGeom prst="line">
              <a:avLst/>
            </a:prstGeom>
            <a:ln w="6350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flipV="1">
              <a:off x="6624916" y="3173501"/>
              <a:ext cx="0" cy="3227292"/>
            </a:xfrm>
            <a:prstGeom prst="line">
              <a:avLst/>
            </a:prstGeom>
            <a:ln w="6350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flipV="1">
              <a:off x="7584139" y="3173501"/>
              <a:ext cx="0" cy="3227292"/>
            </a:xfrm>
            <a:prstGeom prst="line">
              <a:avLst/>
            </a:prstGeom>
            <a:ln w="6350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flipV="1">
              <a:off x="1703294" y="3173511"/>
              <a:ext cx="0" cy="3227292"/>
            </a:xfrm>
            <a:prstGeom prst="line">
              <a:avLst/>
            </a:prstGeom>
            <a:ln w="6350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9" name="Oval 18"/>
            <p:cNvSpPr/>
            <p:nvPr/>
          </p:nvSpPr>
          <p:spPr>
            <a:xfrm>
              <a:off x="5120500" y="3301777"/>
              <a:ext cx="948900" cy="950261"/>
            </a:xfrm>
            <a:prstGeom prst="ellipse">
              <a:avLst/>
            </a:prstGeom>
            <a:solidFill>
              <a:srgbClr val="70AD47"/>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Oval 24"/>
            <p:cNvSpPr/>
            <p:nvPr/>
          </p:nvSpPr>
          <p:spPr>
            <a:xfrm>
              <a:off x="6133523" y="5202299"/>
              <a:ext cx="948900" cy="950261"/>
            </a:xfrm>
            <a:prstGeom prst="ellipse">
              <a:avLst/>
            </a:prstGeom>
            <a:solidFill>
              <a:srgbClr val="70AD47"/>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Oval 27"/>
            <p:cNvSpPr/>
            <p:nvPr/>
          </p:nvSpPr>
          <p:spPr>
            <a:xfrm>
              <a:off x="7109328" y="4252038"/>
              <a:ext cx="948900" cy="950261"/>
            </a:xfrm>
            <a:prstGeom prst="ellipse">
              <a:avLst/>
            </a:prstGeom>
            <a:solidFill>
              <a:srgbClr val="70AD47"/>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Oval 30"/>
            <p:cNvSpPr/>
            <p:nvPr/>
          </p:nvSpPr>
          <p:spPr>
            <a:xfrm>
              <a:off x="3114717" y="3299015"/>
              <a:ext cx="948900" cy="950261"/>
            </a:xfrm>
            <a:prstGeom prst="ellipse">
              <a:avLst/>
            </a:prstGeom>
            <a:solidFill>
              <a:srgbClr val="70AD47"/>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Oval 32"/>
            <p:cNvSpPr/>
            <p:nvPr/>
          </p:nvSpPr>
          <p:spPr>
            <a:xfrm>
              <a:off x="2165817" y="5202299"/>
              <a:ext cx="948900" cy="950261"/>
            </a:xfrm>
            <a:prstGeom prst="ellipse">
              <a:avLst/>
            </a:prstGeom>
            <a:solidFill>
              <a:srgbClr val="70AD47"/>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Oval 38"/>
            <p:cNvSpPr/>
            <p:nvPr/>
          </p:nvSpPr>
          <p:spPr>
            <a:xfrm>
              <a:off x="6181960" y="3343836"/>
              <a:ext cx="828083" cy="842683"/>
            </a:xfrm>
            <a:prstGeom prst="ellipse">
              <a:avLst/>
            </a:prstGeom>
            <a:solidFill>
              <a:schemeClr val="accent6">
                <a:lumMod val="40000"/>
                <a:lumOff val="60000"/>
              </a:schemeClr>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Oval 39"/>
            <p:cNvSpPr/>
            <p:nvPr/>
          </p:nvSpPr>
          <p:spPr>
            <a:xfrm>
              <a:off x="3178840" y="4303065"/>
              <a:ext cx="828083" cy="842683"/>
            </a:xfrm>
            <a:prstGeom prst="ellipse">
              <a:avLst/>
            </a:prstGeom>
            <a:solidFill>
              <a:schemeClr val="accent6">
                <a:lumMod val="40000"/>
                <a:lumOff val="60000"/>
              </a:schemeClr>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Oval 40"/>
            <p:cNvSpPr/>
            <p:nvPr/>
          </p:nvSpPr>
          <p:spPr>
            <a:xfrm>
              <a:off x="1265397" y="5256087"/>
              <a:ext cx="828083" cy="842683"/>
            </a:xfrm>
            <a:prstGeom prst="ellipse">
              <a:avLst/>
            </a:prstGeom>
            <a:solidFill>
              <a:schemeClr val="accent6">
                <a:lumMod val="40000"/>
                <a:lumOff val="60000"/>
              </a:schemeClr>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2" name="Oval 41"/>
            <p:cNvSpPr/>
            <p:nvPr/>
          </p:nvSpPr>
          <p:spPr>
            <a:xfrm>
              <a:off x="5182973" y="5265051"/>
              <a:ext cx="828083" cy="842683"/>
            </a:xfrm>
            <a:prstGeom prst="ellipse">
              <a:avLst/>
            </a:prstGeom>
            <a:solidFill>
              <a:schemeClr val="accent6">
                <a:lumMod val="40000"/>
                <a:lumOff val="60000"/>
              </a:schemeClr>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3" name="Oval 42"/>
            <p:cNvSpPr/>
            <p:nvPr/>
          </p:nvSpPr>
          <p:spPr>
            <a:xfrm>
              <a:off x="2233585" y="3355569"/>
              <a:ext cx="828083" cy="842683"/>
            </a:xfrm>
            <a:prstGeom prst="ellipse">
              <a:avLst/>
            </a:prstGeom>
            <a:solidFill>
              <a:schemeClr val="accent6">
                <a:lumMod val="40000"/>
                <a:lumOff val="60000"/>
              </a:schemeClr>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Oval 44"/>
            <p:cNvSpPr/>
            <p:nvPr/>
          </p:nvSpPr>
          <p:spPr>
            <a:xfrm>
              <a:off x="4224086" y="4365802"/>
              <a:ext cx="735945" cy="735109"/>
            </a:xfrm>
            <a:prstGeom prst="ellipse">
              <a:avLst/>
            </a:prstGeom>
            <a:solidFill>
              <a:schemeClr val="accent4">
                <a:lumMod val="40000"/>
                <a:lumOff val="60000"/>
              </a:schemeClr>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 name="Oval 45"/>
            <p:cNvSpPr/>
            <p:nvPr/>
          </p:nvSpPr>
          <p:spPr>
            <a:xfrm>
              <a:off x="7215805" y="5318837"/>
              <a:ext cx="735945" cy="735109"/>
            </a:xfrm>
            <a:prstGeom prst="ellipse">
              <a:avLst/>
            </a:prstGeom>
            <a:solidFill>
              <a:schemeClr val="accent4">
                <a:lumMod val="40000"/>
                <a:lumOff val="60000"/>
              </a:schemeClr>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7" name="Oval 46"/>
            <p:cNvSpPr/>
            <p:nvPr/>
          </p:nvSpPr>
          <p:spPr>
            <a:xfrm>
              <a:off x="1309942" y="3415542"/>
              <a:ext cx="735945" cy="735109"/>
            </a:xfrm>
            <a:prstGeom prst="ellipse">
              <a:avLst/>
            </a:prstGeom>
            <a:solidFill>
              <a:schemeClr val="accent4">
                <a:lumMod val="40000"/>
                <a:lumOff val="60000"/>
              </a:schemeClr>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 name="Oval 47"/>
            <p:cNvSpPr/>
            <p:nvPr/>
          </p:nvSpPr>
          <p:spPr>
            <a:xfrm>
              <a:off x="4247154" y="3433471"/>
              <a:ext cx="689809" cy="699248"/>
            </a:xfrm>
            <a:prstGeom prst="ellipse">
              <a:avLst/>
            </a:prstGeom>
            <a:solidFill>
              <a:srgbClr val="FFC000"/>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9" name="Oval 48"/>
            <p:cNvSpPr/>
            <p:nvPr/>
          </p:nvSpPr>
          <p:spPr>
            <a:xfrm>
              <a:off x="6263068" y="4374782"/>
              <a:ext cx="689809" cy="699248"/>
            </a:xfrm>
            <a:prstGeom prst="ellipse">
              <a:avLst/>
            </a:prstGeom>
            <a:solidFill>
              <a:srgbClr val="FFC000"/>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0" name="Oval 49"/>
            <p:cNvSpPr/>
            <p:nvPr/>
          </p:nvSpPr>
          <p:spPr>
            <a:xfrm>
              <a:off x="2295363" y="4383732"/>
              <a:ext cx="689809" cy="699248"/>
            </a:xfrm>
            <a:prstGeom prst="ellipse">
              <a:avLst/>
            </a:prstGeom>
            <a:solidFill>
              <a:srgbClr val="FFC000"/>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 name="Oval 50"/>
            <p:cNvSpPr/>
            <p:nvPr/>
          </p:nvSpPr>
          <p:spPr>
            <a:xfrm>
              <a:off x="5282129" y="4414347"/>
              <a:ext cx="625642" cy="625642"/>
            </a:xfrm>
            <a:prstGeom prst="ellipse">
              <a:avLst/>
            </a:prstGeom>
            <a:solidFill>
              <a:schemeClr val="accent2">
                <a:lumMod val="75000"/>
              </a:schemeClr>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2" name="Oval 51"/>
            <p:cNvSpPr/>
            <p:nvPr/>
          </p:nvSpPr>
          <p:spPr>
            <a:xfrm>
              <a:off x="3271114" y="5364607"/>
              <a:ext cx="625642" cy="625642"/>
            </a:xfrm>
            <a:prstGeom prst="ellipse">
              <a:avLst/>
            </a:prstGeom>
            <a:solidFill>
              <a:schemeClr val="accent2">
                <a:lumMod val="75000"/>
              </a:schemeClr>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3" name="Oval 52"/>
            <p:cNvSpPr/>
            <p:nvPr/>
          </p:nvSpPr>
          <p:spPr>
            <a:xfrm>
              <a:off x="7270956" y="3470274"/>
              <a:ext cx="625642" cy="625642"/>
            </a:xfrm>
            <a:prstGeom prst="ellipse">
              <a:avLst/>
            </a:prstGeom>
            <a:solidFill>
              <a:schemeClr val="accent2">
                <a:lumMod val="75000"/>
              </a:schemeClr>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Oval 53"/>
            <p:cNvSpPr/>
            <p:nvPr/>
          </p:nvSpPr>
          <p:spPr>
            <a:xfrm>
              <a:off x="1404372" y="4446499"/>
              <a:ext cx="563218" cy="555814"/>
            </a:xfrm>
            <a:prstGeom prst="ellipse">
              <a:avLst/>
            </a:prstGeom>
            <a:solidFill>
              <a:srgbClr val="FF0000"/>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5" name="Oval 54"/>
            <p:cNvSpPr/>
            <p:nvPr/>
          </p:nvSpPr>
          <p:spPr>
            <a:xfrm>
              <a:off x="4310449" y="5408484"/>
              <a:ext cx="563218" cy="555814"/>
            </a:xfrm>
            <a:prstGeom prst="ellipse">
              <a:avLst/>
            </a:prstGeom>
            <a:solidFill>
              <a:srgbClr val="FF0000"/>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78" name="Group 77"/>
          <p:cNvGrpSpPr/>
          <p:nvPr/>
        </p:nvGrpSpPr>
        <p:grpSpPr>
          <a:xfrm>
            <a:off x="583621" y="1139114"/>
            <a:ext cx="3114951" cy="2237453"/>
            <a:chOff x="235278" y="2377403"/>
            <a:chExt cx="3114951" cy="2237453"/>
          </a:xfrm>
        </p:grpSpPr>
        <p:sp>
          <p:nvSpPr>
            <p:cNvPr id="72" name="TextBox 71"/>
            <p:cNvSpPr txBox="1"/>
            <p:nvPr/>
          </p:nvSpPr>
          <p:spPr>
            <a:xfrm>
              <a:off x="235278" y="2377403"/>
              <a:ext cx="3114951"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DD0303"/>
                  </a:solidFill>
                  <a:effectLst/>
                  <a:uLnTx/>
                  <a:uFillTx/>
                  <a:latin typeface="Cambria" charset="0"/>
                  <a:ea typeface="Cambria" charset="0"/>
                  <a:cs typeface="Cambria" charset="0"/>
                </a:rPr>
                <a:t>High % chance to fail with reduced </a:t>
              </a:r>
              <a:r>
                <a:rPr kumimoji="0" lang="en-US" sz="2400" b="1" i="0" u="none" strike="noStrike" kern="1200" cap="none" spc="0" normalizeH="0" baseline="0" noProof="0" dirty="0" err="1">
                  <a:ln>
                    <a:noFill/>
                  </a:ln>
                  <a:solidFill>
                    <a:srgbClr val="DD0303"/>
                  </a:solidFill>
                  <a:effectLst/>
                  <a:uLnTx/>
                  <a:uFillTx/>
                  <a:latin typeface="Cambria" charset="0"/>
                  <a:ea typeface="Cambria" charset="0"/>
                  <a:cs typeface="Cambria" charset="0"/>
                </a:rPr>
                <a:t>t</a:t>
              </a:r>
              <a:r>
                <a:rPr kumimoji="0" lang="en-US" sz="2400" b="1" i="0" u="none" strike="noStrike" kern="1200" cap="none" spc="0" normalizeH="0" baseline="-25000" noProof="0" dirty="0" err="1">
                  <a:ln>
                    <a:noFill/>
                  </a:ln>
                  <a:solidFill>
                    <a:srgbClr val="DD0303"/>
                  </a:solidFill>
                  <a:effectLst/>
                  <a:uLnTx/>
                  <a:uFillTx/>
                  <a:latin typeface="Cambria" charset="0"/>
                  <a:ea typeface="Cambria" charset="0"/>
                  <a:cs typeface="Cambria" charset="0"/>
                </a:rPr>
                <a:t>RCD</a:t>
              </a:r>
              <a:endParaRPr kumimoji="0" lang="en-US" sz="2400" b="1" i="0" u="none" strike="noStrike" kern="1200" cap="none" spc="0" normalizeH="0" baseline="-25000" noProof="0" dirty="0">
                <a:ln>
                  <a:noFill/>
                </a:ln>
                <a:solidFill>
                  <a:srgbClr val="DD0303"/>
                </a:solidFill>
                <a:effectLst/>
                <a:uLnTx/>
                <a:uFillTx/>
                <a:latin typeface="Cambria" charset="0"/>
                <a:ea typeface="Cambria" charset="0"/>
                <a:cs typeface="Cambria" charset="0"/>
              </a:endParaRPr>
            </a:p>
          </p:txBody>
        </p:sp>
        <p:cxnSp>
          <p:nvCxnSpPr>
            <p:cNvPr id="75" name="Straight Arrow Connector 74"/>
            <p:cNvCxnSpPr>
              <a:cxnSpLocks/>
              <a:endCxn id="54" idx="1"/>
            </p:cNvCxnSpPr>
            <p:nvPr/>
          </p:nvCxnSpPr>
          <p:spPr>
            <a:xfrm>
              <a:off x="1186517" y="3234119"/>
              <a:ext cx="454079" cy="1380737"/>
            </a:xfrm>
            <a:prstGeom prst="straightConnector1">
              <a:avLst/>
            </a:prstGeom>
            <a:ln w="69850">
              <a:solidFill>
                <a:srgbClr val="DD0404"/>
              </a:solidFill>
              <a:tailEnd type="triangle"/>
            </a:ln>
          </p:spPr>
          <p:style>
            <a:lnRef idx="1">
              <a:schemeClr val="accent1"/>
            </a:lnRef>
            <a:fillRef idx="0">
              <a:schemeClr val="accent1"/>
            </a:fillRef>
            <a:effectRef idx="0">
              <a:schemeClr val="accent1"/>
            </a:effectRef>
            <a:fontRef idx="minor">
              <a:schemeClr val="tx1"/>
            </a:fontRef>
          </p:style>
        </p:cxnSp>
      </p:grpSp>
      <p:grpSp>
        <p:nvGrpSpPr>
          <p:cNvPr id="82" name="Group 81"/>
          <p:cNvGrpSpPr/>
          <p:nvPr/>
        </p:nvGrpSpPr>
        <p:grpSpPr>
          <a:xfrm>
            <a:off x="5560125" y="838389"/>
            <a:ext cx="3131937" cy="1483886"/>
            <a:chOff x="5146466" y="2386922"/>
            <a:chExt cx="3131937" cy="1483886"/>
          </a:xfrm>
        </p:grpSpPr>
        <p:sp>
          <p:nvSpPr>
            <p:cNvPr id="73" name="TextBox 72"/>
            <p:cNvSpPr txBox="1"/>
            <p:nvPr/>
          </p:nvSpPr>
          <p:spPr>
            <a:xfrm>
              <a:off x="5146466" y="2386922"/>
              <a:ext cx="3131937"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70AD47">
                      <a:lumMod val="75000"/>
                    </a:srgbClr>
                  </a:solidFill>
                  <a:effectLst/>
                  <a:uLnTx/>
                  <a:uFillTx/>
                  <a:latin typeface="Cambria" charset="0"/>
                  <a:ea typeface="Cambria" charset="0"/>
                  <a:cs typeface="Cambria" charset="0"/>
                </a:rPr>
                <a:t>Low % chance to fail with reduced </a:t>
              </a:r>
              <a:r>
                <a:rPr kumimoji="0" lang="en-US" sz="2400" b="1" i="0" u="none" strike="noStrike" kern="1200" cap="none" spc="0" normalizeH="0" baseline="0" noProof="0" dirty="0" err="1">
                  <a:ln>
                    <a:noFill/>
                  </a:ln>
                  <a:solidFill>
                    <a:srgbClr val="70AD47">
                      <a:lumMod val="75000"/>
                    </a:srgbClr>
                  </a:solidFill>
                  <a:effectLst/>
                  <a:uLnTx/>
                  <a:uFillTx/>
                  <a:latin typeface="Cambria" charset="0"/>
                  <a:ea typeface="Cambria" charset="0"/>
                  <a:cs typeface="Cambria" charset="0"/>
                </a:rPr>
                <a:t>t</a:t>
              </a:r>
              <a:r>
                <a:rPr kumimoji="0" lang="en-US" sz="2400" b="1" i="0" u="none" strike="noStrike" kern="1200" cap="none" spc="0" normalizeH="0" baseline="-25000" noProof="0" dirty="0" err="1">
                  <a:ln>
                    <a:noFill/>
                  </a:ln>
                  <a:solidFill>
                    <a:srgbClr val="70AD47">
                      <a:lumMod val="75000"/>
                    </a:srgbClr>
                  </a:solidFill>
                  <a:effectLst/>
                  <a:uLnTx/>
                  <a:uFillTx/>
                  <a:latin typeface="Cambria" charset="0"/>
                  <a:ea typeface="Cambria" charset="0"/>
                  <a:cs typeface="Cambria" charset="0"/>
                </a:rPr>
                <a:t>RCD</a:t>
              </a:r>
              <a:endParaRPr kumimoji="0" lang="en-US" sz="2400" b="1" i="0" u="none" strike="noStrike" kern="1200" cap="none" spc="0" normalizeH="0" baseline="-25000" noProof="0" dirty="0">
                <a:ln>
                  <a:noFill/>
                </a:ln>
                <a:solidFill>
                  <a:srgbClr val="70AD47">
                    <a:lumMod val="75000"/>
                  </a:srgbClr>
                </a:solidFill>
                <a:effectLst/>
                <a:uLnTx/>
                <a:uFillTx/>
                <a:latin typeface="Cambria" charset="0"/>
                <a:ea typeface="Cambria" charset="0"/>
                <a:cs typeface="Cambria" charset="0"/>
              </a:endParaRPr>
            </a:p>
          </p:txBody>
        </p:sp>
        <p:cxnSp>
          <p:nvCxnSpPr>
            <p:cNvPr id="79" name="Straight Arrow Connector 78"/>
            <p:cNvCxnSpPr>
              <a:cxnSpLocks/>
            </p:cNvCxnSpPr>
            <p:nvPr/>
          </p:nvCxnSpPr>
          <p:spPr>
            <a:xfrm flipH="1">
              <a:off x="5675087" y="3291787"/>
              <a:ext cx="684359" cy="579021"/>
            </a:xfrm>
            <a:prstGeom prst="straightConnector1">
              <a:avLst/>
            </a:prstGeom>
            <a:ln w="6985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02" name="Group 101"/>
          <p:cNvGrpSpPr/>
          <p:nvPr/>
        </p:nvGrpSpPr>
        <p:grpSpPr>
          <a:xfrm>
            <a:off x="1698389" y="4920223"/>
            <a:ext cx="6388029" cy="329754"/>
            <a:chOff x="1350046" y="6424274"/>
            <a:chExt cx="6388029" cy="329754"/>
          </a:xfrm>
        </p:grpSpPr>
        <p:sp>
          <p:nvSpPr>
            <p:cNvPr id="95" name="Rounded Rectangle 94"/>
            <p:cNvSpPr/>
            <p:nvPr/>
          </p:nvSpPr>
          <p:spPr>
            <a:xfrm>
              <a:off x="6835928" y="6424274"/>
              <a:ext cx="902147" cy="316503"/>
            </a:xfrm>
            <a:prstGeom prst="roundRect">
              <a:avLst/>
            </a:prstGeom>
            <a:solidFill>
              <a:schemeClr val="bg1"/>
            </a:solidFill>
            <a:ln w="381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SA</a:t>
              </a:r>
            </a:p>
          </p:txBody>
        </p:sp>
        <p:sp>
          <p:nvSpPr>
            <p:cNvPr id="96" name="Rounded Rectangle 95"/>
            <p:cNvSpPr/>
            <p:nvPr/>
          </p:nvSpPr>
          <p:spPr>
            <a:xfrm>
              <a:off x="5908916" y="6430145"/>
              <a:ext cx="933317" cy="316503"/>
            </a:xfrm>
            <a:prstGeom prst="roundRect">
              <a:avLst/>
            </a:prstGeom>
            <a:solidFill>
              <a:schemeClr val="bg1"/>
            </a:solidFill>
            <a:ln w="381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SA</a:t>
              </a:r>
            </a:p>
          </p:txBody>
        </p:sp>
        <p:sp>
          <p:nvSpPr>
            <p:cNvPr id="97" name="Rounded Rectangle 96"/>
            <p:cNvSpPr/>
            <p:nvPr/>
          </p:nvSpPr>
          <p:spPr>
            <a:xfrm>
              <a:off x="4988210" y="6437525"/>
              <a:ext cx="920707" cy="316503"/>
            </a:xfrm>
            <a:prstGeom prst="roundRect">
              <a:avLst/>
            </a:prstGeom>
            <a:solidFill>
              <a:schemeClr val="bg1"/>
            </a:solidFill>
            <a:ln w="381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SA</a:t>
              </a:r>
            </a:p>
          </p:txBody>
        </p:sp>
        <p:sp>
          <p:nvSpPr>
            <p:cNvPr id="98" name="Rounded Rectangle 97"/>
            <p:cNvSpPr/>
            <p:nvPr/>
          </p:nvSpPr>
          <p:spPr>
            <a:xfrm>
              <a:off x="4055208" y="6437525"/>
              <a:ext cx="933317" cy="316503"/>
            </a:xfrm>
            <a:prstGeom prst="roundRect">
              <a:avLst/>
            </a:prstGeom>
            <a:solidFill>
              <a:schemeClr val="bg1"/>
            </a:solidFill>
            <a:ln w="381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SA</a:t>
              </a:r>
            </a:p>
          </p:txBody>
        </p:sp>
        <p:sp>
          <p:nvSpPr>
            <p:cNvPr id="99" name="Rounded Rectangle 98"/>
            <p:cNvSpPr/>
            <p:nvPr/>
          </p:nvSpPr>
          <p:spPr>
            <a:xfrm>
              <a:off x="3190941" y="6437525"/>
              <a:ext cx="876877" cy="316503"/>
            </a:xfrm>
            <a:prstGeom prst="roundRect">
              <a:avLst/>
            </a:prstGeom>
            <a:solidFill>
              <a:schemeClr val="bg1"/>
            </a:solidFill>
            <a:ln w="381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SA</a:t>
              </a:r>
            </a:p>
          </p:txBody>
        </p:sp>
        <p:sp>
          <p:nvSpPr>
            <p:cNvPr id="100" name="Rounded Rectangle 99"/>
            <p:cNvSpPr/>
            <p:nvPr/>
          </p:nvSpPr>
          <p:spPr>
            <a:xfrm>
              <a:off x="2256841" y="6437525"/>
              <a:ext cx="940181" cy="316503"/>
            </a:xfrm>
            <a:prstGeom prst="roundRect">
              <a:avLst/>
            </a:prstGeom>
            <a:solidFill>
              <a:schemeClr val="bg1"/>
            </a:solidFill>
            <a:ln w="381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SA</a:t>
              </a:r>
            </a:p>
          </p:txBody>
        </p:sp>
        <p:sp>
          <p:nvSpPr>
            <p:cNvPr id="101" name="Rounded Rectangle 100"/>
            <p:cNvSpPr/>
            <p:nvPr/>
          </p:nvSpPr>
          <p:spPr>
            <a:xfrm>
              <a:off x="1350046" y="6437525"/>
              <a:ext cx="911892" cy="316503"/>
            </a:xfrm>
            <a:prstGeom prst="roundRect">
              <a:avLst/>
            </a:prstGeom>
            <a:solidFill>
              <a:schemeClr val="bg1"/>
            </a:solidFill>
            <a:ln w="381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SA</a:t>
              </a:r>
            </a:p>
          </p:txBody>
        </p:sp>
      </p:grpSp>
      <p:grpSp>
        <p:nvGrpSpPr>
          <p:cNvPr id="56" name="Group 55">
            <a:extLst>
              <a:ext uri="{FF2B5EF4-FFF2-40B4-BE49-F238E27FC236}">
                <a16:creationId xmlns:a16="http://schemas.microsoft.com/office/drawing/2014/main" id="{ED98B89D-57D5-9943-B3EB-B2B07AC17199}"/>
              </a:ext>
            </a:extLst>
          </p:cNvPr>
          <p:cNvGrpSpPr/>
          <p:nvPr/>
        </p:nvGrpSpPr>
        <p:grpSpPr>
          <a:xfrm>
            <a:off x="3304240" y="4637314"/>
            <a:ext cx="3131937" cy="1928552"/>
            <a:chOff x="5146466" y="1289367"/>
            <a:chExt cx="3131937" cy="1928552"/>
          </a:xfrm>
        </p:grpSpPr>
        <p:sp>
          <p:nvSpPr>
            <p:cNvPr id="58" name="TextBox 57">
              <a:extLst>
                <a:ext uri="{FF2B5EF4-FFF2-40B4-BE49-F238E27FC236}">
                  <a16:creationId xmlns:a16="http://schemas.microsoft.com/office/drawing/2014/main" id="{17361870-5ED6-FB42-B336-487AB0462FB4}"/>
                </a:ext>
              </a:extLst>
            </p:cNvPr>
            <p:cNvSpPr txBox="1"/>
            <p:nvPr/>
          </p:nvSpPr>
          <p:spPr>
            <a:xfrm>
              <a:off x="5146466" y="2386922"/>
              <a:ext cx="3131937"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35A20"/>
                  </a:solidFill>
                  <a:effectLst/>
                  <a:uLnTx/>
                  <a:uFillTx/>
                  <a:latin typeface="Cambria" charset="0"/>
                  <a:ea typeface="Cambria" charset="0"/>
                  <a:cs typeface="Cambria" charset="0"/>
                </a:rPr>
                <a:t>Fails randomly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35A20"/>
                  </a:solidFill>
                  <a:effectLst/>
                  <a:uLnTx/>
                  <a:uFillTx/>
                  <a:latin typeface="Cambria" charset="0"/>
                  <a:ea typeface="Cambria" charset="0"/>
                  <a:cs typeface="Cambria" charset="0"/>
                </a:rPr>
                <a:t>with reduced </a:t>
              </a:r>
              <a:r>
                <a:rPr kumimoji="0" lang="en-US" sz="2400" b="1" i="0" u="none" strike="noStrike" kern="1200" cap="none" spc="0" normalizeH="0" baseline="0" noProof="0" dirty="0" err="1">
                  <a:ln>
                    <a:noFill/>
                  </a:ln>
                  <a:solidFill>
                    <a:srgbClr val="C35A20"/>
                  </a:solidFill>
                  <a:effectLst/>
                  <a:uLnTx/>
                  <a:uFillTx/>
                  <a:latin typeface="Cambria" charset="0"/>
                  <a:ea typeface="Cambria" charset="0"/>
                  <a:cs typeface="Cambria" charset="0"/>
                </a:rPr>
                <a:t>t</a:t>
              </a:r>
              <a:r>
                <a:rPr kumimoji="0" lang="en-US" sz="2400" b="1" i="0" u="none" strike="noStrike" kern="1200" cap="none" spc="0" normalizeH="0" baseline="-25000" noProof="0" dirty="0" err="1">
                  <a:ln>
                    <a:noFill/>
                  </a:ln>
                  <a:solidFill>
                    <a:srgbClr val="C35A20"/>
                  </a:solidFill>
                  <a:effectLst/>
                  <a:uLnTx/>
                  <a:uFillTx/>
                  <a:latin typeface="Cambria" charset="0"/>
                  <a:ea typeface="Cambria" charset="0"/>
                  <a:cs typeface="Cambria" charset="0"/>
                </a:rPr>
                <a:t>RCD</a:t>
              </a:r>
              <a:endParaRPr kumimoji="0" lang="en-US" sz="2400" b="1" i="0" u="none" strike="noStrike" kern="1200" cap="none" spc="0" normalizeH="0" baseline="-25000" noProof="0" dirty="0">
                <a:ln>
                  <a:noFill/>
                </a:ln>
                <a:solidFill>
                  <a:srgbClr val="C35A20"/>
                </a:solidFill>
                <a:effectLst/>
                <a:uLnTx/>
                <a:uFillTx/>
                <a:latin typeface="Cambria" charset="0"/>
                <a:ea typeface="Cambria" charset="0"/>
                <a:cs typeface="Cambria" charset="0"/>
              </a:endParaRPr>
            </a:p>
          </p:txBody>
        </p:sp>
        <p:cxnSp>
          <p:nvCxnSpPr>
            <p:cNvPr id="62" name="Straight Arrow Connector 61">
              <a:extLst>
                <a:ext uri="{FF2B5EF4-FFF2-40B4-BE49-F238E27FC236}">
                  <a16:creationId xmlns:a16="http://schemas.microsoft.com/office/drawing/2014/main" id="{BD1C2988-93FF-7B41-868E-13F3D06674B9}"/>
                </a:ext>
              </a:extLst>
            </p:cNvPr>
            <p:cNvCxnSpPr>
              <a:cxnSpLocks/>
            </p:cNvCxnSpPr>
            <p:nvPr/>
          </p:nvCxnSpPr>
          <p:spPr>
            <a:xfrm flipH="1" flipV="1">
              <a:off x="6022340" y="1289367"/>
              <a:ext cx="507182" cy="1097555"/>
            </a:xfrm>
            <a:prstGeom prst="straightConnector1">
              <a:avLst/>
            </a:prstGeom>
            <a:ln w="69850">
              <a:solidFill>
                <a:srgbClr val="C35A20"/>
              </a:solidFill>
              <a:tailEnd type="triangle"/>
            </a:ln>
          </p:spPr>
          <p:style>
            <a:lnRef idx="1">
              <a:schemeClr val="accent1"/>
            </a:lnRef>
            <a:fillRef idx="0">
              <a:schemeClr val="accent1"/>
            </a:fillRef>
            <a:effectRef idx="0">
              <a:schemeClr val="accent1"/>
            </a:effectRef>
            <a:fontRef idx="minor">
              <a:schemeClr val="tx1"/>
            </a:fontRef>
          </p:style>
        </p:cxnSp>
      </p:grpSp>
      <p:sp>
        <p:nvSpPr>
          <p:cNvPr id="63" name="Rectangle 62">
            <a:extLst>
              <a:ext uri="{FF2B5EF4-FFF2-40B4-BE49-F238E27FC236}">
                <a16:creationId xmlns:a16="http://schemas.microsoft.com/office/drawing/2014/main" id="{BF2CD1F0-5846-594F-B270-8C3A584CF480}"/>
              </a:ext>
            </a:extLst>
          </p:cNvPr>
          <p:cNvSpPr/>
          <p:nvPr/>
        </p:nvSpPr>
        <p:spPr>
          <a:xfrm>
            <a:off x="0" y="842653"/>
            <a:ext cx="9144000" cy="5600091"/>
          </a:xfrm>
          <a:prstGeom prst="rect">
            <a:avLst/>
          </a:prstGeom>
          <a:solidFill>
            <a:schemeClr val="bg1">
              <a:alpha val="72000"/>
            </a:schemeClr>
          </a:solidFill>
          <a:ln>
            <a:solidFill>
              <a:schemeClr val="bg1"/>
            </a:solidFill>
          </a:ln>
          <a:effectLst>
            <a:outerShdw sx="1000" sy="1000" algn="ctr" rotWithShape="0">
              <a:srgbClr val="000000"/>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TextBox 63">
            <a:extLst>
              <a:ext uri="{FF2B5EF4-FFF2-40B4-BE49-F238E27FC236}">
                <a16:creationId xmlns:a16="http://schemas.microsoft.com/office/drawing/2014/main" id="{45B52334-CB0A-604B-9A4B-B1858C38945F}"/>
              </a:ext>
            </a:extLst>
          </p:cNvPr>
          <p:cNvSpPr txBox="1"/>
          <p:nvPr/>
        </p:nvSpPr>
        <p:spPr>
          <a:xfrm>
            <a:off x="322441" y="1981850"/>
            <a:ext cx="8494721" cy="2554545"/>
          </a:xfrm>
          <a:prstGeom prst="rect">
            <a:avLst/>
          </a:prstGeom>
          <a:solidFill>
            <a:schemeClr val="accent4">
              <a:lumMod val="20000"/>
              <a:lumOff val="80000"/>
            </a:schemeClr>
          </a:solidFill>
          <a:ln w="76200">
            <a:solidFill>
              <a:schemeClr val="accent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black"/>
              </a:solidFill>
              <a:effectLst/>
              <a:uLnTx/>
              <a:uFillTx/>
              <a:latin typeface="Cambria" charset="0"/>
              <a:ea typeface="Cambria" charset="0"/>
              <a:cs typeface="Cambria"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Cambria" charset="0"/>
                <a:ea typeface="Cambria" charset="0"/>
                <a:cs typeface="Cambria" charset="0"/>
              </a:rPr>
              <a:t>We refer to cells that fail randomly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Cambria" charset="0"/>
                <a:ea typeface="Cambria" charset="0"/>
                <a:cs typeface="Cambria" charset="0"/>
              </a:rPr>
              <a:t>when accessed with a reduced </a:t>
            </a:r>
            <a:r>
              <a:rPr kumimoji="0" lang="en-US" sz="3200" b="1" i="0" u="none" strike="noStrike" kern="1200" cap="none" spc="0" normalizeH="0" baseline="0" noProof="0" dirty="0" err="1">
                <a:ln>
                  <a:noFill/>
                </a:ln>
                <a:solidFill>
                  <a:prstClr val="black"/>
                </a:solidFill>
                <a:effectLst/>
                <a:uLnTx/>
                <a:uFillTx/>
                <a:latin typeface="Cambria" charset="0"/>
                <a:ea typeface="Cambria" charset="0"/>
                <a:cs typeface="Cambria" charset="0"/>
              </a:rPr>
              <a:t>t</a:t>
            </a:r>
            <a:r>
              <a:rPr kumimoji="0" lang="en-US" sz="3200" b="1" i="0" u="none" strike="noStrike" kern="1200" cap="none" spc="0" normalizeH="0" baseline="-25000" noProof="0" dirty="0" err="1">
                <a:ln>
                  <a:noFill/>
                </a:ln>
                <a:solidFill>
                  <a:prstClr val="black"/>
                </a:solidFill>
                <a:effectLst/>
                <a:uLnTx/>
                <a:uFillTx/>
                <a:latin typeface="Cambria" charset="0"/>
                <a:ea typeface="Cambria" charset="0"/>
                <a:cs typeface="Cambria" charset="0"/>
              </a:rPr>
              <a:t>RCD</a:t>
            </a:r>
            <a:endParaRPr kumimoji="0" lang="en-US" sz="3200" b="1" i="0" u="none" strike="noStrike" kern="1200" cap="none" spc="0" normalizeH="0" baseline="-25000" noProof="0" dirty="0">
              <a:ln>
                <a:noFill/>
              </a:ln>
              <a:solidFill>
                <a:prstClr val="black"/>
              </a:solidFill>
              <a:effectLst/>
              <a:uLnTx/>
              <a:uFillTx/>
              <a:latin typeface="Cambria" charset="0"/>
              <a:ea typeface="Cambria" charset="0"/>
              <a:cs typeface="Cambria"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Cambria" charset="0"/>
                <a:ea typeface="Cambria" charset="0"/>
                <a:cs typeface="Cambria" charset="0"/>
              </a:rPr>
              <a:t>as RNG cells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Cambria" charset="0"/>
                <a:ea typeface="Cambria" charset="0"/>
                <a:cs typeface="Cambria" charset="0"/>
              </a:rPr>
              <a:t> </a:t>
            </a:r>
            <a:endParaRPr kumimoji="0" lang="en-US" sz="4000" b="1" i="0" u="none" strike="noStrike" kern="1200" cap="none" spc="0" normalizeH="0" baseline="0" noProof="0" dirty="0">
              <a:ln>
                <a:noFill/>
              </a:ln>
              <a:solidFill>
                <a:prstClr val="black"/>
              </a:solidFill>
              <a:effectLst/>
              <a:uLnTx/>
              <a:uFillTx/>
              <a:latin typeface="Cambria" charset="0"/>
              <a:ea typeface="Cambria" charset="0"/>
              <a:cs typeface="Cambria" charset="0"/>
            </a:endParaRPr>
          </a:p>
        </p:txBody>
      </p:sp>
      <p:sp>
        <p:nvSpPr>
          <p:cNvPr id="74" name="Rectangle 73">
            <a:extLst>
              <a:ext uri="{FF2B5EF4-FFF2-40B4-BE49-F238E27FC236}">
                <a16:creationId xmlns:a16="http://schemas.microsoft.com/office/drawing/2014/main" id="{7AB243BE-6CD5-1C4E-9CA1-747B6DDAD327}"/>
              </a:ext>
            </a:extLst>
          </p:cNvPr>
          <p:cNvSpPr/>
          <p:nvPr/>
        </p:nvSpPr>
        <p:spPr>
          <a:xfrm>
            <a:off x="2189770" y="5503314"/>
            <a:ext cx="5411829" cy="1265273"/>
          </a:xfrm>
          <a:prstGeom prst="rect">
            <a:avLst/>
          </a:prstGeom>
          <a:solidFill>
            <a:schemeClr val="bg1">
              <a:alpha val="72000"/>
            </a:schemeClr>
          </a:solidFill>
          <a:ln>
            <a:solidFill>
              <a:schemeClr val="bg1"/>
            </a:solidFill>
          </a:ln>
          <a:effectLst>
            <a:outerShdw sx="1000" sy="1000" algn="ctr" rotWithShape="0">
              <a:srgbClr val="000000"/>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3179816"/>
      </p:ext>
    </p:extLst>
  </p:cSld>
  <p:clrMapOvr>
    <a:masterClrMapping/>
  </p:clrMapOvr>
</p:sld>
</file>

<file path=ppt/slides/slide3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Our D-</a:t>
            </a:r>
            <a:r>
              <a:rPr lang="en-US" b="1" dirty="0" err="1"/>
              <a:t>RaNGe</a:t>
            </a:r>
            <a:r>
              <a:rPr lang="en-US" b="1" dirty="0"/>
              <a:t> Evaluation</a:t>
            </a:r>
          </a:p>
        </p:txBody>
      </p:sp>
      <p:sp>
        <p:nvSpPr>
          <p:cNvPr id="3" name="Content Placeholder 2"/>
          <p:cNvSpPr>
            <a:spLocks noGrp="1"/>
          </p:cNvSpPr>
          <p:nvPr>
            <p:ph idx="1"/>
          </p:nvPr>
        </p:nvSpPr>
        <p:spPr>
          <a:xfrm>
            <a:off x="268026" y="1169461"/>
            <a:ext cx="8603552" cy="5318753"/>
          </a:xfrm>
        </p:spPr>
        <p:txBody>
          <a:bodyPr/>
          <a:lstStyle/>
          <a:p>
            <a:r>
              <a:rPr lang="en-US" sz="3200" dirty="0"/>
              <a:t>We generate </a:t>
            </a:r>
            <a:r>
              <a:rPr lang="en-US" sz="3200" b="1" dirty="0">
                <a:solidFill>
                  <a:schemeClr val="accent1">
                    <a:lumMod val="75000"/>
                  </a:schemeClr>
                </a:solidFill>
              </a:rPr>
              <a:t>random values </a:t>
            </a:r>
            <a:r>
              <a:rPr lang="en-US" sz="3200" dirty="0"/>
              <a:t>by repeatedly accessing </a:t>
            </a:r>
            <a:r>
              <a:rPr lang="en-US" sz="3200" b="1" dirty="0">
                <a:solidFill>
                  <a:schemeClr val="accent1">
                    <a:lumMod val="75000"/>
                  </a:schemeClr>
                </a:solidFill>
              </a:rPr>
              <a:t>RNG cells</a:t>
            </a:r>
            <a:r>
              <a:rPr lang="en-US" sz="3200" dirty="0"/>
              <a:t> and aggregating the data read </a:t>
            </a:r>
          </a:p>
          <a:p>
            <a:endParaRPr lang="en-US" sz="1000" dirty="0"/>
          </a:p>
          <a:p>
            <a:r>
              <a:rPr lang="en-US" sz="3200" dirty="0"/>
              <a:t>The random data satisfies the NIST statistical test suite for randomness </a:t>
            </a:r>
          </a:p>
          <a:p>
            <a:endParaRPr lang="en-US" sz="1000" b="1" dirty="0">
              <a:solidFill>
                <a:srgbClr val="0070C0"/>
              </a:solidFill>
            </a:endParaRPr>
          </a:p>
          <a:p>
            <a:r>
              <a:rPr lang="en-US" sz="3200" dirty="0"/>
              <a:t>The </a:t>
            </a:r>
            <a:r>
              <a:rPr lang="en-US" sz="3200" b="1" dirty="0">
                <a:solidFill>
                  <a:schemeClr val="accent1">
                    <a:lumMod val="75000"/>
                  </a:schemeClr>
                </a:solidFill>
              </a:rPr>
              <a:t>D-</a:t>
            </a:r>
            <a:r>
              <a:rPr lang="en-US" sz="3200" b="1" dirty="0" err="1">
                <a:solidFill>
                  <a:schemeClr val="accent1">
                    <a:lumMod val="75000"/>
                  </a:schemeClr>
                </a:solidFill>
              </a:rPr>
              <a:t>RaNGE</a:t>
            </a:r>
            <a:r>
              <a:rPr lang="en-US" sz="3200" dirty="0"/>
              <a:t> generates random numbers </a:t>
            </a:r>
          </a:p>
          <a:p>
            <a:pPr lvl="1"/>
            <a:r>
              <a:rPr lang="en-US" b="1" dirty="0"/>
              <a:t>Throughput</a:t>
            </a:r>
            <a:r>
              <a:rPr lang="en-US" dirty="0"/>
              <a:t>: 717.4 Mb/s </a:t>
            </a:r>
          </a:p>
          <a:p>
            <a:pPr lvl="1"/>
            <a:r>
              <a:rPr lang="en-US" b="1" dirty="0"/>
              <a:t>Latency</a:t>
            </a:r>
            <a:r>
              <a:rPr lang="en-US" dirty="0"/>
              <a:t>: 64 bits in &lt;1us</a:t>
            </a:r>
          </a:p>
          <a:p>
            <a:pPr lvl="1"/>
            <a:r>
              <a:rPr lang="en-US" b="1" dirty="0"/>
              <a:t>Power</a:t>
            </a:r>
            <a:r>
              <a:rPr lang="en-US" dirty="0"/>
              <a:t>: 4.4 </a:t>
            </a:r>
            <a:r>
              <a:rPr lang="en-US" dirty="0" err="1"/>
              <a:t>nJ</a:t>
            </a:r>
            <a:r>
              <a:rPr lang="en-US" dirty="0"/>
              <a:t>/bit</a:t>
            </a:r>
          </a:p>
          <a:p>
            <a:pPr marL="457200" lvl="1" indent="0">
              <a:buNone/>
            </a:pPr>
            <a:endParaRPr lang="en-US" sz="2400" dirty="0"/>
          </a:p>
          <a:p>
            <a:endParaRPr lang="en-US" sz="3200" b="1" dirty="0">
              <a:solidFill>
                <a:srgbClr val="7030A0"/>
              </a:solidFill>
            </a:endParaRPr>
          </a:p>
        </p:txBody>
      </p:sp>
    </p:spTree>
    <p:extLst>
      <p:ext uri="{BB962C8B-B14F-4D97-AF65-F5344CB8AC3E}">
        <p14:creationId xmlns:p14="http://schemas.microsoft.com/office/powerpoint/2010/main" val="1570570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51900" cy="884238"/>
          </a:xfrm>
        </p:spPr>
        <p:txBody>
          <a:bodyPr/>
          <a:lstStyle/>
          <a:p>
            <a:r>
              <a:rPr lang="en-US" sz="3400" dirty="0"/>
              <a:t>DRAM Latency True Random Number Generator</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367</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8" name="Content Placeholder 2"/>
          <p:cNvSpPr>
            <a:spLocks noGrp="1"/>
          </p:cNvSpPr>
          <p:nvPr>
            <p:ph idx="1"/>
          </p:nvPr>
        </p:nvSpPr>
        <p:spPr>
          <a:xfrm>
            <a:off x="228600" y="548680"/>
            <a:ext cx="8915400" cy="5153025"/>
          </a:xfrm>
        </p:spPr>
        <p:txBody>
          <a:bodyPr/>
          <a:lstStyle/>
          <a:p>
            <a:endParaRPr lang="en-US" sz="1800" dirty="0"/>
          </a:p>
          <a:p>
            <a:r>
              <a:rPr lang="en-US" sz="1800" dirty="0" err="1"/>
              <a:t>Jeremie</a:t>
            </a:r>
            <a:r>
              <a:rPr lang="en-US" sz="1800" dirty="0"/>
              <a:t> S. Kim, </a:t>
            </a:r>
            <a:r>
              <a:rPr lang="en-US" sz="1800" dirty="0" err="1"/>
              <a:t>Minesh</a:t>
            </a:r>
            <a:r>
              <a:rPr lang="en-US" sz="1800" dirty="0"/>
              <a:t> Patel, Hasan Hassan, Lois </a:t>
            </a:r>
            <a:r>
              <a:rPr lang="en-US" sz="1800" dirty="0" err="1"/>
              <a:t>Orosa</a:t>
            </a:r>
            <a:r>
              <a:rPr lang="en-US" sz="1800" dirty="0"/>
              <a:t>,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"D-RaNGe: Using Commodity DRAM Devices to Generate True Random Numbers with Low Latency and High Throughput"</a:t>
            </a:r>
            <a:br>
              <a:rPr lang="en-US" sz="1800" dirty="0">
                <a:solidFill>
                  <a:srgbClr val="0432FF"/>
                </a:solidFill>
              </a:rPr>
            </a:br>
            <a:r>
              <a:rPr lang="en-US" sz="1800" i="1" dirty="0"/>
              <a:t>Proceedings of the </a:t>
            </a:r>
            <a:r>
              <a:rPr lang="en-US" sz="1800" i="1" dirty="0">
                <a:hlinkClick r:id="rId3"/>
              </a:rPr>
              <a:t>25th International Symposium on High-Performance Computer Architecture</a:t>
            </a:r>
            <a:r>
              <a:rPr lang="en-US" sz="1800" i="1" dirty="0"/>
              <a:t> (</a:t>
            </a:r>
            <a:r>
              <a:rPr lang="en-US" sz="1800" b="1" i="1" dirty="0"/>
              <a:t>HPCA</a:t>
            </a:r>
            <a:r>
              <a:rPr lang="en-US" sz="1800" i="1" dirty="0"/>
              <a:t>)</a:t>
            </a:r>
            <a:r>
              <a:rPr lang="en-US" sz="1800" dirty="0"/>
              <a:t>, Washington, DC, USA, February 2019.</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Full Talk Video</a:t>
            </a:r>
            <a:r>
              <a:rPr lang="en-US" sz="1800" dirty="0"/>
              <a:t> (21 minutes)]</a:t>
            </a:r>
            <a:br>
              <a:rPr lang="en-US" sz="1800" dirty="0"/>
            </a:br>
            <a:r>
              <a:rPr lang="en-US" sz="1800" dirty="0"/>
              <a:t>[</a:t>
            </a:r>
            <a:r>
              <a:rPr lang="en-US" sz="1800" dirty="0">
                <a:hlinkClick r:id="rId7"/>
              </a:rPr>
              <a:t>Full Talk Lecture Video</a:t>
            </a:r>
            <a:r>
              <a:rPr lang="en-US" sz="1800" dirty="0"/>
              <a:t> (27 minutes)]</a:t>
            </a:r>
            <a:br>
              <a:rPr lang="en-US" sz="1800" dirty="0"/>
            </a:br>
            <a:r>
              <a:rPr lang="en-US" sz="1800" b="1" i="1" dirty="0">
                <a:solidFill>
                  <a:srgbClr val="FF0000"/>
                </a:solidFill>
              </a:rPr>
              <a:t>Top Picks Honorable Mention by IEEE Micro.</a:t>
            </a:r>
            <a:endParaRPr lang="en-US" sz="1800" dirty="0">
              <a:solidFill>
                <a:srgbClr val="FF0000"/>
              </a:solidFill>
            </a:endParaRPr>
          </a:p>
          <a:p>
            <a:pPr marL="0" indent="0">
              <a:buNone/>
            </a:pPr>
            <a:br>
              <a:rPr lang="en-US" sz="1800" dirty="0"/>
            </a:br>
            <a:endParaRPr lang="en-US" sz="1800" dirty="0"/>
          </a:p>
        </p:txBody>
      </p:sp>
      <p:pic>
        <p:nvPicPr>
          <p:cNvPr id="3" name="Picture 2">
            <a:extLst>
              <a:ext uri="{FF2B5EF4-FFF2-40B4-BE49-F238E27FC236}">
                <a16:creationId xmlns:a16="http://schemas.microsoft.com/office/drawing/2014/main" id="{0EA301F4-CBFE-074F-8AB7-6C9F3BE4D6A9}"/>
              </a:ext>
            </a:extLst>
          </p:cNvPr>
          <p:cNvPicPr>
            <a:picLocks noChangeAspect="1"/>
          </p:cNvPicPr>
          <p:nvPr/>
        </p:nvPicPr>
        <p:blipFill>
          <a:blip r:embed="rId8"/>
          <a:stretch>
            <a:fillRect/>
          </a:stretch>
        </p:blipFill>
        <p:spPr>
          <a:xfrm>
            <a:off x="0" y="4005064"/>
            <a:ext cx="9144000" cy="2180492"/>
          </a:xfrm>
          <a:prstGeom prst="rect">
            <a:avLst/>
          </a:prstGeom>
        </p:spPr>
      </p:pic>
    </p:spTree>
    <p:extLst>
      <p:ext uri="{BB962C8B-B14F-4D97-AF65-F5344CB8AC3E}">
        <p14:creationId xmlns:p14="http://schemas.microsoft.com/office/powerpoint/2010/main" val="977549130"/>
      </p:ext>
    </p:extLst>
  </p:cSld>
  <p:clrMapOvr>
    <a:masterClrMapping/>
  </p:clrMapOvr>
  <p:transition/>
</p:sld>
</file>

<file path=ppt/slides/slide3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528" y="152400"/>
            <a:ext cx="9144000" cy="1066800"/>
          </a:xfrm>
        </p:spPr>
        <p:txBody>
          <a:bodyPr/>
          <a:lstStyle/>
          <a:p>
            <a:r>
              <a:rPr lang="en-US" sz="3600" dirty="0"/>
              <a:t>DRAM Latency Physical Unclonable Functions</a:t>
            </a:r>
          </a:p>
        </p:txBody>
      </p:sp>
      <p:sp>
        <p:nvSpPr>
          <p:cNvPr id="3" name="Content Placeholder 2"/>
          <p:cNvSpPr>
            <a:spLocks noGrp="1"/>
          </p:cNvSpPr>
          <p:nvPr>
            <p:ph idx="1"/>
          </p:nvPr>
        </p:nvSpPr>
        <p:spPr>
          <a:xfrm>
            <a:off x="228600" y="1043589"/>
            <a:ext cx="8915400" cy="5193723"/>
          </a:xfrm>
        </p:spPr>
        <p:txBody>
          <a:bodyPr/>
          <a:lstStyle/>
          <a:p>
            <a:r>
              <a:rPr lang="en-US" sz="1800" dirty="0" err="1"/>
              <a:t>Jeremie</a:t>
            </a:r>
            <a:r>
              <a:rPr lang="en-US" sz="1800" dirty="0"/>
              <a:t> S. Kim, </a:t>
            </a:r>
            <a:r>
              <a:rPr lang="en-US" sz="1800" dirty="0" err="1"/>
              <a:t>Minesh</a:t>
            </a:r>
            <a:r>
              <a:rPr lang="en-US" sz="1800" dirty="0"/>
              <a:t> Patel, Hasan Hassan,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"The DRAM Latency PUF: Quickly Evaluating Physical Unclonable Functions by Exploiting the Latency-Reliability Tradeoff in Modern DRAM Devices"</a:t>
            </a:r>
            <a:br>
              <a:rPr lang="en-US" sz="1800" dirty="0">
                <a:solidFill>
                  <a:srgbClr val="0432FF"/>
                </a:solidFill>
              </a:rPr>
            </a:br>
            <a:r>
              <a:rPr lang="en-US" sz="1800" i="1" dirty="0"/>
              <a:t>Proceedings of the </a:t>
            </a:r>
            <a:r>
              <a:rPr lang="en-US" sz="1800" i="1" dirty="0">
                <a:hlinkClick r:id="rId3"/>
              </a:rPr>
              <a:t>24th International Symposium on High-Performance Computer Architecture</a:t>
            </a:r>
            <a:r>
              <a:rPr lang="en-US" sz="1800" i="1" dirty="0"/>
              <a:t> (</a:t>
            </a:r>
            <a:r>
              <a:rPr lang="en-US" sz="1800" b="1" i="1" dirty="0"/>
              <a:t>HPCA</a:t>
            </a:r>
            <a:r>
              <a:rPr lang="en-US" sz="1800" i="1" dirty="0"/>
              <a:t>)</a:t>
            </a:r>
            <a:r>
              <a:rPr lang="en-US" sz="1800" dirty="0"/>
              <a:t>, Vienna, Austria, February 2018.</a:t>
            </a:r>
            <a:br>
              <a:rPr lang="en-US" sz="1800" dirty="0"/>
            </a:br>
            <a:r>
              <a:rPr lang="en-US" sz="1800" dirty="0"/>
              <a:t>[</a:t>
            </a:r>
            <a:r>
              <a:rPr lang="en-US" sz="1800" dirty="0">
                <a:hlinkClick r:id="rId4"/>
              </a:rPr>
              <a:t>Lightning Talk Video</a:t>
            </a:r>
            <a:r>
              <a:rPr lang="en-US" sz="1800" dirty="0"/>
              <a:t>]</a:t>
            </a:r>
            <a:br>
              <a:rPr lang="en-US" sz="1800" dirty="0"/>
            </a:br>
            <a:r>
              <a:rPr lang="en-US" sz="1800" dirty="0"/>
              <a:t>[</a:t>
            </a:r>
            <a:r>
              <a:rPr lang="en-US" sz="1800" dirty="0">
                <a:hlinkClick r:id="rId5"/>
              </a:rPr>
              <a:t>Slides (pptx)</a:t>
            </a:r>
            <a:r>
              <a:rPr lang="en-US" sz="1800" dirty="0"/>
              <a:t> </a:t>
            </a:r>
            <a:r>
              <a:rPr lang="en-US" sz="1800" dirty="0">
                <a:hlinkClick r:id="rId6"/>
              </a:rPr>
              <a:t>(pdf)</a:t>
            </a:r>
            <a:r>
              <a:rPr lang="en-US" sz="1800" dirty="0"/>
              <a:t>] [</a:t>
            </a:r>
            <a:r>
              <a:rPr lang="en-US" sz="1800" dirty="0">
                <a:hlinkClick r:id="rId7"/>
              </a:rPr>
              <a:t>Lightning Session Slides (pptx)</a:t>
            </a:r>
            <a:r>
              <a:rPr lang="en-US" sz="1800" dirty="0"/>
              <a:t> </a:t>
            </a:r>
            <a:r>
              <a:rPr lang="en-US" sz="1800" dirty="0">
                <a:hlinkClick r:id="rId8"/>
              </a:rPr>
              <a:t>(pdf)</a:t>
            </a:r>
            <a:r>
              <a:rPr lang="en-US" sz="1800" dirty="0"/>
              <a:t>]</a:t>
            </a:r>
            <a:br>
              <a:rPr lang="en-US" sz="1800" dirty="0"/>
            </a:br>
            <a:r>
              <a:rPr lang="en-US" sz="1800" dirty="0"/>
              <a:t>[</a:t>
            </a:r>
            <a:r>
              <a:rPr lang="en-US" sz="1800" dirty="0">
                <a:hlinkClick r:id="rId9"/>
              </a:rPr>
              <a:t>Full Talk Lecture Video</a:t>
            </a:r>
            <a:r>
              <a:rPr lang="en-US" sz="1800" dirty="0"/>
              <a:t> (28 minutes)]</a:t>
            </a:r>
          </a:p>
          <a:p>
            <a:pPr marL="0" indent="0">
              <a:buNone/>
            </a:pPr>
            <a:endParaRPr lang="en-US" sz="18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752C56-4F8A-824F-A263-2404B5D536A2}"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368</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F20A8ACC-E91F-5740-B3B1-88F1F6120918}"/>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0" y="4224367"/>
            <a:ext cx="9144000" cy="1724913"/>
          </a:xfrm>
          <a:prstGeom prst="rect">
            <a:avLst/>
          </a:prstGeom>
        </p:spPr>
      </p:pic>
    </p:spTree>
    <p:extLst>
      <p:ext uri="{BB962C8B-B14F-4D97-AF65-F5344CB8AC3E}">
        <p14:creationId xmlns:p14="http://schemas.microsoft.com/office/powerpoint/2010/main" val="1648415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3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0937A-8480-B748-AF02-B14403ACF79C}"/>
              </a:ext>
            </a:extLst>
          </p:cNvPr>
          <p:cNvSpPr>
            <a:spLocks noGrp="1"/>
          </p:cNvSpPr>
          <p:nvPr>
            <p:ph type="title"/>
          </p:nvPr>
        </p:nvSpPr>
        <p:spPr/>
        <p:txBody>
          <a:bodyPr/>
          <a:lstStyle/>
          <a:p>
            <a:r>
              <a:rPr lang="en-US" dirty="0"/>
              <a:t>Lectures on Low-Latency Memory</a:t>
            </a:r>
          </a:p>
        </p:txBody>
      </p:sp>
      <p:sp>
        <p:nvSpPr>
          <p:cNvPr id="3" name="Content Placeholder 2">
            <a:extLst>
              <a:ext uri="{FF2B5EF4-FFF2-40B4-BE49-F238E27FC236}">
                <a16:creationId xmlns:a16="http://schemas.microsoft.com/office/drawing/2014/main" id="{0478BD05-2E95-984E-8F35-2CBFD3B723B3}"/>
              </a:ext>
            </a:extLst>
          </p:cNvPr>
          <p:cNvSpPr>
            <a:spLocks noGrp="1"/>
          </p:cNvSpPr>
          <p:nvPr>
            <p:ph idx="1"/>
          </p:nvPr>
        </p:nvSpPr>
        <p:spPr>
          <a:xfrm>
            <a:off x="228600" y="884955"/>
            <a:ext cx="8851900" cy="5211762"/>
          </a:xfrm>
        </p:spPr>
        <p:txBody>
          <a:bodyPr/>
          <a:lstStyle/>
          <a:p>
            <a:r>
              <a:rPr lang="en-US" sz="2000" dirty="0">
                <a:solidFill>
                  <a:srgbClr val="FF0000"/>
                </a:solidFill>
              </a:rPr>
              <a:t>Computer Architecture, Fall 2020, Lecture 10</a:t>
            </a:r>
          </a:p>
          <a:p>
            <a:pPr lvl="1"/>
            <a:r>
              <a:rPr lang="en-US" sz="2000" b="1" dirty="0"/>
              <a:t>Low-Latency Memory </a:t>
            </a:r>
            <a:r>
              <a:rPr lang="en-US" sz="2000" dirty="0"/>
              <a:t>(ETH Zürich, Fall 2020)</a:t>
            </a:r>
          </a:p>
          <a:p>
            <a:pPr lvl="1"/>
            <a:r>
              <a:rPr lang="en-US" sz="1700" dirty="0">
                <a:solidFill>
                  <a:srgbClr val="0000FF"/>
                </a:solidFill>
                <a:hlinkClick r:id="rId2">
                  <a:extLst>
                    <a:ext uri="{A12FA001-AC4F-418D-AE19-62706E023703}">
                      <ahyp:hlinkClr xmlns:ahyp="http://schemas.microsoft.com/office/drawing/2018/hyperlinkcolor" val="tx"/>
                    </a:ext>
                  </a:extLst>
                </a:hlinkClick>
              </a:rPr>
              <a:t>https://www.youtube.com/watch?v=vQd1YgOH1Mw&amp;list=PL5Q2soXY2Zi9xidyIgBxUz7xRPS-wisBN&amp;index=19</a:t>
            </a:r>
            <a:r>
              <a:rPr lang="en-US" sz="1700" dirty="0">
                <a:solidFill>
                  <a:srgbClr val="0000FF"/>
                </a:solidFill>
              </a:rPr>
              <a:t> </a:t>
            </a:r>
          </a:p>
          <a:p>
            <a:pPr lvl="1"/>
            <a:endParaRPr lang="en-US" sz="600" dirty="0">
              <a:solidFill>
                <a:srgbClr val="FF0000"/>
              </a:solidFill>
            </a:endParaRPr>
          </a:p>
          <a:p>
            <a:r>
              <a:rPr lang="en-US" sz="2000" dirty="0">
                <a:solidFill>
                  <a:srgbClr val="FF0000"/>
                </a:solidFill>
              </a:rPr>
              <a:t>Computer Architecture, Fall 2020, Lecture 12b</a:t>
            </a:r>
          </a:p>
          <a:p>
            <a:pPr lvl="1"/>
            <a:r>
              <a:rPr lang="en-US" sz="2000" b="1" dirty="0"/>
              <a:t>Capacity-Latency Reconfigurable DRAM </a:t>
            </a:r>
            <a:r>
              <a:rPr lang="en-US" sz="2000" dirty="0"/>
              <a:t>(ETH Zürich, Fall 2020)</a:t>
            </a:r>
          </a:p>
          <a:p>
            <a:pPr lvl="1"/>
            <a:r>
              <a:rPr lang="en-US" sz="1700" dirty="0">
                <a:solidFill>
                  <a:srgbClr val="0000FF"/>
                </a:solidFill>
                <a:hlinkClick r:id="rId3">
                  <a:extLst>
                    <a:ext uri="{A12FA001-AC4F-418D-AE19-62706E023703}">
                      <ahyp:hlinkClr xmlns:ahyp="http://schemas.microsoft.com/office/drawing/2018/hyperlinkcolor" val="tx"/>
                    </a:ext>
                  </a:extLst>
                </a:hlinkClick>
              </a:rPr>
              <a:t>https://www.youtube.com/watch?v=DUtPFW3jxq4&amp;list=PL5Q2soXY2Zi9xidyIgBxUz7xRPS-wisBN&amp;index=23</a:t>
            </a:r>
            <a:endParaRPr lang="en-US" sz="1700" dirty="0">
              <a:solidFill>
                <a:srgbClr val="0000FF"/>
              </a:solidFill>
            </a:endParaRPr>
          </a:p>
          <a:p>
            <a:pPr lvl="1"/>
            <a:endParaRPr lang="en-US" sz="600" dirty="0">
              <a:solidFill>
                <a:srgbClr val="0000FF"/>
              </a:solidFill>
            </a:endParaRPr>
          </a:p>
          <a:p>
            <a:r>
              <a:rPr lang="en-US" sz="2000" dirty="0">
                <a:solidFill>
                  <a:srgbClr val="FF0000"/>
                </a:solidFill>
              </a:rPr>
              <a:t>Computer Architecture, Fall 2019, Lecture 11a</a:t>
            </a:r>
          </a:p>
          <a:p>
            <a:pPr lvl="1"/>
            <a:r>
              <a:rPr lang="en-US" sz="2000" b="1" dirty="0"/>
              <a:t>DRAM Latency PUF </a:t>
            </a:r>
            <a:r>
              <a:rPr lang="en-US" sz="2000" dirty="0"/>
              <a:t>(ETH Zürich, Fall 2019)</a:t>
            </a:r>
          </a:p>
          <a:p>
            <a:pPr lvl="1"/>
            <a:r>
              <a:rPr lang="en-US" sz="1700" dirty="0">
                <a:solidFill>
                  <a:srgbClr val="0000FF"/>
                </a:solidFill>
                <a:hlinkClick r:id="rId4">
                  <a:extLst>
                    <a:ext uri="{A12FA001-AC4F-418D-AE19-62706E023703}">
                      <ahyp:hlinkClr xmlns:ahyp="http://schemas.microsoft.com/office/drawing/2018/hyperlinkcolor" val="tx"/>
                    </a:ext>
                  </a:extLst>
                </a:hlinkClick>
              </a:rPr>
              <a:t>https://www.youtube.com/watch?v=7gqnrTZpjxE&amp;list=PL5Q2soXY2Zi-DyoI3HbqcdtUm9YWRR_z-&amp;index=15</a:t>
            </a:r>
          </a:p>
          <a:p>
            <a:pPr lvl="1"/>
            <a:endParaRPr lang="en-US" sz="600" dirty="0">
              <a:solidFill>
                <a:srgbClr val="0000FF"/>
              </a:solidFill>
              <a:hlinkClick r:id="rId4">
                <a:extLst>
                  <a:ext uri="{A12FA001-AC4F-418D-AE19-62706E023703}">
                    <ahyp:hlinkClr xmlns:ahyp="http://schemas.microsoft.com/office/drawing/2018/hyperlinkcolor" val="tx"/>
                  </a:ext>
                </a:extLst>
              </a:hlinkClick>
            </a:endParaRPr>
          </a:p>
          <a:p>
            <a:r>
              <a:rPr lang="en-US" sz="2000" dirty="0">
                <a:solidFill>
                  <a:srgbClr val="FF0000"/>
                </a:solidFill>
              </a:rPr>
              <a:t>Computer Architecture, Fall 2019, Lecture 11b</a:t>
            </a:r>
          </a:p>
          <a:p>
            <a:pPr lvl="1"/>
            <a:r>
              <a:rPr lang="en-US" sz="2000" b="1" dirty="0"/>
              <a:t>DRAM True Random Number Generator </a:t>
            </a:r>
            <a:r>
              <a:rPr lang="en-US" sz="2000" dirty="0"/>
              <a:t>(ETH Zürich, Fall 2020)</a:t>
            </a:r>
          </a:p>
          <a:p>
            <a:pPr lvl="1"/>
            <a:r>
              <a:rPr lang="en-US" sz="1700" dirty="0">
                <a:solidFill>
                  <a:srgbClr val="0000FF"/>
                </a:solidFill>
                <a:hlinkClick r:id="rId5">
                  <a:extLst>
                    <a:ext uri="{A12FA001-AC4F-418D-AE19-62706E023703}">
                      <ahyp:hlinkClr xmlns:ahyp="http://schemas.microsoft.com/office/drawing/2018/hyperlinkcolor" val="tx"/>
                    </a:ext>
                  </a:extLst>
                </a:hlinkClick>
              </a:rPr>
              <a:t>https://www.youtube.com/watch?v=Y3hPv1I5f8Y&amp;list=PL5Q2soXY2Zi-DyoI3HbqcdtUm9YWRR_z-&amp;index=16</a:t>
            </a:r>
            <a:r>
              <a:rPr lang="en-US" sz="1700" dirty="0">
                <a:solidFill>
                  <a:srgbClr val="0000FF"/>
                </a:solidFill>
              </a:rPr>
              <a:t> </a:t>
            </a:r>
            <a:endParaRPr lang="en-US" sz="2000" dirty="0">
              <a:solidFill>
                <a:srgbClr val="0000FF"/>
              </a:solidFill>
            </a:endParaRPr>
          </a:p>
          <a:p>
            <a:pPr lvl="1"/>
            <a:endParaRPr lang="en-US" sz="2000" dirty="0"/>
          </a:p>
        </p:txBody>
      </p:sp>
      <p:sp>
        <p:nvSpPr>
          <p:cNvPr id="4" name="Slide Number Placeholder 3">
            <a:extLst>
              <a:ext uri="{FF2B5EF4-FFF2-40B4-BE49-F238E27FC236}">
                <a16:creationId xmlns:a16="http://schemas.microsoft.com/office/drawing/2014/main" id="{0CDD3B14-C38A-CD43-A830-5A9D1992803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369</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6" name="TextBox 5">
            <a:extLst>
              <a:ext uri="{FF2B5EF4-FFF2-40B4-BE49-F238E27FC236}">
                <a16:creationId xmlns:a16="http://schemas.microsoft.com/office/drawing/2014/main" id="{B9FA4FBF-90BC-A44A-80A5-E27853501F68}"/>
              </a:ext>
            </a:extLst>
          </p:cNvPr>
          <p:cNvSpPr txBox="1"/>
          <p:nvPr/>
        </p:nvSpPr>
        <p:spPr>
          <a:xfrm>
            <a:off x="1979712" y="6461778"/>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4173186544"/>
      </p:ext>
    </p:extLst>
  </p:cSld>
  <p:clrMapOvr>
    <a:masterClrMapping/>
  </p:clrMapOvr>
  <p:transition/>
</p:sld>
</file>

<file path=ppt/slides/slide3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dirty="0"/>
              <a:t>A Tutorial on Low-Latency Memory</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p:txBody>
          <a:bodyPr/>
          <a:lstStyle/>
          <a:p>
            <a:endParaRPr lang="en-US" dirty="0">
              <a:solidFill>
                <a:srgbClr val="0000FF"/>
              </a:solidFill>
            </a:endParaRPr>
          </a:p>
        </p:txBody>
      </p:sp>
      <p:sp>
        <p:nvSpPr>
          <p:cNvPr id="5" name="Rectangle 4">
            <a:extLst>
              <a:ext uri="{FF2B5EF4-FFF2-40B4-BE49-F238E27FC236}">
                <a16:creationId xmlns:a16="http://schemas.microsoft.com/office/drawing/2014/main" id="{5DFA3366-29E6-914D-98EA-E6458972951E}"/>
              </a:ext>
            </a:extLst>
          </p:cNvPr>
          <p:cNvSpPr/>
          <p:nvPr/>
        </p:nvSpPr>
        <p:spPr>
          <a:xfrm>
            <a:off x="1590700" y="6475391"/>
            <a:ext cx="588640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4" name="Picture 3">
            <a:extLst>
              <a:ext uri="{FF2B5EF4-FFF2-40B4-BE49-F238E27FC236}">
                <a16:creationId xmlns:a16="http://schemas.microsoft.com/office/drawing/2014/main" id="{EF4C315B-6175-1249-A2EE-E9B28ADD44D3}"/>
              </a:ext>
            </a:extLst>
          </p:cNvPr>
          <p:cNvPicPr>
            <a:picLocks noChangeAspect="1"/>
          </p:cNvPicPr>
          <p:nvPr/>
        </p:nvPicPr>
        <p:blipFill>
          <a:blip r:embed="rId3"/>
          <a:stretch>
            <a:fillRect/>
          </a:stretch>
        </p:blipFill>
        <p:spPr>
          <a:xfrm>
            <a:off x="597969" y="908720"/>
            <a:ext cx="8095261" cy="5566671"/>
          </a:xfrm>
          <a:prstGeom prst="rect">
            <a:avLst/>
          </a:prstGeom>
        </p:spPr>
      </p:pic>
    </p:spTree>
    <p:extLst>
      <p:ext uri="{BB962C8B-B14F-4D97-AF65-F5344CB8AC3E}">
        <p14:creationId xmlns:p14="http://schemas.microsoft.com/office/powerpoint/2010/main" val="2994224447"/>
      </p:ext>
    </p:extLst>
  </p:cSld>
  <p:clrMapOvr>
    <a:masterClrMapping/>
  </p:clrMapOvr>
  <p:transition/>
</p:sld>
</file>

<file path=ppt/slides/slide3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0" y="1916832"/>
            <a:ext cx="9144000" cy="2088232"/>
          </a:xfrm>
        </p:spPr>
        <p:txBody>
          <a:bodyPr/>
          <a:lstStyle/>
          <a:p>
            <a:pPr marL="0" indent="0" algn="ctr">
              <a:buNone/>
            </a:pPr>
            <a:r>
              <a:rPr lang="en-US" sz="6400" dirty="0">
                <a:solidFill>
                  <a:srgbClr val="FF0000"/>
                </a:solidFill>
              </a:rPr>
              <a:t>Fundamentally</a:t>
            </a:r>
          </a:p>
          <a:p>
            <a:pPr marL="0" indent="0" algn="ctr">
              <a:buNone/>
            </a:pPr>
            <a:r>
              <a:rPr lang="en-US" sz="6400" dirty="0">
                <a:solidFill>
                  <a:srgbClr val="0000FF"/>
                </a:solidFill>
              </a:rPr>
              <a:t>Low-Latency</a:t>
            </a:r>
          </a:p>
          <a:p>
            <a:pPr marL="0" indent="0" algn="ctr">
              <a:buNone/>
            </a:pPr>
            <a:r>
              <a:rPr lang="en-US" sz="6400" dirty="0">
                <a:solidFill>
                  <a:srgbClr val="FF0000"/>
                </a:solidFill>
              </a:rPr>
              <a:t>Computing Architectures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371</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428327911"/>
      </p:ext>
    </p:extLst>
  </p:cSld>
  <p:clrMapOvr>
    <a:masterClrMapping/>
  </p:clrMapOvr>
  <p:transition/>
</p:sld>
</file>

<file path=ppt/slides/slide3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Four Key Issues in Future Platforms</a:t>
            </a:r>
          </a:p>
        </p:txBody>
      </p:sp>
      <p:sp>
        <p:nvSpPr>
          <p:cNvPr id="3" name="Content Placeholder 2"/>
          <p:cNvSpPr>
            <a:spLocks noGrp="1"/>
          </p:cNvSpPr>
          <p:nvPr>
            <p:ph idx="1"/>
          </p:nvPr>
        </p:nvSpPr>
        <p:spPr>
          <a:xfrm>
            <a:off x="228600" y="1268760"/>
            <a:ext cx="8610600" cy="4876800"/>
          </a:xfrm>
        </p:spPr>
        <p:txBody>
          <a:bodyPr/>
          <a:lstStyle/>
          <a:p>
            <a:r>
              <a:rPr lang="en-US" dirty="0"/>
              <a:t>Fundamentally </a:t>
            </a:r>
            <a:r>
              <a:rPr lang="en-US" dirty="0">
                <a:solidFill>
                  <a:srgbClr val="0000FF"/>
                </a:solidFill>
              </a:rPr>
              <a:t>Secure/Reliable/Safe </a:t>
            </a:r>
            <a:r>
              <a:rPr lang="en-US" dirty="0"/>
              <a:t>Architectures</a:t>
            </a:r>
          </a:p>
          <a:p>
            <a:endParaRPr lang="en-US" dirty="0"/>
          </a:p>
          <a:p>
            <a:endParaRPr lang="en-US" dirty="0"/>
          </a:p>
          <a:p>
            <a:r>
              <a:rPr lang="en-US" dirty="0"/>
              <a:t>Fundamentally </a:t>
            </a:r>
            <a:r>
              <a:rPr lang="en-US" dirty="0">
                <a:solidFill>
                  <a:srgbClr val="0000FF"/>
                </a:solidFill>
              </a:rPr>
              <a:t>Energy-Efficient </a:t>
            </a:r>
            <a:r>
              <a:rPr lang="en-US" dirty="0"/>
              <a:t>Architectures</a:t>
            </a:r>
          </a:p>
          <a:p>
            <a:pPr lvl="1"/>
            <a:r>
              <a:rPr lang="en-US" dirty="0">
                <a:solidFill>
                  <a:srgbClr val="0000FF"/>
                </a:solidFill>
              </a:rPr>
              <a:t>Memory-centric </a:t>
            </a:r>
            <a:r>
              <a:rPr lang="en-US" dirty="0"/>
              <a:t>(Data-centric) Architectures</a:t>
            </a:r>
          </a:p>
          <a:p>
            <a:endParaRPr lang="en-US" dirty="0"/>
          </a:p>
          <a:p>
            <a:endParaRPr lang="en-US" dirty="0"/>
          </a:p>
          <a:p>
            <a:r>
              <a:rPr lang="en-US" dirty="0"/>
              <a:t>Fundamentally </a:t>
            </a:r>
            <a:r>
              <a:rPr lang="en-US" dirty="0">
                <a:solidFill>
                  <a:srgbClr val="0000FF"/>
                </a:solidFill>
              </a:rPr>
              <a:t>Low-Latency and Predictable </a:t>
            </a:r>
            <a:r>
              <a:rPr lang="en-US" dirty="0"/>
              <a:t>Architectures</a:t>
            </a:r>
          </a:p>
          <a:p>
            <a:endParaRPr lang="en-US" dirty="0"/>
          </a:p>
          <a:p>
            <a:endParaRPr lang="en-US" dirty="0"/>
          </a:p>
          <a:p>
            <a:r>
              <a:rPr lang="en-US" dirty="0"/>
              <a:t>Architectures for </a:t>
            </a:r>
            <a:r>
              <a:rPr lang="en-US" dirty="0">
                <a:solidFill>
                  <a:srgbClr val="0000FF"/>
                </a:solidFill>
              </a:rPr>
              <a:t>AI/ML, Genomics, Medicine, Health</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372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7" name="Rectangle 6">
            <a:extLst>
              <a:ext uri="{FF2B5EF4-FFF2-40B4-BE49-F238E27FC236}">
                <a16:creationId xmlns:a16="http://schemas.microsoft.com/office/drawing/2014/main" id="{AE390B2E-8188-9B47-8D91-E75A69621677}"/>
              </a:ext>
            </a:extLst>
          </p:cNvPr>
          <p:cNvSpPr/>
          <p:nvPr/>
        </p:nvSpPr>
        <p:spPr>
          <a:xfrm>
            <a:off x="539552" y="5373216"/>
            <a:ext cx="7272808" cy="936104"/>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Tree>
    <p:extLst>
      <p:ext uri="{BB962C8B-B14F-4D97-AF65-F5344CB8AC3E}">
        <p14:creationId xmlns:p14="http://schemas.microsoft.com/office/powerpoint/2010/main" val="52601335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49238-1052-C14D-8579-F00216DA3B2B}"/>
              </a:ext>
            </a:extLst>
          </p:cNvPr>
          <p:cNvSpPr>
            <a:spLocks noGrp="1"/>
          </p:cNvSpPr>
          <p:nvPr>
            <p:ph type="title"/>
          </p:nvPr>
        </p:nvSpPr>
        <p:spPr/>
        <p:txBody>
          <a:bodyPr/>
          <a:lstStyle/>
          <a:p>
            <a:r>
              <a:rPr lang="en-US" dirty="0"/>
              <a:t>Intel </a:t>
            </a:r>
            <a:r>
              <a:rPr lang="en-US" dirty="0" err="1"/>
              <a:t>Optane</a:t>
            </a:r>
            <a:r>
              <a:rPr lang="en-US" dirty="0"/>
              <a:t> Persistent Memory (2019)</a:t>
            </a:r>
          </a:p>
        </p:txBody>
      </p:sp>
      <p:sp>
        <p:nvSpPr>
          <p:cNvPr id="3" name="Content Placeholder 2">
            <a:extLst>
              <a:ext uri="{FF2B5EF4-FFF2-40B4-BE49-F238E27FC236}">
                <a16:creationId xmlns:a16="http://schemas.microsoft.com/office/drawing/2014/main" id="{BF99EAEA-7208-AD42-9621-83F9352A91C0}"/>
              </a:ext>
            </a:extLst>
          </p:cNvPr>
          <p:cNvSpPr>
            <a:spLocks noGrp="1"/>
          </p:cNvSpPr>
          <p:nvPr>
            <p:ph idx="1"/>
          </p:nvPr>
        </p:nvSpPr>
        <p:spPr/>
        <p:txBody>
          <a:bodyPr/>
          <a:lstStyle/>
          <a:p>
            <a:r>
              <a:rPr lang="en-US" dirty="0"/>
              <a:t>Non-volatile main memory</a:t>
            </a:r>
          </a:p>
          <a:p>
            <a:r>
              <a:rPr lang="en-US" dirty="0"/>
              <a:t>Based on 3D-XPoint Technology</a:t>
            </a:r>
          </a:p>
        </p:txBody>
      </p:sp>
      <p:sp>
        <p:nvSpPr>
          <p:cNvPr id="4" name="Slide Number Placeholder 3">
            <a:extLst>
              <a:ext uri="{FF2B5EF4-FFF2-40B4-BE49-F238E27FC236}">
                <a16:creationId xmlns:a16="http://schemas.microsoft.com/office/drawing/2014/main" id="{4A542244-F01F-2D42-B965-CD84957DD0D8}"/>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373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1BCE39BC-334D-7544-8D1A-61F20B2D7312}"/>
              </a:ext>
            </a:extLst>
          </p:cNvPr>
          <p:cNvPicPr>
            <a:picLocks noChangeAspect="1"/>
          </p:cNvPicPr>
          <p:nvPr/>
        </p:nvPicPr>
        <p:blipFill>
          <a:blip r:embed="rId2"/>
          <a:stretch>
            <a:fillRect/>
          </a:stretch>
        </p:blipFill>
        <p:spPr>
          <a:xfrm>
            <a:off x="228600" y="2912311"/>
            <a:ext cx="8554528" cy="2133600"/>
          </a:xfrm>
          <a:prstGeom prst="rect">
            <a:avLst/>
          </a:prstGeom>
        </p:spPr>
      </p:pic>
      <p:sp>
        <p:nvSpPr>
          <p:cNvPr id="6" name="TextBox 5">
            <a:extLst>
              <a:ext uri="{FF2B5EF4-FFF2-40B4-BE49-F238E27FC236}">
                <a16:creationId xmlns:a16="http://schemas.microsoft.com/office/drawing/2014/main" id="{C433FB3A-2443-7440-B501-876FDC60EE2F}"/>
              </a:ext>
            </a:extLst>
          </p:cNvPr>
          <p:cNvSpPr txBox="1"/>
          <p:nvPr/>
        </p:nvSpPr>
        <p:spPr>
          <a:xfrm>
            <a:off x="1395080" y="6510254"/>
            <a:ext cx="7264681" cy="323165"/>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https://www.storagereview.com/intel_optane_dc_persistent_memory_module_pmm</a:t>
            </a:r>
            <a:endParaRPr kumimoji="0" lang="en-US" sz="15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3190509533"/>
      </p:ext>
    </p:extLst>
  </p:cSld>
  <p:clrMapOvr>
    <a:masterClrMapping/>
  </p:clrMapOvr>
  <p:transition/>
</p:sld>
</file>

<file path=ppt/slides/slide3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PCM as Main Memory: Idea in 2009</a:t>
            </a:r>
          </a:p>
        </p:txBody>
      </p:sp>
      <p:sp>
        <p:nvSpPr>
          <p:cNvPr id="3" name="Content Placeholder 2"/>
          <p:cNvSpPr>
            <a:spLocks noGrp="1"/>
          </p:cNvSpPr>
          <p:nvPr>
            <p:ph idx="1"/>
          </p:nvPr>
        </p:nvSpPr>
        <p:spPr/>
        <p:txBody>
          <a:bodyPr/>
          <a:lstStyle/>
          <a:p>
            <a:r>
              <a:rPr lang="en-US" sz="2200" dirty="0"/>
              <a:t>Benjamin C. Lee, </a:t>
            </a:r>
            <a:r>
              <a:rPr lang="en-US" sz="2200" dirty="0" err="1"/>
              <a:t>Engin</a:t>
            </a:r>
            <a:r>
              <a:rPr lang="en-US" sz="2200" dirty="0"/>
              <a:t> </a:t>
            </a:r>
            <a:r>
              <a:rPr lang="en-US" sz="2200" dirty="0" err="1"/>
              <a:t>Ipek</a:t>
            </a:r>
            <a:r>
              <a:rPr lang="en-US" sz="2200" dirty="0"/>
              <a:t>, Onur Mutlu, and Doug Burger,</a:t>
            </a:r>
            <a:br>
              <a:rPr lang="en-US" sz="2200" dirty="0"/>
            </a:br>
            <a:r>
              <a:rPr lang="en-US" sz="2200" b="1" dirty="0">
                <a:solidFill>
                  <a:srgbClr val="0432FF"/>
                </a:solidFill>
                <a:hlinkClick r:id="rId2">
                  <a:extLst>
                    <a:ext uri="{A12FA001-AC4F-418D-AE19-62706E023703}">
                      <ahyp:hlinkClr xmlns:ahyp="http://schemas.microsoft.com/office/drawing/2018/hyperlinkcolor" val="tx"/>
                    </a:ext>
                  </a:extLst>
                </a:hlinkClick>
              </a:rPr>
              <a:t>"Architecting Phase Change Memory as a Scalable DRAM Alternative"</a:t>
            </a:r>
            <a:br>
              <a:rPr lang="en-US" sz="2200" dirty="0">
                <a:solidFill>
                  <a:srgbClr val="0432FF"/>
                </a:solidFill>
              </a:rPr>
            </a:br>
            <a:r>
              <a:rPr lang="en-US" sz="2200" i="1" dirty="0"/>
              <a:t>Proceedings of the </a:t>
            </a:r>
            <a:r>
              <a:rPr lang="en-US" sz="2200" i="1" dirty="0">
                <a:hlinkClick r:id="rId3"/>
              </a:rPr>
              <a:t>36th International Symposium on Computer Architecture</a:t>
            </a:r>
            <a:r>
              <a:rPr lang="en-US" sz="2200" i="1" dirty="0"/>
              <a:t> (</a:t>
            </a:r>
            <a:r>
              <a:rPr lang="en-US" sz="2200" b="1" i="1" dirty="0"/>
              <a:t>ISCA</a:t>
            </a:r>
            <a:r>
              <a:rPr lang="en-US" sz="2200" i="1" dirty="0"/>
              <a:t>)</a:t>
            </a:r>
            <a:r>
              <a:rPr lang="en-US" sz="2200" dirty="0"/>
              <a:t>, pages 2-13, Austin, TX, June 2009. </a:t>
            </a:r>
            <a:r>
              <a:rPr lang="en-US" sz="2200" dirty="0">
                <a:hlinkClick r:id="rId4"/>
              </a:rPr>
              <a:t>Slides (pdf)</a:t>
            </a:r>
            <a:endParaRPr lang="en-US" sz="2200"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374</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p:cNvPicPr>
            <a:picLocks noChangeAspect="1"/>
          </p:cNvPicPr>
          <p:nvPr/>
        </p:nvPicPr>
        <p:blipFill>
          <a:blip r:embed="rId5"/>
          <a:stretch>
            <a:fillRect/>
          </a:stretch>
        </p:blipFill>
        <p:spPr>
          <a:xfrm>
            <a:off x="0" y="3573016"/>
            <a:ext cx="9144000" cy="2857500"/>
          </a:xfrm>
          <a:prstGeom prst="rect">
            <a:avLst/>
          </a:prstGeom>
        </p:spPr>
      </p:pic>
    </p:spTree>
    <p:extLst>
      <p:ext uri="{BB962C8B-B14F-4D97-AF65-F5344CB8AC3E}">
        <p14:creationId xmlns:p14="http://schemas.microsoft.com/office/powerpoint/2010/main" val="94824521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3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PCM as Main Memory: Idea in 2009</a:t>
            </a:r>
          </a:p>
        </p:txBody>
      </p:sp>
      <p:sp>
        <p:nvSpPr>
          <p:cNvPr id="3" name="Content Placeholder 2"/>
          <p:cNvSpPr>
            <a:spLocks noGrp="1"/>
          </p:cNvSpPr>
          <p:nvPr>
            <p:ph idx="1"/>
          </p:nvPr>
        </p:nvSpPr>
        <p:spPr/>
        <p:txBody>
          <a:bodyPr/>
          <a:lstStyle/>
          <a:p>
            <a:r>
              <a:rPr lang="en-US" sz="2100" dirty="0"/>
              <a:t>Benjamin C. Lee, Ping Zhou, Jun Yang, </a:t>
            </a:r>
            <a:r>
              <a:rPr lang="en-US" sz="2100" dirty="0" err="1"/>
              <a:t>Youtao</a:t>
            </a:r>
            <a:r>
              <a:rPr lang="en-US" sz="2100" dirty="0"/>
              <a:t> Zhang, Bo Zhao, </a:t>
            </a:r>
            <a:r>
              <a:rPr lang="en-US" sz="2100" dirty="0" err="1"/>
              <a:t>Engin</a:t>
            </a:r>
            <a:r>
              <a:rPr lang="en-US" sz="2100" dirty="0"/>
              <a:t> </a:t>
            </a:r>
            <a:r>
              <a:rPr lang="en-US" sz="2100" dirty="0" err="1"/>
              <a:t>Ipek</a:t>
            </a:r>
            <a:r>
              <a:rPr lang="en-US" sz="2100" dirty="0"/>
              <a:t>, Onur Mutlu, and Doug Burger,</a:t>
            </a:r>
            <a:br>
              <a:rPr lang="en-US" sz="2100" dirty="0"/>
            </a:br>
            <a:r>
              <a:rPr lang="en-US" sz="2100" b="1" dirty="0">
                <a:solidFill>
                  <a:srgbClr val="0432FF"/>
                </a:solidFill>
                <a:hlinkClick r:id="rId2">
                  <a:extLst>
                    <a:ext uri="{A12FA001-AC4F-418D-AE19-62706E023703}">
                      <ahyp:hlinkClr xmlns:ahyp="http://schemas.microsoft.com/office/drawing/2018/hyperlinkcolor" val="tx"/>
                    </a:ext>
                  </a:extLst>
                </a:hlinkClick>
              </a:rPr>
              <a:t>"Phase Change Technology and the Future of Main Memory"</a:t>
            </a:r>
            <a:br>
              <a:rPr lang="en-US" sz="2100" dirty="0">
                <a:solidFill>
                  <a:srgbClr val="0432FF"/>
                </a:solidFill>
              </a:rPr>
            </a:br>
            <a:r>
              <a:rPr lang="en-US" sz="2100" i="1" dirty="0">
                <a:hlinkClick r:id="rId3"/>
              </a:rPr>
              <a:t>IEEE Micro</a:t>
            </a:r>
            <a:r>
              <a:rPr lang="en-US" sz="2100" i="1" dirty="0"/>
              <a:t>, Special Issue: Micro's Top Picks from 2009 Computer Architecture Conferences (</a:t>
            </a:r>
            <a:r>
              <a:rPr lang="en-US" sz="2100" b="1" i="1" dirty="0"/>
              <a:t>MICRO TOP PICKS</a:t>
            </a:r>
            <a:r>
              <a:rPr lang="en-US" sz="2100" i="1" dirty="0"/>
              <a:t>)</a:t>
            </a:r>
            <a:r>
              <a:rPr lang="en-US" sz="2100" dirty="0"/>
              <a:t>, Vol. 30, No. 1, pages 60-70, January/February 2010. </a:t>
            </a:r>
          </a:p>
          <a:p>
            <a:endParaRPr lang="en-US" sz="2100" dirty="0"/>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375</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p:cNvPicPr>
            <a:picLocks noChangeAspect="1"/>
          </p:cNvPicPr>
          <p:nvPr/>
        </p:nvPicPr>
        <p:blipFill>
          <a:blip r:embed="rId4"/>
          <a:stretch>
            <a:fillRect/>
          </a:stretch>
        </p:blipFill>
        <p:spPr>
          <a:xfrm>
            <a:off x="0" y="3875936"/>
            <a:ext cx="9144000" cy="1785312"/>
          </a:xfrm>
          <a:prstGeom prst="rect">
            <a:avLst/>
          </a:prstGeom>
        </p:spPr>
      </p:pic>
    </p:spTree>
    <p:extLst>
      <p:ext uri="{BB962C8B-B14F-4D97-AF65-F5344CB8AC3E}">
        <p14:creationId xmlns:p14="http://schemas.microsoft.com/office/powerpoint/2010/main" val="319034168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3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7BD4C-42D6-944C-AB93-1F2E7C88172D}"/>
              </a:ext>
            </a:extLst>
          </p:cNvPr>
          <p:cNvSpPr>
            <a:spLocks noGrp="1"/>
          </p:cNvSpPr>
          <p:nvPr>
            <p:ph type="title"/>
          </p:nvPr>
        </p:nvSpPr>
        <p:spPr/>
        <p:txBody>
          <a:bodyPr/>
          <a:lstStyle/>
          <a:p>
            <a:r>
              <a:rPr lang="en-US" dirty="0" err="1"/>
              <a:t>Cerebras’s</a:t>
            </a:r>
            <a:r>
              <a:rPr lang="en-US" dirty="0"/>
              <a:t> Wafer Scale Engine (2019)</a:t>
            </a:r>
          </a:p>
        </p:txBody>
      </p:sp>
      <p:sp>
        <p:nvSpPr>
          <p:cNvPr id="3" name="Content Placeholder 2">
            <a:extLst>
              <a:ext uri="{FF2B5EF4-FFF2-40B4-BE49-F238E27FC236}">
                <a16:creationId xmlns:a16="http://schemas.microsoft.com/office/drawing/2014/main" id="{6B24BE51-ACF8-CE44-AA89-9ADF4B62117C}"/>
              </a:ext>
            </a:extLst>
          </p:cNvPr>
          <p:cNvSpPr>
            <a:spLocks noGrp="1"/>
          </p:cNvSpPr>
          <p:nvPr>
            <p:ph idx="1"/>
          </p:nvPr>
        </p:nvSpPr>
        <p:spPr/>
        <p:txBody>
          <a:bodyPr/>
          <a:lstStyle/>
          <a:p>
            <a:endParaRPr lang="en-US" dirty="0"/>
          </a:p>
          <a:p>
            <a:endParaRPr lang="en-US" dirty="0"/>
          </a:p>
        </p:txBody>
      </p:sp>
      <p:sp>
        <p:nvSpPr>
          <p:cNvPr id="4" name="Slide Number Placeholder 3">
            <a:extLst>
              <a:ext uri="{FF2B5EF4-FFF2-40B4-BE49-F238E27FC236}">
                <a16:creationId xmlns:a16="http://schemas.microsoft.com/office/drawing/2014/main" id="{224E0D01-23CA-4248-B1F9-623D1F5F6DD7}"/>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1AB0E41-6335-3B40-AB06-F5B4D651A9D6}"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376</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7" name="Picture 6">
            <a:extLst>
              <a:ext uri="{FF2B5EF4-FFF2-40B4-BE49-F238E27FC236}">
                <a16:creationId xmlns:a16="http://schemas.microsoft.com/office/drawing/2014/main" id="{A686A470-8AEA-6545-A8E5-31C906F90F14}"/>
              </a:ext>
            </a:extLst>
          </p:cNvPr>
          <p:cNvPicPr>
            <a:picLocks noChangeAspect="1"/>
          </p:cNvPicPr>
          <p:nvPr/>
        </p:nvPicPr>
        <p:blipFill rotWithShape="1">
          <a:blip r:embed="rId3"/>
          <a:srcRect r="13333"/>
          <a:stretch/>
        </p:blipFill>
        <p:spPr>
          <a:xfrm>
            <a:off x="1143000" y="1170709"/>
            <a:ext cx="3962400" cy="3954779"/>
          </a:xfrm>
          <a:prstGeom prst="rect">
            <a:avLst/>
          </a:prstGeom>
        </p:spPr>
      </p:pic>
      <p:pic>
        <p:nvPicPr>
          <p:cNvPr id="8" name="Picture 7">
            <a:extLst>
              <a:ext uri="{FF2B5EF4-FFF2-40B4-BE49-F238E27FC236}">
                <a16:creationId xmlns:a16="http://schemas.microsoft.com/office/drawing/2014/main" id="{0278018D-EB18-9A46-B233-A318B649D48C}"/>
              </a:ext>
            </a:extLst>
          </p:cNvPr>
          <p:cNvPicPr>
            <a:picLocks noChangeAspect="1"/>
          </p:cNvPicPr>
          <p:nvPr/>
        </p:nvPicPr>
        <p:blipFill rotWithShape="1">
          <a:blip r:embed="rId3"/>
          <a:srcRect l="88333" t="82151"/>
          <a:stretch/>
        </p:blipFill>
        <p:spPr>
          <a:xfrm>
            <a:off x="6324600" y="4323311"/>
            <a:ext cx="533400" cy="705889"/>
          </a:xfrm>
          <a:prstGeom prst="rect">
            <a:avLst/>
          </a:prstGeom>
        </p:spPr>
      </p:pic>
      <p:sp>
        <p:nvSpPr>
          <p:cNvPr id="9" name="TextBox 8">
            <a:extLst>
              <a:ext uri="{FF2B5EF4-FFF2-40B4-BE49-F238E27FC236}">
                <a16:creationId xmlns:a16="http://schemas.microsoft.com/office/drawing/2014/main" id="{79D62E1C-752D-EC42-93F7-CE6899ADF6F0}"/>
              </a:ext>
            </a:extLst>
          </p:cNvPr>
          <p:cNvSpPr txBox="1"/>
          <p:nvPr/>
        </p:nvSpPr>
        <p:spPr>
          <a:xfrm>
            <a:off x="1828800" y="5196704"/>
            <a:ext cx="2590800" cy="923330"/>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err="1">
                <a:ln>
                  <a:noFill/>
                </a:ln>
                <a:solidFill>
                  <a:srgbClr val="FF0000"/>
                </a:solidFill>
                <a:effectLst/>
                <a:uLnTx/>
                <a:uFillTx/>
                <a:latin typeface="Arial" panose="020B0604020202020204" pitchFamily="34" charset="0"/>
                <a:ea typeface="ＭＳ Ｐゴシック" panose="020B0600070205080204" pitchFamily="34" charset="-128"/>
                <a:cs typeface="+mn-cs"/>
              </a:rPr>
              <a:t>Cerebras</a:t>
            </a:r>
            <a:r>
              <a:rPr kumimoji="0" lang="en-US" sz="1800" b="1"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 WSE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1.2 Trillion transistors</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46,225 mm</a:t>
            </a:r>
            <a:r>
              <a:rPr kumimoji="0" lang="en-US" sz="1800" b="0" i="0" u="none" strike="noStrike" kern="1200" cap="none" spc="0" normalizeH="0" baseline="3000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2</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p>
        </p:txBody>
      </p:sp>
      <p:sp>
        <p:nvSpPr>
          <p:cNvPr id="10" name="TextBox 9">
            <a:extLst>
              <a:ext uri="{FF2B5EF4-FFF2-40B4-BE49-F238E27FC236}">
                <a16:creationId xmlns:a16="http://schemas.microsoft.com/office/drawing/2014/main" id="{1641D3ED-D597-EE40-A81A-14BD50D95420}"/>
              </a:ext>
            </a:extLst>
          </p:cNvPr>
          <p:cNvSpPr txBox="1"/>
          <p:nvPr/>
        </p:nvSpPr>
        <p:spPr>
          <a:xfrm>
            <a:off x="5334000" y="5183079"/>
            <a:ext cx="2590800" cy="923330"/>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Largest GPU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21.1 Billion transistors</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815 mm</a:t>
            </a:r>
            <a:r>
              <a:rPr kumimoji="0" lang="en-US" sz="1800" b="0" i="0" u="none" strike="noStrike" kern="1200" cap="none" spc="0" normalizeH="0" baseline="3000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2</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p>
        </p:txBody>
      </p:sp>
      <p:sp>
        <p:nvSpPr>
          <p:cNvPr id="12" name="Rectangle 11">
            <a:extLst>
              <a:ext uri="{FF2B5EF4-FFF2-40B4-BE49-F238E27FC236}">
                <a16:creationId xmlns:a16="http://schemas.microsoft.com/office/drawing/2014/main" id="{4D573CC6-2246-7C4D-A251-8A3F0E6EDB4F}"/>
              </a:ext>
            </a:extLst>
          </p:cNvPr>
          <p:cNvSpPr/>
          <p:nvPr/>
        </p:nvSpPr>
        <p:spPr>
          <a:xfrm>
            <a:off x="5557838" y="1378155"/>
            <a:ext cx="4572000" cy="2234458"/>
          </a:xfrm>
          <a:prstGeom prst="rect">
            <a:avLst/>
          </a:prstGeom>
        </p:spPr>
        <p:txBody>
          <a:bodyPr>
            <a:spAutoFit/>
          </a:body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altLang="en-US" sz="2400" b="0" i="0" u="none" strike="noStrike" kern="0" cap="none" spc="0" normalizeH="0" baseline="0" noProof="0" dirty="0">
                <a:ln>
                  <a:noFill/>
                </a:ln>
                <a:solidFill>
                  <a:srgbClr val="0000FF"/>
                </a:solidFill>
                <a:effectLst/>
                <a:uLnTx/>
                <a:uFillTx/>
                <a:latin typeface="Tahoma"/>
                <a:ea typeface="ＭＳ Ｐゴシック" panose="020B0600070205080204" pitchFamily="34" charset="-128"/>
                <a:cs typeface="+mn-cs"/>
              </a:rPr>
              <a:t>The largest ML </a:t>
            </a:r>
          </a:p>
          <a:p>
            <a:pPr marL="0" marR="0" lvl="0" indent="0" algn="l" defTabSz="914400" rtl="0" eaLnBrk="0" fontAlgn="base" latinLnBrk="0" hangingPunct="0">
              <a:lnSpc>
                <a:spcPct val="100000"/>
              </a:lnSpc>
              <a:spcBef>
                <a:spcPct val="20000"/>
              </a:spcBef>
              <a:spcAft>
                <a:spcPct val="0"/>
              </a:spcAft>
              <a:buClr>
                <a:srgbClr val="CC9900"/>
              </a:buClr>
              <a:buSzPct val="65000"/>
              <a:buFontTx/>
              <a:buNone/>
              <a:tabLst/>
              <a:defRPr/>
            </a:pPr>
            <a:r>
              <a:rPr kumimoji="0" lang="en-US" altLang="en-US" sz="2400" b="0" i="0" u="none" strike="noStrike" kern="0" cap="none" spc="0" normalizeH="0" baseline="0" noProof="0" dirty="0">
                <a:ln>
                  <a:noFill/>
                </a:ln>
                <a:solidFill>
                  <a:srgbClr val="0000FF"/>
                </a:solidFill>
                <a:effectLst/>
                <a:uLnTx/>
                <a:uFillTx/>
                <a:latin typeface="Tahoma"/>
                <a:ea typeface="ＭＳ Ｐゴシック" panose="020B0600070205080204" pitchFamily="34" charset="-128"/>
                <a:cs typeface="+mn-cs"/>
              </a:rPr>
              <a:t>    accelerator chip</a:t>
            </a:r>
          </a:p>
          <a:p>
            <a:pPr marL="0" marR="0" lvl="0" indent="0" algn="l" defTabSz="914400" rtl="0" eaLnBrk="0" fontAlgn="base" latinLnBrk="0" hangingPunct="0">
              <a:lnSpc>
                <a:spcPct val="100000"/>
              </a:lnSpc>
              <a:spcBef>
                <a:spcPct val="20000"/>
              </a:spcBef>
              <a:spcAft>
                <a:spcPct val="0"/>
              </a:spcAft>
              <a:buClr>
                <a:srgbClr val="CC9900"/>
              </a:buClr>
              <a:buSzPct val="65000"/>
              <a:buFontTx/>
              <a:buNone/>
              <a:tabLst/>
              <a:defRPr/>
            </a:pPr>
            <a:endParaRPr kumimoji="0" lang="en-US" altLang="en-US" sz="2400" b="0" i="0" u="none" strike="noStrike" kern="0" cap="none" spc="0" normalizeH="0" baseline="0" noProof="0" dirty="0">
              <a:ln>
                <a:noFill/>
              </a:ln>
              <a:solidFill>
                <a:srgbClr val="0000FF"/>
              </a:solidFill>
              <a:effectLst/>
              <a:uLnTx/>
              <a:uFillTx/>
              <a:latin typeface="Tahoma"/>
              <a:ea typeface="ＭＳ Ｐゴシック" panose="020B0600070205080204" pitchFamily="34" charset="-128"/>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altLang="en-US" sz="2400" b="0" i="0" u="none" strike="noStrike" kern="0" cap="none" spc="0" normalizeH="0" baseline="0" noProof="0" dirty="0">
                <a:ln>
                  <a:noFill/>
                </a:ln>
                <a:solidFill>
                  <a:srgbClr val="0000FF"/>
                </a:solidFill>
                <a:effectLst/>
                <a:uLnTx/>
                <a:uFillTx/>
                <a:latin typeface="Tahoma"/>
                <a:ea typeface="ＭＳ Ｐゴシック" panose="020B0600070205080204" pitchFamily="34" charset="-128"/>
                <a:cs typeface="+mn-cs"/>
              </a:rPr>
              <a:t>400,000 cores </a:t>
            </a: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altLang="en-US" sz="2400" b="0" i="0" u="none" strike="noStrike" kern="0" cap="none" spc="0" normalizeH="0" baseline="0" noProof="0" dirty="0">
              <a:ln>
                <a:noFill/>
              </a:ln>
              <a:solidFill>
                <a:srgbClr val="0000FF"/>
              </a:solidFill>
              <a:effectLst/>
              <a:uLnTx/>
              <a:uFillTx/>
              <a:latin typeface="Tahoma"/>
              <a:ea typeface="ＭＳ Ｐゴシック" panose="020B0600070205080204" pitchFamily="34" charset="-128"/>
              <a:cs typeface="+mn-cs"/>
            </a:endParaRPr>
          </a:p>
        </p:txBody>
      </p:sp>
      <p:sp>
        <p:nvSpPr>
          <p:cNvPr id="13" name="Rectangle 12">
            <a:extLst>
              <a:ext uri="{FF2B5EF4-FFF2-40B4-BE49-F238E27FC236}">
                <a16:creationId xmlns:a16="http://schemas.microsoft.com/office/drawing/2014/main" id="{311E9328-67B6-D84E-8CAF-16C2D14F4F24}"/>
              </a:ext>
            </a:extLst>
          </p:cNvPr>
          <p:cNvSpPr/>
          <p:nvPr/>
        </p:nvSpPr>
        <p:spPr>
          <a:xfrm>
            <a:off x="6058869" y="6049005"/>
            <a:ext cx="1180131" cy="246221"/>
          </a:xfrm>
          <a:prstGeom prst="rect">
            <a:avLst/>
          </a:prstGeom>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222222"/>
                </a:solidFill>
                <a:effectLst/>
                <a:uLnTx/>
                <a:uFillTx/>
                <a:latin typeface="arial" panose="020B0604020202020204" pitchFamily="34" charset="0"/>
                <a:ea typeface="ＭＳ Ｐゴシック" panose="020B0600070205080204" pitchFamily="34" charset="-128"/>
                <a:cs typeface="+mn-cs"/>
              </a:rPr>
              <a:t>NVIDIA</a:t>
            </a:r>
            <a:r>
              <a:rPr kumimoji="0" lang="en-US" sz="1000" b="0" i="0" u="none" strike="noStrike" kern="1200" cap="none" spc="0" normalizeH="0" baseline="0" noProof="0" dirty="0">
                <a:ln>
                  <a:noFill/>
                </a:ln>
                <a:solidFill>
                  <a:srgbClr val="222222"/>
                </a:solidFill>
                <a:effectLst/>
                <a:uLnTx/>
                <a:uFillTx/>
                <a:latin typeface="arial" panose="020B0604020202020204" pitchFamily="34" charset="0"/>
                <a:ea typeface="ＭＳ Ｐゴシック" panose="020B0600070205080204" pitchFamily="34" charset="-128"/>
                <a:cs typeface="+mn-cs"/>
              </a:rPr>
              <a:t> TITAN V </a:t>
            </a:r>
            <a:endPar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5" name="TextBox 4">
            <a:extLst>
              <a:ext uri="{FF2B5EF4-FFF2-40B4-BE49-F238E27FC236}">
                <a16:creationId xmlns:a16="http://schemas.microsoft.com/office/drawing/2014/main" id="{59C9DCE1-9387-224F-B474-2091B2AD1D02}"/>
              </a:ext>
            </a:extLst>
          </p:cNvPr>
          <p:cNvSpPr txBox="1"/>
          <p:nvPr/>
        </p:nvSpPr>
        <p:spPr>
          <a:xfrm>
            <a:off x="103539" y="6133643"/>
            <a:ext cx="8735661" cy="323165"/>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4"/>
              </a:rPr>
              <a:t>https://www.anandtech.com/show/14758/hot-chips-31-live-blogs-cerebras-wafer-scale-deep-learning</a:t>
            </a:r>
            <a:endParaRPr kumimoji="0" lang="en-US" sz="15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4" name="Rectangle 13">
            <a:extLst>
              <a:ext uri="{FF2B5EF4-FFF2-40B4-BE49-F238E27FC236}">
                <a16:creationId xmlns:a16="http://schemas.microsoft.com/office/drawing/2014/main" id="{87628116-A674-6B47-B5A5-66C8134061BF}"/>
              </a:ext>
            </a:extLst>
          </p:cNvPr>
          <p:cNvSpPr/>
          <p:nvPr/>
        </p:nvSpPr>
        <p:spPr>
          <a:xfrm>
            <a:off x="0" y="6474022"/>
            <a:ext cx="8910637" cy="338554"/>
          </a:xfrm>
          <a:prstGeom prst="rect">
            <a:avLst/>
          </a:prstGeom>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5"/>
              </a:rPr>
              <a:t>https://www.cerebras.net/cerebras-wafer-scale-engine-why-we-need-big-chips-for-deep-learning/</a:t>
            </a:r>
            <a:endParaRPr kumimoji="0" lang="en-US" sz="16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3499775239"/>
      </p:ext>
    </p:extLst>
  </p:cSld>
  <p:clrMapOvr>
    <a:masterClrMapping/>
  </p:clrMapOvr>
  <p:transition/>
</p:sld>
</file>

<file path=ppt/slides/slide3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7BD4C-42D6-944C-AB93-1F2E7C88172D}"/>
              </a:ext>
            </a:extLst>
          </p:cNvPr>
          <p:cNvSpPr>
            <a:spLocks noGrp="1"/>
          </p:cNvSpPr>
          <p:nvPr>
            <p:ph type="title"/>
          </p:nvPr>
        </p:nvSpPr>
        <p:spPr/>
        <p:txBody>
          <a:bodyPr/>
          <a:lstStyle/>
          <a:p>
            <a:r>
              <a:rPr lang="en-US" dirty="0" err="1"/>
              <a:t>Cerebras’s</a:t>
            </a:r>
            <a:r>
              <a:rPr lang="en-US" dirty="0"/>
              <a:t> Wafer Scale Engine-2 (2021)</a:t>
            </a:r>
          </a:p>
        </p:txBody>
      </p:sp>
      <p:sp>
        <p:nvSpPr>
          <p:cNvPr id="3" name="Content Placeholder 2">
            <a:extLst>
              <a:ext uri="{FF2B5EF4-FFF2-40B4-BE49-F238E27FC236}">
                <a16:creationId xmlns:a16="http://schemas.microsoft.com/office/drawing/2014/main" id="{6B24BE51-ACF8-CE44-AA89-9ADF4B62117C}"/>
              </a:ext>
            </a:extLst>
          </p:cNvPr>
          <p:cNvSpPr>
            <a:spLocks noGrp="1"/>
          </p:cNvSpPr>
          <p:nvPr>
            <p:ph idx="1"/>
          </p:nvPr>
        </p:nvSpPr>
        <p:spPr/>
        <p:txBody>
          <a:bodyPr/>
          <a:lstStyle/>
          <a:p>
            <a:endParaRPr lang="en-US" dirty="0"/>
          </a:p>
          <a:p>
            <a:endParaRPr lang="en-US" dirty="0"/>
          </a:p>
        </p:txBody>
      </p:sp>
      <p:sp>
        <p:nvSpPr>
          <p:cNvPr id="4" name="Slide Number Placeholder 3">
            <a:extLst>
              <a:ext uri="{FF2B5EF4-FFF2-40B4-BE49-F238E27FC236}">
                <a16:creationId xmlns:a16="http://schemas.microsoft.com/office/drawing/2014/main" id="{224E0D01-23CA-4248-B1F9-623D1F5F6DD7}"/>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1AB0E41-6335-3B40-AB06-F5B4D651A9D6}"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377</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Arial" panose="020B0604020202020204" pitchFamily="34" charset="0"/>
            </a:endParaRPr>
          </a:p>
        </p:txBody>
      </p:sp>
      <p:pic>
        <p:nvPicPr>
          <p:cNvPr id="8" name="Picture 7">
            <a:extLst>
              <a:ext uri="{FF2B5EF4-FFF2-40B4-BE49-F238E27FC236}">
                <a16:creationId xmlns:a16="http://schemas.microsoft.com/office/drawing/2014/main" id="{0278018D-EB18-9A46-B233-A318B649D48C}"/>
              </a:ext>
            </a:extLst>
          </p:cNvPr>
          <p:cNvPicPr>
            <a:picLocks noChangeAspect="1"/>
          </p:cNvPicPr>
          <p:nvPr/>
        </p:nvPicPr>
        <p:blipFill rotWithShape="1">
          <a:blip r:embed="rId3"/>
          <a:srcRect l="88333" t="82151"/>
          <a:stretch/>
        </p:blipFill>
        <p:spPr>
          <a:xfrm>
            <a:off x="6324600" y="4323311"/>
            <a:ext cx="533400" cy="705889"/>
          </a:xfrm>
          <a:prstGeom prst="rect">
            <a:avLst/>
          </a:prstGeom>
        </p:spPr>
      </p:pic>
      <p:sp>
        <p:nvSpPr>
          <p:cNvPr id="9" name="TextBox 8">
            <a:extLst>
              <a:ext uri="{FF2B5EF4-FFF2-40B4-BE49-F238E27FC236}">
                <a16:creationId xmlns:a16="http://schemas.microsoft.com/office/drawing/2014/main" id="{79D62E1C-752D-EC42-93F7-CE6899ADF6F0}"/>
              </a:ext>
            </a:extLst>
          </p:cNvPr>
          <p:cNvSpPr txBox="1"/>
          <p:nvPr/>
        </p:nvSpPr>
        <p:spPr>
          <a:xfrm>
            <a:off x="1828800" y="5196704"/>
            <a:ext cx="2590800" cy="923330"/>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err="1">
                <a:ln>
                  <a:noFill/>
                </a:ln>
                <a:solidFill>
                  <a:srgbClr val="FF0000"/>
                </a:solidFill>
                <a:effectLst/>
                <a:uLnTx/>
                <a:uFillTx/>
                <a:latin typeface="Arial" panose="020B0604020202020204" pitchFamily="34" charset="0"/>
                <a:ea typeface="ＭＳ Ｐゴシック" panose="020B0600070205080204" pitchFamily="34" charset="-128"/>
                <a:cs typeface="+mn-cs"/>
              </a:rPr>
              <a:t>Cerebras</a:t>
            </a:r>
            <a:r>
              <a:rPr kumimoji="0" lang="en-US" sz="1800" b="1"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 </a:t>
            </a:r>
            <a:r>
              <a:rPr kumimoji="0" lang="en-US" sz="1800" b="1" i="0" u="none" strike="noStrike" kern="1200" cap="none" spc="0" normalizeH="0" baseline="0" noProof="0" dirty="0" err="1">
                <a:ln>
                  <a:noFill/>
                </a:ln>
                <a:solidFill>
                  <a:srgbClr val="FF0000"/>
                </a:solidFill>
                <a:effectLst/>
                <a:uLnTx/>
                <a:uFillTx/>
                <a:latin typeface="Arial" panose="020B0604020202020204" pitchFamily="34" charset="0"/>
                <a:ea typeface="ＭＳ Ｐゴシック" panose="020B0600070205080204" pitchFamily="34" charset="-128"/>
                <a:cs typeface="+mn-cs"/>
              </a:rPr>
              <a:t>WSE</a:t>
            </a:r>
            <a:r>
              <a:rPr kumimoji="0" lang="en-US" sz="1800" b="1"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-2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2.6 Trillion transistors</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46,225 mm</a:t>
            </a:r>
            <a:r>
              <a:rPr kumimoji="0" lang="en-US" sz="1800" b="0" i="0" u="none" strike="noStrike" kern="1200" cap="none" spc="0" normalizeH="0" baseline="3000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2</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p>
        </p:txBody>
      </p:sp>
      <p:sp>
        <p:nvSpPr>
          <p:cNvPr id="10" name="TextBox 9">
            <a:extLst>
              <a:ext uri="{FF2B5EF4-FFF2-40B4-BE49-F238E27FC236}">
                <a16:creationId xmlns:a16="http://schemas.microsoft.com/office/drawing/2014/main" id="{1641D3ED-D597-EE40-A81A-14BD50D95420}"/>
              </a:ext>
            </a:extLst>
          </p:cNvPr>
          <p:cNvSpPr txBox="1"/>
          <p:nvPr/>
        </p:nvSpPr>
        <p:spPr>
          <a:xfrm>
            <a:off x="5334000" y="5183079"/>
            <a:ext cx="2590800" cy="923330"/>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Largest GPU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54.2 Billion transistors</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826 mm</a:t>
            </a:r>
            <a:r>
              <a:rPr kumimoji="0" lang="en-US" sz="1800" b="0" i="0" u="none" strike="noStrike" kern="1200" cap="none" spc="0" normalizeH="0" baseline="3000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2</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p>
        </p:txBody>
      </p:sp>
      <p:sp>
        <p:nvSpPr>
          <p:cNvPr id="12" name="Rectangle 11">
            <a:extLst>
              <a:ext uri="{FF2B5EF4-FFF2-40B4-BE49-F238E27FC236}">
                <a16:creationId xmlns:a16="http://schemas.microsoft.com/office/drawing/2014/main" id="{4D573CC6-2246-7C4D-A251-8A3F0E6EDB4F}"/>
              </a:ext>
            </a:extLst>
          </p:cNvPr>
          <p:cNvSpPr/>
          <p:nvPr/>
        </p:nvSpPr>
        <p:spPr>
          <a:xfrm>
            <a:off x="5410200" y="1378155"/>
            <a:ext cx="4572000" cy="2234458"/>
          </a:xfrm>
          <a:prstGeom prst="rect">
            <a:avLst/>
          </a:prstGeom>
        </p:spPr>
        <p:txBody>
          <a:bodyPr>
            <a:spAutoFit/>
          </a:body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altLang="en-US" sz="2400" b="0" i="0" u="none" strike="noStrike" kern="0" cap="none" spc="0" normalizeH="0" baseline="0" noProof="0" dirty="0">
                <a:ln>
                  <a:noFill/>
                </a:ln>
                <a:solidFill>
                  <a:srgbClr val="0000FF"/>
                </a:solidFill>
                <a:effectLst/>
                <a:uLnTx/>
                <a:uFillTx/>
                <a:latin typeface="Tahoma"/>
                <a:ea typeface="ＭＳ Ｐゴシック" panose="020B0600070205080204" pitchFamily="34" charset="-128"/>
                <a:cs typeface="+mn-cs"/>
              </a:rPr>
              <a:t>The largest ML </a:t>
            </a:r>
          </a:p>
          <a:p>
            <a:pPr marL="0" marR="0" lvl="0" indent="0" algn="l" defTabSz="914400" rtl="0" eaLnBrk="0" fontAlgn="base" latinLnBrk="0" hangingPunct="0">
              <a:lnSpc>
                <a:spcPct val="100000"/>
              </a:lnSpc>
              <a:spcBef>
                <a:spcPct val="20000"/>
              </a:spcBef>
              <a:spcAft>
                <a:spcPct val="0"/>
              </a:spcAft>
              <a:buClr>
                <a:srgbClr val="CC9900"/>
              </a:buClr>
              <a:buSzPct val="65000"/>
              <a:buFontTx/>
              <a:buNone/>
              <a:tabLst/>
              <a:defRPr/>
            </a:pPr>
            <a:r>
              <a:rPr kumimoji="0" lang="en-US" altLang="en-US" sz="2400" b="0" i="0" u="none" strike="noStrike" kern="0" cap="none" spc="0" normalizeH="0" baseline="0" noProof="0" dirty="0">
                <a:ln>
                  <a:noFill/>
                </a:ln>
                <a:solidFill>
                  <a:srgbClr val="0000FF"/>
                </a:solidFill>
                <a:effectLst/>
                <a:uLnTx/>
                <a:uFillTx/>
                <a:latin typeface="Tahoma"/>
                <a:ea typeface="ＭＳ Ｐゴシック" panose="020B0600070205080204" pitchFamily="34" charset="-128"/>
                <a:cs typeface="+mn-cs"/>
              </a:rPr>
              <a:t>    accelerator chip (2021)</a:t>
            </a:r>
          </a:p>
          <a:p>
            <a:pPr marL="0" marR="0" lvl="0" indent="0" algn="l" defTabSz="914400" rtl="0" eaLnBrk="0" fontAlgn="base" latinLnBrk="0" hangingPunct="0">
              <a:lnSpc>
                <a:spcPct val="100000"/>
              </a:lnSpc>
              <a:spcBef>
                <a:spcPct val="20000"/>
              </a:spcBef>
              <a:spcAft>
                <a:spcPct val="0"/>
              </a:spcAft>
              <a:buClr>
                <a:srgbClr val="CC9900"/>
              </a:buClr>
              <a:buSzPct val="65000"/>
              <a:buFontTx/>
              <a:buNone/>
              <a:tabLst/>
              <a:defRPr/>
            </a:pPr>
            <a:endParaRPr kumimoji="0" lang="en-US" altLang="en-US" sz="2400" b="0" i="0" u="none" strike="noStrike" kern="0" cap="none" spc="0" normalizeH="0" baseline="0" noProof="0" dirty="0">
              <a:ln>
                <a:noFill/>
              </a:ln>
              <a:solidFill>
                <a:srgbClr val="0000FF"/>
              </a:solidFill>
              <a:effectLst/>
              <a:uLnTx/>
              <a:uFillTx/>
              <a:latin typeface="Tahoma"/>
              <a:ea typeface="ＭＳ Ｐゴシック" panose="020B0600070205080204" pitchFamily="34" charset="-128"/>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altLang="en-US" sz="2400" b="0" i="0" u="none" strike="noStrike" kern="0" cap="none" spc="0" normalizeH="0" baseline="0" noProof="0" dirty="0">
                <a:ln>
                  <a:noFill/>
                </a:ln>
                <a:solidFill>
                  <a:srgbClr val="0000FF"/>
                </a:solidFill>
                <a:effectLst/>
                <a:uLnTx/>
                <a:uFillTx/>
                <a:latin typeface="Tahoma"/>
                <a:ea typeface="ＭＳ Ｐゴシック" panose="020B0600070205080204" pitchFamily="34" charset="-128"/>
                <a:cs typeface="+mn-cs"/>
              </a:rPr>
              <a:t>850,000 cores </a:t>
            </a: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altLang="en-US" sz="2400" b="0" i="0" u="none" strike="noStrike" kern="0" cap="none" spc="0" normalizeH="0" baseline="0" noProof="0" dirty="0">
              <a:ln>
                <a:noFill/>
              </a:ln>
              <a:solidFill>
                <a:srgbClr val="0000FF"/>
              </a:solidFill>
              <a:effectLst/>
              <a:uLnTx/>
              <a:uFillTx/>
              <a:latin typeface="Tahoma"/>
              <a:ea typeface="ＭＳ Ｐゴシック" panose="020B0600070205080204" pitchFamily="34" charset="-128"/>
              <a:cs typeface="+mn-cs"/>
            </a:endParaRPr>
          </a:p>
        </p:txBody>
      </p:sp>
      <p:sp>
        <p:nvSpPr>
          <p:cNvPr id="13" name="Rectangle 12">
            <a:extLst>
              <a:ext uri="{FF2B5EF4-FFF2-40B4-BE49-F238E27FC236}">
                <a16:creationId xmlns:a16="http://schemas.microsoft.com/office/drawing/2014/main" id="{311E9328-67B6-D84E-8CAF-16C2D14F4F24}"/>
              </a:ext>
            </a:extLst>
          </p:cNvPr>
          <p:cNvSpPr/>
          <p:nvPr/>
        </p:nvSpPr>
        <p:spPr>
          <a:xfrm>
            <a:off x="6058869" y="6049005"/>
            <a:ext cx="1568058" cy="246221"/>
          </a:xfrm>
          <a:prstGeom prst="rect">
            <a:avLst/>
          </a:prstGeom>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222222"/>
                </a:solidFill>
                <a:effectLst/>
                <a:uLnTx/>
                <a:uFillTx/>
                <a:latin typeface="arial" panose="020B0604020202020204" pitchFamily="34" charset="0"/>
                <a:ea typeface="ＭＳ Ｐゴシック" panose="020B0600070205080204" pitchFamily="34" charset="-128"/>
                <a:cs typeface="+mn-cs"/>
              </a:rPr>
              <a:t>NVIDIA</a:t>
            </a:r>
            <a:r>
              <a:rPr kumimoji="0" lang="en-US" sz="1000" b="0" i="0" u="none" strike="noStrike" kern="1200" cap="none" spc="0" normalizeH="0" baseline="0" noProof="0" dirty="0">
                <a:ln>
                  <a:noFill/>
                </a:ln>
                <a:solidFill>
                  <a:srgbClr val="222222"/>
                </a:solidFill>
                <a:effectLst/>
                <a:uLnTx/>
                <a:uFillTx/>
                <a:latin typeface="arial" panose="020B0604020202020204" pitchFamily="34" charset="0"/>
                <a:ea typeface="ＭＳ Ｐゴシック" panose="020B0600070205080204" pitchFamily="34" charset="-128"/>
                <a:cs typeface="+mn-cs"/>
              </a:rPr>
              <a:t> Ampere </a:t>
            </a:r>
            <a:r>
              <a:rPr kumimoji="0" lang="en-US" sz="1000" b="0" i="0" u="none" strike="noStrike" kern="1200" cap="none" spc="0" normalizeH="0" baseline="0" noProof="0" dirty="0" err="1">
                <a:ln>
                  <a:noFill/>
                </a:ln>
                <a:solidFill>
                  <a:srgbClr val="222222"/>
                </a:solidFill>
                <a:effectLst/>
                <a:uLnTx/>
                <a:uFillTx/>
                <a:latin typeface="arial" panose="020B0604020202020204" pitchFamily="34" charset="0"/>
                <a:ea typeface="ＭＳ Ｐゴシック" panose="020B0600070205080204" pitchFamily="34" charset="-128"/>
                <a:cs typeface="+mn-cs"/>
              </a:rPr>
              <a:t>GA100</a:t>
            </a:r>
            <a:r>
              <a:rPr kumimoji="0" lang="en-US" sz="1000" b="0" i="0" u="none" strike="noStrike" kern="1200" cap="none" spc="0" normalizeH="0" baseline="0" noProof="0" dirty="0">
                <a:ln>
                  <a:noFill/>
                </a:ln>
                <a:solidFill>
                  <a:srgbClr val="222222"/>
                </a:solidFill>
                <a:effectLst/>
                <a:uLnTx/>
                <a:uFillTx/>
                <a:latin typeface="arial" panose="020B0604020202020204" pitchFamily="34" charset="0"/>
                <a:ea typeface="ＭＳ Ｐゴシック" panose="020B0600070205080204" pitchFamily="34" charset="-128"/>
                <a:cs typeface="+mn-cs"/>
              </a:rPr>
              <a:t> </a:t>
            </a:r>
            <a:endPar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1026" name="Picture 2" descr="https://cerebras.net/wp-content/uploads/2021/03/img-chip-section-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2369" y="1083392"/>
            <a:ext cx="4035425" cy="4035426"/>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59C9DCE1-9387-224F-B474-2091B2AD1D02}"/>
              </a:ext>
            </a:extLst>
          </p:cNvPr>
          <p:cNvSpPr txBox="1"/>
          <p:nvPr/>
        </p:nvSpPr>
        <p:spPr>
          <a:xfrm>
            <a:off x="103539" y="6209844"/>
            <a:ext cx="8120877" cy="307777"/>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5"/>
              </a:rPr>
              <a:t>https://www.anandtech.com/show/14758/hot-chips-31-live-blogs-cerebras-wafer-scale-deep-learning</a:t>
            </a: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6" name="Rectangle 15">
            <a:extLst>
              <a:ext uri="{FF2B5EF4-FFF2-40B4-BE49-F238E27FC236}">
                <a16:creationId xmlns:a16="http://schemas.microsoft.com/office/drawing/2014/main" id="{87628116-A674-6B47-B5A5-66C8134061BF}"/>
              </a:ext>
            </a:extLst>
          </p:cNvPr>
          <p:cNvSpPr/>
          <p:nvPr/>
        </p:nvSpPr>
        <p:spPr>
          <a:xfrm>
            <a:off x="80963" y="6550223"/>
            <a:ext cx="8910637" cy="307777"/>
          </a:xfrm>
          <a:prstGeom prst="rect">
            <a:avLst/>
          </a:prstGeom>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6"/>
              </a:rPr>
              <a:t>https://www.cerebras.net/cerebras-wafer-scale-engine-why-we-need-big-chips-for-deep-learning/</a:t>
            </a: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617609071"/>
      </p:ext>
    </p:extLst>
  </p:cSld>
  <p:clrMapOvr>
    <a:masterClrMapping/>
  </p:clrMapOvr>
  <p:transition/>
</p:sld>
</file>

<file path=ppt/slides/slide3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83505-2DAA-ED43-A184-C4D419F9BE48}"/>
              </a:ext>
            </a:extLst>
          </p:cNvPr>
          <p:cNvSpPr>
            <a:spLocks noGrp="1"/>
          </p:cNvSpPr>
          <p:nvPr>
            <p:ph type="title"/>
          </p:nvPr>
        </p:nvSpPr>
        <p:spPr>
          <a:xfrm>
            <a:off x="228600" y="152400"/>
            <a:ext cx="8915400" cy="1066800"/>
          </a:xfrm>
        </p:spPr>
        <p:txBody>
          <a:bodyPr/>
          <a:lstStyle/>
          <a:p>
            <a:r>
              <a:rPr lang="en-US" sz="3800" dirty="0"/>
              <a:t>UPMEM Processing-in-DRAM Engine (2019)</a:t>
            </a:r>
          </a:p>
        </p:txBody>
      </p:sp>
      <p:sp>
        <p:nvSpPr>
          <p:cNvPr id="4" name="Slide Number Placeholder 3">
            <a:extLst>
              <a:ext uri="{FF2B5EF4-FFF2-40B4-BE49-F238E27FC236}">
                <a16:creationId xmlns:a16="http://schemas.microsoft.com/office/drawing/2014/main" id="{1BC247EB-0F00-D348-A874-BCF1EE2FA570}"/>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1AB0E41-6335-3B40-AB06-F5B4D651A9D6}"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378</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
        <p:nvSpPr>
          <p:cNvPr id="11" name="Content Placeholder 10">
            <a:extLst>
              <a:ext uri="{FF2B5EF4-FFF2-40B4-BE49-F238E27FC236}">
                <a16:creationId xmlns:a16="http://schemas.microsoft.com/office/drawing/2014/main" id="{75EB2FE4-BC58-E94C-8039-4CDE8EEBB0EA}"/>
              </a:ext>
            </a:extLst>
          </p:cNvPr>
          <p:cNvSpPr>
            <a:spLocks noGrp="1"/>
          </p:cNvSpPr>
          <p:nvPr>
            <p:ph idx="1"/>
          </p:nvPr>
        </p:nvSpPr>
        <p:spPr>
          <a:xfrm>
            <a:off x="136251" y="964045"/>
            <a:ext cx="8610600" cy="5193723"/>
          </a:xfrm>
        </p:spPr>
        <p:txBody>
          <a:bodyPr/>
          <a:lstStyle/>
          <a:p>
            <a:r>
              <a:rPr lang="en-US" dirty="0">
                <a:solidFill>
                  <a:srgbClr val="FF0000"/>
                </a:solidFill>
              </a:rPr>
              <a:t>Processing in DRAM Engine </a:t>
            </a:r>
          </a:p>
          <a:p>
            <a:r>
              <a:rPr lang="en-US" dirty="0"/>
              <a:t>Includes </a:t>
            </a:r>
            <a:r>
              <a:rPr lang="en-US" b="1" dirty="0"/>
              <a:t>standard DIMM modules</a:t>
            </a:r>
            <a:r>
              <a:rPr lang="en-US" dirty="0"/>
              <a:t>, with a </a:t>
            </a:r>
            <a:r>
              <a:rPr lang="en-US" b="1" dirty="0"/>
              <a:t>large number of DPU processors </a:t>
            </a:r>
            <a:r>
              <a:rPr lang="en-US" dirty="0"/>
              <a:t>combined with DRAM chips.</a:t>
            </a:r>
          </a:p>
          <a:p>
            <a:pPr marL="0" indent="0">
              <a:buNone/>
            </a:pPr>
            <a:endParaRPr lang="en-US" dirty="0"/>
          </a:p>
          <a:p>
            <a:r>
              <a:rPr lang="en-US" dirty="0"/>
              <a:t>Replaces </a:t>
            </a:r>
            <a:r>
              <a:rPr lang="en-US" b="1" dirty="0"/>
              <a:t>standard</a:t>
            </a:r>
            <a:r>
              <a:rPr lang="en-US" dirty="0"/>
              <a:t> DIMMs</a:t>
            </a:r>
          </a:p>
          <a:p>
            <a:pPr lvl="1"/>
            <a:r>
              <a:rPr lang="en-US" dirty="0"/>
              <a:t>DDR4 R-DIMM modules</a:t>
            </a:r>
          </a:p>
          <a:p>
            <a:pPr lvl="2"/>
            <a:r>
              <a:rPr lang="en-US" dirty="0"/>
              <a:t>8GB+128 DPUs (16 PIM chips)</a:t>
            </a:r>
          </a:p>
          <a:p>
            <a:pPr lvl="2"/>
            <a:r>
              <a:rPr lang="en-US" dirty="0"/>
              <a:t>Standard 2x-nm DRAM process</a:t>
            </a:r>
          </a:p>
          <a:p>
            <a:pPr lvl="1"/>
            <a:r>
              <a:rPr lang="en-US" b="1" dirty="0"/>
              <a:t>Large amounts of</a:t>
            </a:r>
            <a:r>
              <a:rPr lang="en-US" dirty="0"/>
              <a:t> compute &amp; memory bandwidth</a:t>
            </a:r>
          </a:p>
        </p:txBody>
      </p:sp>
      <p:pic>
        <p:nvPicPr>
          <p:cNvPr id="8" name="Picture 7">
            <a:extLst>
              <a:ext uri="{FF2B5EF4-FFF2-40B4-BE49-F238E27FC236}">
                <a16:creationId xmlns:a16="http://schemas.microsoft.com/office/drawing/2014/main" id="{D52C3A3A-02C6-5F46-8278-4883459024F9}"/>
              </a:ext>
            </a:extLst>
          </p:cNvPr>
          <p:cNvPicPr>
            <a:picLocks noChangeAspect="1"/>
          </p:cNvPicPr>
          <p:nvPr/>
        </p:nvPicPr>
        <p:blipFill rotWithShape="1">
          <a:blip r:embed="rId2"/>
          <a:srcRect r="42545"/>
          <a:stretch/>
        </p:blipFill>
        <p:spPr>
          <a:xfrm>
            <a:off x="6079331" y="2362200"/>
            <a:ext cx="3064669" cy="1809469"/>
          </a:xfrm>
          <a:prstGeom prst="rect">
            <a:avLst/>
          </a:prstGeom>
        </p:spPr>
      </p:pic>
      <p:sp>
        <p:nvSpPr>
          <p:cNvPr id="3" name="TextBox 2">
            <a:extLst>
              <a:ext uri="{FF2B5EF4-FFF2-40B4-BE49-F238E27FC236}">
                <a16:creationId xmlns:a16="http://schemas.microsoft.com/office/drawing/2014/main" id="{33094D00-96B4-E74E-917B-BA57463AF2F6}"/>
              </a:ext>
            </a:extLst>
          </p:cNvPr>
          <p:cNvSpPr txBox="1"/>
          <p:nvPr/>
        </p:nvSpPr>
        <p:spPr>
          <a:xfrm>
            <a:off x="19665" y="6392637"/>
            <a:ext cx="6714852" cy="276999"/>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https://www.anandtech.com/show/14750/hot-chips-31-analysis-inmemory-processing-by-upmem</a:t>
            </a:r>
            <a:endPar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10" name="Picture 9">
            <a:extLst>
              <a:ext uri="{FF2B5EF4-FFF2-40B4-BE49-F238E27FC236}">
                <a16:creationId xmlns:a16="http://schemas.microsoft.com/office/drawing/2014/main" id="{69DF79F1-207B-C34F-AF17-579F237B3EF1}"/>
              </a:ext>
            </a:extLst>
          </p:cNvPr>
          <p:cNvPicPr>
            <a:picLocks noChangeAspect="1"/>
          </p:cNvPicPr>
          <p:nvPr/>
        </p:nvPicPr>
        <p:blipFill rotWithShape="1">
          <a:blip r:embed="rId4"/>
          <a:srcRect l="47479" t="23963" r="2821" b="58766"/>
          <a:stretch/>
        </p:blipFill>
        <p:spPr>
          <a:xfrm>
            <a:off x="228600" y="4724400"/>
            <a:ext cx="8754585" cy="1709697"/>
          </a:xfrm>
          <a:prstGeom prst="rect">
            <a:avLst/>
          </a:prstGeom>
        </p:spPr>
      </p:pic>
      <p:sp>
        <p:nvSpPr>
          <p:cNvPr id="13" name="Rectangle 12">
            <a:extLst>
              <a:ext uri="{FF2B5EF4-FFF2-40B4-BE49-F238E27FC236}">
                <a16:creationId xmlns:a16="http://schemas.microsoft.com/office/drawing/2014/main" id="{194B1677-FAD4-8147-AAAE-CAD39B29F335}"/>
              </a:ext>
            </a:extLst>
          </p:cNvPr>
          <p:cNvSpPr/>
          <p:nvPr/>
        </p:nvSpPr>
        <p:spPr>
          <a:xfrm>
            <a:off x="-17231" y="6594579"/>
            <a:ext cx="9175979" cy="276999"/>
          </a:xfrm>
          <a:prstGeom prst="rect">
            <a:avLst/>
          </a:prstGeom>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5"/>
              </a:rPr>
              <a:t>https://www.upmem.com/video-upmem-presenting-its-true-processing-in-memory-solution-hot-chips-2019/</a:t>
            </a:r>
            <a:endPar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3017546799"/>
      </p:ext>
    </p:extLst>
  </p:cSld>
  <p:clrMapOvr>
    <a:masterClrMapping/>
  </p:clrMapOvr>
  <p:transition/>
</p:sld>
</file>

<file path=ppt/slides/slide3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BC16C-9759-FC44-89ED-791187DE959D}"/>
              </a:ext>
            </a:extLst>
          </p:cNvPr>
          <p:cNvSpPr>
            <a:spLocks noGrp="1"/>
          </p:cNvSpPr>
          <p:nvPr>
            <p:ph type="title"/>
          </p:nvPr>
        </p:nvSpPr>
        <p:spPr>
          <a:xfrm>
            <a:off x="228600" y="152400"/>
            <a:ext cx="9023920" cy="1066800"/>
          </a:xfrm>
        </p:spPr>
        <p:txBody>
          <a:bodyPr/>
          <a:lstStyle/>
          <a:p>
            <a:r>
              <a:rPr lang="en-US" sz="3200" dirty="0"/>
              <a:t>Experimental Analysis of the UPMEM PIM Engine</a:t>
            </a:r>
            <a:endParaRPr lang="en-US" sz="2400" dirty="0"/>
          </a:p>
        </p:txBody>
      </p:sp>
      <p:sp>
        <p:nvSpPr>
          <p:cNvPr id="3" name="Content Placeholder 2">
            <a:extLst>
              <a:ext uri="{FF2B5EF4-FFF2-40B4-BE49-F238E27FC236}">
                <a16:creationId xmlns:a16="http://schemas.microsoft.com/office/drawing/2014/main" id="{61439010-5FA7-AA42-A731-A388AD812771}"/>
              </a:ext>
            </a:extLst>
          </p:cNvPr>
          <p:cNvSpPr>
            <a:spLocks noGrp="1"/>
          </p:cNvSpPr>
          <p:nvPr>
            <p:ph idx="1"/>
          </p:nvPr>
        </p:nvSpPr>
        <p:spPr/>
        <p:txBody>
          <a:bodyPr/>
          <a:lstStyle/>
          <a:p>
            <a:endParaRPr lang="en-US" dirty="0"/>
          </a:p>
        </p:txBody>
      </p:sp>
      <p:sp>
        <p:nvSpPr>
          <p:cNvPr id="6" name="TextBox 5">
            <a:extLst>
              <a:ext uri="{FF2B5EF4-FFF2-40B4-BE49-F238E27FC236}">
                <a16:creationId xmlns:a16="http://schemas.microsoft.com/office/drawing/2014/main" id="{104A979B-A23E-4F49-9F1F-3DE77918710A}"/>
              </a:ext>
            </a:extLst>
          </p:cNvPr>
          <p:cNvSpPr txBox="1"/>
          <p:nvPr/>
        </p:nvSpPr>
        <p:spPr>
          <a:xfrm>
            <a:off x="4355976" y="6502956"/>
            <a:ext cx="4248279"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https://arxiv.org/pdf/2105.03814.pdf</a:t>
            </a:r>
            <a:r>
              <a:rPr kumimoji="0" lang="en-US" sz="1600" b="1" i="0" u="none" strike="noStrike" kern="1200" cap="none" spc="0" normalizeH="0" baseline="0" noProof="0" dirty="0">
                <a:ln>
                  <a:noFill/>
                </a:ln>
                <a:solidFill>
                  <a:srgbClr val="0432FF"/>
                </a:solidFill>
                <a:effectLst/>
                <a:uLnTx/>
                <a:uFillTx/>
                <a:latin typeface="Tahoma"/>
                <a:ea typeface="+mn-ea"/>
                <a:cs typeface="+mn-cs"/>
              </a:rPr>
              <a:t> </a:t>
            </a:r>
          </a:p>
        </p:txBody>
      </p:sp>
      <p:pic>
        <p:nvPicPr>
          <p:cNvPr id="4" name="Picture 3">
            <a:extLst>
              <a:ext uri="{FF2B5EF4-FFF2-40B4-BE49-F238E27FC236}">
                <a16:creationId xmlns:a16="http://schemas.microsoft.com/office/drawing/2014/main" id="{17AE92A9-1CB3-0F44-AB44-B64795F93A90}"/>
              </a:ext>
            </a:extLst>
          </p:cNvPr>
          <p:cNvPicPr>
            <a:picLocks noChangeAspect="1"/>
          </p:cNvPicPr>
          <p:nvPr/>
        </p:nvPicPr>
        <p:blipFill>
          <a:blip r:embed="rId3"/>
          <a:stretch>
            <a:fillRect/>
          </a:stretch>
        </p:blipFill>
        <p:spPr>
          <a:xfrm>
            <a:off x="1541793" y="905635"/>
            <a:ext cx="5628366" cy="5663281"/>
          </a:xfrm>
          <a:prstGeom prst="rect">
            <a:avLst/>
          </a:prstGeom>
        </p:spPr>
      </p:pic>
    </p:spTree>
    <p:extLst>
      <p:ext uri="{BB962C8B-B14F-4D97-AF65-F5344CB8AC3E}">
        <p14:creationId xmlns:p14="http://schemas.microsoft.com/office/powerpoint/2010/main" val="1111202864"/>
      </p:ext>
    </p:extLst>
  </p:cSld>
  <p:clrMapOvr>
    <a:masterClrMapping/>
  </p:clrMapOvr>
  <p:transition/>
</p:sld>
</file>

<file path=ppt/slides/slide3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83629AC1-76BA-0047-A84D-823522F2F5C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380</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5B0B81DD-E1C2-B742-9E26-9880117A5BD5}"/>
              </a:ext>
            </a:extLst>
          </p:cNvPr>
          <p:cNvPicPr>
            <a:picLocks noChangeAspect="1"/>
          </p:cNvPicPr>
          <p:nvPr/>
        </p:nvPicPr>
        <p:blipFill>
          <a:blip r:embed="rId2"/>
          <a:stretch>
            <a:fillRect/>
          </a:stretch>
        </p:blipFill>
        <p:spPr>
          <a:xfrm>
            <a:off x="304800" y="928815"/>
            <a:ext cx="8229600" cy="5552821"/>
          </a:xfrm>
          <a:prstGeom prst="rect">
            <a:avLst/>
          </a:prstGeom>
        </p:spPr>
      </p:pic>
      <p:sp>
        <p:nvSpPr>
          <p:cNvPr id="6" name="TextBox 5">
            <a:extLst>
              <a:ext uri="{FF2B5EF4-FFF2-40B4-BE49-F238E27FC236}">
                <a16:creationId xmlns:a16="http://schemas.microsoft.com/office/drawing/2014/main" id="{E2E504B7-DA66-5B4F-B558-31F93F8EC635}"/>
              </a:ext>
            </a:extLst>
          </p:cNvPr>
          <p:cNvSpPr txBox="1"/>
          <p:nvPr/>
        </p:nvSpPr>
        <p:spPr>
          <a:xfrm>
            <a:off x="533400" y="6528003"/>
            <a:ext cx="7548861" cy="47705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https://news.samsung.com/global/samsung-develops-industrys-first-high-bandwidth-memory-with-ai-processing-power</a:t>
            </a:r>
            <a:endPar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7" name="Rounded Rectangle 6">
            <a:extLst>
              <a:ext uri="{FF2B5EF4-FFF2-40B4-BE49-F238E27FC236}">
                <a16:creationId xmlns:a16="http://schemas.microsoft.com/office/drawing/2014/main" id="{2B661DE0-45C9-7F44-A759-0061E543B4F5}"/>
              </a:ext>
            </a:extLst>
          </p:cNvPr>
          <p:cNvSpPr>
            <a:spLocks noChangeArrowheads="1"/>
          </p:cNvSpPr>
          <p:nvPr/>
        </p:nvSpPr>
        <p:spPr bwMode="auto">
          <a:xfrm rot="5400000">
            <a:off x="4762500" y="2019299"/>
            <a:ext cx="228600" cy="6096000"/>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89582690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83629AC1-76BA-0047-A84D-823522F2F5C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381</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6" name="Picture 5">
            <a:extLst>
              <a:ext uri="{FF2B5EF4-FFF2-40B4-BE49-F238E27FC236}">
                <a16:creationId xmlns:a16="http://schemas.microsoft.com/office/drawing/2014/main" id="{3D60E39F-21C1-5448-816C-90F49DCB38F1}"/>
              </a:ext>
            </a:extLst>
          </p:cNvPr>
          <p:cNvPicPr>
            <a:picLocks noChangeAspect="1"/>
          </p:cNvPicPr>
          <p:nvPr/>
        </p:nvPicPr>
        <p:blipFill>
          <a:blip r:embed="rId2"/>
          <a:stretch>
            <a:fillRect/>
          </a:stretch>
        </p:blipFill>
        <p:spPr>
          <a:xfrm>
            <a:off x="26894" y="1037868"/>
            <a:ext cx="9144000" cy="3959071"/>
          </a:xfrm>
          <a:prstGeom prst="rect">
            <a:avLst/>
          </a:prstGeom>
        </p:spPr>
      </p:pic>
      <p:pic>
        <p:nvPicPr>
          <p:cNvPr id="7" name="Picture 6">
            <a:extLst>
              <a:ext uri="{FF2B5EF4-FFF2-40B4-BE49-F238E27FC236}">
                <a16:creationId xmlns:a16="http://schemas.microsoft.com/office/drawing/2014/main" id="{4CE8C0CB-6C34-F34A-9020-7FC8E1A932ED}"/>
              </a:ext>
            </a:extLst>
          </p:cNvPr>
          <p:cNvPicPr>
            <a:picLocks noChangeAspect="1"/>
          </p:cNvPicPr>
          <p:nvPr/>
        </p:nvPicPr>
        <p:blipFill>
          <a:blip r:embed="rId3"/>
          <a:stretch>
            <a:fillRect/>
          </a:stretch>
        </p:blipFill>
        <p:spPr>
          <a:xfrm>
            <a:off x="6096000" y="4771635"/>
            <a:ext cx="2438400" cy="1680777"/>
          </a:xfrm>
          <a:prstGeom prst="rect">
            <a:avLst/>
          </a:prstGeom>
        </p:spPr>
      </p:pic>
    </p:spTree>
    <p:extLst>
      <p:ext uri="{BB962C8B-B14F-4D97-AF65-F5344CB8AC3E}">
        <p14:creationId xmlns:p14="http://schemas.microsoft.com/office/powerpoint/2010/main" val="4091761511"/>
      </p:ext>
    </p:extLst>
  </p:cSld>
  <p:clrMapOvr>
    <a:masterClrMapping/>
  </p:clrMapOvr>
  <p:transition/>
</p:sld>
</file>

<file path=ppt/slides/slide3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5C6AE-F169-1E42-BF25-337084ECB7FA}"/>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DCC3A36B-EFFE-914B-9A09-F852530E53B8}"/>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90F7BE19-F772-FD44-BB35-F14D60FD91B4}"/>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382</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52E1D580-1DF2-C54C-B169-B5F1E5158117}"/>
              </a:ext>
            </a:extLst>
          </p:cNvPr>
          <p:cNvPicPr>
            <a:picLocks noChangeAspect="1"/>
          </p:cNvPicPr>
          <p:nvPr/>
        </p:nvPicPr>
        <p:blipFill>
          <a:blip r:embed="rId2"/>
          <a:stretch>
            <a:fillRect/>
          </a:stretch>
        </p:blipFill>
        <p:spPr>
          <a:xfrm>
            <a:off x="0" y="997527"/>
            <a:ext cx="9144000" cy="4518837"/>
          </a:xfrm>
          <a:prstGeom prst="rect">
            <a:avLst/>
          </a:prstGeom>
        </p:spPr>
      </p:pic>
      <p:pic>
        <p:nvPicPr>
          <p:cNvPr id="6" name="Picture 5">
            <a:extLst>
              <a:ext uri="{FF2B5EF4-FFF2-40B4-BE49-F238E27FC236}">
                <a16:creationId xmlns:a16="http://schemas.microsoft.com/office/drawing/2014/main" id="{0EA7B261-525F-7C43-B805-F1EADF184D4C}"/>
              </a:ext>
            </a:extLst>
          </p:cNvPr>
          <p:cNvPicPr>
            <a:picLocks noChangeAspect="1"/>
          </p:cNvPicPr>
          <p:nvPr/>
        </p:nvPicPr>
        <p:blipFill>
          <a:blip r:embed="rId3"/>
          <a:stretch>
            <a:fillRect/>
          </a:stretch>
        </p:blipFill>
        <p:spPr>
          <a:xfrm>
            <a:off x="6400800" y="5551873"/>
            <a:ext cx="1775114" cy="1223577"/>
          </a:xfrm>
          <a:prstGeom prst="rect">
            <a:avLst/>
          </a:prstGeom>
        </p:spPr>
      </p:pic>
    </p:spTree>
    <p:extLst>
      <p:ext uri="{BB962C8B-B14F-4D97-AF65-F5344CB8AC3E}">
        <p14:creationId xmlns:p14="http://schemas.microsoft.com/office/powerpoint/2010/main" val="1855220599"/>
      </p:ext>
    </p:extLst>
  </p:cSld>
  <p:clrMapOvr>
    <a:masterClrMapping/>
  </p:clrMapOvr>
  <p:transition/>
</p:sld>
</file>

<file path=ppt/slides/slide3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5C6AE-F169-1E42-BF25-337084ECB7FA}"/>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DCC3A36B-EFFE-914B-9A09-F852530E53B8}"/>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90F7BE19-F772-FD44-BB35-F14D60FD91B4}"/>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383</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6" name="Picture 5">
            <a:extLst>
              <a:ext uri="{FF2B5EF4-FFF2-40B4-BE49-F238E27FC236}">
                <a16:creationId xmlns:a16="http://schemas.microsoft.com/office/drawing/2014/main" id="{0EA7B261-525F-7C43-B805-F1EADF184D4C}"/>
              </a:ext>
            </a:extLst>
          </p:cNvPr>
          <p:cNvPicPr>
            <a:picLocks noChangeAspect="1"/>
          </p:cNvPicPr>
          <p:nvPr/>
        </p:nvPicPr>
        <p:blipFill>
          <a:blip r:embed="rId2"/>
          <a:stretch>
            <a:fillRect/>
          </a:stretch>
        </p:blipFill>
        <p:spPr>
          <a:xfrm>
            <a:off x="6400800" y="5551873"/>
            <a:ext cx="1775114" cy="1223577"/>
          </a:xfrm>
          <a:prstGeom prst="rect">
            <a:avLst/>
          </a:prstGeom>
        </p:spPr>
      </p:pic>
      <p:pic>
        <p:nvPicPr>
          <p:cNvPr id="7" name="Picture 6">
            <a:extLst>
              <a:ext uri="{FF2B5EF4-FFF2-40B4-BE49-F238E27FC236}">
                <a16:creationId xmlns:a16="http://schemas.microsoft.com/office/drawing/2014/main" id="{829EB899-2C59-8347-87DE-7AEDAE098E0E}"/>
              </a:ext>
            </a:extLst>
          </p:cNvPr>
          <p:cNvPicPr>
            <a:picLocks noChangeAspect="1"/>
          </p:cNvPicPr>
          <p:nvPr/>
        </p:nvPicPr>
        <p:blipFill>
          <a:blip r:embed="rId3"/>
          <a:stretch>
            <a:fillRect/>
          </a:stretch>
        </p:blipFill>
        <p:spPr>
          <a:xfrm>
            <a:off x="0" y="1632245"/>
            <a:ext cx="9144000" cy="3234070"/>
          </a:xfrm>
          <a:prstGeom prst="rect">
            <a:avLst/>
          </a:prstGeom>
        </p:spPr>
      </p:pic>
    </p:spTree>
    <p:extLst>
      <p:ext uri="{BB962C8B-B14F-4D97-AF65-F5344CB8AC3E}">
        <p14:creationId xmlns:p14="http://schemas.microsoft.com/office/powerpoint/2010/main" val="3578094420"/>
      </p:ext>
    </p:extLst>
  </p:cSld>
  <p:clrMapOvr>
    <a:masterClrMapping/>
  </p:clrMapOvr>
  <p:transition/>
</p:sld>
</file>

<file path=ppt/slides/slide3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83629AC1-76BA-0047-A84D-823522F2F5C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384</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9975B62A-7CF5-E740-B603-F143F946B926}"/>
              </a:ext>
            </a:extLst>
          </p:cNvPr>
          <p:cNvPicPr>
            <a:picLocks noChangeAspect="1"/>
          </p:cNvPicPr>
          <p:nvPr/>
        </p:nvPicPr>
        <p:blipFill>
          <a:blip r:embed="rId2"/>
          <a:stretch>
            <a:fillRect/>
          </a:stretch>
        </p:blipFill>
        <p:spPr>
          <a:xfrm>
            <a:off x="0" y="1026297"/>
            <a:ext cx="9144000" cy="4805405"/>
          </a:xfrm>
          <a:prstGeom prst="rect">
            <a:avLst/>
          </a:prstGeom>
        </p:spPr>
      </p:pic>
      <p:pic>
        <p:nvPicPr>
          <p:cNvPr id="8" name="Picture 7">
            <a:extLst>
              <a:ext uri="{FF2B5EF4-FFF2-40B4-BE49-F238E27FC236}">
                <a16:creationId xmlns:a16="http://schemas.microsoft.com/office/drawing/2014/main" id="{FB1172E2-3235-8D42-BF84-8638A7D02F86}"/>
              </a:ext>
            </a:extLst>
          </p:cNvPr>
          <p:cNvPicPr>
            <a:picLocks noChangeAspect="1"/>
          </p:cNvPicPr>
          <p:nvPr/>
        </p:nvPicPr>
        <p:blipFill>
          <a:blip r:embed="rId3"/>
          <a:stretch>
            <a:fillRect/>
          </a:stretch>
        </p:blipFill>
        <p:spPr>
          <a:xfrm>
            <a:off x="268941" y="5455128"/>
            <a:ext cx="1775114" cy="1223577"/>
          </a:xfrm>
          <a:prstGeom prst="rect">
            <a:avLst/>
          </a:prstGeom>
        </p:spPr>
      </p:pic>
    </p:spTree>
    <p:extLst>
      <p:ext uri="{BB962C8B-B14F-4D97-AF65-F5344CB8AC3E}">
        <p14:creationId xmlns:p14="http://schemas.microsoft.com/office/powerpoint/2010/main" val="77729461"/>
      </p:ext>
    </p:extLst>
  </p:cSld>
  <p:clrMapOvr>
    <a:masterClrMapping/>
  </p:clrMapOvr>
  <p:transition/>
</p:sld>
</file>

<file path=ppt/slides/slide3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More on Processing in Memory (I)</a:t>
            </a:r>
          </a:p>
        </p:txBody>
      </p:sp>
      <p:sp>
        <p:nvSpPr>
          <p:cNvPr id="3" name="Content Placeholder 2"/>
          <p:cNvSpPr>
            <a:spLocks noGrp="1"/>
          </p:cNvSpPr>
          <p:nvPr>
            <p:ph idx="1"/>
          </p:nvPr>
        </p:nvSpPr>
        <p:spPr>
          <a:xfrm>
            <a:off x="228600" y="1144488"/>
            <a:ext cx="8610600" cy="4876800"/>
          </a:xfrm>
        </p:spPr>
        <p:txBody>
          <a:bodyPr/>
          <a:lstStyle/>
          <a:p>
            <a:r>
              <a:rPr lang="en-US" dirty="0" err="1"/>
              <a:t>Vivek</a:t>
            </a:r>
            <a:r>
              <a:rPr lang="en-US" dirty="0"/>
              <a:t> Seshadri et al., </a:t>
            </a:r>
            <a:r>
              <a:rPr lang="en-US" dirty="0">
                <a:solidFill>
                  <a:srgbClr val="0432FF"/>
                </a:solidFill>
              </a:rPr>
              <a:t>“</a:t>
            </a:r>
            <a:r>
              <a:rPr lang="en-US" b="1" dirty="0">
                <a:solidFill>
                  <a:srgbClr val="0432FF"/>
                </a:solidFill>
                <a:hlinkClick r:id="rId2">
                  <a:extLst>
                    <a:ext uri="{A12FA001-AC4F-418D-AE19-62706E023703}">
                      <ahyp:hlinkClr xmlns:ahyp="http://schemas.microsoft.com/office/drawing/2018/hyperlinkcolor" val="tx"/>
                    </a:ext>
                  </a:extLst>
                </a:hlinkClick>
              </a:rPr>
              <a:t>Ambit: In-Memory Accelerator for Bulk Bitwise Operations Using Commodity DRAM Technology</a:t>
            </a:r>
            <a:r>
              <a:rPr lang="en-US" dirty="0">
                <a:solidFill>
                  <a:srgbClr val="0432FF"/>
                </a:solidFill>
              </a:rPr>
              <a:t>,”</a:t>
            </a:r>
            <a:r>
              <a:rPr lang="en-US" dirty="0"/>
              <a:t> MICRO 2017.</a:t>
            </a:r>
          </a:p>
          <a:p>
            <a:pPr lvl="1"/>
            <a:endParaRPr lang="en-US" dirty="0"/>
          </a:p>
          <a:p>
            <a:pPr lvl="1"/>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7" name="Picture 6"/>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3641055"/>
            <a:ext cx="9144000" cy="2092201"/>
          </a:xfrm>
          <a:prstGeom prst="rect">
            <a:avLst/>
          </a:prstGeom>
        </p:spPr>
      </p:pic>
    </p:spTree>
    <p:extLst>
      <p:ext uri="{BB962C8B-B14F-4D97-AF65-F5344CB8AC3E}">
        <p14:creationId xmlns:p14="http://schemas.microsoft.com/office/powerpoint/2010/main" val="210897415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3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More on Processing in Memory (II)</a:t>
            </a:r>
          </a:p>
        </p:txBody>
      </p:sp>
      <p:sp>
        <p:nvSpPr>
          <p:cNvPr id="3" name="Content Placeholder 2"/>
          <p:cNvSpPr>
            <a:spLocks noGrp="1"/>
          </p:cNvSpPr>
          <p:nvPr>
            <p:ph idx="1"/>
          </p:nvPr>
        </p:nvSpPr>
        <p:spPr>
          <a:xfrm>
            <a:off x="228600" y="1000472"/>
            <a:ext cx="8610600" cy="4876800"/>
          </a:xfrm>
        </p:spPr>
        <p:txBody>
          <a:bodyPr/>
          <a:lstStyle/>
          <a:p>
            <a:r>
              <a:rPr lang="en-US" dirty="0" err="1"/>
              <a:t>Vivek</a:t>
            </a:r>
            <a:r>
              <a:rPr lang="en-US" dirty="0"/>
              <a:t> Seshadri and Onur Mutlu,</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"In-DRAM Bulk Bitwise Execution Engine"</a:t>
            </a:r>
            <a:r>
              <a:rPr lang="en-US" dirty="0">
                <a:solidFill>
                  <a:srgbClr val="0432FF"/>
                </a:solidFill>
              </a:rPr>
              <a:t> </a:t>
            </a:r>
            <a:br>
              <a:rPr lang="en-US" dirty="0">
                <a:solidFill>
                  <a:srgbClr val="0432FF"/>
                </a:solidFill>
              </a:rPr>
            </a:br>
            <a:r>
              <a:rPr lang="en-US" i="1" dirty="0"/>
              <a:t>Invited Book Chapter in Advances in Computers</a:t>
            </a:r>
            <a:r>
              <a:rPr lang="en-US" dirty="0"/>
              <a:t>, to appear in 2020. </a:t>
            </a:r>
            <a:br>
              <a:rPr lang="en-US" dirty="0"/>
            </a:br>
            <a:r>
              <a:rPr lang="en-US" dirty="0"/>
              <a:t>[</a:t>
            </a:r>
            <a:r>
              <a:rPr lang="en-US" dirty="0">
                <a:hlinkClick r:id="rId2"/>
              </a:rPr>
              <a:t>Preliminary arXiv version</a:t>
            </a:r>
            <a:r>
              <a:rPr lang="en-US" dirty="0"/>
              <a:t>]</a:t>
            </a:r>
          </a:p>
          <a:p>
            <a:pPr marL="0" indent="0">
              <a:buNone/>
            </a:pPr>
            <a:endParaRPr lang="en-US" sz="21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386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6AB84BF9-0E65-2149-BD37-BF6C5954758F}"/>
              </a:ext>
            </a:extLst>
          </p:cNvPr>
          <p:cNvPicPr>
            <a:picLocks noChangeAspect="1"/>
          </p:cNvPicPr>
          <p:nvPr/>
        </p:nvPicPr>
        <p:blipFill>
          <a:blip r:embed="rId3"/>
          <a:stretch>
            <a:fillRect/>
          </a:stretch>
        </p:blipFill>
        <p:spPr>
          <a:xfrm>
            <a:off x="527921" y="3799136"/>
            <a:ext cx="8011958" cy="2261319"/>
          </a:xfrm>
          <a:prstGeom prst="rect">
            <a:avLst/>
          </a:prstGeom>
        </p:spPr>
      </p:pic>
    </p:spTree>
    <p:extLst>
      <p:ext uri="{BB962C8B-B14F-4D97-AF65-F5344CB8AC3E}">
        <p14:creationId xmlns:p14="http://schemas.microsoft.com/office/powerpoint/2010/main" val="354325906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3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5BFE0-AC75-EA4D-B294-B564E8EA58A2}"/>
              </a:ext>
            </a:extLst>
          </p:cNvPr>
          <p:cNvSpPr>
            <a:spLocks noGrp="1"/>
          </p:cNvSpPr>
          <p:nvPr>
            <p:ph type="title"/>
          </p:nvPr>
        </p:nvSpPr>
        <p:spPr/>
        <p:txBody>
          <a:bodyPr/>
          <a:lstStyle/>
          <a:p>
            <a:r>
              <a:rPr lang="en-US" dirty="0"/>
              <a:t>More on Processing in Memory (III)</a:t>
            </a:r>
          </a:p>
        </p:txBody>
      </p:sp>
      <p:sp>
        <p:nvSpPr>
          <p:cNvPr id="3" name="Content Placeholder 2">
            <a:extLst>
              <a:ext uri="{FF2B5EF4-FFF2-40B4-BE49-F238E27FC236}">
                <a16:creationId xmlns:a16="http://schemas.microsoft.com/office/drawing/2014/main" id="{38B4B9AD-DEF9-4C4F-9DC2-DABFA4D56025}"/>
              </a:ext>
            </a:extLst>
          </p:cNvPr>
          <p:cNvSpPr>
            <a:spLocks noGrp="1"/>
          </p:cNvSpPr>
          <p:nvPr>
            <p:ph idx="1"/>
          </p:nvPr>
        </p:nvSpPr>
        <p:spPr>
          <a:xfrm>
            <a:off x="228600" y="1052736"/>
            <a:ext cx="8610600" cy="4876800"/>
          </a:xfrm>
        </p:spPr>
        <p:txBody>
          <a:bodyPr/>
          <a:lstStyle/>
          <a:p>
            <a:r>
              <a:rPr lang="en-US" sz="1500" dirty="0" err="1"/>
              <a:t>Nastaran</a:t>
            </a:r>
            <a:r>
              <a:rPr lang="en-US" sz="1500" dirty="0"/>
              <a:t> </a:t>
            </a:r>
            <a:r>
              <a:rPr lang="en-US" sz="1500" dirty="0" err="1"/>
              <a:t>Hajinazar</a:t>
            </a:r>
            <a:r>
              <a:rPr lang="en-US" sz="1500" dirty="0"/>
              <a:t>, Geraldo F. Oliveira, Sven Gregorio, Joao </a:t>
            </a:r>
            <a:r>
              <a:rPr lang="en-US" sz="1500" dirty="0" err="1"/>
              <a:t>Dinis</a:t>
            </a:r>
            <a:r>
              <a:rPr lang="en-US" sz="1500" dirty="0"/>
              <a:t> Ferreira, Nika Mansouri </a:t>
            </a:r>
            <a:r>
              <a:rPr lang="en-US" sz="1500" dirty="0" err="1"/>
              <a:t>Ghiasi</a:t>
            </a:r>
            <a:r>
              <a:rPr lang="en-US" sz="1500" dirty="0"/>
              <a:t>, </a:t>
            </a:r>
            <a:r>
              <a:rPr lang="en-US" sz="1500" dirty="0" err="1"/>
              <a:t>Minesh</a:t>
            </a:r>
            <a:r>
              <a:rPr lang="en-US" sz="1500" dirty="0"/>
              <a:t> Patel, Mohammed </a:t>
            </a:r>
            <a:r>
              <a:rPr lang="en-US" sz="1500" dirty="0" err="1"/>
              <a:t>Alser</a:t>
            </a:r>
            <a:r>
              <a:rPr lang="en-US" sz="1500" dirty="0"/>
              <a:t>, </a:t>
            </a:r>
            <a:r>
              <a:rPr lang="en-US" sz="1500" dirty="0" err="1"/>
              <a:t>Saugata</a:t>
            </a:r>
            <a:r>
              <a:rPr lang="en-US" sz="1500" dirty="0"/>
              <a:t> Ghose, Juan Gomez-Luna,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"SIMDRAM: An End-to-End Framework for Bit-Serial SIMD Computing in DRAM"</a:t>
            </a:r>
            <a:br>
              <a:rPr lang="en-US" sz="1500" dirty="0">
                <a:solidFill>
                  <a:srgbClr val="0432FF"/>
                </a:solidFill>
              </a:rPr>
            </a:br>
            <a:r>
              <a:rPr lang="en-US" sz="1500" i="1" dirty="0"/>
              <a:t>Proceedings of the </a:t>
            </a:r>
            <a:r>
              <a:rPr lang="en-US" sz="1500" i="1" dirty="0">
                <a:hlinkClick r:id="rId3"/>
              </a:rPr>
              <a:t>26th International Conference on Architectural Support for Programming Languages and Operating Systems</a:t>
            </a:r>
            <a:r>
              <a:rPr lang="en-US" sz="1500" i="1" dirty="0"/>
              <a:t> (</a:t>
            </a:r>
            <a:r>
              <a:rPr lang="en-US" sz="1500" b="1" i="1" dirty="0"/>
              <a:t>ASPLOS</a:t>
            </a:r>
            <a:r>
              <a:rPr lang="en-US" sz="1500" i="1" dirty="0"/>
              <a:t>)</a:t>
            </a:r>
            <a:r>
              <a:rPr lang="en-US" sz="1500" dirty="0"/>
              <a:t>, Virtual, March-April 2021.</a:t>
            </a:r>
            <a:br>
              <a:rPr lang="en-US" sz="1500" dirty="0"/>
            </a:br>
            <a:r>
              <a:rPr lang="en-US" sz="1500" dirty="0"/>
              <a:t>[</a:t>
            </a:r>
            <a:r>
              <a:rPr lang="en-US" sz="1500" dirty="0">
                <a:hlinkClick r:id="rId4"/>
              </a:rPr>
              <a:t>2-page Extended Abstract</a:t>
            </a:r>
            <a:r>
              <a:rPr lang="en-US" sz="1500" dirty="0"/>
              <a:t>]</a:t>
            </a:r>
            <a:br>
              <a:rPr lang="en-US" sz="1500" dirty="0"/>
            </a:br>
            <a:r>
              <a:rPr lang="en-US" sz="1500" dirty="0"/>
              <a:t>[</a:t>
            </a:r>
            <a:r>
              <a:rPr lang="en-US" sz="1500" dirty="0">
                <a:hlinkClick r:id="rId5"/>
              </a:rPr>
              <a:t>Short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Slides (pptx)</a:t>
            </a:r>
            <a:r>
              <a:rPr lang="en-US" sz="1500" dirty="0"/>
              <a:t> </a:t>
            </a:r>
            <a:r>
              <a:rPr lang="en-US" sz="1500" dirty="0">
                <a:hlinkClick r:id="rId8"/>
              </a:rPr>
              <a:t>(pdf)</a:t>
            </a:r>
            <a:r>
              <a:rPr lang="en-US" sz="1500" dirty="0"/>
              <a:t>]</a:t>
            </a:r>
            <a:br>
              <a:rPr lang="en-US" sz="1500" dirty="0"/>
            </a:br>
            <a:r>
              <a:rPr lang="en-US" sz="1500" dirty="0"/>
              <a:t>[</a:t>
            </a:r>
            <a:r>
              <a:rPr lang="en-US" sz="1500" dirty="0">
                <a:hlinkClick r:id="rId9"/>
              </a:rPr>
              <a:t>Short Talk Video</a:t>
            </a:r>
            <a:r>
              <a:rPr lang="en-US" sz="1500" dirty="0"/>
              <a:t> (5 mins)]</a:t>
            </a:r>
            <a:br>
              <a:rPr lang="en-US" sz="1500" dirty="0"/>
            </a:br>
            <a:r>
              <a:rPr lang="en-US" sz="1500" dirty="0"/>
              <a:t>[</a:t>
            </a:r>
            <a:r>
              <a:rPr lang="en-US" sz="1500" dirty="0">
                <a:hlinkClick r:id="rId10"/>
              </a:rPr>
              <a:t>Full Talk Video</a:t>
            </a:r>
            <a:r>
              <a:rPr lang="en-US" sz="1500" dirty="0"/>
              <a:t> (27 mins)]</a:t>
            </a:r>
          </a:p>
          <a:p>
            <a:pPr marL="0" indent="0">
              <a:buNone/>
            </a:pPr>
            <a:br>
              <a:rPr lang="en-US" sz="1700" dirty="0"/>
            </a:br>
            <a:endParaRPr lang="en-US" sz="1700" dirty="0"/>
          </a:p>
        </p:txBody>
      </p:sp>
      <p:sp>
        <p:nvSpPr>
          <p:cNvPr id="4" name="Slide Number Placeholder 3">
            <a:extLst>
              <a:ext uri="{FF2B5EF4-FFF2-40B4-BE49-F238E27FC236}">
                <a16:creationId xmlns:a16="http://schemas.microsoft.com/office/drawing/2014/main" id="{01A2CC07-ABC8-6047-856D-10E0B6E8E52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1F2D6C2E-4B30-5D40-A601-57FD66ECFD90}"/>
              </a:ext>
            </a:extLst>
          </p:cNvPr>
          <p:cNvPicPr>
            <a:picLocks noChangeAspect="1"/>
          </p:cNvPicPr>
          <p:nvPr/>
        </p:nvPicPr>
        <p:blipFill>
          <a:blip r:embed="rId11"/>
          <a:stretch>
            <a:fillRect/>
          </a:stretch>
        </p:blipFill>
        <p:spPr>
          <a:xfrm>
            <a:off x="304800" y="3934392"/>
            <a:ext cx="8218695" cy="2152195"/>
          </a:xfrm>
          <a:prstGeom prst="rect">
            <a:avLst/>
          </a:prstGeom>
        </p:spPr>
      </p:pic>
    </p:spTree>
    <p:extLst>
      <p:ext uri="{BB962C8B-B14F-4D97-AF65-F5344CB8AC3E}">
        <p14:creationId xmlns:p14="http://schemas.microsoft.com/office/powerpoint/2010/main" val="1991140228"/>
      </p:ext>
    </p:extLst>
  </p:cSld>
  <p:clrMapOvr>
    <a:masterClrMapping/>
  </p:clrMapOvr>
  <p:transition/>
</p:sld>
</file>

<file path=ppt/slides/slide3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More on Processing in Memory (IV)</a:t>
            </a:r>
          </a:p>
        </p:txBody>
      </p:sp>
      <p:sp>
        <p:nvSpPr>
          <p:cNvPr id="3" name="Content Placeholder 2"/>
          <p:cNvSpPr>
            <a:spLocks noGrp="1"/>
          </p:cNvSpPr>
          <p:nvPr>
            <p:ph idx="1"/>
          </p:nvPr>
        </p:nvSpPr>
        <p:spPr>
          <a:xfrm>
            <a:off x="228600" y="1000472"/>
            <a:ext cx="8610600" cy="4876800"/>
          </a:xfrm>
        </p:spPr>
        <p:txBody>
          <a:bodyPr/>
          <a:lstStyle/>
          <a:p>
            <a:r>
              <a:rPr lang="en-US" dirty="0" err="1"/>
              <a:t>Junwhan</a:t>
            </a:r>
            <a:r>
              <a:rPr lang="en-US" dirty="0"/>
              <a:t> </a:t>
            </a:r>
            <a:r>
              <a:rPr lang="en-US" dirty="0" err="1"/>
              <a:t>Ahn</a:t>
            </a:r>
            <a:r>
              <a:rPr lang="en-US" dirty="0"/>
              <a:t>, </a:t>
            </a:r>
            <a:r>
              <a:rPr lang="en-US" dirty="0" err="1"/>
              <a:t>Sungpack</a:t>
            </a:r>
            <a:r>
              <a:rPr lang="en-US" dirty="0"/>
              <a:t> Hong, </a:t>
            </a:r>
            <a:r>
              <a:rPr lang="en-US" dirty="0" err="1"/>
              <a:t>Sungjoo</a:t>
            </a:r>
            <a:r>
              <a:rPr lang="en-US" dirty="0"/>
              <a:t> </a:t>
            </a:r>
            <a:r>
              <a:rPr lang="en-US" dirty="0" err="1"/>
              <a:t>Yoo</a:t>
            </a:r>
            <a:r>
              <a:rPr lang="en-US" dirty="0"/>
              <a:t>, Onur Mutlu, and </a:t>
            </a:r>
            <a:r>
              <a:rPr lang="en-US" dirty="0" err="1"/>
              <a:t>Kiyoung</a:t>
            </a:r>
            <a:r>
              <a:rPr lang="en-US" dirty="0"/>
              <a:t> Choi,</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"A Scalable Processing-in-Memory Accelerator for Parallel Graph Processing"</a:t>
            </a:r>
            <a:br>
              <a:rPr lang="en-US" dirty="0">
                <a:solidFill>
                  <a:srgbClr val="0432FF"/>
                </a:solidFill>
              </a:rPr>
            </a:br>
            <a:r>
              <a:rPr lang="en-US" i="1" dirty="0"/>
              <a:t>Proceedings of the </a:t>
            </a:r>
            <a:r>
              <a:rPr lang="en-US" i="1" dirty="0">
                <a:hlinkClick r:id="rId3"/>
              </a:rPr>
              <a:t>42nd International Symposium on Computer Architecture</a:t>
            </a:r>
            <a:r>
              <a:rPr lang="en-US" i="1" dirty="0"/>
              <a:t> (</a:t>
            </a:r>
            <a:r>
              <a:rPr lang="en-US" b="1" i="1" dirty="0"/>
              <a:t>ISCA</a:t>
            </a:r>
            <a:r>
              <a:rPr lang="en-US" i="1" dirty="0"/>
              <a:t>)</a:t>
            </a:r>
            <a:r>
              <a:rPr lang="en-US" dirty="0"/>
              <a:t>, Portland, OR, June 2015. </a:t>
            </a:r>
            <a:br>
              <a:rPr lang="en-US" dirty="0"/>
            </a:br>
            <a:r>
              <a:rPr lang="en-US" dirty="0"/>
              <a:t>[</a:t>
            </a:r>
            <a:r>
              <a:rPr lang="en-US" dirty="0">
                <a:hlinkClick r:id="rId4"/>
              </a:rPr>
              <a:t>Slides (pdf)</a:t>
            </a:r>
            <a:r>
              <a:rPr lang="en-US" dirty="0"/>
              <a:t>] [</a:t>
            </a:r>
            <a:r>
              <a:rPr lang="en-US" dirty="0">
                <a:hlinkClick r:id="rId5"/>
              </a:rPr>
              <a:t>Lightning Session Slides (pdf)</a:t>
            </a:r>
            <a:r>
              <a:rPr lang="en-US" dirty="0"/>
              <a: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388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p:cNvPicPr>
            <a:picLocks noChangeAspect="1"/>
          </p:cNvPicPr>
          <p:nvPr/>
        </p:nvPicPr>
        <p:blipFill>
          <a:blip r:embed="rId6"/>
          <a:stretch>
            <a:fillRect/>
          </a:stretch>
        </p:blipFill>
        <p:spPr>
          <a:xfrm>
            <a:off x="0" y="4725144"/>
            <a:ext cx="9144000" cy="1492548"/>
          </a:xfrm>
          <a:prstGeom prst="rect">
            <a:avLst/>
          </a:prstGeom>
        </p:spPr>
      </p:pic>
    </p:spTree>
    <p:extLst>
      <p:ext uri="{BB962C8B-B14F-4D97-AF65-F5344CB8AC3E}">
        <p14:creationId xmlns:p14="http://schemas.microsoft.com/office/powerpoint/2010/main" val="2503659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3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More on Processing in Memory (V)</a:t>
            </a:r>
          </a:p>
        </p:txBody>
      </p:sp>
      <p:sp>
        <p:nvSpPr>
          <p:cNvPr id="3" name="Content Placeholder 2"/>
          <p:cNvSpPr>
            <a:spLocks noGrp="1"/>
          </p:cNvSpPr>
          <p:nvPr>
            <p:ph idx="1"/>
          </p:nvPr>
        </p:nvSpPr>
        <p:spPr>
          <a:xfrm>
            <a:off x="228600" y="1000472"/>
            <a:ext cx="8610600" cy="4876800"/>
          </a:xfrm>
        </p:spPr>
        <p:txBody>
          <a:bodyPr/>
          <a:lstStyle/>
          <a:p>
            <a:r>
              <a:rPr lang="en-US" sz="2100" dirty="0"/>
              <a:t>Amirali Boroumand, Saugata Ghose, </a:t>
            </a:r>
            <a:r>
              <a:rPr lang="en-US" sz="2100" dirty="0" err="1"/>
              <a:t>Youngsok</a:t>
            </a:r>
            <a:r>
              <a:rPr lang="en-US" sz="2100" dirty="0"/>
              <a:t> Kim, </a:t>
            </a:r>
            <a:r>
              <a:rPr lang="en-US" sz="2100" dirty="0" err="1"/>
              <a:t>Rachata</a:t>
            </a:r>
            <a:r>
              <a:rPr lang="en-US" sz="2100" dirty="0"/>
              <a:t> </a:t>
            </a:r>
            <a:r>
              <a:rPr lang="en-US" sz="2100" dirty="0" err="1"/>
              <a:t>Ausavarungnirun</a:t>
            </a:r>
            <a:r>
              <a:rPr lang="en-US" sz="2100" dirty="0"/>
              <a:t>, Eric </a:t>
            </a:r>
            <a:r>
              <a:rPr lang="en-US" sz="2100" dirty="0" err="1"/>
              <a:t>Shiu</a:t>
            </a:r>
            <a:r>
              <a:rPr lang="en-US" sz="2100" dirty="0"/>
              <a:t>, Rahul Thakur, </a:t>
            </a:r>
            <a:r>
              <a:rPr lang="en-US" sz="2100" dirty="0" err="1"/>
              <a:t>Daehyun</a:t>
            </a:r>
            <a:r>
              <a:rPr lang="en-US" sz="2100" dirty="0"/>
              <a:t> Kim, Aki </a:t>
            </a:r>
            <a:r>
              <a:rPr lang="en-US" sz="2100" dirty="0" err="1"/>
              <a:t>Kuusela</a:t>
            </a:r>
            <a:r>
              <a:rPr lang="en-US" sz="2100" dirty="0"/>
              <a:t>, Allan </a:t>
            </a:r>
            <a:r>
              <a:rPr lang="en-US" sz="2100" dirty="0" err="1"/>
              <a:t>Knies</a:t>
            </a:r>
            <a:r>
              <a:rPr lang="en-US" sz="2100" dirty="0"/>
              <a:t>, </a:t>
            </a:r>
            <a:r>
              <a:rPr lang="en-US" sz="2100" dirty="0" err="1"/>
              <a:t>Parthasarathy</a:t>
            </a:r>
            <a:r>
              <a:rPr lang="en-US" sz="2100" dirty="0"/>
              <a:t> </a:t>
            </a:r>
            <a:r>
              <a:rPr lang="en-US" sz="2100" dirty="0" err="1"/>
              <a:t>Ranganathan</a:t>
            </a:r>
            <a:r>
              <a:rPr lang="en-US" sz="2100" dirty="0"/>
              <a:t>, and Onur Mutlu,</a:t>
            </a:r>
            <a:br>
              <a:rPr lang="en-US" sz="2100" dirty="0"/>
            </a:br>
            <a:r>
              <a:rPr lang="en-US" sz="2100" b="1" dirty="0">
                <a:solidFill>
                  <a:srgbClr val="0432FF"/>
                </a:solidFill>
                <a:hlinkClick r:id="rId2">
                  <a:extLst>
                    <a:ext uri="{A12FA001-AC4F-418D-AE19-62706E023703}">
                      <ahyp:hlinkClr xmlns:ahyp="http://schemas.microsoft.com/office/drawing/2018/hyperlinkcolor" val="tx"/>
                    </a:ext>
                  </a:extLst>
                </a:hlinkClick>
              </a:rPr>
              <a:t>"Google Workloads for Consumer Devices: Mitigating Data Movement Bottlenecks"</a:t>
            </a:r>
            <a:r>
              <a:rPr lang="en-US" sz="2100" dirty="0">
                <a:solidFill>
                  <a:srgbClr val="0432FF"/>
                </a:solidFill>
              </a:rPr>
              <a:t> </a:t>
            </a:r>
            <a:br>
              <a:rPr lang="en-US" sz="2100" dirty="0"/>
            </a:br>
            <a:r>
              <a:rPr lang="en-US" sz="2100" i="1" dirty="0"/>
              <a:t>Proceedings of the </a:t>
            </a:r>
            <a:r>
              <a:rPr lang="en-US" sz="2100" i="1" dirty="0">
                <a:hlinkClick r:id="rId3"/>
              </a:rPr>
              <a:t>23rd International Conference on Architectural Support for Programming Languages and Operating Systems</a:t>
            </a:r>
            <a:r>
              <a:rPr lang="en-US" sz="2100" i="1" dirty="0"/>
              <a:t> (</a:t>
            </a:r>
            <a:r>
              <a:rPr lang="en-US" sz="2100" b="1" i="1" dirty="0"/>
              <a:t>ASPLOS</a:t>
            </a:r>
            <a:r>
              <a:rPr lang="en-US" sz="2100" i="1" dirty="0"/>
              <a:t>)</a:t>
            </a:r>
            <a:r>
              <a:rPr lang="en-US" sz="2100" dirty="0"/>
              <a:t>, Williamsburg, VA, USA, March 2018.</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389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7DFC2F53-6D9B-6D4B-AC2B-8F1185D8A7BB}"/>
              </a:ext>
            </a:extLst>
          </p:cNvPr>
          <p:cNvPicPr>
            <a:picLocks noChangeAspect="1"/>
          </p:cNvPicPr>
          <p:nvPr/>
        </p:nvPicPr>
        <p:blipFill>
          <a:blip r:embed="rId4"/>
          <a:stretch>
            <a:fillRect/>
          </a:stretch>
        </p:blipFill>
        <p:spPr>
          <a:xfrm>
            <a:off x="0" y="4077072"/>
            <a:ext cx="9144000" cy="2235200"/>
          </a:xfrm>
          <a:prstGeom prst="rect">
            <a:avLst/>
          </a:prstGeom>
        </p:spPr>
      </p:pic>
    </p:spTree>
    <p:extLst>
      <p:ext uri="{BB962C8B-B14F-4D97-AF65-F5344CB8AC3E}">
        <p14:creationId xmlns:p14="http://schemas.microsoft.com/office/powerpoint/2010/main" val="287217642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3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More on Processing in Memory (VI)</a:t>
            </a:r>
          </a:p>
        </p:txBody>
      </p:sp>
      <p:sp>
        <p:nvSpPr>
          <p:cNvPr id="3" name="Content Placeholder 2"/>
          <p:cNvSpPr>
            <a:spLocks noGrp="1"/>
          </p:cNvSpPr>
          <p:nvPr>
            <p:ph idx="1"/>
          </p:nvPr>
        </p:nvSpPr>
        <p:spPr>
          <a:xfrm>
            <a:off x="228600" y="1052736"/>
            <a:ext cx="8610600" cy="5195664"/>
          </a:xfrm>
        </p:spPr>
        <p:txBody>
          <a:bodyPr/>
          <a:lstStyle/>
          <a:p>
            <a:r>
              <a:rPr lang="en-US" dirty="0" err="1"/>
              <a:t>Junwhan</a:t>
            </a:r>
            <a:r>
              <a:rPr lang="en-US" dirty="0"/>
              <a:t> </a:t>
            </a:r>
            <a:r>
              <a:rPr lang="en-US" dirty="0" err="1"/>
              <a:t>Ahn</a:t>
            </a:r>
            <a:r>
              <a:rPr lang="en-US" dirty="0"/>
              <a:t>, </a:t>
            </a:r>
            <a:r>
              <a:rPr lang="en-US" dirty="0" err="1"/>
              <a:t>Sungjoo</a:t>
            </a:r>
            <a:r>
              <a:rPr lang="en-US" dirty="0"/>
              <a:t> </a:t>
            </a:r>
            <a:r>
              <a:rPr lang="en-US" dirty="0" err="1"/>
              <a:t>Yoo</a:t>
            </a:r>
            <a:r>
              <a:rPr lang="en-US" dirty="0"/>
              <a:t>, Onur Mutlu, and </a:t>
            </a:r>
            <a:r>
              <a:rPr lang="en-US" dirty="0" err="1"/>
              <a:t>Kiyoung</a:t>
            </a:r>
            <a:r>
              <a:rPr lang="en-US" dirty="0"/>
              <a:t> Choi,</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"PIM-Enabled Instructions: A Low-Overhead, Locality-Aware Processing-in-Memory Architecture"</a:t>
            </a:r>
            <a:br>
              <a:rPr lang="en-US" dirty="0">
                <a:solidFill>
                  <a:srgbClr val="0432FF"/>
                </a:solidFill>
              </a:rPr>
            </a:br>
            <a:r>
              <a:rPr lang="en-US" i="1" dirty="0"/>
              <a:t>Proceedings of the </a:t>
            </a:r>
            <a:r>
              <a:rPr lang="en-US" i="1" dirty="0">
                <a:hlinkClick r:id="rId3"/>
              </a:rPr>
              <a:t>42nd International Symposium on Computer Architecture</a:t>
            </a:r>
            <a:r>
              <a:rPr lang="en-US" i="1" dirty="0"/>
              <a:t> (</a:t>
            </a:r>
            <a:r>
              <a:rPr lang="en-US" b="1" i="1" dirty="0"/>
              <a:t>ISCA</a:t>
            </a:r>
            <a:r>
              <a:rPr lang="en-US" i="1" dirty="0"/>
              <a:t>)</a:t>
            </a:r>
            <a:r>
              <a:rPr lang="en-US" dirty="0"/>
              <a:t>, Portland, OR, June 2015. </a:t>
            </a:r>
            <a:br>
              <a:rPr lang="en-US" dirty="0"/>
            </a:br>
            <a:r>
              <a:rPr lang="en-US" dirty="0"/>
              <a:t>[</a:t>
            </a:r>
            <a:r>
              <a:rPr lang="en-US" dirty="0">
                <a:hlinkClick r:id="rId4"/>
              </a:rPr>
              <a:t>Slides (pdf)</a:t>
            </a:r>
            <a:r>
              <a:rPr lang="en-US" dirty="0"/>
              <a:t>] [</a:t>
            </a:r>
            <a:r>
              <a:rPr lang="en-US" dirty="0">
                <a:hlinkClick r:id="rId5"/>
              </a:rPr>
              <a:t>Lightning Session Slides (pdf)</a:t>
            </a:r>
            <a:r>
              <a:rPr lang="en-US" dirty="0"/>
              <a:t>]  </a:t>
            </a:r>
          </a:p>
          <a:p>
            <a:endParaRPr lang="en-US" dirty="0"/>
          </a:p>
          <a:p>
            <a:endParaRPr lang="en-US" dirty="0"/>
          </a:p>
        </p:txBody>
      </p:sp>
      <p:pic>
        <p:nvPicPr>
          <p:cNvPr id="5" name="Picture 4"/>
          <p:cNvPicPr>
            <a:picLocks noChangeAspect="1"/>
          </p:cNvPicPr>
          <p:nvPr/>
        </p:nvPicPr>
        <p:blipFill>
          <a:blip r:embed="rId6"/>
          <a:stretch>
            <a:fillRect/>
          </a:stretch>
        </p:blipFill>
        <p:spPr>
          <a:xfrm>
            <a:off x="0" y="4177496"/>
            <a:ext cx="9144000" cy="2275840"/>
          </a:xfrm>
          <a:prstGeom prst="rect">
            <a:avLst/>
          </a:prstGeom>
        </p:spPr>
      </p:pic>
    </p:spTree>
    <p:extLst>
      <p:ext uri="{BB962C8B-B14F-4D97-AF65-F5344CB8AC3E}">
        <p14:creationId xmlns:p14="http://schemas.microsoft.com/office/powerpoint/2010/main" val="20041001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3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C89D18C-8BFF-7442-B951-E83EB12351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 y="2305861"/>
            <a:ext cx="8589818" cy="4088880"/>
          </a:xfrm>
          <a:prstGeom prst="rect">
            <a:avLst/>
          </a:prstGeom>
        </p:spPr>
      </p:pic>
      <p:sp>
        <p:nvSpPr>
          <p:cNvPr id="2" name="Title 1">
            <a:extLst>
              <a:ext uri="{FF2B5EF4-FFF2-40B4-BE49-F238E27FC236}">
                <a16:creationId xmlns:a16="http://schemas.microsoft.com/office/drawing/2014/main" id="{F6FE9F38-30B4-7746-AF4E-4E5F1C8AC803}"/>
              </a:ext>
            </a:extLst>
          </p:cNvPr>
          <p:cNvSpPr>
            <a:spLocks noGrp="1"/>
          </p:cNvSpPr>
          <p:nvPr>
            <p:ph type="title"/>
          </p:nvPr>
        </p:nvSpPr>
        <p:spPr>
          <a:xfrm>
            <a:off x="228600" y="152400"/>
            <a:ext cx="8915400" cy="1066800"/>
          </a:xfrm>
        </p:spPr>
        <p:txBody>
          <a:bodyPr/>
          <a:lstStyle/>
          <a:p>
            <a:r>
              <a:rPr lang="en-US" dirty="0"/>
              <a:t>TESLA Full Self-Driving Computer (2019)</a:t>
            </a:r>
          </a:p>
        </p:txBody>
      </p:sp>
      <p:sp>
        <p:nvSpPr>
          <p:cNvPr id="4" name="Slide Number Placeholder 3">
            <a:extLst>
              <a:ext uri="{FF2B5EF4-FFF2-40B4-BE49-F238E27FC236}">
                <a16:creationId xmlns:a16="http://schemas.microsoft.com/office/drawing/2014/main" id="{42F14326-2558-9A48-A1D3-9C64D6BEB223}"/>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1AB0E41-6335-3B40-AB06-F5B4D651A9D6}"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391</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
        <p:nvSpPr>
          <p:cNvPr id="8" name="Rectangle 7">
            <a:extLst>
              <a:ext uri="{FF2B5EF4-FFF2-40B4-BE49-F238E27FC236}">
                <a16:creationId xmlns:a16="http://schemas.microsoft.com/office/drawing/2014/main" id="{D8989FC3-73BF-3446-A984-86AD0F7D675C}"/>
              </a:ext>
            </a:extLst>
          </p:cNvPr>
          <p:cNvSpPr/>
          <p:nvPr/>
        </p:nvSpPr>
        <p:spPr bwMode="auto">
          <a:xfrm>
            <a:off x="3124200" y="3810000"/>
            <a:ext cx="1066800" cy="1066800"/>
          </a:xfrm>
          <a:prstGeom prst="rect">
            <a:avLst/>
          </a:prstGeom>
          <a:noFill/>
          <a:ln w="7620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ＭＳ Ｐゴシック" panose="020B0600070205080204" pitchFamily="34" charset="-128"/>
              <a:cs typeface="+mn-cs"/>
            </a:endParaRPr>
          </a:p>
        </p:txBody>
      </p:sp>
      <p:sp>
        <p:nvSpPr>
          <p:cNvPr id="9" name="Rectangle 8">
            <a:extLst>
              <a:ext uri="{FF2B5EF4-FFF2-40B4-BE49-F238E27FC236}">
                <a16:creationId xmlns:a16="http://schemas.microsoft.com/office/drawing/2014/main" id="{DD60B25E-1302-034F-AB6E-ABC287907FCF}"/>
              </a:ext>
            </a:extLst>
          </p:cNvPr>
          <p:cNvSpPr/>
          <p:nvPr/>
        </p:nvSpPr>
        <p:spPr bwMode="auto">
          <a:xfrm>
            <a:off x="5943600" y="3775650"/>
            <a:ext cx="1066800" cy="1066800"/>
          </a:xfrm>
          <a:prstGeom prst="rect">
            <a:avLst/>
          </a:prstGeom>
          <a:noFill/>
          <a:ln w="7620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ＭＳ Ｐゴシック" panose="020B0600070205080204" pitchFamily="34" charset="-128"/>
              <a:cs typeface="+mn-cs"/>
            </a:endParaRPr>
          </a:p>
        </p:txBody>
      </p:sp>
      <p:sp>
        <p:nvSpPr>
          <p:cNvPr id="10" name="Rectangle 9">
            <a:extLst>
              <a:ext uri="{FF2B5EF4-FFF2-40B4-BE49-F238E27FC236}">
                <a16:creationId xmlns:a16="http://schemas.microsoft.com/office/drawing/2014/main" id="{42546AFA-DE99-4742-94F8-CF21D3CCCA2A}"/>
              </a:ext>
            </a:extLst>
          </p:cNvPr>
          <p:cNvSpPr/>
          <p:nvPr/>
        </p:nvSpPr>
        <p:spPr>
          <a:xfrm>
            <a:off x="263236" y="871919"/>
            <a:ext cx="6989618" cy="2603790"/>
          </a:xfrm>
          <a:prstGeom prst="rect">
            <a:avLst/>
          </a:prstGeom>
        </p:spPr>
        <p:txBody>
          <a:bodyPr wrap="square">
            <a:spAutoFit/>
          </a:body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altLang="en-US" sz="2400" b="0" i="0" u="none" strike="noStrike" kern="0" cap="none" spc="0" normalizeH="0" baseline="0" noProof="0" dirty="0">
                <a:ln>
                  <a:noFill/>
                </a:ln>
                <a:solidFill>
                  <a:srgbClr val="0000FF"/>
                </a:solidFill>
                <a:effectLst/>
                <a:uLnTx/>
                <a:uFillTx/>
                <a:latin typeface="Tahoma"/>
                <a:ea typeface="ＭＳ Ｐゴシック" panose="020B0600070205080204" pitchFamily="34" charset="-128"/>
                <a:cs typeface="+mn-cs"/>
              </a:rPr>
              <a:t>ML accelerator: 260 mm</a:t>
            </a:r>
            <a:r>
              <a:rPr kumimoji="0" lang="en-US" altLang="en-US" sz="2400" b="0" i="0" u="none" strike="noStrike" kern="0" cap="none" spc="0" normalizeH="0" baseline="30000" noProof="0" dirty="0">
                <a:ln>
                  <a:noFill/>
                </a:ln>
                <a:solidFill>
                  <a:srgbClr val="0000FF"/>
                </a:solidFill>
                <a:effectLst/>
                <a:uLnTx/>
                <a:uFillTx/>
                <a:latin typeface="Tahoma"/>
                <a:ea typeface="ＭＳ Ｐゴシック" panose="020B0600070205080204" pitchFamily="34" charset="-128"/>
                <a:cs typeface="+mn-cs"/>
              </a:rPr>
              <a:t>2</a:t>
            </a:r>
            <a:r>
              <a:rPr kumimoji="0" lang="en-US" altLang="en-US" sz="2400" b="0" i="0" u="none" strike="noStrike" kern="0" cap="none" spc="0" normalizeH="0" baseline="0" noProof="0" dirty="0">
                <a:ln>
                  <a:noFill/>
                </a:ln>
                <a:solidFill>
                  <a:srgbClr val="0000FF"/>
                </a:solidFill>
                <a:effectLst/>
                <a:uLnTx/>
                <a:uFillTx/>
                <a:latin typeface="Tahoma"/>
                <a:ea typeface="ＭＳ Ｐゴシック" panose="020B0600070205080204" pitchFamily="34" charset="-128"/>
                <a:cs typeface="+mn-cs"/>
              </a:rPr>
              <a:t>, 6 billion transistors, 600 GFLOPS GPU, 12 ARM 2.2 GHz CPUs.</a:t>
            </a: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2400" b="0" i="0" u="none" strike="noStrike" kern="1200" cap="none" spc="0" normalizeH="0" baseline="0" noProof="0" dirty="0">
                <a:ln>
                  <a:noFill/>
                </a:ln>
                <a:solidFill>
                  <a:srgbClr val="FF0000"/>
                </a:solidFill>
                <a:effectLst/>
                <a:uLnTx/>
                <a:uFillTx/>
                <a:latin typeface="Proxima Nova"/>
                <a:ea typeface="ＭＳ Ｐゴシック" panose="020B0600070205080204" pitchFamily="34" charset="-128"/>
                <a:cs typeface="+mn-cs"/>
              </a:rPr>
              <a:t>Two redundant chips for better safety.</a:t>
            </a:r>
            <a:endParaRPr kumimoji="0" lang="en-US" sz="24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altLang="en-US" sz="2400" b="0" i="0" u="none" strike="noStrike" kern="0" cap="none" spc="0" normalizeH="0" baseline="0" noProof="0" dirty="0">
              <a:ln>
                <a:noFill/>
              </a:ln>
              <a:solidFill>
                <a:srgbClr val="0000FF"/>
              </a:solidFill>
              <a:effectLst/>
              <a:uLnTx/>
              <a:uFillTx/>
              <a:latin typeface="Tahoma"/>
              <a:ea typeface="ＭＳ Ｐゴシック" panose="020B0600070205080204" pitchFamily="34" charset="-128"/>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altLang="en-US" sz="2400" b="0" i="0" u="none" strike="noStrike" kern="0" cap="none" spc="0" normalizeH="0" baseline="0" noProof="0" dirty="0">
              <a:ln>
                <a:noFill/>
              </a:ln>
              <a:solidFill>
                <a:srgbClr val="0000FF"/>
              </a:solidFill>
              <a:effectLst/>
              <a:uLnTx/>
              <a:uFillTx/>
              <a:latin typeface="Tahoma"/>
              <a:ea typeface="ＭＳ Ｐゴシック" panose="020B0600070205080204" pitchFamily="34" charset="-128"/>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altLang="en-US" sz="2400" b="0" i="0" u="none" strike="noStrike" kern="0" cap="none" spc="0" normalizeH="0" baseline="0" noProof="0" dirty="0">
              <a:ln>
                <a:noFill/>
              </a:ln>
              <a:solidFill>
                <a:srgbClr val="0000FF"/>
              </a:solidFill>
              <a:effectLst/>
              <a:uLnTx/>
              <a:uFillTx/>
              <a:latin typeface="Tahoma"/>
              <a:ea typeface="ＭＳ Ｐゴシック" panose="020B0600070205080204" pitchFamily="34" charset="-128"/>
              <a:cs typeface="+mn-cs"/>
            </a:endParaRPr>
          </a:p>
        </p:txBody>
      </p:sp>
      <p:sp>
        <p:nvSpPr>
          <p:cNvPr id="3" name="Rectangle 2">
            <a:extLst>
              <a:ext uri="{FF2B5EF4-FFF2-40B4-BE49-F238E27FC236}">
                <a16:creationId xmlns:a16="http://schemas.microsoft.com/office/drawing/2014/main" id="{9C9B3F99-A5D2-B94A-875E-E94E821029DD}"/>
              </a:ext>
            </a:extLst>
          </p:cNvPr>
          <p:cNvSpPr/>
          <p:nvPr/>
        </p:nvSpPr>
        <p:spPr>
          <a:xfrm>
            <a:off x="228600" y="6476314"/>
            <a:ext cx="4256293" cy="369332"/>
          </a:xfrm>
          <a:prstGeom prst="rect">
            <a:avLst/>
          </a:prstGeom>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1155CC"/>
                </a:solidFill>
                <a:effectLst/>
                <a:uLnTx/>
                <a:uFillTx/>
                <a:latin typeface="Arial" panose="020B0604020202020204" pitchFamily="34" charset="0"/>
                <a:ea typeface="ＭＳ Ｐゴシック" panose="020B0600070205080204" pitchFamily="34" charset="-128"/>
                <a:cs typeface="+mn-cs"/>
                <a:hlinkClick r:id="rId3"/>
              </a:rPr>
              <a:t>https://youtu.be/Ucp0TTmvqOE?t=4236</a:t>
            </a:r>
            <a:endPar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12" name="Picture 11">
            <a:extLst>
              <a:ext uri="{FF2B5EF4-FFF2-40B4-BE49-F238E27FC236}">
                <a16:creationId xmlns:a16="http://schemas.microsoft.com/office/drawing/2014/main" id="{660EE7E8-8FFA-5745-80FF-54086B4891BD}"/>
              </a:ext>
            </a:extLst>
          </p:cNvPr>
          <p:cNvPicPr>
            <a:picLocks noChangeAspect="1"/>
          </p:cNvPicPr>
          <p:nvPr/>
        </p:nvPicPr>
        <p:blipFill>
          <a:blip r:embed="rId4"/>
          <a:stretch>
            <a:fillRect/>
          </a:stretch>
        </p:blipFill>
        <p:spPr>
          <a:xfrm>
            <a:off x="8068377" y="1026359"/>
            <a:ext cx="750041" cy="1083809"/>
          </a:xfrm>
          <a:prstGeom prst="rect">
            <a:avLst/>
          </a:prstGeom>
        </p:spPr>
      </p:pic>
    </p:spTree>
    <p:extLst>
      <p:ext uri="{BB962C8B-B14F-4D97-AF65-F5344CB8AC3E}">
        <p14:creationId xmlns:p14="http://schemas.microsoft.com/office/powerpoint/2010/main" val="2681469180"/>
      </p:ext>
    </p:extLst>
  </p:cSld>
  <p:clrMapOvr>
    <a:masterClrMapping/>
  </p:clrMapOvr>
  <p:transition/>
</p:sld>
</file>

<file path=ppt/slides/slide3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Title 1">
            <a:extLst>
              <a:ext uri="{FF2B5EF4-FFF2-40B4-BE49-F238E27FC236}">
                <a16:creationId xmlns:a16="http://schemas.microsoft.com/office/drawing/2014/main" id="{CBF6F0D8-83CA-264F-8D66-FEC860915558}"/>
              </a:ext>
            </a:extLst>
          </p:cNvPr>
          <p:cNvSpPr>
            <a:spLocks noGrp="1"/>
          </p:cNvSpPr>
          <p:nvPr>
            <p:ph type="title"/>
          </p:nvPr>
        </p:nvSpPr>
        <p:spPr/>
        <p:txBody>
          <a:bodyPr/>
          <a:lstStyle/>
          <a:p>
            <a:r>
              <a:rPr lang="en-US" altLang="en-US" sz="3800" dirty="0">
                <a:ea typeface="ＭＳ Ｐゴシック" panose="020B0600070205080204" pitchFamily="34" charset="-128"/>
              </a:rPr>
              <a:t>Google TPU Generation I (~2016)</a:t>
            </a:r>
          </a:p>
        </p:txBody>
      </p:sp>
      <p:sp>
        <p:nvSpPr>
          <p:cNvPr id="87042" name="Content Placeholder 2">
            <a:extLst>
              <a:ext uri="{FF2B5EF4-FFF2-40B4-BE49-F238E27FC236}">
                <a16:creationId xmlns:a16="http://schemas.microsoft.com/office/drawing/2014/main" id="{E3C78D9C-47A0-3F4A-8719-D44502AA2CFB}"/>
              </a:ext>
            </a:extLst>
          </p:cNvPr>
          <p:cNvSpPr>
            <a:spLocks noGrp="1"/>
          </p:cNvSpPr>
          <p:nvPr>
            <p:ph idx="1"/>
          </p:nvPr>
        </p:nvSpPr>
        <p:spPr>
          <a:xfrm>
            <a:off x="228600" y="996950"/>
            <a:ext cx="8610600" cy="5194300"/>
          </a:xfrm>
        </p:spPr>
        <p:txBody>
          <a:bodyPr/>
          <a:lstStyle/>
          <a:p>
            <a:endParaRPr lang="en-US" altLang="en-US" dirty="0">
              <a:ea typeface="ＭＳ Ｐゴシック" panose="020B0600070205080204" pitchFamily="34" charset="-128"/>
            </a:endParaRPr>
          </a:p>
        </p:txBody>
      </p:sp>
      <p:sp>
        <p:nvSpPr>
          <p:cNvPr id="87043" name="Slide Number Placeholder 3">
            <a:extLst>
              <a:ext uri="{FF2B5EF4-FFF2-40B4-BE49-F238E27FC236}">
                <a16:creationId xmlns:a16="http://schemas.microsoft.com/office/drawing/2014/main" id="{64334E1C-B545-CC49-8CF0-961C03E58331}"/>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FBC47D24-021C-EC41-99D4-45DC935A4713}" type="slidenum">
              <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392</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endParaRPr>
          </a:p>
        </p:txBody>
      </p:sp>
      <p:pic>
        <p:nvPicPr>
          <p:cNvPr id="87044" name="Picture 4">
            <a:extLst>
              <a:ext uri="{FF2B5EF4-FFF2-40B4-BE49-F238E27FC236}">
                <a16:creationId xmlns:a16="http://schemas.microsoft.com/office/drawing/2014/main" id="{DAE7EBA6-B27B-2B41-99A2-01F67E5373D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320800"/>
            <a:ext cx="9144000" cy="421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7045" name="TextBox 5">
            <a:extLst>
              <a:ext uri="{FF2B5EF4-FFF2-40B4-BE49-F238E27FC236}">
                <a16:creationId xmlns:a16="http://schemas.microsoft.com/office/drawing/2014/main" id="{D58C8DB3-596B-3E41-8803-F43CC5920C4F}"/>
              </a:ext>
            </a:extLst>
          </p:cNvPr>
          <p:cNvSpPr txBox="1">
            <a:spLocks noChangeArrowheads="1"/>
          </p:cNvSpPr>
          <p:nvPr/>
        </p:nvSpPr>
        <p:spPr bwMode="auto">
          <a:xfrm>
            <a:off x="250825" y="5805488"/>
            <a:ext cx="8443913"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6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Jouppi</a:t>
            </a:r>
            <a:r>
              <a:rPr kumimoji="0" lang="en-US" altLang="en-US" sz="16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et al., “</a:t>
            </a:r>
            <a:r>
              <a:rPr kumimoji="0" lang="en-US" altLang="ja-JP" sz="1600" b="0"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rPr>
              <a:t>In-Datacenter Performance Analysis of a Tensor Processing Unit</a:t>
            </a:r>
            <a:r>
              <a:rPr kumimoji="0" lang="en-US" altLang="en-US" sz="16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t>
            </a:r>
            <a:r>
              <a:rPr kumimoji="0" lang="en-US" altLang="ja-JP" sz="16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ISCA 2017.</a:t>
            </a:r>
            <a:endParaRPr kumimoji="0" lang="en-US" altLang="en-US" sz="16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1564757391"/>
      </p:ext>
    </p:extLst>
  </p:cSld>
  <p:clrMapOvr>
    <a:masterClrMapping/>
  </p:clrMapOvr>
  <p:transition/>
</p:sld>
</file>

<file path=ppt/slides/slide3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Title 1">
            <a:extLst>
              <a:ext uri="{FF2B5EF4-FFF2-40B4-BE49-F238E27FC236}">
                <a16:creationId xmlns:a16="http://schemas.microsoft.com/office/drawing/2014/main" id="{30F84E0D-19EE-E94B-8414-FF27E1BA9B22}"/>
              </a:ext>
            </a:extLst>
          </p:cNvPr>
          <p:cNvSpPr>
            <a:spLocks noGrp="1"/>
          </p:cNvSpPr>
          <p:nvPr>
            <p:ph type="title"/>
          </p:nvPr>
        </p:nvSpPr>
        <p:spPr/>
        <p:txBody>
          <a:bodyPr/>
          <a:lstStyle/>
          <a:p>
            <a:r>
              <a:rPr lang="en-US" altLang="en-US" dirty="0">
                <a:ea typeface="ＭＳ Ｐゴシック" panose="020B0600070205080204" pitchFamily="34" charset="-128"/>
              </a:rPr>
              <a:t>Google TPU Generation II (2017)</a:t>
            </a:r>
          </a:p>
        </p:txBody>
      </p:sp>
      <p:sp>
        <p:nvSpPr>
          <p:cNvPr id="89090" name="Slide Number Placeholder 3">
            <a:extLst>
              <a:ext uri="{FF2B5EF4-FFF2-40B4-BE49-F238E27FC236}">
                <a16:creationId xmlns:a16="http://schemas.microsoft.com/office/drawing/2014/main" id="{96BE1C86-0920-E141-88F6-F224C65A7C8F}"/>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DE491199-E330-F944-B0A7-174683ACFD44}" type="slidenum">
              <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393</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endParaRPr>
          </a:p>
        </p:txBody>
      </p:sp>
      <p:pic>
        <p:nvPicPr>
          <p:cNvPr id="2" name="Picture 1"/>
          <p:cNvPicPr>
            <a:picLocks noChangeAspect="1"/>
          </p:cNvPicPr>
          <p:nvPr/>
        </p:nvPicPr>
        <p:blipFill>
          <a:blip r:embed="rId2"/>
          <a:stretch>
            <a:fillRect/>
          </a:stretch>
        </p:blipFill>
        <p:spPr>
          <a:xfrm>
            <a:off x="228600" y="2125717"/>
            <a:ext cx="5600953" cy="2903483"/>
          </a:xfrm>
          <a:prstGeom prst="rect">
            <a:avLst/>
          </a:prstGeom>
        </p:spPr>
      </p:pic>
      <p:sp>
        <p:nvSpPr>
          <p:cNvPr id="3" name="TextBox 2"/>
          <p:cNvSpPr txBox="1"/>
          <p:nvPr/>
        </p:nvSpPr>
        <p:spPr>
          <a:xfrm>
            <a:off x="214832" y="4966156"/>
            <a:ext cx="4509568" cy="215444"/>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https://</a:t>
            </a:r>
            <a:r>
              <a:rPr kumimoji="0" lang="en-US" sz="8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www.nextplatform.com</a:t>
            </a:r>
            <a:r>
              <a:rPr kumimoji="0" lang="en-US" sz="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/2017/05/17/first-depth-look-googles-new-second-generation-</a:t>
            </a:r>
            <a:r>
              <a:rPr kumimoji="0" lang="en-US" sz="8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tpu</a:t>
            </a:r>
            <a:r>
              <a:rPr kumimoji="0" lang="en-US" sz="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t>
            </a:r>
          </a:p>
        </p:txBody>
      </p:sp>
      <p:sp>
        <p:nvSpPr>
          <p:cNvPr id="4" name="TextBox 3"/>
          <p:cNvSpPr txBox="1"/>
          <p:nvPr/>
        </p:nvSpPr>
        <p:spPr>
          <a:xfrm>
            <a:off x="6096000" y="1438870"/>
            <a:ext cx="1988686" cy="646331"/>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432FF"/>
                </a:solidFill>
                <a:effectLst/>
                <a:uLnTx/>
                <a:uFillTx/>
                <a:latin typeface="Arial" panose="020B0604020202020204" pitchFamily="34" charset="0"/>
                <a:ea typeface="ＭＳ Ｐゴシック" panose="020B0600070205080204" pitchFamily="34" charset="-128"/>
                <a:cs typeface="+mn-cs"/>
              </a:rPr>
              <a:t>4 TPU chips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vs 1 chip in TPU1</a:t>
            </a:r>
          </a:p>
        </p:txBody>
      </p:sp>
      <p:sp>
        <p:nvSpPr>
          <p:cNvPr id="8" name="TextBox 7"/>
          <p:cNvSpPr txBox="1"/>
          <p:nvPr/>
        </p:nvSpPr>
        <p:spPr>
          <a:xfrm>
            <a:off x="6096000" y="2296120"/>
            <a:ext cx="2762295" cy="646331"/>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432FF"/>
                </a:solidFill>
                <a:effectLst/>
                <a:uLnTx/>
                <a:uFillTx/>
                <a:latin typeface="Arial" panose="020B0604020202020204" pitchFamily="34" charset="0"/>
                <a:ea typeface="ＭＳ Ｐゴシック" panose="020B0600070205080204" pitchFamily="34" charset="-128"/>
                <a:cs typeface="+mn-cs"/>
              </a:rPr>
              <a:t>High Bandwidth Memory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vs DDR3</a:t>
            </a:r>
          </a:p>
        </p:txBody>
      </p:sp>
      <p:sp>
        <p:nvSpPr>
          <p:cNvPr id="9" name="TextBox 8"/>
          <p:cNvSpPr txBox="1"/>
          <p:nvPr/>
        </p:nvSpPr>
        <p:spPr>
          <a:xfrm>
            <a:off x="6096000" y="3153370"/>
            <a:ext cx="2710999" cy="646331"/>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432FF"/>
                </a:solidFill>
                <a:effectLst/>
                <a:uLnTx/>
                <a:uFillTx/>
                <a:latin typeface="Arial" panose="020B0604020202020204" pitchFamily="34" charset="0"/>
                <a:ea typeface="ＭＳ Ｐゴシック" panose="020B0600070205080204" pitchFamily="34" charset="-128"/>
                <a:cs typeface="+mn-cs"/>
              </a:rPr>
              <a:t>Floating point operations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vs FP16</a:t>
            </a:r>
          </a:p>
        </p:txBody>
      </p:sp>
      <p:sp>
        <p:nvSpPr>
          <p:cNvPr id="10" name="TextBox 9"/>
          <p:cNvSpPr txBox="1"/>
          <p:nvPr/>
        </p:nvSpPr>
        <p:spPr>
          <a:xfrm>
            <a:off x="6096000" y="4010620"/>
            <a:ext cx="2283638" cy="646331"/>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432FF"/>
                </a:solidFill>
                <a:effectLst/>
                <a:uLnTx/>
                <a:uFillTx/>
                <a:latin typeface="Arial" panose="020B0604020202020204" pitchFamily="34" charset="0"/>
                <a:ea typeface="ＭＳ Ｐゴシック" panose="020B0600070205080204" pitchFamily="34" charset="-128"/>
                <a:cs typeface="+mn-cs"/>
              </a:rPr>
              <a:t>45 TFLOPS per chip</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vs 23 TOPS</a:t>
            </a:r>
          </a:p>
        </p:txBody>
      </p:sp>
      <p:sp>
        <p:nvSpPr>
          <p:cNvPr id="11" name="TextBox 10"/>
          <p:cNvSpPr txBox="1"/>
          <p:nvPr/>
        </p:nvSpPr>
        <p:spPr>
          <a:xfrm>
            <a:off x="6098362" y="4867870"/>
            <a:ext cx="2377574" cy="923330"/>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Designed for </a:t>
            </a:r>
            <a:r>
              <a:rPr kumimoji="0" lang="en-US" sz="1800" b="0" i="0" u="none" strike="noStrike" kern="1200" cap="none" spc="0" normalizeH="0" baseline="0" noProof="0" dirty="0">
                <a:ln>
                  <a:noFill/>
                </a:ln>
                <a:solidFill>
                  <a:srgbClr val="0432FF"/>
                </a:solidFill>
                <a:effectLst/>
                <a:uLnTx/>
                <a:uFillTx/>
                <a:latin typeface="Arial" panose="020B0604020202020204" pitchFamily="34" charset="0"/>
                <a:ea typeface="ＭＳ Ｐゴシック" panose="020B0600070205080204" pitchFamily="34" charset="-128"/>
                <a:cs typeface="+mn-cs"/>
              </a:rPr>
              <a:t>training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and </a:t>
            </a:r>
            <a:r>
              <a:rPr kumimoji="0" lang="en-US" sz="1800" b="0" i="0" u="none" strike="noStrike" kern="1200" cap="none" spc="0" normalizeH="0" baseline="0" noProof="0" dirty="0">
                <a:ln>
                  <a:noFill/>
                </a:ln>
                <a:solidFill>
                  <a:srgbClr val="0432FF"/>
                </a:solidFill>
                <a:effectLst/>
                <a:uLnTx/>
                <a:uFillTx/>
                <a:latin typeface="Arial" panose="020B0604020202020204" pitchFamily="34" charset="0"/>
                <a:ea typeface="ＭＳ Ｐゴシック" panose="020B0600070205080204" pitchFamily="34" charset="-128"/>
                <a:cs typeface="+mn-cs"/>
              </a:rPr>
              <a:t>inference</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vs only inference</a:t>
            </a:r>
          </a:p>
        </p:txBody>
      </p:sp>
    </p:spTree>
    <p:extLst>
      <p:ext uri="{BB962C8B-B14F-4D97-AF65-F5344CB8AC3E}">
        <p14:creationId xmlns:p14="http://schemas.microsoft.com/office/powerpoint/2010/main" val="2515220202"/>
      </p:ext>
    </p:extLst>
  </p:cSld>
  <p:clrMapOvr>
    <a:masterClrMapping/>
  </p:clrMapOvr>
  <p:transition/>
</p:sld>
</file>

<file path=ppt/slides/slide3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Title 1">
            <a:extLst>
              <a:ext uri="{FF2B5EF4-FFF2-40B4-BE49-F238E27FC236}">
                <a16:creationId xmlns:a16="http://schemas.microsoft.com/office/drawing/2014/main" id="{30F84E0D-19EE-E94B-8414-FF27E1BA9B22}"/>
              </a:ext>
            </a:extLst>
          </p:cNvPr>
          <p:cNvSpPr>
            <a:spLocks noGrp="1"/>
          </p:cNvSpPr>
          <p:nvPr>
            <p:ph type="title"/>
          </p:nvPr>
        </p:nvSpPr>
        <p:spPr>
          <a:xfrm>
            <a:off x="228600" y="152400"/>
            <a:ext cx="8839200" cy="1066800"/>
          </a:xfrm>
        </p:spPr>
        <p:txBody>
          <a:bodyPr/>
          <a:lstStyle/>
          <a:p>
            <a:r>
              <a:rPr lang="en-US" altLang="en-US" dirty="0">
                <a:ea typeface="ＭＳ Ｐゴシック" panose="020B0600070205080204" pitchFamily="34" charset="-128"/>
              </a:rPr>
              <a:t>Google TPU Generation III</a:t>
            </a:r>
          </a:p>
        </p:txBody>
      </p:sp>
      <p:sp>
        <p:nvSpPr>
          <p:cNvPr id="89090" name="Slide Number Placeholder 3">
            <a:extLst>
              <a:ext uri="{FF2B5EF4-FFF2-40B4-BE49-F238E27FC236}">
                <a16:creationId xmlns:a16="http://schemas.microsoft.com/office/drawing/2014/main" id="{96BE1C86-0920-E141-88F6-F224C65A7C8F}"/>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DE491199-E330-F944-B0A7-174683ACFD44}" type="slidenum">
              <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394</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endParaRPr>
          </a:p>
        </p:txBody>
      </p:sp>
      <p:sp>
        <p:nvSpPr>
          <p:cNvPr id="3" name="TextBox 2"/>
          <p:cNvSpPr txBox="1"/>
          <p:nvPr/>
        </p:nvSpPr>
        <p:spPr>
          <a:xfrm>
            <a:off x="152400" y="6549769"/>
            <a:ext cx="2651688" cy="215444"/>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https://cloud.google.com/tpu/docs/system-architecture</a:t>
            </a:r>
          </a:p>
        </p:txBody>
      </p:sp>
      <p:pic>
        <p:nvPicPr>
          <p:cNvPr id="5" name="Picture 4">
            <a:extLst>
              <a:ext uri="{FF2B5EF4-FFF2-40B4-BE49-F238E27FC236}">
                <a16:creationId xmlns:a16="http://schemas.microsoft.com/office/drawing/2014/main" id="{5F4FC0E2-9BD3-EC4C-8A7C-01CECA4AEA9E}"/>
              </a:ext>
            </a:extLst>
          </p:cNvPr>
          <p:cNvPicPr>
            <a:picLocks noChangeAspect="1"/>
          </p:cNvPicPr>
          <p:nvPr/>
        </p:nvPicPr>
        <p:blipFill>
          <a:blip r:embed="rId2"/>
          <a:stretch>
            <a:fillRect/>
          </a:stretch>
        </p:blipFill>
        <p:spPr>
          <a:xfrm>
            <a:off x="304799" y="899518"/>
            <a:ext cx="8324429" cy="4706163"/>
          </a:xfrm>
          <a:prstGeom prst="rect">
            <a:avLst/>
          </a:prstGeom>
        </p:spPr>
      </p:pic>
      <p:sp>
        <p:nvSpPr>
          <p:cNvPr id="10" name="TextBox 9">
            <a:extLst>
              <a:ext uri="{FF2B5EF4-FFF2-40B4-BE49-F238E27FC236}">
                <a16:creationId xmlns:a16="http://schemas.microsoft.com/office/drawing/2014/main" id="{18770AE6-4855-5C4F-851F-F9C8729DD9BF}"/>
              </a:ext>
            </a:extLst>
          </p:cNvPr>
          <p:cNvSpPr txBox="1"/>
          <p:nvPr/>
        </p:nvSpPr>
        <p:spPr>
          <a:xfrm>
            <a:off x="381000" y="5754469"/>
            <a:ext cx="2540119" cy="646331"/>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432FF"/>
                </a:solidFill>
                <a:effectLst/>
                <a:uLnTx/>
                <a:uFillTx/>
                <a:latin typeface="Arial" panose="020B0604020202020204" pitchFamily="34" charset="0"/>
                <a:ea typeface="ＭＳ Ｐゴシック" panose="020B0600070205080204" pitchFamily="34" charset="-128"/>
                <a:cs typeface="+mn-cs"/>
              </a:rPr>
              <a:t>32GB HBM per chip</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vs 16GB HBM in TPU2</a:t>
            </a:r>
          </a:p>
        </p:txBody>
      </p:sp>
      <p:sp>
        <p:nvSpPr>
          <p:cNvPr id="11" name="TextBox 10">
            <a:extLst>
              <a:ext uri="{FF2B5EF4-FFF2-40B4-BE49-F238E27FC236}">
                <a16:creationId xmlns:a16="http://schemas.microsoft.com/office/drawing/2014/main" id="{55A1D4F5-9732-864C-9D02-5D24F3C90438}"/>
              </a:ext>
            </a:extLst>
          </p:cNvPr>
          <p:cNvSpPr txBox="1"/>
          <p:nvPr/>
        </p:nvSpPr>
        <p:spPr>
          <a:xfrm>
            <a:off x="3352800" y="5754468"/>
            <a:ext cx="2783775" cy="646331"/>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432FF"/>
                </a:solidFill>
                <a:effectLst/>
                <a:uLnTx/>
                <a:uFillTx/>
                <a:latin typeface="Arial" panose="020B0604020202020204" pitchFamily="34" charset="0"/>
                <a:ea typeface="ＭＳ Ｐゴシック" panose="020B0600070205080204" pitchFamily="34" charset="-128"/>
                <a:cs typeface="+mn-cs"/>
              </a:rPr>
              <a:t>4 Matrix Units per chip</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vs 2 Matrix Units in TPU2</a:t>
            </a:r>
          </a:p>
        </p:txBody>
      </p:sp>
      <p:sp>
        <p:nvSpPr>
          <p:cNvPr id="12" name="TextBox 11">
            <a:extLst>
              <a:ext uri="{FF2B5EF4-FFF2-40B4-BE49-F238E27FC236}">
                <a16:creationId xmlns:a16="http://schemas.microsoft.com/office/drawing/2014/main" id="{F4B86DB9-840D-0F4D-89D7-A122942658B2}"/>
              </a:ext>
            </a:extLst>
          </p:cNvPr>
          <p:cNvSpPr txBox="1"/>
          <p:nvPr/>
        </p:nvSpPr>
        <p:spPr>
          <a:xfrm>
            <a:off x="6477000" y="5754467"/>
            <a:ext cx="2587247" cy="646331"/>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432FF"/>
                </a:solidFill>
                <a:effectLst/>
                <a:uLnTx/>
                <a:uFillTx/>
                <a:latin typeface="Arial" panose="020B0604020202020204" pitchFamily="34" charset="0"/>
                <a:ea typeface="ＭＳ Ｐゴシック" panose="020B0600070205080204" pitchFamily="34" charset="-128"/>
                <a:cs typeface="+mn-cs"/>
              </a:rPr>
              <a:t>90 TFLOPS per chip</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vs 45 TFLOPS in TPU2</a:t>
            </a:r>
          </a:p>
        </p:txBody>
      </p:sp>
    </p:spTree>
    <p:extLst>
      <p:ext uri="{BB962C8B-B14F-4D97-AF65-F5344CB8AC3E}">
        <p14:creationId xmlns:p14="http://schemas.microsoft.com/office/powerpoint/2010/main" val="3348012458"/>
      </p:ext>
    </p:extLst>
  </p:cSld>
  <p:clrMapOvr>
    <a:masterClrMapping/>
  </p:clrMapOvr>
  <p:transition/>
</p:sld>
</file>

<file path=ppt/slides/slide3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Title 1">
            <a:extLst>
              <a:ext uri="{FF2B5EF4-FFF2-40B4-BE49-F238E27FC236}">
                <a16:creationId xmlns:a16="http://schemas.microsoft.com/office/drawing/2014/main" id="{5168F5DC-307D-D74B-8763-CAAA0354729C}"/>
              </a:ext>
            </a:extLst>
          </p:cNvPr>
          <p:cNvSpPr>
            <a:spLocks noGrp="1"/>
          </p:cNvSpPr>
          <p:nvPr>
            <p:ph type="title"/>
          </p:nvPr>
        </p:nvSpPr>
        <p:spPr>
          <a:xfrm>
            <a:off x="228600" y="152400"/>
            <a:ext cx="8775700" cy="1066800"/>
          </a:xfrm>
        </p:spPr>
        <p:txBody>
          <a:bodyPr/>
          <a:lstStyle/>
          <a:p>
            <a:r>
              <a:rPr lang="en-US" altLang="en-US" sz="3800" dirty="0">
                <a:ea typeface="ＭＳ Ｐゴシック" panose="020B0600070205080204" pitchFamily="34" charset="-128"/>
              </a:rPr>
              <a:t>An Example Modern Systolic Array: TPU (II)</a:t>
            </a:r>
          </a:p>
        </p:txBody>
      </p:sp>
      <p:sp>
        <p:nvSpPr>
          <p:cNvPr id="88066" name="Slide Number Placeholder 3">
            <a:extLst>
              <a:ext uri="{FF2B5EF4-FFF2-40B4-BE49-F238E27FC236}">
                <a16:creationId xmlns:a16="http://schemas.microsoft.com/office/drawing/2014/main" id="{E028C3CB-5025-EB4E-8118-2C4E59D19B25}"/>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0599F66-A283-D146-BD00-F6CFE108E8A8}" type="slidenum">
              <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395</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endParaRPr>
          </a:p>
        </p:txBody>
      </p:sp>
      <p:pic>
        <p:nvPicPr>
          <p:cNvPr id="88067" name="Picture 4">
            <a:extLst>
              <a:ext uri="{FF2B5EF4-FFF2-40B4-BE49-F238E27FC236}">
                <a16:creationId xmlns:a16="http://schemas.microsoft.com/office/drawing/2014/main" id="{57D3FEF3-3D27-9847-85C7-3A713D89E98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143000"/>
            <a:ext cx="9144000" cy="1585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8068" name="TextBox 5">
            <a:extLst>
              <a:ext uri="{FF2B5EF4-FFF2-40B4-BE49-F238E27FC236}">
                <a16:creationId xmlns:a16="http://schemas.microsoft.com/office/drawing/2014/main" id="{9C3ABED2-934B-6740-8BEC-F4440429979D}"/>
              </a:ext>
            </a:extLst>
          </p:cNvPr>
          <p:cNvSpPr txBox="1">
            <a:spLocks noChangeArrowheads="1"/>
          </p:cNvSpPr>
          <p:nvPr/>
        </p:nvSpPr>
        <p:spPr bwMode="auto">
          <a:xfrm>
            <a:off x="250825" y="6062663"/>
            <a:ext cx="8443913"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6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Jouppi et al., “</a:t>
            </a:r>
            <a:r>
              <a:rPr kumimoji="0" lang="en-US" altLang="ja-JP" sz="1600" b="0" i="0" u="none" strike="noStrike" kern="1200" cap="none" spc="0" normalizeH="0" baseline="0" noProof="0">
                <a:ln>
                  <a:noFill/>
                </a:ln>
                <a:solidFill>
                  <a:srgbClr val="0000FF"/>
                </a:solidFill>
                <a:effectLst/>
                <a:uLnTx/>
                <a:uFillTx/>
                <a:latin typeface="Arial" panose="020B0604020202020204" pitchFamily="34" charset="0"/>
                <a:ea typeface="ＭＳ Ｐゴシック" panose="020B0600070205080204" pitchFamily="34" charset="-128"/>
                <a:cs typeface="+mn-cs"/>
              </a:rPr>
              <a:t>In-Datacenter Performance Analysis of a Tensor Processing Unit</a:t>
            </a:r>
            <a:r>
              <a:rPr kumimoji="0" lang="en-US" altLang="en-US" sz="16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a:t>
            </a:r>
            <a:r>
              <a:rPr kumimoji="0" lang="en-US" altLang="ja-JP" sz="16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 ISCA 2017.</a:t>
            </a:r>
            <a:endParaRPr kumimoji="0" lang="en-US" altLang="en-US" sz="16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88069" name="Picture 7">
            <a:extLst>
              <a:ext uri="{FF2B5EF4-FFF2-40B4-BE49-F238E27FC236}">
                <a16:creationId xmlns:a16="http://schemas.microsoft.com/office/drawing/2014/main" id="{407D4CDB-8641-914F-A615-DC6125BB154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953000" y="2889250"/>
            <a:ext cx="4051300" cy="297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39074074"/>
      </p:ext>
    </p:extLst>
  </p:cSld>
  <p:clrMapOvr>
    <a:masterClrMapping/>
  </p:clrMapOvr>
  <p:transition/>
</p:sld>
</file>

<file path=ppt/slides/slide3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Title 1">
            <a:extLst>
              <a:ext uri="{FF2B5EF4-FFF2-40B4-BE49-F238E27FC236}">
                <a16:creationId xmlns:a16="http://schemas.microsoft.com/office/drawing/2014/main" id="{30F84E0D-19EE-E94B-8414-FF27E1BA9B22}"/>
              </a:ext>
            </a:extLst>
          </p:cNvPr>
          <p:cNvSpPr>
            <a:spLocks noGrp="1"/>
          </p:cNvSpPr>
          <p:nvPr>
            <p:ph type="title"/>
          </p:nvPr>
        </p:nvSpPr>
        <p:spPr>
          <a:xfrm>
            <a:off x="152400" y="152400"/>
            <a:ext cx="9144000" cy="1066800"/>
          </a:xfrm>
        </p:spPr>
        <p:txBody>
          <a:bodyPr/>
          <a:lstStyle/>
          <a:p>
            <a:r>
              <a:rPr lang="en-US" altLang="en-US" sz="3800" dirty="0">
                <a:solidFill>
                  <a:srgbClr val="006633"/>
                </a:solidFill>
                <a:ea typeface="ＭＳ Ｐゴシック" panose="020B0600070205080204" pitchFamily="34" charset="-128"/>
              </a:rPr>
              <a:t>An Example Modern Systolic Array: TPU (III)</a:t>
            </a:r>
            <a:endParaRPr lang="en-US" altLang="en-US" dirty="0">
              <a:ea typeface="ＭＳ Ｐゴシック" panose="020B0600070205080204" pitchFamily="34" charset="-128"/>
            </a:endParaRPr>
          </a:p>
        </p:txBody>
      </p:sp>
      <p:sp>
        <p:nvSpPr>
          <p:cNvPr id="89090" name="Slide Number Placeholder 3">
            <a:extLst>
              <a:ext uri="{FF2B5EF4-FFF2-40B4-BE49-F238E27FC236}">
                <a16:creationId xmlns:a16="http://schemas.microsoft.com/office/drawing/2014/main" id="{96BE1C86-0920-E141-88F6-F224C65A7C8F}"/>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DE491199-E330-F944-B0A7-174683ACFD44}" type="slidenum">
              <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396</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endParaRPr>
          </a:p>
        </p:txBody>
      </p:sp>
      <p:pic>
        <p:nvPicPr>
          <p:cNvPr id="89091" name="Picture 4">
            <a:extLst>
              <a:ext uri="{FF2B5EF4-FFF2-40B4-BE49-F238E27FC236}">
                <a16:creationId xmlns:a16="http://schemas.microsoft.com/office/drawing/2014/main" id="{E795BB9E-5CE1-BB4E-990A-006605D4989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447800" y="811213"/>
            <a:ext cx="5791200" cy="6040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8211556"/>
      </p:ext>
    </p:extLst>
  </p:cSld>
  <p:clrMapOvr>
    <a:masterClrMapping/>
  </p:clrMapOvr>
  <p:transition/>
</p:sld>
</file>

<file path=ppt/slides/slide3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49238-1052-C14D-8579-F00216DA3B2B}"/>
              </a:ext>
            </a:extLst>
          </p:cNvPr>
          <p:cNvSpPr>
            <a:spLocks noGrp="1"/>
          </p:cNvSpPr>
          <p:nvPr>
            <p:ph type="title"/>
          </p:nvPr>
        </p:nvSpPr>
        <p:spPr/>
        <p:txBody>
          <a:bodyPr/>
          <a:lstStyle/>
          <a:p>
            <a:r>
              <a:rPr lang="en-US" dirty="0"/>
              <a:t>Many (Other) AI/ML Chips</a:t>
            </a:r>
          </a:p>
        </p:txBody>
      </p:sp>
      <p:sp>
        <p:nvSpPr>
          <p:cNvPr id="3" name="Content Placeholder 2">
            <a:extLst>
              <a:ext uri="{FF2B5EF4-FFF2-40B4-BE49-F238E27FC236}">
                <a16:creationId xmlns:a16="http://schemas.microsoft.com/office/drawing/2014/main" id="{BF99EAEA-7208-AD42-9621-83F9352A91C0}"/>
              </a:ext>
            </a:extLst>
          </p:cNvPr>
          <p:cNvSpPr>
            <a:spLocks noGrp="1"/>
          </p:cNvSpPr>
          <p:nvPr>
            <p:ph idx="1"/>
          </p:nvPr>
        </p:nvSpPr>
        <p:spPr>
          <a:xfrm>
            <a:off x="228600" y="1124744"/>
            <a:ext cx="8610600" cy="4876800"/>
          </a:xfrm>
        </p:spPr>
        <p:txBody>
          <a:bodyPr/>
          <a:lstStyle/>
          <a:p>
            <a:r>
              <a:rPr lang="en-US" dirty="0"/>
              <a:t>Alibaba</a:t>
            </a:r>
          </a:p>
          <a:p>
            <a:r>
              <a:rPr lang="en-US" dirty="0"/>
              <a:t>Amazon</a:t>
            </a:r>
          </a:p>
          <a:p>
            <a:r>
              <a:rPr lang="en-US" dirty="0"/>
              <a:t>Facebook</a:t>
            </a:r>
          </a:p>
          <a:p>
            <a:r>
              <a:rPr lang="en-US" dirty="0"/>
              <a:t>Google</a:t>
            </a:r>
          </a:p>
          <a:p>
            <a:r>
              <a:rPr lang="en-US" dirty="0"/>
              <a:t>Huawei</a:t>
            </a:r>
          </a:p>
          <a:p>
            <a:r>
              <a:rPr lang="en-US" dirty="0"/>
              <a:t>Intel</a:t>
            </a:r>
          </a:p>
          <a:p>
            <a:r>
              <a:rPr lang="en-US" dirty="0"/>
              <a:t>Microsoft</a:t>
            </a:r>
          </a:p>
          <a:p>
            <a:r>
              <a:rPr lang="en-US" dirty="0"/>
              <a:t>NVIDIA</a:t>
            </a:r>
          </a:p>
          <a:p>
            <a:r>
              <a:rPr lang="en-US" dirty="0"/>
              <a:t>Tesla</a:t>
            </a:r>
          </a:p>
          <a:p>
            <a:r>
              <a:rPr lang="en-US" dirty="0"/>
              <a:t>Many Others and Many Startups…</a:t>
            </a:r>
          </a:p>
          <a:p>
            <a:endParaRPr lang="en-US" dirty="0"/>
          </a:p>
          <a:p>
            <a:r>
              <a:rPr lang="en-US" b="1" dirty="0">
                <a:solidFill>
                  <a:srgbClr val="FF0000"/>
                </a:solidFill>
              </a:rPr>
              <a:t>Many More to Come…</a:t>
            </a:r>
          </a:p>
          <a:p>
            <a:endParaRPr lang="en-US" dirty="0"/>
          </a:p>
          <a:p>
            <a:endParaRPr lang="en-US" dirty="0"/>
          </a:p>
        </p:txBody>
      </p:sp>
      <p:sp>
        <p:nvSpPr>
          <p:cNvPr id="4" name="Slide Number Placeholder 3">
            <a:extLst>
              <a:ext uri="{FF2B5EF4-FFF2-40B4-BE49-F238E27FC236}">
                <a16:creationId xmlns:a16="http://schemas.microsoft.com/office/drawing/2014/main" id="{4A542244-F01F-2D42-B965-CD84957DD0D8}"/>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397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887885602"/>
      </p:ext>
    </p:extLst>
  </p:cSld>
  <p:clrMapOvr>
    <a:masterClrMapping/>
  </p:clrMapOvr>
  <p:transition/>
</p:sld>
</file>

<file path=ppt/slides/slide3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49238-1052-C14D-8579-F00216DA3B2B}"/>
              </a:ext>
            </a:extLst>
          </p:cNvPr>
          <p:cNvSpPr>
            <a:spLocks noGrp="1"/>
          </p:cNvSpPr>
          <p:nvPr>
            <p:ph type="title"/>
          </p:nvPr>
        </p:nvSpPr>
        <p:spPr/>
        <p:txBody>
          <a:bodyPr/>
          <a:lstStyle/>
          <a:p>
            <a:r>
              <a:rPr lang="en-US" dirty="0"/>
              <a:t>Many (Other) AI/ML Chips</a:t>
            </a:r>
          </a:p>
        </p:txBody>
      </p:sp>
      <p:sp>
        <p:nvSpPr>
          <p:cNvPr id="3" name="Content Placeholder 2">
            <a:extLst>
              <a:ext uri="{FF2B5EF4-FFF2-40B4-BE49-F238E27FC236}">
                <a16:creationId xmlns:a16="http://schemas.microsoft.com/office/drawing/2014/main" id="{BF99EAEA-7208-AD42-9621-83F9352A91C0}"/>
              </a:ext>
            </a:extLst>
          </p:cNvPr>
          <p:cNvSpPr>
            <a:spLocks noGrp="1"/>
          </p:cNvSpPr>
          <p:nvPr>
            <p:ph idx="1"/>
          </p:nvPr>
        </p:nvSpPr>
        <p:spPr>
          <a:xfrm>
            <a:off x="228600" y="1124744"/>
            <a:ext cx="8610600" cy="4876800"/>
          </a:xfrm>
        </p:spPr>
        <p:txBody>
          <a:bodyPr/>
          <a:lstStyle/>
          <a:p>
            <a:r>
              <a:rPr lang="en-US" dirty="0"/>
              <a:t>Alibaba</a:t>
            </a:r>
          </a:p>
          <a:p>
            <a:r>
              <a:rPr lang="en-US" dirty="0"/>
              <a:t>Amazon</a:t>
            </a:r>
          </a:p>
          <a:p>
            <a:r>
              <a:rPr lang="en-US" dirty="0"/>
              <a:t>Facebook</a:t>
            </a:r>
          </a:p>
          <a:p>
            <a:r>
              <a:rPr lang="en-US" dirty="0"/>
              <a:t>Google</a:t>
            </a:r>
          </a:p>
          <a:p>
            <a:r>
              <a:rPr lang="en-US" dirty="0"/>
              <a:t>Huawei</a:t>
            </a:r>
          </a:p>
          <a:p>
            <a:r>
              <a:rPr lang="en-US" dirty="0"/>
              <a:t>Microsoft</a:t>
            </a:r>
          </a:p>
          <a:p>
            <a:r>
              <a:rPr lang="en-US" dirty="0"/>
              <a:t>NVIDIA</a:t>
            </a:r>
          </a:p>
          <a:p>
            <a:r>
              <a:rPr lang="en-US" dirty="0"/>
              <a:t>Tesla</a:t>
            </a:r>
          </a:p>
          <a:p>
            <a:r>
              <a:rPr lang="en-US" dirty="0"/>
              <a:t>Many Startups…</a:t>
            </a:r>
          </a:p>
          <a:p>
            <a:endParaRPr lang="en-US" dirty="0"/>
          </a:p>
          <a:p>
            <a:r>
              <a:rPr lang="en-US" b="1" dirty="0">
                <a:solidFill>
                  <a:srgbClr val="FF0000"/>
                </a:solidFill>
              </a:rPr>
              <a:t>Many More to Come…</a:t>
            </a:r>
          </a:p>
          <a:p>
            <a:endParaRPr lang="en-US" dirty="0"/>
          </a:p>
        </p:txBody>
      </p:sp>
      <p:sp>
        <p:nvSpPr>
          <p:cNvPr id="4" name="Slide Number Placeholder 3">
            <a:extLst>
              <a:ext uri="{FF2B5EF4-FFF2-40B4-BE49-F238E27FC236}">
                <a16:creationId xmlns:a16="http://schemas.microsoft.com/office/drawing/2014/main" id="{4A542244-F01F-2D42-B965-CD84957DD0D8}"/>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398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1522E56E-0566-C442-8D34-C481D9F84BC2}"/>
              </a:ext>
            </a:extLst>
          </p:cNvPr>
          <p:cNvPicPr>
            <a:picLocks noChangeAspect="1"/>
          </p:cNvPicPr>
          <p:nvPr/>
        </p:nvPicPr>
        <p:blipFill>
          <a:blip r:embed="rId2"/>
          <a:stretch>
            <a:fillRect/>
          </a:stretch>
        </p:blipFill>
        <p:spPr>
          <a:xfrm>
            <a:off x="241029" y="945864"/>
            <a:ext cx="7971091" cy="5404401"/>
          </a:xfrm>
          <a:prstGeom prst="rect">
            <a:avLst/>
          </a:prstGeom>
        </p:spPr>
      </p:pic>
      <p:sp>
        <p:nvSpPr>
          <p:cNvPr id="6" name="TextBox 5">
            <a:extLst>
              <a:ext uri="{FF2B5EF4-FFF2-40B4-BE49-F238E27FC236}">
                <a16:creationId xmlns:a16="http://schemas.microsoft.com/office/drawing/2014/main" id="{3F9B39CE-6E41-C345-AEF1-277796969AE9}"/>
              </a:ext>
            </a:extLst>
          </p:cNvPr>
          <p:cNvSpPr txBox="1"/>
          <p:nvPr/>
        </p:nvSpPr>
        <p:spPr>
          <a:xfrm>
            <a:off x="2733695" y="6458383"/>
            <a:ext cx="360040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hlinkClick r:id="rId3"/>
              </a:rPr>
              <a:t>https://basicmi.github.io/AI-Chip/</a:t>
            </a:r>
            <a:endParaRPr kumimoji="0" lang="en-US" sz="18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endParaRPr>
          </a:p>
        </p:txBody>
      </p:sp>
    </p:spTree>
    <p:extLst>
      <p:ext uri="{BB962C8B-B14F-4D97-AF65-F5344CB8AC3E}">
        <p14:creationId xmlns:p14="http://schemas.microsoft.com/office/powerpoint/2010/main" val="3587638139"/>
      </p:ext>
    </p:extLst>
  </p:cSld>
  <p:clrMapOvr>
    <a:masterClrMapping/>
  </p:clrMapOvr>
  <p:transition/>
</p:sld>
</file>

<file path=ppt/slides/slide3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0937A-8480-B748-AF02-B14403ACF79C}"/>
              </a:ext>
            </a:extLst>
          </p:cNvPr>
          <p:cNvSpPr>
            <a:spLocks noGrp="1"/>
          </p:cNvSpPr>
          <p:nvPr>
            <p:ph type="title"/>
          </p:nvPr>
        </p:nvSpPr>
        <p:spPr>
          <a:xfrm>
            <a:off x="107504" y="152400"/>
            <a:ext cx="9023920" cy="884238"/>
          </a:xfrm>
        </p:spPr>
        <p:txBody>
          <a:bodyPr/>
          <a:lstStyle/>
          <a:p>
            <a:r>
              <a:rPr lang="en-US" sz="3500" dirty="0"/>
              <a:t>Lectures on Systolic Arrays &amp; ML/AI Acceleration</a:t>
            </a:r>
          </a:p>
        </p:txBody>
      </p:sp>
      <p:sp>
        <p:nvSpPr>
          <p:cNvPr id="3" name="Content Placeholder 2">
            <a:extLst>
              <a:ext uri="{FF2B5EF4-FFF2-40B4-BE49-F238E27FC236}">
                <a16:creationId xmlns:a16="http://schemas.microsoft.com/office/drawing/2014/main" id="{0478BD05-2E95-984E-8F35-2CBFD3B723B3}"/>
              </a:ext>
            </a:extLst>
          </p:cNvPr>
          <p:cNvSpPr>
            <a:spLocks noGrp="1"/>
          </p:cNvSpPr>
          <p:nvPr>
            <p:ph idx="1"/>
          </p:nvPr>
        </p:nvSpPr>
        <p:spPr>
          <a:xfrm>
            <a:off x="228600" y="1025550"/>
            <a:ext cx="8851900" cy="5211762"/>
          </a:xfrm>
        </p:spPr>
        <p:txBody>
          <a:bodyPr/>
          <a:lstStyle/>
          <a:p>
            <a:r>
              <a:rPr lang="en-US" sz="2000" dirty="0">
                <a:solidFill>
                  <a:srgbClr val="FF0000"/>
                </a:solidFill>
              </a:rPr>
              <a:t>Digital Design and Computer Architecture, Spring 2021, Lecture 19</a:t>
            </a:r>
          </a:p>
          <a:p>
            <a:pPr lvl="1"/>
            <a:r>
              <a:rPr lang="en-US" sz="2000" b="1" dirty="0"/>
              <a:t>VLIW, Systolic Arrays, DAE </a:t>
            </a:r>
            <a:r>
              <a:rPr lang="en-US" sz="2000" dirty="0"/>
              <a:t>(ETH Zürich, Spring 2021)</a:t>
            </a:r>
          </a:p>
          <a:p>
            <a:pPr lvl="1"/>
            <a:r>
              <a:rPr lang="en-US" sz="1700" dirty="0">
                <a:solidFill>
                  <a:srgbClr val="0432FF"/>
                </a:solidFill>
                <a:hlinkClick r:id="rId2">
                  <a:extLst>
                    <a:ext uri="{A12FA001-AC4F-418D-AE19-62706E023703}">
                      <ahyp:hlinkClr xmlns:ahyp="http://schemas.microsoft.com/office/drawing/2018/hyperlinkcolor" val="tx"/>
                    </a:ext>
                  </a:extLst>
                </a:hlinkClick>
              </a:rPr>
              <a:t>https://www.youtube.com/watch?v=UtLy4Yagdys&amp;list=PL5Q2soXY2Zi_uej3aY39YB5pfW4SJ7LlN&amp;index=21</a:t>
            </a:r>
            <a:r>
              <a:rPr lang="en-US" sz="1700" dirty="0">
                <a:solidFill>
                  <a:srgbClr val="0432FF"/>
                </a:solidFill>
              </a:rPr>
              <a:t> </a:t>
            </a:r>
            <a:endParaRPr lang="en-US" sz="600" dirty="0">
              <a:solidFill>
                <a:srgbClr val="0432FF"/>
              </a:solidFill>
            </a:endParaRPr>
          </a:p>
          <a:p>
            <a:pPr lvl="1"/>
            <a:endParaRPr lang="en-US" sz="2000" dirty="0"/>
          </a:p>
          <a:p>
            <a:r>
              <a:rPr lang="en-US" sz="2000" dirty="0">
                <a:solidFill>
                  <a:srgbClr val="FF0000"/>
                </a:solidFill>
              </a:rPr>
              <a:t>Computer Architecture, Fall 2020, Lecture 9b</a:t>
            </a:r>
          </a:p>
          <a:p>
            <a:pPr lvl="1"/>
            <a:r>
              <a:rPr lang="en-US" b="1" dirty="0"/>
              <a:t>EDEN: Efficient DNN Inference </a:t>
            </a:r>
            <a:r>
              <a:rPr lang="en-US" sz="2000" dirty="0"/>
              <a:t>(ETH Zürich, Fall 2020)</a:t>
            </a:r>
          </a:p>
          <a:p>
            <a:pPr lvl="1"/>
            <a:r>
              <a:rPr lang="en-US" sz="1700" dirty="0">
                <a:solidFill>
                  <a:srgbClr val="0432FF"/>
                </a:solidFill>
                <a:hlinkClick r:id="rId3">
                  <a:extLst>
                    <a:ext uri="{A12FA001-AC4F-418D-AE19-62706E023703}">
                      <ahyp:hlinkClr xmlns:ahyp="http://schemas.microsoft.com/office/drawing/2018/hyperlinkcolor" val="tx"/>
                    </a:ext>
                  </a:extLst>
                </a:hlinkClick>
              </a:rPr>
              <a:t>https://www.youtube.com/watch?v=HmB32OXMKMY&amp;list=PL5Q2soXY2Zi9xidyIgBxUz7xRPS-wisBN&amp;index=16</a:t>
            </a:r>
            <a:r>
              <a:rPr lang="en-US" sz="1700" dirty="0">
                <a:solidFill>
                  <a:srgbClr val="0432FF"/>
                </a:solidFill>
              </a:rPr>
              <a:t> </a:t>
            </a:r>
          </a:p>
          <a:p>
            <a:pPr lvl="1"/>
            <a:endParaRPr lang="en-US" sz="1700" dirty="0">
              <a:solidFill>
                <a:srgbClr val="0432FF"/>
              </a:solidFill>
            </a:endParaRPr>
          </a:p>
          <a:p>
            <a:r>
              <a:rPr lang="en-US" sz="2000" dirty="0">
                <a:solidFill>
                  <a:srgbClr val="FF0000"/>
                </a:solidFill>
              </a:rPr>
              <a:t>Computer Architecture, Fall 2020, Lecture 9c</a:t>
            </a:r>
          </a:p>
          <a:p>
            <a:pPr lvl="1"/>
            <a:r>
              <a:rPr lang="en-US" b="1" dirty="0"/>
              <a:t>SMASH: Accelerating Sparse Matrix Operations </a:t>
            </a:r>
            <a:r>
              <a:rPr lang="en-US" sz="2000" dirty="0"/>
              <a:t>(ETH Zürich, Fall 2020)</a:t>
            </a:r>
          </a:p>
          <a:p>
            <a:pPr lvl="1"/>
            <a:r>
              <a:rPr lang="en-US" sz="1700" dirty="0">
                <a:solidFill>
                  <a:srgbClr val="0432FF"/>
                </a:solidFill>
                <a:hlinkClick r:id="rId4">
                  <a:extLst>
                    <a:ext uri="{A12FA001-AC4F-418D-AE19-62706E023703}">
                      <ahyp:hlinkClr xmlns:ahyp="http://schemas.microsoft.com/office/drawing/2018/hyperlinkcolor" val="tx"/>
                    </a:ext>
                  </a:extLst>
                </a:hlinkClick>
              </a:rPr>
              <a:t>https://www.youtube.com/watch?v=78aikMbxkGc&amp;list=PL5Q2soXY2Zi9xidyIgBxUz7xRPS-wisBN&amp;index=17</a:t>
            </a:r>
            <a:r>
              <a:rPr lang="en-US" sz="1700" dirty="0">
                <a:solidFill>
                  <a:srgbClr val="0432FF"/>
                </a:solidFill>
              </a:rPr>
              <a:t> </a:t>
            </a:r>
            <a:endParaRPr lang="en-US" sz="2000" dirty="0">
              <a:solidFill>
                <a:srgbClr val="0432FF"/>
              </a:solidFill>
            </a:endParaRPr>
          </a:p>
        </p:txBody>
      </p:sp>
      <p:sp>
        <p:nvSpPr>
          <p:cNvPr id="4" name="Slide Number Placeholder 3">
            <a:extLst>
              <a:ext uri="{FF2B5EF4-FFF2-40B4-BE49-F238E27FC236}">
                <a16:creationId xmlns:a16="http://schemas.microsoft.com/office/drawing/2014/main" id="{0CDD3B14-C38A-CD43-A830-5A9D1992803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399</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6" name="TextBox 5">
            <a:extLst>
              <a:ext uri="{FF2B5EF4-FFF2-40B4-BE49-F238E27FC236}">
                <a16:creationId xmlns:a16="http://schemas.microsoft.com/office/drawing/2014/main" id="{B9FA4FBF-90BC-A44A-80A5-E27853501F68}"/>
              </a:ext>
            </a:extLst>
          </p:cNvPr>
          <p:cNvSpPr txBox="1"/>
          <p:nvPr/>
        </p:nvSpPr>
        <p:spPr>
          <a:xfrm>
            <a:off x="1979712" y="6461778"/>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5">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588555288"/>
      </p:ext>
    </p:extLst>
  </p:cSld>
  <p:clrMapOvr>
    <a:masterClrMapping/>
  </p:clrMapOvr>
  <p:transition/>
</p:sld>
</file>

<file path=ppt/slides/slide4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a:xfrm>
            <a:off x="228600" y="152400"/>
            <a:ext cx="9023920" cy="1066800"/>
          </a:xfrm>
        </p:spPr>
        <p:txBody>
          <a:bodyPr/>
          <a:lstStyle/>
          <a:p>
            <a:r>
              <a:rPr lang="en-US" sz="3800" dirty="0"/>
              <a:t>Lecture on Systolic Arrays &amp; ML Acceleration</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p:txBody>
          <a:bodyPr/>
          <a:lstStyle/>
          <a:p>
            <a:endParaRPr lang="en-US" dirty="0">
              <a:solidFill>
                <a:srgbClr val="0000FF"/>
              </a:solidFill>
            </a:endParaRPr>
          </a:p>
        </p:txBody>
      </p:sp>
      <p:sp>
        <p:nvSpPr>
          <p:cNvPr id="5" name="Rectangle 4">
            <a:extLst>
              <a:ext uri="{FF2B5EF4-FFF2-40B4-BE49-F238E27FC236}">
                <a16:creationId xmlns:a16="http://schemas.microsoft.com/office/drawing/2014/main" id="{5DFA3366-29E6-914D-98EA-E6458972951E}"/>
              </a:ext>
            </a:extLst>
          </p:cNvPr>
          <p:cNvSpPr/>
          <p:nvPr/>
        </p:nvSpPr>
        <p:spPr>
          <a:xfrm>
            <a:off x="1590700" y="6475391"/>
            <a:ext cx="588640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7" name="Picture 6">
            <a:extLst>
              <a:ext uri="{FF2B5EF4-FFF2-40B4-BE49-F238E27FC236}">
                <a16:creationId xmlns:a16="http://schemas.microsoft.com/office/drawing/2014/main" id="{1B27A704-6ECB-1E44-8300-0CF395A77F39}"/>
              </a:ext>
            </a:extLst>
          </p:cNvPr>
          <p:cNvPicPr>
            <a:picLocks noChangeAspect="1"/>
          </p:cNvPicPr>
          <p:nvPr/>
        </p:nvPicPr>
        <p:blipFill>
          <a:blip r:embed="rId3"/>
          <a:stretch>
            <a:fillRect/>
          </a:stretch>
        </p:blipFill>
        <p:spPr>
          <a:xfrm>
            <a:off x="520824" y="925891"/>
            <a:ext cx="8083624" cy="5558669"/>
          </a:xfrm>
          <a:prstGeom prst="rect">
            <a:avLst/>
          </a:prstGeom>
        </p:spPr>
      </p:pic>
    </p:spTree>
    <p:extLst>
      <p:ext uri="{BB962C8B-B14F-4D97-AF65-F5344CB8AC3E}">
        <p14:creationId xmlns:p14="http://schemas.microsoft.com/office/powerpoint/2010/main" val="1131392574"/>
      </p:ext>
    </p:extLst>
  </p:cSld>
  <p:clrMapOvr>
    <a:masterClrMapping/>
  </p:clrMapOvr>
  <p:transition/>
</p:sld>
</file>

<file path=ppt/slides/slide4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B37CB-A115-C448-B0F3-4AE5B1D4F2A6}"/>
              </a:ext>
            </a:extLst>
          </p:cNvPr>
          <p:cNvSpPr>
            <a:spLocks noGrp="1"/>
          </p:cNvSpPr>
          <p:nvPr>
            <p:ph type="ctrTitle"/>
          </p:nvPr>
        </p:nvSpPr>
        <p:spPr>
          <a:xfrm>
            <a:off x="899592" y="1795462"/>
            <a:ext cx="7924800" cy="1752600"/>
          </a:xfrm>
        </p:spPr>
        <p:txBody>
          <a:bodyPr/>
          <a:lstStyle/>
          <a:p>
            <a:r>
              <a:rPr lang="en-US" dirty="0"/>
              <a:t>Accelerating Genome Analysis</a:t>
            </a:r>
          </a:p>
        </p:txBody>
      </p:sp>
      <p:sp>
        <p:nvSpPr>
          <p:cNvPr id="3" name="Subtitle 2">
            <a:extLst>
              <a:ext uri="{FF2B5EF4-FFF2-40B4-BE49-F238E27FC236}">
                <a16:creationId xmlns:a16="http://schemas.microsoft.com/office/drawing/2014/main" id="{BC037863-551C-F043-BB62-20787BDBDA76}"/>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8B6EBD97-92C3-8040-ABAF-8E7431A0273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401</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825111559"/>
      </p:ext>
    </p:extLst>
  </p:cSld>
  <p:clrMapOvr>
    <a:masterClrMapping/>
  </p:clrMapOvr>
  <p:transition/>
</p:sld>
</file>

<file path=ppt/slides/slide4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768AE-5D18-9E4D-B0AE-1600CC02AD30}"/>
              </a:ext>
            </a:extLst>
          </p:cNvPr>
          <p:cNvSpPr>
            <a:spLocks noGrp="1"/>
          </p:cNvSpPr>
          <p:nvPr>
            <p:ph type="title"/>
          </p:nvPr>
        </p:nvSpPr>
        <p:spPr/>
        <p:txBody>
          <a:bodyPr/>
          <a:lstStyle/>
          <a:p>
            <a:r>
              <a:rPr lang="en-US" dirty="0"/>
              <a:t>Our Dream (circa 2007)</a:t>
            </a:r>
          </a:p>
        </p:txBody>
      </p:sp>
      <p:sp>
        <p:nvSpPr>
          <p:cNvPr id="3" name="Content Placeholder 2">
            <a:extLst>
              <a:ext uri="{FF2B5EF4-FFF2-40B4-BE49-F238E27FC236}">
                <a16:creationId xmlns:a16="http://schemas.microsoft.com/office/drawing/2014/main" id="{498EA495-2CCE-D648-8AF6-F3266A555827}"/>
              </a:ext>
            </a:extLst>
          </p:cNvPr>
          <p:cNvSpPr>
            <a:spLocks noGrp="1"/>
          </p:cNvSpPr>
          <p:nvPr>
            <p:ph idx="1"/>
          </p:nvPr>
        </p:nvSpPr>
        <p:spPr/>
        <p:txBody>
          <a:bodyPr/>
          <a:lstStyle/>
          <a:p>
            <a:r>
              <a:rPr lang="en-US" dirty="0">
                <a:solidFill>
                  <a:srgbClr val="0000FF"/>
                </a:solidFill>
              </a:rPr>
              <a:t>An embedded device that can perform comprehensive genome analysis in real time (within a minute)</a:t>
            </a:r>
          </a:p>
          <a:p>
            <a:pPr lvl="1"/>
            <a:r>
              <a:rPr lang="en-US" dirty="0"/>
              <a:t>Which of these DNAs does this DNA segment match with?</a:t>
            </a:r>
          </a:p>
          <a:p>
            <a:pPr lvl="1"/>
            <a:r>
              <a:rPr lang="en-US" dirty="0"/>
              <a:t>What is the likely genetic disposition of this patient to this drug?</a:t>
            </a:r>
          </a:p>
          <a:p>
            <a:pPr lvl="1"/>
            <a:r>
              <a:rPr lang="en-US" dirty="0"/>
              <a:t>What disease/condition might this particular DNA/RNA piece associated with?</a:t>
            </a:r>
          </a:p>
          <a:p>
            <a:pPr lvl="1"/>
            <a:r>
              <a:rPr lang="en-US" dirty="0"/>
              <a:t>. . . </a:t>
            </a:r>
          </a:p>
          <a:p>
            <a:endParaRPr lang="en-US" dirty="0"/>
          </a:p>
        </p:txBody>
      </p:sp>
      <p:sp>
        <p:nvSpPr>
          <p:cNvPr id="4" name="Slide Number Placeholder 3">
            <a:extLst>
              <a:ext uri="{FF2B5EF4-FFF2-40B4-BE49-F238E27FC236}">
                <a16:creationId xmlns:a16="http://schemas.microsoft.com/office/drawing/2014/main" id="{C6BF723B-2431-BD4C-A973-FB0472D63A7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84819448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US" dirty="0"/>
              <a:t>What Is a Genome Made Of?</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2" descr="Picture"/>
          <p:cNvPicPr>
            <a:picLocks noChangeAspect="1" noChangeArrowheads="1"/>
          </p:cNvPicPr>
          <p:nvPr/>
        </p:nvPicPr>
        <p:blipFill rotWithShape="1">
          <a:blip r:embed="rId3">
            <a:extLst>
              <a:ext uri="{28A0092B-C50C-407E-A947-70E740481C1C}">
                <a14:useLocalDpi xmlns:a14="http://schemas.microsoft.com/office/drawing/2010/main" val="0"/>
              </a:ext>
            </a:extLst>
          </a:blip>
          <a:srcRect l="10713" t="16302" r="51507" b="48876"/>
          <a:stretch/>
        </p:blipFill>
        <p:spPr bwMode="auto">
          <a:xfrm>
            <a:off x="6930356" y="4772494"/>
            <a:ext cx="2160240" cy="1512168"/>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Image result for dna boo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1176" y="920585"/>
            <a:ext cx="8291264" cy="5330100"/>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Arrow Connector 4"/>
          <p:cNvCxnSpPr/>
          <p:nvPr/>
        </p:nvCxnSpPr>
        <p:spPr>
          <a:xfrm flipH="1" flipV="1">
            <a:off x="2854944" y="5251077"/>
            <a:ext cx="926631" cy="532707"/>
          </a:xfrm>
          <a:prstGeom prst="straightConnector1">
            <a:avLst/>
          </a:prstGeom>
          <a:ln w="50800">
            <a:solidFill>
              <a:srgbClr val="FE0606"/>
            </a:solidFill>
            <a:headEnd type="none" w="med" len="med"/>
            <a:tailEnd type="stealth" w="lg" len="lg"/>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3794151" y="5692191"/>
            <a:ext cx="158417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eiryo" panose="020B0604030504040204" pitchFamily="34" charset="-128"/>
                <a:cs typeface="Aparajita" panose="020B0604020202020204" pitchFamily="34" charset="0"/>
              </a:rPr>
              <a:t>Cell</a:t>
            </a:r>
          </a:p>
        </p:txBody>
      </p:sp>
      <p:sp>
        <p:nvSpPr>
          <p:cNvPr id="9" name="Rectangle 8"/>
          <p:cNvSpPr/>
          <p:nvPr/>
        </p:nvSpPr>
        <p:spPr>
          <a:xfrm>
            <a:off x="722507" y="5899941"/>
            <a:ext cx="978153"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eiryo" panose="020B0604030504040204" pitchFamily="34" charset="-128"/>
                <a:cs typeface="Aparajita" panose="020B0604020202020204" pitchFamily="34" charset="0"/>
              </a:rPr>
              <a:t>Nucleus</a:t>
            </a:r>
          </a:p>
        </p:txBody>
      </p:sp>
      <p:cxnSp>
        <p:nvCxnSpPr>
          <p:cNvPr id="11" name="Straight Arrow Connector 10"/>
          <p:cNvCxnSpPr/>
          <p:nvPr/>
        </p:nvCxnSpPr>
        <p:spPr>
          <a:xfrm flipV="1">
            <a:off x="982736" y="3871940"/>
            <a:ext cx="764410" cy="2028001"/>
          </a:xfrm>
          <a:prstGeom prst="straightConnector1">
            <a:avLst/>
          </a:prstGeom>
          <a:ln w="50800">
            <a:solidFill>
              <a:srgbClr val="FE0606"/>
            </a:solidFill>
            <a:headEnd type="none" w="med" len="med"/>
            <a:tailEnd type="stealth" w="lg" len="lg"/>
          </a:ln>
        </p:spPr>
        <p:style>
          <a:lnRef idx="1">
            <a:schemeClr val="accent1"/>
          </a:lnRef>
          <a:fillRef idx="0">
            <a:schemeClr val="accent1"/>
          </a:fillRef>
          <a:effectRef idx="0">
            <a:schemeClr val="accent1"/>
          </a:effectRef>
          <a:fontRef idx="minor">
            <a:schemeClr val="tx1"/>
          </a:fontRef>
        </p:style>
      </p:cxnSp>
      <p:pic>
        <p:nvPicPr>
          <p:cNvPr id="15" name="Picture 2" descr="Picture"/>
          <p:cNvPicPr>
            <a:picLocks noChangeAspect="1" noChangeArrowheads="1"/>
          </p:cNvPicPr>
          <p:nvPr/>
        </p:nvPicPr>
        <p:blipFill rotWithShape="1">
          <a:blip r:embed="rId3">
            <a:extLst>
              <a:ext uri="{28A0092B-C50C-407E-A947-70E740481C1C}">
                <a14:useLocalDpi xmlns:a14="http://schemas.microsoft.com/office/drawing/2010/main" val="0"/>
              </a:ext>
            </a:extLst>
          </a:blip>
          <a:srcRect l="72999" t="17063" r="10630" b="48116"/>
          <a:stretch/>
        </p:blipFill>
        <p:spPr bwMode="auto">
          <a:xfrm>
            <a:off x="8132614" y="3292690"/>
            <a:ext cx="936104" cy="1512168"/>
          </a:xfrm>
          <a:prstGeom prst="rect">
            <a:avLst/>
          </a:prstGeom>
          <a:noFill/>
          <a:extLst>
            <a:ext uri="{909E8E84-426E-40DD-AFC4-6F175D3DCCD1}">
              <a14:hiddenFill xmlns:a14="http://schemas.microsoft.com/office/drawing/2010/main">
                <a:solidFill>
                  <a:srgbClr val="FFFFFF"/>
                </a:solidFill>
              </a14:hiddenFill>
            </a:ext>
          </a:extLst>
        </p:spPr>
      </p:pic>
      <p:sp>
        <p:nvSpPr>
          <p:cNvPr id="16" name="Rectangle 15"/>
          <p:cNvSpPr/>
          <p:nvPr/>
        </p:nvSpPr>
        <p:spPr>
          <a:xfrm>
            <a:off x="1385141" y="6416077"/>
            <a:ext cx="7297614" cy="36933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The discovery of DNA’s double-helical structure (Watson+, 1953) </a:t>
            </a:r>
          </a:p>
        </p:txBody>
      </p:sp>
    </p:spTree>
    <p:extLst>
      <p:ext uri="{BB962C8B-B14F-4D97-AF65-F5344CB8AC3E}">
        <p14:creationId xmlns:p14="http://schemas.microsoft.com/office/powerpoint/2010/main" val="1938792325"/>
      </p:ext>
    </p:extLst>
  </p:cSld>
  <p:clrMapOvr>
    <a:masterClrMapping/>
  </p:clrMapOvr>
  <p:transition/>
</p:sld>
</file>

<file path=ppt/slides/slide4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prstClr val="black"/>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404</a:t>
            </a:fld>
            <a:endParaRPr kumimoji="0" lang="en-US" altLang="en-US" sz="1600" b="0" i="0" u="none" strike="noStrike" kern="1200" cap="none" spc="0" normalizeH="0" baseline="0" noProof="0">
              <a:ln>
                <a:noFill/>
              </a:ln>
              <a:solidFill>
                <a:prstClr val="black"/>
              </a:solidFill>
              <a:effectLst/>
              <a:uLnTx/>
              <a:uFillTx/>
              <a:latin typeface="Garamond" pitchFamily="18" charset="0"/>
              <a:ea typeface="+mn-ea"/>
              <a:cs typeface="+mn-cs"/>
            </a:endParaRPr>
          </a:p>
        </p:txBody>
      </p:sp>
      <p:pic>
        <p:nvPicPr>
          <p:cNvPr id="36868" name="Picture 4" descr="Image result for human dna under a microscope"/>
          <p:cNvPicPr>
            <a:picLocks noChangeAspect="1" noChangeArrowheads="1"/>
          </p:cNvPicPr>
          <p:nvPr/>
        </p:nvPicPr>
        <p:blipFill rotWithShape="1">
          <a:blip r:embed="rId3">
            <a:extLst>
              <a:ext uri="{28A0092B-C50C-407E-A947-70E740481C1C}">
                <a14:useLocalDpi xmlns:a14="http://schemas.microsoft.com/office/drawing/2010/main" val="0"/>
              </a:ext>
            </a:extLst>
          </a:blip>
          <a:srcRect t="33525"/>
          <a:stretch/>
        </p:blipFill>
        <p:spPr bwMode="auto">
          <a:xfrm>
            <a:off x="2488490" y="957129"/>
            <a:ext cx="6350710" cy="3525522"/>
          </a:xfrm>
          <a:prstGeom prst="rect">
            <a:avLst/>
          </a:prstGeom>
          <a:noFill/>
          <a:extLst>
            <a:ext uri="{909E8E84-426E-40DD-AFC4-6F175D3DCCD1}">
              <a14:hiddenFill xmlns:a14="http://schemas.microsoft.com/office/drawing/2010/main">
                <a:solidFill>
                  <a:srgbClr val="FFFFFF"/>
                </a:solidFill>
              </a14:hiddenFill>
            </a:ext>
          </a:extLst>
        </p:spPr>
      </p:pic>
      <p:pic>
        <p:nvPicPr>
          <p:cNvPr id="36870" name="Picture 6" descr="Image result for human dna under a microscop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3841718"/>
            <a:ext cx="5738608" cy="2502352"/>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5751320" y="5535752"/>
            <a:ext cx="3087880" cy="707886"/>
          </a:xfrm>
          <a:prstGeom prst="rect">
            <a:avLst/>
          </a:prstGeom>
          <a:solidFill>
            <a:schemeClr val="bg1"/>
          </a:solidFill>
          <a:ln>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Tahoma"/>
                <a:ea typeface="+mn-ea"/>
                <a:cs typeface="+mn-cs"/>
              </a:rPr>
              <a:t>human chromosome #12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Tahoma"/>
                <a:ea typeface="+mn-ea"/>
                <a:cs typeface="+mn-cs"/>
              </a:rPr>
              <a:t>from HeLa’s cell</a:t>
            </a:r>
          </a:p>
        </p:txBody>
      </p:sp>
      <p:sp>
        <p:nvSpPr>
          <p:cNvPr id="9" name="Title 8"/>
          <p:cNvSpPr>
            <a:spLocks noGrp="1"/>
          </p:cNvSpPr>
          <p:nvPr>
            <p:ph type="title"/>
          </p:nvPr>
        </p:nvSpPr>
        <p:spPr/>
        <p:txBody>
          <a:bodyPr/>
          <a:lstStyle/>
          <a:p>
            <a:r>
              <a:rPr lang="en-US" dirty="0"/>
              <a:t>DNA Under Electron Microscope</a:t>
            </a:r>
          </a:p>
        </p:txBody>
      </p:sp>
    </p:spTree>
    <p:extLst>
      <p:ext uri="{BB962C8B-B14F-4D97-AF65-F5344CB8AC3E}">
        <p14:creationId xmlns:p14="http://schemas.microsoft.com/office/powerpoint/2010/main" val="2249567333"/>
      </p:ext>
    </p:extLst>
  </p:cSld>
  <p:clrMapOvr>
    <a:masterClrMapping/>
  </p:clrMapOvr>
  <p:transition/>
</p:sld>
</file>

<file path=ppt/slides/slide4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DNA Sequencing</a:t>
            </a:r>
          </a:p>
        </p:txBody>
      </p:sp>
      <p:sp>
        <p:nvSpPr>
          <p:cNvPr id="3" name="Content Placeholder 2"/>
          <p:cNvSpPr>
            <a:spLocks noGrp="1"/>
          </p:cNvSpPr>
          <p:nvPr>
            <p:ph idx="1"/>
          </p:nvPr>
        </p:nvSpPr>
        <p:spPr>
          <a:xfrm>
            <a:off x="228600" y="1371600"/>
            <a:ext cx="8915400" cy="4876800"/>
          </a:xfrm>
        </p:spPr>
        <p:txBody>
          <a:bodyPr/>
          <a:lstStyle/>
          <a:p>
            <a:r>
              <a:rPr lang="en-US" dirty="0"/>
              <a:t>Goal: </a:t>
            </a:r>
          </a:p>
          <a:p>
            <a:pPr lvl="1"/>
            <a:r>
              <a:rPr lang="en-US" dirty="0"/>
              <a:t>Find the complete sequence of A, C, G, T’s in DNA.</a:t>
            </a:r>
          </a:p>
          <a:p>
            <a:endParaRPr lang="en-US" dirty="0"/>
          </a:p>
          <a:p>
            <a:r>
              <a:rPr lang="en-US" dirty="0"/>
              <a:t>Challenge: </a:t>
            </a:r>
          </a:p>
          <a:p>
            <a:pPr lvl="1"/>
            <a:r>
              <a:rPr lang="en-US" dirty="0"/>
              <a:t>There is no machine that takes long DNA as an input, and gives the complete sequence as output</a:t>
            </a:r>
          </a:p>
          <a:p>
            <a:pPr lvl="1"/>
            <a:r>
              <a:rPr lang="en-US" dirty="0"/>
              <a:t>All sequencing machines chop DNA into pieces and identify relatively small pieces (but not how they fit together)</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9868995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023920" cy="1066800"/>
          </a:xfrm>
        </p:spPr>
        <p:txBody>
          <a:bodyPr/>
          <a:lstStyle/>
          <a:p>
            <a:r>
              <a:rPr lang="en-US" dirty="0"/>
              <a:t>Untangling Yarn Balls &amp; DNA Sequencing</a:t>
            </a:r>
          </a:p>
        </p:txBody>
      </p:sp>
      <p:sp>
        <p:nvSpPr>
          <p:cNvPr id="3" name="Slide Number Placeholder 2"/>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8A7077-2B78-4FB5-8F56-24239751AEF0}" type="slidenum">
              <a:rPr kumimoji="0" lang="en-US" altLang="en-US" sz="1600" b="0" i="0" u="none" strike="noStrike" kern="1200" cap="none" spc="0" normalizeH="0" baseline="0" noProof="0" smtClean="0">
                <a:ln>
                  <a:noFill/>
                </a:ln>
                <a:solidFill>
                  <a:prstClr val="black"/>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406</a:t>
            </a:fld>
            <a:endParaRPr kumimoji="0" lang="en-US" altLang="en-US" sz="1600" b="0" i="0" u="none" strike="noStrike" kern="1200" cap="none" spc="0" normalizeH="0" baseline="0" noProof="0">
              <a:ln>
                <a:noFill/>
              </a:ln>
              <a:solidFill>
                <a:prstClr val="black"/>
              </a:solidFill>
              <a:effectLst/>
              <a:uLnTx/>
              <a:uFillTx/>
              <a:latin typeface="Garamond" pitchFamily="18" charset="0"/>
              <a:ea typeface="+mn-ea"/>
              <a:cs typeface="+mn-cs"/>
            </a:endParaRPr>
          </a:p>
        </p:txBody>
      </p:sp>
      <p:pic>
        <p:nvPicPr>
          <p:cNvPr id="37890" name="Picture 2" descr="Related image"/>
          <p:cNvPicPr>
            <a:picLocks noChangeAspect="1" noChangeArrowheads="1"/>
          </p:cNvPicPr>
          <p:nvPr/>
        </p:nvPicPr>
        <p:blipFill rotWithShape="1">
          <a:blip r:embed="rId3">
            <a:extLst>
              <a:ext uri="{28A0092B-C50C-407E-A947-70E740481C1C}">
                <a14:useLocalDpi xmlns:a14="http://schemas.microsoft.com/office/drawing/2010/main" val="0"/>
              </a:ext>
            </a:extLst>
          </a:blip>
          <a:srcRect t="1299" b="1299"/>
          <a:stretch/>
        </p:blipFill>
        <p:spPr bwMode="auto">
          <a:xfrm>
            <a:off x="880066" y="1005800"/>
            <a:ext cx="7251138" cy="53035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0954422"/>
      </p:ext>
    </p:extLst>
  </p:cSld>
  <p:clrMapOvr>
    <a:masterClrMapping/>
  </p:clrMapOvr>
  <p:transition/>
</p:sld>
</file>

<file path=ppt/slides/slide4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1"/>
          <p:cNvSpPr txBox="1">
            <a:spLocks noChangeArrowheads="1"/>
          </p:cNvSpPr>
          <p:nvPr/>
        </p:nvSpPr>
        <p:spPr bwMode="auto">
          <a:xfrm>
            <a:off x="249120" y="84249"/>
            <a:ext cx="3422880" cy="391721"/>
          </a:xfrm>
          <a:prstGeom prst="rect">
            <a:avLst/>
          </a:prstGeom>
          <a:noFill/>
          <a:ln w="9525">
            <a:noFill/>
            <a:round/>
            <a:headEnd/>
            <a:tailEnd/>
          </a:ln>
        </p:spPr>
        <p:txBody>
          <a:bodyPr wrap="none" lIns="81639" tIns="60086" rIns="81639" bIns="40820"/>
          <a:lstStyle/>
          <a:p>
            <a:pPr marL="0" marR="0" lvl="0" indent="0" algn="l" defTabSz="914400" rtl="0" eaLnBrk="1" fontAlgn="auto" latinLnBrk="0" hangingPunct="1">
              <a:lnSpc>
                <a:spcPct val="100000"/>
              </a:lnSpc>
              <a:spcBef>
                <a:spcPts val="0"/>
              </a:spcBef>
              <a:spcAft>
                <a:spcPts val="0"/>
              </a:spcAft>
              <a:buClrTx/>
              <a:buSzTx/>
              <a:buFontTx/>
              <a:buNone/>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kumimoji="0" lang="en-US" sz="4000" b="0" i="0" u="none" strike="noStrike" kern="1200" cap="none" spc="0" normalizeH="0" baseline="0" noProof="0" dirty="0">
                <a:ln>
                  <a:noFill/>
                </a:ln>
                <a:solidFill>
                  <a:srgbClr val="3B812F"/>
                </a:solidFill>
                <a:effectLst/>
                <a:uLnTx/>
                <a:uFillTx/>
                <a:latin typeface="Garamond"/>
                <a:ea typeface="+mn-ea"/>
                <a:cs typeface="+mn-cs"/>
              </a:rPr>
              <a:t>Genome Sequencers</a:t>
            </a:r>
          </a:p>
        </p:txBody>
      </p:sp>
      <p:pic>
        <p:nvPicPr>
          <p:cNvPr id="4099" name="Picture 2"/>
          <p:cNvPicPr>
            <a:picLocks noChangeAspect="1" noChangeArrowheads="1"/>
          </p:cNvPicPr>
          <p:nvPr/>
        </p:nvPicPr>
        <p:blipFill>
          <a:blip r:embed="rId3" cstate="print"/>
          <a:srcRect/>
          <a:stretch>
            <a:fillRect/>
          </a:stretch>
        </p:blipFill>
        <p:spPr bwMode="auto">
          <a:xfrm>
            <a:off x="96481" y="829527"/>
            <a:ext cx="1562400" cy="1525121"/>
          </a:xfrm>
          <a:prstGeom prst="rect">
            <a:avLst/>
          </a:prstGeom>
          <a:noFill/>
          <a:ln w="9525">
            <a:noFill/>
            <a:round/>
            <a:headEnd/>
            <a:tailEnd/>
          </a:ln>
        </p:spPr>
      </p:pic>
      <p:pic>
        <p:nvPicPr>
          <p:cNvPr id="4100" name="Picture 3"/>
          <p:cNvPicPr>
            <a:picLocks noChangeAspect="1" noChangeArrowheads="1"/>
          </p:cNvPicPr>
          <p:nvPr/>
        </p:nvPicPr>
        <p:blipFill>
          <a:blip r:embed="rId4" cstate="print"/>
          <a:srcRect/>
          <a:stretch>
            <a:fillRect/>
          </a:stretch>
        </p:blipFill>
        <p:spPr bwMode="auto">
          <a:xfrm>
            <a:off x="83520" y="2737728"/>
            <a:ext cx="2404800" cy="1908200"/>
          </a:xfrm>
          <a:prstGeom prst="rect">
            <a:avLst/>
          </a:prstGeom>
          <a:noFill/>
          <a:ln w="9525">
            <a:noFill/>
            <a:round/>
            <a:headEnd/>
            <a:tailEnd/>
          </a:ln>
        </p:spPr>
      </p:pic>
      <p:pic>
        <p:nvPicPr>
          <p:cNvPr id="4101" name="Picture 4"/>
          <p:cNvPicPr>
            <a:picLocks noChangeAspect="1" noChangeArrowheads="1"/>
          </p:cNvPicPr>
          <p:nvPr/>
        </p:nvPicPr>
        <p:blipFill>
          <a:blip r:embed="rId5" cstate="print"/>
          <a:srcRect/>
          <a:stretch>
            <a:fillRect/>
          </a:stretch>
        </p:blipFill>
        <p:spPr bwMode="auto">
          <a:xfrm>
            <a:off x="1658880" y="829528"/>
            <a:ext cx="2737440" cy="1742583"/>
          </a:xfrm>
          <a:prstGeom prst="rect">
            <a:avLst/>
          </a:prstGeom>
          <a:noFill/>
          <a:ln w="9525">
            <a:noFill/>
            <a:round/>
            <a:headEnd/>
            <a:tailEnd/>
          </a:ln>
        </p:spPr>
      </p:pic>
      <p:pic>
        <p:nvPicPr>
          <p:cNvPr id="4102" name="Picture 5"/>
          <p:cNvPicPr>
            <a:picLocks noChangeAspect="1" noChangeArrowheads="1"/>
          </p:cNvPicPr>
          <p:nvPr/>
        </p:nvPicPr>
        <p:blipFill>
          <a:blip r:embed="rId6" cstate="print"/>
          <a:srcRect/>
          <a:stretch>
            <a:fillRect/>
          </a:stretch>
        </p:blipFill>
        <p:spPr bwMode="auto">
          <a:xfrm>
            <a:off x="282240" y="4977162"/>
            <a:ext cx="1791360" cy="1412789"/>
          </a:xfrm>
          <a:prstGeom prst="rect">
            <a:avLst/>
          </a:prstGeom>
          <a:noFill/>
          <a:ln w="9525">
            <a:noFill/>
            <a:round/>
            <a:headEnd/>
            <a:tailEnd/>
          </a:ln>
        </p:spPr>
      </p:pic>
      <p:pic>
        <p:nvPicPr>
          <p:cNvPr id="4103" name="Picture 6"/>
          <p:cNvPicPr>
            <a:picLocks noChangeAspect="1" noChangeArrowheads="1"/>
          </p:cNvPicPr>
          <p:nvPr/>
        </p:nvPicPr>
        <p:blipFill>
          <a:blip r:embed="rId7" cstate="print"/>
          <a:srcRect/>
          <a:stretch>
            <a:fillRect/>
          </a:stretch>
        </p:blipFill>
        <p:spPr bwMode="auto">
          <a:xfrm>
            <a:off x="2488320" y="4977163"/>
            <a:ext cx="2322720" cy="1575525"/>
          </a:xfrm>
          <a:prstGeom prst="rect">
            <a:avLst/>
          </a:prstGeom>
          <a:noFill/>
          <a:ln w="9525">
            <a:noFill/>
            <a:round/>
            <a:headEnd/>
            <a:tailEnd/>
          </a:ln>
        </p:spPr>
      </p:pic>
      <p:pic>
        <p:nvPicPr>
          <p:cNvPr id="4104" name="Picture 7"/>
          <p:cNvPicPr>
            <a:picLocks noChangeAspect="1" noChangeArrowheads="1"/>
          </p:cNvPicPr>
          <p:nvPr/>
        </p:nvPicPr>
        <p:blipFill>
          <a:blip r:embed="rId8" cstate="print"/>
          <a:srcRect/>
          <a:stretch>
            <a:fillRect/>
          </a:stretch>
        </p:blipFill>
        <p:spPr bwMode="auto">
          <a:xfrm>
            <a:off x="5044320" y="362918"/>
            <a:ext cx="1658880" cy="1908201"/>
          </a:xfrm>
          <a:prstGeom prst="rect">
            <a:avLst/>
          </a:prstGeom>
          <a:noFill/>
          <a:ln w="9525">
            <a:noFill/>
            <a:round/>
            <a:headEnd/>
            <a:tailEnd/>
          </a:ln>
        </p:spPr>
      </p:pic>
      <p:pic>
        <p:nvPicPr>
          <p:cNvPr id="4105" name="Picture 8"/>
          <p:cNvPicPr>
            <a:picLocks noChangeAspect="1" noChangeArrowheads="1"/>
          </p:cNvPicPr>
          <p:nvPr/>
        </p:nvPicPr>
        <p:blipFill>
          <a:blip r:embed="rId9" cstate="print"/>
          <a:srcRect/>
          <a:stretch>
            <a:fillRect/>
          </a:stretch>
        </p:blipFill>
        <p:spPr bwMode="auto">
          <a:xfrm>
            <a:off x="5136481" y="2239436"/>
            <a:ext cx="2080800" cy="1523680"/>
          </a:xfrm>
          <a:prstGeom prst="rect">
            <a:avLst/>
          </a:prstGeom>
          <a:noFill/>
          <a:ln w="9525">
            <a:noFill/>
            <a:round/>
            <a:headEnd/>
            <a:tailEnd/>
          </a:ln>
        </p:spPr>
      </p:pic>
      <p:pic>
        <p:nvPicPr>
          <p:cNvPr id="4106" name="Picture 9"/>
          <p:cNvPicPr>
            <a:picLocks noChangeAspect="1" noChangeArrowheads="1"/>
          </p:cNvPicPr>
          <p:nvPr/>
        </p:nvPicPr>
        <p:blipFill>
          <a:blip r:embed="rId10" cstate="print"/>
          <a:srcRect l="50665"/>
          <a:stretch>
            <a:fillRect/>
          </a:stretch>
        </p:blipFill>
        <p:spPr bwMode="auto">
          <a:xfrm>
            <a:off x="5209920" y="4369436"/>
            <a:ext cx="2774830" cy="1387561"/>
          </a:xfrm>
          <a:prstGeom prst="rect">
            <a:avLst/>
          </a:prstGeom>
          <a:noFill/>
          <a:ln w="9525">
            <a:noFill/>
            <a:round/>
            <a:headEnd/>
            <a:tailEnd/>
          </a:ln>
        </p:spPr>
      </p:pic>
      <p:pic>
        <p:nvPicPr>
          <p:cNvPr id="4107" name="Picture 10"/>
          <p:cNvPicPr>
            <a:picLocks noChangeAspect="1" noChangeArrowheads="1"/>
          </p:cNvPicPr>
          <p:nvPr/>
        </p:nvPicPr>
        <p:blipFill>
          <a:blip r:embed="rId11" cstate="print"/>
          <a:srcRect/>
          <a:stretch>
            <a:fillRect/>
          </a:stretch>
        </p:blipFill>
        <p:spPr bwMode="auto">
          <a:xfrm>
            <a:off x="2656801" y="2969592"/>
            <a:ext cx="2237760" cy="1676336"/>
          </a:xfrm>
          <a:prstGeom prst="rect">
            <a:avLst/>
          </a:prstGeom>
          <a:noFill/>
          <a:ln w="9525">
            <a:noFill/>
            <a:round/>
            <a:headEnd/>
            <a:tailEnd/>
          </a:ln>
        </p:spPr>
      </p:pic>
      <p:pic>
        <p:nvPicPr>
          <p:cNvPr id="4108" name="Picture 11"/>
          <p:cNvPicPr>
            <a:picLocks noChangeAspect="1" noChangeArrowheads="1"/>
          </p:cNvPicPr>
          <p:nvPr/>
        </p:nvPicPr>
        <p:blipFill>
          <a:blip r:embed="rId12" cstate="print"/>
          <a:srcRect l="24799" r="24799"/>
          <a:stretch>
            <a:fillRect/>
          </a:stretch>
        </p:blipFill>
        <p:spPr bwMode="auto">
          <a:xfrm>
            <a:off x="7290720" y="110181"/>
            <a:ext cx="1569600" cy="1659054"/>
          </a:xfrm>
          <a:prstGeom prst="rect">
            <a:avLst/>
          </a:prstGeom>
          <a:noFill/>
          <a:ln w="9525">
            <a:noFill/>
            <a:round/>
            <a:headEnd/>
            <a:tailEnd/>
          </a:ln>
        </p:spPr>
      </p:pic>
      <p:sp>
        <p:nvSpPr>
          <p:cNvPr id="4109" name="Text Box 12"/>
          <p:cNvSpPr txBox="1">
            <a:spLocks noChangeArrowheads="1"/>
          </p:cNvSpPr>
          <p:nvPr/>
        </p:nvSpPr>
        <p:spPr bwMode="auto">
          <a:xfrm>
            <a:off x="5292080" y="6309320"/>
            <a:ext cx="3732480" cy="663910"/>
          </a:xfrm>
          <a:prstGeom prst="rect">
            <a:avLst/>
          </a:prstGeom>
          <a:noFill/>
          <a:ln w="9525">
            <a:noFill/>
            <a:round/>
            <a:headEnd/>
            <a:tailEnd/>
          </a:ln>
        </p:spPr>
        <p:txBody>
          <a:bodyPr lIns="81639" tIns="40820" rIns="81639" bIns="40820"/>
          <a:lstStyle/>
          <a:p>
            <a:pPr marL="0" marR="0" lvl="0" indent="0" algn="l" defTabSz="914400" rtl="0" eaLnBrk="1" fontAlgn="auto" latinLnBrk="0" hangingPunct="1">
              <a:lnSpc>
                <a:spcPct val="100000"/>
              </a:lnSpc>
              <a:spcBef>
                <a:spcPts val="0"/>
              </a:spcBef>
              <a:spcAft>
                <a:spcPts val="0"/>
              </a:spcAft>
              <a:buClrTx/>
              <a:buSzTx/>
              <a:buFontTx/>
              <a:buNone/>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kumimoji="0" lang="en-US" sz="1800" b="1" i="0" u="none" strike="noStrike" kern="1200" cap="none" spc="0" normalizeH="0" baseline="0" noProof="0" dirty="0">
                <a:ln>
                  <a:noFill/>
                </a:ln>
                <a:solidFill>
                  <a:srgbClr val="FF0000"/>
                </a:solidFill>
                <a:effectLst/>
                <a:uLnTx/>
                <a:uFillTx/>
                <a:latin typeface="Calibri" pitchFamily="34" charset="0"/>
                <a:ea typeface="+mn-ea"/>
                <a:cs typeface="+mn-cs"/>
              </a:rPr>
              <a:t>… and more! All produce data with different properties.</a:t>
            </a:r>
          </a:p>
        </p:txBody>
      </p:sp>
      <p:sp>
        <p:nvSpPr>
          <p:cNvPr id="4110" name="Text Box 13"/>
          <p:cNvSpPr txBox="1">
            <a:spLocks noChangeArrowheads="1"/>
          </p:cNvSpPr>
          <p:nvPr/>
        </p:nvSpPr>
        <p:spPr bwMode="auto">
          <a:xfrm>
            <a:off x="249120" y="2354648"/>
            <a:ext cx="1163520" cy="312512"/>
          </a:xfrm>
          <a:prstGeom prst="rect">
            <a:avLst/>
          </a:prstGeom>
          <a:noFill/>
          <a:ln w="9525">
            <a:noFill/>
            <a:round/>
            <a:headEnd/>
            <a:tailEnd/>
          </a:ln>
        </p:spPr>
        <p:txBody>
          <a:bodyPr wrap="none" lIns="81639" tIns="40820" rIns="81639" bIns="40820"/>
          <a:lstStyle/>
          <a:p>
            <a:pPr marL="0" marR="0" lvl="0" indent="0" algn="l" defTabSz="914400" rtl="0" eaLnBrk="1" fontAlgn="auto" latinLnBrk="0" hangingPunct="1">
              <a:lnSpc>
                <a:spcPct val="100000"/>
              </a:lnSpc>
              <a:spcBef>
                <a:spcPts val="0"/>
              </a:spcBef>
              <a:spcAft>
                <a:spcPts val="0"/>
              </a:spcAft>
              <a:buClrTx/>
              <a:buSzTx/>
              <a:buFontTx/>
              <a:buNone/>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rPr>
              <a:t>Roche/454</a:t>
            </a:r>
          </a:p>
        </p:txBody>
      </p:sp>
      <p:sp>
        <p:nvSpPr>
          <p:cNvPr id="4111" name="Text Box 14"/>
          <p:cNvSpPr txBox="1">
            <a:spLocks noChangeArrowheads="1"/>
          </p:cNvSpPr>
          <p:nvPr/>
        </p:nvSpPr>
        <p:spPr bwMode="auto">
          <a:xfrm>
            <a:off x="83520" y="4562399"/>
            <a:ext cx="1955520" cy="312513"/>
          </a:xfrm>
          <a:prstGeom prst="rect">
            <a:avLst/>
          </a:prstGeom>
          <a:noFill/>
          <a:ln w="9525">
            <a:noFill/>
            <a:round/>
            <a:headEnd/>
            <a:tailEnd/>
          </a:ln>
        </p:spPr>
        <p:txBody>
          <a:bodyPr wrap="none" lIns="81639" tIns="40820" rIns="81639" bIns="40820"/>
          <a:lstStyle/>
          <a:p>
            <a:pPr marL="0" marR="0" lvl="0" indent="0" algn="l" defTabSz="914400" rtl="0" eaLnBrk="1" fontAlgn="auto" latinLnBrk="0" hangingPunct="1">
              <a:lnSpc>
                <a:spcPct val="100000"/>
              </a:lnSpc>
              <a:spcBef>
                <a:spcPts val="0"/>
              </a:spcBef>
              <a:spcAft>
                <a:spcPts val="0"/>
              </a:spcAft>
              <a:buClrTx/>
              <a:buSzTx/>
              <a:buFontTx/>
              <a:buNone/>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rPr>
              <a:t>Illumina HiSeq2000</a:t>
            </a:r>
          </a:p>
        </p:txBody>
      </p:sp>
      <p:sp>
        <p:nvSpPr>
          <p:cNvPr id="4112" name="Text Box 15"/>
          <p:cNvSpPr txBox="1">
            <a:spLocks noChangeArrowheads="1"/>
          </p:cNvSpPr>
          <p:nvPr/>
        </p:nvSpPr>
        <p:spPr bwMode="auto">
          <a:xfrm>
            <a:off x="1331640" y="6381328"/>
            <a:ext cx="1707840" cy="312513"/>
          </a:xfrm>
          <a:prstGeom prst="rect">
            <a:avLst/>
          </a:prstGeom>
          <a:noFill/>
          <a:ln w="9525">
            <a:noFill/>
            <a:round/>
            <a:headEnd/>
            <a:tailEnd/>
          </a:ln>
        </p:spPr>
        <p:txBody>
          <a:bodyPr wrap="none" lIns="81639" tIns="40820" rIns="81639" bIns="40820"/>
          <a:lstStyle/>
          <a:p>
            <a:pPr marL="0" marR="0" lvl="0" indent="0" algn="l" defTabSz="914400" rtl="0" eaLnBrk="1" fontAlgn="auto" latinLnBrk="0" hangingPunct="1">
              <a:lnSpc>
                <a:spcPct val="100000"/>
              </a:lnSpc>
              <a:spcBef>
                <a:spcPts val="0"/>
              </a:spcBef>
              <a:spcAft>
                <a:spcPts val="0"/>
              </a:spcAft>
              <a:buClrTx/>
              <a:buSzTx/>
              <a:buFontTx/>
              <a:buNone/>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kumimoji="0" lang="en-US" sz="1400" b="0" i="0" u="none" strike="noStrike" kern="1200" cap="none" spc="0" normalizeH="0" baseline="0" noProof="0" dirty="0">
                <a:ln>
                  <a:noFill/>
                </a:ln>
                <a:solidFill>
                  <a:srgbClr val="000000"/>
                </a:solidFill>
                <a:effectLst/>
                <a:uLnTx/>
                <a:uFillTx/>
                <a:latin typeface="Calibri" pitchFamily="34" charset="0"/>
                <a:ea typeface="+mn-ea"/>
                <a:cs typeface="+mn-cs"/>
              </a:rPr>
              <a:t>Ion Torrent PGM</a:t>
            </a:r>
          </a:p>
        </p:txBody>
      </p:sp>
      <p:sp>
        <p:nvSpPr>
          <p:cNvPr id="4113" name="Text Box 16"/>
          <p:cNvSpPr txBox="1">
            <a:spLocks noChangeArrowheads="1"/>
          </p:cNvSpPr>
          <p:nvPr/>
        </p:nvSpPr>
        <p:spPr bwMode="auto">
          <a:xfrm>
            <a:off x="2488320" y="6545488"/>
            <a:ext cx="1844640" cy="312512"/>
          </a:xfrm>
          <a:prstGeom prst="rect">
            <a:avLst/>
          </a:prstGeom>
          <a:noFill/>
          <a:ln w="9525">
            <a:noFill/>
            <a:round/>
            <a:headEnd/>
            <a:tailEnd/>
          </a:ln>
        </p:spPr>
        <p:txBody>
          <a:bodyPr wrap="none" lIns="81639" tIns="40820" rIns="81639" bIns="40820"/>
          <a:lstStyle/>
          <a:p>
            <a:pPr marL="0" marR="0" lvl="0" indent="0" algn="l" defTabSz="914400" rtl="0" eaLnBrk="1" fontAlgn="auto" latinLnBrk="0" hangingPunct="1">
              <a:lnSpc>
                <a:spcPct val="100000"/>
              </a:lnSpc>
              <a:spcBef>
                <a:spcPts val="0"/>
              </a:spcBef>
              <a:spcAft>
                <a:spcPts val="0"/>
              </a:spcAft>
              <a:buClrTx/>
              <a:buSzTx/>
              <a:buFontTx/>
              <a:buNone/>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rPr>
              <a:t>Ion Torrent Proton</a:t>
            </a:r>
          </a:p>
        </p:txBody>
      </p:sp>
      <p:sp>
        <p:nvSpPr>
          <p:cNvPr id="4114" name="Text Box 17"/>
          <p:cNvSpPr txBox="1">
            <a:spLocks noChangeArrowheads="1"/>
          </p:cNvSpPr>
          <p:nvPr/>
        </p:nvSpPr>
        <p:spPr bwMode="auto">
          <a:xfrm>
            <a:off x="2707200" y="2341686"/>
            <a:ext cx="1107360" cy="312513"/>
          </a:xfrm>
          <a:prstGeom prst="rect">
            <a:avLst/>
          </a:prstGeom>
          <a:noFill/>
          <a:ln w="9525">
            <a:noFill/>
            <a:round/>
            <a:headEnd/>
            <a:tailEnd/>
          </a:ln>
        </p:spPr>
        <p:txBody>
          <a:bodyPr wrap="none" lIns="81639" tIns="40820" rIns="81639" bIns="40820"/>
          <a:lstStyle/>
          <a:p>
            <a:pPr marL="0" marR="0" lvl="0" indent="0" algn="l" defTabSz="914400" rtl="0" eaLnBrk="1" fontAlgn="auto" latinLnBrk="0" hangingPunct="1">
              <a:lnSpc>
                <a:spcPct val="100000"/>
              </a:lnSpc>
              <a:spcBef>
                <a:spcPts val="0"/>
              </a:spcBef>
              <a:spcAft>
                <a:spcPts val="0"/>
              </a:spcAft>
              <a:buClrTx/>
              <a:buSzTx/>
              <a:buFontTx/>
              <a:buNone/>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rPr>
              <a:t>AB </a:t>
            </a:r>
            <a:r>
              <a:rPr kumimoji="0" lang="en-US" sz="1800" b="0" i="0" u="none" strike="noStrike" kern="1200" cap="none" spc="0" normalizeH="0" baseline="0" noProof="0" dirty="0" err="1">
                <a:ln>
                  <a:noFill/>
                </a:ln>
                <a:solidFill>
                  <a:srgbClr val="000000"/>
                </a:solidFill>
                <a:effectLst/>
                <a:uLnTx/>
                <a:uFillTx/>
                <a:latin typeface="Calibri" pitchFamily="34" charset="0"/>
                <a:ea typeface="+mn-ea"/>
                <a:cs typeface="+mn-cs"/>
              </a:rPr>
              <a:t>SOLiD</a:t>
            </a:r>
            <a:endPar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endParaRPr>
          </a:p>
        </p:txBody>
      </p:sp>
      <p:sp>
        <p:nvSpPr>
          <p:cNvPr id="4115" name="Text Box 18"/>
          <p:cNvSpPr txBox="1">
            <a:spLocks noChangeArrowheads="1"/>
          </p:cNvSpPr>
          <p:nvPr/>
        </p:nvSpPr>
        <p:spPr bwMode="auto">
          <a:xfrm>
            <a:off x="5292080" y="5817917"/>
            <a:ext cx="2568960" cy="312513"/>
          </a:xfrm>
          <a:prstGeom prst="rect">
            <a:avLst/>
          </a:prstGeom>
          <a:noFill/>
          <a:ln w="9525">
            <a:noFill/>
            <a:round/>
            <a:headEnd/>
            <a:tailEnd/>
          </a:ln>
        </p:spPr>
        <p:txBody>
          <a:bodyPr wrap="none" lIns="81639" tIns="40820" rIns="81639" bIns="40820"/>
          <a:lstStyle/>
          <a:p>
            <a:pPr marL="0" marR="0" lvl="0" indent="0" algn="l" defTabSz="914400" rtl="0" eaLnBrk="1" fontAlgn="auto" latinLnBrk="0" hangingPunct="1">
              <a:lnSpc>
                <a:spcPct val="100000"/>
              </a:lnSpc>
              <a:spcBef>
                <a:spcPts val="0"/>
              </a:spcBef>
              <a:spcAft>
                <a:spcPts val="0"/>
              </a:spcAft>
              <a:buClrTx/>
              <a:buSzTx/>
              <a:buFontTx/>
              <a:buNone/>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rPr>
              <a:t>Oxford Nanopore </a:t>
            </a:r>
            <a:r>
              <a:rPr kumimoji="0" lang="en-US" sz="1800" b="0" i="0" u="none" strike="noStrike" kern="1200" cap="none" spc="0" normalizeH="0" baseline="0" noProof="0" dirty="0" err="1">
                <a:ln>
                  <a:noFill/>
                </a:ln>
                <a:solidFill>
                  <a:srgbClr val="000000"/>
                </a:solidFill>
                <a:effectLst/>
                <a:uLnTx/>
                <a:uFillTx/>
                <a:latin typeface="Calibri" pitchFamily="34" charset="0"/>
                <a:ea typeface="+mn-ea"/>
                <a:cs typeface="+mn-cs"/>
              </a:rPr>
              <a:t>GridION</a:t>
            </a:r>
            <a:endPar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endParaRPr>
          </a:p>
        </p:txBody>
      </p:sp>
      <p:sp>
        <p:nvSpPr>
          <p:cNvPr id="4116" name="Text Box 19"/>
          <p:cNvSpPr txBox="1">
            <a:spLocks noChangeArrowheads="1"/>
          </p:cNvSpPr>
          <p:nvPr/>
        </p:nvSpPr>
        <p:spPr bwMode="auto">
          <a:xfrm>
            <a:off x="5225760" y="3763116"/>
            <a:ext cx="2511360" cy="312512"/>
          </a:xfrm>
          <a:prstGeom prst="rect">
            <a:avLst/>
          </a:prstGeom>
          <a:noFill/>
          <a:ln w="9525">
            <a:noFill/>
            <a:round/>
            <a:headEnd/>
            <a:tailEnd/>
          </a:ln>
        </p:spPr>
        <p:txBody>
          <a:bodyPr wrap="none" lIns="81639" tIns="40820" rIns="81639" bIns="40820"/>
          <a:lstStyle/>
          <a:p>
            <a:pPr marL="0" marR="0" lvl="0" indent="0" algn="l" defTabSz="914400" rtl="0" eaLnBrk="1" fontAlgn="auto" latinLnBrk="0" hangingPunct="1">
              <a:lnSpc>
                <a:spcPct val="100000"/>
              </a:lnSpc>
              <a:spcBef>
                <a:spcPts val="0"/>
              </a:spcBef>
              <a:spcAft>
                <a:spcPts val="0"/>
              </a:spcAft>
              <a:buClrTx/>
              <a:buSzTx/>
              <a:buFontTx/>
              <a:buNone/>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rPr>
              <a:t>Oxford Nanopore </a:t>
            </a:r>
            <a:r>
              <a:rPr kumimoji="0" lang="en-US" sz="1800" b="0" i="0" u="none" strike="noStrike" kern="1200" cap="none" spc="0" normalizeH="0" baseline="0" noProof="0" dirty="0" err="1">
                <a:ln>
                  <a:noFill/>
                </a:ln>
                <a:solidFill>
                  <a:srgbClr val="000000"/>
                </a:solidFill>
                <a:effectLst/>
                <a:uLnTx/>
                <a:uFillTx/>
                <a:latin typeface="Calibri" pitchFamily="34" charset="0"/>
                <a:ea typeface="+mn-ea"/>
                <a:cs typeface="+mn-cs"/>
              </a:rPr>
              <a:t>MinION</a:t>
            </a:r>
            <a:endPar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endParaRPr>
          </a:p>
        </p:txBody>
      </p:sp>
      <p:sp>
        <p:nvSpPr>
          <p:cNvPr id="4117" name="Text Box 20"/>
          <p:cNvSpPr txBox="1">
            <a:spLocks noChangeArrowheads="1"/>
          </p:cNvSpPr>
          <p:nvPr/>
        </p:nvSpPr>
        <p:spPr bwMode="auto">
          <a:xfrm>
            <a:off x="7584767" y="1772816"/>
            <a:ext cx="1095840" cy="544377"/>
          </a:xfrm>
          <a:prstGeom prst="rect">
            <a:avLst/>
          </a:prstGeom>
          <a:noFill/>
          <a:ln w="9525">
            <a:noFill/>
            <a:round/>
            <a:headEnd/>
            <a:tailEnd/>
          </a:ln>
        </p:spPr>
        <p:txBody>
          <a:bodyPr wrap="none" lIns="81639" tIns="40820" rIns="81639" bIns="40820"/>
          <a:lstStyle/>
          <a:p>
            <a:pPr marL="0" marR="0" lvl="0" indent="0" algn="l" defTabSz="914400" rtl="0" eaLnBrk="1" fontAlgn="auto" latinLnBrk="0" hangingPunct="1">
              <a:lnSpc>
                <a:spcPct val="100000"/>
              </a:lnSpc>
              <a:spcBef>
                <a:spcPts val="0"/>
              </a:spcBef>
              <a:spcAft>
                <a:spcPts val="0"/>
              </a:spcAft>
              <a:buClrTx/>
              <a:buSzTx/>
              <a:buFontTx/>
              <a:buNone/>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rPr>
              <a:t>Complete</a:t>
            </a:r>
          </a:p>
          <a:p>
            <a:pPr marL="0" marR="0" lvl="0" indent="0" algn="l" defTabSz="914400" rtl="0" eaLnBrk="1" fontAlgn="auto" latinLnBrk="0" hangingPunct="1">
              <a:lnSpc>
                <a:spcPct val="100000"/>
              </a:lnSpc>
              <a:spcBef>
                <a:spcPts val="0"/>
              </a:spcBef>
              <a:spcAft>
                <a:spcPts val="0"/>
              </a:spcAft>
              <a:buClrTx/>
              <a:buSzTx/>
              <a:buFontTx/>
              <a:buNone/>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rPr>
              <a:t>Genomics</a:t>
            </a:r>
          </a:p>
        </p:txBody>
      </p:sp>
      <p:sp>
        <p:nvSpPr>
          <p:cNvPr id="4118" name="Text Box 21"/>
          <p:cNvSpPr txBox="1">
            <a:spLocks noChangeArrowheads="1"/>
          </p:cNvSpPr>
          <p:nvPr/>
        </p:nvSpPr>
        <p:spPr bwMode="auto">
          <a:xfrm>
            <a:off x="5169600" y="1792989"/>
            <a:ext cx="1520640" cy="312512"/>
          </a:xfrm>
          <a:prstGeom prst="rect">
            <a:avLst/>
          </a:prstGeom>
          <a:noFill/>
          <a:ln w="9525">
            <a:noFill/>
            <a:round/>
            <a:headEnd/>
            <a:tailEnd/>
          </a:ln>
        </p:spPr>
        <p:txBody>
          <a:bodyPr wrap="none" lIns="81639" tIns="40820" rIns="81639" bIns="40820"/>
          <a:lstStyle/>
          <a:p>
            <a:pPr marL="0" marR="0" lvl="0" indent="0" algn="l" defTabSz="914400" rtl="0" eaLnBrk="1" fontAlgn="auto" latinLnBrk="0" hangingPunct="1">
              <a:lnSpc>
                <a:spcPct val="100000"/>
              </a:lnSpc>
              <a:spcBef>
                <a:spcPts val="0"/>
              </a:spcBef>
              <a:spcAft>
                <a:spcPts val="0"/>
              </a:spcAft>
              <a:buClrTx/>
              <a:buSzTx/>
              <a:buFontTx/>
              <a:buNone/>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rPr>
              <a:t>Illumina </a:t>
            </a:r>
            <a:r>
              <a:rPr kumimoji="0" lang="en-US" sz="1800" b="0" i="0" u="none" strike="noStrike" kern="1200" cap="none" spc="0" normalizeH="0" baseline="0" noProof="0" dirty="0" err="1">
                <a:ln>
                  <a:noFill/>
                </a:ln>
                <a:solidFill>
                  <a:srgbClr val="000000"/>
                </a:solidFill>
                <a:effectLst/>
                <a:uLnTx/>
                <a:uFillTx/>
                <a:latin typeface="Calibri" pitchFamily="34" charset="0"/>
                <a:ea typeface="+mn-ea"/>
                <a:cs typeface="+mn-cs"/>
              </a:rPr>
              <a:t>MiSeq</a:t>
            </a:r>
            <a:endPar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endParaRPr>
          </a:p>
        </p:txBody>
      </p:sp>
      <p:sp>
        <p:nvSpPr>
          <p:cNvPr id="4119" name="Text Box 22"/>
          <p:cNvSpPr txBox="1">
            <a:spLocks noChangeArrowheads="1"/>
          </p:cNvSpPr>
          <p:nvPr/>
        </p:nvSpPr>
        <p:spPr bwMode="auto">
          <a:xfrm>
            <a:off x="2586240" y="4645928"/>
            <a:ext cx="2280960" cy="312513"/>
          </a:xfrm>
          <a:prstGeom prst="rect">
            <a:avLst/>
          </a:prstGeom>
          <a:noFill/>
          <a:ln w="9525">
            <a:noFill/>
            <a:round/>
            <a:headEnd/>
            <a:tailEnd/>
          </a:ln>
        </p:spPr>
        <p:txBody>
          <a:bodyPr wrap="none" lIns="81639" tIns="40820" rIns="81639" bIns="40820"/>
          <a:lstStyle/>
          <a:p>
            <a:pPr marL="0" marR="0" lvl="0" indent="0" algn="l" defTabSz="914400" rtl="0" eaLnBrk="1" fontAlgn="auto" latinLnBrk="0" hangingPunct="1">
              <a:lnSpc>
                <a:spcPct val="100000"/>
              </a:lnSpc>
              <a:spcBef>
                <a:spcPts val="0"/>
              </a:spcBef>
              <a:spcAft>
                <a:spcPts val="0"/>
              </a:spcAft>
              <a:buClrTx/>
              <a:buSzTx/>
              <a:buFontTx/>
              <a:buNone/>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rPr>
              <a:t>Pacific Biosciences RS</a:t>
            </a:r>
          </a:p>
        </p:txBody>
      </p:sp>
      <p:pic>
        <p:nvPicPr>
          <p:cNvPr id="2" name="Picture 1">
            <a:extLst>
              <a:ext uri="{FF2B5EF4-FFF2-40B4-BE49-F238E27FC236}">
                <a16:creationId xmlns:a16="http://schemas.microsoft.com/office/drawing/2014/main" id="{5286926F-A2D7-D54A-9679-98991FADA789}"/>
              </a:ext>
            </a:extLst>
          </p:cNvPr>
          <p:cNvPicPr>
            <a:picLocks noChangeAspect="1"/>
          </p:cNvPicPr>
          <p:nvPr/>
        </p:nvPicPr>
        <p:blipFill>
          <a:blip r:embed="rId13"/>
          <a:stretch>
            <a:fillRect/>
          </a:stretch>
        </p:blipFill>
        <p:spPr>
          <a:xfrm>
            <a:off x="7907854" y="2420888"/>
            <a:ext cx="1066800" cy="1993900"/>
          </a:xfrm>
          <a:prstGeom prst="rect">
            <a:avLst/>
          </a:prstGeom>
        </p:spPr>
      </p:pic>
      <p:sp>
        <p:nvSpPr>
          <p:cNvPr id="25" name="Text Box 14">
            <a:extLst>
              <a:ext uri="{FF2B5EF4-FFF2-40B4-BE49-F238E27FC236}">
                <a16:creationId xmlns:a16="http://schemas.microsoft.com/office/drawing/2014/main" id="{2CACA9BA-5821-1048-8CBA-9D82E07E5188}"/>
              </a:ext>
            </a:extLst>
          </p:cNvPr>
          <p:cNvSpPr txBox="1">
            <a:spLocks noChangeArrowheads="1"/>
          </p:cNvSpPr>
          <p:nvPr/>
        </p:nvSpPr>
        <p:spPr bwMode="auto">
          <a:xfrm>
            <a:off x="8030881" y="4379366"/>
            <a:ext cx="1955520" cy="312513"/>
          </a:xfrm>
          <a:prstGeom prst="rect">
            <a:avLst/>
          </a:prstGeom>
          <a:noFill/>
          <a:ln w="9525">
            <a:noFill/>
            <a:round/>
            <a:headEnd/>
            <a:tailEnd/>
          </a:ln>
        </p:spPr>
        <p:txBody>
          <a:bodyPr wrap="none" lIns="81639" tIns="40820" rIns="81639" bIns="40820"/>
          <a:lstStyle/>
          <a:p>
            <a:pPr marL="0" marR="0" lvl="0" indent="0" algn="l" defTabSz="914400" rtl="0" eaLnBrk="1" fontAlgn="auto" latinLnBrk="0" hangingPunct="1">
              <a:lnSpc>
                <a:spcPct val="100000"/>
              </a:lnSpc>
              <a:spcBef>
                <a:spcPts val="0"/>
              </a:spcBef>
              <a:spcAft>
                <a:spcPts val="0"/>
              </a:spcAft>
              <a:buClrTx/>
              <a:buSzTx/>
              <a:buFontTx/>
              <a:buNone/>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rPr>
              <a:t>Illumina </a:t>
            </a:r>
          </a:p>
          <a:p>
            <a:pPr marL="0" marR="0" lvl="0" indent="0" algn="l" defTabSz="914400" rtl="0" eaLnBrk="1" fontAlgn="auto" latinLnBrk="0" hangingPunct="1">
              <a:lnSpc>
                <a:spcPct val="100000"/>
              </a:lnSpc>
              <a:spcBef>
                <a:spcPts val="0"/>
              </a:spcBef>
              <a:spcAft>
                <a:spcPts val="0"/>
              </a:spcAft>
              <a:buClrTx/>
              <a:buSzTx/>
              <a:buFontTx/>
              <a:buNone/>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kumimoji="0" lang="en-US" sz="1800" b="0" i="0" u="none" strike="noStrike" kern="1200" cap="none" spc="0" normalizeH="0" baseline="0" noProof="0" dirty="0" err="1">
                <a:ln>
                  <a:noFill/>
                </a:ln>
                <a:solidFill>
                  <a:srgbClr val="000000"/>
                </a:solidFill>
                <a:effectLst/>
                <a:uLnTx/>
                <a:uFillTx/>
                <a:latin typeface="Calibri" pitchFamily="34" charset="0"/>
                <a:ea typeface="+mn-ea"/>
                <a:cs typeface="+mn-cs"/>
              </a:rPr>
              <a:t>NovaSeq</a:t>
            </a:r>
            <a:endPar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rPr>
              <a:t>6000</a:t>
            </a:r>
          </a:p>
        </p:txBody>
      </p:sp>
    </p:spTree>
    <p:extLst>
      <p:ext uri="{BB962C8B-B14F-4D97-AF65-F5344CB8AC3E}">
        <p14:creationId xmlns:p14="http://schemas.microsoft.com/office/powerpoint/2010/main" val="1421990056"/>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4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p:cNvSpPr/>
          <p:nvPr/>
        </p:nvSpPr>
        <p:spPr>
          <a:xfrm>
            <a:off x="-11591" y="0"/>
            <a:ext cx="9145859" cy="6858000"/>
          </a:xfrm>
          <a:prstGeom prst="rect">
            <a:avLst/>
          </a:prstGeom>
          <a:solidFill>
            <a:schemeClr val="bg1"/>
          </a:solidFill>
          <a:ln>
            <a:noFill/>
          </a:ln>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dirty="0">
              <a:ln>
                <a:noFill/>
              </a:ln>
              <a:solidFill>
                <a:srgbClr val="EEECE1"/>
              </a:solidFill>
              <a:effectLst/>
              <a:uLnTx/>
              <a:uFillTx/>
              <a:latin typeface="europa"/>
              <a:ea typeface="+mn-ea"/>
              <a:cs typeface="+mn-cs"/>
            </a:endParaRPr>
          </a:p>
        </p:txBody>
      </p:sp>
      <p:sp>
        <p:nvSpPr>
          <p:cNvPr id="20" name="Rectangle 19"/>
          <p:cNvSpPr/>
          <p:nvPr/>
        </p:nvSpPr>
        <p:spPr>
          <a:xfrm>
            <a:off x="8534400" y="4129073"/>
            <a:ext cx="428980" cy="6549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pic>
        <p:nvPicPr>
          <p:cNvPr id="71" name="Picture 70" descr="http://www.nextplatform.com/wp-content/uploads/2015/03/Glenn1.png"/>
          <p:cNvPicPr>
            <a:picLocks noChangeAspect="1" noChangeArrowheads="1"/>
          </p:cNvPicPr>
          <p:nvPr/>
        </p:nvPicPr>
        <p:blipFill rotWithShape="1">
          <a:blip r:embed="rId4">
            <a:extLst>
              <a:ext uri="{28A0092B-C50C-407E-A947-70E740481C1C}">
                <a14:useLocalDpi xmlns:a14="http://schemas.microsoft.com/office/drawing/2010/main" val="0"/>
              </a:ext>
            </a:extLst>
          </a:blip>
          <a:srcRect l="35425" t="51522" r="34916" b="5973"/>
          <a:stretch/>
        </p:blipFill>
        <p:spPr bwMode="auto">
          <a:xfrm>
            <a:off x="105649" y="4094761"/>
            <a:ext cx="4224963" cy="1829100"/>
          </a:xfrm>
          <a:prstGeom prst="rect">
            <a:avLst/>
          </a:prstGeom>
          <a:noFill/>
          <a:extLst>
            <a:ext uri="{909E8E84-426E-40DD-AFC4-6F175D3DCCD1}">
              <a14:hiddenFill xmlns:a14="http://schemas.microsoft.com/office/drawing/2010/main">
                <a:solidFill>
                  <a:srgbClr val="FFFFFF"/>
                </a:solidFill>
              </a14:hiddenFill>
            </a:ext>
          </a:extLst>
        </p:spPr>
      </p:pic>
      <p:pic>
        <p:nvPicPr>
          <p:cNvPr id="72" name="Picture 71"/>
          <p:cNvPicPr>
            <a:picLocks noChangeAspect="1"/>
          </p:cNvPicPr>
          <p:nvPr/>
        </p:nvPicPr>
        <p:blipFill rotWithShape="1">
          <a:blip r:embed="rId5"/>
          <a:srcRect l="50959" t="10448" r="25205" b="67472"/>
          <a:stretch/>
        </p:blipFill>
        <p:spPr>
          <a:xfrm>
            <a:off x="5495894" y="3689818"/>
            <a:ext cx="2867618" cy="2653333"/>
          </a:xfrm>
          <a:prstGeom prst="rect">
            <a:avLst/>
          </a:prstGeom>
        </p:spPr>
      </p:pic>
      <p:sp>
        <p:nvSpPr>
          <p:cNvPr id="75" name="Rectangle 74"/>
          <p:cNvSpPr/>
          <p:nvPr/>
        </p:nvSpPr>
        <p:spPr>
          <a:xfrm>
            <a:off x="8022677" y="4174288"/>
            <a:ext cx="428980" cy="6549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78" name="Rectangle 77"/>
          <p:cNvSpPr/>
          <p:nvPr/>
        </p:nvSpPr>
        <p:spPr>
          <a:xfrm>
            <a:off x="4628782" y="0"/>
            <a:ext cx="9144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79" name="Rectangle 78"/>
          <p:cNvSpPr/>
          <p:nvPr/>
        </p:nvSpPr>
        <p:spPr>
          <a:xfrm>
            <a:off x="1" y="3383280"/>
            <a:ext cx="9144000" cy="914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80" name="Rectangle 79"/>
          <p:cNvSpPr/>
          <p:nvPr/>
        </p:nvSpPr>
        <p:spPr>
          <a:xfrm>
            <a:off x="3610761" y="2895290"/>
            <a:ext cx="2103160" cy="1077218"/>
          </a:xfrm>
          <a:prstGeom prst="rect">
            <a:avLst/>
          </a:prstGeom>
          <a:solidFill>
            <a:schemeClr val="bg1"/>
          </a:solidFill>
          <a:ln>
            <a:solidFill>
              <a:srgbClr val="1B65A8"/>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ahoma"/>
                <a:ea typeface="+mn-ea"/>
                <a:cs typeface="+mn-cs"/>
              </a:rPr>
              <a:t>Genome Analysis</a:t>
            </a:r>
          </a:p>
        </p:txBody>
      </p:sp>
      <p:graphicFrame>
        <p:nvGraphicFramePr>
          <p:cNvPr id="2" name="Object 1"/>
          <p:cNvGraphicFramePr>
            <a:graphicFrameLocks noChangeAspect="1"/>
          </p:cNvGraphicFramePr>
          <p:nvPr/>
        </p:nvGraphicFramePr>
        <p:xfrm>
          <a:off x="5311176" y="36301"/>
          <a:ext cx="3509639" cy="3353943"/>
        </p:xfrm>
        <a:graphic>
          <a:graphicData uri="http://schemas.openxmlformats.org/presentationml/2006/ole">
            <mc:AlternateContent xmlns:mc="http://schemas.openxmlformats.org/markup-compatibility/2006">
              <mc:Choice xmlns:v="urn:schemas-microsoft-com:vml" Requires="v">
                <p:oleObj spid="_x0000_s23811" name="Visio" r:id="rId6" imgW="2695276" imgH="2509932" progId="Visio.Drawing.11">
                  <p:embed/>
                </p:oleObj>
              </mc:Choice>
              <mc:Fallback>
                <p:oleObj name="Visio" r:id="rId6" imgW="2695276" imgH="2509932" progId="Visio.Drawing.11">
                  <p:embed/>
                  <p:pic>
                    <p:nvPicPr>
                      <p:cNvPr id="2" name="Object 1"/>
                      <p:cNvPicPr/>
                      <p:nvPr/>
                    </p:nvPicPr>
                    <p:blipFill>
                      <a:blip r:embed="rId7"/>
                      <a:stretch>
                        <a:fillRect/>
                      </a:stretch>
                    </p:blipFill>
                    <p:spPr>
                      <a:xfrm>
                        <a:off x="5311176" y="36301"/>
                        <a:ext cx="3509639" cy="3353943"/>
                      </a:xfrm>
                      <a:prstGeom prst="rect">
                        <a:avLst/>
                      </a:prstGeom>
                    </p:spPr>
                  </p:pic>
                </p:oleObj>
              </mc:Fallback>
            </mc:AlternateContent>
          </a:graphicData>
        </a:graphic>
      </p:graphicFrame>
      <p:graphicFrame>
        <p:nvGraphicFramePr>
          <p:cNvPr id="23" name="Object 22"/>
          <p:cNvGraphicFramePr>
            <a:graphicFrameLocks noChangeAspect="1"/>
          </p:cNvGraphicFramePr>
          <p:nvPr/>
        </p:nvGraphicFramePr>
        <p:xfrm>
          <a:off x="177467" y="500679"/>
          <a:ext cx="4895872" cy="2150973"/>
        </p:xfrm>
        <a:graphic>
          <a:graphicData uri="http://schemas.openxmlformats.org/presentationml/2006/ole">
            <mc:AlternateContent xmlns:mc="http://schemas.openxmlformats.org/markup-compatibility/2006">
              <mc:Choice xmlns:v="urn:schemas-microsoft-com:vml" Requires="v">
                <p:oleObj spid="_x0000_s23812" name="Visio" r:id="rId8" imgW="3859122" imgH="1695796" progId="Visio.Drawing.11">
                  <p:embed/>
                </p:oleObj>
              </mc:Choice>
              <mc:Fallback>
                <p:oleObj name="Visio" r:id="rId8" imgW="3859122" imgH="1695796" progId="Visio.Drawing.11">
                  <p:embed/>
                  <p:pic>
                    <p:nvPicPr>
                      <p:cNvPr id="23" name="Object 22"/>
                      <p:cNvPicPr/>
                      <p:nvPr/>
                    </p:nvPicPr>
                    <p:blipFill>
                      <a:blip r:embed="rId9"/>
                      <a:stretch>
                        <a:fillRect/>
                      </a:stretch>
                    </p:blipFill>
                    <p:spPr>
                      <a:xfrm>
                        <a:off x="177467" y="500679"/>
                        <a:ext cx="4895872" cy="2150973"/>
                      </a:xfrm>
                      <a:prstGeom prst="rect">
                        <a:avLst/>
                      </a:prstGeom>
                    </p:spPr>
                  </p:pic>
                </p:oleObj>
              </mc:Fallback>
            </mc:AlternateContent>
          </a:graphicData>
        </a:graphic>
      </p:graphicFrame>
      <p:sp>
        <p:nvSpPr>
          <p:cNvPr id="81" name="Snip Diagonal Corner Rectangle 80"/>
          <p:cNvSpPr/>
          <p:nvPr/>
        </p:nvSpPr>
        <p:spPr>
          <a:xfrm>
            <a:off x="0" y="2924937"/>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1</a:t>
            </a:r>
          </a:p>
        </p:txBody>
      </p:sp>
      <p:sp>
        <p:nvSpPr>
          <p:cNvPr id="82" name="Snip Diagonal Corner Rectangle 81"/>
          <p:cNvSpPr/>
          <p:nvPr/>
        </p:nvSpPr>
        <p:spPr>
          <a:xfrm>
            <a:off x="8675925" y="2924936"/>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2</a:t>
            </a:r>
          </a:p>
        </p:txBody>
      </p:sp>
      <p:sp>
        <p:nvSpPr>
          <p:cNvPr id="83" name="TextBox 82"/>
          <p:cNvSpPr txBox="1"/>
          <p:nvPr/>
        </p:nvSpPr>
        <p:spPr>
          <a:xfrm>
            <a:off x="458343" y="2924936"/>
            <a:ext cx="294940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Sequencing</a:t>
            </a:r>
          </a:p>
        </p:txBody>
      </p:sp>
      <p:sp>
        <p:nvSpPr>
          <p:cNvPr id="84" name="TextBox 83"/>
          <p:cNvSpPr txBox="1"/>
          <p:nvPr/>
        </p:nvSpPr>
        <p:spPr>
          <a:xfrm>
            <a:off x="6304876" y="2916378"/>
            <a:ext cx="247322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Read Mapping</a:t>
            </a:r>
          </a:p>
        </p:txBody>
      </p:sp>
      <p:sp>
        <p:nvSpPr>
          <p:cNvPr id="85" name="Snip Diagonal Corner Rectangle 84"/>
          <p:cNvSpPr/>
          <p:nvPr/>
        </p:nvSpPr>
        <p:spPr>
          <a:xfrm>
            <a:off x="-11591" y="6399657"/>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3</a:t>
            </a:r>
          </a:p>
        </p:txBody>
      </p:sp>
      <p:sp>
        <p:nvSpPr>
          <p:cNvPr id="86" name="Snip Diagonal Corner Rectangle 85"/>
          <p:cNvSpPr/>
          <p:nvPr/>
        </p:nvSpPr>
        <p:spPr>
          <a:xfrm>
            <a:off x="8678558" y="6399656"/>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4</a:t>
            </a:r>
          </a:p>
        </p:txBody>
      </p:sp>
      <p:sp>
        <p:nvSpPr>
          <p:cNvPr id="87" name="TextBox 86"/>
          <p:cNvSpPr txBox="1"/>
          <p:nvPr/>
        </p:nvSpPr>
        <p:spPr>
          <a:xfrm>
            <a:off x="483743" y="6379336"/>
            <a:ext cx="294940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Variant Calling</a:t>
            </a:r>
          </a:p>
        </p:txBody>
      </p:sp>
      <p:sp>
        <p:nvSpPr>
          <p:cNvPr id="88" name="TextBox 87"/>
          <p:cNvSpPr txBox="1"/>
          <p:nvPr/>
        </p:nvSpPr>
        <p:spPr>
          <a:xfrm>
            <a:off x="5558503" y="6399656"/>
            <a:ext cx="3404877"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Scientific Discovery</a:t>
            </a:r>
          </a:p>
        </p:txBody>
      </p:sp>
    </p:spTree>
    <p:extLst>
      <p:ext uri="{BB962C8B-B14F-4D97-AF65-F5344CB8AC3E}">
        <p14:creationId xmlns:p14="http://schemas.microsoft.com/office/powerpoint/2010/main" val="2373895245"/>
      </p:ext>
    </p:extLst>
  </p:cSld>
  <p:clrMapOvr>
    <a:masterClrMapping/>
  </p:clrMapOvr>
  <p:transition/>
</p:sld>
</file>

<file path=ppt/slides/slide4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Genome Sequence Alignment: Example</a:t>
            </a:r>
          </a:p>
        </p:txBody>
      </p:sp>
      <p:pic>
        <p:nvPicPr>
          <p:cNvPr id="5" name="Content Placeholder 4" descr="A_genome_alignment_of_eight_Yersinia_isolates 2.png"/>
          <p:cNvPicPr>
            <a:picLocks noGrp="1" noChangeAspect="1"/>
          </p:cNvPicPr>
          <p:nvPr>
            <p:ph idx="1"/>
          </p:nvPr>
        </p:nvPicPr>
        <p:blipFill>
          <a:blip r:embed="rId2" cstate="print">
            <a:extLst>
              <a:ext uri="{28A0092B-C50C-407E-A947-70E740481C1C}">
                <a14:useLocalDpi xmlns:a14="http://schemas.microsoft.com/office/drawing/2010/main" val="0"/>
              </a:ext>
            </a:extLst>
          </a:blip>
          <a:srcRect t="2363" b="2363"/>
          <a:stretch>
            <a:fillRect/>
          </a:stretch>
        </p:blipFill>
        <p:spPr>
          <a:xfrm>
            <a:off x="228600" y="1044631"/>
            <a:ext cx="8925728" cy="5383801"/>
          </a:xfrm>
        </p:spPr>
      </p:pic>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409</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6" name="TextBox 5"/>
          <p:cNvSpPr txBox="1"/>
          <p:nvPr/>
        </p:nvSpPr>
        <p:spPr>
          <a:xfrm>
            <a:off x="35496" y="6474822"/>
            <a:ext cx="8163513"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Calibri"/>
                <a:ea typeface="+mn-ea"/>
                <a:cs typeface="Calibri"/>
              </a:rPr>
              <a:t>Source: By Aaron E. Darling, </a:t>
            </a:r>
            <a:r>
              <a:rPr kumimoji="0" lang="en-US" sz="800" b="0" i="0" u="none" strike="noStrike" kern="1200" cap="none" spc="0" normalizeH="0" baseline="0" noProof="0" dirty="0" err="1">
                <a:ln>
                  <a:noFill/>
                </a:ln>
                <a:solidFill>
                  <a:srgbClr val="000000"/>
                </a:solidFill>
                <a:effectLst/>
                <a:uLnTx/>
                <a:uFillTx/>
                <a:latin typeface="Calibri"/>
                <a:ea typeface="+mn-ea"/>
                <a:cs typeface="Calibri"/>
              </a:rPr>
              <a:t>István</a:t>
            </a:r>
            <a:r>
              <a:rPr kumimoji="0" lang="en-US" sz="800" b="0" i="0" u="none" strike="noStrike" kern="1200" cap="none" spc="0" normalizeH="0" baseline="0" noProof="0" dirty="0">
                <a:ln>
                  <a:noFill/>
                </a:ln>
                <a:solidFill>
                  <a:srgbClr val="000000"/>
                </a:solidFill>
                <a:effectLst/>
                <a:uLnTx/>
                <a:uFillTx/>
                <a:latin typeface="Calibri"/>
                <a:ea typeface="+mn-ea"/>
                <a:cs typeface="Calibri"/>
              </a:rPr>
              <a:t> </a:t>
            </a:r>
            <a:r>
              <a:rPr kumimoji="0" lang="en-US" sz="800" b="0" i="0" u="none" strike="noStrike" kern="1200" cap="none" spc="0" normalizeH="0" baseline="0" noProof="0" dirty="0" err="1">
                <a:ln>
                  <a:noFill/>
                </a:ln>
                <a:solidFill>
                  <a:srgbClr val="000000"/>
                </a:solidFill>
                <a:effectLst/>
                <a:uLnTx/>
                <a:uFillTx/>
                <a:latin typeface="Calibri"/>
                <a:ea typeface="+mn-ea"/>
                <a:cs typeface="Calibri"/>
              </a:rPr>
              <a:t>Miklós</a:t>
            </a:r>
            <a:r>
              <a:rPr kumimoji="0" lang="en-US" sz="800" b="0" i="0" u="none" strike="noStrike" kern="1200" cap="none" spc="0" normalizeH="0" baseline="0" noProof="0" dirty="0">
                <a:ln>
                  <a:noFill/>
                </a:ln>
                <a:solidFill>
                  <a:srgbClr val="000000"/>
                </a:solidFill>
                <a:effectLst/>
                <a:uLnTx/>
                <a:uFillTx/>
                <a:latin typeface="Calibri"/>
                <a:ea typeface="+mn-ea"/>
                <a:cs typeface="Calibri"/>
              </a:rPr>
              <a:t>, Mark A. Ragan - Figure 1 from Darling AE, </a:t>
            </a:r>
            <a:r>
              <a:rPr kumimoji="0" lang="en-US" sz="800" b="0" i="0" u="none" strike="noStrike" kern="1200" cap="none" spc="0" normalizeH="0" baseline="0" noProof="0" dirty="0" err="1">
                <a:ln>
                  <a:noFill/>
                </a:ln>
                <a:solidFill>
                  <a:srgbClr val="000000"/>
                </a:solidFill>
                <a:effectLst/>
                <a:uLnTx/>
                <a:uFillTx/>
                <a:latin typeface="Calibri"/>
                <a:ea typeface="+mn-ea"/>
                <a:cs typeface="Calibri"/>
              </a:rPr>
              <a:t>Miklós</a:t>
            </a:r>
            <a:r>
              <a:rPr kumimoji="0" lang="en-US" sz="800" b="0" i="0" u="none" strike="noStrike" kern="1200" cap="none" spc="0" normalizeH="0" baseline="0" noProof="0" dirty="0">
                <a:ln>
                  <a:noFill/>
                </a:ln>
                <a:solidFill>
                  <a:srgbClr val="000000"/>
                </a:solidFill>
                <a:effectLst/>
                <a:uLnTx/>
                <a:uFillTx/>
                <a:latin typeface="Calibri"/>
                <a:ea typeface="+mn-ea"/>
                <a:cs typeface="Calibri"/>
              </a:rPr>
              <a:t> I, Ragan MA (2008).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Calibri"/>
                <a:ea typeface="+mn-ea"/>
                <a:cs typeface="Calibri"/>
              </a:rPr>
              <a:t>"Dynamics of Genome Rearrangement in Bacterial Populations". PLOS Genetics. DOI:10.1371/journal.pgen.1000128., CC BY 2.5, </a:t>
            </a:r>
            <a:r>
              <a:rPr kumimoji="0" lang="en-US" sz="800" b="0" i="0" u="none" strike="noStrike" kern="1200" cap="none" spc="0" normalizeH="0" baseline="0" noProof="0" dirty="0">
                <a:ln>
                  <a:noFill/>
                </a:ln>
                <a:solidFill>
                  <a:srgbClr val="000000"/>
                </a:solidFill>
                <a:effectLst/>
                <a:uLnTx/>
                <a:uFillTx/>
                <a:latin typeface="Calibri"/>
                <a:ea typeface="+mn-ea"/>
                <a:cs typeface="Calibri"/>
                <a:hlinkClick r:id="rId3"/>
              </a:rPr>
              <a:t>https://commons.wikimedia.org/w/index.php?curid=30550950</a:t>
            </a:r>
            <a:r>
              <a:rPr kumimoji="0" lang="en-US" sz="800" b="0" i="0" u="none" strike="noStrike" kern="1200" cap="none" spc="0" normalizeH="0" baseline="0" noProof="0" dirty="0">
                <a:ln>
                  <a:noFill/>
                </a:ln>
                <a:solidFill>
                  <a:srgbClr val="000000"/>
                </a:solidFill>
                <a:effectLst/>
                <a:uLnTx/>
                <a:uFillTx/>
                <a:latin typeface="Calibri"/>
                <a:ea typeface="+mn-ea"/>
                <a:cs typeface="Calibri"/>
              </a:rPr>
              <a:t> </a:t>
            </a:r>
          </a:p>
        </p:txBody>
      </p:sp>
    </p:spTree>
    <p:extLst>
      <p:ext uri="{BB962C8B-B14F-4D97-AF65-F5344CB8AC3E}">
        <p14:creationId xmlns:p14="http://schemas.microsoft.com/office/powerpoint/2010/main" val="2591967287"/>
      </p:ext>
    </p:extLst>
  </p:cSld>
  <p:clrMapOvr>
    <a:masterClrMapping/>
  </p:clrMapOvr>
  <p:transition/>
</p:sld>
</file>

<file path=ppt/slides/slide4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p:cNvSpPr/>
          <p:nvPr/>
        </p:nvSpPr>
        <p:spPr>
          <a:xfrm>
            <a:off x="-11591" y="0"/>
            <a:ext cx="9145859" cy="6858000"/>
          </a:xfrm>
          <a:prstGeom prst="rect">
            <a:avLst/>
          </a:prstGeom>
          <a:solidFill>
            <a:schemeClr val="bg1"/>
          </a:solidFill>
          <a:ln>
            <a:noFill/>
          </a:ln>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dirty="0">
              <a:ln>
                <a:noFill/>
              </a:ln>
              <a:solidFill>
                <a:srgbClr val="EEECE1"/>
              </a:solidFill>
              <a:effectLst/>
              <a:uLnTx/>
              <a:uFillTx/>
              <a:latin typeface="europa"/>
              <a:ea typeface="+mn-ea"/>
              <a:cs typeface="+mn-cs"/>
            </a:endParaRPr>
          </a:p>
        </p:txBody>
      </p:sp>
      <p:sp>
        <p:nvSpPr>
          <p:cNvPr id="20" name="Rectangle 19"/>
          <p:cNvSpPr/>
          <p:nvPr/>
        </p:nvSpPr>
        <p:spPr>
          <a:xfrm>
            <a:off x="8534400" y="4129073"/>
            <a:ext cx="428980" cy="6549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pic>
        <p:nvPicPr>
          <p:cNvPr id="71" name="Picture 70" descr="http://www.nextplatform.com/wp-content/uploads/2015/03/Glenn1.png"/>
          <p:cNvPicPr>
            <a:picLocks noChangeAspect="1" noChangeArrowheads="1"/>
          </p:cNvPicPr>
          <p:nvPr/>
        </p:nvPicPr>
        <p:blipFill rotWithShape="1">
          <a:blip r:embed="rId4">
            <a:extLst>
              <a:ext uri="{28A0092B-C50C-407E-A947-70E740481C1C}">
                <a14:useLocalDpi xmlns:a14="http://schemas.microsoft.com/office/drawing/2010/main" val="0"/>
              </a:ext>
            </a:extLst>
          </a:blip>
          <a:srcRect l="35425" t="51522" r="34916" b="5973"/>
          <a:stretch/>
        </p:blipFill>
        <p:spPr bwMode="auto">
          <a:xfrm>
            <a:off x="105649" y="4094761"/>
            <a:ext cx="4224963" cy="1829100"/>
          </a:xfrm>
          <a:prstGeom prst="rect">
            <a:avLst/>
          </a:prstGeom>
          <a:noFill/>
          <a:extLst>
            <a:ext uri="{909E8E84-426E-40DD-AFC4-6F175D3DCCD1}">
              <a14:hiddenFill xmlns:a14="http://schemas.microsoft.com/office/drawing/2010/main">
                <a:solidFill>
                  <a:srgbClr val="FFFFFF"/>
                </a:solidFill>
              </a14:hiddenFill>
            </a:ext>
          </a:extLst>
        </p:spPr>
      </p:pic>
      <p:pic>
        <p:nvPicPr>
          <p:cNvPr id="72" name="Picture 71"/>
          <p:cNvPicPr>
            <a:picLocks noChangeAspect="1"/>
          </p:cNvPicPr>
          <p:nvPr/>
        </p:nvPicPr>
        <p:blipFill rotWithShape="1">
          <a:blip r:embed="rId5"/>
          <a:srcRect l="50959" t="10448" r="25205" b="67472"/>
          <a:stretch/>
        </p:blipFill>
        <p:spPr>
          <a:xfrm>
            <a:off x="5495894" y="3689818"/>
            <a:ext cx="2867618" cy="2653333"/>
          </a:xfrm>
          <a:prstGeom prst="rect">
            <a:avLst/>
          </a:prstGeom>
        </p:spPr>
      </p:pic>
      <p:sp>
        <p:nvSpPr>
          <p:cNvPr id="75" name="Rectangle 74"/>
          <p:cNvSpPr/>
          <p:nvPr/>
        </p:nvSpPr>
        <p:spPr>
          <a:xfrm>
            <a:off x="8022677" y="4174288"/>
            <a:ext cx="428980" cy="6549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78" name="Rectangle 77"/>
          <p:cNvSpPr/>
          <p:nvPr/>
        </p:nvSpPr>
        <p:spPr>
          <a:xfrm>
            <a:off x="4628782" y="0"/>
            <a:ext cx="9144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79" name="Rectangle 78"/>
          <p:cNvSpPr/>
          <p:nvPr/>
        </p:nvSpPr>
        <p:spPr>
          <a:xfrm>
            <a:off x="1" y="3383280"/>
            <a:ext cx="9144000" cy="914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graphicFrame>
        <p:nvGraphicFramePr>
          <p:cNvPr id="2" name="Object 1"/>
          <p:cNvGraphicFramePr>
            <a:graphicFrameLocks noChangeAspect="1"/>
          </p:cNvGraphicFramePr>
          <p:nvPr/>
        </p:nvGraphicFramePr>
        <p:xfrm>
          <a:off x="5311176" y="36301"/>
          <a:ext cx="3509639" cy="3353943"/>
        </p:xfrm>
        <a:graphic>
          <a:graphicData uri="http://schemas.openxmlformats.org/presentationml/2006/ole">
            <mc:AlternateContent xmlns:mc="http://schemas.openxmlformats.org/markup-compatibility/2006">
              <mc:Choice xmlns:v="urn:schemas-microsoft-com:vml" Requires="v">
                <p:oleObj spid="_x0000_s24835" name="Visio" r:id="rId6" imgW="2695276" imgH="2509932" progId="Visio.Drawing.11">
                  <p:embed/>
                </p:oleObj>
              </mc:Choice>
              <mc:Fallback>
                <p:oleObj name="Visio" r:id="rId6" imgW="2695276" imgH="2509932" progId="Visio.Drawing.11">
                  <p:embed/>
                  <p:pic>
                    <p:nvPicPr>
                      <p:cNvPr id="2" name="Object 1"/>
                      <p:cNvPicPr/>
                      <p:nvPr/>
                    </p:nvPicPr>
                    <p:blipFill>
                      <a:blip r:embed="rId7"/>
                      <a:stretch>
                        <a:fillRect/>
                      </a:stretch>
                    </p:blipFill>
                    <p:spPr>
                      <a:xfrm>
                        <a:off x="5311176" y="36301"/>
                        <a:ext cx="3509639" cy="3353943"/>
                      </a:xfrm>
                      <a:prstGeom prst="rect">
                        <a:avLst/>
                      </a:prstGeom>
                    </p:spPr>
                  </p:pic>
                </p:oleObj>
              </mc:Fallback>
            </mc:AlternateContent>
          </a:graphicData>
        </a:graphic>
      </p:graphicFrame>
      <p:graphicFrame>
        <p:nvGraphicFramePr>
          <p:cNvPr id="23" name="Object 22"/>
          <p:cNvGraphicFramePr>
            <a:graphicFrameLocks noChangeAspect="1"/>
          </p:cNvGraphicFramePr>
          <p:nvPr/>
        </p:nvGraphicFramePr>
        <p:xfrm>
          <a:off x="177467" y="500679"/>
          <a:ext cx="4895872" cy="2150973"/>
        </p:xfrm>
        <a:graphic>
          <a:graphicData uri="http://schemas.openxmlformats.org/presentationml/2006/ole">
            <mc:AlternateContent xmlns:mc="http://schemas.openxmlformats.org/markup-compatibility/2006">
              <mc:Choice xmlns:v="urn:schemas-microsoft-com:vml" Requires="v">
                <p:oleObj spid="_x0000_s24836" name="Visio" r:id="rId8" imgW="3859122" imgH="1695796" progId="Visio.Drawing.11">
                  <p:embed/>
                </p:oleObj>
              </mc:Choice>
              <mc:Fallback>
                <p:oleObj name="Visio" r:id="rId8" imgW="3859122" imgH="1695796" progId="Visio.Drawing.11">
                  <p:embed/>
                  <p:pic>
                    <p:nvPicPr>
                      <p:cNvPr id="23" name="Object 22"/>
                      <p:cNvPicPr/>
                      <p:nvPr/>
                    </p:nvPicPr>
                    <p:blipFill>
                      <a:blip r:embed="rId9"/>
                      <a:stretch>
                        <a:fillRect/>
                      </a:stretch>
                    </p:blipFill>
                    <p:spPr>
                      <a:xfrm>
                        <a:off x="177467" y="500679"/>
                        <a:ext cx="4895872" cy="2150973"/>
                      </a:xfrm>
                      <a:prstGeom prst="rect">
                        <a:avLst/>
                      </a:prstGeom>
                    </p:spPr>
                  </p:pic>
                </p:oleObj>
              </mc:Fallback>
            </mc:AlternateContent>
          </a:graphicData>
        </a:graphic>
      </p:graphicFrame>
      <p:sp>
        <p:nvSpPr>
          <p:cNvPr id="81" name="Snip Diagonal Corner Rectangle 80"/>
          <p:cNvSpPr/>
          <p:nvPr/>
        </p:nvSpPr>
        <p:spPr>
          <a:xfrm>
            <a:off x="0" y="2924937"/>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1</a:t>
            </a:r>
          </a:p>
        </p:txBody>
      </p:sp>
      <p:sp>
        <p:nvSpPr>
          <p:cNvPr id="82" name="Snip Diagonal Corner Rectangle 81"/>
          <p:cNvSpPr/>
          <p:nvPr/>
        </p:nvSpPr>
        <p:spPr>
          <a:xfrm>
            <a:off x="8675925" y="2924936"/>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2</a:t>
            </a:r>
          </a:p>
        </p:txBody>
      </p:sp>
      <p:sp>
        <p:nvSpPr>
          <p:cNvPr id="83" name="TextBox 82"/>
          <p:cNvSpPr txBox="1"/>
          <p:nvPr/>
        </p:nvSpPr>
        <p:spPr>
          <a:xfrm>
            <a:off x="458343" y="2924936"/>
            <a:ext cx="294940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Sequencing</a:t>
            </a:r>
          </a:p>
        </p:txBody>
      </p:sp>
      <p:sp>
        <p:nvSpPr>
          <p:cNvPr id="84" name="TextBox 83"/>
          <p:cNvSpPr txBox="1"/>
          <p:nvPr/>
        </p:nvSpPr>
        <p:spPr>
          <a:xfrm>
            <a:off x="6304876" y="2916378"/>
            <a:ext cx="247322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Read Mapping</a:t>
            </a:r>
          </a:p>
        </p:txBody>
      </p:sp>
      <p:sp>
        <p:nvSpPr>
          <p:cNvPr id="85" name="Snip Diagonal Corner Rectangle 84"/>
          <p:cNvSpPr/>
          <p:nvPr/>
        </p:nvSpPr>
        <p:spPr>
          <a:xfrm>
            <a:off x="-11591" y="6399657"/>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3</a:t>
            </a:r>
          </a:p>
        </p:txBody>
      </p:sp>
      <p:sp>
        <p:nvSpPr>
          <p:cNvPr id="86" name="Snip Diagonal Corner Rectangle 85"/>
          <p:cNvSpPr/>
          <p:nvPr/>
        </p:nvSpPr>
        <p:spPr>
          <a:xfrm>
            <a:off x="8678558" y="6399656"/>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4</a:t>
            </a:r>
          </a:p>
        </p:txBody>
      </p:sp>
      <p:sp>
        <p:nvSpPr>
          <p:cNvPr id="87" name="TextBox 86"/>
          <p:cNvSpPr txBox="1"/>
          <p:nvPr/>
        </p:nvSpPr>
        <p:spPr>
          <a:xfrm>
            <a:off x="483743" y="6379336"/>
            <a:ext cx="294940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Variant Calling</a:t>
            </a:r>
          </a:p>
        </p:txBody>
      </p:sp>
      <p:sp>
        <p:nvSpPr>
          <p:cNvPr id="88" name="TextBox 87"/>
          <p:cNvSpPr txBox="1"/>
          <p:nvPr/>
        </p:nvSpPr>
        <p:spPr>
          <a:xfrm>
            <a:off x="5558503" y="6399656"/>
            <a:ext cx="3404877"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Scientific Discovery</a:t>
            </a:r>
          </a:p>
        </p:txBody>
      </p:sp>
      <p:grpSp>
        <p:nvGrpSpPr>
          <p:cNvPr id="66" name="Group 65"/>
          <p:cNvGrpSpPr/>
          <p:nvPr/>
        </p:nvGrpSpPr>
        <p:grpSpPr>
          <a:xfrm>
            <a:off x="-289047" y="3715576"/>
            <a:ext cx="9433048" cy="3582965"/>
            <a:chOff x="-108520" y="3573016"/>
            <a:chExt cx="9433048" cy="3582965"/>
          </a:xfrm>
        </p:grpSpPr>
        <p:sp>
          <p:nvSpPr>
            <p:cNvPr id="63" name="Rectangle 62"/>
            <p:cNvSpPr/>
            <p:nvPr/>
          </p:nvSpPr>
          <p:spPr>
            <a:xfrm>
              <a:off x="-108520" y="3573016"/>
              <a:ext cx="9433048" cy="3276000"/>
            </a:xfrm>
            <a:prstGeom prst="rect">
              <a:avLst/>
            </a:prstGeom>
            <a:solidFill>
              <a:schemeClr val="bg1"/>
            </a:solidFill>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dirty="0">
                <a:ln>
                  <a:noFill/>
                </a:ln>
                <a:solidFill>
                  <a:srgbClr val="EEECE1"/>
                </a:solidFill>
                <a:effectLst/>
                <a:uLnTx/>
                <a:uFillTx/>
                <a:latin typeface="europa"/>
                <a:ea typeface="+mn-ea"/>
                <a:cs typeface="+mn-cs"/>
              </a:endParaRPr>
            </a:p>
          </p:txBody>
        </p:sp>
        <p:grpSp>
          <p:nvGrpSpPr>
            <p:cNvPr id="3" name="Group 2"/>
            <p:cNvGrpSpPr/>
            <p:nvPr/>
          </p:nvGrpSpPr>
          <p:grpSpPr>
            <a:xfrm>
              <a:off x="613105" y="4005064"/>
              <a:ext cx="7919335" cy="3150917"/>
              <a:chOff x="-208582" y="3753558"/>
              <a:chExt cx="7919335" cy="3150917"/>
            </a:xfrm>
          </p:grpSpPr>
          <p:sp>
            <p:nvSpPr>
              <p:cNvPr id="62" name="Rectangle 61"/>
              <p:cNvSpPr/>
              <p:nvPr/>
            </p:nvSpPr>
            <p:spPr>
              <a:xfrm rot="12861">
                <a:off x="-208582" y="3828624"/>
                <a:ext cx="1900479" cy="2405141"/>
              </a:xfrm>
              <a:prstGeom prst="rect">
                <a:avLst/>
              </a:prstGeom>
              <a:solidFill>
                <a:srgbClr val="C6C6C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pic>
            <p:nvPicPr>
              <p:cNvPr id="28" name="Picture 4" descr="https://i.ytimg.com/vi/thf4TFnkesw/maxresdefault.jpg"/>
              <p:cNvPicPr>
                <a:picLocks noChangeAspect="1" noChangeArrowheads="1"/>
              </p:cNvPicPr>
              <p:nvPr/>
            </p:nvPicPr>
            <p:blipFill rotWithShape="1">
              <a:blip r:embed="rId10" cstate="print">
                <a:clrChange>
                  <a:clrFrom>
                    <a:srgbClr val="FFFFFF"/>
                  </a:clrFrom>
                  <a:clrTo>
                    <a:srgbClr val="FFFFFF">
                      <a:alpha val="0"/>
                    </a:srgbClr>
                  </a:clrTo>
                </a:clrChange>
                <a:extLst>
                  <a:ext uri="{28A0092B-C50C-407E-A947-70E740481C1C}">
                    <a14:useLocalDpi xmlns:a14="http://schemas.microsoft.com/office/drawing/2010/main" val="0"/>
                  </a:ext>
                </a:extLst>
              </a:blip>
              <a:srcRect t="16939" b="37412"/>
              <a:stretch/>
            </p:blipFill>
            <p:spPr bwMode="auto">
              <a:xfrm rot="961673">
                <a:off x="144628" y="3753558"/>
                <a:ext cx="6902450" cy="3150917"/>
              </a:xfrm>
              <a:prstGeom prst="rect">
                <a:avLst/>
              </a:prstGeom>
              <a:noFill/>
              <a:extLst>
                <a:ext uri="{909E8E84-426E-40DD-AFC4-6F175D3DCCD1}">
                  <a14:hiddenFill xmlns:a14="http://schemas.microsoft.com/office/drawing/2010/main">
                    <a:solidFill>
                      <a:srgbClr val="FFFFFF"/>
                    </a:solidFill>
                  </a14:hiddenFill>
                </a:ext>
              </a:extLst>
            </p:spPr>
          </p:pic>
          <p:sp>
            <p:nvSpPr>
              <p:cNvPr id="29" name="Rectangle 28"/>
              <p:cNvSpPr/>
              <p:nvPr/>
            </p:nvSpPr>
            <p:spPr>
              <a:xfrm rot="12861">
                <a:off x="376978" y="4035982"/>
                <a:ext cx="1900479" cy="1797999"/>
              </a:xfrm>
              <a:prstGeom prst="rect">
                <a:avLst/>
              </a:prstGeom>
              <a:solidFill>
                <a:srgbClr val="C6C6C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30" name="Oval 29"/>
              <p:cNvSpPr/>
              <p:nvPr/>
            </p:nvSpPr>
            <p:spPr>
              <a:xfrm rot="961673">
                <a:off x="3274474" y="5019457"/>
                <a:ext cx="545523" cy="54552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31" name="Oval 30"/>
              <p:cNvSpPr/>
              <p:nvPr/>
            </p:nvSpPr>
            <p:spPr>
              <a:xfrm rot="961673">
                <a:off x="3184235" y="5076418"/>
                <a:ext cx="545523" cy="54552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32" name="Oval 31"/>
              <p:cNvSpPr/>
              <p:nvPr/>
            </p:nvSpPr>
            <p:spPr>
              <a:xfrm rot="961673">
                <a:off x="2682472" y="5332287"/>
                <a:ext cx="577532" cy="57753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33" name="Oval 32"/>
              <p:cNvSpPr/>
              <p:nvPr/>
            </p:nvSpPr>
            <p:spPr>
              <a:xfrm rot="961673">
                <a:off x="3178618" y="4478667"/>
                <a:ext cx="577532" cy="57753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34" name="Oval 33"/>
              <p:cNvSpPr/>
              <p:nvPr/>
            </p:nvSpPr>
            <p:spPr>
              <a:xfrm rot="961673">
                <a:off x="3735687" y="4643492"/>
                <a:ext cx="573365" cy="64302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35" name="Oval 34"/>
              <p:cNvSpPr/>
              <p:nvPr/>
            </p:nvSpPr>
            <p:spPr>
              <a:xfrm rot="961673">
                <a:off x="4180716" y="4852949"/>
                <a:ext cx="676378" cy="57753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36" name="Oval 35"/>
              <p:cNvSpPr/>
              <p:nvPr/>
            </p:nvSpPr>
            <p:spPr>
              <a:xfrm rot="961673">
                <a:off x="2508995" y="4000739"/>
                <a:ext cx="577532" cy="57753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37" name="Rounded Rectangle 36"/>
              <p:cNvSpPr/>
              <p:nvPr/>
            </p:nvSpPr>
            <p:spPr>
              <a:xfrm rot="61750">
                <a:off x="2444098" y="4616095"/>
                <a:ext cx="580811" cy="765360"/>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38" name="Rectangle 37"/>
              <p:cNvSpPr/>
              <p:nvPr/>
            </p:nvSpPr>
            <p:spPr>
              <a:xfrm>
                <a:off x="293120" y="4523798"/>
                <a:ext cx="2012089" cy="1354217"/>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300 M</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bases/min</a:t>
                </a:r>
                <a:endParaRPr kumimoji="0" lang="en-US" sz="2800" b="0" i="0" u="none" strike="noStrike" kern="1200" cap="none" spc="0" normalizeH="0" baseline="0" noProof="0" dirty="0">
                  <a:ln>
                    <a:noFill/>
                  </a:ln>
                  <a:solidFill>
                    <a:prstClr val="black"/>
                  </a:solidFill>
                  <a:effectLst/>
                  <a:uLnTx/>
                  <a:uFillTx/>
                  <a:latin typeface="Tahoma"/>
                  <a:ea typeface="+mn-ea"/>
                  <a:cs typeface="+mn-cs"/>
                </a:endParaRPr>
              </a:p>
            </p:txBody>
          </p:sp>
          <p:sp>
            <p:nvSpPr>
              <p:cNvPr id="39" name="Rectangle 5"/>
              <p:cNvSpPr>
                <a:spLocks noChangeArrowheads="1"/>
              </p:cNvSpPr>
              <p:nvPr/>
            </p:nvSpPr>
            <p:spPr bwMode="auto">
              <a:xfrm rot="1668114">
                <a:off x="2356724" y="4195899"/>
                <a:ext cx="150515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1F497D"/>
                    </a:solidFill>
                    <a:effectLst/>
                    <a:uLnTx/>
                    <a:uFillTx/>
                    <a:latin typeface="Tahoma"/>
                    <a:ea typeface="+mn-ea"/>
                    <a:cs typeface="+mn-cs"/>
                  </a:rPr>
                  <a:t>GAGTCAGAATTTGAC </a:t>
                </a:r>
              </a:p>
            </p:txBody>
          </p:sp>
          <p:sp>
            <p:nvSpPr>
              <p:cNvPr id="40" name="Rectangle 5"/>
              <p:cNvSpPr>
                <a:spLocks noChangeArrowheads="1"/>
              </p:cNvSpPr>
              <p:nvPr/>
            </p:nvSpPr>
            <p:spPr bwMode="auto">
              <a:xfrm rot="1668114">
                <a:off x="2426056" y="4506516"/>
                <a:ext cx="150515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C0504D"/>
                    </a:solidFill>
                    <a:effectLst/>
                    <a:uLnTx/>
                    <a:uFillTx/>
                    <a:latin typeface="Tahoma"/>
                    <a:ea typeface="+mn-ea"/>
                    <a:cs typeface="+mn-cs"/>
                  </a:rPr>
                  <a:t>GAGTCAGAATTTGAC </a:t>
                </a:r>
              </a:p>
            </p:txBody>
          </p:sp>
          <p:sp>
            <p:nvSpPr>
              <p:cNvPr id="41" name="Rectangle 5"/>
              <p:cNvSpPr>
                <a:spLocks noChangeArrowheads="1"/>
              </p:cNvSpPr>
              <p:nvPr/>
            </p:nvSpPr>
            <p:spPr bwMode="auto">
              <a:xfrm rot="1668114">
                <a:off x="2495388" y="4817134"/>
                <a:ext cx="150515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8064A2"/>
                    </a:solidFill>
                    <a:effectLst/>
                    <a:uLnTx/>
                    <a:uFillTx/>
                    <a:latin typeface="Tahoma"/>
                    <a:ea typeface="+mn-ea"/>
                    <a:cs typeface="+mn-cs"/>
                  </a:rPr>
                  <a:t>GAGTCAGAATTTGAC </a:t>
                </a:r>
              </a:p>
            </p:txBody>
          </p:sp>
          <p:sp>
            <p:nvSpPr>
              <p:cNvPr id="42" name="Rectangle 5"/>
              <p:cNvSpPr>
                <a:spLocks noChangeArrowheads="1"/>
              </p:cNvSpPr>
              <p:nvPr/>
            </p:nvSpPr>
            <p:spPr bwMode="auto">
              <a:xfrm rot="1668114">
                <a:off x="2320594" y="5057620"/>
                <a:ext cx="150515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F79646"/>
                    </a:solidFill>
                    <a:effectLst/>
                    <a:uLnTx/>
                    <a:uFillTx/>
                    <a:latin typeface="Tahoma"/>
                    <a:ea typeface="+mn-ea"/>
                    <a:cs typeface="+mn-cs"/>
                  </a:rPr>
                  <a:t>GAGTCAGAATTTGAC </a:t>
                </a:r>
              </a:p>
            </p:txBody>
          </p:sp>
          <p:sp>
            <p:nvSpPr>
              <p:cNvPr id="43" name="Rectangle 5"/>
              <p:cNvSpPr>
                <a:spLocks noChangeArrowheads="1"/>
              </p:cNvSpPr>
              <p:nvPr/>
            </p:nvSpPr>
            <p:spPr bwMode="auto">
              <a:xfrm rot="20074936">
                <a:off x="2354860" y="5490301"/>
                <a:ext cx="150515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9BBB59"/>
                    </a:solidFill>
                    <a:effectLst/>
                    <a:uLnTx/>
                    <a:uFillTx/>
                    <a:latin typeface="Tahoma"/>
                    <a:ea typeface="+mn-ea"/>
                    <a:cs typeface="+mn-cs"/>
                  </a:rPr>
                  <a:t>GAGTCAGAATTTGAC </a:t>
                </a:r>
              </a:p>
            </p:txBody>
          </p:sp>
          <p:sp>
            <p:nvSpPr>
              <p:cNvPr id="44" name="Rectangle 5"/>
              <p:cNvSpPr>
                <a:spLocks noChangeArrowheads="1"/>
              </p:cNvSpPr>
              <p:nvPr/>
            </p:nvSpPr>
            <p:spPr bwMode="auto">
              <a:xfrm rot="20074936">
                <a:off x="2477456" y="5155537"/>
                <a:ext cx="150515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C0504D"/>
                    </a:solidFill>
                    <a:effectLst/>
                    <a:uLnTx/>
                    <a:uFillTx/>
                    <a:latin typeface="Tahoma"/>
                    <a:ea typeface="+mn-ea"/>
                    <a:cs typeface="+mn-cs"/>
                  </a:rPr>
                  <a:t>GAGTCAGAATTTGAC </a:t>
                </a:r>
              </a:p>
            </p:txBody>
          </p:sp>
          <p:sp>
            <p:nvSpPr>
              <p:cNvPr id="45" name="Rectangle 5"/>
              <p:cNvSpPr>
                <a:spLocks noChangeArrowheads="1"/>
              </p:cNvSpPr>
              <p:nvPr/>
            </p:nvSpPr>
            <p:spPr bwMode="auto">
              <a:xfrm rot="20074936">
                <a:off x="2722115" y="4855839"/>
                <a:ext cx="150515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4F81BD"/>
                    </a:solidFill>
                    <a:effectLst/>
                    <a:uLnTx/>
                    <a:uFillTx/>
                    <a:latin typeface="Tahoma"/>
                    <a:ea typeface="+mn-ea"/>
                    <a:cs typeface="+mn-cs"/>
                  </a:rPr>
                  <a:t>GAGTCAGAATTTGAC </a:t>
                </a:r>
              </a:p>
            </p:txBody>
          </p:sp>
          <p:sp>
            <p:nvSpPr>
              <p:cNvPr id="46" name="Rectangle 5"/>
              <p:cNvSpPr>
                <a:spLocks noChangeArrowheads="1"/>
              </p:cNvSpPr>
              <p:nvPr/>
            </p:nvSpPr>
            <p:spPr bwMode="auto">
              <a:xfrm rot="21285137">
                <a:off x="3766383" y="5109606"/>
                <a:ext cx="150515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F79646"/>
                    </a:solidFill>
                    <a:effectLst/>
                    <a:uLnTx/>
                    <a:uFillTx/>
                    <a:latin typeface="Tahoma"/>
                    <a:ea typeface="+mn-ea"/>
                    <a:cs typeface="+mn-cs"/>
                  </a:rPr>
                  <a:t>GAGTCAGAATTTGAC </a:t>
                </a:r>
              </a:p>
            </p:txBody>
          </p:sp>
          <p:sp>
            <p:nvSpPr>
              <p:cNvPr id="47" name="Rectangle 5"/>
              <p:cNvSpPr>
                <a:spLocks noChangeArrowheads="1"/>
              </p:cNvSpPr>
              <p:nvPr/>
            </p:nvSpPr>
            <p:spPr bwMode="auto">
              <a:xfrm rot="21285137">
                <a:off x="3731850" y="4861840"/>
                <a:ext cx="150515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C0504D"/>
                    </a:solidFill>
                    <a:effectLst/>
                    <a:uLnTx/>
                    <a:uFillTx/>
                    <a:latin typeface="Tahoma"/>
                    <a:ea typeface="+mn-ea"/>
                    <a:cs typeface="+mn-cs"/>
                  </a:rPr>
                  <a:t>GAGTCAGAATTTGAC </a:t>
                </a:r>
              </a:p>
            </p:txBody>
          </p:sp>
          <p:sp>
            <p:nvSpPr>
              <p:cNvPr id="48" name="Rectangle 5"/>
              <p:cNvSpPr>
                <a:spLocks noChangeArrowheads="1"/>
              </p:cNvSpPr>
              <p:nvPr/>
            </p:nvSpPr>
            <p:spPr bwMode="auto">
              <a:xfrm rot="21285137">
                <a:off x="3819380" y="4649139"/>
                <a:ext cx="150515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FF0000"/>
                    </a:solidFill>
                    <a:effectLst/>
                    <a:uLnTx/>
                    <a:uFillTx/>
                    <a:latin typeface="Tahoma"/>
                    <a:ea typeface="+mn-ea"/>
                    <a:cs typeface="+mn-cs"/>
                  </a:rPr>
                  <a:t>GAGTCAGAATTTGAC </a:t>
                </a:r>
              </a:p>
            </p:txBody>
          </p:sp>
          <p:sp>
            <p:nvSpPr>
              <p:cNvPr id="49" name="Rectangle 5"/>
              <p:cNvSpPr>
                <a:spLocks noChangeArrowheads="1"/>
              </p:cNvSpPr>
              <p:nvPr/>
            </p:nvSpPr>
            <p:spPr bwMode="auto">
              <a:xfrm rot="21285137">
                <a:off x="3105970" y="4807546"/>
                <a:ext cx="150515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Tahoma"/>
                    <a:ea typeface="+mn-ea"/>
                    <a:cs typeface="+mn-cs"/>
                  </a:rPr>
                  <a:t>GAGTCAGAATTTGAC </a:t>
                </a:r>
              </a:p>
            </p:txBody>
          </p:sp>
          <p:sp>
            <p:nvSpPr>
              <p:cNvPr id="50" name="Rectangle 5"/>
              <p:cNvSpPr>
                <a:spLocks noChangeArrowheads="1"/>
              </p:cNvSpPr>
              <p:nvPr/>
            </p:nvSpPr>
            <p:spPr bwMode="auto">
              <a:xfrm rot="21285137">
                <a:off x="3210367" y="4996100"/>
                <a:ext cx="150515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00B0F0"/>
                    </a:solidFill>
                    <a:effectLst/>
                    <a:uLnTx/>
                    <a:uFillTx/>
                    <a:latin typeface="Tahoma"/>
                    <a:ea typeface="+mn-ea"/>
                    <a:cs typeface="+mn-cs"/>
                  </a:rPr>
                  <a:t>GAGTCAGAATTTGAC </a:t>
                </a:r>
              </a:p>
            </p:txBody>
          </p:sp>
          <p:sp>
            <p:nvSpPr>
              <p:cNvPr id="51" name="Rectangle 5"/>
              <p:cNvSpPr>
                <a:spLocks noChangeArrowheads="1"/>
              </p:cNvSpPr>
              <p:nvPr/>
            </p:nvSpPr>
            <p:spPr bwMode="auto">
              <a:xfrm rot="21285137">
                <a:off x="3314765" y="5184654"/>
                <a:ext cx="150515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FFFF00"/>
                    </a:solidFill>
                    <a:effectLst/>
                    <a:uLnTx/>
                    <a:uFillTx/>
                    <a:latin typeface="Tahoma"/>
                    <a:ea typeface="+mn-ea"/>
                    <a:cs typeface="+mn-cs"/>
                  </a:rPr>
                  <a:t>GAGTCAGAATTTGAC </a:t>
                </a:r>
              </a:p>
            </p:txBody>
          </p:sp>
          <p:sp>
            <p:nvSpPr>
              <p:cNvPr id="52" name="Rectangle 5"/>
              <p:cNvSpPr>
                <a:spLocks noChangeArrowheads="1"/>
              </p:cNvSpPr>
              <p:nvPr/>
            </p:nvSpPr>
            <p:spPr bwMode="auto">
              <a:xfrm rot="21285137">
                <a:off x="2437559" y="4616239"/>
                <a:ext cx="150515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EEECE1"/>
                    </a:solidFill>
                    <a:effectLst/>
                    <a:uLnTx/>
                    <a:uFillTx/>
                    <a:latin typeface="Tahoma"/>
                    <a:ea typeface="+mn-ea"/>
                    <a:cs typeface="+mn-cs"/>
                  </a:rPr>
                  <a:t>GAGTCAGAATTTGAC </a:t>
                </a:r>
              </a:p>
            </p:txBody>
          </p:sp>
          <p:sp>
            <p:nvSpPr>
              <p:cNvPr id="53" name="Rectangle 5"/>
              <p:cNvSpPr>
                <a:spLocks noChangeArrowheads="1"/>
              </p:cNvSpPr>
              <p:nvPr/>
            </p:nvSpPr>
            <p:spPr bwMode="auto">
              <a:xfrm rot="21285137">
                <a:off x="2565252" y="4757922"/>
                <a:ext cx="150515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7030A0"/>
                    </a:solidFill>
                    <a:effectLst/>
                    <a:uLnTx/>
                    <a:uFillTx/>
                    <a:latin typeface="Tahoma"/>
                    <a:ea typeface="+mn-ea"/>
                    <a:cs typeface="+mn-cs"/>
                  </a:rPr>
                  <a:t>GAGTCAGAATTTGAC </a:t>
                </a:r>
              </a:p>
            </p:txBody>
          </p:sp>
          <p:sp>
            <p:nvSpPr>
              <p:cNvPr id="54" name="Striped Right Arrow 53"/>
              <p:cNvSpPr/>
              <p:nvPr/>
            </p:nvSpPr>
            <p:spPr>
              <a:xfrm rot="16200000">
                <a:off x="3669587" y="5745282"/>
                <a:ext cx="545431" cy="255115"/>
              </a:xfrm>
              <a:prstGeom prst="stripedRightArrow">
                <a:avLst>
                  <a:gd name="adj1" fmla="val 36641"/>
                  <a:gd name="adj2" fmla="val 50000"/>
                </a:avLst>
              </a:prstGeom>
              <a:solidFill>
                <a:srgbClr val="FE0606"/>
              </a:solidFill>
              <a:ln>
                <a:noFill/>
              </a:ln>
            </p:spPr>
            <p:style>
              <a:lnRef idx="2">
                <a:schemeClr val="accent4"/>
              </a:lnRef>
              <a:fillRef idx="1">
                <a:schemeClr val="lt1"/>
              </a:fillRef>
              <a:effectRef idx="0">
                <a:schemeClr val="accent4"/>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Tahoma"/>
                  <a:ea typeface="+mn-ea"/>
                  <a:cs typeface="+mn-cs"/>
                </a:endParaRPr>
              </a:p>
            </p:txBody>
          </p:sp>
          <p:sp>
            <p:nvSpPr>
              <p:cNvPr id="55" name="Striped Right Arrow 54"/>
              <p:cNvSpPr/>
              <p:nvPr/>
            </p:nvSpPr>
            <p:spPr>
              <a:xfrm rot="16200000">
                <a:off x="3966178" y="5724775"/>
                <a:ext cx="545431" cy="255115"/>
              </a:xfrm>
              <a:prstGeom prst="stripedRightArrow">
                <a:avLst>
                  <a:gd name="adj1" fmla="val 36641"/>
                  <a:gd name="adj2" fmla="val 50000"/>
                </a:avLst>
              </a:prstGeom>
              <a:solidFill>
                <a:srgbClr val="FE0606"/>
              </a:solidFill>
              <a:ln>
                <a:noFill/>
              </a:ln>
            </p:spPr>
            <p:style>
              <a:lnRef idx="2">
                <a:schemeClr val="accent4"/>
              </a:lnRef>
              <a:fillRef idx="1">
                <a:schemeClr val="lt1"/>
              </a:fillRef>
              <a:effectRef idx="0">
                <a:schemeClr val="accent4"/>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Tahoma"/>
                  <a:ea typeface="+mn-ea"/>
                  <a:cs typeface="+mn-cs"/>
                </a:endParaRPr>
              </a:p>
            </p:txBody>
          </p:sp>
          <p:sp>
            <p:nvSpPr>
              <p:cNvPr id="56" name="Striped Right Arrow 55"/>
              <p:cNvSpPr/>
              <p:nvPr/>
            </p:nvSpPr>
            <p:spPr>
              <a:xfrm rot="5413798">
                <a:off x="3619012" y="4106675"/>
                <a:ext cx="545431" cy="255115"/>
              </a:xfrm>
              <a:prstGeom prst="stripedRightArrow">
                <a:avLst>
                  <a:gd name="adj1" fmla="val 36641"/>
                  <a:gd name="adj2" fmla="val 50000"/>
                </a:avLst>
              </a:prstGeom>
              <a:solidFill>
                <a:srgbClr val="FE0606"/>
              </a:solidFill>
              <a:ln>
                <a:noFill/>
              </a:ln>
            </p:spPr>
            <p:style>
              <a:lnRef idx="2">
                <a:schemeClr val="accent4"/>
              </a:lnRef>
              <a:fillRef idx="1">
                <a:schemeClr val="lt1"/>
              </a:fillRef>
              <a:effectRef idx="0">
                <a:schemeClr val="accent4"/>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Tahoma"/>
                  <a:ea typeface="+mn-ea"/>
                  <a:cs typeface="+mn-cs"/>
                </a:endParaRPr>
              </a:p>
            </p:txBody>
          </p:sp>
          <p:sp>
            <p:nvSpPr>
              <p:cNvPr id="57" name="Striped Right Arrow 56"/>
              <p:cNvSpPr/>
              <p:nvPr/>
            </p:nvSpPr>
            <p:spPr>
              <a:xfrm rot="5413798">
                <a:off x="3915603" y="4115250"/>
                <a:ext cx="545431" cy="255115"/>
              </a:xfrm>
              <a:prstGeom prst="stripedRightArrow">
                <a:avLst>
                  <a:gd name="adj1" fmla="val 36641"/>
                  <a:gd name="adj2" fmla="val 50000"/>
                </a:avLst>
              </a:prstGeom>
              <a:solidFill>
                <a:srgbClr val="FE0606"/>
              </a:solidFill>
              <a:ln>
                <a:noFill/>
              </a:ln>
            </p:spPr>
            <p:style>
              <a:lnRef idx="2">
                <a:schemeClr val="accent4"/>
              </a:lnRef>
              <a:fillRef idx="1">
                <a:schemeClr val="lt1"/>
              </a:fillRef>
              <a:effectRef idx="0">
                <a:schemeClr val="accent4"/>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Tahoma"/>
                  <a:ea typeface="+mn-ea"/>
                  <a:cs typeface="+mn-cs"/>
                </a:endParaRPr>
              </a:p>
            </p:txBody>
          </p:sp>
          <p:sp>
            <p:nvSpPr>
              <p:cNvPr id="58" name="Rectangle 57"/>
              <p:cNvSpPr/>
              <p:nvPr/>
            </p:nvSpPr>
            <p:spPr>
              <a:xfrm>
                <a:off x="293246" y="4156921"/>
                <a:ext cx="2178802" cy="369332"/>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Illumina HiSeq4000  </a:t>
                </a:r>
              </a:p>
            </p:txBody>
          </p:sp>
          <p:sp>
            <p:nvSpPr>
              <p:cNvPr id="59" name="Rectangle 58"/>
              <p:cNvSpPr/>
              <p:nvPr/>
            </p:nvSpPr>
            <p:spPr>
              <a:xfrm>
                <a:off x="5778582" y="4354557"/>
                <a:ext cx="1617751" cy="1354217"/>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2 M</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bases/min</a:t>
                </a:r>
                <a:endParaRPr kumimoji="0" lang="en-US" sz="2800" b="0" i="0" u="none" strike="noStrike" kern="1200" cap="none" spc="0" normalizeH="0" baseline="0" noProof="0" dirty="0">
                  <a:ln>
                    <a:noFill/>
                  </a:ln>
                  <a:solidFill>
                    <a:prstClr val="black"/>
                  </a:solidFill>
                  <a:effectLst/>
                  <a:uLnTx/>
                  <a:uFillTx/>
                  <a:latin typeface="Tahoma"/>
                  <a:ea typeface="+mn-ea"/>
                  <a:cs typeface="+mn-cs"/>
                </a:endParaRPr>
              </a:p>
            </p:txBody>
          </p:sp>
          <p:sp>
            <p:nvSpPr>
              <p:cNvPr id="60" name="Rectangle 59"/>
              <p:cNvSpPr/>
              <p:nvPr/>
            </p:nvSpPr>
            <p:spPr>
              <a:xfrm>
                <a:off x="5838545" y="4024155"/>
                <a:ext cx="1524776" cy="461665"/>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EEECE1">
                        <a:lumMod val="75000"/>
                      </a:srgbClr>
                    </a:solidFill>
                    <a:effectLst/>
                    <a:uLnTx/>
                    <a:uFillTx/>
                    <a:latin typeface="Times New Roman" panose="02020603050405020304" pitchFamily="18" charset="0"/>
                    <a:ea typeface="Times New Roman" panose="02020603050405020304" pitchFamily="18" charset="0"/>
                    <a:cs typeface="+mn-cs"/>
                  </a:rPr>
                  <a:t>on average</a:t>
                </a:r>
                <a:endParaRPr kumimoji="0" lang="en-US" sz="1100" b="0" i="0" u="none" strike="noStrike" kern="1200" cap="none" spc="0" normalizeH="0" baseline="0" noProof="0" dirty="0">
                  <a:ln>
                    <a:noFill/>
                  </a:ln>
                  <a:solidFill>
                    <a:srgbClr val="EEECE1">
                      <a:lumMod val="75000"/>
                    </a:srgbClr>
                  </a:solidFill>
                  <a:effectLst/>
                  <a:uLnTx/>
                  <a:uFillTx/>
                  <a:latin typeface="Tahoma"/>
                  <a:ea typeface="+mn-ea"/>
                  <a:cs typeface="+mn-cs"/>
                </a:endParaRPr>
              </a:p>
            </p:txBody>
          </p:sp>
          <p:sp>
            <p:nvSpPr>
              <p:cNvPr id="61" name="Rectangle 60"/>
              <p:cNvSpPr/>
              <p:nvPr/>
            </p:nvSpPr>
            <p:spPr>
              <a:xfrm>
                <a:off x="5594468" y="5530453"/>
                <a:ext cx="2116285" cy="830997"/>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a:ln>
                      <a:noFill/>
                    </a:ln>
                    <a:solidFill>
                      <a:srgbClr val="FF0000"/>
                    </a:solidFill>
                    <a:effectLst/>
                    <a:uLnTx/>
                    <a:uFillTx/>
                    <a:latin typeface="Tahoma"/>
                    <a:ea typeface="Times New Roman" panose="02020603050405020304" pitchFamily="18" charset="0"/>
                    <a:cs typeface="+mn-cs"/>
                  </a:rPr>
                  <a:t>(0.6%)</a:t>
                </a:r>
                <a:endParaRPr kumimoji="0" lang="en-US" sz="800" b="0" i="0" u="none" strike="noStrike" kern="1200" cap="none" spc="0" normalizeH="0" baseline="0" noProof="0" dirty="0">
                  <a:ln>
                    <a:noFill/>
                  </a:ln>
                  <a:solidFill>
                    <a:srgbClr val="FF0000"/>
                  </a:solidFill>
                  <a:effectLst/>
                  <a:uLnTx/>
                  <a:uFillTx/>
                  <a:latin typeface="Tahoma"/>
                  <a:ea typeface="+mn-ea"/>
                  <a:cs typeface="+mn-cs"/>
                </a:endParaRPr>
              </a:p>
            </p:txBody>
          </p:sp>
        </p:grpSp>
      </p:grpSp>
      <p:sp>
        <p:nvSpPr>
          <p:cNvPr id="65" name="TextBox 64"/>
          <p:cNvSpPr txBox="1"/>
          <p:nvPr/>
        </p:nvSpPr>
        <p:spPr>
          <a:xfrm>
            <a:off x="1938728" y="3493395"/>
            <a:ext cx="5413161" cy="584775"/>
          </a:xfrm>
          <a:prstGeom prst="rect">
            <a:avLst/>
          </a:prstGeom>
          <a:solidFill>
            <a:srgbClr val="FFFF99"/>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FF0000"/>
                </a:solidFill>
                <a:effectLst/>
                <a:uLnTx/>
                <a:uFillTx/>
                <a:latin typeface="Tahoma"/>
                <a:ea typeface="+mn-ea"/>
                <a:cs typeface="+mn-cs"/>
              </a:rPr>
              <a:t>Bottlenecked in Mapping!!</a:t>
            </a:r>
          </a:p>
        </p:txBody>
      </p:sp>
    </p:spTree>
    <p:extLst>
      <p:ext uri="{BB962C8B-B14F-4D97-AF65-F5344CB8AC3E}">
        <p14:creationId xmlns:p14="http://schemas.microsoft.com/office/powerpoint/2010/main" val="406874451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6"/>
                                        </p:tgtEl>
                                        <p:attrNameLst>
                                          <p:attrName>style.visibility</p:attrName>
                                        </p:attrNameLst>
                                      </p:cBhvr>
                                      <p:to>
                                        <p:strVal val="visible"/>
                                      </p:to>
                                    </p:set>
                                    <p:animEffect transition="in" filter="dissolve">
                                      <p:cBhvr>
                                        <p:cTn id="7" dur="500"/>
                                        <p:tgtEl>
                                          <p:spTgt spid="66"/>
                                        </p:tgtEl>
                                      </p:cBhvr>
                                    </p:animEffect>
                                  </p:childTnLst>
                                </p:cTn>
                              </p:par>
                              <p:par>
                                <p:cTn id="8" presetID="2" presetClass="entr" presetSubtype="4" fill="hold" grpId="0" nodeType="withEffect">
                                  <p:stCondLst>
                                    <p:cond delay="0"/>
                                  </p:stCondLst>
                                  <p:childTnLst>
                                    <p:set>
                                      <p:cBhvr>
                                        <p:cTn id="9" dur="1" fill="hold">
                                          <p:stCondLst>
                                            <p:cond delay="0"/>
                                          </p:stCondLst>
                                        </p:cTn>
                                        <p:tgtEl>
                                          <p:spTgt spid="65"/>
                                        </p:tgtEl>
                                        <p:attrNameLst>
                                          <p:attrName>style.visibility</p:attrName>
                                        </p:attrNameLst>
                                      </p:cBhvr>
                                      <p:to>
                                        <p:strVal val="visible"/>
                                      </p:to>
                                    </p:set>
                                    <p:anim calcmode="lin" valueType="num">
                                      <p:cBhvr additive="base">
                                        <p:cTn id="10" dur="500" fill="hold"/>
                                        <p:tgtEl>
                                          <p:spTgt spid="65"/>
                                        </p:tgtEl>
                                        <p:attrNameLst>
                                          <p:attrName>ppt_x</p:attrName>
                                        </p:attrNameLst>
                                      </p:cBhvr>
                                      <p:tavLst>
                                        <p:tav tm="0">
                                          <p:val>
                                            <p:strVal val="#ppt_x"/>
                                          </p:val>
                                        </p:tav>
                                        <p:tav tm="100000">
                                          <p:val>
                                            <p:strVal val="#ppt_x"/>
                                          </p:val>
                                        </p:tav>
                                      </p:tavLst>
                                    </p:anim>
                                    <p:anim calcmode="lin" valueType="num">
                                      <p:cBhvr additive="base">
                                        <p:cTn id="11" dur="500" fill="hold"/>
                                        <p:tgtEl>
                                          <p:spTgt spid="6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 grpId="0" animBg="1"/>
    </p:bldLst>
  </p:timing>
</p:sld>
</file>

<file path=ppt/slides/slide4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Hash Table Based Read Mappers</a:t>
            </a:r>
          </a:p>
        </p:txBody>
      </p:sp>
      <p:sp>
        <p:nvSpPr>
          <p:cNvPr id="3" name="Content Placeholder 2"/>
          <p:cNvSpPr>
            <a:spLocks noGrp="1"/>
          </p:cNvSpPr>
          <p:nvPr>
            <p:ph idx="1"/>
          </p:nvPr>
        </p:nvSpPr>
        <p:spPr/>
        <p:txBody>
          <a:bodyPr/>
          <a:lstStyle/>
          <a:p>
            <a:r>
              <a:rPr lang="en-US" dirty="0">
                <a:solidFill>
                  <a:srgbClr val="0000FF"/>
                </a:solidFill>
              </a:rPr>
              <a:t>+ Guaranteed to find </a:t>
            </a:r>
            <a:r>
              <a:rPr lang="en-US" i="1" dirty="0">
                <a:solidFill>
                  <a:srgbClr val="0000FF"/>
                </a:solidFill>
              </a:rPr>
              <a:t>all</a:t>
            </a:r>
            <a:r>
              <a:rPr lang="en-US" dirty="0">
                <a:solidFill>
                  <a:srgbClr val="0000FF"/>
                </a:solidFill>
              </a:rPr>
              <a:t> mappings </a:t>
            </a:r>
            <a:r>
              <a:rPr lang="en-US" dirty="0">
                <a:solidFill>
                  <a:srgbClr val="0000FF"/>
                </a:solidFill>
                <a:sym typeface="Wingdings" pitchFamily="2" charset="2"/>
              </a:rPr>
              <a:t> sensitive</a:t>
            </a:r>
            <a:endParaRPr lang="en-US" dirty="0">
              <a:solidFill>
                <a:srgbClr val="0000FF"/>
              </a:solidFill>
            </a:endParaRPr>
          </a:p>
          <a:p>
            <a:r>
              <a:rPr lang="en-US" dirty="0">
                <a:solidFill>
                  <a:srgbClr val="0000FF"/>
                </a:solidFill>
              </a:rPr>
              <a:t>+ Can tolerate up to </a:t>
            </a:r>
            <a:r>
              <a:rPr lang="en-US" i="1" dirty="0">
                <a:solidFill>
                  <a:srgbClr val="0000FF"/>
                </a:solidFill>
              </a:rPr>
              <a:t>e</a:t>
            </a:r>
            <a:r>
              <a:rPr lang="en-US" dirty="0">
                <a:solidFill>
                  <a:srgbClr val="0000FF"/>
                </a:solidFill>
              </a:rPr>
              <a:t> errors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223F3DD0-964F-E14E-9680-7F8D5AE1424B}"/>
              </a:ext>
            </a:extLst>
          </p:cNvPr>
          <p:cNvPicPr>
            <a:picLocks noChangeAspect="1"/>
          </p:cNvPicPr>
          <p:nvPr/>
        </p:nvPicPr>
        <p:blipFill>
          <a:blip r:embed="rId3"/>
          <a:stretch>
            <a:fillRect/>
          </a:stretch>
        </p:blipFill>
        <p:spPr>
          <a:xfrm>
            <a:off x="0" y="3493941"/>
            <a:ext cx="9144000" cy="2311323"/>
          </a:xfrm>
          <a:prstGeom prst="rect">
            <a:avLst/>
          </a:prstGeom>
        </p:spPr>
      </p:pic>
      <p:pic>
        <p:nvPicPr>
          <p:cNvPr id="6" name="Picture 5">
            <a:extLst>
              <a:ext uri="{FF2B5EF4-FFF2-40B4-BE49-F238E27FC236}">
                <a16:creationId xmlns:a16="http://schemas.microsoft.com/office/drawing/2014/main" id="{2CFF0334-A291-C943-B06C-11E8E31BF6EB}"/>
              </a:ext>
            </a:extLst>
          </p:cNvPr>
          <p:cNvPicPr>
            <a:picLocks noChangeAspect="1"/>
          </p:cNvPicPr>
          <p:nvPr/>
        </p:nvPicPr>
        <p:blipFill>
          <a:blip r:embed="rId4"/>
          <a:stretch>
            <a:fillRect/>
          </a:stretch>
        </p:blipFill>
        <p:spPr>
          <a:xfrm>
            <a:off x="220572" y="2413589"/>
            <a:ext cx="2006600" cy="1054100"/>
          </a:xfrm>
          <a:prstGeom prst="rect">
            <a:avLst/>
          </a:prstGeom>
        </p:spPr>
      </p:pic>
      <p:sp>
        <p:nvSpPr>
          <p:cNvPr id="7" name="TextBox 6">
            <a:extLst>
              <a:ext uri="{FF2B5EF4-FFF2-40B4-BE49-F238E27FC236}">
                <a16:creationId xmlns:a16="http://schemas.microsoft.com/office/drawing/2014/main" id="{B5FAA595-D157-7848-B3BE-4AE98FFE1F09}"/>
              </a:ext>
            </a:extLst>
          </p:cNvPr>
          <p:cNvSpPr txBox="1"/>
          <p:nvPr/>
        </p:nvSpPr>
        <p:spPr>
          <a:xfrm>
            <a:off x="4716016" y="2761087"/>
            <a:ext cx="332379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5"/>
              </a:rPr>
              <a:t>http://mrfast.sourceforge.net/</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p>
        </p:txBody>
      </p:sp>
      <p:sp>
        <p:nvSpPr>
          <p:cNvPr id="8" name="TextBox 7">
            <a:extLst>
              <a:ext uri="{FF2B5EF4-FFF2-40B4-BE49-F238E27FC236}">
                <a16:creationId xmlns:a16="http://schemas.microsoft.com/office/drawing/2014/main" id="{B6F2078C-FC19-AF41-9835-8FB9CC884161}"/>
              </a:ext>
            </a:extLst>
          </p:cNvPr>
          <p:cNvSpPr txBox="1"/>
          <p:nvPr/>
        </p:nvSpPr>
        <p:spPr>
          <a:xfrm>
            <a:off x="611560" y="6239173"/>
            <a:ext cx="7611379"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Alkan+, </a:t>
            </a:r>
            <a:r>
              <a:rPr kumimoji="0" lang="en-US" sz="1800" b="1" i="0" u="none" strike="noStrike" kern="1200" cap="none" spc="0" normalizeH="0" baseline="0" noProof="0" dirty="0">
                <a:ln>
                  <a:noFill/>
                </a:ln>
                <a:solidFill>
                  <a:srgbClr val="000000"/>
                </a:solidFill>
                <a:effectLst/>
                <a:uLnTx/>
                <a:uFillTx/>
                <a:latin typeface="Tahoma"/>
                <a:ea typeface="+mn-ea"/>
                <a:cs typeface="+mn-cs"/>
                <a:hlinkClick r:id="" action="ppaction://noaction"/>
              </a:rPr>
              <a:t>"Personalized copy number and segmental duplication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Tahoma"/>
                <a:ea typeface="+mn-ea"/>
                <a:cs typeface="+mn-cs"/>
                <a:hlinkClick r:id="" action="ppaction://noaction"/>
              </a:rPr>
              <a:t>maps using next-generation sequencing”</a:t>
            </a:r>
            <a:r>
              <a:rPr kumimoji="0" lang="en-US" sz="1800" b="1"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a:ln>
                  <a:noFill/>
                </a:ln>
                <a:solidFill>
                  <a:srgbClr val="000000"/>
                </a:solidFill>
                <a:effectLst/>
                <a:uLnTx/>
                <a:uFillTx/>
                <a:latin typeface="Tahoma"/>
                <a:ea typeface="+mn-ea"/>
                <a:cs typeface="+mn-cs"/>
              </a:rPr>
              <a:t>Nature Genetics 2009.</a:t>
            </a: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3583591259"/>
      </p:ext>
    </p:extLst>
  </p:cSld>
  <p:clrMapOvr>
    <a:masterClrMapping/>
  </p:clrMapOvr>
  <p:transition/>
</p:sld>
</file>

<file path=ppt/slides/slide4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4" name="Chart 63"/>
          <p:cNvGraphicFramePr>
            <a:graphicFrameLocks/>
          </p:cNvGraphicFramePr>
          <p:nvPr/>
        </p:nvGraphicFramePr>
        <p:xfrm>
          <a:off x="846314" y="897229"/>
          <a:ext cx="7127725" cy="5580256"/>
        </p:xfrm>
        <a:graphic>
          <a:graphicData uri="http://schemas.openxmlformats.org/drawingml/2006/chart">
            <c:chart xmlns:c="http://schemas.openxmlformats.org/drawingml/2006/chart" xmlns:r="http://schemas.openxmlformats.org/officeDocument/2006/relationships" r:id="rId3"/>
          </a:graphicData>
        </a:graphic>
      </p:graphicFrame>
      <p:sp>
        <p:nvSpPr>
          <p:cNvPr id="2" name="Title 1"/>
          <p:cNvSpPr>
            <a:spLocks noGrp="1"/>
          </p:cNvSpPr>
          <p:nvPr>
            <p:ph type="title"/>
          </p:nvPr>
        </p:nvSpPr>
        <p:spPr>
          <a:xfrm>
            <a:off x="228600" y="152400"/>
            <a:ext cx="8915400" cy="1066800"/>
          </a:xfrm>
        </p:spPr>
        <p:txBody>
          <a:bodyPr/>
          <a:lstStyle/>
          <a:p>
            <a:r>
              <a:rPr lang="en-US" dirty="0"/>
              <a:t>Read Mapping Execution Time Breakdown </a:t>
            </a:r>
          </a:p>
        </p:txBody>
      </p:sp>
    </p:spTree>
    <p:extLst>
      <p:ext uri="{BB962C8B-B14F-4D97-AF65-F5344CB8AC3E}">
        <p14:creationId xmlns:p14="http://schemas.microsoft.com/office/powerpoint/2010/main" val="336648692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64"/>
                                        </p:tgtEl>
                                        <p:attrNameLst>
                                          <p:attrName>style.visibility</p:attrName>
                                        </p:attrNameLst>
                                      </p:cBhvr>
                                      <p:to>
                                        <p:strVal val="visible"/>
                                      </p:to>
                                    </p:set>
                                    <p:animEffect transition="in" filter="randombar(horizontal)">
                                      <p:cBhvr>
                                        <p:cTn id="7" dur="500"/>
                                        <p:tgtEl>
                                          <p:spTgt spid="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4" grpId="0">
        <p:bldAsOne/>
      </p:bldGraphic>
    </p:bldLst>
  </p:timing>
</p:sld>
</file>

<file path=ppt/slides/slide4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387FD-A33A-524D-9D5A-BF9942C81CBF}"/>
              </a:ext>
            </a:extLst>
          </p:cNvPr>
          <p:cNvSpPr>
            <a:spLocks noGrp="1"/>
          </p:cNvSpPr>
          <p:nvPr>
            <p:ph type="title"/>
          </p:nvPr>
        </p:nvSpPr>
        <p:spPr/>
        <p:txBody>
          <a:bodyPr/>
          <a:lstStyle/>
          <a:p>
            <a:r>
              <a:rPr lang="en-US" dirty="0"/>
              <a:t>Idea</a:t>
            </a:r>
          </a:p>
        </p:txBody>
      </p:sp>
      <p:sp>
        <p:nvSpPr>
          <p:cNvPr id="3" name="Content Placeholder 2">
            <a:extLst>
              <a:ext uri="{FF2B5EF4-FFF2-40B4-BE49-F238E27FC236}">
                <a16:creationId xmlns:a16="http://schemas.microsoft.com/office/drawing/2014/main" id="{CFE11A9F-EFCB-5F41-A86B-63C31BD361BC}"/>
              </a:ext>
            </a:extLst>
          </p:cNvPr>
          <p:cNvSpPr>
            <a:spLocks noGrp="1"/>
          </p:cNvSpPr>
          <p:nvPr>
            <p:ph idx="1"/>
          </p:nvPr>
        </p:nvSpPr>
        <p:spPr>
          <a:xfrm>
            <a:off x="228600" y="1916832"/>
            <a:ext cx="8610600" cy="5193723"/>
          </a:xfrm>
        </p:spPr>
        <p:txBody>
          <a:bodyPr/>
          <a:lstStyle/>
          <a:p>
            <a:pPr marL="0" indent="0" algn="ctr">
              <a:buNone/>
            </a:pPr>
            <a:r>
              <a:rPr lang="en-US" sz="4000" b="1" dirty="0">
                <a:solidFill>
                  <a:srgbClr val="0000FF"/>
                </a:solidFill>
              </a:rPr>
              <a:t>Filter fast </a:t>
            </a:r>
            <a:r>
              <a:rPr lang="en-US" sz="4000" dirty="0">
                <a:solidFill>
                  <a:srgbClr val="0000FF"/>
                </a:solidFill>
              </a:rPr>
              <a:t>before you align</a:t>
            </a:r>
          </a:p>
          <a:p>
            <a:pPr marL="0" indent="0" algn="ctr">
              <a:buNone/>
            </a:pPr>
            <a:endParaRPr lang="en-US" dirty="0">
              <a:solidFill>
                <a:srgbClr val="0000FF"/>
              </a:solidFill>
            </a:endParaRPr>
          </a:p>
          <a:p>
            <a:pPr marL="0" indent="0" algn="ctr">
              <a:buNone/>
            </a:pPr>
            <a:endParaRPr lang="en-US" dirty="0">
              <a:solidFill>
                <a:srgbClr val="0000FF"/>
              </a:solidFill>
            </a:endParaRPr>
          </a:p>
          <a:p>
            <a:pPr marL="0" indent="0" algn="ctr">
              <a:buNone/>
            </a:pPr>
            <a:r>
              <a:rPr lang="en-US" sz="4000" dirty="0">
                <a:solidFill>
                  <a:srgbClr val="FF0000"/>
                </a:solidFill>
              </a:rPr>
              <a:t>Minimize costly </a:t>
            </a:r>
          </a:p>
          <a:p>
            <a:pPr marL="0" indent="0" algn="ctr">
              <a:buNone/>
            </a:pPr>
            <a:r>
              <a:rPr lang="en-US" sz="4000" dirty="0">
                <a:solidFill>
                  <a:srgbClr val="FF0000"/>
                </a:solidFill>
              </a:rPr>
              <a:t>“approximate string comparisons”</a:t>
            </a:r>
          </a:p>
        </p:txBody>
      </p:sp>
      <p:sp>
        <p:nvSpPr>
          <p:cNvPr id="4" name="Slide Number Placeholder 3">
            <a:extLst>
              <a:ext uri="{FF2B5EF4-FFF2-40B4-BE49-F238E27FC236}">
                <a16:creationId xmlns:a16="http://schemas.microsoft.com/office/drawing/2014/main" id="{F91FB115-7ECC-6A41-BF95-5BD8C929FAF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413</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23240521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3D96E-CA21-B247-ABBA-4E57AE4DEF41}"/>
              </a:ext>
            </a:extLst>
          </p:cNvPr>
          <p:cNvSpPr>
            <a:spLocks noGrp="1"/>
          </p:cNvSpPr>
          <p:nvPr>
            <p:ph type="title"/>
          </p:nvPr>
        </p:nvSpPr>
        <p:spPr/>
        <p:txBody>
          <a:bodyPr/>
          <a:lstStyle/>
          <a:p>
            <a:r>
              <a:rPr lang="en-US" dirty="0"/>
              <a:t>Our First Filter: Pure Software Approach</a:t>
            </a:r>
          </a:p>
        </p:txBody>
      </p:sp>
      <p:sp>
        <p:nvSpPr>
          <p:cNvPr id="3" name="Content Placeholder 2">
            <a:extLst>
              <a:ext uri="{FF2B5EF4-FFF2-40B4-BE49-F238E27FC236}">
                <a16:creationId xmlns:a16="http://schemas.microsoft.com/office/drawing/2014/main" id="{44879405-C231-C349-B472-0EDABFFC613A}"/>
              </a:ext>
            </a:extLst>
          </p:cNvPr>
          <p:cNvSpPr>
            <a:spLocks noGrp="1"/>
          </p:cNvSpPr>
          <p:nvPr>
            <p:ph idx="1"/>
          </p:nvPr>
        </p:nvSpPr>
        <p:spPr/>
        <p:txBody>
          <a:bodyPr/>
          <a:lstStyle/>
          <a:p>
            <a:r>
              <a:rPr lang="en-US" dirty="0"/>
              <a:t>Download the source code and try for yourself</a:t>
            </a:r>
          </a:p>
          <a:p>
            <a:pPr lvl="1"/>
            <a:r>
              <a:rPr lang="en-US" dirty="0">
                <a:hlinkClick r:id="rId2"/>
              </a:rPr>
              <a:t>Download link to FastHASH</a:t>
            </a:r>
            <a:endParaRPr lang="en-US" dirty="0"/>
          </a:p>
          <a:p>
            <a:pPr lvl="1"/>
            <a:endParaRPr lang="en-US" dirty="0"/>
          </a:p>
          <a:p>
            <a:pPr lvl="1"/>
            <a:endParaRPr lang="en-US" dirty="0"/>
          </a:p>
        </p:txBody>
      </p:sp>
      <p:sp>
        <p:nvSpPr>
          <p:cNvPr id="4" name="Slide Number Placeholder 3">
            <a:extLst>
              <a:ext uri="{FF2B5EF4-FFF2-40B4-BE49-F238E27FC236}">
                <a16:creationId xmlns:a16="http://schemas.microsoft.com/office/drawing/2014/main" id="{5C08FFFF-1FE8-6D4B-A824-03B363B973A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02554146-E233-5C46-8E38-9D3E670DB060}"/>
              </a:ext>
            </a:extLst>
          </p:cNvPr>
          <p:cNvPicPr>
            <a:picLocks noChangeAspect="1"/>
          </p:cNvPicPr>
          <p:nvPr/>
        </p:nvPicPr>
        <p:blipFill>
          <a:blip r:embed="rId3"/>
          <a:stretch>
            <a:fillRect/>
          </a:stretch>
        </p:blipFill>
        <p:spPr>
          <a:xfrm>
            <a:off x="0" y="2780928"/>
            <a:ext cx="9144000" cy="3237722"/>
          </a:xfrm>
          <a:prstGeom prst="rect">
            <a:avLst/>
          </a:prstGeom>
        </p:spPr>
      </p:pic>
    </p:spTree>
    <p:extLst>
      <p:ext uri="{BB962C8B-B14F-4D97-AF65-F5344CB8AC3E}">
        <p14:creationId xmlns:p14="http://schemas.microsoft.com/office/powerpoint/2010/main" val="1712742625"/>
      </p:ext>
    </p:extLst>
  </p:cSld>
  <p:clrMapOvr>
    <a:masterClrMapping/>
  </p:clrMapOvr>
  <p:transition/>
</p:sld>
</file>

<file path=ppt/slides/slide4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7F82E-640E-AA4A-BA41-BA930D185510}"/>
              </a:ext>
            </a:extLst>
          </p:cNvPr>
          <p:cNvSpPr>
            <a:spLocks noGrp="1"/>
          </p:cNvSpPr>
          <p:nvPr>
            <p:ph type="title"/>
          </p:nvPr>
        </p:nvSpPr>
        <p:spPr>
          <a:xfrm>
            <a:off x="228600" y="152400"/>
            <a:ext cx="8807848" cy="756320"/>
          </a:xfrm>
        </p:spPr>
        <p:txBody>
          <a:bodyPr/>
          <a:lstStyle/>
          <a:p>
            <a:r>
              <a:rPr lang="en-US" sz="3600" dirty="0"/>
              <a:t>Shifted Hamming Distance: SIMD Acceleration</a:t>
            </a:r>
          </a:p>
        </p:txBody>
      </p:sp>
      <p:sp>
        <p:nvSpPr>
          <p:cNvPr id="4" name="Slide Number Placeholder 3">
            <a:extLst>
              <a:ext uri="{FF2B5EF4-FFF2-40B4-BE49-F238E27FC236}">
                <a16:creationId xmlns:a16="http://schemas.microsoft.com/office/drawing/2014/main" id="{5F2405B1-0D67-9F47-A335-E3FA3DAA514A}"/>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2C6DBDE8-4D7A-1E4F-9F47-EBE9371E327D}"/>
              </a:ext>
            </a:extLst>
          </p:cNvPr>
          <p:cNvPicPr>
            <a:picLocks noChangeAspect="1"/>
          </p:cNvPicPr>
          <p:nvPr/>
        </p:nvPicPr>
        <p:blipFill>
          <a:blip r:embed="rId2"/>
          <a:stretch>
            <a:fillRect/>
          </a:stretch>
        </p:blipFill>
        <p:spPr>
          <a:xfrm>
            <a:off x="0" y="1188893"/>
            <a:ext cx="9144000" cy="4112315"/>
          </a:xfrm>
          <a:prstGeom prst="rect">
            <a:avLst/>
          </a:prstGeom>
        </p:spPr>
      </p:pic>
      <p:sp>
        <p:nvSpPr>
          <p:cNvPr id="6" name="TextBox 5">
            <a:extLst>
              <a:ext uri="{FF2B5EF4-FFF2-40B4-BE49-F238E27FC236}">
                <a16:creationId xmlns:a16="http://schemas.microsoft.com/office/drawing/2014/main" id="{8FD16523-9524-E743-BD65-DB036E5D839C}"/>
              </a:ext>
            </a:extLst>
          </p:cNvPr>
          <p:cNvSpPr txBox="1"/>
          <p:nvPr/>
        </p:nvSpPr>
        <p:spPr>
          <a:xfrm>
            <a:off x="0" y="5589240"/>
            <a:ext cx="9036448"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Xin+, </a:t>
            </a:r>
            <a:r>
              <a:rPr kumimoji="0" lang="en-US" sz="1800" b="1" i="0" u="none" strike="noStrike" kern="1200" cap="none" spc="0" normalizeH="0" baseline="0" noProof="0" dirty="0">
                <a:ln>
                  <a:noFill/>
                </a:ln>
                <a:solidFill>
                  <a:srgbClr val="000000"/>
                </a:solidFill>
                <a:effectLst/>
                <a:uLnTx/>
                <a:uFillTx/>
                <a:latin typeface="Tahoma"/>
                <a:ea typeface="+mn-ea"/>
                <a:cs typeface="+mn-cs"/>
                <a:hlinkClick r:id="" action="ppaction://noaction"/>
              </a:rPr>
              <a:t>"Shifted Hamming Distance: A Fast and Accurate SIMD-friendly Filter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Tahoma"/>
                <a:ea typeface="+mn-ea"/>
                <a:cs typeface="+mn-cs"/>
                <a:hlinkClick r:id="" action="ppaction://noaction"/>
              </a:rPr>
              <a:t>to Accelerate Alignment Verification in Read Mapping”</a:t>
            </a:r>
            <a:r>
              <a:rPr kumimoji="0" lang="en-US" sz="1800" b="1" i="0" u="none" strike="noStrike" kern="1200" cap="none" spc="0" normalizeH="0" baseline="0" noProof="0" dirty="0">
                <a:ln>
                  <a:noFill/>
                </a:ln>
                <a:solidFill>
                  <a:srgbClr val="000000"/>
                </a:solidFill>
                <a:effectLst/>
                <a:uLnTx/>
                <a:uFillTx/>
                <a:latin typeface="Tahoma"/>
                <a:ea typeface="+mn-ea"/>
                <a:cs typeface="+mn-cs"/>
              </a:rPr>
              <a:t>, Bioinformatics 2015.</a:t>
            </a: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
        <p:nvSpPr>
          <p:cNvPr id="3" name="TextBox 2">
            <a:extLst>
              <a:ext uri="{FF2B5EF4-FFF2-40B4-BE49-F238E27FC236}">
                <a16:creationId xmlns:a16="http://schemas.microsoft.com/office/drawing/2014/main" id="{36445F11-D01A-8446-B677-10B1176ECB94}"/>
              </a:ext>
            </a:extLst>
          </p:cNvPr>
          <p:cNvSpPr txBox="1"/>
          <p:nvPr/>
        </p:nvSpPr>
        <p:spPr>
          <a:xfrm>
            <a:off x="97149" y="936148"/>
            <a:ext cx="634705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3"/>
              </a:rPr>
              <a:t>https://github.com/CMU-SAFARI/Shifted-Hamming-Distance</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p>
        </p:txBody>
      </p:sp>
    </p:spTree>
    <p:extLst>
      <p:ext uri="{BB962C8B-B14F-4D97-AF65-F5344CB8AC3E}">
        <p14:creationId xmlns:p14="http://schemas.microsoft.com/office/powerpoint/2010/main" val="342109100"/>
      </p:ext>
    </p:extLst>
  </p:cSld>
  <p:clrMapOvr>
    <a:masterClrMapping/>
  </p:clrMapOvr>
  <p:transition/>
</p:sld>
</file>

<file path=ppt/slides/slide4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86574E-FA2E-425B-A84C-39F9592E9ECB}" type="slidenum">
              <a:rPr kumimoji="0" lang="en-US" altLang="en-US" sz="1600" b="0" i="0" u="none" strike="noStrike" kern="1200" cap="none" spc="0" normalizeH="0" baseline="0" noProof="0" smtClean="0">
                <a:ln>
                  <a:noFill/>
                </a:ln>
                <a:solidFill>
                  <a:prstClr val="black"/>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416</a:t>
            </a:fld>
            <a:endParaRPr kumimoji="0" lang="en-US" altLang="en-US" sz="1600" b="0" i="0" u="none" strike="noStrike" kern="1200" cap="none" spc="0" normalizeH="0" baseline="0" noProof="0">
              <a:ln>
                <a:noFill/>
              </a:ln>
              <a:solidFill>
                <a:prstClr val="black"/>
              </a:solidFill>
              <a:effectLst/>
              <a:uLnTx/>
              <a:uFillTx/>
              <a:latin typeface="Garamond" pitchFamily="18" charset="0"/>
              <a:ea typeface="+mn-ea"/>
              <a:cs typeface="+mn-cs"/>
            </a:endParaRPr>
          </a:p>
        </p:txBody>
      </p:sp>
      <p:graphicFrame>
        <p:nvGraphicFramePr>
          <p:cNvPr id="4" name="Object 3"/>
          <p:cNvGraphicFramePr>
            <a:graphicFrameLocks noChangeAspect="1"/>
          </p:cNvGraphicFramePr>
          <p:nvPr/>
        </p:nvGraphicFramePr>
        <p:xfrm>
          <a:off x="273396" y="2692989"/>
          <a:ext cx="8556908" cy="3646726"/>
        </p:xfrm>
        <a:graphic>
          <a:graphicData uri="http://schemas.openxmlformats.org/presentationml/2006/ole">
            <mc:AlternateContent xmlns:mc="http://schemas.openxmlformats.org/markup-compatibility/2006">
              <mc:Choice xmlns:v="urn:schemas-microsoft-com:vml" Requires="v">
                <p:oleObj spid="_x0000_s25730" name="Visio" r:id="rId4" imgW="9268335" imgH="3950208" progId="Visio.Drawing.11">
                  <p:embed/>
                </p:oleObj>
              </mc:Choice>
              <mc:Fallback>
                <p:oleObj name="Visio" r:id="rId4" imgW="9268335" imgH="3950208" progId="Visio.Drawing.11">
                  <p:embed/>
                  <p:pic>
                    <p:nvPicPr>
                      <p:cNvPr id="4" name="Object 3"/>
                      <p:cNvPicPr/>
                      <p:nvPr/>
                    </p:nvPicPr>
                    <p:blipFill>
                      <a:blip r:embed="rId5"/>
                      <a:stretch>
                        <a:fillRect/>
                      </a:stretch>
                    </p:blipFill>
                    <p:spPr>
                      <a:xfrm>
                        <a:off x="273396" y="2692989"/>
                        <a:ext cx="8556908" cy="3646726"/>
                      </a:xfrm>
                      <a:prstGeom prst="rect">
                        <a:avLst/>
                      </a:prstGeom>
                    </p:spPr>
                  </p:pic>
                </p:oleObj>
              </mc:Fallback>
            </mc:AlternateContent>
          </a:graphicData>
        </a:graphic>
      </p:graphicFrame>
      <p:sp>
        <p:nvSpPr>
          <p:cNvPr id="5" name="Title 1"/>
          <p:cNvSpPr txBox="1">
            <a:spLocks/>
          </p:cNvSpPr>
          <p:nvPr/>
        </p:nvSpPr>
        <p:spPr>
          <a:xfrm>
            <a:off x="228600" y="152400"/>
            <a:ext cx="8610600" cy="1066800"/>
          </a:xfrm>
          <a:prstGeom prst="rect">
            <a:avLst/>
          </a:prstGeom>
        </p:spPr>
        <p:txBody>
          <a:bodyPr/>
          <a:lst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3600" b="0" i="0" u="none" strike="noStrike" kern="0" cap="none" spc="0" normalizeH="0" baseline="0" noProof="0" dirty="0" err="1">
                <a:ln>
                  <a:noFill/>
                </a:ln>
                <a:solidFill>
                  <a:srgbClr val="006633"/>
                </a:solidFill>
                <a:effectLst/>
                <a:uLnTx/>
                <a:uFillTx/>
                <a:latin typeface="Garamond"/>
                <a:ea typeface="+mj-ea"/>
                <a:cs typeface="+mj-cs"/>
              </a:rPr>
              <a:t>GateKeeper</a:t>
            </a:r>
            <a:r>
              <a:rPr kumimoji="0" lang="en-US" sz="3600" b="0" i="0" u="none" strike="noStrike" kern="0" cap="none" spc="0" normalizeH="0" baseline="0" noProof="0" dirty="0">
                <a:ln>
                  <a:noFill/>
                </a:ln>
                <a:solidFill>
                  <a:srgbClr val="006633"/>
                </a:solidFill>
                <a:effectLst/>
                <a:uLnTx/>
                <a:uFillTx/>
                <a:latin typeface="Garamond"/>
                <a:ea typeface="+mj-ea"/>
                <a:cs typeface="+mj-cs"/>
              </a:rPr>
              <a:t>: FPGA-Based Alignment Filtering</a:t>
            </a:r>
            <a:endParaRPr kumimoji="0" lang="en-US" sz="3600" b="0" i="0" u="none" strike="noStrike" kern="0" cap="none" spc="0" normalizeH="0" baseline="0" noProof="0" dirty="0">
              <a:ln>
                <a:noFill/>
              </a:ln>
              <a:solidFill>
                <a:srgbClr val="1F497D"/>
              </a:solidFill>
              <a:effectLst/>
              <a:uLnTx/>
              <a:uFillTx/>
              <a:latin typeface="Garamond"/>
              <a:ea typeface="+mj-ea"/>
              <a:cs typeface="+mj-cs"/>
            </a:endParaRPr>
          </a:p>
        </p:txBody>
      </p:sp>
      <p:pic>
        <p:nvPicPr>
          <p:cNvPr id="9" name="Picture 8" descr="http://www.fpgadeveloper.com/wp-content/uploads/2016/03/fpga-drive-bring-up-2.jpg"/>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b="9275"/>
          <a:stretch/>
        </p:blipFill>
        <p:spPr bwMode="auto">
          <a:xfrm>
            <a:off x="3536006" y="1275733"/>
            <a:ext cx="1878272" cy="1243731"/>
          </a:xfrm>
          <a:prstGeom prst="rect">
            <a:avLst/>
          </a:prstGeom>
          <a:noFill/>
          <a:extLst>
            <a:ext uri="{909E8E84-426E-40DD-AFC4-6F175D3DCCD1}">
              <a14:hiddenFill xmlns:a14="http://schemas.microsoft.com/office/drawing/2010/main">
                <a:solidFill>
                  <a:srgbClr val="FFFFFF"/>
                </a:solidFill>
              </a14:hiddenFill>
            </a:ext>
          </a:extLst>
        </p:spPr>
      </p:pic>
      <p:sp>
        <p:nvSpPr>
          <p:cNvPr id="10" name="Cube 9"/>
          <p:cNvSpPr>
            <a:spLocks/>
          </p:cNvSpPr>
          <p:nvPr/>
        </p:nvSpPr>
        <p:spPr>
          <a:xfrm>
            <a:off x="1364419" y="1508488"/>
            <a:ext cx="1645920" cy="1005840"/>
          </a:xfrm>
          <a:prstGeom prst="cube">
            <a:avLst/>
          </a:prstGeom>
          <a:ln/>
        </p:spPr>
        <p:style>
          <a:lnRef idx="3">
            <a:schemeClr val="lt1"/>
          </a:lnRef>
          <a:fillRef idx="1">
            <a:schemeClr val="accent1"/>
          </a:fillRef>
          <a:effectRef idx="1">
            <a:schemeClr val="accent1"/>
          </a:effectRef>
          <a:fontRef idx="minor">
            <a:schemeClr val="lt1"/>
          </a:fontRef>
        </p:style>
        <p:txBody>
          <a:bodyPr wrap="squar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europa"/>
                <a:ea typeface="+mn-ea"/>
                <a:cs typeface="+mn-cs"/>
              </a:rPr>
              <a:t>Alignment Filter</a:t>
            </a:r>
          </a:p>
        </p:txBody>
      </p:sp>
      <p:sp>
        <p:nvSpPr>
          <p:cNvPr id="11" name="Cross 10"/>
          <p:cNvSpPr/>
          <p:nvPr/>
        </p:nvSpPr>
        <p:spPr>
          <a:xfrm>
            <a:off x="3106352" y="1787354"/>
            <a:ext cx="406406" cy="406406"/>
          </a:xfrm>
          <a:prstGeom prst="plus">
            <a:avLst>
              <a:gd name="adj" fmla="val 37284"/>
            </a:avLst>
          </a:prstGeom>
          <a:solidFill>
            <a:srgbClr val="FF0000"/>
          </a:solidFill>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dirty="0">
              <a:ln>
                <a:noFill/>
              </a:ln>
              <a:solidFill>
                <a:srgbClr val="EEECE1"/>
              </a:solidFill>
              <a:effectLst/>
              <a:uLnTx/>
              <a:uFillTx/>
              <a:latin typeface="europa"/>
              <a:ea typeface="+mn-ea"/>
              <a:cs typeface="+mn-cs"/>
            </a:endParaRPr>
          </a:p>
        </p:txBody>
      </p:sp>
      <p:grpSp>
        <p:nvGrpSpPr>
          <p:cNvPr id="12" name="Group 11"/>
          <p:cNvGrpSpPr/>
          <p:nvPr/>
        </p:nvGrpSpPr>
        <p:grpSpPr>
          <a:xfrm>
            <a:off x="5953706" y="862882"/>
            <a:ext cx="2109214" cy="1899606"/>
            <a:chOff x="6300192" y="517140"/>
            <a:chExt cx="2736304" cy="2464377"/>
          </a:xfrm>
        </p:grpSpPr>
        <p:grpSp>
          <p:nvGrpSpPr>
            <p:cNvPr id="13" name="Group 12"/>
            <p:cNvGrpSpPr/>
            <p:nvPr/>
          </p:nvGrpSpPr>
          <p:grpSpPr>
            <a:xfrm>
              <a:off x="7111817" y="517140"/>
              <a:ext cx="1080120" cy="1876623"/>
              <a:chOff x="-108520" y="4149080"/>
              <a:chExt cx="1080120" cy="1876623"/>
            </a:xfrm>
          </p:grpSpPr>
          <p:sp>
            <p:nvSpPr>
              <p:cNvPr id="15" name="TextBox 14"/>
              <p:cNvSpPr txBox="1"/>
              <p:nvPr/>
            </p:nvSpPr>
            <p:spPr>
              <a:xfrm>
                <a:off x="467544" y="4437113"/>
                <a:ext cx="504056" cy="51906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err="1">
                    <a:ln>
                      <a:noFill/>
                    </a:ln>
                    <a:solidFill>
                      <a:srgbClr val="2A55D6"/>
                    </a:solidFill>
                    <a:effectLst/>
                    <a:uLnTx/>
                    <a:uFillTx/>
                    <a:latin typeface="Tahoma"/>
                    <a:ea typeface="+mn-ea"/>
                    <a:cs typeface="+mn-cs"/>
                  </a:rPr>
                  <a:t>st</a:t>
                </a:r>
                <a:endParaRPr kumimoji="0" lang="en-US" sz="2000" b="0" i="0" u="none" strike="noStrike" kern="1200" cap="none" spc="0" normalizeH="0" baseline="0" noProof="0" dirty="0">
                  <a:ln>
                    <a:noFill/>
                  </a:ln>
                  <a:solidFill>
                    <a:srgbClr val="2A55D6"/>
                  </a:solidFill>
                  <a:effectLst/>
                  <a:uLnTx/>
                  <a:uFillTx/>
                  <a:latin typeface="Tahoma"/>
                  <a:ea typeface="+mn-ea"/>
                  <a:cs typeface="+mn-cs"/>
                </a:endParaRPr>
              </a:p>
            </p:txBody>
          </p:sp>
          <p:sp>
            <p:nvSpPr>
              <p:cNvPr id="16" name="Rectangle 15"/>
              <p:cNvSpPr/>
              <p:nvPr/>
            </p:nvSpPr>
            <p:spPr>
              <a:xfrm>
                <a:off x="-108520" y="4149080"/>
                <a:ext cx="1038132" cy="1876623"/>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800" b="0" i="0" u="none" strike="noStrike" kern="1200" cap="none" spc="0" normalizeH="0" baseline="0" noProof="0" dirty="0">
                    <a:ln>
                      <a:noFill/>
                    </a:ln>
                    <a:solidFill>
                      <a:srgbClr val="2A55D6"/>
                    </a:solidFill>
                    <a:effectLst/>
                    <a:uLnTx/>
                    <a:uFillTx/>
                    <a:latin typeface="Tahoma"/>
                    <a:ea typeface="+mn-ea"/>
                    <a:cs typeface="+mn-cs"/>
                  </a:rPr>
                  <a:t>1</a:t>
                </a:r>
              </a:p>
            </p:txBody>
          </p:sp>
        </p:grpSp>
        <p:sp>
          <p:nvSpPr>
            <p:cNvPr id="14" name="Rectangle 13"/>
            <p:cNvSpPr/>
            <p:nvPr/>
          </p:nvSpPr>
          <p:spPr>
            <a:xfrm>
              <a:off x="6300192" y="2063170"/>
              <a:ext cx="2736304" cy="918347"/>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2A55D6"/>
                  </a:solidFill>
                  <a:effectLst/>
                  <a:uLnTx/>
                  <a:uFillTx/>
                  <a:latin typeface="Tahoma"/>
                  <a:ea typeface="+mn-ea"/>
                  <a:cs typeface="+mn-cs"/>
                </a:rPr>
                <a:t>FPGA-based Alignment Filter.</a:t>
              </a:r>
            </a:p>
          </p:txBody>
        </p:sp>
      </p:grpSp>
      <p:sp>
        <p:nvSpPr>
          <p:cNvPr id="17" name="Equal 16"/>
          <p:cNvSpPr/>
          <p:nvPr/>
        </p:nvSpPr>
        <p:spPr>
          <a:xfrm>
            <a:off x="5475548" y="1775284"/>
            <a:ext cx="587150" cy="422906"/>
          </a:xfrm>
          <a:prstGeom prst="mathEqual">
            <a:avLst/>
          </a:prstGeom>
          <a:solidFill>
            <a:srgbClr val="FE0606"/>
          </a:solidFill>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dirty="0">
              <a:ln>
                <a:noFill/>
              </a:ln>
              <a:solidFill>
                <a:srgbClr val="EEECE1"/>
              </a:solidFill>
              <a:effectLst/>
              <a:uLnTx/>
              <a:uFillTx/>
              <a:latin typeface="europa"/>
              <a:ea typeface="+mn-ea"/>
              <a:cs typeface="+mn-cs"/>
            </a:endParaRPr>
          </a:p>
        </p:txBody>
      </p:sp>
    </p:spTree>
    <p:extLst>
      <p:ext uri="{BB962C8B-B14F-4D97-AF65-F5344CB8AC3E}">
        <p14:creationId xmlns:p14="http://schemas.microsoft.com/office/powerpoint/2010/main" val="3994442422"/>
      </p:ext>
    </p:extLst>
  </p:cSld>
  <p:clrMapOvr>
    <a:masterClrMapping/>
  </p:clrMapOvr>
  <p:transition/>
</p:sld>
</file>

<file path=ppt/slides/slide4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E8C23-FA4B-DC43-9A4E-AB414CD1EE1B}"/>
              </a:ext>
            </a:extLst>
          </p:cNvPr>
          <p:cNvSpPr>
            <a:spLocks noGrp="1"/>
          </p:cNvSpPr>
          <p:nvPr>
            <p:ph type="title"/>
          </p:nvPr>
        </p:nvSpPr>
        <p:spPr/>
        <p:txBody>
          <a:bodyPr/>
          <a:lstStyle/>
          <a:p>
            <a:pPr lvl="0">
              <a:defRPr/>
            </a:pPr>
            <a:r>
              <a:rPr lang="en-US" sz="3600" dirty="0" err="1">
                <a:solidFill>
                  <a:srgbClr val="006633"/>
                </a:solidFill>
              </a:rPr>
              <a:t>GateKeeper</a:t>
            </a:r>
            <a:r>
              <a:rPr lang="en-US" sz="3600" dirty="0">
                <a:solidFill>
                  <a:srgbClr val="006633"/>
                </a:solidFill>
              </a:rPr>
              <a:t>: FPGA-Based Alignment Filtering</a:t>
            </a:r>
          </a:p>
        </p:txBody>
      </p:sp>
      <p:sp>
        <p:nvSpPr>
          <p:cNvPr id="3" name="Content Placeholder 2">
            <a:extLst>
              <a:ext uri="{FF2B5EF4-FFF2-40B4-BE49-F238E27FC236}">
                <a16:creationId xmlns:a16="http://schemas.microsoft.com/office/drawing/2014/main" id="{7D7272F7-812F-9A42-AE52-085A1B7B969B}"/>
              </a:ext>
            </a:extLst>
          </p:cNvPr>
          <p:cNvSpPr>
            <a:spLocks noGrp="1"/>
          </p:cNvSpPr>
          <p:nvPr>
            <p:ph idx="1"/>
          </p:nvPr>
        </p:nvSpPr>
        <p:spPr>
          <a:xfrm>
            <a:off x="228600" y="980728"/>
            <a:ext cx="8610600" cy="4876800"/>
          </a:xfrm>
        </p:spPr>
        <p:txBody>
          <a:bodyPr/>
          <a:lstStyle/>
          <a:p>
            <a:r>
              <a:rPr lang="en-US" sz="2200" dirty="0"/>
              <a:t>Mohammed </a:t>
            </a:r>
            <a:r>
              <a:rPr lang="en-US" sz="2200" dirty="0" err="1"/>
              <a:t>Alser</a:t>
            </a:r>
            <a:r>
              <a:rPr lang="en-US" sz="2200" dirty="0"/>
              <a:t>, Hasan Hassan, </a:t>
            </a:r>
            <a:r>
              <a:rPr lang="en-US" sz="2200" dirty="0" err="1"/>
              <a:t>Hongyi</a:t>
            </a:r>
            <a:r>
              <a:rPr lang="en-US" sz="2200" dirty="0"/>
              <a:t> Xin, </a:t>
            </a:r>
            <a:r>
              <a:rPr lang="en-US" sz="2200" dirty="0" err="1"/>
              <a:t>Oguz</a:t>
            </a:r>
            <a:r>
              <a:rPr lang="en-US" sz="2200" dirty="0"/>
              <a:t> </a:t>
            </a:r>
            <a:r>
              <a:rPr lang="en-US" sz="2200" dirty="0" err="1"/>
              <a:t>Ergin</a:t>
            </a:r>
            <a:r>
              <a:rPr lang="en-US" sz="2200" dirty="0"/>
              <a:t>, Onur Mutlu, and Can Alkan</a:t>
            </a:r>
            <a:br>
              <a:rPr lang="en-US" sz="2200" dirty="0"/>
            </a:br>
            <a:r>
              <a:rPr lang="en-US" sz="2200" b="1" dirty="0">
                <a:solidFill>
                  <a:srgbClr val="0432FF"/>
                </a:solidFill>
                <a:hlinkClick r:id="rId2">
                  <a:extLst>
                    <a:ext uri="{A12FA001-AC4F-418D-AE19-62706E023703}">
                      <ahyp:hlinkClr xmlns:ahyp="http://schemas.microsoft.com/office/drawing/2018/hyperlinkcolor" val="tx"/>
                    </a:ext>
                  </a:extLst>
                </a:hlinkClick>
              </a:rPr>
              <a:t>"GateKeeper: A New Hardware Architecture for Accelerating Pre-Alignment in DNA Short Read Mapping"</a:t>
            </a:r>
            <a:br>
              <a:rPr lang="en-US" sz="2200" dirty="0">
                <a:solidFill>
                  <a:srgbClr val="0432FF"/>
                </a:solidFill>
              </a:rPr>
            </a:br>
            <a:r>
              <a:rPr lang="en-US" sz="2200" b="1" i="1" dirty="0">
                <a:hlinkClick r:id="rId3"/>
              </a:rPr>
              <a:t>Bioinformatics</a:t>
            </a:r>
            <a:r>
              <a:rPr lang="en-US" sz="2200" dirty="0"/>
              <a:t>, [published online, May 31], 2017. </a:t>
            </a:r>
            <a:br>
              <a:rPr lang="en-US" sz="2200" dirty="0"/>
            </a:br>
            <a:r>
              <a:rPr lang="en-US" sz="2200" dirty="0"/>
              <a:t>[</a:t>
            </a:r>
            <a:r>
              <a:rPr lang="en-US" sz="2200" dirty="0">
                <a:hlinkClick r:id="rId4"/>
              </a:rPr>
              <a:t>Source Code</a:t>
            </a:r>
            <a:r>
              <a:rPr lang="en-US" sz="2200" dirty="0"/>
              <a:t>] </a:t>
            </a:r>
            <a:br>
              <a:rPr lang="en-US" sz="2200" dirty="0"/>
            </a:br>
            <a:r>
              <a:rPr lang="en-US" sz="2200" dirty="0"/>
              <a:t>[</a:t>
            </a:r>
            <a:r>
              <a:rPr lang="en-US" sz="2200" dirty="0">
                <a:hlinkClick r:id="rId5"/>
              </a:rPr>
              <a:t>Online link at Bioinformatics Journal</a:t>
            </a:r>
            <a:r>
              <a:rPr lang="en-US" sz="2200" dirty="0"/>
              <a:t>]</a:t>
            </a:r>
          </a:p>
          <a:p>
            <a:endParaRPr lang="en-US" sz="2200" dirty="0"/>
          </a:p>
        </p:txBody>
      </p:sp>
      <p:sp>
        <p:nvSpPr>
          <p:cNvPr id="4" name="Slide Number Placeholder 3">
            <a:extLst>
              <a:ext uri="{FF2B5EF4-FFF2-40B4-BE49-F238E27FC236}">
                <a16:creationId xmlns:a16="http://schemas.microsoft.com/office/drawing/2014/main" id="{D883C8AB-36A8-254D-9CE5-089EFEBE3CA7}"/>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590AFA7F-FE4D-6F48-BB4A-2296F0C0FBB8}"/>
              </a:ext>
            </a:extLst>
          </p:cNvPr>
          <p:cNvPicPr>
            <a:picLocks noChangeAspect="1"/>
          </p:cNvPicPr>
          <p:nvPr/>
        </p:nvPicPr>
        <p:blipFill>
          <a:blip r:embed="rId6"/>
          <a:stretch>
            <a:fillRect/>
          </a:stretch>
        </p:blipFill>
        <p:spPr>
          <a:xfrm>
            <a:off x="0" y="3930359"/>
            <a:ext cx="9144000" cy="2450969"/>
          </a:xfrm>
          <a:prstGeom prst="rect">
            <a:avLst/>
          </a:prstGeom>
        </p:spPr>
      </p:pic>
    </p:spTree>
    <p:extLst>
      <p:ext uri="{BB962C8B-B14F-4D97-AF65-F5344CB8AC3E}">
        <p14:creationId xmlns:p14="http://schemas.microsoft.com/office/powerpoint/2010/main" val="1721024959"/>
      </p:ext>
    </p:extLst>
  </p:cSld>
  <p:clrMapOvr>
    <a:masterClrMapping/>
  </p:clrMapOvr>
  <p:transition/>
</p:sld>
</file>

<file path=ppt/slides/slide4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42BC4-7558-384F-A170-28CD5BC5B8CE}"/>
              </a:ext>
            </a:extLst>
          </p:cNvPr>
          <p:cNvSpPr>
            <a:spLocks noGrp="1"/>
          </p:cNvSpPr>
          <p:nvPr>
            <p:ph type="title"/>
          </p:nvPr>
        </p:nvSpPr>
        <p:spPr/>
        <p:txBody>
          <a:bodyPr/>
          <a:lstStyle/>
          <a:p>
            <a:r>
              <a:rPr lang="en-US" dirty="0"/>
              <a:t>DNA Read Mapping &amp; Filtering</a:t>
            </a:r>
          </a:p>
        </p:txBody>
      </p:sp>
      <p:sp>
        <p:nvSpPr>
          <p:cNvPr id="3" name="Content Placeholder 2">
            <a:extLst>
              <a:ext uri="{FF2B5EF4-FFF2-40B4-BE49-F238E27FC236}">
                <a16:creationId xmlns:a16="http://schemas.microsoft.com/office/drawing/2014/main" id="{8854F678-86EC-5D41-9BE6-38569A724327}"/>
              </a:ext>
            </a:extLst>
          </p:cNvPr>
          <p:cNvSpPr>
            <a:spLocks noGrp="1"/>
          </p:cNvSpPr>
          <p:nvPr>
            <p:ph idx="1"/>
          </p:nvPr>
        </p:nvSpPr>
        <p:spPr/>
        <p:txBody>
          <a:bodyPr/>
          <a:lstStyle/>
          <a:p>
            <a:r>
              <a:rPr lang="en-US" dirty="0">
                <a:solidFill>
                  <a:srgbClr val="FF0000"/>
                </a:solidFill>
              </a:rPr>
              <a:t>Problem: </a:t>
            </a:r>
            <a:r>
              <a:rPr lang="en-US" b="1" dirty="0">
                <a:solidFill>
                  <a:srgbClr val="FF0000"/>
                </a:solidFill>
              </a:rPr>
              <a:t>Heavily</a:t>
            </a:r>
            <a:r>
              <a:rPr lang="en-US" dirty="0">
                <a:solidFill>
                  <a:srgbClr val="FF0000"/>
                </a:solidFill>
              </a:rPr>
              <a:t> </a:t>
            </a:r>
            <a:r>
              <a:rPr lang="en-US" b="1" dirty="0">
                <a:solidFill>
                  <a:srgbClr val="FF0000"/>
                </a:solidFill>
              </a:rPr>
              <a:t>bottlenecked</a:t>
            </a:r>
            <a:r>
              <a:rPr lang="en-US" dirty="0">
                <a:solidFill>
                  <a:srgbClr val="FF0000"/>
                </a:solidFill>
              </a:rPr>
              <a:t> </a:t>
            </a:r>
            <a:r>
              <a:rPr lang="en-US" b="1" dirty="0">
                <a:solidFill>
                  <a:srgbClr val="FF0000"/>
                </a:solidFill>
              </a:rPr>
              <a:t>by</a:t>
            </a:r>
            <a:r>
              <a:rPr lang="en-US" dirty="0">
                <a:solidFill>
                  <a:srgbClr val="FF0000"/>
                </a:solidFill>
              </a:rPr>
              <a:t> </a:t>
            </a:r>
            <a:r>
              <a:rPr lang="en-US" b="1" dirty="0">
                <a:solidFill>
                  <a:srgbClr val="FF0000"/>
                </a:solidFill>
              </a:rPr>
              <a:t>Data Movement</a:t>
            </a:r>
          </a:p>
          <a:p>
            <a:endParaRPr lang="en-US" dirty="0"/>
          </a:p>
          <a:p>
            <a:r>
              <a:rPr lang="en-US" dirty="0" err="1"/>
              <a:t>GateKeeper</a:t>
            </a:r>
            <a:r>
              <a:rPr lang="en-US" dirty="0"/>
              <a:t> FPGA performance limited by DRAM bandwidth [</a:t>
            </a:r>
            <a:r>
              <a:rPr lang="en-US" dirty="0" err="1"/>
              <a:t>Alser</a:t>
            </a:r>
            <a:r>
              <a:rPr lang="en-US" dirty="0"/>
              <a:t>+, Bioinformatics 2017]</a:t>
            </a:r>
          </a:p>
          <a:p>
            <a:endParaRPr lang="en-US" dirty="0"/>
          </a:p>
          <a:p>
            <a:r>
              <a:rPr lang="en-US" dirty="0"/>
              <a:t>Ditto for SHD on SIMD [Xin+, Bioinformatics 2015]</a:t>
            </a:r>
          </a:p>
          <a:p>
            <a:endParaRPr lang="en-US" dirty="0"/>
          </a:p>
          <a:p>
            <a:r>
              <a:rPr lang="en-US" dirty="0">
                <a:solidFill>
                  <a:srgbClr val="0000FF"/>
                </a:solidFill>
              </a:rPr>
              <a:t>Solution: Processing-in-memory can alleviate the bottleneck</a:t>
            </a:r>
          </a:p>
          <a:p>
            <a:endParaRPr lang="en-US" dirty="0"/>
          </a:p>
          <a:p>
            <a:r>
              <a:rPr lang="en-US" dirty="0">
                <a:solidFill>
                  <a:srgbClr val="1A5712"/>
                </a:solidFill>
              </a:rPr>
              <a:t>However, we need to design mapping &amp; filtering algorithms to fit processing-in-memory</a:t>
            </a:r>
          </a:p>
        </p:txBody>
      </p:sp>
      <p:sp>
        <p:nvSpPr>
          <p:cNvPr id="4" name="Slide Number Placeholder 3">
            <a:extLst>
              <a:ext uri="{FF2B5EF4-FFF2-40B4-BE49-F238E27FC236}">
                <a16:creationId xmlns:a16="http://schemas.microsoft.com/office/drawing/2014/main" id="{DE75728F-ADBF-6A4A-879A-1C188D8441A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58911246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In-Memory DNA Sequence Analysis</a:t>
            </a:r>
          </a:p>
        </p:txBody>
      </p:sp>
      <p:sp>
        <p:nvSpPr>
          <p:cNvPr id="3" name="Content Placeholder 2"/>
          <p:cNvSpPr>
            <a:spLocks noGrp="1"/>
          </p:cNvSpPr>
          <p:nvPr>
            <p:ph idx="1"/>
          </p:nvPr>
        </p:nvSpPr>
        <p:spPr>
          <a:xfrm>
            <a:off x="228600" y="908720"/>
            <a:ext cx="8735888" cy="4876800"/>
          </a:xfrm>
        </p:spPr>
        <p:txBody>
          <a:bodyPr/>
          <a:lstStyle/>
          <a:p>
            <a:r>
              <a:rPr lang="en-US" sz="1400" dirty="0" err="1"/>
              <a:t>Jeremie</a:t>
            </a:r>
            <a:r>
              <a:rPr lang="en-US" sz="1400" dirty="0"/>
              <a:t> S. Kim, </a:t>
            </a:r>
            <a:r>
              <a:rPr lang="en-US" sz="1400" dirty="0" err="1"/>
              <a:t>Damla</a:t>
            </a:r>
            <a:r>
              <a:rPr lang="en-US" sz="1400" dirty="0"/>
              <a:t> </a:t>
            </a:r>
            <a:r>
              <a:rPr lang="en-US" sz="1400" dirty="0" err="1"/>
              <a:t>Senol</a:t>
            </a:r>
            <a:r>
              <a:rPr lang="en-US" sz="1400" dirty="0"/>
              <a:t> Cali, </a:t>
            </a:r>
            <a:r>
              <a:rPr lang="en-US" sz="1400" dirty="0" err="1"/>
              <a:t>Hongyi</a:t>
            </a:r>
            <a:r>
              <a:rPr lang="en-US" sz="1400" dirty="0"/>
              <a:t> Xin, </a:t>
            </a:r>
            <a:r>
              <a:rPr lang="en-US" sz="1400" dirty="0" err="1"/>
              <a:t>Donghyuk</a:t>
            </a:r>
            <a:r>
              <a:rPr lang="en-US" sz="1400" dirty="0"/>
              <a:t> Lee, </a:t>
            </a:r>
            <a:r>
              <a:rPr lang="en-US" sz="1400" dirty="0" err="1"/>
              <a:t>Saugata</a:t>
            </a:r>
            <a:r>
              <a:rPr lang="en-US" sz="1400" dirty="0"/>
              <a:t> Ghose, Mohammed </a:t>
            </a:r>
            <a:r>
              <a:rPr lang="en-US" sz="1400" dirty="0" err="1"/>
              <a:t>Alser</a:t>
            </a:r>
            <a:r>
              <a:rPr lang="en-US" sz="1400" dirty="0"/>
              <a:t>, Hasan Hassan, </a:t>
            </a:r>
            <a:r>
              <a:rPr lang="en-US" sz="1400" dirty="0" err="1"/>
              <a:t>Oguz</a:t>
            </a:r>
            <a:r>
              <a:rPr lang="en-US" sz="1400" dirty="0"/>
              <a:t> </a:t>
            </a:r>
            <a:r>
              <a:rPr lang="en-US" sz="1400" dirty="0" err="1"/>
              <a:t>Ergin</a:t>
            </a:r>
            <a:r>
              <a:rPr lang="en-US" sz="1400" dirty="0"/>
              <a:t>, Can </a:t>
            </a:r>
            <a:r>
              <a:rPr lang="en-US" sz="1400" dirty="0" err="1"/>
              <a:t>Alkan</a:t>
            </a:r>
            <a:r>
              <a:rPr lang="en-US" sz="1400" dirty="0"/>
              <a:t>, and Onur Mutlu,</a:t>
            </a:r>
            <a:br>
              <a:rPr lang="en-US" sz="1400" dirty="0"/>
            </a:br>
            <a:r>
              <a:rPr lang="en-US" sz="1400" b="1" dirty="0">
                <a:solidFill>
                  <a:srgbClr val="0432FF"/>
                </a:solidFill>
                <a:hlinkClick r:id="rId2">
                  <a:extLst>
                    <a:ext uri="{A12FA001-AC4F-418D-AE19-62706E023703}">
                      <ahyp:hlinkClr xmlns:ahyp="http://schemas.microsoft.com/office/drawing/2018/hyperlinkcolor" val="tx"/>
                    </a:ext>
                  </a:extLst>
                </a:hlinkClick>
              </a:rPr>
              <a:t>"GRIM-Filter: Fast Seed Location Filtering in DNA Read Mapping Using Processing-in-Memory Technologies"</a:t>
            </a:r>
            <a:br>
              <a:rPr lang="en-US" sz="1400" dirty="0">
                <a:solidFill>
                  <a:srgbClr val="0432FF"/>
                </a:solidFill>
              </a:rPr>
            </a:br>
            <a:r>
              <a:rPr lang="en-US" sz="1400" b="1" i="1" dirty="0">
                <a:hlinkClick r:id="rId3"/>
              </a:rPr>
              <a:t>BMC Genomics</a:t>
            </a:r>
            <a:r>
              <a:rPr lang="en-US" sz="1400" dirty="0"/>
              <a:t>, 2018.</a:t>
            </a:r>
            <a:br>
              <a:rPr lang="en-US" sz="1400" dirty="0"/>
            </a:br>
            <a:r>
              <a:rPr lang="en-US" sz="1400" i="1" dirty="0"/>
              <a:t>Proceedings of the </a:t>
            </a:r>
            <a:r>
              <a:rPr lang="en-US" sz="1400" i="1" dirty="0">
                <a:hlinkClick r:id="rId4"/>
              </a:rPr>
              <a:t>16th Asia Pacific Bioinformatics Conference</a:t>
            </a:r>
            <a:r>
              <a:rPr lang="en-US" sz="1400" i="1" dirty="0"/>
              <a:t> (</a:t>
            </a:r>
            <a:r>
              <a:rPr lang="en-US" sz="1400" b="1" i="1" dirty="0"/>
              <a:t>APBC</a:t>
            </a:r>
            <a:r>
              <a:rPr lang="en-US" sz="1400" i="1" dirty="0"/>
              <a:t>)</a:t>
            </a:r>
            <a:r>
              <a:rPr lang="en-US" sz="1400" dirty="0"/>
              <a:t>, Yokohama, Japan, January 2018.</a:t>
            </a:r>
            <a:br>
              <a:rPr lang="en-US" sz="1400" dirty="0"/>
            </a:br>
            <a:r>
              <a:rPr lang="en-US" sz="1400" dirty="0"/>
              <a:t>[</a:t>
            </a:r>
            <a:r>
              <a:rPr lang="en-US" sz="1400" dirty="0">
                <a:hlinkClick r:id="rId5"/>
              </a:rPr>
              <a:t>Slides (pptx)</a:t>
            </a:r>
            <a:r>
              <a:rPr lang="en-US" sz="1400" dirty="0"/>
              <a:t> </a:t>
            </a:r>
            <a:r>
              <a:rPr lang="en-US" sz="1400" dirty="0">
                <a:hlinkClick r:id="rId6"/>
              </a:rPr>
              <a:t>(pdf)</a:t>
            </a:r>
            <a:r>
              <a:rPr lang="en-US" sz="1400" dirty="0"/>
              <a:t>]</a:t>
            </a:r>
            <a:br>
              <a:rPr lang="en-US" sz="1400" dirty="0"/>
            </a:br>
            <a:r>
              <a:rPr lang="en-US" sz="1400" dirty="0"/>
              <a:t>[</a:t>
            </a:r>
            <a:r>
              <a:rPr lang="en-US" sz="1400" dirty="0">
                <a:hlinkClick r:id="rId7"/>
              </a:rPr>
              <a:t>Source Code</a:t>
            </a:r>
            <a:r>
              <a:rPr lang="en-US" sz="1400" dirty="0"/>
              <a:t>]</a:t>
            </a:r>
            <a:br>
              <a:rPr lang="en-US" sz="1400" dirty="0"/>
            </a:br>
            <a:r>
              <a:rPr lang="en-US" sz="1400" dirty="0"/>
              <a:t>[</a:t>
            </a:r>
            <a:r>
              <a:rPr lang="en-US" sz="1400" dirty="0">
                <a:hlinkClick r:id="rId2"/>
              </a:rPr>
              <a:t>arxiv.org Version (pdf)</a:t>
            </a:r>
            <a:r>
              <a:rPr lang="en-US" sz="1400" dirty="0"/>
              <a:t>]</a:t>
            </a:r>
            <a:br>
              <a:rPr lang="en-US" sz="1400" dirty="0"/>
            </a:br>
            <a:r>
              <a:rPr lang="en-US" sz="1400" dirty="0"/>
              <a:t>[</a:t>
            </a:r>
            <a:r>
              <a:rPr lang="en-US" sz="1400" dirty="0">
                <a:hlinkClick r:id="rId8"/>
              </a:rPr>
              <a:t>Talk Video at AACBB 2019</a:t>
            </a:r>
            <a:r>
              <a:rPr lang="en-US" sz="1400" dirty="0"/>
              <a: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70D6DD92-3E99-804F-B2F4-271398E18684}"/>
              </a:ext>
            </a:extLst>
          </p:cNvPr>
          <p:cNvPicPr>
            <a:picLocks noChangeAspect="1"/>
          </p:cNvPicPr>
          <p:nvPr/>
        </p:nvPicPr>
        <p:blipFill>
          <a:blip r:embed="rId9"/>
          <a:stretch>
            <a:fillRect/>
          </a:stretch>
        </p:blipFill>
        <p:spPr>
          <a:xfrm>
            <a:off x="593812" y="3488974"/>
            <a:ext cx="7956376" cy="2892354"/>
          </a:xfrm>
          <a:prstGeom prst="rect">
            <a:avLst/>
          </a:prstGeom>
        </p:spPr>
      </p:pic>
    </p:spTree>
    <p:extLst>
      <p:ext uri="{BB962C8B-B14F-4D97-AF65-F5344CB8AC3E}">
        <p14:creationId xmlns:p14="http://schemas.microsoft.com/office/powerpoint/2010/main" val="259373121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4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Shouji </a:t>
            </a:r>
            <a:r>
              <a:rPr lang="en-US" dirty="0">
                <a:solidFill>
                  <a:srgbClr val="006633"/>
                </a:solidFill>
              </a:rPr>
              <a:t>(</a:t>
            </a:r>
            <a:r>
              <a:rPr lang="ja-JP" altLang="en-US">
                <a:solidFill>
                  <a:srgbClr val="006633"/>
                </a:solidFill>
              </a:rPr>
              <a:t>障子</a:t>
            </a:r>
            <a:r>
              <a:rPr lang="en-US" altLang="ja-JP" dirty="0">
                <a:solidFill>
                  <a:srgbClr val="006633"/>
                </a:solidFill>
              </a:rPr>
              <a:t>)</a:t>
            </a:r>
            <a:r>
              <a:rPr lang="en-US" sz="3600" dirty="0"/>
              <a:t> </a:t>
            </a:r>
            <a:r>
              <a:rPr lang="en-US" sz="3000" b="1" dirty="0"/>
              <a:t>[Alser+, Bioinformatics 2019]</a:t>
            </a:r>
          </a:p>
        </p:txBody>
      </p:sp>
      <p:pic>
        <p:nvPicPr>
          <p:cNvPr id="7" name="Content Placeholder 6">
            <a:extLst>
              <a:ext uri="{FF2B5EF4-FFF2-40B4-BE49-F238E27FC236}">
                <a16:creationId xmlns:a16="http://schemas.microsoft.com/office/drawing/2014/main" id="{B4B2A96C-30FF-114A-9994-B69E4AA50358}"/>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9877" t="20040" r="30684" b="41570"/>
          <a:stretch/>
        </p:blipFill>
        <p:spPr>
          <a:xfrm>
            <a:off x="1259632" y="2627084"/>
            <a:ext cx="7262274" cy="4104764"/>
          </a:xfrm>
        </p:spPr>
      </p:pic>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Rectangle 4"/>
          <p:cNvSpPr/>
          <p:nvPr/>
        </p:nvSpPr>
        <p:spPr>
          <a:xfrm>
            <a:off x="200218" y="1052736"/>
            <a:ext cx="8476676" cy="1661993"/>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000000"/>
                </a:solidFill>
                <a:effectLst/>
                <a:uLnTx/>
                <a:uFillTx/>
                <a:latin typeface="Tahoma"/>
                <a:ea typeface="+mn-ea"/>
                <a:cs typeface="+mn-cs"/>
              </a:rPr>
              <a:t>Mohammed </a:t>
            </a:r>
            <a:r>
              <a:rPr kumimoji="0" lang="en-US" sz="1700" b="0" i="0" u="none" strike="noStrike" kern="1200" cap="none" spc="0" normalizeH="0" baseline="0" noProof="0" dirty="0" err="1">
                <a:ln>
                  <a:noFill/>
                </a:ln>
                <a:solidFill>
                  <a:srgbClr val="000000"/>
                </a:solidFill>
                <a:effectLst/>
                <a:uLnTx/>
                <a:uFillTx/>
                <a:latin typeface="Tahoma"/>
                <a:ea typeface="+mn-ea"/>
                <a:cs typeface="+mn-cs"/>
              </a:rPr>
              <a:t>Alser</a:t>
            </a:r>
            <a:r>
              <a:rPr kumimoji="0" lang="en-US" sz="1700" b="0" i="0" u="none" strike="noStrike" kern="1200" cap="none" spc="0" normalizeH="0" baseline="0" noProof="0" dirty="0">
                <a:ln>
                  <a:noFill/>
                </a:ln>
                <a:solidFill>
                  <a:srgbClr val="000000"/>
                </a:solidFill>
                <a:effectLst/>
                <a:uLnTx/>
                <a:uFillTx/>
                <a:latin typeface="Tahoma"/>
                <a:ea typeface="+mn-ea"/>
                <a:cs typeface="+mn-cs"/>
              </a:rPr>
              <a:t>, Hasan Hassan, Akash Kumar, Onur Mutlu, and Can Alkan,</a:t>
            </a:r>
            <a:br>
              <a:rPr kumimoji="0" lang="en-US" sz="1700" b="0" i="0" u="none" strike="noStrike" kern="1200" cap="none" spc="0" normalizeH="0" baseline="0" noProof="0" dirty="0">
                <a:ln>
                  <a:noFill/>
                </a:ln>
                <a:solidFill>
                  <a:srgbClr val="000000"/>
                </a:solidFill>
                <a:effectLst/>
                <a:uLnTx/>
                <a:uFillTx/>
                <a:latin typeface="Tahoma"/>
                <a:ea typeface="+mn-ea"/>
                <a:cs typeface="+mn-cs"/>
              </a:rPr>
            </a:br>
            <a:r>
              <a:rPr kumimoji="0" lang="en-US" sz="17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"Shouji: A Fast and Efficient Pre-Alignment Filter for Sequence Alignment"</a:t>
            </a:r>
            <a:br>
              <a:rPr kumimoji="0" lang="en-US" sz="1700" b="0" i="0" u="none" strike="noStrike" kern="1200" cap="none" spc="0" normalizeH="0" baseline="0" noProof="0" dirty="0">
                <a:ln>
                  <a:noFill/>
                </a:ln>
                <a:solidFill>
                  <a:srgbClr val="000000"/>
                </a:solidFill>
                <a:effectLst/>
                <a:uLnTx/>
                <a:uFillTx/>
                <a:latin typeface="Tahoma"/>
                <a:ea typeface="+mn-ea"/>
                <a:cs typeface="+mn-cs"/>
              </a:rPr>
            </a:br>
            <a:r>
              <a:rPr kumimoji="0" lang="en-US" sz="1700" b="1" i="1" u="none" strike="noStrike" kern="1200" cap="none" spc="0" normalizeH="0" baseline="0" noProof="0" dirty="0">
                <a:ln>
                  <a:noFill/>
                </a:ln>
                <a:solidFill>
                  <a:srgbClr val="000000"/>
                </a:solidFill>
                <a:effectLst/>
                <a:uLnTx/>
                <a:uFillTx/>
                <a:latin typeface="Tahoma"/>
                <a:ea typeface="+mn-ea"/>
                <a:cs typeface="+mn-cs"/>
                <a:hlinkClick r:id="rId4"/>
              </a:rPr>
              <a:t>Bioinformatics</a:t>
            </a:r>
            <a:r>
              <a:rPr kumimoji="0" lang="en-US" sz="1700" b="0" i="0" u="none" strike="noStrike" kern="1200" cap="none" spc="0" normalizeH="0" baseline="0" noProof="0" dirty="0">
                <a:ln>
                  <a:noFill/>
                </a:ln>
                <a:solidFill>
                  <a:srgbClr val="000000"/>
                </a:solidFill>
                <a:effectLst/>
                <a:uLnTx/>
                <a:uFillTx/>
                <a:latin typeface="Tahoma"/>
                <a:ea typeface="+mn-ea"/>
                <a:cs typeface="+mn-cs"/>
              </a:rPr>
              <a:t>, [published online, March 28], 2019. </a:t>
            </a:r>
            <a:br>
              <a:rPr kumimoji="0" lang="en-US" sz="1700" b="0" i="0" u="none" strike="noStrike" kern="1200" cap="none" spc="0" normalizeH="0" baseline="0" noProof="0" dirty="0">
                <a:ln>
                  <a:noFill/>
                </a:ln>
                <a:solidFill>
                  <a:srgbClr val="000000"/>
                </a:solidFill>
                <a:effectLst/>
                <a:uLnTx/>
                <a:uFillTx/>
                <a:latin typeface="Tahoma"/>
                <a:ea typeface="+mn-ea"/>
                <a:cs typeface="+mn-cs"/>
              </a:rPr>
            </a:br>
            <a:r>
              <a:rPr kumimoji="0" lang="en-US" sz="1700" b="0" i="0" u="none" strike="noStrike" kern="1200" cap="none" spc="0" normalizeH="0" baseline="0" noProof="0" dirty="0">
                <a:ln>
                  <a:noFill/>
                </a:ln>
                <a:solidFill>
                  <a:srgbClr val="000000"/>
                </a:solidFill>
                <a:effectLst/>
                <a:uLnTx/>
                <a:uFillTx/>
                <a:latin typeface="Tahoma"/>
                <a:ea typeface="+mn-ea"/>
                <a:cs typeface="+mn-cs"/>
              </a:rPr>
              <a:t>[</a:t>
            </a:r>
            <a:r>
              <a:rPr kumimoji="0" lang="en-US" sz="1700" b="0" i="0" u="none" strike="noStrike" kern="1200" cap="none" spc="0" normalizeH="0" baseline="0" noProof="0" dirty="0">
                <a:ln>
                  <a:noFill/>
                </a:ln>
                <a:solidFill>
                  <a:srgbClr val="000000"/>
                </a:solidFill>
                <a:effectLst/>
                <a:uLnTx/>
                <a:uFillTx/>
                <a:latin typeface="Tahoma"/>
                <a:ea typeface="+mn-ea"/>
                <a:cs typeface="+mn-cs"/>
                <a:hlinkClick r:id="rId5"/>
              </a:rPr>
              <a:t>Source Code</a:t>
            </a:r>
            <a:r>
              <a:rPr kumimoji="0" lang="en-US" sz="1700" b="0" i="0" u="none" strike="noStrike" kern="1200" cap="none" spc="0" normalizeH="0" baseline="0" noProof="0" dirty="0">
                <a:ln>
                  <a:noFill/>
                </a:ln>
                <a:solidFill>
                  <a:srgbClr val="000000"/>
                </a:solidFill>
                <a:effectLst/>
                <a:uLnTx/>
                <a:uFillTx/>
                <a:latin typeface="Tahoma"/>
                <a:ea typeface="+mn-ea"/>
                <a:cs typeface="+mn-cs"/>
              </a:rPr>
              <a:t>] </a:t>
            </a:r>
            <a:br>
              <a:rPr kumimoji="0" lang="en-US" sz="1700" b="0" i="0" u="none" strike="noStrike" kern="1200" cap="none" spc="0" normalizeH="0" baseline="0" noProof="0" dirty="0">
                <a:ln>
                  <a:noFill/>
                </a:ln>
                <a:solidFill>
                  <a:srgbClr val="000000"/>
                </a:solidFill>
                <a:effectLst/>
                <a:uLnTx/>
                <a:uFillTx/>
                <a:latin typeface="Tahoma"/>
                <a:ea typeface="+mn-ea"/>
                <a:cs typeface="+mn-cs"/>
              </a:rPr>
            </a:br>
            <a:r>
              <a:rPr kumimoji="0" lang="en-US" sz="1700" b="0" i="0" u="none" strike="noStrike" kern="1200" cap="none" spc="0" normalizeH="0" baseline="0" noProof="0" dirty="0">
                <a:ln>
                  <a:noFill/>
                </a:ln>
                <a:solidFill>
                  <a:srgbClr val="000000"/>
                </a:solidFill>
                <a:effectLst/>
                <a:uLnTx/>
                <a:uFillTx/>
                <a:latin typeface="Tahoma"/>
                <a:ea typeface="+mn-ea"/>
                <a:cs typeface="+mn-cs"/>
              </a:rPr>
              <a:t>[</a:t>
            </a:r>
            <a:r>
              <a:rPr kumimoji="0" lang="en-US" sz="1700" b="0" i="0" u="none" strike="noStrike" kern="1200" cap="none" spc="0" normalizeH="0" baseline="0" noProof="0" dirty="0">
                <a:ln>
                  <a:noFill/>
                </a:ln>
                <a:solidFill>
                  <a:srgbClr val="000000"/>
                </a:solidFill>
                <a:effectLst/>
                <a:uLnTx/>
                <a:uFillTx/>
                <a:latin typeface="Tahoma"/>
                <a:ea typeface="+mn-ea"/>
                <a:cs typeface="+mn-cs"/>
                <a:hlinkClick r:id="rId6"/>
              </a:rPr>
              <a:t>Online link at Bioinformatics Journal</a:t>
            </a:r>
            <a:r>
              <a:rPr kumimoji="0" lang="en-US" sz="1700" b="0" i="0" u="none" strike="noStrike" kern="1200" cap="none" spc="0" normalizeH="0" baseline="0" noProof="0" dirty="0">
                <a:ln>
                  <a:noFill/>
                </a:ln>
                <a:solidFill>
                  <a:srgbClr val="000000"/>
                </a:solidFill>
                <a:effectLst/>
                <a:uLnTx/>
                <a:uFillTx/>
                <a:latin typeface="Tahoma"/>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1158464217"/>
      </p:ext>
    </p:extLst>
  </p:cSld>
  <p:clrMapOvr>
    <a:masterClrMapping/>
  </p:clrMapOvr>
  <p:transition/>
</p:sld>
</file>

<file path=ppt/slides/slide4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1A81F32-CBF9-E94D-A888-7F327824E4CE}"/>
              </a:ext>
            </a:extLst>
          </p:cNvPr>
          <p:cNvPicPr>
            <a:picLocks noChangeAspect="1"/>
          </p:cNvPicPr>
          <p:nvPr/>
        </p:nvPicPr>
        <p:blipFill>
          <a:blip r:embed="rId2"/>
          <a:stretch>
            <a:fillRect/>
          </a:stretch>
        </p:blipFill>
        <p:spPr>
          <a:xfrm>
            <a:off x="683568" y="2109396"/>
            <a:ext cx="7634053" cy="4273222"/>
          </a:xfrm>
          <a:prstGeom prst="rect">
            <a:avLst/>
          </a:prstGeom>
        </p:spPr>
      </p:pic>
      <p:sp>
        <p:nvSpPr>
          <p:cNvPr id="2" name="Title 1"/>
          <p:cNvSpPr>
            <a:spLocks noGrp="1"/>
          </p:cNvSpPr>
          <p:nvPr>
            <p:ph type="title"/>
          </p:nvPr>
        </p:nvSpPr>
        <p:spPr>
          <a:xfrm>
            <a:off x="228600" y="152400"/>
            <a:ext cx="8915400" cy="1066800"/>
          </a:xfrm>
        </p:spPr>
        <p:txBody>
          <a:bodyPr/>
          <a:lstStyle/>
          <a:p>
            <a:r>
              <a:rPr lang="en-US" dirty="0" err="1"/>
              <a:t>SneakySnake</a:t>
            </a:r>
            <a:r>
              <a:rPr lang="en-US" sz="3600" dirty="0"/>
              <a:t> </a:t>
            </a:r>
            <a:r>
              <a:rPr lang="en-US" sz="3000" b="1" dirty="0"/>
              <a:t>[Alser+, Bioinformatics 2020]</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Rectangle 4"/>
          <p:cNvSpPr/>
          <p:nvPr/>
        </p:nvSpPr>
        <p:spPr>
          <a:xfrm>
            <a:off x="200218" y="1052736"/>
            <a:ext cx="8476676" cy="229293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Mohammed Alser, Taha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Shahroodi</a:t>
            </a:r>
            <a:r>
              <a:rPr kumimoji="0" lang="en-US" sz="1800" b="0" i="0" u="none" strike="noStrike" kern="1200" cap="none" spc="0" normalizeH="0" baseline="0" noProof="0" dirty="0">
                <a:ln>
                  <a:noFill/>
                </a:ln>
                <a:solidFill>
                  <a:srgbClr val="000000"/>
                </a:solidFill>
                <a:effectLst/>
                <a:uLnTx/>
                <a:uFillTx/>
                <a:latin typeface="Tahoma"/>
                <a:ea typeface="+mn-ea"/>
                <a:cs typeface="+mn-cs"/>
              </a:rPr>
              <a:t>, Juan-Gomez Luna, Can Alkan, and Onur Mutlu,</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"SneakySnake: A Fast and Accurate Universal Genome Pre-Alignment Filter for CPUs, GPUs, and FPGAs"</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1" i="1" u="none" strike="noStrike" kern="1200" cap="none" spc="0" normalizeH="0" baseline="0" noProof="0" dirty="0">
                <a:ln>
                  <a:noFill/>
                </a:ln>
                <a:solidFill>
                  <a:srgbClr val="000000"/>
                </a:solidFill>
                <a:effectLst/>
                <a:uLnTx/>
                <a:uFillTx/>
                <a:latin typeface="Tahoma"/>
                <a:ea typeface="+mn-ea"/>
                <a:cs typeface="+mn-cs"/>
                <a:hlinkClick r:id="rId4"/>
              </a:rPr>
              <a:t>Bioinformatics</a:t>
            </a:r>
            <a:r>
              <a:rPr kumimoji="0" lang="en-US" sz="1800" b="0" i="0" u="none" strike="noStrike" kern="1200" cap="none" spc="0" normalizeH="0" baseline="0" noProof="0" dirty="0">
                <a:ln>
                  <a:noFill/>
                </a:ln>
                <a:solidFill>
                  <a:srgbClr val="000000"/>
                </a:solidFill>
                <a:effectLst/>
                <a:uLnTx/>
                <a:uFillTx/>
                <a:latin typeface="Tahoma"/>
                <a:ea typeface="+mn-ea"/>
                <a:cs typeface="+mn-cs"/>
              </a:rPr>
              <a:t>, to appear in 2020.</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5"/>
              </a:rPr>
              <a:t>Source Code</a:t>
            </a:r>
            <a:r>
              <a:rPr kumimoji="0" lang="en-US" sz="1800" b="0" i="0" u="none" strike="noStrike" kern="1200" cap="none" spc="0" normalizeH="0" baseline="0" noProof="0" dirty="0">
                <a:ln>
                  <a:noFill/>
                </a:ln>
                <a:solidFill>
                  <a:srgbClr val="000000"/>
                </a:solidFill>
                <a:effectLst/>
                <a:uLnTx/>
                <a:uFillTx/>
                <a:latin typeface="Tahoma"/>
                <a:ea typeface="+mn-ea"/>
                <a:cs typeface="+mn-cs"/>
              </a:rPr>
              <a:t>]</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6"/>
              </a:rPr>
              <a:t>Online link at Bioinformatics Journal</a:t>
            </a:r>
            <a:r>
              <a:rPr kumimoji="0" lang="en-US" sz="1800" b="0" i="0" u="none" strike="noStrike" kern="1200" cap="none" spc="0" normalizeH="0" baseline="0" noProof="0" dirty="0">
                <a:ln>
                  <a:noFill/>
                </a:ln>
                <a:solidFill>
                  <a:srgbClr val="000000"/>
                </a:solidFill>
                <a:effectLst/>
                <a:uLnTx/>
                <a:uFillTx/>
                <a:latin typeface="Tahoma"/>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600" b="0" i="0" u="none" strike="noStrike" kern="1200" cap="none" spc="0" normalizeH="0" baseline="0" noProof="0" dirty="0">
                <a:ln>
                  <a:noFill/>
                </a:ln>
                <a:solidFill>
                  <a:srgbClr val="000000"/>
                </a:solidFill>
                <a:effectLst/>
                <a:uLnTx/>
                <a:uFillTx/>
                <a:latin typeface="Tahoma"/>
                <a:ea typeface="+mn-ea"/>
                <a:cs typeface="+mn-cs"/>
              </a:rPr>
            </a:br>
            <a:endParaRPr kumimoji="0" lang="en-US" sz="17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1054999595"/>
      </p:ext>
    </p:extLst>
  </p:cSld>
  <p:clrMapOvr>
    <a:masterClrMapping/>
  </p:clrMapOvr>
  <p:transition/>
</p:sld>
</file>

<file path=ppt/slides/slide4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dirty="0" err="1"/>
              <a:t>GenASM</a:t>
            </a:r>
            <a:r>
              <a:rPr lang="en-US" dirty="0"/>
              <a:t> Framework </a:t>
            </a:r>
            <a:r>
              <a:rPr lang="en-US" sz="3000" b="1" dirty="0"/>
              <a:t>[MICRO 2020]</a:t>
            </a:r>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500" dirty="0"/>
              <a:t>Damla Senol Cali, Gurpreet S. Kalsi, </a:t>
            </a:r>
            <a:r>
              <a:rPr lang="en-US" sz="1500" dirty="0" err="1"/>
              <a:t>Zulal</a:t>
            </a:r>
            <a:r>
              <a:rPr lang="en-US" sz="1500" dirty="0"/>
              <a:t> </a:t>
            </a:r>
            <a:r>
              <a:rPr lang="en-US" sz="1500" dirty="0" err="1"/>
              <a:t>Bingol</a:t>
            </a:r>
            <a:r>
              <a:rPr lang="en-US" sz="1500" dirty="0"/>
              <a:t>, Can </a:t>
            </a:r>
            <a:r>
              <a:rPr lang="en-US" sz="1500" dirty="0" err="1"/>
              <a:t>Firtina</a:t>
            </a:r>
            <a:r>
              <a:rPr lang="en-US" sz="1500" dirty="0"/>
              <a:t>, Lavanya Subramanian, </a:t>
            </a:r>
            <a:r>
              <a:rPr lang="en-US" sz="1500" dirty="0" err="1"/>
              <a:t>Jeremie</a:t>
            </a:r>
            <a:r>
              <a:rPr lang="en-US" sz="1500" dirty="0"/>
              <a:t> S. Kim, </a:t>
            </a:r>
            <a:r>
              <a:rPr lang="en-US" sz="1500" dirty="0" err="1"/>
              <a:t>Rachata</a:t>
            </a:r>
            <a:r>
              <a:rPr lang="en-US" sz="1500" dirty="0"/>
              <a:t> Ausavarungnirun, Mohammed Alser, Juan Gomez-Luna, Amirali Boroumand, Anant Nori, Allison </a:t>
            </a:r>
            <a:r>
              <a:rPr lang="en-US" sz="1500" dirty="0" err="1"/>
              <a:t>Scibisz</a:t>
            </a:r>
            <a:r>
              <a:rPr lang="en-US" sz="1500" dirty="0"/>
              <a:t>, Sreenivas Subramoney, Can Alkan, Saugata Ghose,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"GenASM: A High-Performance, Low-Power Approximate String Matching Acceleration Framework for Genome Sequence Analysis"</a:t>
            </a:r>
            <a:br>
              <a:rPr lang="en-US" sz="1500" dirty="0">
                <a:solidFill>
                  <a:srgbClr val="0432FF"/>
                </a:solidFill>
              </a:rPr>
            </a:br>
            <a:r>
              <a:rPr lang="en-US" sz="1500" i="1" dirty="0"/>
              <a:t>Proceedings of the </a:t>
            </a:r>
            <a:r>
              <a:rPr lang="en-US" sz="1500" i="1" dirty="0">
                <a:hlinkClick r:id="rId3"/>
              </a:rPr>
              <a:t>53rd International Symposium on Microarchitecture</a:t>
            </a:r>
            <a:r>
              <a:rPr lang="en-US" sz="1500" i="1" dirty="0"/>
              <a:t> (</a:t>
            </a:r>
            <a:r>
              <a:rPr lang="en-US" sz="1500" b="1" i="1" dirty="0"/>
              <a:t>MICRO</a:t>
            </a:r>
            <a:r>
              <a:rPr lang="en-US" sz="1500" i="1" dirty="0"/>
              <a:t>)</a:t>
            </a:r>
            <a:r>
              <a:rPr lang="en-US" sz="1500" dirty="0"/>
              <a:t>, Virtual, October 2020.</a:t>
            </a:r>
            <a:br>
              <a:rPr lang="en-US" sz="1500" dirty="0"/>
            </a:br>
            <a:r>
              <a:rPr lang="en-US" sz="1500" dirty="0"/>
              <a:t>[</a:t>
            </a:r>
            <a:r>
              <a:rPr lang="en-US" sz="1500" dirty="0">
                <a:hlinkClick r:id="rId4"/>
              </a:rPr>
              <a:t>Lighting Talk Video</a:t>
            </a:r>
            <a:r>
              <a:rPr lang="en-US" sz="1500" dirty="0"/>
              <a:t> (1.5 minutes)]</a:t>
            </a:r>
            <a:br>
              <a:rPr lang="en-US" sz="1500" dirty="0"/>
            </a:br>
            <a:r>
              <a:rPr lang="en-US" sz="1500" dirty="0"/>
              <a:t>[</a:t>
            </a:r>
            <a:r>
              <a:rPr lang="en-US" sz="1500" dirty="0">
                <a:hlinkClick r:id="rId5"/>
              </a:rPr>
              <a:t>Lightning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Video</a:t>
            </a:r>
            <a:r>
              <a:rPr lang="en-US" sz="1500" dirty="0"/>
              <a:t> (18 minutes)]</a:t>
            </a:r>
            <a:br>
              <a:rPr lang="en-US" sz="1500" dirty="0"/>
            </a:br>
            <a:r>
              <a:rPr lang="en-US" sz="1500" dirty="0"/>
              <a:t>[</a:t>
            </a:r>
            <a:r>
              <a:rPr lang="en-US" sz="1500" dirty="0">
                <a:hlinkClick r:id="rId8"/>
              </a:rPr>
              <a:t>Slides (pptx)</a:t>
            </a:r>
            <a:r>
              <a:rPr lang="en-US" sz="1500" dirty="0"/>
              <a:t> </a:t>
            </a:r>
            <a:r>
              <a:rPr lang="en-US" sz="1500" dirty="0">
                <a:hlinkClick r:id="rId9"/>
              </a:rPr>
              <a:t>(pdf)</a:t>
            </a:r>
            <a:r>
              <a:rPr lang="en-US" sz="1500" dirty="0"/>
              <a:t>]</a:t>
            </a:r>
          </a:p>
          <a:p>
            <a:pPr marL="0" indent="0">
              <a:buNone/>
            </a:pPr>
            <a:br>
              <a:rPr lang="en-US" sz="1500" dirty="0"/>
            </a:br>
            <a:br>
              <a:rPr lang="en-US" sz="1500" dirty="0"/>
            </a:br>
            <a:endParaRPr lang="en-US" sz="15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943A4793-1AF6-E942-81F7-38877A7E30AC}"/>
              </a:ext>
            </a:extLst>
          </p:cNvPr>
          <p:cNvPicPr>
            <a:picLocks noChangeAspect="1"/>
          </p:cNvPicPr>
          <p:nvPr/>
        </p:nvPicPr>
        <p:blipFill>
          <a:blip r:embed="rId10"/>
          <a:stretch>
            <a:fillRect/>
          </a:stretch>
        </p:blipFill>
        <p:spPr>
          <a:xfrm>
            <a:off x="0" y="4013776"/>
            <a:ext cx="9144000" cy="2442505"/>
          </a:xfrm>
          <a:prstGeom prst="rect">
            <a:avLst/>
          </a:prstGeom>
        </p:spPr>
      </p:pic>
    </p:spTree>
    <p:extLst>
      <p:ext uri="{BB962C8B-B14F-4D97-AF65-F5344CB8AC3E}">
        <p14:creationId xmlns:p14="http://schemas.microsoft.com/office/powerpoint/2010/main" val="1122865929"/>
      </p:ext>
    </p:extLst>
  </p:cSld>
  <p:clrMapOvr>
    <a:masterClrMapping/>
  </p:clrMapOvr>
  <p:transition/>
</p:sld>
</file>

<file path=ppt/slides/slide4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Quick Note: Key Principles and Results</a:t>
            </a:r>
          </a:p>
        </p:txBody>
      </p:sp>
      <p:sp>
        <p:nvSpPr>
          <p:cNvPr id="3" name="Content Placeholder 2"/>
          <p:cNvSpPr>
            <a:spLocks noGrp="1"/>
          </p:cNvSpPr>
          <p:nvPr>
            <p:ph idx="1"/>
          </p:nvPr>
        </p:nvSpPr>
        <p:spPr>
          <a:xfrm>
            <a:off x="228599" y="1052736"/>
            <a:ext cx="8915401" cy="4994498"/>
          </a:xfrm>
        </p:spPr>
        <p:txBody>
          <a:bodyPr/>
          <a:lstStyle/>
          <a:p>
            <a:r>
              <a:rPr lang="en-US" dirty="0"/>
              <a:t>Two key principles:</a:t>
            </a:r>
          </a:p>
          <a:p>
            <a:pPr lvl="1"/>
            <a:r>
              <a:rPr lang="en-US" dirty="0">
                <a:solidFill>
                  <a:srgbClr val="FF0000"/>
                </a:solidFill>
              </a:rPr>
              <a:t>Exploit the structure of the genome</a:t>
            </a:r>
            <a:r>
              <a:rPr lang="en-US" dirty="0"/>
              <a:t> to minimize computation</a:t>
            </a:r>
          </a:p>
          <a:p>
            <a:pPr lvl="1"/>
            <a:r>
              <a:rPr lang="en-US" dirty="0">
                <a:solidFill>
                  <a:srgbClr val="FF0000"/>
                </a:solidFill>
              </a:rPr>
              <a:t>Morph and exploit the structure of the underlying hardware </a:t>
            </a:r>
            <a:r>
              <a:rPr lang="en-US" dirty="0"/>
              <a:t>to maximize performance and efficiency</a:t>
            </a:r>
          </a:p>
          <a:p>
            <a:pPr marL="0" indent="0">
              <a:buNone/>
            </a:pPr>
            <a:endParaRPr lang="en-US" dirty="0"/>
          </a:p>
          <a:p>
            <a:endParaRPr lang="en-US" b="1" dirty="0">
              <a:solidFill>
                <a:srgbClr val="7030A0"/>
              </a:solidFill>
            </a:endParaRPr>
          </a:p>
          <a:p>
            <a:endParaRPr lang="en-US" b="1" dirty="0">
              <a:solidFill>
                <a:srgbClr val="7030A0"/>
              </a:solidFill>
            </a:endParaRPr>
          </a:p>
          <a:p>
            <a:r>
              <a:rPr lang="en-US" b="1" dirty="0">
                <a:solidFill>
                  <a:srgbClr val="7030A0"/>
                </a:solidFill>
              </a:rPr>
              <a:t>Algorithm-architecture co-design </a:t>
            </a:r>
            <a:r>
              <a:rPr lang="en-US" dirty="0">
                <a:solidFill>
                  <a:srgbClr val="7030A0"/>
                </a:solidFill>
              </a:rPr>
              <a:t>for DNA read mapping</a:t>
            </a:r>
          </a:p>
          <a:p>
            <a:pPr lvl="1"/>
            <a:r>
              <a:rPr lang="en-US" b="1" dirty="0">
                <a:solidFill>
                  <a:srgbClr val="0000FF"/>
                </a:solidFill>
              </a:rPr>
              <a:t>Speeds up </a:t>
            </a:r>
            <a:r>
              <a:rPr lang="en-US" dirty="0">
                <a:solidFill>
                  <a:srgbClr val="0000FF"/>
                </a:solidFill>
              </a:rPr>
              <a:t>read mapping by </a:t>
            </a:r>
            <a:r>
              <a:rPr lang="en-US" b="1" dirty="0">
                <a:solidFill>
                  <a:srgbClr val="0000FF"/>
                </a:solidFill>
              </a:rPr>
              <a:t>~100-1000X</a:t>
            </a:r>
          </a:p>
          <a:p>
            <a:pPr lvl="1"/>
            <a:r>
              <a:rPr lang="en-US" b="1" dirty="0">
                <a:solidFill>
                  <a:srgbClr val="0000FF"/>
                </a:solidFill>
              </a:rPr>
              <a:t>Improves</a:t>
            </a:r>
            <a:r>
              <a:rPr lang="en-US" dirty="0">
                <a:solidFill>
                  <a:srgbClr val="0000FF"/>
                </a:solidFill>
              </a:rPr>
              <a:t> </a:t>
            </a:r>
            <a:r>
              <a:rPr lang="en-US" b="1" dirty="0">
                <a:solidFill>
                  <a:srgbClr val="0000FF"/>
                </a:solidFill>
              </a:rPr>
              <a:t>accuracy</a:t>
            </a:r>
            <a:r>
              <a:rPr lang="en-US" dirty="0">
                <a:solidFill>
                  <a:srgbClr val="0000FF"/>
                </a:solidFill>
              </a:rPr>
              <a:t> of read mapping </a:t>
            </a:r>
            <a:r>
              <a:rPr lang="en-US" dirty="0"/>
              <a:t>in the presence of errors</a:t>
            </a:r>
          </a:p>
        </p:txBody>
      </p:sp>
      <p:sp>
        <p:nvSpPr>
          <p:cNvPr id="4" name="Slide Number Placeholder 3"/>
          <p:cNvSpPr>
            <a:spLocks noGrp="1"/>
          </p:cNvSpPr>
          <p:nvPr>
            <p:ph type="sldNum" sz="quarter" idx="11"/>
          </p:nvPr>
        </p:nvSpPr>
        <p:spPr>
          <a:xfrm>
            <a:off x="6777038" y="6381328"/>
            <a:ext cx="2133600" cy="4572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423</a:t>
            </a:fld>
            <a:endParaRPr kumimoji="0" lang="en-US" sz="1600" b="0" i="0" u="none" strike="noStrike" kern="1200" cap="none" spc="0" normalizeH="0" baseline="0" noProof="0" dirty="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36208952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New Genome Sequencing Technologies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3" name="TextBox 2">
            <a:extLst>
              <a:ext uri="{FF2B5EF4-FFF2-40B4-BE49-F238E27FC236}">
                <a16:creationId xmlns:a16="http://schemas.microsoft.com/office/drawing/2014/main" id="{9DEDF4F9-AC11-CE40-96CF-BFA639F16628}"/>
              </a:ext>
            </a:extLst>
          </p:cNvPr>
          <p:cNvSpPr txBox="1"/>
          <p:nvPr/>
        </p:nvSpPr>
        <p:spPr>
          <a:xfrm>
            <a:off x="336100" y="5036983"/>
            <a:ext cx="8193974" cy="175432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Senol Cali+, “</a:t>
            </a:r>
            <a:r>
              <a:rPr kumimoji="0" lang="en-US" sz="1800" b="1" i="0" u="none" strike="noStrike" kern="1200" cap="none" spc="0" normalizeH="0" baseline="0" noProof="0" dirty="0">
                <a:ln>
                  <a:noFill/>
                </a:ln>
                <a:solidFill>
                  <a:srgbClr val="0000FF"/>
                </a:solidFill>
                <a:effectLst/>
                <a:uLnTx/>
                <a:uFillTx/>
                <a:latin typeface="Tahoma"/>
                <a:ea typeface="+mn-ea"/>
                <a:cs typeface="+mn-cs"/>
              </a:rPr>
              <a:t>Nanopore Sequencing Technology and Tools for Genome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Assembly: Computational Analysis of the Current State, Bottlenecks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and Future Directions</a:t>
            </a:r>
            <a:r>
              <a:rPr kumimoji="0" lang="en-US" sz="1800" b="0" i="0" u="none" strike="noStrike" kern="1200" cap="none" spc="0" normalizeH="0" baseline="0" noProof="0" dirty="0">
                <a:ln>
                  <a:noFill/>
                </a:ln>
                <a:solidFill>
                  <a:srgbClr val="000000"/>
                </a:solidFill>
                <a:effectLst/>
                <a:uLnTx/>
                <a:uFillTx/>
                <a:latin typeface="Tahoma"/>
                <a:ea typeface="+mn-ea"/>
                <a:cs typeface="+mn-cs"/>
              </a:rPr>
              <a:t>,” Briefings in Bioinformatics, 2018.</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2"/>
              </a:rPr>
              <a:t>Preliminary arxiv.org version</a:t>
            </a:r>
            <a:r>
              <a:rPr kumimoji="0" lang="en-US" sz="1800" b="0" i="0" u="none" strike="noStrike" kern="1200" cap="none" spc="0" normalizeH="0" baseline="0" noProof="0" dirty="0">
                <a:ln>
                  <a:noFill/>
                </a:ln>
                <a:solidFill>
                  <a:srgbClr val="000000"/>
                </a:solidFill>
                <a:effectLst/>
                <a:uLnTx/>
                <a:uFillTx/>
                <a:latin typeface="Tahoma"/>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pic>
        <p:nvPicPr>
          <p:cNvPr id="5" name="Picture 4">
            <a:extLst>
              <a:ext uri="{FF2B5EF4-FFF2-40B4-BE49-F238E27FC236}">
                <a16:creationId xmlns:a16="http://schemas.microsoft.com/office/drawing/2014/main" id="{B7B92BBE-67D0-BE44-AFBF-F27F37B8A8C3}"/>
              </a:ext>
            </a:extLst>
          </p:cNvPr>
          <p:cNvPicPr>
            <a:picLocks noChangeAspect="1"/>
          </p:cNvPicPr>
          <p:nvPr/>
        </p:nvPicPr>
        <p:blipFill>
          <a:blip r:embed="rId3"/>
          <a:stretch>
            <a:fillRect/>
          </a:stretch>
        </p:blipFill>
        <p:spPr>
          <a:xfrm>
            <a:off x="0" y="1484784"/>
            <a:ext cx="9144000" cy="2202873"/>
          </a:xfrm>
          <a:prstGeom prst="rect">
            <a:avLst/>
          </a:prstGeom>
        </p:spPr>
      </p:pic>
      <p:pic>
        <p:nvPicPr>
          <p:cNvPr id="6" name="Picture 8">
            <a:extLst>
              <a:ext uri="{FF2B5EF4-FFF2-40B4-BE49-F238E27FC236}">
                <a16:creationId xmlns:a16="http://schemas.microsoft.com/office/drawing/2014/main" id="{DE735DFE-2D11-5849-BC1A-6B423D4888C8}"/>
              </a:ext>
            </a:extLst>
          </p:cNvPr>
          <p:cNvPicPr>
            <a:picLocks noChangeAspect="1" noChangeArrowheads="1"/>
          </p:cNvPicPr>
          <p:nvPr/>
        </p:nvPicPr>
        <p:blipFill>
          <a:blip r:embed="rId4" cstate="print"/>
          <a:srcRect/>
          <a:stretch>
            <a:fillRect/>
          </a:stretch>
        </p:blipFill>
        <p:spPr bwMode="auto">
          <a:xfrm>
            <a:off x="6660801" y="2996952"/>
            <a:ext cx="2080800" cy="1523680"/>
          </a:xfrm>
          <a:prstGeom prst="rect">
            <a:avLst/>
          </a:prstGeom>
          <a:noFill/>
          <a:ln w="9525">
            <a:noFill/>
            <a:round/>
            <a:headEnd/>
            <a:tailEnd/>
          </a:ln>
        </p:spPr>
      </p:pic>
      <p:sp>
        <p:nvSpPr>
          <p:cNvPr id="7" name="Text Box 19">
            <a:extLst>
              <a:ext uri="{FF2B5EF4-FFF2-40B4-BE49-F238E27FC236}">
                <a16:creationId xmlns:a16="http://schemas.microsoft.com/office/drawing/2014/main" id="{9BD0F31E-C179-B049-9A06-915AC4721F68}"/>
              </a:ext>
            </a:extLst>
          </p:cNvPr>
          <p:cNvSpPr txBox="1">
            <a:spLocks noChangeArrowheads="1"/>
          </p:cNvSpPr>
          <p:nvPr/>
        </p:nvSpPr>
        <p:spPr bwMode="auto">
          <a:xfrm>
            <a:off x="6381120" y="4520632"/>
            <a:ext cx="2511360" cy="312512"/>
          </a:xfrm>
          <a:prstGeom prst="rect">
            <a:avLst/>
          </a:prstGeom>
          <a:noFill/>
          <a:ln w="9525">
            <a:noFill/>
            <a:round/>
            <a:headEnd/>
            <a:tailEnd/>
          </a:ln>
        </p:spPr>
        <p:txBody>
          <a:bodyPr wrap="none" lIns="81639" tIns="40820" rIns="81639" bIns="40820"/>
          <a:lstStyle/>
          <a:p>
            <a:pPr marL="0" marR="0" lvl="0" indent="0" algn="l" defTabSz="914400" rtl="0" eaLnBrk="1" fontAlgn="auto" latinLnBrk="0" hangingPunct="1">
              <a:lnSpc>
                <a:spcPct val="100000"/>
              </a:lnSpc>
              <a:spcBef>
                <a:spcPts val="0"/>
              </a:spcBef>
              <a:spcAft>
                <a:spcPts val="0"/>
              </a:spcAft>
              <a:buClrTx/>
              <a:buSzTx/>
              <a:buFontTx/>
              <a:buNone/>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rPr>
              <a:t>Oxford Nanopore </a:t>
            </a:r>
            <a:r>
              <a:rPr kumimoji="0" lang="en-US" sz="1800" b="0" i="0" u="none" strike="noStrike" kern="1200" cap="none" spc="0" normalizeH="0" baseline="0" noProof="0" dirty="0" err="1">
                <a:ln>
                  <a:noFill/>
                </a:ln>
                <a:solidFill>
                  <a:srgbClr val="000000"/>
                </a:solidFill>
                <a:effectLst/>
                <a:uLnTx/>
                <a:uFillTx/>
                <a:latin typeface="Calibri" pitchFamily="34" charset="0"/>
                <a:ea typeface="+mn-ea"/>
                <a:cs typeface="+mn-cs"/>
              </a:rPr>
              <a:t>MinION</a:t>
            </a:r>
            <a:endPar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endParaRPr>
          </a:p>
        </p:txBody>
      </p:sp>
    </p:spTree>
    <p:extLst>
      <p:ext uri="{BB962C8B-B14F-4D97-AF65-F5344CB8AC3E}">
        <p14:creationId xmlns:p14="http://schemas.microsoft.com/office/powerpoint/2010/main" val="582154933"/>
      </p:ext>
    </p:extLst>
  </p:cSld>
  <p:clrMapOvr>
    <a:masterClrMapping/>
  </p:clrMapOvr>
  <p:transition/>
</p:sld>
</file>

<file path=ppt/slides/slide4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51912" cy="1066800"/>
          </a:xfrm>
        </p:spPr>
        <p:txBody>
          <a:bodyPr/>
          <a:lstStyle/>
          <a:p>
            <a:r>
              <a:rPr lang="en-US" dirty="0"/>
              <a:t>Nanopore Genome Assembly Pipeline</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E5936927-1B6F-4A4C-B5AD-52390DB79E20}"/>
              </a:ext>
            </a:extLst>
          </p:cNvPr>
          <p:cNvPicPr>
            <a:picLocks noChangeAspect="1"/>
          </p:cNvPicPr>
          <p:nvPr/>
        </p:nvPicPr>
        <p:blipFill>
          <a:blip r:embed="rId2"/>
          <a:stretch>
            <a:fillRect/>
          </a:stretch>
        </p:blipFill>
        <p:spPr>
          <a:xfrm>
            <a:off x="683568" y="976890"/>
            <a:ext cx="7851772" cy="5476445"/>
          </a:xfrm>
          <a:prstGeom prst="rect">
            <a:avLst/>
          </a:prstGeom>
        </p:spPr>
      </p:pic>
      <p:sp>
        <p:nvSpPr>
          <p:cNvPr id="3" name="TextBox 2">
            <a:extLst>
              <a:ext uri="{FF2B5EF4-FFF2-40B4-BE49-F238E27FC236}">
                <a16:creationId xmlns:a16="http://schemas.microsoft.com/office/drawing/2014/main" id="{9DEDF4F9-AC11-CE40-96CF-BFA639F16628}"/>
              </a:ext>
            </a:extLst>
          </p:cNvPr>
          <p:cNvSpPr txBox="1"/>
          <p:nvPr/>
        </p:nvSpPr>
        <p:spPr>
          <a:xfrm>
            <a:off x="1863509" y="6156593"/>
            <a:ext cx="7317003"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Tahoma"/>
                <a:ea typeface="+mn-ea"/>
                <a:cs typeface="+mn-cs"/>
              </a:rPr>
              <a:t>Senol Cali+, “</a:t>
            </a:r>
            <a:r>
              <a:rPr kumimoji="0" lang="en-US" sz="1600" b="1" i="0" u="none" strike="noStrike" kern="1200" cap="none" spc="0" normalizeH="0" baseline="0" noProof="0" dirty="0">
                <a:ln>
                  <a:noFill/>
                </a:ln>
                <a:solidFill>
                  <a:srgbClr val="0000FF"/>
                </a:solidFill>
                <a:effectLst/>
                <a:uLnTx/>
                <a:uFillTx/>
                <a:latin typeface="Tahoma"/>
                <a:ea typeface="+mn-ea"/>
                <a:cs typeface="+mn-cs"/>
              </a:rPr>
              <a:t>Nanopore Sequencing Technology and Tools for Genome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FF"/>
                </a:solidFill>
                <a:effectLst/>
                <a:uLnTx/>
                <a:uFillTx/>
                <a:latin typeface="Tahoma"/>
                <a:ea typeface="+mn-ea"/>
                <a:cs typeface="+mn-cs"/>
              </a:rPr>
              <a:t>Assembly,</a:t>
            </a:r>
            <a:r>
              <a:rPr kumimoji="0" lang="en-US" sz="1600" b="0" i="0" u="none" strike="noStrike" kern="1200" cap="none" spc="0" normalizeH="0" baseline="0" noProof="0" dirty="0">
                <a:ln>
                  <a:noFill/>
                </a:ln>
                <a:solidFill>
                  <a:srgbClr val="000000"/>
                </a:solidFill>
                <a:effectLst/>
                <a:uLnTx/>
                <a:uFillTx/>
                <a:latin typeface="Tahoma"/>
                <a:ea typeface="+mn-ea"/>
                <a:cs typeface="+mn-cs"/>
              </a:rPr>
              <a:t>” Briefings in Bioinformatics, 2018.</a:t>
            </a:r>
          </a:p>
        </p:txBody>
      </p:sp>
    </p:spTree>
    <p:extLst>
      <p:ext uri="{BB962C8B-B14F-4D97-AF65-F5344CB8AC3E}">
        <p14:creationId xmlns:p14="http://schemas.microsoft.com/office/powerpoint/2010/main" val="795222520"/>
      </p:ext>
    </p:extLst>
  </p:cSld>
  <p:clrMapOvr>
    <a:masterClrMapping/>
  </p:clrMapOvr>
  <p:transition/>
</p:sld>
</file>

<file path=ppt/slides/slide4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768AE-5D18-9E4D-B0AE-1600CC02AD30}"/>
              </a:ext>
            </a:extLst>
          </p:cNvPr>
          <p:cNvSpPr>
            <a:spLocks noGrp="1"/>
          </p:cNvSpPr>
          <p:nvPr>
            <p:ph type="title"/>
          </p:nvPr>
        </p:nvSpPr>
        <p:spPr/>
        <p:txBody>
          <a:bodyPr/>
          <a:lstStyle/>
          <a:p>
            <a:r>
              <a:rPr lang="en-US" dirty="0"/>
              <a:t>Recall Our Dream</a:t>
            </a:r>
          </a:p>
        </p:txBody>
      </p:sp>
      <p:sp>
        <p:nvSpPr>
          <p:cNvPr id="3" name="Content Placeholder 2">
            <a:extLst>
              <a:ext uri="{FF2B5EF4-FFF2-40B4-BE49-F238E27FC236}">
                <a16:creationId xmlns:a16="http://schemas.microsoft.com/office/drawing/2014/main" id="{498EA495-2CCE-D648-8AF6-F3266A555827}"/>
              </a:ext>
            </a:extLst>
          </p:cNvPr>
          <p:cNvSpPr>
            <a:spLocks noGrp="1"/>
          </p:cNvSpPr>
          <p:nvPr>
            <p:ph idx="1"/>
          </p:nvPr>
        </p:nvSpPr>
        <p:spPr/>
        <p:txBody>
          <a:bodyPr/>
          <a:lstStyle/>
          <a:p>
            <a:r>
              <a:rPr lang="en-US" dirty="0">
                <a:solidFill>
                  <a:srgbClr val="0000FF"/>
                </a:solidFill>
              </a:rPr>
              <a:t>An embedded device that can perform comprehensive genome analysis in real time (within a minute)</a:t>
            </a:r>
          </a:p>
          <a:p>
            <a:endParaRPr lang="en-US" dirty="0"/>
          </a:p>
          <a:p>
            <a:r>
              <a:rPr lang="en-US" dirty="0"/>
              <a:t>Still a long ways to go</a:t>
            </a:r>
          </a:p>
          <a:p>
            <a:pPr lvl="1"/>
            <a:r>
              <a:rPr lang="en-US" dirty="0"/>
              <a:t>Energy efficiency</a:t>
            </a:r>
          </a:p>
          <a:p>
            <a:pPr lvl="1"/>
            <a:r>
              <a:rPr lang="en-US" dirty="0"/>
              <a:t>Performance (latency)</a:t>
            </a:r>
          </a:p>
          <a:p>
            <a:pPr lvl="1"/>
            <a:r>
              <a:rPr lang="en-US" dirty="0"/>
              <a:t>Security</a:t>
            </a:r>
          </a:p>
          <a:p>
            <a:pPr lvl="1"/>
            <a:r>
              <a:rPr lang="en-US" b="1" dirty="0">
                <a:solidFill>
                  <a:srgbClr val="FF0000"/>
                </a:solidFill>
              </a:rPr>
              <a:t>Huge memory bottleneck</a:t>
            </a:r>
          </a:p>
          <a:p>
            <a:endParaRPr lang="en-US" dirty="0"/>
          </a:p>
          <a:p>
            <a:endParaRPr lang="en-US" dirty="0"/>
          </a:p>
        </p:txBody>
      </p:sp>
      <p:sp>
        <p:nvSpPr>
          <p:cNvPr id="4" name="Slide Number Placeholder 3">
            <a:extLst>
              <a:ext uri="{FF2B5EF4-FFF2-40B4-BE49-F238E27FC236}">
                <a16:creationId xmlns:a16="http://schemas.microsoft.com/office/drawing/2014/main" id="{C6BF723B-2431-BD4C-A973-FB0472D63A7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96364747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3955F-E593-C94F-8AC7-1810F08980FA}"/>
              </a:ext>
            </a:extLst>
          </p:cNvPr>
          <p:cNvSpPr>
            <a:spLocks noGrp="1"/>
          </p:cNvSpPr>
          <p:nvPr>
            <p:ph type="title"/>
          </p:nvPr>
        </p:nvSpPr>
        <p:spPr/>
        <p:txBody>
          <a:bodyPr>
            <a:normAutofit/>
          </a:bodyPr>
          <a:lstStyle/>
          <a:p>
            <a:r>
              <a:rPr lang="en-US" dirty="0"/>
              <a:t>Future of Genome Sequencing &amp; Analysis</a:t>
            </a:r>
          </a:p>
        </p:txBody>
      </p:sp>
      <p:sp>
        <p:nvSpPr>
          <p:cNvPr id="4" name="Slide Number Placeholder 3">
            <a:extLst>
              <a:ext uri="{FF2B5EF4-FFF2-40B4-BE49-F238E27FC236}">
                <a16:creationId xmlns:a16="http://schemas.microsoft.com/office/drawing/2014/main" id="{945DD420-3CB6-7A41-8020-2C87CA87ABA7}"/>
              </a:ext>
            </a:extLst>
          </p:cNvPr>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E67019E-6B59-9444-A8F8-0CFAB6B6981D}" type="slidenum">
              <a:rPr kumimoji="0" lang="en-US" sz="1600" b="1" i="0" u="none" strike="noStrike" kern="1200" cap="none" spc="0" normalizeH="0" baseline="0" noProof="0" smtClean="0">
                <a:ln>
                  <a:noFill/>
                </a:ln>
                <a:solidFill>
                  <a:prstClr val="white"/>
                </a:solidFill>
                <a:effectLst/>
                <a:uLnTx/>
                <a:uFillTx/>
                <a:latin typeface="Corbel" panose="020B0503020204020204" pitchFamily="34" charset="0"/>
                <a:ea typeface="+mn-ea"/>
                <a:cs typeface="Calibri" panose="020F050202020403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427</a:t>
            </a:fld>
            <a:endParaRPr kumimoji="0" lang="en-US" sz="1600" b="1" i="0" u="none" strike="noStrike" kern="1200" cap="none" spc="0" normalizeH="0" baseline="0" noProof="0" dirty="0">
              <a:ln>
                <a:noFill/>
              </a:ln>
              <a:solidFill>
                <a:prstClr val="white"/>
              </a:solidFill>
              <a:effectLst/>
              <a:uLnTx/>
              <a:uFillTx/>
              <a:latin typeface="Corbel" panose="020B0503020204020204" pitchFamily="34" charset="0"/>
              <a:ea typeface="+mn-ea"/>
              <a:cs typeface="Calibri" panose="020F0502020204030204" pitchFamily="34" charset="0"/>
            </a:endParaRPr>
          </a:p>
        </p:txBody>
      </p:sp>
      <p:pic>
        <p:nvPicPr>
          <p:cNvPr id="5122" name="Picture 2">
            <a:extLst>
              <a:ext uri="{FF2B5EF4-FFF2-40B4-BE49-F238E27FC236}">
                <a16:creationId xmlns:a16="http://schemas.microsoft.com/office/drawing/2014/main" id="{5C405E63-629C-CD4C-A407-9B4A7134B8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09143" y="3346327"/>
            <a:ext cx="4934857" cy="281184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CFD409C-4506-9941-8552-EF2195C4FB00}"/>
              </a:ext>
            </a:extLst>
          </p:cNvPr>
          <p:cNvSpPr txBox="1"/>
          <p:nvPr/>
        </p:nvSpPr>
        <p:spPr>
          <a:xfrm>
            <a:off x="6487885" y="5518067"/>
            <a:ext cx="2423885"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black"/>
                </a:solidFill>
                <a:effectLst/>
                <a:uLnTx/>
                <a:uFillTx/>
                <a:latin typeface="Corbel" panose="020B0503020204020204"/>
                <a:ea typeface="+mn-ea"/>
                <a:cs typeface="+mn-cs"/>
              </a:rPr>
              <a:t>SmidgION</a:t>
            </a:r>
            <a:r>
              <a:rPr kumimoji="0" lang="en-US" sz="1800" b="0" i="0" u="none" strike="noStrike" kern="1200" cap="none" spc="0" normalizeH="0" baseline="0" noProof="0" dirty="0">
                <a:ln>
                  <a:noFill/>
                </a:ln>
                <a:solidFill>
                  <a:prstClr val="black"/>
                </a:solidFill>
                <a:effectLst/>
                <a:uLnTx/>
                <a:uFillTx/>
                <a:latin typeface="Corbel" panose="020B0503020204020204"/>
                <a:ea typeface="+mn-ea"/>
                <a:cs typeface="+mn-cs"/>
              </a:rPr>
              <a:t> from ONT</a:t>
            </a:r>
          </a:p>
        </p:txBody>
      </p:sp>
      <p:pic>
        <p:nvPicPr>
          <p:cNvPr id="5124" name="Picture 4" descr="First Nanopore Sequencing of Human Genome">
            <a:extLst>
              <a:ext uri="{FF2B5EF4-FFF2-40B4-BE49-F238E27FC236}">
                <a16:creationId xmlns:a16="http://schemas.microsoft.com/office/drawing/2014/main" id="{CD6415EF-163D-B542-B3D4-F9AA1F93D9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142" y="1151879"/>
            <a:ext cx="4378883" cy="294115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384B99A9-CA22-114E-A3BA-CE16FDD156D7}"/>
              </a:ext>
            </a:extLst>
          </p:cNvPr>
          <p:cNvSpPr/>
          <p:nvPr/>
        </p:nvSpPr>
        <p:spPr>
          <a:xfrm>
            <a:off x="399142" y="1151879"/>
            <a:ext cx="4378883" cy="2941150"/>
          </a:xfrm>
          <a:prstGeom prst="rect">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sp>
        <p:nvSpPr>
          <p:cNvPr id="7" name="Right Arrow 6">
            <a:extLst>
              <a:ext uri="{FF2B5EF4-FFF2-40B4-BE49-F238E27FC236}">
                <a16:creationId xmlns:a16="http://schemas.microsoft.com/office/drawing/2014/main" id="{CDDC3997-C7CB-584B-BDBF-AE5464A11F6D}"/>
              </a:ext>
            </a:extLst>
          </p:cNvPr>
          <p:cNvSpPr/>
          <p:nvPr/>
        </p:nvSpPr>
        <p:spPr>
          <a:xfrm rot="2626864">
            <a:off x="4168426" y="3415740"/>
            <a:ext cx="1219200" cy="725715"/>
          </a:xfrm>
          <a:prstGeom prst="rightArrow">
            <a:avLst/>
          </a:prstGeom>
          <a:solidFill>
            <a:schemeClr val="accent2">
              <a:lumMod val="60000"/>
              <a:lumOff val="40000"/>
            </a:schemeClr>
          </a:solid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sp>
        <p:nvSpPr>
          <p:cNvPr id="8" name="TextBox 7">
            <a:extLst>
              <a:ext uri="{FF2B5EF4-FFF2-40B4-BE49-F238E27FC236}">
                <a16:creationId xmlns:a16="http://schemas.microsoft.com/office/drawing/2014/main" id="{894684CC-0CFA-074F-9F5D-8C754E1811D1}"/>
              </a:ext>
            </a:extLst>
          </p:cNvPr>
          <p:cNvSpPr txBox="1"/>
          <p:nvPr/>
        </p:nvSpPr>
        <p:spPr>
          <a:xfrm>
            <a:off x="366963" y="3908363"/>
            <a:ext cx="2423885" cy="369332"/>
          </a:xfrm>
          <a:prstGeom prst="rect">
            <a:avLst/>
          </a:prstGeom>
          <a:solidFill>
            <a:schemeClr val="bg1"/>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panose="020B0503020204020204"/>
                <a:ea typeface="+mn-ea"/>
                <a:cs typeface="+mn-cs"/>
              </a:rPr>
              <a:t>MinION from ONT</a:t>
            </a:r>
          </a:p>
        </p:txBody>
      </p:sp>
    </p:spTree>
    <p:extLst>
      <p:ext uri="{BB962C8B-B14F-4D97-AF65-F5344CB8AC3E}">
        <p14:creationId xmlns:p14="http://schemas.microsoft.com/office/powerpoint/2010/main" val="895260285"/>
      </p:ext>
    </p:extLst>
  </p:cSld>
  <p:clrMapOvr>
    <a:masterClrMapping/>
  </p:clrMapOvr>
  <p:transition/>
</p:sld>
</file>

<file path=ppt/slides/slide4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5730A-47B0-D949-A912-EC2F725C6EAD}"/>
              </a:ext>
            </a:extLst>
          </p:cNvPr>
          <p:cNvSpPr>
            <a:spLocks noGrp="1"/>
          </p:cNvSpPr>
          <p:nvPr>
            <p:ph type="title"/>
          </p:nvPr>
        </p:nvSpPr>
        <p:spPr>
          <a:xfrm>
            <a:off x="228600" y="152400"/>
            <a:ext cx="8903034" cy="1066800"/>
          </a:xfrm>
        </p:spPr>
        <p:txBody>
          <a:bodyPr/>
          <a:lstStyle/>
          <a:p>
            <a:r>
              <a:rPr lang="en-US" dirty="0"/>
              <a:t>Why Do We Care? An Example from 2020</a:t>
            </a:r>
          </a:p>
        </p:txBody>
      </p:sp>
      <p:sp>
        <p:nvSpPr>
          <p:cNvPr id="4" name="Slide Number Placeholder 3">
            <a:extLst>
              <a:ext uri="{FF2B5EF4-FFF2-40B4-BE49-F238E27FC236}">
                <a16:creationId xmlns:a16="http://schemas.microsoft.com/office/drawing/2014/main" id="{98930A62-F59B-624C-BB84-C9FBB9A0413D}"/>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428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D16949F5-6F85-CE49-BD45-A0C27455A6C6}"/>
              </a:ext>
            </a:extLst>
          </p:cNvPr>
          <p:cNvPicPr>
            <a:picLocks noChangeAspect="1"/>
          </p:cNvPicPr>
          <p:nvPr/>
        </p:nvPicPr>
        <p:blipFill>
          <a:blip r:embed="rId2"/>
          <a:stretch>
            <a:fillRect/>
          </a:stretch>
        </p:blipFill>
        <p:spPr>
          <a:xfrm>
            <a:off x="0" y="950575"/>
            <a:ext cx="9144000" cy="2123372"/>
          </a:xfrm>
          <a:prstGeom prst="rect">
            <a:avLst/>
          </a:prstGeom>
        </p:spPr>
      </p:pic>
      <p:pic>
        <p:nvPicPr>
          <p:cNvPr id="6" name="Picture 5">
            <a:extLst>
              <a:ext uri="{FF2B5EF4-FFF2-40B4-BE49-F238E27FC236}">
                <a16:creationId xmlns:a16="http://schemas.microsoft.com/office/drawing/2014/main" id="{3C3AA88A-5F39-0744-80BD-395C5DEAF9D4}"/>
              </a:ext>
            </a:extLst>
          </p:cNvPr>
          <p:cNvPicPr>
            <a:picLocks noChangeAspect="1"/>
          </p:cNvPicPr>
          <p:nvPr/>
        </p:nvPicPr>
        <p:blipFill>
          <a:blip r:embed="rId3"/>
          <a:stretch>
            <a:fillRect/>
          </a:stretch>
        </p:blipFill>
        <p:spPr>
          <a:xfrm>
            <a:off x="1676400" y="3105902"/>
            <a:ext cx="5410200" cy="3594936"/>
          </a:xfrm>
          <a:prstGeom prst="rect">
            <a:avLst/>
          </a:prstGeom>
        </p:spPr>
      </p:pic>
      <p:sp>
        <p:nvSpPr>
          <p:cNvPr id="7" name="TextBox 6">
            <a:extLst>
              <a:ext uri="{FF2B5EF4-FFF2-40B4-BE49-F238E27FC236}">
                <a16:creationId xmlns:a16="http://schemas.microsoft.com/office/drawing/2014/main" id="{A2B8CED8-A1A9-BC46-ACB3-6E83444CCFA3}"/>
              </a:ext>
            </a:extLst>
          </p:cNvPr>
          <p:cNvSpPr txBox="1"/>
          <p:nvPr/>
        </p:nvSpPr>
        <p:spPr>
          <a:xfrm>
            <a:off x="4533900" y="6702831"/>
            <a:ext cx="4597734" cy="184666"/>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6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4"/>
              </a:rPr>
              <a:t>Source: https://nanoporetech.com/about-us/news/200-oxford-nanopore-sequencers-have-left-uk-china-support-rapid-near-sample</a:t>
            </a:r>
            <a:endParaRPr kumimoji="0" lang="en-US" sz="6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3530215823"/>
      </p:ext>
    </p:extLst>
  </p:cSld>
  <p:clrMapOvr>
    <a:masterClrMapping/>
  </p:clrMapOvr>
  <p:transition/>
</p:sld>
</file>

<file path=ppt/slides/slide4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0BF76-B631-ED47-A0B9-BF5EAB39348D}"/>
              </a:ext>
            </a:extLst>
          </p:cNvPr>
          <p:cNvSpPr>
            <a:spLocks noGrp="1"/>
          </p:cNvSpPr>
          <p:nvPr>
            <p:ph type="title"/>
          </p:nvPr>
        </p:nvSpPr>
        <p:spPr/>
        <p:txBody>
          <a:bodyPr>
            <a:normAutofit/>
          </a:bodyPr>
          <a:lstStyle/>
          <a:p>
            <a:r>
              <a:rPr lang="en-US" dirty="0"/>
              <a:t>Sequencing of COVID-19</a:t>
            </a:r>
          </a:p>
        </p:txBody>
      </p:sp>
      <p:sp>
        <p:nvSpPr>
          <p:cNvPr id="3" name="Content Placeholder 2">
            <a:extLst>
              <a:ext uri="{FF2B5EF4-FFF2-40B4-BE49-F238E27FC236}">
                <a16:creationId xmlns:a16="http://schemas.microsoft.com/office/drawing/2014/main" id="{F8716B1D-4F0D-544D-8751-DC77F99600F7}"/>
              </a:ext>
            </a:extLst>
          </p:cNvPr>
          <p:cNvSpPr>
            <a:spLocks noGrp="1"/>
          </p:cNvSpPr>
          <p:nvPr>
            <p:ph idx="1"/>
          </p:nvPr>
        </p:nvSpPr>
        <p:spPr>
          <a:xfrm>
            <a:off x="228600" y="980728"/>
            <a:ext cx="8610600" cy="4876800"/>
          </a:xfrm>
        </p:spPr>
        <p:txBody>
          <a:bodyPr/>
          <a:lstStyle/>
          <a:p>
            <a:pPr fontAlgn="base">
              <a:lnSpc>
                <a:spcPct val="100000"/>
              </a:lnSpc>
            </a:pPr>
            <a:r>
              <a:rPr lang="en-US" b="1" dirty="0">
                <a:solidFill>
                  <a:srgbClr val="0000FF"/>
                </a:solidFill>
              </a:rPr>
              <a:t>Whole genome sequencing (WGS) and sequence data analysis are important</a:t>
            </a:r>
            <a:endParaRPr lang="en-US" dirty="0">
              <a:solidFill>
                <a:srgbClr val="0000FF"/>
              </a:solidFill>
            </a:endParaRPr>
          </a:p>
          <a:p>
            <a:pPr lvl="1" fontAlgn="base">
              <a:lnSpc>
                <a:spcPct val="100000"/>
              </a:lnSpc>
            </a:pPr>
            <a:r>
              <a:rPr lang="en-US" sz="2000" dirty="0"/>
              <a:t>To detect the virus from a human sample such as saliva, Bronchoalveolar fluid etc. </a:t>
            </a:r>
          </a:p>
          <a:p>
            <a:pPr lvl="1" fontAlgn="base">
              <a:lnSpc>
                <a:spcPct val="100000"/>
              </a:lnSpc>
            </a:pPr>
            <a:r>
              <a:rPr lang="en-US" sz="2000" dirty="0"/>
              <a:t>To understand the sources and modes of transmission of the virus</a:t>
            </a:r>
          </a:p>
          <a:p>
            <a:pPr lvl="1" fontAlgn="base">
              <a:lnSpc>
                <a:spcPct val="100000"/>
              </a:lnSpc>
            </a:pPr>
            <a:r>
              <a:rPr lang="en-US" sz="2000" dirty="0"/>
              <a:t>To discover the genomic characteristics of the virus, and compare with better-known viruses (e.g., 02-03 SARS epidemic)</a:t>
            </a:r>
          </a:p>
          <a:p>
            <a:pPr lvl="1" fontAlgn="base">
              <a:lnSpc>
                <a:spcPct val="100000"/>
              </a:lnSpc>
            </a:pPr>
            <a:r>
              <a:rPr lang="en-US" sz="2000" dirty="0"/>
              <a:t>To design and evaluate the diagnostic tests and deep-dive studies</a:t>
            </a:r>
          </a:p>
          <a:p>
            <a:pPr lvl="1" fontAlgn="base">
              <a:lnSpc>
                <a:spcPct val="100000"/>
              </a:lnSpc>
            </a:pPr>
            <a:endParaRPr lang="en-US" sz="800" dirty="0"/>
          </a:p>
          <a:p>
            <a:r>
              <a:rPr lang="en-US" b="1" dirty="0">
                <a:solidFill>
                  <a:srgbClr val="0000FF"/>
                </a:solidFill>
              </a:rPr>
              <a:t>Two key areas of COVID-19 genomic research</a:t>
            </a:r>
          </a:p>
          <a:p>
            <a:pPr lvl="1">
              <a:lnSpc>
                <a:spcPct val="100000"/>
              </a:lnSpc>
            </a:pPr>
            <a:r>
              <a:rPr lang="en-US" sz="2000" dirty="0">
                <a:solidFill>
                  <a:srgbClr val="FF0000"/>
                </a:solidFill>
              </a:rPr>
              <a:t>To sequence the genome of the virus itself, COVID-19, in order to track the mutations in the virus. </a:t>
            </a:r>
          </a:p>
          <a:p>
            <a:pPr lvl="1">
              <a:lnSpc>
                <a:spcPct val="100000"/>
              </a:lnSpc>
            </a:pPr>
            <a:r>
              <a:rPr lang="en-US" sz="2000" dirty="0">
                <a:solidFill>
                  <a:srgbClr val="FF0000"/>
                </a:solidFill>
              </a:rPr>
              <a:t>To explore the genes of infected patients. </a:t>
            </a:r>
            <a:r>
              <a:rPr lang="en-US" sz="2000" dirty="0"/>
              <a:t>This analysis can be used to understand why some people get more severe symptoms than others, as well as, help with the development of new treatments in the future.</a:t>
            </a:r>
          </a:p>
        </p:txBody>
      </p:sp>
      <p:sp>
        <p:nvSpPr>
          <p:cNvPr id="4" name="Slide Number Placeholder 3">
            <a:extLst>
              <a:ext uri="{FF2B5EF4-FFF2-40B4-BE49-F238E27FC236}">
                <a16:creationId xmlns:a16="http://schemas.microsoft.com/office/drawing/2014/main" id="{46464C01-5556-6946-B805-03D6251C186D}"/>
              </a:ext>
            </a:extLst>
          </p:cNvPr>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E67019E-6B59-9444-A8F8-0CFAB6B6981D}" type="slidenum">
              <a:rPr kumimoji="0" lang="en-US" sz="1600" b="1" i="0" u="none" strike="noStrike" kern="1200" cap="none" spc="0" normalizeH="0" baseline="0" noProof="0" smtClean="0">
                <a:ln>
                  <a:noFill/>
                </a:ln>
                <a:solidFill>
                  <a:prstClr val="white"/>
                </a:solidFill>
                <a:effectLst/>
                <a:uLnTx/>
                <a:uFillTx/>
                <a:latin typeface="Corbel" panose="020B0503020204020204" pitchFamily="34" charset="0"/>
                <a:ea typeface="+mn-ea"/>
                <a:cs typeface="Calibri" panose="020F050202020403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429</a:t>
            </a:fld>
            <a:endParaRPr kumimoji="0" lang="en-US" sz="1600" b="1" i="0" u="none" strike="noStrike" kern="1200" cap="none" spc="0" normalizeH="0" baseline="0" noProof="0" dirty="0">
              <a:ln>
                <a:noFill/>
              </a:ln>
              <a:solidFill>
                <a:prstClr val="white"/>
              </a:solidFill>
              <a:effectLst/>
              <a:uLnTx/>
              <a:uFillTx/>
              <a:latin typeface="Corbel" panose="020B0503020204020204" pitchFamily="34" charset="0"/>
              <a:ea typeface="+mn-ea"/>
              <a:cs typeface="Calibri" panose="020F0502020204030204" pitchFamily="34" charset="0"/>
            </a:endParaRPr>
          </a:p>
        </p:txBody>
      </p:sp>
    </p:spTree>
    <p:extLst>
      <p:ext uri="{BB962C8B-B14F-4D97-AF65-F5344CB8AC3E}">
        <p14:creationId xmlns:p14="http://schemas.microsoft.com/office/powerpoint/2010/main" val="58073654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E7EC8-226E-924F-86A7-7894FD5B0C73}"/>
              </a:ext>
            </a:extLst>
          </p:cNvPr>
          <p:cNvSpPr>
            <a:spLocks noGrp="1"/>
          </p:cNvSpPr>
          <p:nvPr>
            <p:ph type="title"/>
          </p:nvPr>
        </p:nvSpPr>
        <p:spPr/>
        <p:txBody>
          <a:bodyPr>
            <a:normAutofit/>
          </a:bodyPr>
          <a:lstStyle/>
          <a:p>
            <a:r>
              <a:rPr lang="en-US" dirty="0"/>
              <a:t>COVID-19 Nanopore Sequencing (I)</a:t>
            </a:r>
          </a:p>
        </p:txBody>
      </p:sp>
      <p:sp>
        <p:nvSpPr>
          <p:cNvPr id="3" name="Content Placeholder 2">
            <a:extLst>
              <a:ext uri="{FF2B5EF4-FFF2-40B4-BE49-F238E27FC236}">
                <a16:creationId xmlns:a16="http://schemas.microsoft.com/office/drawing/2014/main" id="{6B656E47-7248-4048-95AD-CB91A1263585}"/>
              </a:ext>
            </a:extLst>
          </p:cNvPr>
          <p:cNvSpPr>
            <a:spLocks noGrp="1"/>
          </p:cNvSpPr>
          <p:nvPr>
            <p:ph idx="1"/>
          </p:nvPr>
        </p:nvSpPr>
        <p:spPr>
          <a:xfrm>
            <a:off x="366963" y="6158167"/>
            <a:ext cx="8410073" cy="270767"/>
          </a:xfrm>
        </p:spPr>
        <p:txBody>
          <a:bodyPr>
            <a:normAutofit fontScale="55000" lnSpcReduction="20000"/>
          </a:bodyPr>
          <a:lstStyle/>
          <a:p>
            <a:pPr algn="r">
              <a:buFont typeface="Arial" panose="020B0604020202020204" pitchFamily="34" charset="0"/>
              <a:buChar char="•"/>
            </a:pPr>
            <a:r>
              <a:rPr lang="en-US" dirty="0"/>
              <a:t>From ONT (</a:t>
            </a:r>
            <a:r>
              <a:rPr lang="en-US" dirty="0">
                <a:hlinkClick r:id="rId2"/>
              </a:rPr>
              <a:t>https://nanoporetech.com/covid-19/overview</a:t>
            </a:r>
            <a:r>
              <a:rPr lang="en-US" dirty="0"/>
              <a:t>)</a:t>
            </a:r>
          </a:p>
        </p:txBody>
      </p:sp>
      <p:sp>
        <p:nvSpPr>
          <p:cNvPr id="4" name="Slide Number Placeholder 3">
            <a:extLst>
              <a:ext uri="{FF2B5EF4-FFF2-40B4-BE49-F238E27FC236}">
                <a16:creationId xmlns:a16="http://schemas.microsoft.com/office/drawing/2014/main" id="{948CEDB2-AFEC-5E4B-9145-9BE71FDC35A6}"/>
              </a:ext>
            </a:extLst>
          </p:cNvPr>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E67019E-6B59-9444-A8F8-0CFAB6B6981D}" type="slidenum">
              <a:rPr kumimoji="0" lang="en-US" sz="1600" b="1" i="0" u="none" strike="noStrike" kern="1200" cap="none" spc="0" normalizeH="0" baseline="0" noProof="0" smtClean="0">
                <a:ln>
                  <a:noFill/>
                </a:ln>
                <a:solidFill>
                  <a:prstClr val="white"/>
                </a:solidFill>
                <a:effectLst/>
                <a:uLnTx/>
                <a:uFillTx/>
                <a:latin typeface="Corbel" panose="020B0503020204020204" pitchFamily="34" charset="0"/>
                <a:ea typeface="+mn-ea"/>
                <a:cs typeface="Calibri" panose="020F050202020403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430</a:t>
            </a:fld>
            <a:endParaRPr kumimoji="0" lang="en-US" sz="1600" b="1" i="0" u="none" strike="noStrike" kern="1200" cap="none" spc="0" normalizeH="0" baseline="0" noProof="0" dirty="0">
              <a:ln>
                <a:noFill/>
              </a:ln>
              <a:solidFill>
                <a:prstClr val="white"/>
              </a:solidFill>
              <a:effectLst/>
              <a:uLnTx/>
              <a:uFillTx/>
              <a:latin typeface="Corbel" panose="020B0503020204020204" pitchFamily="34" charset="0"/>
              <a:ea typeface="+mn-ea"/>
              <a:cs typeface="Calibri" panose="020F0502020204030204" pitchFamily="34" charset="0"/>
            </a:endParaRPr>
          </a:p>
        </p:txBody>
      </p:sp>
      <p:pic>
        <p:nvPicPr>
          <p:cNvPr id="3074" name="Picture 2">
            <a:extLst>
              <a:ext uri="{FF2B5EF4-FFF2-40B4-BE49-F238E27FC236}">
                <a16:creationId xmlns:a16="http://schemas.microsoft.com/office/drawing/2014/main" id="{3B8E9BCF-9EE2-5D42-9F8F-B25C369449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2683" y="1289716"/>
            <a:ext cx="5558631" cy="42785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8120109"/>
      </p:ext>
    </p:extLst>
  </p:cSld>
  <p:clrMapOvr>
    <a:masterClrMapping/>
  </p:clrMapOvr>
  <p:transition/>
</p:sld>
</file>

<file path=ppt/slides/slide4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E7EC8-226E-924F-86A7-7894FD5B0C73}"/>
              </a:ext>
            </a:extLst>
          </p:cNvPr>
          <p:cNvSpPr>
            <a:spLocks noGrp="1"/>
          </p:cNvSpPr>
          <p:nvPr>
            <p:ph type="title"/>
          </p:nvPr>
        </p:nvSpPr>
        <p:spPr/>
        <p:txBody>
          <a:bodyPr>
            <a:noAutofit/>
          </a:bodyPr>
          <a:lstStyle/>
          <a:p>
            <a:r>
              <a:rPr lang="en-US" sz="4100" dirty="0"/>
              <a:t>COVID-19 Nanopore Sequencing (II)</a:t>
            </a:r>
          </a:p>
        </p:txBody>
      </p:sp>
      <p:sp>
        <p:nvSpPr>
          <p:cNvPr id="3" name="Content Placeholder 2">
            <a:extLst>
              <a:ext uri="{FF2B5EF4-FFF2-40B4-BE49-F238E27FC236}">
                <a16:creationId xmlns:a16="http://schemas.microsoft.com/office/drawing/2014/main" id="{6B656E47-7248-4048-95AD-CB91A1263585}"/>
              </a:ext>
            </a:extLst>
          </p:cNvPr>
          <p:cNvSpPr>
            <a:spLocks noGrp="1"/>
          </p:cNvSpPr>
          <p:nvPr>
            <p:ph idx="1"/>
          </p:nvPr>
        </p:nvSpPr>
        <p:spPr>
          <a:xfrm>
            <a:off x="366963" y="6158167"/>
            <a:ext cx="8410073" cy="270767"/>
          </a:xfrm>
        </p:spPr>
        <p:txBody>
          <a:bodyPr>
            <a:normAutofit fontScale="55000" lnSpcReduction="20000"/>
          </a:bodyPr>
          <a:lstStyle/>
          <a:p>
            <a:pPr algn="r">
              <a:buFont typeface="Arial" panose="020B0604020202020204" pitchFamily="34" charset="0"/>
              <a:buChar char="•"/>
            </a:pPr>
            <a:r>
              <a:rPr lang="en-US" dirty="0"/>
              <a:t>From ONT (</a:t>
            </a:r>
            <a:r>
              <a:rPr lang="en-US" dirty="0">
                <a:hlinkClick r:id="rId2"/>
              </a:rPr>
              <a:t>https://nanoporetech.com/covid-19/overview</a:t>
            </a:r>
            <a:r>
              <a:rPr lang="en-US" dirty="0"/>
              <a:t>)</a:t>
            </a:r>
          </a:p>
        </p:txBody>
      </p:sp>
      <p:sp>
        <p:nvSpPr>
          <p:cNvPr id="4" name="Slide Number Placeholder 3">
            <a:extLst>
              <a:ext uri="{FF2B5EF4-FFF2-40B4-BE49-F238E27FC236}">
                <a16:creationId xmlns:a16="http://schemas.microsoft.com/office/drawing/2014/main" id="{948CEDB2-AFEC-5E4B-9145-9BE71FDC35A6}"/>
              </a:ext>
            </a:extLst>
          </p:cNvPr>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E67019E-6B59-9444-A8F8-0CFAB6B6981D}" type="slidenum">
              <a:rPr kumimoji="0" lang="en-US" sz="1600" b="1" i="0" u="none" strike="noStrike" kern="1200" cap="none" spc="0" normalizeH="0" baseline="0" noProof="0" smtClean="0">
                <a:ln>
                  <a:noFill/>
                </a:ln>
                <a:solidFill>
                  <a:prstClr val="white"/>
                </a:solidFill>
                <a:effectLst/>
                <a:uLnTx/>
                <a:uFillTx/>
                <a:latin typeface="Corbel" panose="020B0503020204020204" pitchFamily="34" charset="0"/>
                <a:ea typeface="+mn-ea"/>
                <a:cs typeface="Calibri" panose="020F050202020403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431</a:t>
            </a:fld>
            <a:endParaRPr kumimoji="0" lang="en-US" sz="1600" b="1" i="0" u="none" strike="noStrike" kern="1200" cap="none" spc="0" normalizeH="0" baseline="0" noProof="0" dirty="0">
              <a:ln>
                <a:noFill/>
              </a:ln>
              <a:solidFill>
                <a:prstClr val="white"/>
              </a:solidFill>
              <a:effectLst/>
              <a:uLnTx/>
              <a:uFillTx/>
              <a:latin typeface="Corbel" panose="020B0503020204020204" pitchFamily="34" charset="0"/>
              <a:ea typeface="+mn-ea"/>
              <a:cs typeface="Calibri" panose="020F0502020204030204" pitchFamily="34" charset="0"/>
            </a:endParaRPr>
          </a:p>
        </p:txBody>
      </p:sp>
      <p:pic>
        <p:nvPicPr>
          <p:cNvPr id="4098" name="Picture 2">
            <a:extLst>
              <a:ext uri="{FF2B5EF4-FFF2-40B4-BE49-F238E27FC236}">
                <a16:creationId xmlns:a16="http://schemas.microsoft.com/office/drawing/2014/main" id="{C14BC97C-9776-2C4D-BED5-2896E6A5B6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069" y="1149202"/>
            <a:ext cx="8719860" cy="4904921"/>
          </a:xfrm>
          <a:prstGeom prst="rect">
            <a:avLst/>
          </a:prstGeom>
          <a:noFill/>
          <a:extLst>
            <a:ext uri="{909E8E84-426E-40DD-AFC4-6F175D3DCCD1}">
              <a14:hiddenFill xmlns:a14="http://schemas.microsoft.com/office/drawing/2010/main">
                <a:solidFill>
                  <a:srgbClr val="FFFFFF"/>
                </a:solidFill>
              </a14:hiddenFill>
            </a:ext>
          </a:extLst>
        </p:spPr>
      </p:pic>
      <p:sp>
        <p:nvSpPr>
          <p:cNvPr id="6" name="Rounded Rectangle 5">
            <a:extLst>
              <a:ext uri="{FF2B5EF4-FFF2-40B4-BE49-F238E27FC236}">
                <a16:creationId xmlns:a16="http://schemas.microsoft.com/office/drawing/2014/main" id="{55AE043F-540E-8F48-8365-73BDC27C3CB3}"/>
              </a:ext>
            </a:extLst>
          </p:cNvPr>
          <p:cNvSpPr>
            <a:spLocks noChangeArrowheads="1"/>
          </p:cNvSpPr>
          <p:nvPr/>
        </p:nvSpPr>
        <p:spPr bwMode="auto">
          <a:xfrm rot="5400000">
            <a:off x="3527885" y="1016735"/>
            <a:ext cx="1728189" cy="7128792"/>
          </a:xfrm>
          <a:prstGeom prst="roundRect">
            <a:avLst>
              <a:gd name="adj" fmla="val 16667"/>
            </a:avLst>
          </a:prstGeom>
          <a:noFill/>
          <a:ln w="114300">
            <a:solidFill>
              <a:srgbClr val="FF0000"/>
            </a:solidFill>
            <a:round/>
            <a:headEnd/>
            <a:tailEnd/>
          </a:ln>
          <a:extLst>
            <a:ext uri="{909E8E84-426E-40dd-AFC4-6F175D3DCCD1}">
              <a14:hiddenFill xmlns="" xmlns:a14="http://schemas.microsoft.com/office/drawing/2010/main">
                <a:solidFill>
                  <a:srgbClr val="FFFFFF"/>
                </a:solidFill>
              </a14:hiddenFill>
            </a:ext>
          </a:extLst>
        </p:spPr>
        <p:txBody>
          <a:bodyPr lIns="91440" tIns="45720" rIns="91440" bIns="4572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mn-cs"/>
            </a:endParaRPr>
          </a:p>
        </p:txBody>
      </p:sp>
    </p:spTree>
    <p:extLst>
      <p:ext uri="{BB962C8B-B14F-4D97-AF65-F5344CB8AC3E}">
        <p14:creationId xmlns:p14="http://schemas.microsoft.com/office/powerpoint/2010/main" val="74266539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4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3955F-E593-C94F-8AC7-1810F08980FA}"/>
              </a:ext>
            </a:extLst>
          </p:cNvPr>
          <p:cNvSpPr>
            <a:spLocks noGrp="1"/>
          </p:cNvSpPr>
          <p:nvPr>
            <p:ph type="title"/>
          </p:nvPr>
        </p:nvSpPr>
        <p:spPr/>
        <p:txBody>
          <a:bodyPr>
            <a:normAutofit/>
          </a:bodyPr>
          <a:lstStyle/>
          <a:p>
            <a:r>
              <a:rPr lang="en-US" dirty="0"/>
              <a:t>Future of Genome Sequencing &amp; Analysis</a:t>
            </a:r>
          </a:p>
        </p:txBody>
      </p:sp>
      <p:sp>
        <p:nvSpPr>
          <p:cNvPr id="4" name="Slide Number Placeholder 3">
            <a:extLst>
              <a:ext uri="{FF2B5EF4-FFF2-40B4-BE49-F238E27FC236}">
                <a16:creationId xmlns:a16="http://schemas.microsoft.com/office/drawing/2014/main" id="{945DD420-3CB6-7A41-8020-2C87CA87ABA7}"/>
              </a:ext>
            </a:extLst>
          </p:cNvPr>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E67019E-6B59-9444-A8F8-0CFAB6B6981D}" type="slidenum">
              <a:rPr kumimoji="0" lang="en-US" sz="1600" b="1" i="0" u="none" strike="noStrike" kern="1200" cap="none" spc="0" normalizeH="0" baseline="0" noProof="0" smtClean="0">
                <a:ln>
                  <a:noFill/>
                </a:ln>
                <a:solidFill>
                  <a:prstClr val="white"/>
                </a:solidFill>
                <a:effectLst/>
                <a:uLnTx/>
                <a:uFillTx/>
                <a:latin typeface="Corbel" panose="020B0503020204020204" pitchFamily="34" charset="0"/>
                <a:ea typeface="+mn-ea"/>
                <a:cs typeface="Calibri" panose="020F050202020403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432</a:t>
            </a:fld>
            <a:endParaRPr kumimoji="0" lang="en-US" sz="1600" b="1" i="0" u="none" strike="noStrike" kern="1200" cap="none" spc="0" normalizeH="0" baseline="0" noProof="0" dirty="0">
              <a:ln>
                <a:noFill/>
              </a:ln>
              <a:solidFill>
                <a:prstClr val="white"/>
              </a:solidFill>
              <a:effectLst/>
              <a:uLnTx/>
              <a:uFillTx/>
              <a:latin typeface="Corbel" panose="020B0503020204020204" pitchFamily="34" charset="0"/>
              <a:ea typeface="+mn-ea"/>
              <a:cs typeface="Calibri" panose="020F0502020204030204" pitchFamily="34" charset="0"/>
            </a:endParaRPr>
          </a:p>
        </p:txBody>
      </p:sp>
      <p:pic>
        <p:nvPicPr>
          <p:cNvPr id="5122" name="Picture 2">
            <a:extLst>
              <a:ext uri="{FF2B5EF4-FFF2-40B4-BE49-F238E27FC236}">
                <a16:creationId xmlns:a16="http://schemas.microsoft.com/office/drawing/2014/main" id="{5C405E63-629C-CD4C-A407-9B4A7134B8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09143" y="3346327"/>
            <a:ext cx="4934857" cy="281184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CFD409C-4506-9941-8552-EF2195C4FB00}"/>
              </a:ext>
            </a:extLst>
          </p:cNvPr>
          <p:cNvSpPr txBox="1"/>
          <p:nvPr/>
        </p:nvSpPr>
        <p:spPr>
          <a:xfrm>
            <a:off x="6487885" y="5518067"/>
            <a:ext cx="2423885"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black"/>
                </a:solidFill>
                <a:effectLst/>
                <a:uLnTx/>
                <a:uFillTx/>
                <a:latin typeface="Corbel" panose="020B0503020204020204"/>
                <a:ea typeface="+mn-ea"/>
                <a:cs typeface="+mn-cs"/>
              </a:rPr>
              <a:t>SmidgION</a:t>
            </a:r>
            <a:r>
              <a:rPr kumimoji="0" lang="en-US" sz="1800" b="0" i="0" u="none" strike="noStrike" kern="1200" cap="none" spc="0" normalizeH="0" baseline="0" noProof="0" dirty="0">
                <a:ln>
                  <a:noFill/>
                </a:ln>
                <a:solidFill>
                  <a:prstClr val="black"/>
                </a:solidFill>
                <a:effectLst/>
                <a:uLnTx/>
                <a:uFillTx/>
                <a:latin typeface="Corbel" panose="020B0503020204020204"/>
                <a:ea typeface="+mn-ea"/>
                <a:cs typeface="+mn-cs"/>
              </a:rPr>
              <a:t> from ONT</a:t>
            </a:r>
          </a:p>
        </p:txBody>
      </p:sp>
      <p:pic>
        <p:nvPicPr>
          <p:cNvPr id="5124" name="Picture 4" descr="First Nanopore Sequencing of Human Genome">
            <a:extLst>
              <a:ext uri="{FF2B5EF4-FFF2-40B4-BE49-F238E27FC236}">
                <a16:creationId xmlns:a16="http://schemas.microsoft.com/office/drawing/2014/main" id="{CD6415EF-163D-B542-B3D4-F9AA1F93D9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142" y="1151879"/>
            <a:ext cx="4378883" cy="294115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384B99A9-CA22-114E-A3BA-CE16FDD156D7}"/>
              </a:ext>
            </a:extLst>
          </p:cNvPr>
          <p:cNvSpPr/>
          <p:nvPr/>
        </p:nvSpPr>
        <p:spPr>
          <a:xfrm>
            <a:off x="399142" y="1151879"/>
            <a:ext cx="4378883" cy="2941150"/>
          </a:xfrm>
          <a:prstGeom prst="rect">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sp>
        <p:nvSpPr>
          <p:cNvPr id="7" name="Right Arrow 6">
            <a:extLst>
              <a:ext uri="{FF2B5EF4-FFF2-40B4-BE49-F238E27FC236}">
                <a16:creationId xmlns:a16="http://schemas.microsoft.com/office/drawing/2014/main" id="{CDDC3997-C7CB-584B-BDBF-AE5464A11F6D}"/>
              </a:ext>
            </a:extLst>
          </p:cNvPr>
          <p:cNvSpPr/>
          <p:nvPr/>
        </p:nvSpPr>
        <p:spPr>
          <a:xfrm rot="2626864">
            <a:off x="4168426" y="3415740"/>
            <a:ext cx="1219200" cy="725715"/>
          </a:xfrm>
          <a:prstGeom prst="rightArrow">
            <a:avLst/>
          </a:prstGeom>
          <a:solidFill>
            <a:schemeClr val="accent2">
              <a:lumMod val="60000"/>
              <a:lumOff val="40000"/>
            </a:schemeClr>
          </a:solid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sp>
        <p:nvSpPr>
          <p:cNvPr id="8" name="TextBox 7">
            <a:extLst>
              <a:ext uri="{FF2B5EF4-FFF2-40B4-BE49-F238E27FC236}">
                <a16:creationId xmlns:a16="http://schemas.microsoft.com/office/drawing/2014/main" id="{894684CC-0CFA-074F-9F5D-8C754E1811D1}"/>
              </a:ext>
            </a:extLst>
          </p:cNvPr>
          <p:cNvSpPr txBox="1"/>
          <p:nvPr/>
        </p:nvSpPr>
        <p:spPr>
          <a:xfrm>
            <a:off x="366963" y="3908363"/>
            <a:ext cx="2423885" cy="369332"/>
          </a:xfrm>
          <a:prstGeom prst="rect">
            <a:avLst/>
          </a:prstGeom>
          <a:solidFill>
            <a:schemeClr val="bg1"/>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panose="020B0503020204020204"/>
                <a:ea typeface="+mn-ea"/>
                <a:cs typeface="+mn-cs"/>
              </a:rPr>
              <a:t>MinION from ONT</a:t>
            </a:r>
          </a:p>
        </p:txBody>
      </p:sp>
    </p:spTree>
    <p:extLst>
      <p:ext uri="{BB962C8B-B14F-4D97-AF65-F5344CB8AC3E}">
        <p14:creationId xmlns:p14="http://schemas.microsoft.com/office/powerpoint/2010/main" val="2230953912"/>
      </p:ext>
    </p:extLst>
  </p:cSld>
  <p:clrMapOvr>
    <a:masterClrMapping/>
  </p:clrMapOvr>
  <p:transition/>
</p:sld>
</file>

<file path=ppt/slides/slide4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p:txBody>
          <a:bodyPr/>
          <a:lstStyle/>
          <a:p>
            <a:r>
              <a:rPr lang="en-US" dirty="0"/>
              <a:t>Accelerating Genome Analysis: Overview</a:t>
            </a:r>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700" dirty="0"/>
              <a:t>Mohammed Alser, </a:t>
            </a:r>
            <a:r>
              <a:rPr lang="en-US" sz="1700" dirty="0" err="1"/>
              <a:t>Zulal</a:t>
            </a:r>
            <a:r>
              <a:rPr lang="en-US" sz="1700" dirty="0"/>
              <a:t> </a:t>
            </a:r>
            <a:r>
              <a:rPr lang="en-US" sz="1700" dirty="0" err="1"/>
              <a:t>Bingol</a:t>
            </a:r>
            <a:r>
              <a:rPr lang="en-US" sz="1700" dirty="0"/>
              <a:t>, Damla Senol Cali, </a:t>
            </a:r>
            <a:r>
              <a:rPr lang="en-US" sz="1700" dirty="0" err="1"/>
              <a:t>Jeremie</a:t>
            </a:r>
            <a:r>
              <a:rPr lang="en-US" sz="1700" dirty="0"/>
              <a:t> Kim, Saugata Ghose, Can Alkan,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"Accelerating Genome Analysis: A Primer on an Ongoing Journey"</a:t>
            </a:r>
            <a:br>
              <a:rPr lang="en-US" sz="1700" dirty="0">
                <a:solidFill>
                  <a:srgbClr val="0432FF"/>
                </a:solidFill>
              </a:rPr>
            </a:br>
            <a:r>
              <a:rPr lang="en-US" sz="1700" i="1" dirty="0">
                <a:hlinkClick r:id="rId3"/>
              </a:rPr>
              <a:t>IEEE Micro</a:t>
            </a:r>
            <a:r>
              <a:rPr lang="en-US" sz="1700" i="1" dirty="0"/>
              <a:t> (</a:t>
            </a:r>
            <a:r>
              <a:rPr lang="en-US" sz="1700" b="1" i="1" dirty="0"/>
              <a:t>IEEE MICRO</a:t>
            </a:r>
            <a:r>
              <a:rPr lang="en-US" sz="1700" i="1" dirty="0"/>
              <a:t>)</a:t>
            </a:r>
            <a:r>
              <a:rPr lang="en-US" sz="1700" dirty="0"/>
              <a:t>, Vol. 40, No. 5, pages 65-75, September/October 2020.</a:t>
            </a:r>
            <a:br>
              <a:rPr lang="en-US" sz="1700" dirty="0"/>
            </a:br>
            <a:r>
              <a:rPr lang="en-US" sz="1700" dirty="0"/>
              <a:t>[</a:t>
            </a:r>
            <a:r>
              <a:rPr lang="en-US" sz="1700" dirty="0">
                <a:hlinkClick r:id="rId4"/>
              </a:rPr>
              <a:t>Slides (pptx)</a:t>
            </a:r>
            <a:r>
              <a:rPr lang="en-US" sz="1700" dirty="0">
                <a:hlinkClick r:id="rId5"/>
              </a:rPr>
              <a:t>(pdf)</a:t>
            </a:r>
            <a:r>
              <a:rPr lang="en-US" sz="1700" dirty="0"/>
              <a:t>]</a:t>
            </a:r>
            <a:br>
              <a:rPr lang="en-US" sz="1700" dirty="0"/>
            </a:br>
            <a:r>
              <a:rPr lang="en-US" sz="1700" dirty="0"/>
              <a:t>[</a:t>
            </a:r>
            <a:r>
              <a:rPr lang="en-US" sz="1700" dirty="0">
                <a:hlinkClick r:id="rId6"/>
              </a:rPr>
              <a:t>Talk Video (1 hour 2 minutes)</a:t>
            </a:r>
            <a:r>
              <a:rPr lang="en-US" sz="1700" dirty="0"/>
              <a:t>]</a:t>
            </a:r>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433</a:t>
            </a:fld>
            <a:endParaRPr kumimoji="0" lang="en-US" alt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a:extLst>
              <a:ext uri="{FF2B5EF4-FFF2-40B4-BE49-F238E27FC236}">
                <a16:creationId xmlns:a16="http://schemas.microsoft.com/office/drawing/2014/main" id="{A2D8D8F9-787B-E34E-89E5-814530164E49}"/>
              </a:ext>
            </a:extLst>
          </p:cNvPr>
          <p:cNvPicPr>
            <a:picLocks noChangeAspect="1"/>
          </p:cNvPicPr>
          <p:nvPr/>
        </p:nvPicPr>
        <p:blipFill>
          <a:blip r:embed="rId7"/>
          <a:stretch>
            <a:fillRect/>
          </a:stretch>
        </p:blipFill>
        <p:spPr>
          <a:xfrm>
            <a:off x="1489298" y="2979738"/>
            <a:ext cx="6286500" cy="3721100"/>
          </a:xfrm>
          <a:prstGeom prst="rect">
            <a:avLst/>
          </a:prstGeom>
        </p:spPr>
      </p:pic>
    </p:spTree>
    <p:extLst>
      <p:ext uri="{BB962C8B-B14F-4D97-AF65-F5344CB8AC3E}">
        <p14:creationId xmlns:p14="http://schemas.microsoft.com/office/powerpoint/2010/main" val="1057243079"/>
      </p:ext>
    </p:extLst>
  </p:cSld>
  <p:clrMapOvr>
    <a:masterClrMapping/>
  </p:clrMapOvr>
  <p:transition/>
</p:sld>
</file>

<file path=ppt/slides/slide4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AD78-64D2-9C47-B050-A2D2C6E7DA86}"/>
              </a:ext>
            </a:extLst>
          </p:cNvPr>
          <p:cNvSpPr>
            <a:spLocks noGrp="1"/>
          </p:cNvSpPr>
          <p:nvPr>
            <p:ph type="title"/>
          </p:nvPr>
        </p:nvSpPr>
        <p:spPr/>
        <p:txBody>
          <a:bodyPr/>
          <a:lstStyle/>
          <a:p>
            <a:r>
              <a:rPr lang="en-US" dirty="0"/>
              <a:t>More on Fast Genome Analysis …</a:t>
            </a:r>
          </a:p>
        </p:txBody>
      </p:sp>
      <p:sp>
        <p:nvSpPr>
          <p:cNvPr id="3" name="Content Placeholder 2">
            <a:extLst>
              <a:ext uri="{FF2B5EF4-FFF2-40B4-BE49-F238E27FC236}">
                <a16:creationId xmlns:a16="http://schemas.microsoft.com/office/drawing/2014/main" id="{51802AAD-62B5-594C-82AB-3F845A08141C}"/>
              </a:ext>
            </a:extLst>
          </p:cNvPr>
          <p:cNvSpPr>
            <a:spLocks noGrp="1"/>
          </p:cNvSpPr>
          <p:nvPr>
            <p:ph idx="1"/>
          </p:nvPr>
        </p:nvSpPr>
        <p:spPr>
          <a:xfrm>
            <a:off x="228600" y="908720"/>
            <a:ext cx="8610600" cy="5339680"/>
          </a:xfrm>
        </p:spPr>
        <p:txBody>
          <a:bodyPr/>
          <a:lstStyle/>
          <a:p>
            <a:r>
              <a:rPr lang="en-US" sz="1600" dirty="0"/>
              <a:t>Onur Mutlu,</a:t>
            </a:r>
            <a:br>
              <a:rPr lang="en-US" sz="1600" dirty="0"/>
            </a:br>
            <a:r>
              <a:rPr lang="en-US" sz="1600" b="1" dirty="0">
                <a:solidFill>
                  <a:srgbClr val="0432FF"/>
                </a:solidFill>
                <a:hlinkClick r:id="rId2">
                  <a:extLst>
                    <a:ext uri="{A12FA001-AC4F-418D-AE19-62706E023703}">
                      <ahyp:hlinkClr xmlns:ahyp="http://schemas.microsoft.com/office/drawing/2018/hyperlinkcolor" val="tx"/>
                    </a:ext>
                  </a:extLst>
                </a:hlinkClick>
              </a:rPr>
              <a:t>"Accelerating Genome Analysis: A Primer on an Ongoing Journey"</a:t>
            </a:r>
            <a:br>
              <a:rPr lang="en-US" sz="1600" dirty="0">
                <a:solidFill>
                  <a:srgbClr val="0432FF"/>
                </a:solidFill>
              </a:rPr>
            </a:br>
            <a:r>
              <a:rPr lang="en-US" sz="1600" i="1" dirty="0"/>
              <a:t>Invited Lecture at </a:t>
            </a:r>
            <a:r>
              <a:rPr lang="en-US" sz="1600" i="1" dirty="0">
                <a:hlinkClick r:id="rId3"/>
              </a:rPr>
              <a:t>Technion</a:t>
            </a:r>
            <a:r>
              <a:rPr lang="en-US" sz="1600" dirty="0"/>
              <a:t>, Virtual, 26 January 2021.</a:t>
            </a:r>
            <a:br>
              <a:rPr lang="en-US" sz="1600" dirty="0"/>
            </a:br>
            <a:r>
              <a:rPr lang="en-US" sz="1600" dirty="0"/>
              <a:t>[</a:t>
            </a:r>
            <a:r>
              <a:rPr lang="en-US" sz="1600" dirty="0">
                <a:hlinkClick r:id="rId2"/>
              </a:rPr>
              <a:t>Slides (pptx)</a:t>
            </a:r>
            <a:r>
              <a:rPr lang="en-US" sz="1600" dirty="0"/>
              <a:t> </a:t>
            </a:r>
            <a:r>
              <a:rPr lang="en-US" sz="1600" dirty="0">
                <a:hlinkClick r:id="rId4"/>
              </a:rPr>
              <a:t>(pdf)</a:t>
            </a:r>
            <a:r>
              <a:rPr lang="en-US" sz="1600" dirty="0"/>
              <a:t>]</a:t>
            </a:r>
            <a:br>
              <a:rPr lang="en-US" sz="1600" dirty="0"/>
            </a:br>
            <a:r>
              <a:rPr lang="en-US" sz="1600" dirty="0"/>
              <a:t>[</a:t>
            </a:r>
            <a:r>
              <a:rPr lang="en-US" sz="1600" dirty="0">
                <a:hlinkClick r:id="rId5"/>
              </a:rPr>
              <a:t>Talk Video </a:t>
            </a:r>
            <a:r>
              <a:rPr lang="en-US" sz="1600" dirty="0"/>
              <a:t>(1 hour 37 minutes, including Q&amp;A)]</a:t>
            </a:r>
            <a:br>
              <a:rPr lang="en-US" sz="1600" dirty="0"/>
            </a:br>
            <a:r>
              <a:rPr lang="en-US" sz="1600" dirty="0"/>
              <a:t>[</a:t>
            </a:r>
            <a:r>
              <a:rPr lang="en-US" sz="1600" dirty="0">
                <a:hlinkClick r:id="rId6"/>
              </a:rPr>
              <a:t>Related Invited Paper (at IEEE Micro, 2020)</a:t>
            </a:r>
            <a:r>
              <a:rPr lang="en-US" sz="1600" dirty="0"/>
              <a:t>]</a:t>
            </a:r>
          </a:p>
          <a:p>
            <a:pPr marL="0" indent="0">
              <a:buNone/>
            </a:pPr>
            <a:endParaRPr lang="en-US" sz="1600" dirty="0"/>
          </a:p>
        </p:txBody>
      </p:sp>
      <p:sp>
        <p:nvSpPr>
          <p:cNvPr id="4" name="Slide Number Placeholder 3">
            <a:extLst>
              <a:ext uri="{FF2B5EF4-FFF2-40B4-BE49-F238E27FC236}">
                <a16:creationId xmlns:a16="http://schemas.microsoft.com/office/drawing/2014/main" id="{42A122B2-35CC-C64B-B5EA-4870A730338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hlinkClick r:id="rId7"/>
            <a:extLst>
              <a:ext uri="{FF2B5EF4-FFF2-40B4-BE49-F238E27FC236}">
                <a16:creationId xmlns:a16="http://schemas.microsoft.com/office/drawing/2014/main" id="{63062A44-6117-B242-BB5D-88FC9FCE611C}"/>
              </a:ext>
            </a:extLst>
          </p:cNvPr>
          <p:cNvPicPr>
            <a:picLocks noChangeAspect="1"/>
          </p:cNvPicPr>
          <p:nvPr/>
        </p:nvPicPr>
        <p:blipFill>
          <a:blip r:embed="rId8"/>
          <a:stretch>
            <a:fillRect/>
          </a:stretch>
        </p:blipFill>
        <p:spPr>
          <a:xfrm>
            <a:off x="1691680" y="2569425"/>
            <a:ext cx="6012160" cy="4144395"/>
          </a:xfrm>
          <a:prstGeom prst="rect">
            <a:avLst/>
          </a:prstGeom>
        </p:spPr>
      </p:pic>
    </p:spTree>
    <p:extLst>
      <p:ext uri="{BB962C8B-B14F-4D97-AF65-F5344CB8AC3E}">
        <p14:creationId xmlns:p14="http://schemas.microsoft.com/office/powerpoint/2010/main" val="126831747"/>
      </p:ext>
    </p:extLst>
  </p:cSld>
  <p:clrMapOvr>
    <a:masterClrMapping/>
  </p:clrMapOvr>
  <p:transition/>
</p:sld>
</file>

<file path=ppt/slides/slide4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0937A-8480-B748-AF02-B14403ACF79C}"/>
              </a:ext>
            </a:extLst>
          </p:cNvPr>
          <p:cNvSpPr>
            <a:spLocks noGrp="1"/>
          </p:cNvSpPr>
          <p:nvPr>
            <p:ph type="title"/>
          </p:nvPr>
        </p:nvSpPr>
        <p:spPr/>
        <p:txBody>
          <a:bodyPr/>
          <a:lstStyle/>
          <a:p>
            <a:r>
              <a:rPr lang="en-US" dirty="0"/>
              <a:t>Detailed Lectures on Genome Analysis</a:t>
            </a:r>
          </a:p>
        </p:txBody>
      </p:sp>
      <p:sp>
        <p:nvSpPr>
          <p:cNvPr id="3" name="Content Placeholder 2">
            <a:extLst>
              <a:ext uri="{FF2B5EF4-FFF2-40B4-BE49-F238E27FC236}">
                <a16:creationId xmlns:a16="http://schemas.microsoft.com/office/drawing/2014/main" id="{0478BD05-2E95-984E-8F35-2CBFD3B723B3}"/>
              </a:ext>
            </a:extLst>
          </p:cNvPr>
          <p:cNvSpPr>
            <a:spLocks noGrp="1"/>
          </p:cNvSpPr>
          <p:nvPr>
            <p:ph idx="1"/>
          </p:nvPr>
        </p:nvSpPr>
        <p:spPr>
          <a:xfrm>
            <a:off x="228600" y="884955"/>
            <a:ext cx="8851900" cy="5211762"/>
          </a:xfrm>
        </p:spPr>
        <p:txBody>
          <a:bodyPr/>
          <a:lstStyle/>
          <a:p>
            <a:r>
              <a:rPr lang="en-US" sz="2000" dirty="0">
                <a:solidFill>
                  <a:srgbClr val="FF0000"/>
                </a:solidFill>
              </a:rPr>
              <a:t>Computer Architecture, Fall 2020, Lecture 3a</a:t>
            </a:r>
          </a:p>
          <a:p>
            <a:pPr lvl="1"/>
            <a:r>
              <a:rPr lang="en-US" sz="1800" b="1" dirty="0"/>
              <a:t>Introduction to Genome Sequence Analysis </a:t>
            </a:r>
            <a:r>
              <a:rPr lang="en-US" sz="1800" dirty="0"/>
              <a:t>(ETH Zürich, Fall 2020)</a:t>
            </a:r>
          </a:p>
          <a:p>
            <a:pPr lvl="1"/>
            <a:r>
              <a:rPr lang="en-US" sz="1700" dirty="0">
                <a:solidFill>
                  <a:srgbClr val="0000FF"/>
                </a:solidFill>
                <a:hlinkClick r:id="rId2">
                  <a:extLst>
                    <a:ext uri="{A12FA001-AC4F-418D-AE19-62706E023703}">
                      <ahyp:hlinkClr xmlns:ahyp="http://schemas.microsoft.com/office/drawing/2018/hyperlinkcolor" val="tx"/>
                    </a:ext>
                  </a:extLst>
                </a:hlinkClick>
              </a:rPr>
              <a:t>https://www.youtube.com/watch?v=CrRb32v7SJc&amp;list=PL5Q2soXY2Zi9xidyIgBxUz7xRPS-wisBN&amp;index=5</a:t>
            </a:r>
            <a:r>
              <a:rPr lang="en-US" sz="1700" dirty="0">
                <a:solidFill>
                  <a:srgbClr val="0000FF"/>
                </a:solidFill>
              </a:rPr>
              <a:t> </a:t>
            </a:r>
          </a:p>
          <a:p>
            <a:pPr lvl="1"/>
            <a:endParaRPr lang="en-US" sz="600" dirty="0">
              <a:solidFill>
                <a:srgbClr val="0000FF"/>
              </a:solidFill>
            </a:endParaRPr>
          </a:p>
          <a:p>
            <a:r>
              <a:rPr lang="en-US" sz="2000" dirty="0">
                <a:solidFill>
                  <a:srgbClr val="FF0000"/>
                </a:solidFill>
              </a:rPr>
              <a:t>Computer Architecture, Fall 2020, Lecture 8</a:t>
            </a:r>
          </a:p>
          <a:p>
            <a:pPr lvl="1"/>
            <a:r>
              <a:rPr lang="en-US" sz="1800" b="1" dirty="0"/>
              <a:t>Intelligent Genome Analysis </a:t>
            </a:r>
            <a:r>
              <a:rPr lang="en-US" sz="1800" dirty="0"/>
              <a:t>(ETH Zürich, Fall 2020)</a:t>
            </a:r>
          </a:p>
          <a:p>
            <a:pPr lvl="1"/>
            <a:r>
              <a:rPr lang="en-US" sz="1700" dirty="0">
                <a:solidFill>
                  <a:srgbClr val="0000FF"/>
                </a:solidFill>
                <a:hlinkClick r:id="rId3">
                  <a:extLst>
                    <a:ext uri="{A12FA001-AC4F-418D-AE19-62706E023703}">
                      <ahyp:hlinkClr xmlns:ahyp="http://schemas.microsoft.com/office/drawing/2018/hyperlinkcolor" val="tx"/>
                    </a:ext>
                  </a:extLst>
                </a:hlinkClick>
              </a:rPr>
              <a:t>https://www.youtube.com/watch?v=ygmQpdDTL7o&amp;list=PL5Q2soXY2Zi9xidyIgBxUz7xRPS-wisBN&amp;index=14</a:t>
            </a:r>
            <a:r>
              <a:rPr lang="en-US" sz="1700" dirty="0">
                <a:solidFill>
                  <a:srgbClr val="0000FF"/>
                </a:solidFill>
              </a:rPr>
              <a:t> </a:t>
            </a:r>
          </a:p>
          <a:p>
            <a:pPr lvl="1"/>
            <a:endParaRPr lang="en-US" sz="600" dirty="0">
              <a:solidFill>
                <a:srgbClr val="0000FF"/>
              </a:solidFill>
            </a:endParaRPr>
          </a:p>
          <a:p>
            <a:r>
              <a:rPr lang="en-US" sz="2000" dirty="0">
                <a:solidFill>
                  <a:srgbClr val="FF0000"/>
                </a:solidFill>
              </a:rPr>
              <a:t>Computer Architecture, Fall 2020, Lecture 9a</a:t>
            </a:r>
          </a:p>
          <a:p>
            <a:pPr lvl="1"/>
            <a:r>
              <a:rPr lang="en-US" sz="1800" b="1" dirty="0" err="1"/>
              <a:t>GenASM</a:t>
            </a:r>
            <a:r>
              <a:rPr lang="en-US" sz="1800" b="1" dirty="0"/>
              <a:t>: Approx. String Matching Accelerator </a:t>
            </a:r>
            <a:r>
              <a:rPr lang="en-US" sz="1800" dirty="0"/>
              <a:t>(ETH Zürich, Fall 2020)</a:t>
            </a:r>
          </a:p>
          <a:p>
            <a:pPr lvl="1"/>
            <a:r>
              <a:rPr lang="en-US" sz="1700" dirty="0">
                <a:solidFill>
                  <a:srgbClr val="0000FF"/>
                </a:solidFill>
                <a:hlinkClick r:id="rId4">
                  <a:extLst>
                    <a:ext uri="{A12FA001-AC4F-418D-AE19-62706E023703}">
                      <ahyp:hlinkClr xmlns:ahyp="http://schemas.microsoft.com/office/drawing/2018/hyperlinkcolor" val="tx"/>
                    </a:ext>
                  </a:extLst>
                </a:hlinkClick>
              </a:rPr>
              <a:t>https://www.youtube.com/watch?v=XoLpzmN-Pas&amp;list=PL5Q2soXY2Zi9xidyIgBxUz7xRPS-wisBN&amp;index=15 </a:t>
            </a:r>
          </a:p>
          <a:p>
            <a:pPr lvl="1"/>
            <a:endParaRPr lang="en-US" sz="600" dirty="0">
              <a:solidFill>
                <a:srgbClr val="0000FF"/>
              </a:solidFill>
              <a:hlinkClick r:id="rId4">
                <a:extLst>
                  <a:ext uri="{A12FA001-AC4F-418D-AE19-62706E023703}">
                    <ahyp:hlinkClr xmlns:ahyp="http://schemas.microsoft.com/office/drawing/2018/hyperlinkcolor" val="tx"/>
                  </a:ext>
                </a:extLst>
              </a:hlinkClick>
            </a:endParaRPr>
          </a:p>
          <a:p>
            <a:r>
              <a:rPr lang="en-US" sz="2000" dirty="0">
                <a:solidFill>
                  <a:srgbClr val="FF0000"/>
                </a:solidFill>
              </a:rPr>
              <a:t>Accelerating Genomics Project Course, Fall 2020, Lecture 1</a:t>
            </a:r>
          </a:p>
          <a:p>
            <a:pPr lvl="1"/>
            <a:r>
              <a:rPr lang="en-US" sz="2000" b="1" dirty="0"/>
              <a:t>Accelerating Genomics </a:t>
            </a:r>
            <a:r>
              <a:rPr lang="en-US" sz="2000" dirty="0"/>
              <a:t>(ETH Zürich, Fall 2020)</a:t>
            </a:r>
          </a:p>
          <a:p>
            <a:pPr lvl="1"/>
            <a:r>
              <a:rPr lang="en-US" sz="1700" dirty="0">
                <a:solidFill>
                  <a:srgbClr val="0000FF"/>
                </a:solidFill>
                <a:hlinkClick r:id="rId5">
                  <a:extLst>
                    <a:ext uri="{A12FA001-AC4F-418D-AE19-62706E023703}">
                      <ahyp:hlinkClr xmlns:ahyp="http://schemas.microsoft.com/office/drawing/2018/hyperlinkcolor" val="tx"/>
                    </a:ext>
                  </a:extLst>
                </a:hlinkClick>
              </a:rPr>
              <a:t>https://www.youtube.com/watch?v=rgjl8ZyLsAg&amp;list=PL5Q2soXY2Zi9E2bBVAgCqLgwiDRQDTyId</a:t>
            </a:r>
            <a:r>
              <a:rPr lang="en-US" sz="1700" dirty="0">
                <a:solidFill>
                  <a:srgbClr val="0000FF"/>
                </a:solidFill>
              </a:rPr>
              <a:t> </a:t>
            </a:r>
            <a:endParaRPr lang="en-US" sz="2000" dirty="0">
              <a:solidFill>
                <a:srgbClr val="0000FF"/>
              </a:solidFill>
            </a:endParaRPr>
          </a:p>
          <a:p>
            <a:pPr lvl="1"/>
            <a:endParaRPr lang="en-US" sz="2000" dirty="0"/>
          </a:p>
        </p:txBody>
      </p:sp>
      <p:sp>
        <p:nvSpPr>
          <p:cNvPr id="4" name="Slide Number Placeholder 3">
            <a:extLst>
              <a:ext uri="{FF2B5EF4-FFF2-40B4-BE49-F238E27FC236}">
                <a16:creationId xmlns:a16="http://schemas.microsoft.com/office/drawing/2014/main" id="{0CDD3B14-C38A-CD43-A830-5A9D1992803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435</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6" name="TextBox 5">
            <a:extLst>
              <a:ext uri="{FF2B5EF4-FFF2-40B4-BE49-F238E27FC236}">
                <a16:creationId xmlns:a16="http://schemas.microsoft.com/office/drawing/2014/main" id="{B9FA4FBF-90BC-A44A-80A5-E27853501F68}"/>
              </a:ext>
            </a:extLst>
          </p:cNvPr>
          <p:cNvSpPr txBox="1"/>
          <p:nvPr/>
        </p:nvSpPr>
        <p:spPr>
          <a:xfrm>
            <a:off x="1979712" y="6461778"/>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2943301169"/>
      </p:ext>
    </p:extLst>
  </p:cSld>
  <p:clrMapOvr>
    <a:masterClrMapping/>
  </p:clrMapOvr>
  <p:transition/>
</p:sld>
</file>

<file path=ppt/slides/slide4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539552" y="2132856"/>
            <a:ext cx="7776864" cy="2088232"/>
          </a:xfrm>
        </p:spPr>
        <p:txBody>
          <a:bodyPr/>
          <a:lstStyle/>
          <a:p>
            <a:pPr marL="0" indent="0" algn="ctr">
              <a:buNone/>
            </a:pPr>
            <a:r>
              <a:rPr lang="en-US" sz="6400" dirty="0">
                <a:solidFill>
                  <a:srgbClr val="FF0000"/>
                </a:solidFill>
              </a:rPr>
              <a:t>High Performance</a:t>
            </a:r>
          </a:p>
          <a:p>
            <a:pPr marL="0" indent="0" algn="ctr">
              <a:buNone/>
            </a:pPr>
            <a:endParaRPr lang="en-US" sz="4000" dirty="0">
              <a:solidFill>
                <a:srgbClr val="FF0000"/>
              </a:solidFill>
            </a:endParaRPr>
          </a:p>
          <a:p>
            <a:pPr marL="0" indent="0" algn="ctr">
              <a:buNone/>
            </a:pPr>
            <a:r>
              <a:rPr lang="en-US" sz="4000" dirty="0">
                <a:solidFill>
                  <a:srgbClr val="FF0000"/>
                </a:solidFill>
              </a:rPr>
              <a:t>(to solve </a:t>
            </a:r>
          </a:p>
          <a:p>
            <a:pPr marL="0" indent="0" algn="ctr">
              <a:buNone/>
            </a:pPr>
            <a:r>
              <a:rPr lang="en-US" sz="4000" dirty="0">
                <a:solidFill>
                  <a:srgbClr val="FF0000"/>
                </a:solidFill>
              </a:rPr>
              <a:t>the </a:t>
            </a:r>
            <a:r>
              <a:rPr lang="en-US" sz="4000" b="1" dirty="0">
                <a:solidFill>
                  <a:srgbClr val="FF0000"/>
                </a:solidFill>
              </a:rPr>
              <a:t>toughest </a:t>
            </a:r>
            <a:r>
              <a:rPr lang="en-US" sz="4000" dirty="0">
                <a:solidFill>
                  <a:srgbClr val="FF0000"/>
                </a:solidFill>
              </a:rPr>
              <a:t>&amp; </a:t>
            </a:r>
            <a:r>
              <a:rPr lang="en-US" sz="4000" b="1" dirty="0">
                <a:solidFill>
                  <a:srgbClr val="FF0000"/>
                </a:solidFill>
              </a:rPr>
              <a:t>all</a:t>
            </a:r>
            <a:r>
              <a:rPr lang="en-US" sz="4000" dirty="0">
                <a:solidFill>
                  <a:srgbClr val="FF0000"/>
                </a:solidFill>
              </a:rPr>
              <a:t> problems)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436</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629762622"/>
      </p:ext>
    </p:extLst>
  </p:cSld>
  <p:clrMapOvr>
    <a:masterClrMapping/>
  </p:clrMapOvr>
  <p:transition/>
</p:sld>
</file>

<file path=ppt/slides/slide4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72008" y="2060848"/>
            <a:ext cx="8964488" cy="2088232"/>
          </a:xfrm>
        </p:spPr>
        <p:txBody>
          <a:bodyPr/>
          <a:lstStyle/>
          <a:p>
            <a:pPr marL="0" indent="0" algn="ctr">
              <a:buNone/>
            </a:pPr>
            <a:r>
              <a:rPr lang="en-US" sz="6400" dirty="0">
                <a:solidFill>
                  <a:srgbClr val="FF0000"/>
                </a:solidFill>
              </a:rPr>
              <a:t>Personalized and Private</a:t>
            </a:r>
          </a:p>
          <a:p>
            <a:pPr marL="0" indent="0" algn="ctr">
              <a:buNone/>
            </a:pPr>
            <a:endParaRPr lang="en-US" sz="4000" dirty="0">
              <a:solidFill>
                <a:srgbClr val="FF0000"/>
              </a:solidFill>
            </a:endParaRPr>
          </a:p>
          <a:p>
            <a:pPr marL="0" indent="0" algn="ctr">
              <a:buNone/>
            </a:pPr>
            <a:r>
              <a:rPr lang="en-US" sz="4000" dirty="0">
                <a:solidFill>
                  <a:srgbClr val="FF0000"/>
                </a:solidFill>
              </a:rPr>
              <a:t>(in every aspect of life: </a:t>
            </a:r>
          </a:p>
          <a:p>
            <a:pPr marL="0" indent="0" algn="ctr">
              <a:buNone/>
            </a:pPr>
            <a:r>
              <a:rPr lang="en-US" sz="4000" dirty="0">
                <a:solidFill>
                  <a:srgbClr val="FF0000"/>
                </a:solidFill>
              </a:rPr>
              <a:t>health, medicine, </a:t>
            </a:r>
          </a:p>
          <a:p>
            <a:pPr marL="0" indent="0" algn="ctr">
              <a:buNone/>
            </a:pPr>
            <a:r>
              <a:rPr lang="en-US" sz="4000" dirty="0">
                <a:solidFill>
                  <a:srgbClr val="FF0000"/>
                </a:solidFill>
              </a:rPr>
              <a:t>spaces, devices, robotics, </a:t>
            </a:r>
            <a:r>
              <a:rPr lang="is-IS" sz="4000" dirty="0">
                <a:solidFill>
                  <a:srgbClr val="FF0000"/>
                </a:solidFill>
              </a:rPr>
              <a:t>…)</a:t>
            </a:r>
            <a:endParaRPr lang="en-US" sz="4000" dirty="0">
              <a:solidFill>
                <a:srgbClr val="FF0000"/>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437</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9323730"/>
      </p:ext>
    </p:extLst>
  </p:cSld>
  <p:clrMapOvr>
    <a:masterClrMapping/>
  </p:clrMapOvr>
  <p:transition/>
</p:sld>
</file>

<file path=ppt/slides/slide4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4"/>
          <p:cNvSpPr>
            <a:spLocks noGrp="1" noChangeArrowheads="1"/>
          </p:cNvSpPr>
          <p:nvPr>
            <p:ph type="ctrTitle"/>
          </p:nvPr>
        </p:nvSpPr>
        <p:spPr>
          <a:xfrm>
            <a:off x="366713" y="1833563"/>
            <a:ext cx="8428037" cy="822325"/>
          </a:xfrm>
        </p:spPr>
        <p:txBody>
          <a:bodyPr/>
          <a:lstStyle/>
          <a:p>
            <a:pPr algn="ctr" eaLnBrk="1" hangingPunct="1"/>
            <a:r>
              <a:rPr lang="en-US" dirty="0">
                <a:latin typeface="Garamond" charset="0"/>
              </a:rPr>
              <a:t>More on My Research &amp; Teaching</a:t>
            </a:r>
          </a:p>
        </p:txBody>
      </p:sp>
      <p:sp>
        <p:nvSpPr>
          <p:cNvPr id="74754" name="Rectangle 5"/>
          <p:cNvSpPr>
            <a:spLocks noGrp="1" noChangeArrowheads="1"/>
          </p:cNvSpPr>
          <p:nvPr>
            <p:ph type="subTitle" idx="1"/>
          </p:nvPr>
        </p:nvSpPr>
        <p:spPr>
          <a:xfrm>
            <a:off x="685800" y="3581400"/>
            <a:ext cx="7848600" cy="2900363"/>
          </a:xfrm>
        </p:spPr>
        <p:txBody>
          <a:bodyPr/>
          <a:lstStyle/>
          <a:p>
            <a:pPr eaLnBrk="1" hangingPunct="1">
              <a:buFont typeface="Wingdings" charset="0"/>
              <a:buNone/>
            </a:pPr>
            <a:endParaRPr lang="en-US" i="1">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p:txBody>
      </p:sp>
    </p:spTree>
    <p:extLst>
      <p:ext uri="{BB962C8B-B14F-4D97-AF65-F5344CB8AC3E}">
        <p14:creationId xmlns:p14="http://schemas.microsoft.com/office/powerpoint/2010/main" val="316498540"/>
      </p:ext>
    </p:extLst>
  </p:cSld>
  <p:clrMapOvr>
    <a:masterClrMapping/>
  </p:clrMapOvr>
  <p:transition/>
</p:sld>
</file>

<file path=ppt/slides/slide4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9009" name="Title 1">
            <a:extLst>
              <a:ext uri="{FF2B5EF4-FFF2-40B4-BE49-F238E27FC236}">
                <a16:creationId xmlns:a16="http://schemas.microsoft.com/office/drawing/2014/main" id="{0DF95D71-4717-9641-A2B1-944FC903286D}"/>
              </a:ext>
            </a:extLst>
          </p:cNvPr>
          <p:cNvSpPr>
            <a:spLocks noGrp="1" noChangeArrowheads="1"/>
          </p:cNvSpPr>
          <p:nvPr>
            <p:ph type="title"/>
          </p:nvPr>
        </p:nvSpPr>
        <p:spPr/>
        <p:txBody>
          <a:bodyPr/>
          <a:lstStyle/>
          <a:p>
            <a:r>
              <a:rPr lang="en-US" altLang="en-US" dirty="0">
                <a:ea typeface="ＭＳ Ｐゴシック" panose="020B0600070205080204" pitchFamily="34" charset="-128"/>
              </a:rPr>
              <a:t>Brief Self Introduction</a:t>
            </a:r>
          </a:p>
        </p:txBody>
      </p:sp>
      <p:sp>
        <p:nvSpPr>
          <p:cNvPr id="21506" name="Content Placeholder 2">
            <a:extLst>
              <a:ext uri="{FF2B5EF4-FFF2-40B4-BE49-F238E27FC236}">
                <a16:creationId xmlns:a16="http://schemas.microsoft.com/office/drawing/2014/main" id="{9CD130D2-C623-7247-B0C8-1800F218DB94}"/>
              </a:ext>
            </a:extLst>
          </p:cNvPr>
          <p:cNvSpPr>
            <a:spLocks noGrp="1" noChangeArrowheads="1"/>
          </p:cNvSpPr>
          <p:nvPr>
            <p:ph idx="1"/>
          </p:nvPr>
        </p:nvSpPr>
        <p:spPr>
          <a:xfrm>
            <a:off x="0" y="1196752"/>
            <a:ext cx="9144000" cy="5194300"/>
          </a:xfrm>
        </p:spPr>
        <p:txBody>
          <a:bodyPr/>
          <a:lstStyle/>
          <a:p>
            <a:r>
              <a:rPr lang="en-US" altLang="en-US" sz="2200" dirty="0">
                <a:ea typeface="ＭＳ Ｐゴシック" panose="020B0600070205080204" pitchFamily="34" charset="-128"/>
              </a:rPr>
              <a:t>Onur Mutlu</a:t>
            </a:r>
          </a:p>
          <a:p>
            <a:pPr lvl="1"/>
            <a:r>
              <a:rPr lang="en-US" altLang="en-US" sz="1800" dirty="0">
                <a:ea typeface="ＭＳ Ｐゴシック" panose="020B0600070205080204" pitchFamily="34" charset="-128"/>
              </a:rPr>
              <a:t>Full Professor @ ETH Zurich ITET (INFK), since September 2015</a:t>
            </a:r>
          </a:p>
          <a:p>
            <a:pPr lvl="1"/>
            <a:r>
              <a:rPr lang="en-US" altLang="en-US" sz="1800" dirty="0">
                <a:ea typeface="ＭＳ Ｐゴシック" panose="020B0600070205080204" pitchFamily="34" charset="-128"/>
              </a:rPr>
              <a:t>Strecker Professor @ Carnegie Mellon University ECE/CS, 2009-2016, 2016-…</a:t>
            </a:r>
          </a:p>
          <a:p>
            <a:pPr lvl="1"/>
            <a:r>
              <a:rPr lang="en-US" altLang="en-US" sz="1800" dirty="0">
                <a:ea typeface="ＭＳ Ｐゴシック" panose="020B0600070205080204" pitchFamily="34" charset="-128"/>
              </a:rPr>
              <a:t>PhD from UT-Austin, worked at Google, VMware, Microsoft Research, Intel, AMD</a:t>
            </a:r>
          </a:p>
          <a:p>
            <a:pPr lvl="1"/>
            <a:r>
              <a:rPr lang="en-US" altLang="en-US" sz="1800" dirty="0">
                <a:ea typeface="ＭＳ Ｐゴシック" panose="020B0600070205080204" pitchFamily="34" charset="-128"/>
                <a:hlinkClick r:id="rId2"/>
              </a:rPr>
              <a:t>https://people.inf.ethz.ch/omutlu/</a:t>
            </a:r>
            <a:endParaRPr lang="en-US" altLang="en-US" sz="1800" dirty="0">
              <a:ea typeface="ＭＳ Ｐゴシック" panose="020B0600070205080204" pitchFamily="34" charset="-128"/>
            </a:endParaRPr>
          </a:p>
          <a:p>
            <a:pPr lvl="1"/>
            <a:r>
              <a:rPr lang="en-US" altLang="en-US" sz="1800" dirty="0">
                <a:ea typeface="ＭＳ Ｐゴシック" panose="020B0600070205080204" pitchFamily="34" charset="-128"/>
                <a:hlinkClick r:id="rId3"/>
              </a:rPr>
              <a:t>omutlu@gmail.com</a:t>
            </a:r>
            <a:r>
              <a:rPr lang="en-US" altLang="en-US" sz="1800" dirty="0">
                <a:ea typeface="ＭＳ Ｐゴシック" panose="020B0600070205080204" pitchFamily="34" charset="-128"/>
              </a:rPr>
              <a:t> (Best way to reach me)</a:t>
            </a:r>
          </a:p>
          <a:p>
            <a:pPr lvl="1"/>
            <a:r>
              <a:rPr lang="en-US" sz="1800" dirty="0">
                <a:latin typeface="Tahoma" charset="0"/>
                <a:ea typeface="ＭＳ Ｐゴシック" charset="0"/>
                <a:hlinkClick r:id="rId4"/>
              </a:rPr>
              <a:t>https://people.inf.ethz.ch/omutlu/projects.htm</a:t>
            </a:r>
            <a:r>
              <a:rPr lang="en-US" sz="1800" dirty="0">
                <a:latin typeface="Tahoma" charset="0"/>
                <a:ea typeface="ＭＳ Ｐゴシック" charset="0"/>
              </a:rPr>
              <a:t> </a:t>
            </a:r>
            <a:endParaRPr lang="en-US" altLang="en-US" sz="1000" dirty="0">
              <a:ea typeface="ＭＳ Ｐゴシック" panose="020B0600070205080204" pitchFamily="34" charset="-128"/>
            </a:endParaRPr>
          </a:p>
          <a:p>
            <a:pPr lvl="1"/>
            <a:endParaRPr lang="en-US" altLang="en-US" sz="1000" dirty="0">
              <a:ea typeface="ＭＳ Ｐゴシック" panose="020B0600070205080204" pitchFamily="34" charset="-128"/>
            </a:endParaRPr>
          </a:p>
          <a:p>
            <a:r>
              <a:rPr lang="en-US" altLang="en-US" sz="2200" dirty="0">
                <a:solidFill>
                  <a:srgbClr val="FF0000"/>
                </a:solidFill>
                <a:ea typeface="ＭＳ Ｐゴシック" panose="020B0600070205080204" pitchFamily="34" charset="-128"/>
              </a:rPr>
              <a:t>Research and Teaching in:</a:t>
            </a:r>
            <a:endParaRPr lang="en-US" altLang="en-US" sz="2200" dirty="0">
              <a:ea typeface="ＭＳ Ｐゴシック" panose="020B0600070205080204" pitchFamily="34" charset="-128"/>
            </a:endParaRPr>
          </a:p>
          <a:p>
            <a:pPr lvl="1"/>
            <a:r>
              <a:rPr lang="en-US" altLang="en-US" sz="1800" dirty="0">
                <a:solidFill>
                  <a:srgbClr val="0000FF"/>
                </a:solidFill>
                <a:ea typeface="ＭＳ Ｐゴシック" panose="020B0600070205080204" pitchFamily="34" charset="-128"/>
              </a:rPr>
              <a:t>Computer architecture, computer systems, hardware security, bioinformatics</a:t>
            </a:r>
          </a:p>
          <a:p>
            <a:pPr lvl="1"/>
            <a:r>
              <a:rPr lang="en-US" altLang="en-US" sz="1800" dirty="0">
                <a:ea typeface="ＭＳ Ｐゴシック" panose="020B0600070205080204" pitchFamily="34" charset="-128"/>
              </a:rPr>
              <a:t>Memory and storage systems</a:t>
            </a:r>
          </a:p>
          <a:p>
            <a:pPr lvl="1"/>
            <a:r>
              <a:rPr lang="en-US" altLang="en-US" sz="1800" dirty="0">
                <a:ea typeface="ＭＳ Ｐゴシック" panose="020B0600070205080204" pitchFamily="34" charset="-128"/>
              </a:rPr>
              <a:t>Hardware security, safety, predictability</a:t>
            </a:r>
          </a:p>
          <a:p>
            <a:pPr lvl="1"/>
            <a:r>
              <a:rPr lang="en-US" altLang="en-US" sz="1800" dirty="0">
                <a:ea typeface="ＭＳ Ｐゴシック" panose="020B0600070205080204" pitchFamily="34" charset="-128"/>
              </a:rPr>
              <a:t>Fault tolerance</a:t>
            </a:r>
          </a:p>
          <a:p>
            <a:pPr lvl="1"/>
            <a:r>
              <a:rPr lang="en-US" altLang="en-US" sz="1800" dirty="0">
                <a:ea typeface="ＭＳ Ｐゴシック" panose="020B0600070205080204" pitchFamily="34" charset="-128"/>
              </a:rPr>
              <a:t>Hardware/software cooperation</a:t>
            </a:r>
          </a:p>
          <a:p>
            <a:pPr lvl="1"/>
            <a:r>
              <a:rPr lang="is-IS" altLang="en-US" sz="1800" dirty="0">
                <a:ea typeface="ＭＳ Ｐゴシック" panose="020B0600070205080204" pitchFamily="34" charset="-128"/>
              </a:rPr>
              <a:t>Architectures for bioinformatics, health, medicine</a:t>
            </a:r>
          </a:p>
          <a:p>
            <a:pPr lvl="1"/>
            <a:r>
              <a:rPr lang="is-IS" altLang="en-US" sz="1800" dirty="0">
                <a:ea typeface="ＭＳ Ｐゴシック" panose="020B0600070205080204" pitchFamily="34" charset="-128"/>
              </a:rPr>
              <a:t>… </a:t>
            </a:r>
            <a:endParaRPr lang="en-US" altLang="en-US" sz="1800" dirty="0">
              <a:ea typeface="ＭＳ Ｐゴシック" panose="020B0600070205080204" pitchFamily="34" charset="-128"/>
            </a:endParaRPr>
          </a:p>
          <a:p>
            <a:endParaRPr lang="en-US" altLang="en-US" dirty="0">
              <a:ea typeface="ＭＳ Ｐゴシック" panose="020B0600070205080204" pitchFamily="34" charset="-128"/>
            </a:endParaRPr>
          </a:p>
        </p:txBody>
      </p:sp>
      <p:sp>
        <p:nvSpPr>
          <p:cNvPr id="299011" name="Slide Number Placeholder 3">
            <a:extLst>
              <a:ext uri="{FF2B5EF4-FFF2-40B4-BE49-F238E27FC236}">
                <a16:creationId xmlns:a16="http://schemas.microsoft.com/office/drawing/2014/main" id="{382C1846-515D-6048-9FA0-627CDD03DE07}"/>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9F3043E-DAD2-F347-A0C9-60754FCE566E}"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439</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mn-cs"/>
            </a:endParaRPr>
          </a:p>
        </p:txBody>
      </p:sp>
      <p:pic>
        <p:nvPicPr>
          <p:cNvPr id="299012" name="Picture 1">
            <a:extLst>
              <a:ext uri="{FF2B5EF4-FFF2-40B4-BE49-F238E27FC236}">
                <a16:creationId xmlns:a16="http://schemas.microsoft.com/office/drawing/2014/main" id="{EDA8380A-00B6-2F46-A5D1-F19A2EE594D1}"/>
              </a:ext>
            </a:extLst>
          </p:cNvPr>
          <p:cNvPicPr>
            <a:picLocks noChangeAspect="1"/>
          </p:cNvPicPr>
          <p:nvPr/>
        </p:nvPicPr>
        <p:blipFill>
          <a:blip r:embed="rId5">
            <a:extLst>
              <a:ext uri="{28A0092B-C50C-407E-A947-70E740481C1C}">
                <a14:useLocalDpi xmlns:a14="http://schemas.microsoft.com/office/drawing/2010/main"/>
              </a:ext>
            </a:extLst>
          </a:blip>
          <a:srcRect/>
          <a:stretch>
            <a:fillRect/>
          </a:stretch>
        </p:blipFill>
        <p:spPr bwMode="auto">
          <a:xfrm>
            <a:off x="7874000" y="0"/>
            <a:ext cx="1270000" cy="1555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0699481"/>
      </p:ext>
    </p:extLst>
  </p:cSld>
  <p:clrMapOvr>
    <a:masterClrMapping/>
  </p:clrMapOvr>
  <p:transition spd="slow" advClick="0"/>
</p:sld>
</file>

<file path=ppt/slides/slide4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25"/>
          <p:cNvSpPr>
            <a:spLocks noChangeArrowheads="1"/>
          </p:cNvSpPr>
          <p:nvPr/>
        </p:nvSpPr>
        <p:spPr bwMode="auto">
          <a:xfrm>
            <a:off x="-52900" y="1051478"/>
            <a:ext cx="914400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1440" tIns="45720" rIns="91440" bIns="4572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1" u="none" strike="noStrike" kern="1200" cap="none" spc="0" normalizeH="0" baseline="0" noProof="0" dirty="0">
                <a:ln>
                  <a:noFill/>
                </a:ln>
                <a:solidFill>
                  <a:srgbClr val="0000FF"/>
                </a:solidFill>
                <a:effectLst/>
                <a:uLnTx/>
                <a:uFillTx/>
                <a:latin typeface="Arial Narrow" charset="0"/>
                <a:ea typeface="ＭＳ Ｐゴシック" charset="0"/>
                <a:cs typeface="Arial" charset="0"/>
              </a:rPr>
              <a:t>Computer architecture, HW/SW, systems, bioinformatics, security</a:t>
            </a:r>
          </a:p>
        </p:txBody>
      </p:sp>
      <p:pic>
        <p:nvPicPr>
          <p:cNvPr id="40" name="Picture 39"/>
          <p:cNvPicPr>
            <a:picLocks noChangeAspect="1"/>
          </p:cNvPicPr>
          <p:nvPr/>
        </p:nvPicPr>
        <p:blipFill>
          <a:blip r:embed="rId3" cstate="screen">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a:ext>
            </a:extLst>
          </a:blip>
          <a:stretch>
            <a:fillRect/>
          </a:stretch>
        </p:blipFill>
        <p:spPr>
          <a:xfrm>
            <a:off x="3025458" y="2705198"/>
            <a:ext cx="1524000" cy="1029876"/>
          </a:xfrm>
          <a:prstGeom prst="rect">
            <a:avLst/>
          </a:prstGeom>
          <a:noFill/>
          <a:ln>
            <a:noFill/>
          </a:ln>
        </p:spPr>
      </p:pic>
      <p:pic>
        <p:nvPicPr>
          <p:cNvPr id="39" name="Picture 23" descr="http://i.ehow.com/images/a04/ac/qb/format-hard-drive-xp-800X800.jpg"/>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rot="20433856">
            <a:off x="7165083" y="1912953"/>
            <a:ext cx="1276125" cy="12761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6630" name="Text Box 147"/>
          <p:cNvSpPr txBox="1">
            <a:spLocks noChangeArrowheads="1"/>
          </p:cNvSpPr>
          <p:nvPr/>
        </p:nvSpPr>
        <p:spPr bwMode="auto">
          <a:xfrm>
            <a:off x="6498591" y="4977878"/>
            <a:ext cx="2292350" cy="4302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440" tIns="45720" rIns="91440" bIns="45720">
            <a:spAutoFit/>
          </a:bodyPr>
          <a:lstStyle>
            <a:lvl1pPr eaLnBrk="0" hangingPunct="0">
              <a:defRPr sz="2400">
                <a:solidFill>
                  <a:schemeClr val="tx1"/>
                </a:solidFill>
                <a:latin typeface="Arial" charset="0"/>
                <a:ea typeface="ＭＳ Ｐゴシック" charset="0"/>
                <a:cs typeface="Arial" charset="0"/>
              </a:defRPr>
            </a:lvl1pPr>
            <a:lvl2pPr marL="37931725" indent="-37474525"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200" eaLnBrk="0" fontAlgn="base" hangingPunct="0">
              <a:spcBef>
                <a:spcPct val="0"/>
              </a:spcBef>
              <a:spcAft>
                <a:spcPct val="0"/>
              </a:spcAft>
              <a:defRPr sz="2400">
                <a:solidFill>
                  <a:schemeClr val="tx1"/>
                </a:solidFill>
                <a:latin typeface="Arial" charset="0"/>
                <a:ea typeface="Arial" charset="0"/>
                <a:cs typeface="Arial" charset="0"/>
              </a:defRPr>
            </a:lvl6pPr>
            <a:lvl7pPr marL="914400" eaLnBrk="0" fontAlgn="base" hangingPunct="0">
              <a:spcBef>
                <a:spcPct val="0"/>
              </a:spcBef>
              <a:spcAft>
                <a:spcPct val="0"/>
              </a:spcAft>
              <a:defRPr sz="2400">
                <a:solidFill>
                  <a:schemeClr val="tx1"/>
                </a:solidFill>
                <a:latin typeface="Arial" charset="0"/>
                <a:ea typeface="Arial" charset="0"/>
                <a:cs typeface="Arial" charset="0"/>
              </a:defRPr>
            </a:lvl7pPr>
            <a:lvl8pPr marL="1371600" eaLnBrk="0" fontAlgn="base" hangingPunct="0">
              <a:spcBef>
                <a:spcPct val="0"/>
              </a:spcBef>
              <a:spcAft>
                <a:spcPct val="0"/>
              </a:spcAft>
              <a:defRPr sz="2400">
                <a:solidFill>
                  <a:schemeClr val="tx1"/>
                </a:solidFill>
                <a:latin typeface="Arial" charset="0"/>
                <a:ea typeface="Arial" charset="0"/>
                <a:cs typeface="Arial" charset="0"/>
              </a:defRPr>
            </a:lvl8pPr>
            <a:lvl9pPr marL="1828800" eaLnBrk="0" fontAlgn="base" hangingPunct="0">
              <a:spcBef>
                <a:spcPct val="0"/>
              </a:spcBef>
              <a:spcAft>
                <a:spcPct val="0"/>
              </a:spcAft>
              <a:defRPr sz="2400">
                <a:solidFill>
                  <a:schemeClr val="tx1"/>
                </a:solidFill>
                <a:latin typeface="Arial" charset="0"/>
                <a:ea typeface="Arial" charset="0"/>
                <a:cs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endParaRPr kumimoji="0" lang="en-US" sz="2200" b="1" i="1" u="none" strike="noStrike" kern="1200" cap="none" spc="0" normalizeH="0" baseline="0" noProof="0">
              <a:ln>
                <a:noFill/>
              </a:ln>
              <a:solidFill>
                <a:srgbClr val="3333CC"/>
              </a:solidFill>
              <a:effectLst/>
              <a:uLnTx/>
              <a:uFillTx/>
              <a:latin typeface="Arial Narrow" charset="0"/>
              <a:ea typeface="ＭＳ Ｐゴシック" charset="0"/>
              <a:cs typeface="Arial" charset="0"/>
            </a:endParaRPr>
          </a:p>
        </p:txBody>
      </p:sp>
      <p:pic>
        <p:nvPicPr>
          <p:cNvPr id="26645" name="Picture 30" descr="3177_01.png"/>
          <p:cNvPicPr>
            <a:picLocks noChangeAspect="1"/>
          </p:cNvPicPr>
          <p:nvPr/>
        </p:nvPicPr>
        <p:blipFill>
          <a:blip r:embed="rId6" cstate="screen">
            <a:extLst>
              <a:ext uri="{28A0092B-C50C-407E-A947-70E740481C1C}">
                <a14:useLocalDpi xmlns:a14="http://schemas.microsoft.com/office/drawing/2010/main"/>
              </a:ext>
            </a:extLst>
          </a:blip>
          <a:srcRect/>
          <a:stretch>
            <a:fillRect/>
          </a:stretch>
        </p:blipFill>
        <p:spPr bwMode="auto">
          <a:xfrm>
            <a:off x="256665" y="4191392"/>
            <a:ext cx="2325687" cy="909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nvGrpSpPr>
          <p:cNvPr id="26633" name="Group 47"/>
          <p:cNvGrpSpPr>
            <a:grpSpLocks/>
          </p:cNvGrpSpPr>
          <p:nvPr/>
        </p:nvGrpSpPr>
        <p:grpSpPr bwMode="auto">
          <a:xfrm>
            <a:off x="3304126" y="3812751"/>
            <a:ext cx="3077766" cy="1554083"/>
            <a:chOff x="5252245" y="4774407"/>
            <a:chExt cx="3076909" cy="1554282"/>
          </a:xfrm>
        </p:grpSpPr>
        <p:sp>
          <p:nvSpPr>
            <p:cNvPr id="26642" name="TextBox 8"/>
            <p:cNvSpPr txBox="1">
              <a:spLocks noChangeArrowheads="1"/>
            </p:cNvSpPr>
            <p:nvPr/>
          </p:nvSpPr>
          <p:spPr bwMode="auto">
            <a:xfrm>
              <a:off x="5252245" y="5959310"/>
              <a:ext cx="3076909" cy="36937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Arial" charset="0"/>
                </a:defRPr>
              </a:lvl1pPr>
              <a:lvl2pPr marL="37931725" indent="-37474525"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200" eaLnBrk="0" fontAlgn="base" hangingPunct="0">
                <a:spcBef>
                  <a:spcPct val="0"/>
                </a:spcBef>
                <a:spcAft>
                  <a:spcPct val="0"/>
                </a:spcAft>
                <a:defRPr sz="2400">
                  <a:solidFill>
                    <a:schemeClr val="tx1"/>
                  </a:solidFill>
                  <a:latin typeface="Arial" charset="0"/>
                  <a:ea typeface="Arial" charset="0"/>
                  <a:cs typeface="Arial" charset="0"/>
                </a:defRPr>
              </a:lvl6pPr>
              <a:lvl7pPr marL="914400" eaLnBrk="0" fontAlgn="base" hangingPunct="0">
                <a:spcBef>
                  <a:spcPct val="0"/>
                </a:spcBef>
                <a:spcAft>
                  <a:spcPct val="0"/>
                </a:spcAft>
                <a:defRPr sz="2400">
                  <a:solidFill>
                    <a:schemeClr val="tx1"/>
                  </a:solidFill>
                  <a:latin typeface="Arial" charset="0"/>
                  <a:ea typeface="Arial" charset="0"/>
                  <a:cs typeface="Arial" charset="0"/>
                </a:defRPr>
              </a:lvl7pPr>
              <a:lvl8pPr marL="1371600" eaLnBrk="0" fontAlgn="base" hangingPunct="0">
                <a:spcBef>
                  <a:spcPct val="0"/>
                </a:spcBef>
                <a:spcAft>
                  <a:spcPct val="0"/>
                </a:spcAft>
                <a:defRPr sz="2400">
                  <a:solidFill>
                    <a:schemeClr val="tx1"/>
                  </a:solidFill>
                  <a:latin typeface="Arial" charset="0"/>
                  <a:ea typeface="Arial" charset="0"/>
                  <a:cs typeface="Arial" charset="0"/>
                </a:defRPr>
              </a:lvl8pPr>
              <a:lvl9pPr marL="1828800" eaLnBrk="0" fontAlgn="base" hangingPunct="0">
                <a:spcBef>
                  <a:spcPct val="0"/>
                </a:spcBef>
                <a:spcAft>
                  <a:spcPct val="0"/>
                </a:spcAft>
                <a:defRPr sz="2400">
                  <a:solidFill>
                    <a:schemeClr val="tx1"/>
                  </a:solidFill>
                  <a:latin typeface="Arial" charset="0"/>
                  <a:ea typeface="Arial" charset="0"/>
                  <a:cs typeface="Arial"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a:ln>
                    <a:noFill/>
                  </a:ln>
                  <a:solidFill>
                    <a:srgbClr val="000000"/>
                  </a:solidFill>
                  <a:effectLst/>
                  <a:uLnTx/>
                  <a:uFillTx/>
                  <a:latin typeface="Calibri" charset="0"/>
                  <a:ea typeface="ＭＳ Ｐゴシック" charset="0"/>
                  <a:cs typeface="Arial" charset="0"/>
                </a:rPr>
                <a:t>Graphics and Vision Processing</a:t>
              </a:r>
              <a:endParaRPr kumimoji="0" lang="en-US" altLang="zh-CN" sz="1600" b="0" i="0" u="none" strike="noStrike" kern="1200" cap="none" spc="0" normalizeH="0" baseline="0" noProof="0" dirty="0">
                <a:ln>
                  <a:noFill/>
                </a:ln>
                <a:solidFill>
                  <a:srgbClr val="000000"/>
                </a:solidFill>
                <a:effectLst/>
                <a:uLnTx/>
                <a:uFillTx/>
                <a:latin typeface="Calibri" charset="0"/>
                <a:ea typeface="ＭＳ Ｐゴシック" charset="0"/>
                <a:cs typeface="Arial" charset="0"/>
              </a:endParaRPr>
            </a:p>
          </p:txBody>
        </p:sp>
        <p:pic>
          <p:nvPicPr>
            <p:cNvPr id="26643" name="Picture 6" descr="C:\Daten\talks\invited\ferc2010\material\Fermi_Die_FINAL.png"/>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5264944" y="4774407"/>
              <a:ext cx="1201936" cy="118872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sp>
        <p:nvSpPr>
          <p:cNvPr id="27" name="Text Box 13" descr="90%"/>
          <p:cNvSpPr txBox="1">
            <a:spLocks noChangeArrowheads="1"/>
          </p:cNvSpPr>
          <p:nvPr/>
        </p:nvSpPr>
        <p:spPr bwMode="auto">
          <a:xfrm>
            <a:off x="376771" y="3295761"/>
            <a:ext cx="1733033" cy="895630"/>
          </a:xfrm>
          <a:prstGeom prst="rect">
            <a:avLst/>
          </a:prstGeom>
          <a:noFill/>
          <a:ln w="12700">
            <a:noFill/>
            <a:miter lim="800000"/>
            <a:headEnd/>
            <a:tailEnd/>
          </a:ln>
          <a:effectLst/>
        </p:spPr>
        <p:txBody>
          <a:bodyPr wrap="non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Heterogeneous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Processors and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Accelerators</a:t>
            </a:r>
          </a:p>
        </p:txBody>
      </p:sp>
      <p:sp>
        <p:nvSpPr>
          <p:cNvPr id="28" name="Text Box 20" descr="90%"/>
          <p:cNvSpPr txBox="1">
            <a:spLocks noChangeArrowheads="1"/>
          </p:cNvSpPr>
          <p:nvPr/>
        </p:nvSpPr>
        <p:spPr bwMode="auto">
          <a:xfrm>
            <a:off x="2600780" y="2453452"/>
            <a:ext cx="2258492" cy="341632"/>
          </a:xfrm>
          <a:prstGeom prst="rect">
            <a:avLst/>
          </a:prstGeom>
          <a:noFill/>
          <a:ln w="12700">
            <a:noFill/>
            <a:miter lim="800000"/>
            <a:headEnd/>
            <a:tailEnd/>
          </a:ln>
          <a:effectLst/>
        </p:spPr>
        <p:txBody>
          <a:bodyPr wrap="non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Hybrid Main Memory</a:t>
            </a:r>
          </a:p>
        </p:txBody>
      </p:sp>
      <p:sp>
        <p:nvSpPr>
          <p:cNvPr id="29" name="Line 15"/>
          <p:cNvSpPr>
            <a:spLocks noChangeShapeType="1"/>
          </p:cNvSpPr>
          <p:nvPr/>
        </p:nvSpPr>
        <p:spPr bwMode="auto">
          <a:xfrm flipV="1">
            <a:off x="1885168" y="2550397"/>
            <a:ext cx="697185" cy="620"/>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0" name="Text Box 24" descr="90%"/>
          <p:cNvSpPr txBox="1">
            <a:spLocks noChangeArrowheads="1"/>
          </p:cNvSpPr>
          <p:nvPr/>
        </p:nvSpPr>
        <p:spPr bwMode="auto">
          <a:xfrm>
            <a:off x="5510960" y="3220136"/>
            <a:ext cx="2925968" cy="3416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64008" tIns="32004" rIns="64008" bIns="32004">
            <a:spAutoFit/>
          </a:bodyPr>
          <a:lstStyle>
            <a:lvl1pPr eaLnBrk="0" hangingPunct="0">
              <a:defRPr sz="2400">
                <a:solidFill>
                  <a:schemeClr val="tx1"/>
                </a:solidFill>
                <a:latin typeface="Arial" charset="0"/>
                <a:ea typeface="ＭＳ Ｐゴシック" charset="0"/>
                <a:cs typeface="Arial" charset="0"/>
              </a:defRPr>
            </a:lvl1pPr>
            <a:lvl2pPr marL="37931725" indent="-37474525"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200" eaLnBrk="0" fontAlgn="base" hangingPunct="0">
              <a:spcBef>
                <a:spcPct val="0"/>
              </a:spcBef>
              <a:spcAft>
                <a:spcPct val="0"/>
              </a:spcAft>
              <a:defRPr sz="2400">
                <a:solidFill>
                  <a:schemeClr val="tx1"/>
                </a:solidFill>
                <a:latin typeface="Arial" charset="0"/>
                <a:ea typeface="Arial" charset="0"/>
                <a:cs typeface="Arial" charset="0"/>
              </a:defRPr>
            </a:lvl6pPr>
            <a:lvl7pPr marL="914400" eaLnBrk="0" fontAlgn="base" hangingPunct="0">
              <a:spcBef>
                <a:spcPct val="0"/>
              </a:spcBef>
              <a:spcAft>
                <a:spcPct val="0"/>
              </a:spcAft>
              <a:defRPr sz="2400">
                <a:solidFill>
                  <a:schemeClr val="tx1"/>
                </a:solidFill>
                <a:latin typeface="Arial" charset="0"/>
                <a:ea typeface="Arial" charset="0"/>
                <a:cs typeface="Arial" charset="0"/>
              </a:defRPr>
            </a:lvl7pPr>
            <a:lvl8pPr marL="1371600" eaLnBrk="0" fontAlgn="base" hangingPunct="0">
              <a:spcBef>
                <a:spcPct val="0"/>
              </a:spcBef>
              <a:spcAft>
                <a:spcPct val="0"/>
              </a:spcAft>
              <a:defRPr sz="2400">
                <a:solidFill>
                  <a:schemeClr val="tx1"/>
                </a:solidFill>
                <a:latin typeface="Arial" charset="0"/>
                <a:ea typeface="Arial" charset="0"/>
                <a:cs typeface="Arial" charset="0"/>
              </a:defRPr>
            </a:lvl8pPr>
            <a:lvl9pPr marL="1828800" eaLnBrk="0" fontAlgn="base" hangingPunct="0">
              <a:spcBef>
                <a:spcPct val="0"/>
              </a:spcBef>
              <a:spcAft>
                <a:spcPct val="0"/>
              </a:spcAft>
              <a:defRPr sz="2400">
                <a:solidFill>
                  <a:schemeClr val="tx1"/>
                </a:solidFill>
                <a:latin typeface="Arial" charset="0"/>
                <a:ea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charset="0"/>
                <a:ea typeface="ＭＳ Ｐゴシック" charset="0"/>
                <a:cs typeface="Arial" charset="0"/>
              </a:rPr>
              <a:t>Persistent Memory/Storage</a:t>
            </a:r>
          </a:p>
        </p:txBody>
      </p:sp>
      <p:pic>
        <p:nvPicPr>
          <p:cNvPr id="31" name="Content Placeholder 6" descr="barcelona-die-photo-color.jpg"/>
          <p:cNvPicPr>
            <a:picLocks noChangeAspect="1"/>
          </p:cNvPicPr>
          <p:nvPr/>
        </p:nvPicPr>
        <p:blipFill>
          <a:blip r:embed="rId8" cstate="screen">
            <a:extLst>
              <a:ext uri="{28A0092B-C50C-407E-A947-70E740481C1C}">
                <a14:useLocalDpi xmlns:a14="http://schemas.microsoft.com/office/drawing/2010/main"/>
              </a:ext>
            </a:extLst>
          </a:blip>
          <a:srcRect/>
          <a:stretch>
            <a:fillRect/>
          </a:stretch>
        </p:blipFill>
        <p:spPr bwMode="auto">
          <a:xfrm>
            <a:off x="588328" y="1979091"/>
            <a:ext cx="1312168" cy="12799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3" name="Picture 32" descr="dimm.png"/>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rot="10800000" flipV="1">
            <a:off x="2582353" y="1923945"/>
            <a:ext cx="2304256" cy="549297"/>
          </a:xfrm>
          <a:prstGeom prst="rect">
            <a:avLst/>
          </a:prstGeom>
        </p:spPr>
      </p:pic>
      <p:pic>
        <p:nvPicPr>
          <p:cNvPr id="35" name="Picture 34"/>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5583794" y="2093914"/>
            <a:ext cx="1554690" cy="1003885"/>
          </a:xfrm>
          <a:prstGeom prst="rect">
            <a:avLst/>
          </a:prstGeom>
        </p:spPr>
      </p:pic>
      <p:sp>
        <p:nvSpPr>
          <p:cNvPr id="36" name="Line 15"/>
          <p:cNvSpPr>
            <a:spLocks noChangeShapeType="1"/>
          </p:cNvSpPr>
          <p:nvPr/>
        </p:nvSpPr>
        <p:spPr bwMode="auto">
          <a:xfrm flipV="1">
            <a:off x="4886609" y="2566532"/>
            <a:ext cx="697185" cy="620"/>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7" name="Line 15"/>
          <p:cNvSpPr>
            <a:spLocks noChangeShapeType="1"/>
          </p:cNvSpPr>
          <p:nvPr/>
        </p:nvSpPr>
        <p:spPr bwMode="auto">
          <a:xfrm flipV="1">
            <a:off x="2233759" y="2969690"/>
            <a:ext cx="640569" cy="1221699"/>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8" name="Line 15"/>
          <p:cNvSpPr>
            <a:spLocks noChangeShapeType="1"/>
          </p:cNvSpPr>
          <p:nvPr/>
        </p:nvSpPr>
        <p:spPr bwMode="auto">
          <a:xfrm flipV="1">
            <a:off x="3864928" y="3372447"/>
            <a:ext cx="0" cy="440303"/>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2" name="TextBox 1"/>
          <p:cNvSpPr txBox="1"/>
          <p:nvPr/>
        </p:nvSpPr>
        <p:spPr>
          <a:xfrm>
            <a:off x="284385" y="5570018"/>
            <a:ext cx="8563563"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Build fundamentally better architectures</a:t>
            </a:r>
          </a:p>
        </p:txBody>
      </p:sp>
      <p:sp>
        <p:nvSpPr>
          <p:cNvPr id="26" name="Title 1"/>
          <p:cNvSpPr>
            <a:spLocks noGrp="1"/>
          </p:cNvSpPr>
          <p:nvPr>
            <p:ph type="title"/>
          </p:nvPr>
        </p:nvSpPr>
        <p:spPr>
          <a:xfrm>
            <a:off x="228600" y="152400"/>
            <a:ext cx="8610600" cy="1066800"/>
          </a:xfrm>
        </p:spPr>
        <p:txBody>
          <a:bodyPr/>
          <a:lstStyle/>
          <a:p>
            <a:r>
              <a:rPr lang="en-US" dirty="0"/>
              <a:t>Current Research Mission</a:t>
            </a:r>
          </a:p>
        </p:txBody>
      </p:sp>
    </p:spTree>
    <p:extLst>
      <p:ext uri="{BB962C8B-B14F-4D97-AF65-F5344CB8AC3E}">
        <p14:creationId xmlns:p14="http://schemas.microsoft.com/office/powerpoint/2010/main" val="2966668240"/>
      </p:ext>
    </p:extLst>
  </p:cSld>
  <p:clrMapOvr>
    <a:masterClrMapping/>
  </p:clrMapOvr>
  <p:transition/>
</p:sld>
</file>

<file path=ppt/slides/slide4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Four Key Current Directions</a:t>
            </a:r>
          </a:p>
        </p:txBody>
      </p:sp>
      <p:sp>
        <p:nvSpPr>
          <p:cNvPr id="3" name="Content Placeholder 2"/>
          <p:cNvSpPr>
            <a:spLocks noGrp="1"/>
          </p:cNvSpPr>
          <p:nvPr>
            <p:ph idx="1"/>
          </p:nvPr>
        </p:nvSpPr>
        <p:spPr>
          <a:xfrm>
            <a:off x="228600" y="1268760"/>
            <a:ext cx="8610600" cy="4876800"/>
          </a:xfrm>
        </p:spPr>
        <p:txBody>
          <a:bodyPr/>
          <a:lstStyle/>
          <a:p>
            <a:r>
              <a:rPr lang="en-US" dirty="0"/>
              <a:t>Fundamentally </a:t>
            </a:r>
            <a:r>
              <a:rPr lang="en-US" dirty="0">
                <a:solidFill>
                  <a:srgbClr val="0000FF"/>
                </a:solidFill>
              </a:rPr>
              <a:t>Secure/Reliable/Safe </a:t>
            </a:r>
            <a:r>
              <a:rPr lang="en-US" dirty="0"/>
              <a:t>Architectures</a:t>
            </a:r>
          </a:p>
          <a:p>
            <a:endParaRPr lang="en-US" dirty="0"/>
          </a:p>
          <a:p>
            <a:endParaRPr lang="en-US" dirty="0"/>
          </a:p>
          <a:p>
            <a:r>
              <a:rPr lang="en-US" dirty="0"/>
              <a:t>Fundamentally </a:t>
            </a:r>
            <a:r>
              <a:rPr lang="en-US" dirty="0">
                <a:solidFill>
                  <a:srgbClr val="0000FF"/>
                </a:solidFill>
              </a:rPr>
              <a:t>Energy-Efficient </a:t>
            </a:r>
            <a:r>
              <a:rPr lang="en-US" dirty="0"/>
              <a:t>Architectures</a:t>
            </a:r>
          </a:p>
          <a:p>
            <a:pPr lvl="1"/>
            <a:r>
              <a:rPr lang="en-US" dirty="0">
                <a:solidFill>
                  <a:srgbClr val="0000FF"/>
                </a:solidFill>
              </a:rPr>
              <a:t>Memory-centric </a:t>
            </a:r>
            <a:r>
              <a:rPr lang="en-US" dirty="0"/>
              <a:t>(Data-centric) Architectures</a:t>
            </a:r>
          </a:p>
          <a:p>
            <a:endParaRPr lang="en-US" dirty="0"/>
          </a:p>
          <a:p>
            <a:endParaRPr lang="en-US" dirty="0"/>
          </a:p>
          <a:p>
            <a:r>
              <a:rPr lang="en-US" dirty="0"/>
              <a:t>Fundamentally </a:t>
            </a:r>
            <a:r>
              <a:rPr lang="en-US" dirty="0">
                <a:solidFill>
                  <a:srgbClr val="0000FF"/>
                </a:solidFill>
              </a:rPr>
              <a:t>Low-Latency and Predictable </a:t>
            </a:r>
            <a:r>
              <a:rPr lang="en-US" dirty="0"/>
              <a:t>Architectures</a:t>
            </a:r>
          </a:p>
          <a:p>
            <a:endParaRPr lang="en-US" dirty="0"/>
          </a:p>
          <a:p>
            <a:endParaRPr lang="en-US" dirty="0"/>
          </a:p>
          <a:p>
            <a:r>
              <a:rPr lang="en-US" dirty="0"/>
              <a:t>Architectures for </a:t>
            </a:r>
            <a:r>
              <a:rPr lang="en-US" dirty="0">
                <a:solidFill>
                  <a:srgbClr val="0000FF"/>
                </a:solidFill>
              </a:rPr>
              <a:t>AI/ML, Genomics, Medicine, Health</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441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3353758086"/>
      </p:ext>
    </p:extLst>
  </p:cSld>
  <p:clrMapOvr>
    <a:masterClrMapping/>
  </p:clrMapOvr>
  <p:transition/>
</p:sld>
</file>

<file path=ppt/slides/slide4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Transformation Hierarchy</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442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Text Box 17"/>
          <p:cNvSpPr txBox="1">
            <a:spLocks noChangeArrowheads="1"/>
          </p:cNvSpPr>
          <p:nvPr/>
        </p:nvSpPr>
        <p:spPr bwMode="auto">
          <a:xfrm>
            <a:off x="3248223" y="3690814"/>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248223" y="3319339"/>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245048" y="2655020"/>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245048" y="2283545"/>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245048" y="1916832"/>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248223" y="4063876"/>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endParaRPr>
          </a:p>
        </p:txBody>
      </p:sp>
      <p:sp>
        <p:nvSpPr>
          <p:cNvPr id="11" name="Text Box 23"/>
          <p:cNvSpPr txBox="1">
            <a:spLocks noChangeAspect="1" noChangeArrowheads="1"/>
          </p:cNvSpPr>
          <p:nvPr/>
        </p:nvSpPr>
        <p:spPr bwMode="auto">
          <a:xfrm>
            <a:off x="3248223" y="4435351"/>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248223" y="2996952"/>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Rounded Rectangle 12"/>
          <p:cNvSpPr>
            <a:spLocks noChangeArrowheads="1"/>
          </p:cNvSpPr>
          <p:nvPr/>
        </p:nvSpPr>
        <p:spPr bwMode="auto">
          <a:xfrm rot="5400000">
            <a:off x="3865004" y="2538028"/>
            <a:ext cx="792088" cy="2286000"/>
          </a:xfrm>
          <a:prstGeom prst="roundRect">
            <a:avLst>
              <a:gd name="adj" fmla="val 16667"/>
            </a:avLst>
          </a:prstGeom>
          <a:noFill/>
          <a:ln w="44450">
            <a:solidFill>
              <a:srgbClr val="FF6600"/>
            </a:solidFill>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6600"/>
              </a:solidFill>
              <a:effectLst/>
              <a:uLnTx/>
              <a:uFillTx/>
              <a:latin typeface="Tahoma"/>
              <a:ea typeface="ＭＳ Ｐゴシック" panose="020B0600070205080204" pitchFamily="34" charset="-128"/>
              <a:cs typeface="+mn-cs"/>
            </a:endParaRPr>
          </a:p>
        </p:txBody>
      </p:sp>
      <p:sp>
        <p:nvSpPr>
          <p:cNvPr id="14" name="Text Box 23"/>
          <p:cNvSpPr txBox="1">
            <a:spLocks noChangeAspect="1" noChangeArrowheads="1"/>
          </p:cNvSpPr>
          <p:nvPr/>
        </p:nvSpPr>
        <p:spPr bwMode="auto">
          <a:xfrm>
            <a:off x="3249811" y="4790951"/>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5" name="TextBox 14"/>
          <p:cNvSpPr txBox="1">
            <a:spLocks noChangeArrowheads="1"/>
          </p:cNvSpPr>
          <p:nvPr/>
        </p:nvSpPr>
        <p:spPr bwMode="auto">
          <a:xfrm>
            <a:off x="5508104" y="3356992"/>
            <a:ext cx="3124200"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6600"/>
                </a:solidFill>
                <a:effectLst/>
                <a:uLnTx/>
                <a:uFillTx/>
                <a:latin typeface="Arial" charset="0"/>
                <a:ea typeface="ＭＳ Ｐゴシック" charset="0"/>
              </a:rPr>
              <a:t>Computer Architecture (narrow view)</a:t>
            </a:r>
          </a:p>
        </p:txBody>
      </p:sp>
      <p:sp>
        <p:nvSpPr>
          <p:cNvPr id="16" name="Rounded Rectangle 15"/>
          <p:cNvSpPr>
            <a:spLocks noChangeArrowheads="1"/>
          </p:cNvSpPr>
          <p:nvPr/>
        </p:nvSpPr>
        <p:spPr bwMode="auto">
          <a:xfrm rot="5400000">
            <a:off x="3139619" y="2394012"/>
            <a:ext cx="2232248" cy="2286000"/>
          </a:xfrm>
          <a:prstGeom prst="roundRect">
            <a:avLst>
              <a:gd name="adj" fmla="val 16667"/>
            </a:avLst>
          </a:prstGeom>
          <a:noFill/>
          <a:ln w="44450">
            <a:solidFill>
              <a:srgbClr val="0000FF"/>
            </a:solidFill>
            <a:round/>
            <a:headEnd/>
            <a:tailEnd/>
          </a:ln>
          <a:extLst>
            <a:ext uri="{909E8E84-426E-40dd-AFC4-6F175D3DCCD1}">
              <a14:hiddenFill xmlns:a14="http://schemas.microsoft.com/office/drawing/2010/main" xmlns="">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ＭＳ Ｐゴシック" panose="020B0600070205080204" pitchFamily="34" charset="-128"/>
              <a:cs typeface="+mn-cs"/>
            </a:endParaRPr>
          </a:p>
        </p:txBody>
      </p:sp>
      <p:sp>
        <p:nvSpPr>
          <p:cNvPr id="17" name="TextBox 16"/>
          <p:cNvSpPr txBox="1">
            <a:spLocks noChangeArrowheads="1"/>
          </p:cNvSpPr>
          <p:nvPr/>
        </p:nvSpPr>
        <p:spPr bwMode="auto">
          <a:xfrm>
            <a:off x="-32025" y="3284984"/>
            <a:ext cx="3124200"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Arial" charset="0"/>
                <a:ea typeface="ＭＳ Ｐゴシック" charset="0"/>
              </a:rPr>
              <a:t>Computer Architecture (expanded view)</a:t>
            </a:r>
            <a:endParaRPr kumimoji="0" lang="en-US" sz="1800" b="1" i="0" u="none" strike="noStrike" kern="1200" cap="none" spc="0" normalizeH="0" baseline="0" noProof="0" dirty="0">
              <a:ln>
                <a:noFill/>
              </a:ln>
              <a:solidFill>
                <a:srgbClr val="000000"/>
              </a:solidFill>
              <a:effectLst/>
              <a:uLnTx/>
              <a:uFillTx/>
              <a:latin typeface="Arial" charset="0"/>
              <a:ea typeface="ＭＳ Ｐゴシック" charset="0"/>
            </a:endParaRPr>
          </a:p>
        </p:txBody>
      </p:sp>
    </p:spTree>
    <p:extLst>
      <p:ext uri="{BB962C8B-B14F-4D97-AF65-F5344CB8AC3E}">
        <p14:creationId xmlns:p14="http://schemas.microsoft.com/office/powerpoint/2010/main" val="80756788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3" presetClass="entr" presetSubtype="1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animEffect transition="in" filter="blinds(horizontal)">
                                      <p:cBhvr>
                                        <p:cTn id="9" dur="500"/>
                                        <p:tgtEl>
                                          <p:spTgt spid="15"/>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xit" presetSubtype="0" fill="hold" grpId="1" nodeType="clickEffect">
                                  <p:stCondLst>
                                    <p:cond delay="0"/>
                                  </p:stCondLst>
                                  <p:childTnLst>
                                    <p:set>
                                      <p:cBhvr>
                                        <p:cTn id="13" dur="1" fill="hold">
                                          <p:stCondLst>
                                            <p:cond delay="0"/>
                                          </p:stCondLst>
                                        </p:cTn>
                                        <p:tgtEl>
                                          <p:spTgt spid="15"/>
                                        </p:tgtEl>
                                        <p:attrNameLst>
                                          <p:attrName>style.visibility</p:attrName>
                                        </p:attrNameLst>
                                      </p:cBhvr>
                                      <p:to>
                                        <p:strVal val="hidden"/>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16"/>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blinds(horizontal)">
                                      <p:cBhvr>
                                        <p:cTn id="2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5" grpId="0"/>
      <p:bldP spid="15" grpId="1"/>
      <p:bldP spid="16" grpId="0" animBg="1"/>
      <p:bldP spid="17" grpId="0"/>
    </p:bldLst>
  </p:timing>
</p:sld>
</file>

<file path=ppt/slides/slide4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Axiom</a:t>
            </a:r>
          </a:p>
        </p:txBody>
      </p:sp>
      <p:sp>
        <p:nvSpPr>
          <p:cNvPr id="3" name="Content Placeholder 2"/>
          <p:cNvSpPr>
            <a:spLocks noGrp="1"/>
          </p:cNvSpPr>
          <p:nvPr>
            <p:ph idx="1"/>
          </p:nvPr>
        </p:nvSpPr>
        <p:spPr>
          <a:xfrm>
            <a:off x="107504" y="908720"/>
            <a:ext cx="9036496" cy="4876800"/>
          </a:xfrm>
        </p:spPr>
        <p:txBody>
          <a:bodyPr/>
          <a:lstStyle/>
          <a:p>
            <a:pPr marL="0" indent="0" algn="ctr">
              <a:buNone/>
            </a:pPr>
            <a:r>
              <a:rPr lang="en-US" dirty="0"/>
              <a:t>To achieve the highest </a:t>
            </a:r>
            <a:r>
              <a:rPr lang="en-US" dirty="0">
                <a:solidFill>
                  <a:srgbClr val="FF0000"/>
                </a:solidFill>
              </a:rPr>
              <a:t>energy efficiency </a:t>
            </a:r>
            <a:r>
              <a:rPr lang="en-US" dirty="0"/>
              <a:t>and </a:t>
            </a:r>
            <a:r>
              <a:rPr lang="en-US" dirty="0">
                <a:solidFill>
                  <a:srgbClr val="FF0000"/>
                </a:solidFill>
              </a:rPr>
              <a:t>performance</a:t>
            </a:r>
            <a:r>
              <a:rPr lang="en-US" dirty="0"/>
              <a:t>:</a:t>
            </a:r>
          </a:p>
          <a:p>
            <a:pPr marL="0" indent="0" algn="ctr">
              <a:buNone/>
            </a:pPr>
            <a:endParaRPr lang="en-US" sz="1200" dirty="0"/>
          </a:p>
          <a:p>
            <a:pPr marL="0" indent="0" algn="ctr">
              <a:buNone/>
            </a:pPr>
            <a:r>
              <a:rPr lang="en-US" sz="3200" b="1" dirty="0">
                <a:solidFill>
                  <a:srgbClr val="0000FF"/>
                </a:solidFill>
              </a:rPr>
              <a:t>we must take the expanded view</a:t>
            </a:r>
          </a:p>
          <a:p>
            <a:pPr marL="0" indent="0" algn="ctr">
              <a:buNone/>
            </a:pPr>
            <a:r>
              <a:rPr lang="en-US" dirty="0">
                <a:solidFill>
                  <a:srgbClr val="0000FF"/>
                </a:solidFill>
              </a:rPr>
              <a:t>of computer architecture</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443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Text Box 17"/>
          <p:cNvSpPr txBox="1">
            <a:spLocks noChangeArrowheads="1"/>
          </p:cNvSpPr>
          <p:nvPr/>
        </p:nvSpPr>
        <p:spPr bwMode="auto">
          <a:xfrm>
            <a:off x="2259208" y="4842942"/>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2259208" y="4471467"/>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2256033" y="3807148"/>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2256033" y="3435673"/>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2256033" y="3068960"/>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2259208" y="5216004"/>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endParaRPr>
          </a:p>
        </p:txBody>
      </p:sp>
      <p:sp>
        <p:nvSpPr>
          <p:cNvPr id="11" name="Text Box 23"/>
          <p:cNvSpPr txBox="1">
            <a:spLocks noChangeAspect="1" noChangeArrowheads="1"/>
          </p:cNvSpPr>
          <p:nvPr/>
        </p:nvSpPr>
        <p:spPr bwMode="auto">
          <a:xfrm>
            <a:off x="2259208" y="5587479"/>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2259208" y="4149080"/>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4" name="Text Box 23"/>
          <p:cNvSpPr txBox="1">
            <a:spLocks noChangeAspect="1" noChangeArrowheads="1"/>
          </p:cNvSpPr>
          <p:nvPr/>
        </p:nvSpPr>
        <p:spPr bwMode="auto">
          <a:xfrm>
            <a:off x="2260796" y="5943079"/>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5" name="Rounded Rectangle 14"/>
          <p:cNvSpPr>
            <a:spLocks noChangeArrowheads="1"/>
          </p:cNvSpPr>
          <p:nvPr/>
        </p:nvSpPr>
        <p:spPr bwMode="auto">
          <a:xfrm rot="5400000">
            <a:off x="2150604" y="3546140"/>
            <a:ext cx="2232248" cy="2286000"/>
          </a:xfrm>
          <a:prstGeom prst="roundRect">
            <a:avLst>
              <a:gd name="adj" fmla="val 16667"/>
            </a:avLst>
          </a:prstGeom>
          <a:noFill/>
          <a:ln w="44450">
            <a:solidFill>
              <a:srgbClr val="0000FF"/>
            </a:solidFill>
            <a:round/>
            <a:headEnd/>
            <a:tailEnd/>
          </a:ln>
          <a:extLst>
            <a:ext uri="{909E8E84-426E-40dd-AFC4-6F175D3DCCD1}">
              <a14:hiddenFill xmlns:a14="http://schemas.microsoft.com/office/drawing/2010/main" xmlns="">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ＭＳ Ｐゴシック" panose="020B0600070205080204" pitchFamily="34" charset="-128"/>
              <a:cs typeface="+mn-cs"/>
            </a:endParaRPr>
          </a:p>
        </p:txBody>
      </p:sp>
      <p:sp>
        <p:nvSpPr>
          <p:cNvPr id="17" name="TextBox 16"/>
          <p:cNvSpPr txBox="1"/>
          <p:nvPr/>
        </p:nvSpPr>
        <p:spPr>
          <a:xfrm>
            <a:off x="4447252" y="4077072"/>
            <a:ext cx="4661252" cy="76944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Co-design across the hierarchy: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Algorithms to devices</a:t>
            </a:r>
          </a:p>
        </p:txBody>
      </p:sp>
      <p:sp>
        <p:nvSpPr>
          <p:cNvPr id="18" name="TextBox 17"/>
          <p:cNvSpPr txBox="1"/>
          <p:nvPr/>
        </p:nvSpPr>
        <p:spPr>
          <a:xfrm>
            <a:off x="4471163" y="5157192"/>
            <a:ext cx="4493325" cy="76944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Specialize as much as possible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within the design goals</a:t>
            </a:r>
          </a:p>
        </p:txBody>
      </p:sp>
    </p:spTree>
    <p:extLst>
      <p:ext uri="{BB962C8B-B14F-4D97-AF65-F5344CB8AC3E}">
        <p14:creationId xmlns:p14="http://schemas.microsoft.com/office/powerpoint/2010/main" val="367249351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5"/>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0"/>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4" grpId="0" animBg="1"/>
      <p:bldP spid="15" grpId="0" animBg="1"/>
      <p:bldP spid="17" grpId="0"/>
      <p:bldP spid="18" grpId="0"/>
    </p:bldLst>
  </p:timing>
</p:sld>
</file>

<file path=ppt/slides/slide4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Current Research Mission &amp; Major Topics</a:t>
            </a:r>
          </a:p>
        </p:txBody>
      </p:sp>
      <p:sp>
        <p:nvSpPr>
          <p:cNvPr id="3" name="Content Placeholder 2"/>
          <p:cNvSpPr>
            <a:spLocks noGrp="1"/>
          </p:cNvSpPr>
          <p:nvPr>
            <p:ph idx="1"/>
          </p:nvPr>
        </p:nvSpPr>
        <p:spPr>
          <a:xfrm>
            <a:off x="2965876" y="1554517"/>
            <a:ext cx="6228184" cy="4619600"/>
          </a:xfrm>
        </p:spPr>
        <p:txBody>
          <a:bodyPr/>
          <a:lstStyle/>
          <a:p>
            <a:r>
              <a:rPr lang="en-US" sz="2200" dirty="0">
                <a:solidFill>
                  <a:srgbClr val="0432FF"/>
                </a:solidFill>
              </a:rPr>
              <a:t>Data-centric arch. for low energy &amp; high perf.</a:t>
            </a:r>
          </a:p>
          <a:p>
            <a:pPr lvl="1"/>
            <a:r>
              <a:rPr lang="en-US" sz="1900" dirty="0">
                <a:solidFill>
                  <a:srgbClr val="7030A0"/>
                </a:solidFill>
              </a:rPr>
              <a:t>Proc. in Mem/DRAM</a:t>
            </a:r>
            <a:r>
              <a:rPr lang="en-US" sz="1900" dirty="0"/>
              <a:t>, NVM, unified mem/storage </a:t>
            </a:r>
          </a:p>
          <a:p>
            <a:pPr marL="0" indent="0">
              <a:buNone/>
            </a:pPr>
            <a:endParaRPr lang="en-US" sz="400" dirty="0"/>
          </a:p>
          <a:p>
            <a:r>
              <a:rPr lang="en-US" sz="2200" dirty="0">
                <a:solidFill>
                  <a:srgbClr val="0432FF"/>
                </a:solidFill>
              </a:rPr>
              <a:t>Low-latency &amp; predictable architectures</a:t>
            </a:r>
          </a:p>
          <a:p>
            <a:pPr lvl="1"/>
            <a:r>
              <a:rPr lang="en-US" sz="1900" dirty="0">
                <a:solidFill>
                  <a:srgbClr val="7030A0"/>
                </a:solidFill>
              </a:rPr>
              <a:t>Low-latency, low-energy yet low-cost memory</a:t>
            </a:r>
          </a:p>
          <a:p>
            <a:pPr lvl="1"/>
            <a:r>
              <a:rPr lang="en-US" sz="1900" dirty="0"/>
              <a:t>QoS-aware and predictable memory systems </a:t>
            </a:r>
          </a:p>
          <a:p>
            <a:pPr lvl="1"/>
            <a:endParaRPr lang="en-US" sz="400" dirty="0"/>
          </a:p>
          <a:p>
            <a:r>
              <a:rPr lang="en-US" sz="2200" dirty="0">
                <a:solidFill>
                  <a:srgbClr val="0432FF"/>
                </a:solidFill>
              </a:rPr>
              <a:t>Fundamentally secure/reliable/safe arch.</a:t>
            </a:r>
          </a:p>
          <a:p>
            <a:pPr lvl="1"/>
            <a:r>
              <a:rPr lang="en-US" sz="1900" dirty="0">
                <a:solidFill>
                  <a:srgbClr val="7030A0"/>
                </a:solidFill>
              </a:rPr>
              <a:t>Tolerating all bit flips; patchable HW; secure mem </a:t>
            </a:r>
          </a:p>
          <a:p>
            <a:endParaRPr lang="en-US" sz="400" dirty="0"/>
          </a:p>
          <a:p>
            <a:r>
              <a:rPr lang="en-US" sz="2200" dirty="0">
                <a:solidFill>
                  <a:srgbClr val="0432FF"/>
                </a:solidFill>
              </a:rPr>
              <a:t>Architectures for ML/AI/Genomics/Health/Med </a:t>
            </a:r>
          </a:p>
          <a:p>
            <a:pPr lvl="1"/>
            <a:r>
              <a:rPr lang="en-US" sz="1900" dirty="0"/>
              <a:t>Algorithm/arch./logic co-design; full heterogeneity</a:t>
            </a:r>
          </a:p>
          <a:p>
            <a:pPr lvl="1"/>
            <a:endParaRPr lang="en-US" sz="400" dirty="0"/>
          </a:p>
          <a:p>
            <a:r>
              <a:rPr lang="en-US" sz="2200" dirty="0">
                <a:solidFill>
                  <a:srgbClr val="0432FF"/>
                </a:solidFill>
              </a:rPr>
              <a:t>Data-driven and </a:t>
            </a:r>
            <a:r>
              <a:rPr lang="en-US" sz="2200" dirty="0">
                <a:solidFill>
                  <a:srgbClr val="7030A0"/>
                </a:solidFill>
              </a:rPr>
              <a:t>data-aware architectures</a:t>
            </a:r>
          </a:p>
          <a:p>
            <a:pPr lvl="1">
              <a:buClr>
                <a:srgbClr val="3B812F"/>
              </a:buClr>
            </a:pPr>
            <a:r>
              <a:rPr lang="en-US" sz="1900" dirty="0">
                <a:solidFill>
                  <a:srgbClr val="000000"/>
                </a:solidFill>
              </a:rPr>
              <a:t>ML/AI-driven architectural controllers and design</a:t>
            </a:r>
          </a:p>
          <a:p>
            <a:pPr lvl="1">
              <a:buClr>
                <a:srgbClr val="3B812F"/>
              </a:buClr>
            </a:pPr>
            <a:r>
              <a:rPr lang="en-US" sz="1900" dirty="0">
                <a:solidFill>
                  <a:srgbClr val="000000"/>
                </a:solidFill>
              </a:rPr>
              <a:t>Expressive memory and expressive systems</a:t>
            </a:r>
          </a:p>
          <a:p>
            <a:pPr lvl="1"/>
            <a:endParaRPr lang="en-US" sz="2000" dirty="0">
              <a:solidFill>
                <a:srgbClr val="0432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444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Text Box 17"/>
          <p:cNvSpPr txBox="1">
            <a:spLocks noChangeArrowheads="1"/>
          </p:cNvSpPr>
          <p:nvPr/>
        </p:nvSpPr>
        <p:spPr bwMode="auto">
          <a:xfrm>
            <a:off x="451813" y="3731647"/>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451813" y="3360172"/>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448638" y="2695853"/>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448638" y="2324378"/>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448638" y="1957665"/>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451813" y="4104709"/>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endParaRPr>
          </a:p>
        </p:txBody>
      </p:sp>
      <p:sp>
        <p:nvSpPr>
          <p:cNvPr id="11" name="Text Box 23"/>
          <p:cNvSpPr txBox="1">
            <a:spLocks noChangeAspect="1" noChangeArrowheads="1"/>
          </p:cNvSpPr>
          <p:nvPr/>
        </p:nvSpPr>
        <p:spPr bwMode="auto">
          <a:xfrm>
            <a:off x="451813" y="4476184"/>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451813" y="3037785"/>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4" name="Text Box 23"/>
          <p:cNvSpPr txBox="1">
            <a:spLocks noChangeAspect="1" noChangeArrowheads="1"/>
          </p:cNvSpPr>
          <p:nvPr/>
        </p:nvSpPr>
        <p:spPr bwMode="auto">
          <a:xfrm>
            <a:off x="453401" y="4831784"/>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6" name="Rounded Rectangle 15"/>
          <p:cNvSpPr>
            <a:spLocks noChangeArrowheads="1"/>
          </p:cNvSpPr>
          <p:nvPr/>
        </p:nvSpPr>
        <p:spPr bwMode="auto">
          <a:xfrm rot="5400000">
            <a:off x="343209" y="2434845"/>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ＭＳ Ｐゴシック" panose="020B0600070205080204" pitchFamily="34" charset="-128"/>
              <a:cs typeface="+mn-cs"/>
            </a:endParaRPr>
          </a:p>
        </p:txBody>
      </p:sp>
      <p:sp>
        <p:nvSpPr>
          <p:cNvPr id="18" name="TextBox 17">
            <a:extLst>
              <a:ext uri="{FF2B5EF4-FFF2-40B4-BE49-F238E27FC236}">
                <a16:creationId xmlns:a16="http://schemas.microsoft.com/office/drawing/2014/main" id="{7C062A41-3105-574A-A93A-80C76A4AB0E5}"/>
              </a:ext>
            </a:extLst>
          </p:cNvPr>
          <p:cNvSpPr txBox="1"/>
          <p:nvPr/>
        </p:nvSpPr>
        <p:spPr>
          <a:xfrm>
            <a:off x="196668" y="900222"/>
            <a:ext cx="8563563"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Build fundamentally better architectures</a:t>
            </a:r>
          </a:p>
        </p:txBody>
      </p:sp>
      <p:sp>
        <p:nvSpPr>
          <p:cNvPr id="17" name="TextBox 16">
            <a:extLst>
              <a:ext uri="{FF2B5EF4-FFF2-40B4-BE49-F238E27FC236}">
                <a16:creationId xmlns:a16="http://schemas.microsoft.com/office/drawing/2014/main" id="{DC2F057F-2C07-F047-BF1C-E9AD5B942280}"/>
              </a:ext>
            </a:extLst>
          </p:cNvPr>
          <p:cNvSpPr txBox="1"/>
          <p:nvPr/>
        </p:nvSpPr>
        <p:spPr>
          <a:xfrm>
            <a:off x="0" y="5285285"/>
            <a:ext cx="2965876" cy="73866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Broad research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spanning apps, systems, logic</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with architecture at the center</a:t>
            </a:r>
          </a:p>
        </p:txBody>
      </p:sp>
    </p:spTree>
    <p:extLst>
      <p:ext uri="{BB962C8B-B14F-4D97-AF65-F5344CB8AC3E}">
        <p14:creationId xmlns:p14="http://schemas.microsoft.com/office/powerpoint/2010/main" val="2925128323"/>
      </p:ext>
    </p:extLst>
  </p:cSld>
  <p:clrMapOvr>
    <a:masterClrMapping/>
  </p:clrMapOvr>
  <p:transition/>
</p:sld>
</file>

<file path=ppt/slides/slide4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Slide Number Placeholder 3"/>
          <p:cNvSpPr>
            <a:spLocks noGrp="1"/>
          </p:cNvSpPr>
          <p:nvPr>
            <p:ph type="sldNum" sz="quarter" idx="11"/>
          </p:nvPr>
        </p:nvSpPr>
        <p:spPr bwMode="auto">
          <a:xfrm>
            <a:off x="8737600" y="8324851"/>
            <a:ext cx="2844800" cy="609600"/>
          </a:xfrm>
          <a:prstGeom prst="rect">
            <a:avLst/>
          </a:prstGeom>
          <a:noFill/>
          <a:ln w="9525">
            <a:noFill/>
            <a:miter lim="800000"/>
            <a:headEnd/>
            <a:tailEnd/>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121920" tIns="60960" rIns="121920" bIns="60960" numCol="1" anchor="b" anchorCtr="0" compatLnSpc="1">
            <a:prstTxWarp prst="textNoShape">
              <a:avLst/>
            </a:prstTxWarp>
          </a:bodyPr>
          <a:lstStyle>
            <a:defPPr>
              <a:defRPr lang="en-US"/>
            </a:defPPr>
            <a:lvl1pPr marL="0" algn="r" defTabSz="1219170" rtl="0" eaLnBrk="1" latinLnBrk="0" hangingPunct="1">
              <a:defRPr sz="2133" kern="1200">
                <a:solidFill>
                  <a:schemeClr val="tx1"/>
                </a:solidFill>
                <a:latin typeface="Garamond" pitchFamily="18" charset="0"/>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323594FA-E141-4234-AE05-360401972BE7}" type="slidenum">
              <a:rPr kumimoji="0" lang="en-US" altLang="en-US" sz="2133" b="0" i="0" u="none" strike="noStrike" kern="1200" cap="none" spc="0" normalizeH="0" baseline="0" noProof="0">
                <a:ln>
                  <a:noFill/>
                </a:ln>
                <a:solidFill>
                  <a:prstClr val="black"/>
                </a:solidFill>
                <a:effectLst/>
                <a:uLnTx/>
                <a:uFillTx/>
                <a:latin typeface="Garamond" pitchFamily="18" charset="0"/>
                <a:ea typeface="+mn-ea"/>
                <a:cs typeface="+mn-cs"/>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445</a:t>
            </a:fld>
            <a:endParaRPr kumimoji="0" lang="en-US" sz="1600" b="0" i="0" u="none" strike="noStrike" kern="1200" cap="none" spc="0" normalizeH="0" baseline="0" noProof="0">
              <a:ln>
                <a:noFill/>
              </a:ln>
              <a:solidFill>
                <a:srgbClr val="000000"/>
              </a:solidFill>
              <a:effectLst/>
              <a:uLnTx/>
              <a:uFillTx/>
              <a:latin typeface="Garamond" charset="0"/>
              <a:ea typeface="+mn-ea"/>
              <a:cs typeface="+mn-cs"/>
              <a:sym typeface="Arial"/>
            </a:endParaRPr>
          </a:p>
        </p:txBody>
      </p:sp>
      <p:pic>
        <p:nvPicPr>
          <p:cNvPr id="10" name="Picture 9">
            <a:extLst>
              <a:ext uri="{FF2B5EF4-FFF2-40B4-BE49-F238E27FC236}">
                <a16:creationId xmlns:a16="http://schemas.microsoft.com/office/drawing/2014/main" id="{B7135684-0FF0-F248-9E0B-F2E232609CB4}"/>
              </a:ext>
            </a:extLst>
          </p:cNvPr>
          <p:cNvPicPr>
            <a:picLocks noChangeAspect="1"/>
          </p:cNvPicPr>
          <p:nvPr/>
        </p:nvPicPr>
        <p:blipFill rotWithShape="1">
          <a:blip r:embed="rId2" cstate="screen">
            <a:extLst>
              <a:ext uri="{BEBA8EAE-BF5A-486C-A8C5-ECC9F3942E4B}">
                <a14:imgProps xmlns:a14="http://schemas.microsoft.com/office/drawing/2010/main">
                  <a14:imgLayer r:embed="rId3">
                    <a14:imgEffect>
                      <a14:sharpenSoften amount="39000"/>
                    </a14:imgEffect>
                    <a14:imgEffect>
                      <a14:colorTemperature colorTemp="5739"/>
                    </a14:imgEffect>
                    <a14:imgEffect>
                      <a14:saturation sat="153000"/>
                    </a14:imgEffect>
                    <a14:imgEffect>
                      <a14:brightnessContrast bright="45000" contrast="26000"/>
                    </a14:imgEffect>
                  </a14:imgLayer>
                </a14:imgProps>
              </a:ext>
              <a:ext uri="{28A0092B-C50C-407E-A947-70E740481C1C}">
                <a14:useLocalDpi xmlns:a14="http://schemas.microsoft.com/office/drawing/2010/main"/>
              </a:ext>
            </a:extLst>
          </a:blip>
          <a:srcRect/>
          <a:stretch/>
        </p:blipFill>
        <p:spPr>
          <a:xfrm>
            <a:off x="0" y="1644707"/>
            <a:ext cx="9144000" cy="3981683"/>
          </a:xfrm>
          <a:prstGeom prst="rect">
            <a:avLst/>
          </a:prstGeom>
        </p:spPr>
      </p:pic>
      <p:sp>
        <p:nvSpPr>
          <p:cNvPr id="35" name="TextBox 34">
            <a:extLst>
              <a:ext uri="{FF2B5EF4-FFF2-40B4-BE49-F238E27FC236}">
                <a16:creationId xmlns:a16="http://schemas.microsoft.com/office/drawing/2014/main" id="{432295A3-5F7B-5F43-9181-1BEE72DB19A3}"/>
              </a:ext>
            </a:extLst>
          </p:cNvPr>
          <p:cNvSpPr txBox="1"/>
          <p:nvPr/>
        </p:nvSpPr>
        <p:spPr>
          <a:xfrm>
            <a:off x="827584" y="1988234"/>
            <a:ext cx="8173380" cy="307777"/>
          </a:xfrm>
          <a:prstGeom prst="rect">
            <a:avLst/>
          </a:prstGeom>
          <a:noFill/>
        </p:spPr>
        <p:txBody>
          <a:bodyPr wrap="square" rtlCol="0">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1400" b="0" i="0" u="none" strike="noStrike" kern="0" cap="none" spc="0" normalizeH="0" baseline="0" noProof="0" dirty="0">
                <a:ln>
                  <a:noFill/>
                </a:ln>
                <a:solidFill>
                  <a:srgbClr val="0000FF"/>
                </a:solidFill>
                <a:effectLst/>
                <a:uLnTx/>
                <a:uFillTx/>
                <a:latin typeface="Arial"/>
                <a:ea typeface="ＭＳ Ｐゴシック" panose="020B0600070205080204" pitchFamily="34" charset="-128"/>
                <a:cs typeface="Arial"/>
                <a:sym typeface="Arial"/>
              </a:rPr>
              <a:t>38+ Researchers</a:t>
            </a:r>
          </a:p>
        </p:txBody>
      </p:sp>
      <p:sp>
        <p:nvSpPr>
          <p:cNvPr id="62" name="TextBox 61">
            <a:extLst>
              <a:ext uri="{FF2B5EF4-FFF2-40B4-BE49-F238E27FC236}">
                <a16:creationId xmlns:a16="http://schemas.microsoft.com/office/drawing/2014/main" id="{DF919E19-D41C-ED45-9955-893D0E136C12}"/>
              </a:ext>
            </a:extLst>
          </p:cNvPr>
          <p:cNvSpPr txBox="1"/>
          <p:nvPr/>
        </p:nvSpPr>
        <p:spPr>
          <a:xfrm>
            <a:off x="567029" y="5622340"/>
            <a:ext cx="8272171" cy="830997"/>
          </a:xfrm>
          <a:prstGeom prst="rect">
            <a:avLst/>
          </a:prstGeom>
          <a:noFill/>
        </p:spPr>
        <p:txBody>
          <a:bodyPr wrap="square" rtlCol="0">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4800" b="1" i="0" u="none" strike="noStrike" kern="0" cap="none" spc="0" normalizeH="0" baseline="0" noProof="0" dirty="0">
                <a:ln w="22225">
                  <a:solidFill>
                    <a:srgbClr val="35742A">
                      <a:lumMod val="50000"/>
                    </a:srgbClr>
                  </a:solidFill>
                  <a:prstDash val="solid"/>
                </a:ln>
                <a:solidFill>
                  <a:srgbClr val="3B812F">
                    <a:lumMod val="40000"/>
                    <a:lumOff val="60000"/>
                  </a:srgbClr>
                </a:solidFill>
                <a:effectLst/>
                <a:uLnTx/>
                <a:uFillTx/>
                <a:latin typeface="Chalkduster" panose="03050602040202020205" pitchFamily="66" charset="77"/>
                <a:ea typeface="ＭＳ Ｐゴシック" panose="020B0600070205080204" pitchFamily="34" charset="-128"/>
                <a:cs typeface="Apple Chancery" panose="03020702040506060504" pitchFamily="66" charset="-79"/>
                <a:sym typeface="Arial"/>
              </a:rPr>
              <a:t>Think BIG, Aim HIGH!</a:t>
            </a:r>
          </a:p>
        </p:txBody>
      </p:sp>
      <p:sp>
        <p:nvSpPr>
          <p:cNvPr id="11" name="Rectangle 10">
            <a:extLst>
              <a:ext uri="{FF2B5EF4-FFF2-40B4-BE49-F238E27FC236}">
                <a16:creationId xmlns:a16="http://schemas.microsoft.com/office/drawing/2014/main" id="{ACDC32EF-6916-C042-B579-9A528D144145}"/>
              </a:ext>
            </a:extLst>
          </p:cNvPr>
          <p:cNvSpPr/>
          <p:nvPr/>
        </p:nvSpPr>
        <p:spPr>
          <a:xfrm>
            <a:off x="3192109" y="6375455"/>
            <a:ext cx="2759782" cy="40011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hlinkClick r:id="rId4">
                  <a:extLst>
                    <a:ext uri="{A12FA001-AC4F-418D-AE19-62706E023703}">
                      <ahyp:hlinkClr xmlns:ahyp="http://schemas.microsoft.com/office/drawing/2018/hyperlinkcolor" val="tx"/>
                    </a:ext>
                  </a:extLst>
                </a:hlinkClick>
              </a:rPr>
              <a:t>https://safari.ethz.ch</a:t>
            </a:r>
            <a:endParaRPr kumimoji="0" lang="en-US" sz="2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endParaRPr>
          </a:p>
        </p:txBody>
      </p:sp>
      <p:pic>
        <p:nvPicPr>
          <p:cNvPr id="63" name="Picture 62">
            <a:extLst>
              <a:ext uri="{FF2B5EF4-FFF2-40B4-BE49-F238E27FC236}">
                <a16:creationId xmlns:a16="http://schemas.microsoft.com/office/drawing/2014/main" id="{24DD5283-F5C7-B94B-B7ED-8F1609BDF9AE}"/>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7781941" y="5229201"/>
            <a:ext cx="1329363" cy="471668"/>
          </a:xfrm>
          <a:prstGeom prst="rect">
            <a:avLst/>
          </a:prstGeom>
        </p:spPr>
      </p:pic>
      <p:sp>
        <p:nvSpPr>
          <p:cNvPr id="13" name="Title 1">
            <a:extLst>
              <a:ext uri="{FF2B5EF4-FFF2-40B4-BE49-F238E27FC236}">
                <a16:creationId xmlns:a16="http://schemas.microsoft.com/office/drawing/2014/main" id="{8C808981-2A78-D64E-A0DF-A6572C6FB0AB}"/>
              </a:ext>
            </a:extLst>
          </p:cNvPr>
          <p:cNvSpPr txBox="1">
            <a:spLocks/>
          </p:cNvSpPr>
          <p:nvPr/>
        </p:nvSpPr>
        <p:spPr bwMode="auto">
          <a:xfrm>
            <a:off x="228600" y="0"/>
            <a:ext cx="8610600" cy="908719"/>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4000" b="0" i="0" u="none" strike="noStrike" kern="0" cap="none" spc="0" normalizeH="0" baseline="0" noProof="0" dirty="0">
                <a:ln>
                  <a:noFill/>
                </a:ln>
                <a:solidFill>
                  <a:srgbClr val="70AD47">
                    <a:lumMod val="50000"/>
                  </a:srgbClr>
                </a:solidFill>
                <a:effectLst/>
                <a:uLnTx/>
                <a:uFillTx/>
                <a:latin typeface="Garamond" charset="0"/>
                <a:ea typeface="ＭＳ Ｐゴシック" charset="0"/>
              </a:rPr>
              <a:t>Onur </a:t>
            </a:r>
            <a:r>
              <a:rPr kumimoji="0" lang="en-US" sz="4000" b="0" i="0" u="none" strike="noStrike" kern="0" cap="none" spc="0" normalizeH="0" baseline="0" noProof="0" dirty="0" err="1">
                <a:ln>
                  <a:noFill/>
                </a:ln>
                <a:solidFill>
                  <a:srgbClr val="70AD47">
                    <a:lumMod val="50000"/>
                  </a:srgbClr>
                </a:solidFill>
                <a:effectLst/>
                <a:uLnTx/>
                <a:uFillTx/>
                <a:latin typeface="Garamond" charset="0"/>
                <a:ea typeface="ＭＳ Ｐゴシック" charset="0"/>
              </a:rPr>
              <a:t>Mutlu’s</a:t>
            </a:r>
            <a:r>
              <a:rPr kumimoji="0" lang="en-US" sz="4000" b="0" i="0" u="none" strike="noStrike" kern="0" cap="none" spc="0" normalizeH="0" baseline="0" noProof="0" dirty="0">
                <a:ln>
                  <a:noFill/>
                </a:ln>
                <a:solidFill>
                  <a:srgbClr val="70AD47">
                    <a:lumMod val="50000"/>
                  </a:srgbClr>
                </a:solidFill>
                <a:effectLst/>
                <a:uLnTx/>
                <a:uFillTx/>
                <a:latin typeface="Garamond" charset="0"/>
                <a:ea typeface="ＭＳ Ｐゴシック" charset="0"/>
              </a:rPr>
              <a:t> SAFARI Research Group</a:t>
            </a:r>
          </a:p>
        </p:txBody>
      </p:sp>
      <p:sp>
        <p:nvSpPr>
          <p:cNvPr id="12" name="Rectangle 25">
            <a:extLst>
              <a:ext uri="{FF2B5EF4-FFF2-40B4-BE49-F238E27FC236}">
                <a16:creationId xmlns:a16="http://schemas.microsoft.com/office/drawing/2014/main" id="{BC5DB1A9-C9CF-E447-9055-3E8366E5C79E}"/>
              </a:ext>
            </a:extLst>
          </p:cNvPr>
          <p:cNvSpPr>
            <a:spLocks noChangeArrowheads="1"/>
          </p:cNvSpPr>
          <p:nvPr/>
        </p:nvSpPr>
        <p:spPr bwMode="auto">
          <a:xfrm>
            <a:off x="-38101" y="824924"/>
            <a:ext cx="914400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1440" tIns="45720" rIns="91440" bIns="4572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1" u="none" strike="noStrike" kern="1200" cap="none" spc="0" normalizeH="0" baseline="0" noProof="0" dirty="0">
                <a:ln>
                  <a:noFill/>
                </a:ln>
                <a:solidFill>
                  <a:srgbClr val="0000FF"/>
                </a:solidFill>
                <a:effectLst/>
                <a:uLnTx/>
                <a:uFillTx/>
                <a:latin typeface="Arial Narrow" charset="0"/>
                <a:ea typeface="ＭＳ Ｐゴシック" charset="0"/>
                <a:cs typeface="Arial" charset="0"/>
              </a:rPr>
              <a:t>Computer architecture, HW/SW, systems, bioinformatics, security, memory</a:t>
            </a:r>
          </a:p>
        </p:txBody>
      </p:sp>
      <p:sp>
        <p:nvSpPr>
          <p:cNvPr id="2" name="TextBox 1">
            <a:extLst>
              <a:ext uri="{FF2B5EF4-FFF2-40B4-BE49-F238E27FC236}">
                <a16:creationId xmlns:a16="http://schemas.microsoft.com/office/drawing/2014/main" id="{8D0BE4A6-A2E2-5245-9CEB-9E430FB09439}"/>
              </a:ext>
            </a:extLst>
          </p:cNvPr>
          <p:cNvSpPr txBox="1"/>
          <p:nvPr/>
        </p:nvSpPr>
        <p:spPr>
          <a:xfrm>
            <a:off x="2108985" y="1271883"/>
            <a:ext cx="4926029"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7030A0"/>
                </a:solidFill>
                <a:effectLst/>
                <a:uLnTx/>
                <a:uFillTx/>
                <a:latin typeface="Calibri" panose="020F0502020204030204"/>
                <a:ea typeface="ＭＳ Ｐゴシック" panose="020B0600070205080204" pitchFamily="34" charset="-128"/>
                <a:cs typeface="+mn-cs"/>
                <a:hlinkClick r:id="rId6">
                  <a:extLst>
                    <a:ext uri="{A12FA001-AC4F-418D-AE19-62706E023703}">
                      <ahyp:hlinkClr xmlns:ahyp="http://schemas.microsoft.com/office/drawing/2018/hyperlinkcolor" val="tx"/>
                    </a:ext>
                  </a:extLst>
                </a:hlinkClick>
              </a:rPr>
              <a:t>https://safari.ethz.ch/safari-newsletter-april-2020/</a:t>
            </a:r>
            <a:endParaRPr kumimoji="0" lang="en-US" sz="1800" b="0" i="0" u="none" strike="noStrike" kern="1200" cap="none" spc="0" normalizeH="0" baseline="0" noProof="0" dirty="0">
              <a:ln>
                <a:noFill/>
              </a:ln>
              <a:solidFill>
                <a:srgbClr val="7030A0"/>
              </a:solidFill>
              <a:effectLst/>
              <a:uLnTx/>
              <a:uFillTx/>
              <a:latin typeface="Calibri" panose="020F0502020204030204"/>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p:txBody>
      </p:sp>
    </p:spTree>
    <p:extLst>
      <p:ext uri="{BB962C8B-B14F-4D97-AF65-F5344CB8AC3E}">
        <p14:creationId xmlns:p14="http://schemas.microsoft.com/office/powerpoint/2010/main" val="228503668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4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p:txBody>
          <a:bodyPr/>
          <a:lstStyle/>
          <a:p>
            <a:r>
              <a:rPr lang="en-US" dirty="0"/>
              <a:t>SAFARI Newsletter January 2021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p:txBody>
          <a:bodyPr/>
          <a:lstStyle/>
          <a:p>
            <a:r>
              <a:rPr lang="en-US" dirty="0">
                <a:solidFill>
                  <a:srgbClr val="0000FF"/>
                </a:solidFill>
                <a:hlinkClick r:id="rId2">
                  <a:extLst>
                    <a:ext uri="{A12FA001-AC4F-418D-AE19-62706E023703}">
                      <ahyp:hlinkClr xmlns:ahyp="http://schemas.microsoft.com/office/drawing/2018/hyperlinkcolor" val="tx"/>
                    </a:ext>
                  </a:extLst>
                </a:hlinkClick>
              </a:rPr>
              <a:t>https://safari.ethz.ch/safari-newsletter-january-2021/</a:t>
            </a:r>
            <a:r>
              <a:rPr lang="en-US" dirty="0">
                <a:solidFill>
                  <a:srgbClr val="0000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446</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6" name="Picture 5">
            <a:extLst>
              <a:ext uri="{FF2B5EF4-FFF2-40B4-BE49-F238E27FC236}">
                <a16:creationId xmlns:a16="http://schemas.microsoft.com/office/drawing/2014/main" id="{904A22B3-8AF7-AF4E-A7B5-355DA91454CD}"/>
              </a:ext>
            </a:extLst>
          </p:cNvPr>
          <p:cNvPicPr>
            <a:picLocks noChangeAspect="1"/>
          </p:cNvPicPr>
          <p:nvPr/>
        </p:nvPicPr>
        <p:blipFill>
          <a:blip r:embed="rId3"/>
          <a:stretch>
            <a:fillRect/>
          </a:stretch>
        </p:blipFill>
        <p:spPr>
          <a:xfrm>
            <a:off x="1835696" y="1587726"/>
            <a:ext cx="5172394" cy="5259524"/>
          </a:xfrm>
          <a:prstGeom prst="rect">
            <a:avLst/>
          </a:prstGeom>
        </p:spPr>
      </p:pic>
    </p:spTree>
    <p:extLst>
      <p:ext uri="{BB962C8B-B14F-4D97-AF65-F5344CB8AC3E}">
        <p14:creationId xmlns:p14="http://schemas.microsoft.com/office/powerpoint/2010/main" val="2074053469"/>
      </p:ext>
    </p:extLst>
  </p:cSld>
  <p:clrMapOvr>
    <a:masterClrMapping/>
  </p:clrMapOvr>
  <p:transition/>
</p:sld>
</file>

<file path=ppt/slides/slide4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Principle: Teaching and Research</a:t>
            </a:r>
          </a:p>
        </p:txBody>
      </p:sp>
      <p:sp>
        <p:nvSpPr>
          <p:cNvPr id="3" name="Content Placeholder 2"/>
          <p:cNvSpPr>
            <a:spLocks noGrp="1"/>
          </p:cNvSpPr>
          <p:nvPr>
            <p:ph idx="1"/>
          </p:nvPr>
        </p:nvSpPr>
        <p:spPr>
          <a:xfrm>
            <a:off x="0" y="1340768"/>
            <a:ext cx="9144000" cy="2088232"/>
          </a:xfrm>
        </p:spPr>
        <p:txBody>
          <a:bodyPr/>
          <a:lstStyle/>
          <a:p>
            <a:pPr marL="0" indent="0" algn="ctr">
              <a:buNone/>
            </a:pPr>
            <a:r>
              <a:rPr lang="en-US" sz="6400" dirty="0">
                <a:solidFill>
                  <a:srgbClr val="FF0000"/>
                </a:solidFill>
              </a:rPr>
              <a:t>…</a:t>
            </a:r>
          </a:p>
          <a:p>
            <a:pPr marL="0" indent="0" algn="ctr">
              <a:buNone/>
            </a:pPr>
            <a:r>
              <a:rPr lang="en-US" sz="6000" dirty="0">
                <a:solidFill>
                  <a:srgbClr val="0000FF"/>
                </a:solidFill>
              </a:rPr>
              <a:t>Teaching drives Research</a:t>
            </a:r>
          </a:p>
          <a:p>
            <a:pPr marL="0" indent="0" algn="ctr">
              <a:buNone/>
            </a:pPr>
            <a:r>
              <a:rPr lang="en-US" sz="6000" dirty="0">
                <a:solidFill>
                  <a:srgbClr val="FF0000"/>
                </a:solidFill>
              </a:rPr>
              <a:t>Research drives Teaching</a:t>
            </a:r>
          </a:p>
          <a:p>
            <a:pPr marL="0" indent="0" algn="ctr">
              <a:buNone/>
            </a:pPr>
            <a:r>
              <a:rPr lang="en-US" sz="6000" dirty="0">
                <a:solidFill>
                  <a:srgbClr val="0432FF"/>
                </a:solidFill>
              </a:rPr>
              <a:t>… </a:t>
            </a:r>
          </a:p>
          <a:p>
            <a:pPr marL="0" indent="0" algn="ctr">
              <a:buNone/>
            </a:pPr>
            <a:r>
              <a:rPr lang="en-US" sz="6000" dirty="0">
                <a:solidFill>
                  <a:srgbClr val="FF0000"/>
                </a:solidFill>
              </a:rPr>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447</a:t>
            </a:fld>
            <a:endParaRPr kumimoji="0" 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86846768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Principle: Insight and Ideas</a:t>
            </a:r>
          </a:p>
        </p:txBody>
      </p:sp>
      <p:sp>
        <p:nvSpPr>
          <p:cNvPr id="3" name="Content Placeholder 2"/>
          <p:cNvSpPr>
            <a:spLocks noGrp="1"/>
          </p:cNvSpPr>
          <p:nvPr>
            <p:ph idx="1"/>
          </p:nvPr>
        </p:nvSpPr>
        <p:spPr>
          <a:xfrm>
            <a:off x="0" y="2420888"/>
            <a:ext cx="9144000" cy="2088232"/>
          </a:xfrm>
        </p:spPr>
        <p:txBody>
          <a:bodyPr/>
          <a:lstStyle/>
          <a:p>
            <a:pPr marL="0" indent="0" algn="ctr">
              <a:buNone/>
            </a:pPr>
            <a:r>
              <a:rPr lang="en-US" sz="6400" dirty="0">
                <a:solidFill>
                  <a:srgbClr val="0000FF"/>
                </a:solidFill>
              </a:rPr>
              <a:t>Focus on Insight</a:t>
            </a:r>
          </a:p>
          <a:p>
            <a:pPr marL="0" indent="0" algn="ctr">
              <a:buNone/>
            </a:pPr>
            <a:r>
              <a:rPr lang="en-US" sz="6400" dirty="0">
                <a:solidFill>
                  <a:srgbClr val="FF0000"/>
                </a:solidFill>
              </a:rPr>
              <a:t>Encourage New Ideas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448</a:t>
            </a:fld>
            <a:endParaRPr kumimoji="0" 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276297266"/>
      </p:ext>
    </p:extLst>
  </p:cSld>
  <p:clrMapOvr>
    <a:masterClrMapping/>
  </p:clrMapOvr>
  <p:transition/>
</p:sld>
</file>

<file path=ppt/slides/slide4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F83A0-CBB7-2C49-A54F-7D0B38517961}"/>
              </a:ext>
            </a:extLst>
          </p:cNvPr>
          <p:cNvSpPr>
            <a:spLocks noGrp="1"/>
          </p:cNvSpPr>
          <p:nvPr>
            <p:ph type="title"/>
          </p:nvPr>
        </p:nvSpPr>
        <p:spPr>
          <a:xfrm>
            <a:off x="228600" y="152400"/>
            <a:ext cx="8915400" cy="1066800"/>
          </a:xfrm>
        </p:spPr>
        <p:txBody>
          <a:bodyPr/>
          <a:lstStyle/>
          <a:p>
            <a:r>
              <a:rPr lang="en-US" sz="3800" dirty="0"/>
              <a:t>Research &amp; Teaching: Some Overview Talks</a:t>
            </a:r>
          </a:p>
        </p:txBody>
      </p:sp>
      <p:sp>
        <p:nvSpPr>
          <p:cNvPr id="3" name="Content Placeholder 2">
            <a:extLst>
              <a:ext uri="{FF2B5EF4-FFF2-40B4-BE49-F238E27FC236}">
                <a16:creationId xmlns:a16="http://schemas.microsoft.com/office/drawing/2014/main" id="{EC4D894C-D45D-7449-8FC5-648E1A973741}"/>
              </a:ext>
            </a:extLst>
          </p:cNvPr>
          <p:cNvSpPr>
            <a:spLocks noGrp="1"/>
          </p:cNvSpPr>
          <p:nvPr>
            <p:ph idx="1"/>
          </p:nvPr>
        </p:nvSpPr>
        <p:spPr>
          <a:xfrm>
            <a:off x="228600" y="908720"/>
            <a:ext cx="8915400" cy="5456535"/>
          </a:xfrm>
        </p:spPr>
        <p:txBody>
          <a:bodyPr/>
          <a:lstStyle/>
          <a:p>
            <a:pPr marL="0" indent="0" algn="ctr">
              <a:buNone/>
            </a:pPr>
            <a:r>
              <a:rPr lang="en-US" sz="1600" b="1" dirty="0">
                <a:solidFill>
                  <a:srgbClr val="0432FF"/>
                </a:solidFill>
                <a:hlinkClick r:id="rId2">
                  <a:extLst>
                    <a:ext uri="{A12FA001-AC4F-418D-AE19-62706E023703}">
                      <ahyp:hlinkClr xmlns:ahyp="http://schemas.microsoft.com/office/drawing/2018/hyperlinkcolor" val="tx"/>
                    </a:ext>
                  </a:extLst>
                </a:hlinkClick>
              </a:rPr>
              <a:t>https://www.youtube.com/onurmutlulectures</a:t>
            </a:r>
            <a:endParaRPr lang="en-US" sz="1600" b="1" dirty="0">
              <a:solidFill>
                <a:srgbClr val="0432FF"/>
              </a:solidFill>
            </a:endParaRPr>
          </a:p>
          <a:p>
            <a:pPr marL="0" indent="0" algn="ctr">
              <a:buNone/>
            </a:pPr>
            <a:endParaRPr lang="en-US" sz="1100" dirty="0"/>
          </a:p>
          <a:p>
            <a:pPr marL="0" indent="0" algn="ctr">
              <a:buNone/>
            </a:pPr>
            <a:endParaRPr lang="en-US" sz="200" dirty="0"/>
          </a:p>
          <a:p>
            <a:r>
              <a:rPr lang="en-US" dirty="0"/>
              <a:t>Future Computing Architectures</a:t>
            </a:r>
          </a:p>
          <a:p>
            <a:pPr lvl="1"/>
            <a:r>
              <a:rPr lang="en-US" sz="1300" dirty="0">
                <a:hlinkClick r:id="rId3"/>
              </a:rPr>
              <a:t>https://www.youtube.com/watch?v=kgiZlSOcGFM&amp;list=PL5Q2soXY2Zi8D_5MGV6EnXEJHnV2YFBJl&amp;index=1</a:t>
            </a:r>
            <a:endParaRPr lang="en-US" sz="1300" dirty="0"/>
          </a:p>
          <a:p>
            <a:pPr lvl="1"/>
            <a:endParaRPr lang="en-US" sz="800" dirty="0"/>
          </a:p>
          <a:p>
            <a:r>
              <a:rPr lang="en-US" dirty="0"/>
              <a:t>Enabling In-Memory Computation</a:t>
            </a:r>
          </a:p>
          <a:p>
            <a:pPr lvl="1"/>
            <a:r>
              <a:rPr lang="en-US" sz="1300" dirty="0">
                <a:hlinkClick r:id="rId4"/>
              </a:rPr>
              <a:t>https://www.youtube.com/watch?v=njX_14584Jw&amp;list=PL5Q2soXY2Zi8D_5MGV6EnXEJHnV2YFBJl&amp;index=16</a:t>
            </a:r>
            <a:r>
              <a:rPr lang="en-US" sz="1300" dirty="0"/>
              <a:t> </a:t>
            </a:r>
          </a:p>
          <a:p>
            <a:pPr lvl="1"/>
            <a:endParaRPr lang="en-US" sz="800" dirty="0"/>
          </a:p>
          <a:p>
            <a:r>
              <a:rPr lang="en-US" dirty="0"/>
              <a:t>Accelerating Genome Analysis</a:t>
            </a:r>
          </a:p>
          <a:p>
            <a:pPr lvl="1"/>
            <a:r>
              <a:rPr lang="en-US" sz="1300" dirty="0">
                <a:hlinkClick r:id="rId5"/>
              </a:rPr>
              <a:t>https://www.youtube.com/watch?v=r7sn41lH-4A&amp;list=PL5Q2soXY2Zi8D_5MGV6EnXEJHnV2YFBJl&amp;index=41</a:t>
            </a:r>
            <a:r>
              <a:rPr lang="en-US" sz="1300" dirty="0"/>
              <a:t> </a:t>
            </a:r>
          </a:p>
          <a:p>
            <a:pPr lvl="1"/>
            <a:endParaRPr lang="en-US" sz="800" dirty="0"/>
          </a:p>
          <a:p>
            <a:r>
              <a:rPr lang="en-US" dirty="0"/>
              <a:t>Rethinking Memory System Design</a:t>
            </a:r>
          </a:p>
          <a:p>
            <a:pPr lvl="1"/>
            <a:r>
              <a:rPr lang="en-US" sz="1300" dirty="0">
                <a:hlinkClick r:id="rId6"/>
              </a:rPr>
              <a:t>https://www.youtube.com/watch?v=F7xZLNMIY1E&amp;list=PL5Q2soXY2Zi8D_5MGV6EnXEJHnV2YFBJl&amp;index=3</a:t>
            </a:r>
            <a:endParaRPr lang="en-US" sz="1300" dirty="0"/>
          </a:p>
          <a:p>
            <a:pPr lvl="1"/>
            <a:endParaRPr lang="en-US" sz="800" dirty="0"/>
          </a:p>
          <a:p>
            <a:r>
              <a:rPr lang="en-US" dirty="0"/>
              <a:t>Intelligent Architectures for Intelligent Machines</a:t>
            </a:r>
          </a:p>
          <a:p>
            <a:pPr lvl="1"/>
            <a:r>
              <a:rPr lang="en-US" sz="1300" dirty="0">
                <a:hlinkClick r:id="rId7"/>
              </a:rPr>
              <a:t>https://www.youtube.com/watch?v=c6_LgzuNdkw&amp;list=PL5Q2soXY2Zi8D_5MGV6EnXEJHnV2YFBJl&amp;index=25</a:t>
            </a:r>
            <a:r>
              <a:rPr lang="en-US" sz="1300" dirty="0"/>
              <a:t> </a:t>
            </a:r>
          </a:p>
          <a:p>
            <a:pPr lvl="1"/>
            <a:endParaRPr lang="en-US" sz="800" dirty="0"/>
          </a:p>
          <a:p>
            <a:r>
              <a:rPr lang="en-US" dirty="0"/>
              <a:t>The Story of RowHammer</a:t>
            </a:r>
          </a:p>
          <a:p>
            <a:pPr lvl="1"/>
            <a:r>
              <a:rPr lang="en-US" sz="1300" dirty="0">
                <a:hlinkClick r:id="rId8"/>
              </a:rPr>
              <a:t>https://www.youtube.com/watch?v=sgd7PHQQ1AI&amp;list=PL5Q2soXY2Zi8D_5MGV6EnXEJHnV2YFBJl&amp;index=39</a:t>
            </a:r>
            <a:r>
              <a:rPr lang="en-US" sz="1300" dirty="0"/>
              <a:t> </a:t>
            </a:r>
          </a:p>
        </p:txBody>
      </p:sp>
      <p:sp>
        <p:nvSpPr>
          <p:cNvPr id="4" name="Slide Number Placeholder 3">
            <a:extLst>
              <a:ext uri="{FF2B5EF4-FFF2-40B4-BE49-F238E27FC236}">
                <a16:creationId xmlns:a16="http://schemas.microsoft.com/office/drawing/2014/main" id="{311C77FB-9ABB-7441-88CE-6327AE3144E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449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2788377149"/>
      </p:ext>
    </p:extLst>
  </p:cSld>
  <p:clrMapOvr>
    <a:masterClrMapping/>
  </p:clrMapOvr>
  <p:transition/>
</p:sld>
</file>

<file path=ppt/slides/slide4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90E75-44AE-3749-84A1-9991C665D4E8}"/>
              </a:ext>
            </a:extLst>
          </p:cNvPr>
          <p:cNvSpPr>
            <a:spLocks noGrp="1"/>
          </p:cNvSpPr>
          <p:nvPr>
            <p:ph type="title"/>
          </p:nvPr>
        </p:nvSpPr>
        <p:spPr/>
        <p:txBody>
          <a:bodyPr/>
          <a:lstStyle/>
          <a:p>
            <a:r>
              <a:rPr lang="en-US" dirty="0"/>
              <a:t>An Interview on Research and Education</a:t>
            </a:r>
          </a:p>
        </p:txBody>
      </p:sp>
      <p:sp>
        <p:nvSpPr>
          <p:cNvPr id="3" name="Content Placeholder 2">
            <a:extLst>
              <a:ext uri="{FF2B5EF4-FFF2-40B4-BE49-F238E27FC236}">
                <a16:creationId xmlns:a16="http://schemas.microsoft.com/office/drawing/2014/main" id="{69BE6586-EEE6-A04A-A548-5966B309FAAB}"/>
              </a:ext>
            </a:extLst>
          </p:cNvPr>
          <p:cNvSpPr>
            <a:spLocks noGrp="1"/>
          </p:cNvSpPr>
          <p:nvPr>
            <p:ph idx="1"/>
          </p:nvPr>
        </p:nvSpPr>
        <p:spPr/>
        <p:txBody>
          <a:bodyPr/>
          <a:lstStyle/>
          <a:p>
            <a:r>
              <a:rPr lang="en-US" dirty="0">
                <a:solidFill>
                  <a:srgbClr val="0432FF"/>
                </a:solidFill>
              </a:rPr>
              <a:t>Computing Research and Education (@ ISCA 2019)</a:t>
            </a:r>
          </a:p>
          <a:p>
            <a:pPr lvl="1"/>
            <a:r>
              <a:rPr lang="en-US" dirty="0">
                <a:hlinkClick r:id="rId2"/>
              </a:rPr>
              <a:t>https://www.youtube.com/watch?v=8ffSEKZhmvo&amp;list=PL5Q2soXY2Zi_4oP9LdL3cc8G6NIjD2Ydz</a:t>
            </a:r>
            <a:endParaRPr lang="en-US" dirty="0"/>
          </a:p>
          <a:p>
            <a:pPr lvl="1"/>
            <a:endParaRPr lang="en-US" dirty="0"/>
          </a:p>
          <a:p>
            <a:pPr lvl="1"/>
            <a:endParaRPr lang="en-US" dirty="0"/>
          </a:p>
          <a:p>
            <a:r>
              <a:rPr lang="en-US" dirty="0">
                <a:solidFill>
                  <a:srgbClr val="0432FF"/>
                </a:solidFill>
              </a:rPr>
              <a:t>Maurice Wilkes Award Speech (10 minutes)</a:t>
            </a:r>
          </a:p>
          <a:p>
            <a:pPr lvl="1"/>
            <a:r>
              <a:rPr lang="en-US" dirty="0">
                <a:hlinkClick r:id="rId3"/>
              </a:rPr>
              <a:t>https://www.youtube.com/watch?v=tcQ3zZ3JpuA&amp;list=PL5Q2soXY2Zi8D_5MGV6EnXEJHnV2YFBJl&amp;index=15</a:t>
            </a:r>
            <a:endParaRPr lang="en-US" dirty="0"/>
          </a:p>
        </p:txBody>
      </p:sp>
      <p:sp>
        <p:nvSpPr>
          <p:cNvPr id="4" name="Slide Number Placeholder 3">
            <a:extLst>
              <a:ext uri="{FF2B5EF4-FFF2-40B4-BE49-F238E27FC236}">
                <a16:creationId xmlns:a16="http://schemas.microsoft.com/office/drawing/2014/main" id="{8EF1CA24-C7A2-D849-8A4D-9CCFFD7B50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450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2384399861"/>
      </p:ext>
    </p:extLst>
  </p:cSld>
  <p:clrMapOvr>
    <a:masterClrMapping/>
  </p:clrMapOvr>
  <p:transition/>
</p:sld>
</file>

<file path=ppt/slides/slide4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45B70-88E5-4A45-8F0F-98E8802735F5}"/>
              </a:ext>
            </a:extLst>
          </p:cNvPr>
          <p:cNvSpPr>
            <a:spLocks noGrp="1"/>
          </p:cNvSpPr>
          <p:nvPr>
            <p:ph type="title"/>
          </p:nvPr>
        </p:nvSpPr>
        <p:spPr/>
        <p:txBody>
          <a:bodyPr/>
          <a:lstStyle/>
          <a:p>
            <a:r>
              <a:rPr lang="en-US" dirty="0"/>
              <a:t>More Thoughts and Suggestions</a:t>
            </a:r>
          </a:p>
        </p:txBody>
      </p:sp>
      <p:sp>
        <p:nvSpPr>
          <p:cNvPr id="3" name="Content Placeholder 2">
            <a:extLst>
              <a:ext uri="{FF2B5EF4-FFF2-40B4-BE49-F238E27FC236}">
                <a16:creationId xmlns:a16="http://schemas.microsoft.com/office/drawing/2014/main" id="{163D66C4-277F-5645-8E15-23E56F3B54BA}"/>
              </a:ext>
            </a:extLst>
          </p:cNvPr>
          <p:cNvSpPr>
            <a:spLocks noGrp="1"/>
          </p:cNvSpPr>
          <p:nvPr>
            <p:ph idx="1"/>
          </p:nvPr>
        </p:nvSpPr>
        <p:spPr>
          <a:xfrm>
            <a:off x="228600" y="1052736"/>
            <a:ext cx="8915400" cy="5195664"/>
          </a:xfrm>
        </p:spPr>
        <p:txBody>
          <a:bodyPr/>
          <a:lstStyle/>
          <a:p>
            <a:r>
              <a:rPr lang="en-US" sz="1800" dirty="0"/>
              <a:t>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"Some Reflections (on DRAM)"</a:t>
            </a:r>
            <a:br>
              <a:rPr lang="en-US" sz="1800" dirty="0">
                <a:solidFill>
                  <a:srgbClr val="0432FF"/>
                </a:solidFill>
              </a:rPr>
            </a:br>
            <a:r>
              <a:rPr lang="en-US" sz="1800" i="1" dirty="0"/>
              <a:t>Award Speech for </a:t>
            </a:r>
            <a:r>
              <a:rPr lang="en-US" sz="1800" i="1" dirty="0">
                <a:hlinkClick r:id="rId3"/>
              </a:rPr>
              <a:t>ACM SIGARCH Maurice Wilkes Award</a:t>
            </a:r>
            <a:r>
              <a:rPr lang="en-US" sz="1800" i="1" dirty="0"/>
              <a:t>, at the </a:t>
            </a:r>
            <a:r>
              <a:rPr lang="en-US" sz="1800" b="1" i="1" dirty="0"/>
              <a:t>ISCA</a:t>
            </a:r>
            <a:r>
              <a:rPr lang="en-US" sz="1800" i="1" dirty="0"/>
              <a:t> Awards Ceremony</a:t>
            </a:r>
            <a:r>
              <a:rPr lang="en-US" sz="1800" dirty="0"/>
              <a:t>, Phoenix, AZ, USA, 25 June 2019.</a:t>
            </a:r>
            <a:br>
              <a:rPr lang="en-US" sz="1800" dirty="0"/>
            </a:br>
            <a:r>
              <a:rPr lang="en-US" sz="1800" dirty="0"/>
              <a:t>[</a:t>
            </a:r>
            <a:r>
              <a:rPr lang="en-US" sz="1800" dirty="0">
                <a:hlinkClick r:id="rId2"/>
              </a:rPr>
              <a:t>Slides (pptx)</a:t>
            </a:r>
            <a:r>
              <a:rPr lang="en-US" sz="1800" dirty="0"/>
              <a:t> </a:t>
            </a:r>
            <a:r>
              <a:rPr lang="en-US" sz="1800" dirty="0">
                <a:hlinkClick r:id="rId4"/>
              </a:rPr>
              <a:t>(pdf)</a:t>
            </a:r>
            <a:r>
              <a:rPr lang="en-US" sz="1800" dirty="0"/>
              <a:t>]</a:t>
            </a:r>
            <a:br>
              <a:rPr lang="en-US" sz="1800" dirty="0"/>
            </a:br>
            <a:r>
              <a:rPr lang="en-US" sz="1800" dirty="0"/>
              <a:t>[</a:t>
            </a:r>
            <a:r>
              <a:rPr lang="en-US" sz="1800" dirty="0">
                <a:hlinkClick r:id="rId5"/>
              </a:rPr>
              <a:t>Video of Award Acceptance Speech (Youtube; 10 minutes)</a:t>
            </a:r>
            <a:r>
              <a:rPr lang="en-US" sz="1800" dirty="0"/>
              <a:t> </a:t>
            </a:r>
            <a:r>
              <a:rPr lang="en-US" sz="1800" dirty="0">
                <a:hlinkClick r:id="rId6"/>
              </a:rPr>
              <a:t>(Youku; 13 minutes)</a:t>
            </a:r>
            <a:r>
              <a:rPr lang="en-US" sz="1800" dirty="0"/>
              <a:t>]</a:t>
            </a:r>
            <a:br>
              <a:rPr lang="en-US" sz="1800" dirty="0"/>
            </a:br>
            <a:r>
              <a:rPr lang="en-US" sz="1800" dirty="0"/>
              <a:t>[</a:t>
            </a:r>
            <a:r>
              <a:rPr lang="en-US" sz="1800" dirty="0">
                <a:hlinkClick r:id="rId7"/>
              </a:rPr>
              <a:t>Video of Interview after Award Acceptance (Youtube; 1 hour 6 minutes)</a:t>
            </a:r>
            <a:r>
              <a:rPr lang="en-US" sz="1800" dirty="0"/>
              <a:t> </a:t>
            </a:r>
            <a:r>
              <a:rPr lang="en-US" sz="1800" dirty="0">
                <a:hlinkClick r:id="rId8"/>
              </a:rPr>
              <a:t>(Youku; 1 hour 6 minutes)</a:t>
            </a:r>
            <a:r>
              <a:rPr lang="en-US" sz="1800" dirty="0"/>
              <a:t>]</a:t>
            </a:r>
            <a:br>
              <a:rPr lang="en-US" sz="1800" dirty="0"/>
            </a:br>
            <a:r>
              <a:rPr lang="en-US" sz="1800" dirty="0"/>
              <a:t>[</a:t>
            </a:r>
            <a:r>
              <a:rPr lang="en-US" sz="1800" dirty="0">
                <a:hlinkClick r:id="rId9"/>
              </a:rPr>
              <a:t>News Article on "ACM SIGARCH Maurice Wilkes Award goes to Prof. Onur Mutlu"</a:t>
            </a:r>
            <a:r>
              <a:rPr lang="en-US" sz="1800" dirty="0"/>
              <a:t>]</a:t>
            </a:r>
          </a:p>
          <a:p>
            <a:pPr marL="0" indent="0">
              <a:buNone/>
            </a:pPr>
            <a:br>
              <a:rPr lang="en-US" sz="2000" dirty="0"/>
            </a:br>
            <a:endParaRPr lang="en-US" sz="1900" dirty="0"/>
          </a:p>
          <a:p>
            <a:r>
              <a:rPr lang="en-US" sz="1900" dirty="0"/>
              <a:t>Onur Mutlu,</a:t>
            </a:r>
            <a:br>
              <a:rPr lang="en-US" sz="1900" dirty="0"/>
            </a:br>
            <a:r>
              <a:rPr lang="en-US" sz="1900" b="1" dirty="0">
                <a:solidFill>
                  <a:srgbClr val="0432FF"/>
                </a:solidFill>
                <a:hlinkClick r:id="rId10">
                  <a:extLst>
                    <a:ext uri="{A12FA001-AC4F-418D-AE19-62706E023703}">
                      <ahyp:hlinkClr xmlns:ahyp="http://schemas.microsoft.com/office/drawing/2018/hyperlinkcolor" val="tx"/>
                    </a:ext>
                  </a:extLst>
                </a:hlinkClick>
              </a:rPr>
              <a:t>"How to Build an Impactful Research Group"</a:t>
            </a:r>
            <a:br>
              <a:rPr lang="en-US" sz="1900" dirty="0"/>
            </a:br>
            <a:r>
              <a:rPr lang="en-US" sz="1900" i="1" dirty="0">
                <a:hlinkClick r:id="rId11"/>
              </a:rPr>
              <a:t>57th Design Automation Conference Early Career Workshop (</a:t>
            </a:r>
            <a:r>
              <a:rPr lang="en-US" sz="1900" b="1" i="1" dirty="0">
                <a:hlinkClick r:id="rId11"/>
              </a:rPr>
              <a:t>DAC</a:t>
            </a:r>
            <a:r>
              <a:rPr lang="en-US" sz="1900" i="1" dirty="0">
                <a:hlinkClick r:id="rId11"/>
              </a:rPr>
              <a:t>)</a:t>
            </a:r>
            <a:r>
              <a:rPr lang="en-US" sz="1900" dirty="0"/>
              <a:t>, Virtual, 19 July 2020.</a:t>
            </a:r>
            <a:br>
              <a:rPr lang="en-US" sz="1900" dirty="0"/>
            </a:br>
            <a:r>
              <a:rPr lang="en-US" sz="1900" dirty="0"/>
              <a:t>[</a:t>
            </a:r>
            <a:r>
              <a:rPr lang="en-US" sz="1900" dirty="0">
                <a:hlinkClick r:id="rId10"/>
              </a:rPr>
              <a:t>Slides (pptx)</a:t>
            </a:r>
            <a:r>
              <a:rPr lang="en-US" sz="1900" dirty="0"/>
              <a:t> </a:t>
            </a:r>
            <a:r>
              <a:rPr lang="en-US" sz="1900" dirty="0">
                <a:hlinkClick r:id="rId12"/>
              </a:rPr>
              <a:t>(pdf)</a:t>
            </a:r>
            <a:r>
              <a:rPr lang="en-US" sz="1900" dirty="0"/>
              <a:t>]</a:t>
            </a:r>
            <a:br>
              <a:rPr lang="en-US" sz="2000" dirty="0"/>
            </a:br>
            <a:endParaRPr lang="en-US" sz="1900" dirty="0"/>
          </a:p>
          <a:p>
            <a:pPr marL="0" indent="0">
              <a:buNone/>
            </a:pPr>
            <a:br>
              <a:rPr lang="en-US" dirty="0"/>
            </a:br>
            <a:endParaRPr lang="en-US" dirty="0"/>
          </a:p>
        </p:txBody>
      </p:sp>
    </p:spTree>
    <p:extLst>
      <p:ext uri="{BB962C8B-B14F-4D97-AF65-F5344CB8AC3E}">
        <p14:creationId xmlns:p14="http://schemas.microsoft.com/office/powerpoint/2010/main" val="339349351"/>
      </p:ext>
    </p:extLst>
  </p:cSld>
  <p:clrMapOvr>
    <a:masterClrMapping/>
  </p:clrMapOvr>
  <p:transition/>
</p:sld>
</file>

<file path=ppt/slides/slide4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Referenced Papers, Talks, Artifacts</a:t>
            </a:r>
          </a:p>
        </p:txBody>
      </p:sp>
      <p:sp>
        <p:nvSpPr>
          <p:cNvPr id="3" name="Content Placeholder 2"/>
          <p:cNvSpPr>
            <a:spLocks noGrp="1"/>
          </p:cNvSpPr>
          <p:nvPr>
            <p:ph idx="1"/>
          </p:nvPr>
        </p:nvSpPr>
        <p:spPr/>
        <p:txBody>
          <a:bodyPr/>
          <a:lstStyle/>
          <a:p>
            <a:endParaRPr lang="en-US" dirty="0"/>
          </a:p>
          <a:p>
            <a:r>
              <a:rPr lang="en-US" dirty="0"/>
              <a:t>All are available at</a:t>
            </a:r>
          </a:p>
          <a:p>
            <a:pPr marL="0" indent="0">
              <a:buNone/>
            </a:pPr>
            <a:endParaRPr lang="en-US" dirty="0"/>
          </a:p>
          <a:p>
            <a:pPr marL="344487" lvl="1" indent="0">
              <a:buNone/>
            </a:pPr>
            <a:r>
              <a:rPr lang="en-US" b="1" dirty="0">
                <a:solidFill>
                  <a:srgbClr val="0432FF"/>
                </a:solidFill>
                <a:hlinkClick r:id="rId2">
                  <a:extLst>
                    <a:ext uri="{A12FA001-AC4F-418D-AE19-62706E023703}">
                      <ahyp:hlinkClr xmlns:ahyp="http://schemas.microsoft.com/office/drawing/2018/hyperlinkcolor" val="tx"/>
                    </a:ext>
                  </a:extLst>
                </a:hlinkClick>
              </a:rPr>
              <a:t>https://people.inf.ethz.ch/omutlu/projects.htm</a:t>
            </a:r>
            <a:r>
              <a:rPr lang="en-US" b="1" dirty="0">
                <a:solidFill>
                  <a:srgbClr val="0432FF"/>
                </a:solidFill>
              </a:rPr>
              <a:t> </a:t>
            </a:r>
          </a:p>
          <a:p>
            <a:pPr marL="344487" lvl="1" indent="0">
              <a:buNone/>
            </a:pPr>
            <a:r>
              <a:rPr lang="en-US" dirty="0">
                <a:solidFill>
                  <a:srgbClr val="0432FF"/>
                </a:solidFill>
              </a:rPr>
              <a:t> </a:t>
            </a:r>
            <a:r>
              <a:rPr lang="en-US" dirty="0">
                <a:solidFill>
                  <a:srgbClr val="0432FF"/>
                </a:solidFill>
                <a:hlinkClick r:id="rId3">
                  <a:extLst>
                    <a:ext uri="{A12FA001-AC4F-418D-AE19-62706E023703}">
                      <ahyp:hlinkClr xmlns:ahyp="http://schemas.microsoft.com/office/drawing/2018/hyperlinkcolor" val="tx"/>
                    </a:ext>
                  </a:extLst>
                </a:hlinkClick>
              </a:rPr>
              <a:t>http://scholar.google.com/citations?user=7XyGUGkAAAAJ&amp;hl=en</a:t>
            </a:r>
            <a:endParaRPr lang="en-US" dirty="0">
              <a:solidFill>
                <a:srgbClr val="0432FF"/>
              </a:solidFill>
            </a:endParaRPr>
          </a:p>
          <a:p>
            <a:pPr marL="344487" lvl="1" indent="0">
              <a:buNone/>
            </a:pPr>
            <a:endParaRPr lang="en-US" dirty="0">
              <a:solidFill>
                <a:srgbClr val="0432FF"/>
              </a:solidFill>
            </a:endParaRPr>
          </a:p>
          <a:p>
            <a:pPr marL="344487" lvl="1" indent="0">
              <a:buNone/>
            </a:pPr>
            <a:r>
              <a:rPr lang="en-US" b="1" dirty="0">
                <a:solidFill>
                  <a:srgbClr val="0432FF"/>
                </a:solidFill>
                <a:hlinkClick r:id="rId4">
                  <a:extLst>
                    <a:ext uri="{A12FA001-AC4F-418D-AE19-62706E023703}">
                      <ahyp:hlinkClr xmlns:ahyp="http://schemas.microsoft.com/office/drawing/2018/hyperlinkcolor" val="tx"/>
                    </a:ext>
                  </a:extLst>
                </a:hlinkClick>
              </a:rPr>
              <a:t>https://www.youtube.com/onurmutlulectures</a:t>
            </a:r>
            <a:r>
              <a:rPr lang="en-US" b="1" dirty="0">
                <a:solidFill>
                  <a:srgbClr val="0432FF"/>
                </a:solidFill>
              </a:rPr>
              <a:t> </a:t>
            </a:r>
          </a:p>
          <a:p>
            <a:pPr marL="344487" lvl="1" indent="0">
              <a:buNone/>
            </a:pPr>
            <a:endParaRPr lang="en-US" b="1" dirty="0">
              <a:solidFill>
                <a:srgbClr val="0432FF"/>
              </a:solidFill>
            </a:endParaRPr>
          </a:p>
          <a:p>
            <a:pPr marL="344487" lvl="1" indent="0">
              <a:buNone/>
            </a:pPr>
            <a:r>
              <a:rPr lang="en-US" b="1" u="sng" dirty="0">
                <a:solidFill>
                  <a:srgbClr val="0432FF"/>
                </a:solidFill>
              </a:rPr>
              <a:t>https://</a:t>
            </a:r>
            <a:r>
              <a:rPr lang="en-US" b="1" u="sng" dirty="0" err="1">
                <a:solidFill>
                  <a:srgbClr val="0432FF"/>
                </a:solidFill>
              </a:rPr>
              <a:t>github.com</a:t>
            </a:r>
            <a:r>
              <a:rPr lang="en-US" b="1" u="sng" dirty="0">
                <a:solidFill>
                  <a:srgbClr val="0432FF"/>
                </a:solidFill>
              </a:rPr>
              <a:t>/CMU-SAFARI/ </a:t>
            </a:r>
          </a:p>
          <a:p>
            <a:pPr marL="344487" lvl="1" indent="0">
              <a:buNone/>
            </a:pPr>
            <a:endParaRPr lang="en-US" b="1" dirty="0">
              <a:solidFill>
                <a:srgbClr val="0432FF"/>
              </a:solidFill>
            </a:endParaRPr>
          </a:p>
          <a:p>
            <a:pPr marL="344487" lvl="1" indent="0">
              <a:buNone/>
            </a:pPr>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452</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2358974854"/>
      </p:ext>
    </p:extLst>
  </p:cSld>
  <p:clrMapOvr>
    <a:masterClrMapping/>
  </p:clrMapOvr>
  <p:transition/>
</p:sld>
</file>

<file path=ppt/slides/slide4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4"/>
          <p:cNvSpPr>
            <a:spLocks noGrp="1" noChangeArrowheads="1"/>
          </p:cNvSpPr>
          <p:nvPr>
            <p:ph type="ctrTitle"/>
          </p:nvPr>
        </p:nvSpPr>
        <p:spPr>
          <a:xfrm>
            <a:off x="366713" y="1833563"/>
            <a:ext cx="8428037" cy="822325"/>
          </a:xfrm>
        </p:spPr>
        <p:txBody>
          <a:bodyPr/>
          <a:lstStyle/>
          <a:p>
            <a:pPr algn="ctr" eaLnBrk="1" hangingPunct="1"/>
            <a:r>
              <a:rPr lang="en-US" sz="4000" dirty="0">
                <a:latin typeface="Garamond" charset="0"/>
              </a:rPr>
              <a:t>Readings, Videos, Reference Materials</a:t>
            </a:r>
          </a:p>
        </p:txBody>
      </p:sp>
      <p:sp>
        <p:nvSpPr>
          <p:cNvPr id="74754" name="Rectangle 5"/>
          <p:cNvSpPr>
            <a:spLocks noGrp="1" noChangeArrowheads="1"/>
          </p:cNvSpPr>
          <p:nvPr>
            <p:ph type="subTitle" idx="1"/>
          </p:nvPr>
        </p:nvSpPr>
        <p:spPr>
          <a:xfrm>
            <a:off x="685800" y="3581400"/>
            <a:ext cx="7848600" cy="2900363"/>
          </a:xfrm>
        </p:spPr>
        <p:txBody>
          <a:bodyPr/>
          <a:lstStyle/>
          <a:p>
            <a:pPr eaLnBrk="1" hangingPunct="1">
              <a:buFont typeface="Wingdings" charset="0"/>
              <a:buNone/>
            </a:pPr>
            <a:endParaRPr lang="en-US" i="1">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p:txBody>
      </p:sp>
    </p:spTree>
    <p:extLst>
      <p:ext uri="{BB962C8B-B14F-4D97-AF65-F5344CB8AC3E}">
        <p14:creationId xmlns:p14="http://schemas.microsoft.com/office/powerpoint/2010/main" val="3832091693"/>
      </p:ext>
    </p:extLst>
  </p:cSld>
  <p:clrMapOvr>
    <a:masterClrMapping/>
  </p:clrMapOvr>
  <p:transition/>
</p:sld>
</file>

<file path=ppt/slides/slide4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F83A0-CBB7-2C49-A54F-7D0B38517961}"/>
              </a:ext>
            </a:extLst>
          </p:cNvPr>
          <p:cNvSpPr>
            <a:spLocks noGrp="1"/>
          </p:cNvSpPr>
          <p:nvPr>
            <p:ph type="title"/>
          </p:nvPr>
        </p:nvSpPr>
        <p:spPr>
          <a:xfrm>
            <a:off x="228600" y="152400"/>
            <a:ext cx="8915400" cy="1066800"/>
          </a:xfrm>
        </p:spPr>
        <p:txBody>
          <a:bodyPr/>
          <a:lstStyle/>
          <a:p>
            <a:r>
              <a:rPr lang="en-US" sz="3800" dirty="0"/>
              <a:t>Research &amp; Teaching: Some Overview Talks</a:t>
            </a:r>
          </a:p>
        </p:txBody>
      </p:sp>
      <p:sp>
        <p:nvSpPr>
          <p:cNvPr id="3" name="Content Placeholder 2">
            <a:extLst>
              <a:ext uri="{FF2B5EF4-FFF2-40B4-BE49-F238E27FC236}">
                <a16:creationId xmlns:a16="http://schemas.microsoft.com/office/drawing/2014/main" id="{EC4D894C-D45D-7449-8FC5-648E1A973741}"/>
              </a:ext>
            </a:extLst>
          </p:cNvPr>
          <p:cNvSpPr>
            <a:spLocks noGrp="1"/>
          </p:cNvSpPr>
          <p:nvPr>
            <p:ph idx="1"/>
          </p:nvPr>
        </p:nvSpPr>
        <p:spPr>
          <a:xfrm>
            <a:off x="228600" y="908720"/>
            <a:ext cx="8915400" cy="5456535"/>
          </a:xfrm>
        </p:spPr>
        <p:txBody>
          <a:bodyPr/>
          <a:lstStyle/>
          <a:p>
            <a:pPr marL="0" indent="0" algn="ctr">
              <a:buNone/>
            </a:pPr>
            <a:r>
              <a:rPr lang="en-US" sz="1600" b="1" dirty="0">
                <a:solidFill>
                  <a:srgbClr val="0432FF"/>
                </a:solidFill>
                <a:hlinkClick r:id="rId2">
                  <a:extLst>
                    <a:ext uri="{A12FA001-AC4F-418D-AE19-62706E023703}">
                      <ahyp:hlinkClr xmlns:ahyp="http://schemas.microsoft.com/office/drawing/2018/hyperlinkcolor" val="tx"/>
                    </a:ext>
                  </a:extLst>
                </a:hlinkClick>
              </a:rPr>
              <a:t>https://www.youtube.com/onurmutlulectures</a:t>
            </a:r>
            <a:endParaRPr lang="en-US" sz="1600" b="1" dirty="0">
              <a:solidFill>
                <a:srgbClr val="0432FF"/>
              </a:solidFill>
            </a:endParaRPr>
          </a:p>
          <a:p>
            <a:pPr marL="0" indent="0" algn="ctr">
              <a:buNone/>
            </a:pPr>
            <a:endParaRPr lang="en-US" sz="1100" dirty="0"/>
          </a:p>
          <a:p>
            <a:pPr marL="0" indent="0" algn="ctr">
              <a:buNone/>
            </a:pPr>
            <a:endParaRPr lang="en-US" sz="200" dirty="0"/>
          </a:p>
          <a:p>
            <a:r>
              <a:rPr lang="en-US" dirty="0"/>
              <a:t>Future Computing Architectures</a:t>
            </a:r>
          </a:p>
          <a:p>
            <a:pPr lvl="1"/>
            <a:r>
              <a:rPr lang="en-US" sz="1300" dirty="0">
                <a:hlinkClick r:id="rId3"/>
              </a:rPr>
              <a:t>https://www.youtube.com/watch?v=kgiZlSOcGFM&amp;list=PL5Q2soXY2Zi8D_5MGV6EnXEJHnV2YFBJl&amp;index=1</a:t>
            </a:r>
            <a:endParaRPr lang="en-US" sz="1300" dirty="0"/>
          </a:p>
          <a:p>
            <a:pPr lvl="1"/>
            <a:endParaRPr lang="en-US" sz="800" dirty="0"/>
          </a:p>
          <a:p>
            <a:r>
              <a:rPr lang="en-US" dirty="0"/>
              <a:t>Enabling In-Memory Computation</a:t>
            </a:r>
          </a:p>
          <a:p>
            <a:pPr lvl="1"/>
            <a:r>
              <a:rPr lang="en-US" sz="1300" dirty="0">
                <a:hlinkClick r:id="rId4"/>
              </a:rPr>
              <a:t>https://www.youtube.com/watch?v=njX_14584Jw&amp;list=PL5Q2soXY2Zi8D_5MGV6EnXEJHnV2YFBJl&amp;index=16</a:t>
            </a:r>
            <a:r>
              <a:rPr lang="en-US" sz="1300" dirty="0"/>
              <a:t> </a:t>
            </a:r>
          </a:p>
          <a:p>
            <a:pPr lvl="1"/>
            <a:endParaRPr lang="en-US" sz="800" dirty="0"/>
          </a:p>
          <a:p>
            <a:r>
              <a:rPr lang="en-US" dirty="0"/>
              <a:t>Accelerating Genome Analysis</a:t>
            </a:r>
          </a:p>
          <a:p>
            <a:pPr lvl="1"/>
            <a:r>
              <a:rPr lang="en-US" sz="1300" dirty="0">
                <a:hlinkClick r:id="rId5"/>
              </a:rPr>
              <a:t>https://www.youtube.com/watch?v=r7sn41lH-4A&amp;list=PL5Q2soXY2Zi8D_5MGV6EnXEJHnV2YFBJl&amp;index=41</a:t>
            </a:r>
            <a:r>
              <a:rPr lang="en-US" sz="1300" dirty="0"/>
              <a:t> </a:t>
            </a:r>
          </a:p>
          <a:p>
            <a:pPr lvl="1"/>
            <a:endParaRPr lang="en-US" sz="800" dirty="0"/>
          </a:p>
          <a:p>
            <a:r>
              <a:rPr lang="en-US" dirty="0"/>
              <a:t>Rethinking Memory System Design</a:t>
            </a:r>
          </a:p>
          <a:p>
            <a:pPr lvl="1"/>
            <a:r>
              <a:rPr lang="en-US" sz="1300" dirty="0">
                <a:hlinkClick r:id="rId6"/>
              </a:rPr>
              <a:t>https://www.youtube.com/watch?v=F7xZLNMIY1E&amp;list=PL5Q2soXY2Zi8D_5MGV6EnXEJHnV2YFBJl&amp;index=3</a:t>
            </a:r>
            <a:endParaRPr lang="en-US" sz="1300" dirty="0"/>
          </a:p>
          <a:p>
            <a:pPr lvl="1"/>
            <a:endParaRPr lang="en-US" sz="800" dirty="0"/>
          </a:p>
          <a:p>
            <a:r>
              <a:rPr lang="en-US" dirty="0"/>
              <a:t>Intelligent Architectures for Intelligent Machines</a:t>
            </a:r>
          </a:p>
          <a:p>
            <a:pPr lvl="1"/>
            <a:r>
              <a:rPr lang="en-US" sz="1300" dirty="0">
                <a:hlinkClick r:id="rId7"/>
              </a:rPr>
              <a:t>https://www.youtube.com/watch?v=c6_LgzuNdkw&amp;list=PL5Q2soXY2Zi8D_5MGV6EnXEJHnV2YFBJl&amp;index=25</a:t>
            </a:r>
            <a:r>
              <a:rPr lang="en-US" sz="1300" dirty="0"/>
              <a:t> </a:t>
            </a:r>
          </a:p>
          <a:p>
            <a:pPr lvl="1"/>
            <a:endParaRPr lang="en-US" sz="800" dirty="0"/>
          </a:p>
          <a:p>
            <a:r>
              <a:rPr lang="en-US" dirty="0"/>
              <a:t>The Story of RowHammer</a:t>
            </a:r>
          </a:p>
          <a:p>
            <a:pPr lvl="1"/>
            <a:r>
              <a:rPr lang="en-US" sz="1300" dirty="0">
                <a:hlinkClick r:id="rId8"/>
              </a:rPr>
              <a:t>https://www.youtube.com/watch?v=sgd7PHQQ1AI&amp;list=PL5Q2soXY2Zi8D_5MGV6EnXEJHnV2YFBJl&amp;index=39</a:t>
            </a:r>
            <a:r>
              <a:rPr lang="en-US" sz="1300" dirty="0"/>
              <a:t> </a:t>
            </a:r>
          </a:p>
        </p:txBody>
      </p:sp>
      <p:sp>
        <p:nvSpPr>
          <p:cNvPr id="4" name="Slide Number Placeholder 3">
            <a:extLst>
              <a:ext uri="{FF2B5EF4-FFF2-40B4-BE49-F238E27FC236}">
                <a16:creationId xmlns:a16="http://schemas.microsoft.com/office/drawing/2014/main" id="{311C77FB-9ABB-7441-88CE-6327AE3144E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454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555694458"/>
      </p:ext>
    </p:extLst>
  </p:cSld>
  <p:clrMapOvr>
    <a:masterClrMapping/>
  </p:clrMapOvr>
  <p:transition/>
</p:sld>
</file>

<file path=ppt/slides/slide4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Accelerated Memory Course (~6.5 hours)</a:t>
            </a:r>
          </a:p>
        </p:txBody>
      </p:sp>
      <p:sp>
        <p:nvSpPr>
          <p:cNvPr id="3" name="Content Placeholder 2"/>
          <p:cNvSpPr>
            <a:spLocks noGrp="1"/>
          </p:cNvSpPr>
          <p:nvPr>
            <p:ph idx="1"/>
          </p:nvPr>
        </p:nvSpPr>
        <p:spPr>
          <a:xfrm>
            <a:off x="228600" y="1124744"/>
            <a:ext cx="8610600" cy="5123656"/>
          </a:xfrm>
        </p:spPr>
        <p:txBody>
          <a:bodyPr/>
          <a:lstStyle/>
          <a:p>
            <a:r>
              <a:rPr lang="en-US" dirty="0">
                <a:solidFill>
                  <a:srgbClr val="0000FF"/>
                </a:solidFill>
              </a:rPr>
              <a:t>ACACES 2018 </a:t>
            </a:r>
          </a:p>
          <a:p>
            <a:pPr lvl="1"/>
            <a:r>
              <a:rPr lang="en-US" dirty="0"/>
              <a:t>Memory Systems and Memory-Centric Computing Systems</a:t>
            </a:r>
          </a:p>
          <a:p>
            <a:pPr lvl="1"/>
            <a:r>
              <a:rPr lang="en-US" dirty="0"/>
              <a:t>Taught by Onur Mutlu July 9-13, 2018</a:t>
            </a:r>
          </a:p>
          <a:p>
            <a:pPr lvl="1"/>
            <a:r>
              <a:rPr lang="en-US" dirty="0"/>
              <a:t>~6.5 hours of lectures</a:t>
            </a:r>
          </a:p>
          <a:p>
            <a:endParaRPr lang="en-US" dirty="0">
              <a:solidFill>
                <a:srgbClr val="0000FF"/>
              </a:solidFill>
            </a:endParaRPr>
          </a:p>
          <a:p>
            <a:r>
              <a:rPr lang="en-US" dirty="0">
                <a:solidFill>
                  <a:srgbClr val="0000FF"/>
                </a:solidFill>
              </a:rPr>
              <a:t>Website for the Course including Videos, Slides, Papers</a:t>
            </a:r>
          </a:p>
          <a:p>
            <a:pPr lvl="1"/>
            <a:r>
              <a:rPr lang="en-US" dirty="0">
                <a:hlinkClick r:id="rId2"/>
              </a:rPr>
              <a:t>https://people.inf.ethz.ch/omutlu/acaces2018.html</a:t>
            </a:r>
            <a:r>
              <a:rPr lang="en-US" dirty="0"/>
              <a:t> </a:t>
            </a:r>
          </a:p>
          <a:p>
            <a:pPr lvl="1"/>
            <a:r>
              <a:rPr lang="en-US" dirty="0">
                <a:hlinkClick r:id="rId3"/>
              </a:rPr>
              <a:t>https://www.youtube.com/playlist?list=PL5Q2soXY2Zi-HXxomthrpDpMJm05P6J9x</a:t>
            </a:r>
            <a:r>
              <a:rPr lang="en-US" dirty="0"/>
              <a:t> </a:t>
            </a:r>
          </a:p>
          <a:p>
            <a:pPr lvl="1"/>
            <a:endParaRPr lang="en-US" dirty="0">
              <a:hlinkClick r:id="rId4"/>
            </a:endParaRPr>
          </a:p>
          <a:p>
            <a:r>
              <a:rPr lang="en-US" dirty="0">
                <a:solidFill>
                  <a:srgbClr val="0000FF"/>
                </a:solidFill>
              </a:rPr>
              <a:t>All Papers are at:</a:t>
            </a:r>
          </a:p>
          <a:p>
            <a:pPr lvl="1"/>
            <a:r>
              <a:rPr lang="en-US" dirty="0">
                <a:hlinkClick r:id="rId4"/>
              </a:rPr>
              <a:t>https://people.inf.ethz.ch/omutlu/projects.htm</a:t>
            </a:r>
            <a:r>
              <a:rPr lang="en-US" dirty="0"/>
              <a:t> </a:t>
            </a:r>
          </a:p>
          <a:p>
            <a:pPr lvl="1"/>
            <a:r>
              <a:rPr lang="en-US" dirty="0"/>
              <a:t>Final lecture notes and readings (for all topics)</a:t>
            </a:r>
          </a:p>
          <a:p>
            <a:endParaRPr lang="en-US" dirty="0">
              <a:solidFill>
                <a:srgbClr val="0000FF"/>
              </a:solidFill>
            </a:endParaRPr>
          </a:p>
          <a:p>
            <a:pPr lvl="1"/>
            <a:endParaRPr lang="en-US" dirty="0"/>
          </a:p>
          <a:p>
            <a:pPr lvl="1"/>
            <a:endParaRPr lang="en-US" dirty="0"/>
          </a:p>
          <a:p>
            <a:pPr lvl="1"/>
            <a:endParaRPr lang="en-US" dirty="0"/>
          </a:p>
          <a:p>
            <a:pPr lvl="1"/>
            <a:endParaRPr lang="en-US" dirty="0"/>
          </a:p>
        </p:txBody>
      </p:sp>
      <p:sp>
        <p:nvSpPr>
          <p:cNvPr id="4" name="Slide Number Placeholder 3"/>
          <p:cNvSpPr>
            <a:spLocks noGrp="1"/>
          </p:cNvSpPr>
          <p:nvPr>
            <p:ph type="sldNum" sz="quarter" idx="11"/>
          </p:nvPr>
        </p:nvSpPr>
        <p:spPr/>
        <p:txBody>
          <a:bodyPr/>
          <a:lstStyle/>
          <a:p>
            <a:pPr marL="0" marR="0" lvl="0" indent="0" algn="r" defTabSz="914024"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024" rtl="0" eaLnBrk="1" fontAlgn="auto" latinLnBrk="0" hangingPunct="1">
                <a:lnSpc>
                  <a:spcPct val="100000"/>
                </a:lnSpc>
                <a:spcBef>
                  <a:spcPts val="0"/>
                </a:spcBef>
                <a:spcAft>
                  <a:spcPts val="0"/>
                </a:spcAft>
                <a:buClrTx/>
                <a:buSzTx/>
                <a:buFontTx/>
                <a:buNone/>
                <a:tabLst/>
                <a:defRPr/>
              </a:pPr>
              <a:t>455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363400203"/>
      </p:ext>
    </p:extLst>
  </p:cSld>
  <p:clrMapOvr>
    <a:masterClrMapping/>
  </p:clrMapOvr>
  <p:transition/>
</p:sld>
</file>

<file path=ppt/slides/slide4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Longer Memory Course (~18 hours)</a:t>
            </a:r>
          </a:p>
        </p:txBody>
      </p:sp>
      <p:sp>
        <p:nvSpPr>
          <p:cNvPr id="3" name="Content Placeholder 2"/>
          <p:cNvSpPr>
            <a:spLocks noGrp="1"/>
          </p:cNvSpPr>
          <p:nvPr>
            <p:ph idx="1"/>
          </p:nvPr>
        </p:nvSpPr>
        <p:spPr>
          <a:xfrm>
            <a:off x="228600" y="1124744"/>
            <a:ext cx="8610600" cy="5123656"/>
          </a:xfrm>
        </p:spPr>
        <p:txBody>
          <a:bodyPr/>
          <a:lstStyle/>
          <a:p>
            <a:r>
              <a:rPr lang="en-US" dirty="0">
                <a:solidFill>
                  <a:srgbClr val="0000FF"/>
                </a:solidFill>
              </a:rPr>
              <a:t>TU Wien 2019 </a:t>
            </a:r>
          </a:p>
          <a:p>
            <a:pPr lvl="1"/>
            <a:r>
              <a:rPr lang="en-US" dirty="0"/>
              <a:t>Memory Systems and Memory-Centric Computing Systems</a:t>
            </a:r>
          </a:p>
          <a:p>
            <a:pPr lvl="1"/>
            <a:r>
              <a:rPr lang="en-US" dirty="0"/>
              <a:t>Taught by Onur Mutlu June 12-19, 2019</a:t>
            </a:r>
          </a:p>
          <a:p>
            <a:pPr lvl="1"/>
            <a:r>
              <a:rPr lang="en-US" dirty="0"/>
              <a:t>~18 hours of lectures</a:t>
            </a:r>
          </a:p>
          <a:p>
            <a:endParaRPr lang="en-US" dirty="0">
              <a:solidFill>
                <a:srgbClr val="0000FF"/>
              </a:solidFill>
            </a:endParaRPr>
          </a:p>
          <a:p>
            <a:r>
              <a:rPr lang="en-US" dirty="0">
                <a:solidFill>
                  <a:srgbClr val="0000FF"/>
                </a:solidFill>
              </a:rPr>
              <a:t>Website for the Course including Videos, Slides, Papers</a:t>
            </a:r>
          </a:p>
          <a:p>
            <a:pPr lvl="1"/>
            <a:r>
              <a:rPr lang="en-US" dirty="0">
                <a:hlinkClick r:id="rId2"/>
              </a:rPr>
              <a:t>https://safari.ethz.ch/memory_systems/TUWien2019</a:t>
            </a:r>
            <a:r>
              <a:rPr lang="en-US" dirty="0"/>
              <a:t>  </a:t>
            </a:r>
          </a:p>
          <a:p>
            <a:pPr lvl="1"/>
            <a:r>
              <a:rPr lang="en-US" dirty="0">
                <a:hlinkClick r:id="rId3"/>
              </a:rPr>
              <a:t>https://www.youtube.com/playlist?list=PL5Q2soXY2Zi_gntM55VoMlKlw7YrXOhbl</a:t>
            </a:r>
            <a:endParaRPr lang="en-US" dirty="0"/>
          </a:p>
          <a:p>
            <a:pPr lvl="1"/>
            <a:endParaRPr lang="en-US" dirty="0">
              <a:hlinkClick r:id="rId4"/>
            </a:endParaRPr>
          </a:p>
          <a:p>
            <a:r>
              <a:rPr lang="en-US" dirty="0">
                <a:solidFill>
                  <a:srgbClr val="0000FF"/>
                </a:solidFill>
              </a:rPr>
              <a:t>All Papers are at:</a:t>
            </a:r>
          </a:p>
          <a:p>
            <a:pPr lvl="1"/>
            <a:r>
              <a:rPr lang="en-US" dirty="0">
                <a:hlinkClick r:id="rId4"/>
              </a:rPr>
              <a:t>https://people.inf.ethz.ch/omutlu/projects.htm</a:t>
            </a:r>
            <a:r>
              <a:rPr lang="en-US" dirty="0"/>
              <a:t> </a:t>
            </a:r>
          </a:p>
          <a:p>
            <a:pPr lvl="1"/>
            <a:r>
              <a:rPr lang="en-US" dirty="0"/>
              <a:t>Final lecture notes and readings (for all topics)</a:t>
            </a:r>
          </a:p>
          <a:p>
            <a:endParaRPr lang="en-US" dirty="0">
              <a:solidFill>
                <a:srgbClr val="0000FF"/>
              </a:solidFill>
            </a:endParaRPr>
          </a:p>
          <a:p>
            <a:pPr lvl="1"/>
            <a:endParaRPr lang="en-US" dirty="0"/>
          </a:p>
          <a:p>
            <a:pPr lvl="1"/>
            <a:endParaRPr lang="en-US" dirty="0"/>
          </a:p>
          <a:p>
            <a:pPr lvl="1"/>
            <a:endParaRPr lang="en-US" dirty="0"/>
          </a:p>
          <a:p>
            <a:pPr lvl="1"/>
            <a:endParaRPr lang="en-US" dirty="0"/>
          </a:p>
        </p:txBody>
      </p:sp>
      <p:sp>
        <p:nvSpPr>
          <p:cNvPr id="4" name="Slide Number Placeholder 3"/>
          <p:cNvSpPr>
            <a:spLocks noGrp="1"/>
          </p:cNvSpPr>
          <p:nvPr>
            <p:ph type="sldNum" sz="quarter" idx="11"/>
          </p:nvPr>
        </p:nvSpPr>
        <p:spPr/>
        <p:txBody>
          <a:bodyPr/>
          <a:lstStyle/>
          <a:p>
            <a:pPr marL="0" marR="0" lvl="0" indent="0" algn="r" defTabSz="914024"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024" rtl="0" eaLnBrk="1" fontAlgn="auto" latinLnBrk="0" hangingPunct="1">
                <a:lnSpc>
                  <a:spcPct val="100000"/>
                </a:lnSpc>
                <a:spcBef>
                  <a:spcPts val="0"/>
                </a:spcBef>
                <a:spcAft>
                  <a:spcPts val="0"/>
                </a:spcAft>
                <a:buClrTx/>
                <a:buSzTx/>
                <a:buFontTx/>
                <a:buNone/>
                <a:tabLst/>
                <a:defRPr/>
              </a:pPr>
              <a:t>456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135165045"/>
      </p:ext>
    </p:extLst>
  </p:cSld>
  <p:clrMapOvr>
    <a:masterClrMapping/>
  </p:clrMapOvr>
  <p:transition/>
</p:sld>
</file>

<file path=ppt/slides/slide4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90E75-44AE-3749-84A1-9991C665D4E8}"/>
              </a:ext>
            </a:extLst>
          </p:cNvPr>
          <p:cNvSpPr>
            <a:spLocks noGrp="1"/>
          </p:cNvSpPr>
          <p:nvPr>
            <p:ph type="title"/>
          </p:nvPr>
        </p:nvSpPr>
        <p:spPr/>
        <p:txBody>
          <a:bodyPr/>
          <a:lstStyle/>
          <a:p>
            <a:r>
              <a:rPr lang="en-US" dirty="0"/>
              <a:t>An Interview on Research and Education</a:t>
            </a:r>
          </a:p>
        </p:txBody>
      </p:sp>
      <p:sp>
        <p:nvSpPr>
          <p:cNvPr id="3" name="Content Placeholder 2">
            <a:extLst>
              <a:ext uri="{FF2B5EF4-FFF2-40B4-BE49-F238E27FC236}">
                <a16:creationId xmlns:a16="http://schemas.microsoft.com/office/drawing/2014/main" id="{69BE6586-EEE6-A04A-A548-5966B309FAAB}"/>
              </a:ext>
            </a:extLst>
          </p:cNvPr>
          <p:cNvSpPr>
            <a:spLocks noGrp="1"/>
          </p:cNvSpPr>
          <p:nvPr>
            <p:ph idx="1"/>
          </p:nvPr>
        </p:nvSpPr>
        <p:spPr/>
        <p:txBody>
          <a:bodyPr/>
          <a:lstStyle/>
          <a:p>
            <a:r>
              <a:rPr lang="en-US" dirty="0"/>
              <a:t>Computing Research and Education (@ ISCA 2019)</a:t>
            </a:r>
          </a:p>
          <a:p>
            <a:pPr lvl="1"/>
            <a:r>
              <a:rPr lang="en-US" dirty="0">
                <a:hlinkClick r:id="rId2"/>
              </a:rPr>
              <a:t>https://www.youtube.com/watch?v=8ffSEKZhmvo&amp;list=PL5Q2soXY2Zi_4oP9LdL3cc8G6NIjD2Ydz</a:t>
            </a:r>
            <a:endParaRPr lang="en-US" dirty="0"/>
          </a:p>
          <a:p>
            <a:pPr lvl="1"/>
            <a:endParaRPr lang="en-US" dirty="0"/>
          </a:p>
          <a:p>
            <a:pPr lvl="1"/>
            <a:endParaRPr lang="en-US" dirty="0"/>
          </a:p>
          <a:p>
            <a:r>
              <a:rPr lang="en-US" dirty="0"/>
              <a:t>Maurice Wilkes Award Speech (10 minutes)</a:t>
            </a:r>
          </a:p>
          <a:p>
            <a:pPr lvl="1"/>
            <a:r>
              <a:rPr lang="en-US" dirty="0">
                <a:hlinkClick r:id="rId3"/>
              </a:rPr>
              <a:t>https://www.youtube.com/watch?v=tcQ3zZ3JpuA&amp;list=PL5Q2soXY2Zi8D_5MGV6EnXEJHnV2YFBJl&amp;index=15</a:t>
            </a:r>
            <a:endParaRPr lang="en-US" dirty="0"/>
          </a:p>
        </p:txBody>
      </p:sp>
      <p:sp>
        <p:nvSpPr>
          <p:cNvPr id="4" name="Slide Number Placeholder 3">
            <a:extLst>
              <a:ext uri="{FF2B5EF4-FFF2-40B4-BE49-F238E27FC236}">
                <a16:creationId xmlns:a16="http://schemas.microsoft.com/office/drawing/2014/main" id="{8EF1CA24-C7A2-D849-8A4D-9CCFFD7B50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359861364"/>
      </p:ext>
    </p:extLst>
  </p:cSld>
  <p:clrMapOvr>
    <a:masterClrMapping/>
  </p:clrMapOvr>
  <p:transition/>
</p:sld>
</file>

<file path=ppt/slides/slide4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45B70-88E5-4A45-8F0F-98E8802735F5}"/>
              </a:ext>
            </a:extLst>
          </p:cNvPr>
          <p:cNvSpPr>
            <a:spLocks noGrp="1"/>
          </p:cNvSpPr>
          <p:nvPr>
            <p:ph type="title"/>
          </p:nvPr>
        </p:nvSpPr>
        <p:spPr/>
        <p:txBody>
          <a:bodyPr/>
          <a:lstStyle/>
          <a:p>
            <a:r>
              <a:rPr lang="en-US" dirty="0"/>
              <a:t>More Thoughts and Suggestions</a:t>
            </a:r>
          </a:p>
        </p:txBody>
      </p:sp>
      <p:sp>
        <p:nvSpPr>
          <p:cNvPr id="3" name="Content Placeholder 2">
            <a:extLst>
              <a:ext uri="{FF2B5EF4-FFF2-40B4-BE49-F238E27FC236}">
                <a16:creationId xmlns:a16="http://schemas.microsoft.com/office/drawing/2014/main" id="{163D66C4-277F-5645-8E15-23E56F3B54BA}"/>
              </a:ext>
            </a:extLst>
          </p:cNvPr>
          <p:cNvSpPr>
            <a:spLocks noGrp="1"/>
          </p:cNvSpPr>
          <p:nvPr>
            <p:ph idx="1"/>
          </p:nvPr>
        </p:nvSpPr>
        <p:spPr>
          <a:xfrm>
            <a:off x="228600" y="1052736"/>
            <a:ext cx="8915400" cy="5195664"/>
          </a:xfrm>
        </p:spPr>
        <p:txBody>
          <a:bodyPr/>
          <a:lstStyle/>
          <a:p>
            <a:r>
              <a:rPr lang="en-US" sz="1800" dirty="0"/>
              <a:t>Onur Mutlu,</a:t>
            </a:r>
            <a:br>
              <a:rPr lang="en-US" sz="1800" dirty="0"/>
            </a:br>
            <a:r>
              <a:rPr lang="en-US" sz="1800" b="1" dirty="0">
                <a:hlinkClick r:id="rId2"/>
              </a:rPr>
              <a:t>"Some Reflections (on DRAM)"</a:t>
            </a:r>
            <a:br>
              <a:rPr lang="en-US" sz="1800" dirty="0"/>
            </a:br>
            <a:r>
              <a:rPr lang="en-US" sz="1800" i="1" dirty="0"/>
              <a:t>Award Speech for </a:t>
            </a:r>
            <a:r>
              <a:rPr lang="en-US" sz="1800" i="1" dirty="0">
                <a:hlinkClick r:id="rId3"/>
              </a:rPr>
              <a:t>ACM SIGARCH Maurice Wilkes Award</a:t>
            </a:r>
            <a:r>
              <a:rPr lang="en-US" sz="1800" i="1" dirty="0"/>
              <a:t>, at the </a:t>
            </a:r>
            <a:r>
              <a:rPr lang="en-US" sz="1800" b="1" i="1" dirty="0"/>
              <a:t>ISCA</a:t>
            </a:r>
            <a:r>
              <a:rPr lang="en-US" sz="1800" i="1" dirty="0"/>
              <a:t> Awards Ceremony</a:t>
            </a:r>
            <a:r>
              <a:rPr lang="en-US" sz="1800" dirty="0"/>
              <a:t>, Phoenix, AZ, USA, 25 June 2019.</a:t>
            </a:r>
            <a:br>
              <a:rPr lang="en-US" sz="1800" dirty="0"/>
            </a:br>
            <a:r>
              <a:rPr lang="en-US" sz="1800" dirty="0"/>
              <a:t>[</a:t>
            </a:r>
            <a:r>
              <a:rPr lang="en-US" sz="1800" dirty="0">
                <a:hlinkClick r:id="rId2"/>
              </a:rPr>
              <a:t>Slides (pptx)</a:t>
            </a:r>
            <a:r>
              <a:rPr lang="en-US" sz="1800" dirty="0"/>
              <a:t> </a:t>
            </a:r>
            <a:r>
              <a:rPr lang="en-US" sz="1800" dirty="0">
                <a:hlinkClick r:id="rId4"/>
              </a:rPr>
              <a:t>(pdf)</a:t>
            </a:r>
            <a:r>
              <a:rPr lang="en-US" sz="1800" dirty="0"/>
              <a:t>]</a:t>
            </a:r>
            <a:br>
              <a:rPr lang="en-US" sz="1800" dirty="0"/>
            </a:br>
            <a:r>
              <a:rPr lang="en-US" sz="1800" dirty="0"/>
              <a:t>[</a:t>
            </a:r>
            <a:r>
              <a:rPr lang="en-US" sz="1800" dirty="0">
                <a:hlinkClick r:id="rId5"/>
              </a:rPr>
              <a:t>Video of Award Acceptance Speech (Youtube; 10 minutes)</a:t>
            </a:r>
            <a:r>
              <a:rPr lang="en-US" sz="1800" dirty="0"/>
              <a:t> </a:t>
            </a:r>
            <a:r>
              <a:rPr lang="en-US" sz="1800" dirty="0">
                <a:hlinkClick r:id="rId6"/>
              </a:rPr>
              <a:t>(Youku; 13 minutes)</a:t>
            </a:r>
            <a:r>
              <a:rPr lang="en-US" sz="1800" dirty="0"/>
              <a:t>]</a:t>
            </a:r>
            <a:br>
              <a:rPr lang="en-US" sz="1800" dirty="0"/>
            </a:br>
            <a:r>
              <a:rPr lang="en-US" sz="1800" dirty="0"/>
              <a:t>[</a:t>
            </a:r>
            <a:r>
              <a:rPr lang="en-US" sz="1800" dirty="0">
                <a:hlinkClick r:id="rId7"/>
              </a:rPr>
              <a:t>Video of Interview after Award Acceptance (Youtube; 1 hour 6 minutes)</a:t>
            </a:r>
            <a:r>
              <a:rPr lang="en-US" sz="1800" dirty="0"/>
              <a:t> </a:t>
            </a:r>
            <a:r>
              <a:rPr lang="en-US" sz="1800" dirty="0">
                <a:hlinkClick r:id="rId8"/>
              </a:rPr>
              <a:t>(Youku; 1 hour 6 minutes)</a:t>
            </a:r>
            <a:r>
              <a:rPr lang="en-US" sz="1800" dirty="0"/>
              <a:t>]</a:t>
            </a:r>
            <a:br>
              <a:rPr lang="en-US" sz="1800" dirty="0"/>
            </a:br>
            <a:r>
              <a:rPr lang="en-US" sz="1800" dirty="0"/>
              <a:t>[</a:t>
            </a:r>
            <a:r>
              <a:rPr lang="en-US" sz="1800" dirty="0">
                <a:hlinkClick r:id="rId9"/>
              </a:rPr>
              <a:t>News Article on "ACM SIGARCH Maurice Wilkes Award goes to Prof. Onur Mutlu"</a:t>
            </a:r>
            <a:r>
              <a:rPr lang="en-US" sz="1800" dirty="0"/>
              <a:t>]</a:t>
            </a:r>
          </a:p>
          <a:p>
            <a:pPr marL="0" indent="0">
              <a:buNone/>
            </a:pPr>
            <a:br>
              <a:rPr lang="en-US" sz="2000" dirty="0"/>
            </a:br>
            <a:endParaRPr lang="en-US" sz="1900" dirty="0"/>
          </a:p>
          <a:p>
            <a:r>
              <a:rPr lang="en-US" sz="1900" dirty="0"/>
              <a:t>Onur Mutlu,</a:t>
            </a:r>
            <a:br>
              <a:rPr lang="en-US" sz="1900" dirty="0"/>
            </a:br>
            <a:r>
              <a:rPr lang="en-US" sz="1900" b="1" dirty="0">
                <a:hlinkClick r:id="rId10"/>
              </a:rPr>
              <a:t>"How to Build an Impactful Research Group"</a:t>
            </a:r>
            <a:br>
              <a:rPr lang="en-US" sz="1900" dirty="0"/>
            </a:br>
            <a:r>
              <a:rPr lang="en-US" sz="1900" i="1" dirty="0">
                <a:hlinkClick r:id="rId11"/>
              </a:rPr>
              <a:t>57th Design Automation Conference Early Career Workshop (</a:t>
            </a:r>
            <a:r>
              <a:rPr lang="en-US" sz="1900" b="1" i="1" dirty="0">
                <a:hlinkClick r:id="rId11"/>
              </a:rPr>
              <a:t>DAC</a:t>
            </a:r>
            <a:r>
              <a:rPr lang="en-US" sz="1900" i="1" dirty="0">
                <a:hlinkClick r:id="rId11"/>
              </a:rPr>
              <a:t>)</a:t>
            </a:r>
            <a:r>
              <a:rPr lang="en-US" sz="1900" dirty="0"/>
              <a:t>, Virtual, 19 July 2020.</a:t>
            </a:r>
            <a:br>
              <a:rPr lang="en-US" sz="1900" dirty="0"/>
            </a:br>
            <a:r>
              <a:rPr lang="en-US" sz="1900" dirty="0"/>
              <a:t>[</a:t>
            </a:r>
            <a:r>
              <a:rPr lang="en-US" sz="1900" dirty="0">
                <a:hlinkClick r:id="rId10"/>
              </a:rPr>
              <a:t>Slides (pptx)</a:t>
            </a:r>
            <a:r>
              <a:rPr lang="en-US" sz="1900" dirty="0"/>
              <a:t> </a:t>
            </a:r>
            <a:r>
              <a:rPr lang="en-US" sz="1900" dirty="0">
                <a:hlinkClick r:id="rId12"/>
              </a:rPr>
              <a:t>(pdf)</a:t>
            </a:r>
            <a:r>
              <a:rPr lang="en-US" sz="1900" dirty="0"/>
              <a:t>]</a:t>
            </a:r>
            <a:br>
              <a:rPr lang="en-US" sz="2000" dirty="0"/>
            </a:br>
            <a:endParaRPr lang="en-US" sz="1900" dirty="0"/>
          </a:p>
          <a:p>
            <a:pPr marL="0" indent="0">
              <a:buNone/>
            </a:pPr>
            <a:br>
              <a:rPr lang="en-US" dirty="0"/>
            </a:br>
            <a:endParaRPr lang="en-US" dirty="0"/>
          </a:p>
        </p:txBody>
      </p:sp>
    </p:spTree>
    <p:extLst>
      <p:ext uri="{BB962C8B-B14F-4D97-AF65-F5344CB8AC3E}">
        <p14:creationId xmlns:p14="http://schemas.microsoft.com/office/powerpoint/2010/main" val="361323714"/>
      </p:ext>
    </p:extLst>
  </p:cSld>
  <p:clrMapOvr>
    <a:masterClrMapping/>
  </p:clrMapOvr>
  <p:transition/>
</p:sld>
</file>

<file path=ppt/slides/slide4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Reference Overview Paper</a:t>
            </a:r>
          </a:p>
        </p:txBody>
      </p:sp>
      <p:sp>
        <p:nvSpPr>
          <p:cNvPr id="3" name="Content Placeholder 2"/>
          <p:cNvSpPr>
            <a:spLocks noGrp="1"/>
          </p:cNvSpPr>
          <p:nvPr>
            <p:ph idx="1"/>
          </p:nvPr>
        </p:nvSpPr>
        <p:spPr>
          <a:xfrm>
            <a:off x="228600" y="1052736"/>
            <a:ext cx="8915400" cy="4876800"/>
          </a:xfrm>
        </p:spPr>
        <p:txBody>
          <a:bodyPr/>
          <a:lstStyle/>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Content Placeholder 2">
            <a:extLst>
              <a:ext uri="{FF2B5EF4-FFF2-40B4-BE49-F238E27FC236}">
                <a16:creationId xmlns:a16="http://schemas.microsoft.com/office/drawing/2014/main" id="{3F2BD8AA-5E69-D846-BFB8-21B3FD479841}"/>
              </a:ext>
            </a:extLst>
          </p:cNvPr>
          <p:cNvSpPr txBox="1">
            <a:spLocks/>
          </p:cNvSpPr>
          <p:nvPr/>
        </p:nvSpPr>
        <p:spPr bwMode="auto">
          <a:xfrm>
            <a:off x="381000" y="1205136"/>
            <a:ext cx="89154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Onur Mutlu, Saugata Ghose, Juan Gomez-Luna, and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Rachata</a:t>
            </a:r>
            <a:r>
              <a:rPr kumimoji="0" lang="en-US" sz="1800" b="0" i="0" u="none" strike="noStrike" kern="1200" cap="none" spc="0" normalizeH="0" baseline="0" noProof="0" dirty="0">
                <a:ln>
                  <a:noFill/>
                </a:ln>
                <a:solidFill>
                  <a:srgbClr val="000000"/>
                </a:solidFill>
                <a:effectLst/>
                <a:uLnTx/>
                <a:uFillTx/>
                <a:latin typeface="Tahoma"/>
                <a:ea typeface="+mn-ea"/>
                <a:cs typeface="+mn-cs"/>
              </a:rPr>
              <a:t> Ausavarungnirun,</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"A Modern Primer on Processing in Memory"</a:t>
            </a:r>
            <a:br>
              <a:rPr kumimoji="0" lang="en-US" sz="1800" b="0" i="0" u="none" strike="noStrike" kern="1200" cap="none" spc="0" normalizeH="0" baseline="0" noProof="0" dirty="0">
                <a:ln>
                  <a:noFill/>
                </a:ln>
                <a:solidFill>
                  <a:srgbClr val="0432FF"/>
                </a:solidFill>
                <a:effectLst/>
                <a:uLnTx/>
                <a:uFillTx/>
                <a:latin typeface="Tahoma"/>
                <a:ea typeface="+mn-ea"/>
                <a:cs typeface="+mn-cs"/>
              </a:rPr>
            </a:br>
            <a:r>
              <a:rPr kumimoji="0" lang="en-US" sz="1800" b="0" i="1" u="none" strike="noStrike" kern="1200" cap="none" spc="0" normalizeH="0" baseline="0" noProof="0" dirty="0">
                <a:ln>
                  <a:noFill/>
                </a:ln>
                <a:solidFill>
                  <a:srgbClr val="000000"/>
                </a:solidFill>
                <a:effectLst/>
                <a:uLnTx/>
                <a:uFillTx/>
                <a:latin typeface="Tahoma"/>
                <a:ea typeface="+mn-ea"/>
                <a:cs typeface="+mn-cs"/>
              </a:rPr>
              <a:t>Invited Book Chapter in </a:t>
            </a:r>
            <a:r>
              <a:rPr kumimoji="0" lang="en-US" sz="1800" b="1" i="1" u="none" strike="noStrike" kern="1200" cap="none" spc="0" normalizeH="0" baseline="0" noProof="0" dirty="0">
                <a:ln>
                  <a:noFill/>
                </a:ln>
                <a:solidFill>
                  <a:srgbClr val="000000"/>
                </a:solidFill>
                <a:effectLst/>
                <a:uLnTx/>
                <a:uFillTx/>
                <a:latin typeface="Tahoma"/>
                <a:ea typeface="+mn-ea"/>
                <a:cs typeface="+mn-cs"/>
                <a:hlinkClick r:id="rId3"/>
              </a:rPr>
              <a:t>Emerging Computing: From Devices to Systems - Looking Beyond Moore and Von Neumann</a:t>
            </a:r>
            <a:r>
              <a:rPr kumimoji="0" lang="en-US" sz="1800" b="0" i="0" u="none" strike="noStrike" kern="1200" cap="none" spc="0" normalizeH="0" baseline="0" noProof="0" dirty="0">
                <a:ln>
                  <a:noFill/>
                </a:ln>
                <a:solidFill>
                  <a:srgbClr val="000000"/>
                </a:solidFill>
                <a:effectLst/>
                <a:uLnTx/>
                <a:uFillTx/>
                <a:latin typeface="Tahoma"/>
                <a:ea typeface="+mn-ea"/>
                <a:cs typeface="+mn-cs"/>
              </a:rPr>
              <a:t>, Springer, to be published in 2021.</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1" i="0" u="none" strike="noStrike" kern="0" cap="none" spc="0" normalizeH="0" baseline="0" noProof="0" dirty="0">
              <a:ln>
                <a:noFill/>
              </a:ln>
              <a:solidFill>
                <a:srgbClr val="000000"/>
              </a:solidFill>
              <a:effectLst/>
              <a:uLnTx/>
              <a:uFillTx/>
              <a:latin typeface="Tahoma"/>
              <a:ea typeface="+mn-ea"/>
              <a:cs typeface="+mn-cs"/>
            </a:endParaRPr>
          </a:p>
        </p:txBody>
      </p:sp>
      <p:sp>
        <p:nvSpPr>
          <p:cNvPr id="5" name="TextBox 4">
            <a:extLst>
              <a:ext uri="{FF2B5EF4-FFF2-40B4-BE49-F238E27FC236}">
                <a16:creationId xmlns:a16="http://schemas.microsoft.com/office/drawing/2014/main" id="{B44AC5CF-BFA6-5646-92DE-C9D89AA74928}"/>
              </a:ext>
            </a:extLst>
          </p:cNvPr>
          <p:cNvSpPr txBox="1"/>
          <p:nvPr/>
        </p:nvSpPr>
        <p:spPr>
          <a:xfrm>
            <a:off x="2411760" y="6453336"/>
            <a:ext cx="467467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https://arxiv.org/pdf/1903.03988.pdf</a:t>
            </a:r>
            <a:endParaRPr kumimoji="0" lang="en-US" sz="1800" b="1" i="0" u="none" strike="noStrike" kern="1200" cap="none" spc="0" normalizeH="0" baseline="0" noProof="0" dirty="0">
              <a:ln>
                <a:noFill/>
              </a:ln>
              <a:solidFill>
                <a:srgbClr val="0432FF"/>
              </a:solidFill>
              <a:effectLst/>
              <a:uLnTx/>
              <a:uFillTx/>
              <a:latin typeface="Tahoma"/>
              <a:ea typeface="+mn-ea"/>
              <a:cs typeface="+mn-cs"/>
            </a:endParaRPr>
          </a:p>
        </p:txBody>
      </p:sp>
      <p:pic>
        <p:nvPicPr>
          <p:cNvPr id="6" name="Picture 5">
            <a:extLst>
              <a:ext uri="{FF2B5EF4-FFF2-40B4-BE49-F238E27FC236}">
                <a16:creationId xmlns:a16="http://schemas.microsoft.com/office/drawing/2014/main" id="{A5EA4CA5-FBD8-9749-9830-D77D34BE5845}"/>
              </a:ext>
            </a:extLst>
          </p:cNvPr>
          <p:cNvPicPr>
            <a:picLocks noChangeAspect="1"/>
          </p:cNvPicPr>
          <p:nvPr/>
        </p:nvPicPr>
        <p:blipFill>
          <a:blip r:embed="rId5"/>
          <a:stretch>
            <a:fillRect/>
          </a:stretch>
        </p:blipFill>
        <p:spPr>
          <a:xfrm>
            <a:off x="-14659" y="1455514"/>
            <a:ext cx="9144000" cy="2744353"/>
          </a:xfrm>
          <a:prstGeom prst="rect">
            <a:avLst/>
          </a:prstGeom>
        </p:spPr>
      </p:pic>
    </p:spTree>
    <p:extLst>
      <p:ext uri="{BB962C8B-B14F-4D97-AF65-F5344CB8AC3E}">
        <p14:creationId xmlns:p14="http://schemas.microsoft.com/office/powerpoint/2010/main" val="61609011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4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Reference Overview Paper I</a:t>
            </a:r>
          </a:p>
        </p:txBody>
      </p:sp>
      <p:sp>
        <p:nvSpPr>
          <p:cNvPr id="3" name="Content Placeholder 2"/>
          <p:cNvSpPr>
            <a:spLocks noGrp="1"/>
          </p:cNvSpPr>
          <p:nvPr>
            <p:ph idx="1"/>
          </p:nvPr>
        </p:nvSpPr>
        <p:spPr>
          <a:xfrm>
            <a:off x="228600" y="1052736"/>
            <a:ext cx="8915400" cy="4876800"/>
          </a:xfrm>
        </p:spPr>
        <p:txBody>
          <a:bodyPr/>
          <a:lstStyle/>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7" name="Picture 6">
            <a:extLst>
              <a:ext uri="{FF2B5EF4-FFF2-40B4-BE49-F238E27FC236}">
                <a16:creationId xmlns:a16="http://schemas.microsoft.com/office/drawing/2014/main" id="{2FF683EC-8C81-D44E-8211-9FB74E1762A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1124744"/>
            <a:ext cx="9144000" cy="2987763"/>
          </a:xfrm>
          <a:prstGeom prst="rect">
            <a:avLst/>
          </a:prstGeom>
        </p:spPr>
      </p:pic>
      <p:sp>
        <p:nvSpPr>
          <p:cNvPr id="8" name="Content Placeholder 2">
            <a:extLst>
              <a:ext uri="{FF2B5EF4-FFF2-40B4-BE49-F238E27FC236}">
                <a16:creationId xmlns:a16="http://schemas.microsoft.com/office/drawing/2014/main" id="{3F2BD8AA-5E69-D846-BFB8-21B3FD479841}"/>
              </a:ext>
            </a:extLst>
          </p:cNvPr>
          <p:cNvSpPr txBox="1">
            <a:spLocks/>
          </p:cNvSpPr>
          <p:nvPr/>
        </p:nvSpPr>
        <p:spPr bwMode="auto">
          <a:xfrm>
            <a:off x="381000" y="1205136"/>
            <a:ext cx="89154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1900" b="0" i="0" u="none" strike="noStrike" kern="1200" cap="none" spc="0" normalizeH="0" baseline="0" noProof="0" dirty="0">
                <a:ln>
                  <a:noFill/>
                </a:ln>
                <a:solidFill>
                  <a:srgbClr val="000000"/>
                </a:solidFill>
                <a:effectLst/>
                <a:uLnTx/>
                <a:uFillTx/>
                <a:latin typeface="Tahoma"/>
                <a:ea typeface="+mn-ea"/>
                <a:cs typeface="+mn-cs"/>
              </a:rPr>
              <a:t>Onur Mutlu, Saugata Ghose, Juan Gomez-Luna, and </a:t>
            </a:r>
            <a:r>
              <a:rPr kumimoji="0" lang="en-US" sz="1900" b="0" i="0" u="none" strike="noStrike" kern="1200" cap="none" spc="0" normalizeH="0" baseline="0" noProof="0" dirty="0" err="1">
                <a:ln>
                  <a:noFill/>
                </a:ln>
                <a:solidFill>
                  <a:srgbClr val="000000"/>
                </a:solidFill>
                <a:effectLst/>
                <a:uLnTx/>
                <a:uFillTx/>
                <a:latin typeface="Tahoma"/>
                <a:ea typeface="+mn-ea"/>
                <a:cs typeface="+mn-cs"/>
              </a:rPr>
              <a:t>Rachata</a:t>
            </a:r>
            <a:r>
              <a:rPr kumimoji="0" lang="en-US" sz="1900" b="0" i="0" u="none" strike="noStrike" kern="1200" cap="none" spc="0" normalizeH="0" baseline="0" noProof="0" dirty="0">
                <a:ln>
                  <a:noFill/>
                </a:ln>
                <a:solidFill>
                  <a:srgbClr val="000000"/>
                </a:solidFill>
                <a:effectLst/>
                <a:uLnTx/>
                <a:uFillTx/>
                <a:latin typeface="Tahoma"/>
                <a:ea typeface="+mn-ea"/>
                <a:cs typeface="+mn-cs"/>
              </a:rPr>
              <a:t> Ausavarungnirun,</a:t>
            </a:r>
            <a:br>
              <a:rPr kumimoji="0" lang="en-US" sz="1900" b="0" i="0" u="none" strike="noStrike" kern="1200" cap="none" spc="0" normalizeH="0" baseline="0" noProof="0" dirty="0">
                <a:ln>
                  <a:noFill/>
                </a:ln>
                <a:solidFill>
                  <a:srgbClr val="000000"/>
                </a:solidFill>
                <a:effectLst/>
                <a:uLnTx/>
                <a:uFillTx/>
                <a:latin typeface="Tahoma"/>
                <a:ea typeface="+mn-ea"/>
                <a:cs typeface="+mn-cs"/>
              </a:rPr>
            </a:br>
            <a:r>
              <a:rPr kumimoji="0" lang="en-US" sz="19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"Processing Data Where It Makes Sense: Enabling In-Memory Computation"</a:t>
            </a:r>
            <a:br>
              <a:rPr kumimoji="0" lang="en-US" sz="1900" b="0" i="0" u="none" strike="noStrike" kern="1200" cap="none" spc="0" normalizeH="0" baseline="0" noProof="0" dirty="0">
                <a:ln>
                  <a:noFill/>
                </a:ln>
                <a:solidFill>
                  <a:srgbClr val="000000"/>
                </a:solidFill>
                <a:effectLst/>
                <a:uLnTx/>
                <a:uFillTx/>
                <a:latin typeface="Tahoma"/>
                <a:ea typeface="+mn-ea"/>
                <a:cs typeface="+mn-cs"/>
              </a:rPr>
            </a:br>
            <a:r>
              <a:rPr kumimoji="0" lang="en-US" sz="1900" b="0" i="1" u="none" strike="noStrike" kern="1200" cap="none" spc="0" normalizeH="0" baseline="0" noProof="0" dirty="0">
                <a:ln>
                  <a:noFill/>
                </a:ln>
                <a:solidFill>
                  <a:srgbClr val="000000"/>
                </a:solidFill>
                <a:effectLst/>
                <a:uLnTx/>
                <a:uFillTx/>
                <a:latin typeface="Tahoma"/>
                <a:ea typeface="+mn-ea"/>
                <a:cs typeface="+mn-cs"/>
              </a:rPr>
              <a:t>Invited paper in </a:t>
            </a:r>
            <a:r>
              <a:rPr kumimoji="0" lang="en-US" sz="1900" b="0" i="1" u="none" strike="noStrike" kern="1200" cap="none" spc="0" normalizeH="0" baseline="0" noProof="0" dirty="0">
                <a:ln>
                  <a:noFill/>
                </a:ln>
                <a:solidFill>
                  <a:srgbClr val="000000"/>
                </a:solidFill>
                <a:effectLst/>
                <a:uLnTx/>
                <a:uFillTx/>
                <a:latin typeface="Tahoma"/>
                <a:ea typeface="+mn-ea"/>
                <a:cs typeface="+mn-cs"/>
                <a:hlinkClick r:id="rId4"/>
              </a:rPr>
              <a:t>Microprocessors and Microsystems</a:t>
            </a:r>
            <a:r>
              <a:rPr kumimoji="0" lang="en-US" sz="1900" b="0" i="1" u="none" strike="noStrike" kern="1200" cap="none" spc="0" normalizeH="0" baseline="0" noProof="0" dirty="0">
                <a:ln>
                  <a:noFill/>
                </a:ln>
                <a:solidFill>
                  <a:srgbClr val="000000"/>
                </a:solidFill>
                <a:effectLst/>
                <a:uLnTx/>
                <a:uFillTx/>
                <a:latin typeface="Tahoma"/>
                <a:ea typeface="+mn-ea"/>
                <a:cs typeface="+mn-cs"/>
              </a:rPr>
              <a:t> (</a:t>
            </a:r>
            <a:r>
              <a:rPr kumimoji="0" lang="en-US" sz="1900" b="1" i="1" u="none" strike="noStrike" kern="1200" cap="none" spc="0" normalizeH="0" baseline="0" noProof="0" dirty="0">
                <a:ln>
                  <a:noFill/>
                </a:ln>
                <a:solidFill>
                  <a:srgbClr val="000000"/>
                </a:solidFill>
                <a:effectLst/>
                <a:uLnTx/>
                <a:uFillTx/>
                <a:latin typeface="Tahoma"/>
                <a:ea typeface="+mn-ea"/>
                <a:cs typeface="+mn-cs"/>
              </a:rPr>
              <a:t>MICPRO</a:t>
            </a:r>
            <a:r>
              <a:rPr kumimoji="0" lang="en-US" sz="1900" b="0" i="1" u="none" strike="noStrike" kern="1200" cap="none" spc="0" normalizeH="0" baseline="0" noProof="0" dirty="0">
                <a:ln>
                  <a:noFill/>
                </a:ln>
                <a:solidFill>
                  <a:srgbClr val="000000"/>
                </a:solidFill>
                <a:effectLst/>
                <a:uLnTx/>
                <a:uFillTx/>
                <a:latin typeface="Tahoma"/>
                <a:ea typeface="+mn-ea"/>
                <a:cs typeface="+mn-cs"/>
              </a:rPr>
              <a:t>)</a:t>
            </a:r>
            <a:r>
              <a:rPr kumimoji="0" lang="en-US" sz="1900" b="0" i="0" u="none" strike="noStrike" kern="1200" cap="none" spc="0" normalizeH="0" baseline="0" noProof="0" dirty="0">
                <a:ln>
                  <a:noFill/>
                </a:ln>
                <a:solidFill>
                  <a:srgbClr val="000000"/>
                </a:solidFill>
                <a:effectLst/>
                <a:uLnTx/>
                <a:uFillTx/>
                <a:latin typeface="Tahoma"/>
                <a:ea typeface="+mn-ea"/>
                <a:cs typeface="+mn-cs"/>
              </a:rPr>
              <a:t>, June 2019. </a:t>
            </a:r>
            <a:br>
              <a:rPr kumimoji="0" lang="en-US" sz="1900" b="0" i="0" u="none" strike="noStrike" kern="1200" cap="none" spc="0" normalizeH="0" baseline="0" noProof="0" dirty="0">
                <a:ln>
                  <a:noFill/>
                </a:ln>
                <a:solidFill>
                  <a:srgbClr val="000000"/>
                </a:solidFill>
                <a:effectLst/>
                <a:uLnTx/>
                <a:uFillTx/>
                <a:latin typeface="Tahoma"/>
                <a:ea typeface="+mn-ea"/>
                <a:cs typeface="+mn-cs"/>
              </a:rPr>
            </a:br>
            <a:r>
              <a:rPr kumimoji="0" lang="en-US" sz="1900" b="0" i="0" u="none" strike="noStrike" kern="1200" cap="none" spc="0" normalizeH="0" baseline="0" noProof="0" dirty="0">
                <a:ln>
                  <a:noFill/>
                </a:ln>
                <a:solidFill>
                  <a:srgbClr val="000000"/>
                </a:solidFill>
                <a:effectLst/>
                <a:uLnTx/>
                <a:uFillTx/>
                <a:latin typeface="Tahoma"/>
                <a:ea typeface="+mn-ea"/>
                <a:cs typeface="+mn-cs"/>
              </a:rPr>
              <a:t>[</a:t>
            </a:r>
            <a:r>
              <a:rPr kumimoji="0" lang="en-US" sz="1900" b="0" i="0" u="none" strike="noStrike" kern="1200" cap="none" spc="0" normalizeH="0" baseline="0" noProof="0" dirty="0">
                <a:ln>
                  <a:noFill/>
                </a:ln>
                <a:solidFill>
                  <a:srgbClr val="000000"/>
                </a:solidFill>
                <a:effectLst/>
                <a:uLnTx/>
                <a:uFillTx/>
                <a:latin typeface="Tahoma"/>
                <a:ea typeface="+mn-ea"/>
                <a:cs typeface="+mn-cs"/>
                <a:hlinkClick r:id="rId5"/>
              </a:rPr>
              <a:t>arXiv version</a:t>
            </a:r>
            <a:r>
              <a:rPr kumimoji="0" lang="en-US" sz="1900" b="0" i="0" u="none" strike="noStrike" kern="1200" cap="none" spc="0" normalizeH="0" baseline="0" noProof="0" dirty="0">
                <a:ln>
                  <a:noFill/>
                </a:ln>
                <a:solidFill>
                  <a:srgbClr val="000000"/>
                </a:solidFill>
                <a:effectLst/>
                <a:uLnTx/>
                <a:uFillTx/>
                <a:latin typeface="Tahoma"/>
                <a:ea typeface="+mn-ea"/>
                <a:cs typeface="+mn-cs"/>
              </a:rPr>
              <a:t>]</a:t>
            </a:r>
            <a:endParaRPr kumimoji="0" lang="en-US" sz="1900" b="1" i="0" u="none" strike="noStrike" kern="0" cap="none" spc="0" normalizeH="0" baseline="0" noProof="0" dirty="0">
              <a:ln>
                <a:noFill/>
              </a:ln>
              <a:solidFill>
                <a:srgbClr val="000000"/>
              </a:solidFill>
              <a:effectLst/>
              <a:uLnTx/>
              <a:uFillTx/>
              <a:latin typeface="Tahoma"/>
              <a:ea typeface="+mn-ea"/>
              <a:cs typeface="+mn-cs"/>
            </a:endParaRPr>
          </a:p>
        </p:txBody>
      </p:sp>
      <p:sp>
        <p:nvSpPr>
          <p:cNvPr id="5" name="TextBox 4">
            <a:extLst>
              <a:ext uri="{FF2B5EF4-FFF2-40B4-BE49-F238E27FC236}">
                <a16:creationId xmlns:a16="http://schemas.microsoft.com/office/drawing/2014/main" id="{B44AC5CF-BFA6-5646-92DE-C9D89AA74928}"/>
              </a:ext>
            </a:extLst>
          </p:cNvPr>
          <p:cNvSpPr txBox="1"/>
          <p:nvPr/>
        </p:nvSpPr>
        <p:spPr>
          <a:xfrm>
            <a:off x="2411760" y="6453336"/>
            <a:ext cx="467467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rPr>
              <a:t>https://arxiv.org/pdf/1903.03988.pdf</a:t>
            </a:r>
            <a:endParaRPr kumimoji="0" lang="en-US" sz="1800" b="1" i="0" u="none" strike="noStrike" kern="1200" cap="none" spc="0" normalizeH="0" baseline="0" noProof="0" dirty="0">
              <a:ln>
                <a:noFill/>
              </a:ln>
              <a:solidFill>
                <a:srgbClr val="0432FF"/>
              </a:solidFill>
              <a:effectLst/>
              <a:uLnTx/>
              <a:uFillTx/>
              <a:latin typeface="Tahoma"/>
              <a:ea typeface="+mn-ea"/>
              <a:cs typeface="+mn-cs"/>
            </a:endParaRPr>
          </a:p>
        </p:txBody>
      </p:sp>
    </p:spTree>
    <p:extLst>
      <p:ext uri="{BB962C8B-B14F-4D97-AF65-F5344CB8AC3E}">
        <p14:creationId xmlns:p14="http://schemas.microsoft.com/office/powerpoint/2010/main" val="311055481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4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Reference Overview Paper II</a:t>
            </a:r>
          </a:p>
        </p:txBody>
      </p:sp>
      <p:sp>
        <p:nvSpPr>
          <p:cNvPr id="3" name="Content Placeholder 2"/>
          <p:cNvSpPr>
            <a:spLocks noGrp="1"/>
          </p:cNvSpPr>
          <p:nvPr>
            <p:ph idx="1"/>
          </p:nvPr>
        </p:nvSpPr>
        <p:spPr>
          <a:xfrm>
            <a:off x="228600" y="1052736"/>
            <a:ext cx="8915400" cy="4876800"/>
          </a:xfrm>
        </p:spPr>
        <p:txBody>
          <a:bodyPr/>
          <a:lstStyle/>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Content Placeholder 2">
            <a:extLst>
              <a:ext uri="{FF2B5EF4-FFF2-40B4-BE49-F238E27FC236}">
                <a16:creationId xmlns:a16="http://schemas.microsoft.com/office/drawing/2014/main" id="{3F2BD8AA-5E69-D846-BFB8-21B3FD479841}"/>
              </a:ext>
            </a:extLst>
          </p:cNvPr>
          <p:cNvSpPr txBox="1">
            <a:spLocks/>
          </p:cNvSpPr>
          <p:nvPr/>
        </p:nvSpPr>
        <p:spPr bwMode="auto">
          <a:xfrm>
            <a:off x="381000" y="1205136"/>
            <a:ext cx="89154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1700" b="0" i="0" u="none" strike="noStrike" kern="1200" cap="none" spc="0" normalizeH="0" baseline="0" noProof="0" dirty="0">
                <a:ln>
                  <a:noFill/>
                </a:ln>
                <a:solidFill>
                  <a:srgbClr val="000000"/>
                </a:solidFill>
                <a:effectLst/>
                <a:uLnTx/>
                <a:uFillTx/>
                <a:latin typeface="Tahoma"/>
                <a:ea typeface="+mn-ea"/>
                <a:cs typeface="+mn-cs"/>
              </a:rPr>
              <a:t>Saugata Ghose, Amirali Boroumand, </a:t>
            </a:r>
            <a:r>
              <a:rPr kumimoji="0" lang="en-US" sz="1700" b="0" i="0" u="none" strike="noStrike" kern="1200" cap="none" spc="0" normalizeH="0" baseline="0" noProof="0" dirty="0" err="1">
                <a:ln>
                  <a:noFill/>
                </a:ln>
                <a:solidFill>
                  <a:srgbClr val="000000"/>
                </a:solidFill>
                <a:effectLst/>
                <a:uLnTx/>
                <a:uFillTx/>
                <a:latin typeface="Tahoma"/>
                <a:ea typeface="+mn-ea"/>
                <a:cs typeface="+mn-cs"/>
              </a:rPr>
              <a:t>Jeremie</a:t>
            </a:r>
            <a:r>
              <a:rPr kumimoji="0" lang="en-US" sz="1700" b="0" i="0" u="none" strike="noStrike" kern="1200" cap="none" spc="0" normalizeH="0" baseline="0" noProof="0" dirty="0">
                <a:ln>
                  <a:noFill/>
                </a:ln>
                <a:solidFill>
                  <a:srgbClr val="000000"/>
                </a:solidFill>
                <a:effectLst/>
                <a:uLnTx/>
                <a:uFillTx/>
                <a:latin typeface="Tahoma"/>
                <a:ea typeface="+mn-ea"/>
                <a:cs typeface="+mn-cs"/>
              </a:rPr>
              <a:t> S. Kim, Juan Gomez-Luna, and Onur Mutlu,</a:t>
            </a:r>
            <a:br>
              <a:rPr kumimoji="0" lang="en-US" sz="1900" b="0" i="0" u="none" strike="noStrike" kern="1200" cap="none" spc="0" normalizeH="0" baseline="0" noProof="0" dirty="0">
                <a:ln>
                  <a:noFill/>
                </a:ln>
                <a:solidFill>
                  <a:srgbClr val="000000"/>
                </a:solidFill>
                <a:effectLst/>
                <a:uLnTx/>
                <a:uFillTx/>
                <a:latin typeface="Tahoma"/>
                <a:ea typeface="+mn-ea"/>
                <a:cs typeface="+mn-cs"/>
              </a:rPr>
            </a:br>
            <a:r>
              <a:rPr kumimoji="0" lang="en-US" sz="19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"Processing-in-Memory: A Workload-Driven Perspective"</a:t>
            </a:r>
            <a:br>
              <a:rPr kumimoji="0" lang="en-US" sz="1900" b="0" i="0" u="none" strike="noStrike" kern="1200" cap="none" spc="0" normalizeH="0" baseline="0" noProof="0" dirty="0">
                <a:ln>
                  <a:noFill/>
                </a:ln>
                <a:solidFill>
                  <a:srgbClr val="0000FF"/>
                </a:solidFill>
                <a:effectLst/>
                <a:uLnTx/>
                <a:uFillTx/>
                <a:latin typeface="Tahoma"/>
                <a:ea typeface="+mn-ea"/>
                <a:cs typeface="+mn-cs"/>
              </a:rPr>
            </a:br>
            <a:r>
              <a:rPr kumimoji="0" lang="en-US" sz="1900" b="0" i="1" u="none" strike="noStrike" kern="1200" cap="none" spc="0" normalizeH="0" baseline="0" noProof="0" dirty="0">
                <a:ln>
                  <a:noFill/>
                </a:ln>
                <a:solidFill>
                  <a:srgbClr val="000000"/>
                </a:solidFill>
                <a:effectLst/>
                <a:uLnTx/>
                <a:uFillTx/>
                <a:latin typeface="Tahoma"/>
                <a:ea typeface="+mn-ea"/>
                <a:cs typeface="+mn-cs"/>
              </a:rPr>
              <a:t>Invited Article in </a:t>
            </a:r>
            <a:r>
              <a:rPr kumimoji="0" lang="en-US" sz="1900" b="0" i="1" u="none" strike="noStrike" kern="1200" cap="none" spc="0" normalizeH="0" baseline="0" noProof="0" dirty="0">
                <a:ln>
                  <a:noFill/>
                </a:ln>
                <a:solidFill>
                  <a:srgbClr val="000000"/>
                </a:solidFill>
                <a:effectLst/>
                <a:uLnTx/>
                <a:uFillTx/>
                <a:latin typeface="Tahoma"/>
                <a:ea typeface="+mn-ea"/>
                <a:cs typeface="+mn-cs"/>
                <a:hlinkClick r:id="rId3"/>
              </a:rPr>
              <a:t>IBM Journal of Research &amp; Development</a:t>
            </a:r>
            <a:r>
              <a:rPr kumimoji="0" lang="en-US" sz="1900" b="0" i="1" u="none" strike="noStrike" kern="1200" cap="none" spc="0" normalizeH="0" baseline="0" noProof="0" dirty="0">
                <a:ln>
                  <a:noFill/>
                </a:ln>
                <a:solidFill>
                  <a:srgbClr val="000000"/>
                </a:solidFill>
                <a:effectLst/>
                <a:uLnTx/>
                <a:uFillTx/>
                <a:latin typeface="Tahoma"/>
                <a:ea typeface="+mn-ea"/>
                <a:cs typeface="+mn-cs"/>
              </a:rPr>
              <a:t>, Special Issue on Hardware for Artificial Intelligence</a:t>
            </a:r>
            <a:r>
              <a:rPr kumimoji="0" lang="en-US" sz="1900" b="0" i="0" u="none" strike="noStrike" kern="1200" cap="none" spc="0" normalizeH="0" baseline="0" noProof="0" dirty="0">
                <a:ln>
                  <a:noFill/>
                </a:ln>
                <a:solidFill>
                  <a:srgbClr val="000000"/>
                </a:solidFill>
                <a:effectLst/>
                <a:uLnTx/>
                <a:uFillTx/>
                <a:latin typeface="Tahoma"/>
                <a:ea typeface="+mn-ea"/>
                <a:cs typeface="+mn-cs"/>
              </a:rPr>
              <a:t>, to appear in November 2019. </a:t>
            </a:r>
            <a:br>
              <a:rPr kumimoji="0" lang="en-US" sz="1900" b="0" i="0" u="none" strike="noStrike" kern="1200" cap="none" spc="0" normalizeH="0" baseline="0" noProof="0" dirty="0">
                <a:ln>
                  <a:noFill/>
                </a:ln>
                <a:solidFill>
                  <a:srgbClr val="000000"/>
                </a:solidFill>
                <a:effectLst/>
                <a:uLnTx/>
                <a:uFillTx/>
                <a:latin typeface="Tahoma"/>
                <a:ea typeface="+mn-ea"/>
                <a:cs typeface="+mn-cs"/>
              </a:rPr>
            </a:br>
            <a:r>
              <a:rPr kumimoji="0" lang="en-US" sz="1900" b="0" i="0" u="none" strike="noStrike" kern="1200" cap="none" spc="0" normalizeH="0" baseline="0" noProof="0" dirty="0">
                <a:ln>
                  <a:noFill/>
                </a:ln>
                <a:solidFill>
                  <a:srgbClr val="000000"/>
                </a:solidFill>
                <a:effectLst/>
                <a:uLnTx/>
                <a:uFillTx/>
                <a:latin typeface="Tahoma"/>
                <a:ea typeface="+mn-ea"/>
                <a:cs typeface="+mn-cs"/>
              </a:rPr>
              <a:t>[</a:t>
            </a:r>
            <a:r>
              <a:rPr kumimoji="0" lang="en-US" sz="1900" b="0" i="0" u="none" strike="noStrike" kern="1200" cap="none" spc="0" normalizeH="0" baseline="0" noProof="0" dirty="0">
                <a:ln>
                  <a:noFill/>
                </a:ln>
                <a:solidFill>
                  <a:srgbClr val="000000"/>
                </a:solidFill>
                <a:effectLst/>
                <a:uLnTx/>
                <a:uFillTx/>
                <a:latin typeface="Tahoma"/>
                <a:ea typeface="+mn-ea"/>
                <a:cs typeface="+mn-cs"/>
                <a:hlinkClick r:id="rId2"/>
              </a:rPr>
              <a:t>Preliminary arXiv version</a:t>
            </a:r>
            <a:r>
              <a:rPr kumimoji="0" lang="en-US" sz="1900" b="0" i="0" u="none" strike="noStrike" kern="1200" cap="none" spc="0" normalizeH="0" baseline="0" noProof="0" dirty="0">
                <a:ln>
                  <a:noFill/>
                </a:ln>
                <a:solidFill>
                  <a:srgbClr val="000000"/>
                </a:solidFill>
                <a:effectLst/>
                <a:uLnTx/>
                <a:uFillTx/>
                <a:latin typeface="Tahoma"/>
                <a:ea typeface="+mn-ea"/>
                <a:cs typeface="+mn-cs"/>
              </a:rPr>
              <a:t>]</a:t>
            </a:r>
          </a:p>
        </p:txBody>
      </p:sp>
      <p:sp>
        <p:nvSpPr>
          <p:cNvPr id="5" name="TextBox 4">
            <a:extLst>
              <a:ext uri="{FF2B5EF4-FFF2-40B4-BE49-F238E27FC236}">
                <a16:creationId xmlns:a16="http://schemas.microsoft.com/office/drawing/2014/main" id="{B44AC5CF-BFA6-5646-92DE-C9D89AA74928}"/>
              </a:ext>
            </a:extLst>
          </p:cNvPr>
          <p:cNvSpPr txBox="1"/>
          <p:nvPr/>
        </p:nvSpPr>
        <p:spPr>
          <a:xfrm>
            <a:off x="2411760" y="6453336"/>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https://arxiv.org/pdf/1907.12947.pdf</a:t>
            </a:r>
            <a:endParaRPr kumimoji="0" lang="en-US" sz="1800" b="1" i="0" u="none" strike="noStrike" kern="1200" cap="none" spc="0" normalizeH="0" baseline="0" noProof="0" dirty="0">
              <a:ln>
                <a:noFill/>
              </a:ln>
              <a:solidFill>
                <a:srgbClr val="0000FF"/>
              </a:solidFill>
              <a:effectLst/>
              <a:uLnTx/>
              <a:uFillTx/>
              <a:latin typeface="Tahoma"/>
              <a:ea typeface="+mn-ea"/>
              <a:cs typeface="+mn-cs"/>
            </a:endParaRPr>
          </a:p>
        </p:txBody>
      </p:sp>
      <p:pic>
        <p:nvPicPr>
          <p:cNvPr id="6" name="Picture 5">
            <a:extLst>
              <a:ext uri="{FF2B5EF4-FFF2-40B4-BE49-F238E27FC236}">
                <a16:creationId xmlns:a16="http://schemas.microsoft.com/office/drawing/2014/main" id="{FBED0A37-4CC1-FB45-AFBB-5CD2236B61B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8612" y="2457019"/>
            <a:ext cx="9144000" cy="1055077"/>
          </a:xfrm>
          <a:prstGeom prst="rect">
            <a:avLst/>
          </a:prstGeom>
        </p:spPr>
      </p:pic>
    </p:spTree>
    <p:extLst>
      <p:ext uri="{BB962C8B-B14F-4D97-AF65-F5344CB8AC3E}">
        <p14:creationId xmlns:p14="http://schemas.microsoft.com/office/powerpoint/2010/main" val="279832714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4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Reference Overview Paper III</a:t>
            </a:r>
          </a:p>
        </p:txBody>
      </p:sp>
      <p:sp>
        <p:nvSpPr>
          <p:cNvPr id="3" name="Content Placeholder 2"/>
          <p:cNvSpPr>
            <a:spLocks noGrp="1"/>
          </p:cNvSpPr>
          <p:nvPr>
            <p:ph idx="1"/>
          </p:nvPr>
        </p:nvSpPr>
        <p:spPr>
          <a:xfrm>
            <a:off x="228600" y="1052736"/>
            <a:ext cx="8915400" cy="4876800"/>
          </a:xfrm>
        </p:spPr>
        <p:txBody>
          <a:bodyPr/>
          <a:lstStyle/>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r>
              <a:rPr lang="en-US" sz="1700" dirty="0"/>
              <a:t>Saugata Ghose, Kevin Hsieh, Amirali Boroumand, </a:t>
            </a:r>
            <a:r>
              <a:rPr lang="en-US" sz="1700" dirty="0" err="1"/>
              <a:t>Rachata</a:t>
            </a:r>
            <a:r>
              <a:rPr lang="en-US" sz="1700" dirty="0"/>
              <a:t> </a:t>
            </a:r>
            <a:r>
              <a:rPr lang="en-US" sz="1700" dirty="0" err="1"/>
              <a:t>Ausavarungnirun</a:t>
            </a:r>
            <a:r>
              <a:rPr lang="en-US" sz="1700" dirty="0"/>
              <a:t>, Onur Mutlu,</a:t>
            </a:r>
            <a:br>
              <a:rPr lang="en-US" sz="1700" dirty="0"/>
            </a:br>
            <a:r>
              <a:rPr lang="en-US" sz="1700" b="1" dirty="0">
                <a:hlinkClick r:id="rId2"/>
              </a:rPr>
              <a:t>"Enabling the Adoption of Processing-in-Memory: Challenges, Mechanisms, Future Research Directions"</a:t>
            </a:r>
            <a:r>
              <a:rPr lang="en-US" sz="1700" dirty="0"/>
              <a:t> </a:t>
            </a:r>
            <a:br>
              <a:rPr lang="en-US" sz="1700" dirty="0"/>
            </a:br>
            <a:r>
              <a:rPr lang="en-US" sz="1700" i="1" dirty="0"/>
              <a:t>Invited Book Chapter</a:t>
            </a:r>
            <a:r>
              <a:rPr lang="en-US" sz="1700" dirty="0"/>
              <a:t>, to appear in 2018. </a:t>
            </a:r>
            <a:br>
              <a:rPr lang="en-US" sz="1700" dirty="0"/>
            </a:br>
            <a:r>
              <a:rPr lang="en-US" sz="1700" dirty="0"/>
              <a:t>[</a:t>
            </a:r>
            <a:r>
              <a:rPr lang="en-US" sz="1700" dirty="0">
                <a:hlinkClick r:id="rId3"/>
              </a:rPr>
              <a:t>Preliminary arxiv.org version</a:t>
            </a:r>
            <a:r>
              <a:rPr lang="en-US" sz="1700" dirty="0"/>
              <a:t>]</a:t>
            </a:r>
          </a:p>
          <a:p>
            <a:pPr marL="0" indent="0">
              <a:buNone/>
            </a:pPr>
            <a:endParaRPr lang="en-US" sz="2000" b="1" dirty="0"/>
          </a:p>
          <a:p>
            <a:pPr marL="0" indent="0">
              <a:buNone/>
            </a:pPr>
            <a:endParaRPr lang="en-US" sz="2000" b="1"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53AD2022-F9DE-D14F-A45A-D41DA60EB21E}"/>
              </a:ext>
            </a:extLst>
          </p:cNvPr>
          <p:cNvPicPr>
            <a:picLocks noChangeAspect="1"/>
          </p:cNvPicPr>
          <p:nvPr/>
        </p:nvPicPr>
        <p:blipFill>
          <a:blip r:embed="rId4"/>
          <a:stretch>
            <a:fillRect/>
          </a:stretch>
        </p:blipFill>
        <p:spPr>
          <a:xfrm>
            <a:off x="337560" y="980728"/>
            <a:ext cx="8589976" cy="3366925"/>
          </a:xfrm>
          <a:prstGeom prst="rect">
            <a:avLst/>
          </a:prstGeom>
        </p:spPr>
      </p:pic>
      <p:sp>
        <p:nvSpPr>
          <p:cNvPr id="5" name="TextBox 4">
            <a:extLst>
              <a:ext uri="{FF2B5EF4-FFF2-40B4-BE49-F238E27FC236}">
                <a16:creationId xmlns:a16="http://schemas.microsoft.com/office/drawing/2014/main" id="{FFA0A5EF-3A3C-1949-B5F9-3039EB9E1909}"/>
              </a:ext>
            </a:extLst>
          </p:cNvPr>
          <p:cNvSpPr txBox="1"/>
          <p:nvPr/>
        </p:nvSpPr>
        <p:spPr>
          <a:xfrm>
            <a:off x="2483768" y="6381328"/>
            <a:ext cx="4742004"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Tahoma"/>
                <a:ea typeface="+mn-ea"/>
                <a:cs typeface="+mn-cs"/>
                <a:hlinkClick r:id="rId3"/>
              </a:rPr>
              <a:t>https://arxiv.org/pdf/1802.00320.pdf</a:t>
            </a:r>
            <a:r>
              <a:rPr kumimoji="0" lang="en-US" sz="1800" b="1" i="0" u="none" strike="noStrike" kern="1200" cap="none" spc="0" normalizeH="0" baseline="0" noProof="0" dirty="0">
                <a:ln>
                  <a:noFill/>
                </a:ln>
                <a:solidFill>
                  <a:srgbClr val="000000"/>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271759695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4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 Overview Paper IV</a:t>
            </a:r>
          </a:p>
        </p:txBody>
      </p:sp>
      <p:sp>
        <p:nvSpPr>
          <p:cNvPr id="3" name="Content Placeholder 2"/>
          <p:cNvSpPr>
            <a:spLocks noGrp="1"/>
          </p:cNvSpPr>
          <p:nvPr>
            <p:ph idx="1"/>
          </p:nvPr>
        </p:nvSpPr>
        <p:spPr/>
        <p:txBody>
          <a:bodyPr/>
          <a:lstStyle/>
          <a:p>
            <a:r>
              <a:rPr lang="en-US" dirty="0"/>
              <a:t>Onur Mutlu and Lavanya Subramanian,</a:t>
            </a:r>
            <a:br>
              <a:rPr lang="en-US" dirty="0"/>
            </a:br>
            <a:r>
              <a:rPr lang="en-US" b="1" dirty="0">
                <a:hlinkClick r:id="rId2"/>
              </a:rPr>
              <a:t>"Research Problems and Opportunities in Memory Systems"</a:t>
            </a:r>
            <a:br>
              <a:rPr lang="en-US" dirty="0"/>
            </a:br>
            <a:r>
              <a:rPr lang="en-US" i="1" dirty="0"/>
              <a:t>Invited Article in </a:t>
            </a:r>
            <a:r>
              <a:rPr lang="en-US" i="1" dirty="0">
                <a:hlinkClick r:id="rId3"/>
              </a:rPr>
              <a:t>Supercomputing Frontiers and Innovations</a:t>
            </a:r>
            <a:r>
              <a:rPr lang="en-US" i="1" dirty="0"/>
              <a:t> (</a:t>
            </a:r>
            <a:r>
              <a:rPr lang="en-US" b="1" i="1" dirty="0"/>
              <a:t>SUPERFRI</a:t>
            </a:r>
            <a:r>
              <a:rPr lang="en-US" i="1" dirty="0"/>
              <a:t>)</a:t>
            </a:r>
            <a:r>
              <a:rPr lang="en-US" dirty="0"/>
              <a:t>, 2014/2015. </a:t>
            </a:r>
          </a:p>
          <a:p>
            <a:endParaRPr lang="en-US" dirty="0"/>
          </a:p>
        </p:txBody>
      </p:sp>
      <p:pic>
        <p:nvPicPr>
          <p:cNvPr id="5" name="Picture 4"/>
          <p:cNvPicPr>
            <a:picLocks noChangeAspect="1"/>
          </p:cNvPicPr>
          <p:nvPr/>
        </p:nvPicPr>
        <p:blipFill>
          <a:blip r:embed="rId4"/>
          <a:stretch>
            <a:fillRect/>
          </a:stretch>
        </p:blipFill>
        <p:spPr>
          <a:xfrm>
            <a:off x="127000" y="4467324"/>
            <a:ext cx="8890000" cy="977900"/>
          </a:xfrm>
          <a:prstGeom prst="rect">
            <a:avLst/>
          </a:prstGeom>
        </p:spPr>
      </p:pic>
      <p:sp>
        <p:nvSpPr>
          <p:cNvPr id="6" name="TextBox 5">
            <a:extLst>
              <a:ext uri="{FF2B5EF4-FFF2-40B4-BE49-F238E27FC236}">
                <a16:creationId xmlns:a16="http://schemas.microsoft.com/office/drawing/2014/main" id="{BAB96285-7F1A-C948-A4B7-54FCB0114C45}"/>
              </a:ext>
            </a:extLst>
          </p:cNvPr>
          <p:cNvSpPr txBox="1"/>
          <p:nvPr/>
        </p:nvSpPr>
        <p:spPr>
          <a:xfrm>
            <a:off x="184520" y="6453336"/>
            <a:ext cx="8779968"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Tahoma"/>
                <a:ea typeface="+mn-ea"/>
                <a:cs typeface="+mn-cs"/>
                <a:hlinkClick r:id="rId2"/>
              </a:rPr>
              <a:t>https://people.inf.ethz.ch/omutlu/pub/memory-systems-research_superfri14.pdf</a:t>
            </a:r>
            <a:r>
              <a:rPr kumimoji="0" lang="en-US" sz="1600" b="1" i="0" u="none" strike="noStrike" kern="1200" cap="none" spc="0" normalizeH="0" baseline="0" noProof="0" dirty="0">
                <a:ln>
                  <a:noFill/>
                </a:ln>
                <a:solidFill>
                  <a:srgbClr val="000000"/>
                </a:solidFill>
                <a:effectLst/>
                <a:uLnTx/>
                <a:uFillTx/>
                <a:latin typeface="Tahoma"/>
                <a:ea typeface="+mn-ea"/>
                <a:cs typeface="+mn-cs"/>
              </a:rPr>
              <a:t> </a:t>
            </a:r>
          </a:p>
        </p:txBody>
      </p:sp>
    </p:spTree>
    <p:extLst>
      <p:ext uri="{BB962C8B-B14F-4D97-AF65-F5344CB8AC3E}">
        <p14:creationId xmlns:p14="http://schemas.microsoft.com/office/powerpoint/2010/main" val="1484712183"/>
      </p:ext>
    </p:extLst>
  </p:cSld>
  <p:clrMapOvr>
    <a:masterClrMapping/>
  </p:clrMapOvr>
  <p:transition/>
</p:sld>
</file>

<file path=ppt/slides/slide4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 Overview Paper V</a:t>
            </a:r>
          </a:p>
        </p:txBody>
      </p:sp>
      <p:pic>
        <p:nvPicPr>
          <p:cNvPr id="3" name="Picture 2"/>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5324" y="3789040"/>
            <a:ext cx="9144000" cy="2046514"/>
          </a:xfrm>
          <a:prstGeom prst="rect">
            <a:avLst/>
          </a:prstGeom>
        </p:spPr>
      </p:pic>
      <p:sp>
        <p:nvSpPr>
          <p:cNvPr id="5" name="Rectangle 4"/>
          <p:cNvSpPr/>
          <p:nvPr/>
        </p:nvSpPr>
        <p:spPr>
          <a:xfrm>
            <a:off x="107504" y="6520834"/>
            <a:ext cx="9865096" cy="32316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srgbClr val="000000"/>
                </a:solidFill>
                <a:effectLst/>
                <a:uLnTx/>
                <a:uFillTx/>
                <a:latin typeface="Tahoma"/>
                <a:ea typeface="+mn-ea"/>
                <a:cs typeface="+mn-cs"/>
                <a:hlinkClick r:id="rId3"/>
              </a:rPr>
              <a:t>https://people.inf.ethz.ch/omutlu/pub/rowhammer-and-other-memory-issues_date17.pdf</a:t>
            </a:r>
            <a:r>
              <a:rPr kumimoji="0" lang="en-US" sz="1500" b="1" i="0" u="none" strike="noStrike" kern="1200" cap="none" spc="0" normalizeH="0" baseline="0" noProof="0" dirty="0">
                <a:ln>
                  <a:noFill/>
                </a:ln>
                <a:solidFill>
                  <a:srgbClr val="000000"/>
                </a:solidFill>
                <a:effectLst/>
                <a:uLnTx/>
                <a:uFillTx/>
                <a:latin typeface="Tahoma"/>
                <a:ea typeface="+mn-ea"/>
                <a:cs typeface="+mn-cs"/>
              </a:rPr>
              <a:t> </a:t>
            </a:r>
          </a:p>
        </p:txBody>
      </p:sp>
      <p:sp>
        <p:nvSpPr>
          <p:cNvPr id="8" name="Content Placeholder 2"/>
          <p:cNvSpPr>
            <a:spLocks noGrp="1"/>
          </p:cNvSpPr>
          <p:nvPr>
            <p:ph idx="1"/>
          </p:nvPr>
        </p:nvSpPr>
        <p:spPr>
          <a:xfrm>
            <a:off x="228600" y="548680"/>
            <a:ext cx="8915400" cy="5153025"/>
          </a:xfrm>
        </p:spPr>
        <p:txBody>
          <a:bodyPr/>
          <a:lstStyle/>
          <a:p>
            <a:endParaRPr lang="en-US" dirty="0"/>
          </a:p>
          <a:p>
            <a:r>
              <a:rPr lang="en-US" sz="2000" dirty="0"/>
              <a:t>Onur Mutlu,</a:t>
            </a:r>
            <a:br>
              <a:rPr lang="en-US" sz="2000" dirty="0"/>
            </a:br>
            <a:r>
              <a:rPr lang="en-US" sz="2000" b="1" dirty="0">
                <a:hlinkClick r:id="rId3"/>
              </a:rPr>
              <a:t>"The RowHammer Problem and Other Issues We May Face as Memory Becomes Denser"</a:t>
            </a:r>
            <a:r>
              <a:rPr lang="en-US" sz="2000" dirty="0"/>
              <a:t> </a:t>
            </a:r>
            <a:br>
              <a:rPr lang="en-US" sz="2000" dirty="0"/>
            </a:br>
            <a:r>
              <a:rPr lang="en-US" sz="2000" i="1" dirty="0"/>
              <a:t>Invited Paper in Proceedings of the </a:t>
            </a:r>
            <a:r>
              <a:rPr lang="en-US" sz="2000" i="1" dirty="0">
                <a:hlinkClick r:id="rId4"/>
              </a:rPr>
              <a:t>Design, Automation, and Test in Europe Conference</a:t>
            </a:r>
            <a:r>
              <a:rPr lang="en-US" sz="2000" i="1" dirty="0"/>
              <a:t> (</a:t>
            </a:r>
            <a:r>
              <a:rPr lang="en-US" sz="2000" b="1" i="1" dirty="0"/>
              <a:t>DATE</a:t>
            </a:r>
            <a:r>
              <a:rPr lang="en-US" sz="2000" i="1" dirty="0"/>
              <a:t>)</a:t>
            </a:r>
            <a:r>
              <a:rPr lang="en-US" sz="2000" dirty="0"/>
              <a:t>, Lausanne, Switzerland, March 2017. </a:t>
            </a:r>
            <a:br>
              <a:rPr lang="en-US" sz="2000" dirty="0"/>
            </a:br>
            <a:r>
              <a:rPr lang="en-US" sz="2000" dirty="0"/>
              <a:t>[</a:t>
            </a:r>
            <a:r>
              <a:rPr lang="en-US" sz="2000" dirty="0">
                <a:hlinkClick r:id="rId5"/>
              </a:rPr>
              <a:t>Slides (pptx)</a:t>
            </a:r>
            <a:r>
              <a:rPr lang="en-US" sz="2000" dirty="0"/>
              <a:t> </a:t>
            </a:r>
            <a:r>
              <a:rPr lang="en-US" sz="2000" dirty="0">
                <a:hlinkClick r:id="rId6"/>
              </a:rPr>
              <a:t>(pdf)</a:t>
            </a:r>
            <a:r>
              <a:rPr lang="en-US" sz="2000" dirty="0"/>
              <a:t>] </a:t>
            </a:r>
          </a:p>
        </p:txBody>
      </p:sp>
    </p:spTree>
    <p:extLst>
      <p:ext uri="{BB962C8B-B14F-4D97-AF65-F5344CB8AC3E}">
        <p14:creationId xmlns:p14="http://schemas.microsoft.com/office/powerpoint/2010/main" val="2672628722"/>
      </p:ext>
    </p:extLst>
  </p:cSld>
  <p:clrMapOvr>
    <a:masterClrMapping/>
  </p:clrMapOvr>
  <p:transition/>
</p:sld>
</file>

<file path=ppt/slides/slide4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 Overview Paper VI</a:t>
            </a:r>
          </a:p>
        </p:txBody>
      </p:sp>
      <p:sp>
        <p:nvSpPr>
          <p:cNvPr id="3" name="Content Placeholder 2"/>
          <p:cNvSpPr>
            <a:spLocks noGrp="1"/>
          </p:cNvSpPr>
          <p:nvPr>
            <p:ph idx="1"/>
          </p:nvPr>
        </p:nvSpPr>
        <p:spPr/>
        <p:txBody>
          <a:bodyPr/>
          <a:lstStyle/>
          <a:p>
            <a:r>
              <a:rPr lang="en-US" dirty="0"/>
              <a:t>Onur Mutlu,</a:t>
            </a:r>
            <a:br>
              <a:rPr lang="en-US" dirty="0"/>
            </a:br>
            <a:r>
              <a:rPr lang="en-US" b="1" dirty="0">
                <a:hlinkClick r:id="rId2"/>
              </a:rPr>
              <a:t>"Memory Scaling: A Systems Architecture Perspective"</a:t>
            </a:r>
            <a:br>
              <a:rPr lang="en-US" dirty="0"/>
            </a:br>
            <a:r>
              <a:rPr lang="en-US" i="1" dirty="0"/>
              <a:t>Technical talk at </a:t>
            </a:r>
            <a:r>
              <a:rPr lang="en-US" i="1" dirty="0">
                <a:hlinkClick r:id="rId3"/>
              </a:rPr>
              <a:t>MemCon 2013</a:t>
            </a:r>
            <a:r>
              <a:rPr lang="en-US" i="1" dirty="0"/>
              <a:t> (</a:t>
            </a:r>
            <a:r>
              <a:rPr lang="en-US" b="1" i="1" dirty="0"/>
              <a:t>MEMCON</a:t>
            </a:r>
            <a:r>
              <a:rPr lang="en-US" i="1" dirty="0"/>
              <a:t>)</a:t>
            </a:r>
            <a:r>
              <a:rPr lang="en-US" dirty="0"/>
              <a:t>, Santa Clara, CA, August 2013. [</a:t>
            </a:r>
            <a:r>
              <a:rPr lang="en-US" dirty="0">
                <a:hlinkClick r:id="rId4"/>
              </a:rPr>
              <a:t>Slides (pptx)</a:t>
            </a:r>
            <a:r>
              <a:rPr lang="en-US" dirty="0"/>
              <a:t> </a:t>
            </a:r>
            <a:r>
              <a:rPr lang="en-US" dirty="0">
                <a:hlinkClick r:id="rId5"/>
              </a:rPr>
              <a:t>(pdf)</a:t>
            </a:r>
            <a:r>
              <a:rPr lang="en-US" dirty="0"/>
              <a:t>]</a:t>
            </a:r>
            <a:br>
              <a:rPr lang="en-US" dirty="0"/>
            </a:br>
            <a:r>
              <a:rPr lang="en-US" dirty="0"/>
              <a:t>[</a:t>
            </a:r>
            <a:r>
              <a:rPr lang="en-US" dirty="0">
                <a:hlinkClick r:id="rId6"/>
              </a:rPr>
              <a:t>Video</a:t>
            </a:r>
            <a:r>
              <a:rPr lang="en-US" dirty="0"/>
              <a:t>] [</a:t>
            </a:r>
            <a:r>
              <a:rPr lang="en-US" dirty="0">
                <a:hlinkClick r:id="rId7"/>
              </a:rPr>
              <a:t>Coverage on StorageSearch</a:t>
            </a:r>
            <a:r>
              <a:rPr lang="en-US" dirty="0"/>
              <a:t>] </a:t>
            </a:r>
          </a:p>
        </p:txBody>
      </p:sp>
      <p:pic>
        <p:nvPicPr>
          <p:cNvPr id="6" name="Picture 5"/>
          <p:cNvPicPr>
            <a:picLocks noChangeAspect="1"/>
          </p:cNvPicPr>
          <p:nvPr/>
        </p:nvPicPr>
        <p:blipFill>
          <a:blip r:embed="rId8"/>
          <a:stretch>
            <a:fillRect/>
          </a:stretch>
        </p:blipFill>
        <p:spPr>
          <a:xfrm>
            <a:off x="0" y="4149080"/>
            <a:ext cx="9144000" cy="1639019"/>
          </a:xfrm>
          <a:prstGeom prst="rect">
            <a:avLst/>
          </a:prstGeom>
        </p:spPr>
      </p:pic>
      <p:sp>
        <p:nvSpPr>
          <p:cNvPr id="5" name="TextBox 4">
            <a:extLst>
              <a:ext uri="{FF2B5EF4-FFF2-40B4-BE49-F238E27FC236}">
                <a16:creationId xmlns:a16="http://schemas.microsoft.com/office/drawing/2014/main" id="{2CB311F9-F741-644A-9EB2-894E4CF2F735}"/>
              </a:ext>
            </a:extLst>
          </p:cNvPr>
          <p:cNvSpPr txBox="1"/>
          <p:nvPr/>
        </p:nvSpPr>
        <p:spPr>
          <a:xfrm>
            <a:off x="192006" y="6488668"/>
            <a:ext cx="868378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Tahoma"/>
                <a:ea typeface="+mn-ea"/>
                <a:cs typeface="+mn-cs"/>
                <a:hlinkClick r:id="rId2"/>
              </a:rPr>
              <a:t>https://people.inf.ethz.ch/omutlu/pub/memory-scaling_memcon13.pdf</a:t>
            </a:r>
            <a:r>
              <a:rPr kumimoji="0" lang="en-US" sz="1800" b="1" i="0" u="none" strike="noStrike" kern="1200" cap="none" spc="0" normalizeH="0" baseline="0" noProof="0" dirty="0">
                <a:ln>
                  <a:noFill/>
                </a:ln>
                <a:solidFill>
                  <a:srgbClr val="000000"/>
                </a:solidFill>
                <a:effectLst/>
                <a:uLnTx/>
                <a:uFillTx/>
                <a:latin typeface="Tahoma"/>
                <a:ea typeface="+mn-ea"/>
                <a:cs typeface="+mn-cs"/>
              </a:rPr>
              <a:t> </a:t>
            </a:r>
          </a:p>
        </p:txBody>
      </p:sp>
    </p:spTree>
    <p:extLst>
      <p:ext uri="{BB962C8B-B14F-4D97-AF65-F5344CB8AC3E}">
        <p14:creationId xmlns:p14="http://schemas.microsoft.com/office/powerpoint/2010/main" val="1338957518"/>
      </p:ext>
    </p:extLst>
  </p:cSld>
  <p:clrMapOvr>
    <a:masterClrMapping/>
  </p:clrMapOvr>
  <p:transition/>
</p:sld>
</file>

<file path=ppt/slides/slide4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528" y="152400"/>
            <a:ext cx="9144000" cy="1066800"/>
          </a:xfrm>
        </p:spPr>
        <p:txBody>
          <a:bodyPr/>
          <a:lstStyle/>
          <a:p>
            <a:r>
              <a:rPr lang="en-US" sz="3600" dirty="0"/>
              <a:t>Reference Overview Paper VII</a:t>
            </a:r>
            <a:endParaRPr lang="en-US" sz="38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6" name="Rectangle 5">
            <a:hlinkClick r:id="rId2"/>
          </p:cNvPr>
          <p:cNvSpPr/>
          <p:nvPr/>
        </p:nvSpPr>
        <p:spPr>
          <a:xfrm>
            <a:off x="1619672" y="6453336"/>
            <a:ext cx="6048672" cy="415498"/>
          </a:xfrm>
          <a:prstGeom prst="rect">
            <a:avLst/>
          </a:prstGeom>
        </p:spPr>
        <p:txBody>
          <a:bodyPr wrap="square">
            <a:spAutoFit/>
          </a:bodyPr>
          <a:lstStyle/>
          <a:p>
            <a:pPr marL="0" marR="0" lvl="0" indent="0" algn="ctr" defTabSz="914400" rtl="0" eaLnBrk="1" fontAlgn="auto" latinLnBrk="0" hangingPunct="1">
              <a:lnSpc>
                <a:spcPct val="100000"/>
              </a:lnSpc>
              <a:spcBef>
                <a:spcPts val="45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Adobe Garamond Pro" panose="02020502060506020403" pitchFamily="18" charset="0"/>
                <a:ea typeface="+mn-ea"/>
                <a:cs typeface="+mn-cs"/>
                <a:hlinkClick r:id="rId2"/>
              </a:rPr>
              <a:t>https://arxiv.org/pdf/1706.08642</a:t>
            </a:r>
            <a:r>
              <a:rPr kumimoji="0" lang="en-US" sz="2100" b="1" i="0" u="none" strike="noStrike" kern="1200" cap="none" spc="0" normalizeH="0" baseline="0" noProof="0" dirty="0">
                <a:ln>
                  <a:noFill/>
                </a:ln>
                <a:solidFill>
                  <a:srgbClr val="0000FF"/>
                </a:solidFill>
                <a:effectLst/>
                <a:uLnTx/>
                <a:uFillTx/>
                <a:latin typeface="Adobe Garamond Pro" panose="02020502060506020403" pitchFamily="18" charset="0"/>
                <a:ea typeface="+mn-ea"/>
                <a:cs typeface="+mn-cs"/>
              </a:rPr>
              <a:t>  </a:t>
            </a:r>
          </a:p>
        </p:txBody>
      </p:sp>
      <p:pic>
        <p:nvPicPr>
          <p:cNvPr id="8" name="Picture 2" descr="ttps://pbs.twimg.com/media/DKHLt24W0AAE5Fd.jpg:large"/>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89162" y="1268760"/>
            <a:ext cx="7411230" cy="452785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2596831" y="1545937"/>
            <a:ext cx="435247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srgbClr val="FF0000"/>
                </a:solidFill>
                <a:effectLst/>
                <a:uLnTx/>
                <a:uFillTx/>
                <a:latin typeface="Tahoma"/>
                <a:ea typeface="+mn-ea"/>
                <a:cs typeface="+mn-cs"/>
              </a:rPr>
              <a:t>Proceedings of the IEEE, Sept. 2017</a:t>
            </a:r>
          </a:p>
        </p:txBody>
      </p:sp>
    </p:spTree>
    <p:extLst>
      <p:ext uri="{BB962C8B-B14F-4D97-AF65-F5344CB8AC3E}">
        <p14:creationId xmlns:p14="http://schemas.microsoft.com/office/powerpoint/2010/main" val="284655891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4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EBC98-50B0-E14B-AA18-0194CEBA613E}"/>
              </a:ext>
            </a:extLst>
          </p:cNvPr>
          <p:cNvSpPr>
            <a:spLocks noGrp="1"/>
          </p:cNvSpPr>
          <p:nvPr>
            <p:ph type="title"/>
          </p:nvPr>
        </p:nvSpPr>
        <p:spPr>
          <a:xfrm>
            <a:off x="228600" y="152400"/>
            <a:ext cx="8915400" cy="884238"/>
          </a:xfrm>
        </p:spPr>
        <p:txBody>
          <a:bodyPr/>
          <a:lstStyle/>
          <a:p>
            <a:r>
              <a:rPr lang="en-US" dirty="0"/>
              <a:t>Reference Overview Paper VIII</a:t>
            </a:r>
          </a:p>
        </p:txBody>
      </p:sp>
      <p:sp>
        <p:nvSpPr>
          <p:cNvPr id="3" name="Content Placeholder 2">
            <a:extLst>
              <a:ext uri="{FF2B5EF4-FFF2-40B4-BE49-F238E27FC236}">
                <a16:creationId xmlns:a16="http://schemas.microsoft.com/office/drawing/2014/main" id="{8A54FBC6-1E5E-F74E-9CED-5D646D0D7745}"/>
              </a:ext>
            </a:extLst>
          </p:cNvPr>
          <p:cNvSpPr>
            <a:spLocks noGrp="1"/>
          </p:cNvSpPr>
          <p:nvPr>
            <p:ph idx="1"/>
          </p:nvPr>
        </p:nvSpPr>
        <p:spPr/>
        <p:txBody>
          <a:bodyPr/>
          <a:lstStyle/>
          <a:p>
            <a:r>
              <a:rPr lang="en-US" sz="2000" dirty="0"/>
              <a:t>Onur Mutlu and Jeremie Kim,</a:t>
            </a:r>
            <a:br>
              <a:rPr lang="en-US" sz="2000" dirty="0"/>
            </a:br>
            <a:r>
              <a:rPr lang="en-US" sz="2000" b="1" dirty="0">
                <a:hlinkClick r:id="rId2"/>
              </a:rPr>
              <a:t>"RowHammer: A Retrospective"</a:t>
            </a:r>
            <a:br>
              <a:rPr lang="en-US" sz="2000" dirty="0"/>
            </a:br>
            <a:r>
              <a:rPr lang="en-US" sz="2000" i="1" dirty="0">
                <a:hlinkClick r:id="rId3"/>
              </a:rPr>
              <a:t>IEEE Transactions on Computer-Aided Design of Integrated Circuits and Systems</a:t>
            </a:r>
            <a:r>
              <a:rPr lang="en-US" sz="2000" i="1" dirty="0"/>
              <a:t> (</a:t>
            </a:r>
            <a:r>
              <a:rPr lang="en-US" sz="2000" b="1" i="1" dirty="0"/>
              <a:t>TCAD</a:t>
            </a:r>
            <a:r>
              <a:rPr lang="en-US" sz="2000" i="1" dirty="0"/>
              <a:t>) Special Issue on Top Picks in Hardware and Embedded Security</a:t>
            </a:r>
            <a:r>
              <a:rPr lang="en-US" sz="2000" dirty="0"/>
              <a:t>, 2019.</a:t>
            </a:r>
            <a:br>
              <a:rPr lang="en-US" sz="2000" dirty="0"/>
            </a:br>
            <a:r>
              <a:rPr lang="en-US" sz="2000" dirty="0"/>
              <a:t>[</a:t>
            </a:r>
            <a:r>
              <a:rPr lang="en-US" sz="2000" dirty="0">
                <a:hlinkClick r:id="rId4"/>
              </a:rPr>
              <a:t>Preliminary arXiv version</a:t>
            </a:r>
            <a:r>
              <a:rPr lang="en-US" sz="2000" dirty="0"/>
              <a:t>]</a:t>
            </a:r>
            <a:br>
              <a:rPr lang="en-US" sz="2000" dirty="0"/>
            </a:br>
            <a:r>
              <a:rPr lang="en-US" sz="2000" dirty="0"/>
              <a:t>[</a:t>
            </a:r>
            <a:r>
              <a:rPr lang="en-US" sz="2000" dirty="0">
                <a:hlinkClick r:id="rId5"/>
              </a:rPr>
              <a:t>Slides from COSADE 2019 (pptx)</a:t>
            </a:r>
            <a:r>
              <a:rPr lang="en-US" sz="2000" dirty="0"/>
              <a:t>]</a:t>
            </a:r>
            <a:br>
              <a:rPr lang="en-US" sz="2000" dirty="0"/>
            </a:br>
            <a:r>
              <a:rPr lang="en-US" sz="2000" dirty="0"/>
              <a:t>[</a:t>
            </a:r>
            <a:r>
              <a:rPr lang="en-US" sz="2000" dirty="0">
                <a:hlinkClick r:id="rId6"/>
              </a:rPr>
              <a:t>Slides from VLSI-SOC 2020 (pptx)</a:t>
            </a:r>
            <a:r>
              <a:rPr lang="en-US" sz="2000" dirty="0"/>
              <a:t> </a:t>
            </a:r>
            <a:r>
              <a:rPr lang="en-US" sz="2000" dirty="0">
                <a:hlinkClick r:id="rId7"/>
              </a:rPr>
              <a:t>(pdf)</a:t>
            </a:r>
            <a:r>
              <a:rPr lang="en-US" sz="2000" dirty="0"/>
              <a:t>]</a:t>
            </a:r>
            <a:br>
              <a:rPr lang="en-US" sz="2000" dirty="0"/>
            </a:br>
            <a:r>
              <a:rPr lang="en-US" sz="2000" dirty="0"/>
              <a:t>[</a:t>
            </a:r>
            <a:r>
              <a:rPr lang="en-US" sz="2000" dirty="0">
                <a:hlinkClick r:id="rId8"/>
              </a:rPr>
              <a:t>Talk Video</a:t>
            </a:r>
            <a:r>
              <a:rPr lang="en-US" sz="2000" dirty="0"/>
              <a:t> (30 minutes)]</a:t>
            </a:r>
          </a:p>
          <a:p>
            <a:pPr marL="0" indent="0">
              <a:buNone/>
            </a:pPr>
            <a:endParaRPr lang="en-US" sz="2000" dirty="0"/>
          </a:p>
          <a:p>
            <a:endParaRPr lang="en-US" sz="2000" dirty="0"/>
          </a:p>
        </p:txBody>
      </p:sp>
      <p:sp>
        <p:nvSpPr>
          <p:cNvPr id="4" name="Slide Number Placeholder 3">
            <a:extLst>
              <a:ext uri="{FF2B5EF4-FFF2-40B4-BE49-F238E27FC236}">
                <a16:creationId xmlns:a16="http://schemas.microsoft.com/office/drawing/2014/main" id="{9E5AABF2-B333-B545-8DF3-BE9AFD43C84E}"/>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467</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a:extLst>
              <a:ext uri="{FF2B5EF4-FFF2-40B4-BE49-F238E27FC236}">
                <a16:creationId xmlns:a16="http://schemas.microsoft.com/office/drawing/2014/main" id="{DF8A0BF4-FF83-FF4D-95CC-55B11F61D051}"/>
              </a:ext>
            </a:extLst>
          </p:cNvPr>
          <p:cNvPicPr>
            <a:picLocks noChangeAspect="1"/>
          </p:cNvPicPr>
          <p:nvPr/>
        </p:nvPicPr>
        <p:blipFill>
          <a:blip r:embed="rId9"/>
          <a:stretch>
            <a:fillRect/>
          </a:stretch>
        </p:blipFill>
        <p:spPr>
          <a:xfrm>
            <a:off x="990600" y="4495800"/>
            <a:ext cx="7391400" cy="1752600"/>
          </a:xfrm>
          <a:prstGeom prst="rect">
            <a:avLst/>
          </a:prstGeom>
        </p:spPr>
      </p:pic>
    </p:spTree>
    <p:extLst>
      <p:ext uri="{BB962C8B-B14F-4D97-AF65-F5344CB8AC3E}">
        <p14:creationId xmlns:p14="http://schemas.microsoft.com/office/powerpoint/2010/main" val="2635782034"/>
      </p:ext>
    </p:extLst>
  </p:cSld>
  <p:clrMapOvr>
    <a:masterClrMapping/>
  </p:clrMapOvr>
  <p:transition/>
</p:sld>
</file>

<file path=ppt/slides/slide4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Related Videos and Course Materials (I)</a:t>
            </a:r>
          </a:p>
        </p:txBody>
      </p:sp>
      <p:sp>
        <p:nvSpPr>
          <p:cNvPr id="3" name="Content Placeholder 2"/>
          <p:cNvSpPr>
            <a:spLocks noGrp="1"/>
          </p:cNvSpPr>
          <p:nvPr>
            <p:ph idx="1"/>
          </p:nvPr>
        </p:nvSpPr>
        <p:spPr>
          <a:xfrm>
            <a:off x="228600" y="1115597"/>
            <a:ext cx="8915400" cy="5193723"/>
          </a:xfrm>
        </p:spPr>
        <p:txBody>
          <a:bodyPr/>
          <a:lstStyle/>
          <a:p>
            <a:r>
              <a:rPr lang="en-US" b="1" dirty="0">
                <a:hlinkClick r:id="rId2"/>
              </a:rPr>
              <a:t>Undergraduate Digital Design &amp; Computer Architecture Course Lecture Videos</a:t>
            </a:r>
            <a:r>
              <a:rPr lang="en-US" b="1" dirty="0"/>
              <a:t> (</a:t>
            </a:r>
            <a:r>
              <a:rPr lang="en-US" b="1" dirty="0">
                <a:hlinkClick r:id="rId3"/>
              </a:rPr>
              <a:t>2020</a:t>
            </a:r>
            <a:r>
              <a:rPr lang="en-US" b="1" dirty="0"/>
              <a:t>, </a:t>
            </a:r>
            <a:r>
              <a:rPr lang="en-US" b="1" dirty="0">
                <a:hlinkClick r:id="rId2"/>
              </a:rPr>
              <a:t>2019</a:t>
            </a:r>
            <a:r>
              <a:rPr lang="en-US" b="1" dirty="0"/>
              <a:t>, </a:t>
            </a:r>
            <a:r>
              <a:rPr lang="en-US" b="1" dirty="0">
                <a:hlinkClick r:id="rId4"/>
              </a:rPr>
              <a:t>2018</a:t>
            </a:r>
            <a:r>
              <a:rPr lang="en-US" b="1" dirty="0"/>
              <a:t>, </a:t>
            </a:r>
            <a:r>
              <a:rPr lang="en-US" b="1" dirty="0">
                <a:hlinkClick r:id="rId5"/>
              </a:rPr>
              <a:t>2017</a:t>
            </a:r>
            <a:r>
              <a:rPr lang="en-US" b="1" dirty="0"/>
              <a:t>, </a:t>
            </a:r>
            <a:r>
              <a:rPr lang="en-US" b="1" dirty="0">
                <a:hlinkClick r:id="rId6"/>
              </a:rPr>
              <a:t>2015</a:t>
            </a:r>
            <a:r>
              <a:rPr lang="en-US" b="1" dirty="0"/>
              <a:t>, </a:t>
            </a:r>
            <a:r>
              <a:rPr lang="en-US" b="1" dirty="0">
                <a:hlinkClick r:id="rId7"/>
              </a:rPr>
              <a:t>2014</a:t>
            </a:r>
            <a:r>
              <a:rPr lang="en-US" b="1" dirty="0"/>
              <a:t>, </a:t>
            </a:r>
            <a:r>
              <a:rPr lang="en-US" b="1" dirty="0">
                <a:hlinkClick r:id="rId8"/>
              </a:rPr>
              <a:t>2013</a:t>
            </a:r>
            <a:r>
              <a:rPr lang="en-US" b="1" dirty="0"/>
              <a:t>)</a:t>
            </a:r>
          </a:p>
          <a:p>
            <a:r>
              <a:rPr lang="en-US" b="1" dirty="0">
                <a:hlinkClick r:id="rId9"/>
              </a:rPr>
              <a:t>Undergraduate Digital Design &amp; Computer Architecture Course Materials</a:t>
            </a:r>
            <a:r>
              <a:rPr lang="en-US" b="1" dirty="0"/>
              <a:t> (</a:t>
            </a:r>
            <a:r>
              <a:rPr lang="en-US" b="1" dirty="0">
                <a:hlinkClick r:id="rId10"/>
              </a:rPr>
              <a:t>2020</a:t>
            </a:r>
            <a:r>
              <a:rPr lang="en-US" b="1" dirty="0"/>
              <a:t>, </a:t>
            </a:r>
            <a:r>
              <a:rPr lang="en-US" b="1" dirty="0">
                <a:hlinkClick r:id="rId9"/>
              </a:rPr>
              <a:t>2019</a:t>
            </a:r>
            <a:r>
              <a:rPr lang="en-US" b="1" dirty="0"/>
              <a:t>, </a:t>
            </a:r>
            <a:r>
              <a:rPr lang="en-US" b="1" dirty="0">
                <a:hlinkClick r:id="rId11"/>
              </a:rPr>
              <a:t>2018</a:t>
            </a:r>
            <a:r>
              <a:rPr lang="en-US" b="1" dirty="0"/>
              <a:t>, </a:t>
            </a:r>
            <a:r>
              <a:rPr lang="en-US" b="1" dirty="0">
                <a:hlinkClick r:id="rId12"/>
              </a:rPr>
              <a:t>2015</a:t>
            </a:r>
            <a:r>
              <a:rPr lang="en-US" b="1" dirty="0"/>
              <a:t>, </a:t>
            </a:r>
            <a:r>
              <a:rPr lang="en-US" b="1" dirty="0">
                <a:hlinkClick r:id="rId13"/>
              </a:rPr>
              <a:t>2014</a:t>
            </a:r>
            <a:r>
              <a:rPr lang="en-US" b="1" dirty="0"/>
              <a:t>, </a:t>
            </a:r>
            <a:r>
              <a:rPr lang="en-US" b="1" dirty="0">
                <a:hlinkClick r:id="rId14"/>
              </a:rPr>
              <a:t>2013</a:t>
            </a:r>
            <a:r>
              <a:rPr lang="en-US" b="1" dirty="0"/>
              <a:t>)</a:t>
            </a:r>
            <a:endParaRPr lang="en-US" sz="1500" b="1" dirty="0">
              <a:hlinkClick r:id="" action="ppaction://noaction"/>
            </a:endParaRPr>
          </a:p>
          <a:p>
            <a:endParaRPr lang="en-US" sz="1500" b="1" dirty="0">
              <a:hlinkClick r:id="" action="ppaction://noaction"/>
            </a:endParaRPr>
          </a:p>
          <a:p>
            <a:r>
              <a:rPr lang="en-US" b="1" dirty="0">
                <a:hlinkClick r:id="rId15"/>
              </a:rPr>
              <a:t>Graduate Computer Architecture Course Lecture Videos</a:t>
            </a:r>
            <a:r>
              <a:rPr lang="en-US" b="1" dirty="0"/>
              <a:t> (</a:t>
            </a:r>
            <a:r>
              <a:rPr lang="en-US" b="1" dirty="0">
                <a:hlinkClick r:id="rId15"/>
              </a:rPr>
              <a:t>2019</a:t>
            </a:r>
            <a:r>
              <a:rPr lang="en-US" b="1" dirty="0"/>
              <a:t>, </a:t>
            </a:r>
            <a:r>
              <a:rPr lang="en-US" b="1" dirty="0">
                <a:hlinkClick r:id="rId16"/>
              </a:rPr>
              <a:t>2018</a:t>
            </a:r>
            <a:r>
              <a:rPr lang="en-US" b="1" dirty="0"/>
              <a:t>, </a:t>
            </a:r>
            <a:r>
              <a:rPr lang="en-US" b="1" dirty="0">
                <a:hlinkClick r:id="rId17"/>
              </a:rPr>
              <a:t>2017</a:t>
            </a:r>
            <a:r>
              <a:rPr lang="en-US" b="1" dirty="0"/>
              <a:t>, </a:t>
            </a:r>
            <a:r>
              <a:rPr lang="en-US" b="1" dirty="0">
                <a:hlinkClick r:id="rId18"/>
              </a:rPr>
              <a:t>2015</a:t>
            </a:r>
            <a:r>
              <a:rPr lang="en-US" b="1" dirty="0"/>
              <a:t>, </a:t>
            </a:r>
            <a:r>
              <a:rPr lang="en-US" b="1" dirty="0">
                <a:hlinkClick r:id="rId19"/>
              </a:rPr>
              <a:t>2013</a:t>
            </a:r>
            <a:r>
              <a:rPr lang="en-US" b="1" dirty="0"/>
              <a:t>)</a:t>
            </a:r>
          </a:p>
          <a:p>
            <a:r>
              <a:rPr lang="en-US" b="1" dirty="0">
                <a:hlinkClick r:id="rId20"/>
              </a:rPr>
              <a:t>Graduate Computer Architecture Course Materials</a:t>
            </a:r>
            <a:r>
              <a:rPr lang="en-US" b="1" dirty="0"/>
              <a:t> (</a:t>
            </a:r>
            <a:r>
              <a:rPr lang="en-US" b="1" dirty="0">
                <a:hlinkClick r:id="rId20"/>
              </a:rPr>
              <a:t>2019</a:t>
            </a:r>
            <a:r>
              <a:rPr lang="en-US" b="1" dirty="0"/>
              <a:t>, </a:t>
            </a:r>
            <a:r>
              <a:rPr lang="en-US" b="1" dirty="0">
                <a:hlinkClick r:id="rId21"/>
              </a:rPr>
              <a:t>2018</a:t>
            </a:r>
            <a:r>
              <a:rPr lang="en-US" b="1" dirty="0"/>
              <a:t>, </a:t>
            </a:r>
            <a:r>
              <a:rPr lang="en-US" b="1" dirty="0">
                <a:hlinkClick r:id="rId22"/>
              </a:rPr>
              <a:t>2017</a:t>
            </a:r>
            <a:r>
              <a:rPr lang="en-US" b="1" dirty="0"/>
              <a:t>, </a:t>
            </a:r>
            <a:r>
              <a:rPr lang="en-US" b="1" dirty="0">
                <a:hlinkClick r:id="rId23"/>
              </a:rPr>
              <a:t>2015</a:t>
            </a:r>
            <a:r>
              <a:rPr lang="en-US" b="1" dirty="0"/>
              <a:t>, </a:t>
            </a:r>
            <a:r>
              <a:rPr lang="en-US" b="1" dirty="0">
                <a:hlinkClick r:id="rId24"/>
              </a:rPr>
              <a:t>2013</a:t>
            </a:r>
            <a:r>
              <a:rPr lang="en-US" b="1" dirty="0"/>
              <a:t>)</a:t>
            </a:r>
          </a:p>
          <a:p>
            <a:pPr marL="0" indent="0">
              <a:buNone/>
            </a:pPr>
            <a:endParaRPr lang="en-US" sz="1500" b="1" dirty="0">
              <a:hlinkClick r:id="" action="ppaction://noaction"/>
            </a:endParaRPr>
          </a:p>
          <a:p>
            <a:r>
              <a:rPr lang="en-US" b="1" dirty="0">
                <a:hlinkClick r:id="rId25"/>
              </a:rPr>
              <a:t>Parallel Computer Architecture Course Materials</a:t>
            </a:r>
            <a:r>
              <a:rPr lang="en-US" b="1" dirty="0"/>
              <a:t> (</a:t>
            </a:r>
            <a:r>
              <a:rPr lang="en-US" b="1" dirty="0">
                <a:hlinkClick r:id="rId26"/>
              </a:rPr>
              <a:t>Lecture Videos</a:t>
            </a:r>
            <a:r>
              <a:rPr lang="en-US" b="1" dirty="0"/>
              <a:t>)</a:t>
            </a:r>
          </a:p>
          <a:p>
            <a:endParaRPr lang="en-US" sz="1200" b="1" dirty="0">
              <a:hlinkClick r:id="rId27"/>
            </a:endParaRPr>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468</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1690635514"/>
      </p:ext>
    </p:extLst>
  </p:cSld>
  <p:clrMapOvr>
    <a:masterClrMapping/>
  </p:clrMapOvr>
  <p:transition/>
</p:sld>
</file>

<file path=ppt/slides/slide4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Related Videos and Course Materials (II)</a:t>
            </a:r>
          </a:p>
        </p:txBody>
      </p:sp>
      <p:sp>
        <p:nvSpPr>
          <p:cNvPr id="3" name="Content Placeholder 2"/>
          <p:cNvSpPr>
            <a:spLocks noGrp="1"/>
          </p:cNvSpPr>
          <p:nvPr>
            <p:ph idx="1"/>
          </p:nvPr>
        </p:nvSpPr>
        <p:spPr>
          <a:xfrm>
            <a:off x="228600" y="823482"/>
            <a:ext cx="8915400" cy="5193723"/>
          </a:xfrm>
        </p:spPr>
        <p:txBody>
          <a:bodyPr/>
          <a:lstStyle/>
          <a:p>
            <a:endParaRPr lang="en-US" sz="1200" b="1" dirty="0">
              <a:hlinkClick r:id="rId2"/>
            </a:endParaRPr>
          </a:p>
          <a:p>
            <a:r>
              <a:rPr lang="en-US" b="1" dirty="0">
                <a:hlinkClick r:id="rId3"/>
              </a:rPr>
              <a:t>Seminar in Computer Architecture Course Lecture Videos</a:t>
            </a:r>
            <a:r>
              <a:rPr lang="en-US" b="1" dirty="0"/>
              <a:t> (</a:t>
            </a:r>
            <a:r>
              <a:rPr lang="en-US" b="1" dirty="0">
                <a:hlinkClick r:id="rId3"/>
              </a:rPr>
              <a:t>Spring 2020</a:t>
            </a:r>
            <a:r>
              <a:rPr lang="en-US" b="1" dirty="0"/>
              <a:t>, </a:t>
            </a:r>
            <a:r>
              <a:rPr lang="en-US" b="1" dirty="0">
                <a:hlinkClick r:id="rId4"/>
              </a:rPr>
              <a:t>Fall 2019</a:t>
            </a:r>
            <a:r>
              <a:rPr lang="en-US" b="1" dirty="0"/>
              <a:t>, </a:t>
            </a:r>
            <a:r>
              <a:rPr lang="en-US" b="1" dirty="0">
                <a:hlinkClick r:id="rId5"/>
              </a:rPr>
              <a:t>Spring 2019</a:t>
            </a:r>
            <a:r>
              <a:rPr lang="en-US" b="1" dirty="0"/>
              <a:t>, </a:t>
            </a:r>
            <a:r>
              <a:rPr lang="en-US" b="1" dirty="0">
                <a:hlinkClick r:id="rId6"/>
              </a:rPr>
              <a:t>2018</a:t>
            </a:r>
            <a:r>
              <a:rPr lang="en-US" b="1" dirty="0"/>
              <a:t>)</a:t>
            </a:r>
          </a:p>
          <a:p>
            <a:r>
              <a:rPr lang="en-US" b="1" dirty="0">
                <a:hlinkClick r:id="rId7"/>
              </a:rPr>
              <a:t>Seminar in Computer Architecture Course Materials</a:t>
            </a:r>
            <a:r>
              <a:rPr lang="en-US" b="1" dirty="0"/>
              <a:t> (</a:t>
            </a:r>
            <a:r>
              <a:rPr lang="en-US" b="1" dirty="0">
                <a:hlinkClick r:id="rId7"/>
              </a:rPr>
              <a:t>Spring 2020</a:t>
            </a:r>
            <a:r>
              <a:rPr lang="en-US" b="1" dirty="0"/>
              <a:t>, </a:t>
            </a:r>
            <a:r>
              <a:rPr lang="en-US" b="1" dirty="0">
                <a:hlinkClick r:id="rId8"/>
              </a:rPr>
              <a:t>Fall 2019</a:t>
            </a:r>
            <a:r>
              <a:rPr lang="en-US" b="1" dirty="0"/>
              <a:t>, </a:t>
            </a:r>
            <a:r>
              <a:rPr lang="en-US" b="1" dirty="0">
                <a:hlinkClick r:id="rId9"/>
              </a:rPr>
              <a:t>Spring 2019</a:t>
            </a:r>
            <a:r>
              <a:rPr lang="en-US" b="1" dirty="0"/>
              <a:t>, </a:t>
            </a:r>
            <a:r>
              <a:rPr lang="en-US" b="1" dirty="0">
                <a:hlinkClick r:id="rId10"/>
              </a:rPr>
              <a:t>2018</a:t>
            </a:r>
            <a:r>
              <a:rPr lang="en-US" b="1" dirty="0"/>
              <a:t>)</a:t>
            </a:r>
          </a:p>
          <a:p>
            <a:pPr marL="0" indent="0">
              <a:buNone/>
            </a:pPr>
            <a:endParaRPr lang="en-US" b="1" dirty="0"/>
          </a:p>
          <a:p>
            <a:r>
              <a:rPr lang="en-US" b="1" dirty="0">
                <a:hlinkClick r:id="rId11"/>
              </a:rPr>
              <a:t>Memory Systems Course Lecture Videos</a:t>
            </a:r>
            <a:r>
              <a:rPr lang="en-US" b="1" dirty="0"/>
              <a:t> (</a:t>
            </a:r>
            <a:r>
              <a:rPr lang="en-US" b="1" dirty="0">
                <a:hlinkClick r:id="rId12"/>
              </a:rPr>
              <a:t>Sept 2019</a:t>
            </a:r>
            <a:r>
              <a:rPr lang="en-US" b="1" dirty="0"/>
              <a:t>, </a:t>
            </a:r>
            <a:r>
              <a:rPr lang="en-US" b="1" dirty="0">
                <a:hlinkClick r:id="rId13"/>
              </a:rPr>
              <a:t>July 2019</a:t>
            </a:r>
            <a:r>
              <a:rPr lang="en-US" b="1" dirty="0"/>
              <a:t>, </a:t>
            </a:r>
            <a:r>
              <a:rPr lang="en-US" b="1" dirty="0">
                <a:hlinkClick r:id="rId14"/>
              </a:rPr>
              <a:t>June 2019</a:t>
            </a:r>
            <a:r>
              <a:rPr lang="en-US" b="1" dirty="0"/>
              <a:t>, </a:t>
            </a:r>
            <a:r>
              <a:rPr lang="en-US" b="1" dirty="0">
                <a:hlinkClick r:id="rId11"/>
              </a:rPr>
              <a:t>October 2018</a:t>
            </a:r>
            <a:r>
              <a:rPr lang="en-US" b="1" dirty="0"/>
              <a:t>)</a:t>
            </a:r>
          </a:p>
          <a:p>
            <a:r>
              <a:rPr lang="en-US" b="1" dirty="0">
                <a:hlinkClick r:id="rId15"/>
              </a:rPr>
              <a:t>Memory Systems Short Course Lecture Materials</a:t>
            </a:r>
            <a:r>
              <a:rPr lang="en-US" b="1" dirty="0"/>
              <a:t> (</a:t>
            </a:r>
            <a:r>
              <a:rPr lang="en-US" b="1" dirty="0">
                <a:hlinkClick r:id="rId15"/>
              </a:rPr>
              <a:t>Sept 2019</a:t>
            </a:r>
            <a:r>
              <a:rPr lang="en-US" b="1" dirty="0"/>
              <a:t>, </a:t>
            </a:r>
            <a:r>
              <a:rPr lang="en-US" b="1" dirty="0">
                <a:hlinkClick r:id="rId15"/>
              </a:rPr>
              <a:t>July 2019</a:t>
            </a:r>
            <a:r>
              <a:rPr lang="en-US" b="1" dirty="0"/>
              <a:t>, </a:t>
            </a:r>
            <a:r>
              <a:rPr lang="en-US" b="1" dirty="0">
                <a:hlinkClick r:id="rId16"/>
              </a:rPr>
              <a:t>June 2019</a:t>
            </a:r>
            <a:r>
              <a:rPr lang="en-US" b="1" dirty="0"/>
              <a:t>, </a:t>
            </a:r>
            <a:r>
              <a:rPr lang="en-US" b="1" dirty="0">
                <a:hlinkClick r:id="rId17"/>
              </a:rPr>
              <a:t>October 2018</a:t>
            </a:r>
            <a:r>
              <a:rPr lang="en-US" b="1" dirty="0"/>
              <a:t>)</a:t>
            </a:r>
          </a:p>
          <a:p>
            <a:r>
              <a:rPr lang="en-US" b="1" dirty="0">
                <a:hlinkClick r:id="rId18"/>
              </a:rPr>
              <a:t>ACACES Summer School Memory Systems Course Lecture Videos</a:t>
            </a:r>
            <a:r>
              <a:rPr lang="en-US" b="1" dirty="0"/>
              <a:t> (</a:t>
            </a:r>
            <a:r>
              <a:rPr lang="en-US" b="1" dirty="0">
                <a:hlinkClick r:id="rId18"/>
              </a:rPr>
              <a:t>2018</a:t>
            </a:r>
            <a:r>
              <a:rPr lang="en-US" b="1" dirty="0"/>
              <a:t>, </a:t>
            </a:r>
            <a:r>
              <a:rPr lang="en-US" b="1" dirty="0">
                <a:hlinkClick r:id="rId19"/>
              </a:rPr>
              <a:t>2013</a:t>
            </a:r>
            <a:r>
              <a:rPr lang="en-US" b="1" dirty="0"/>
              <a:t>)</a:t>
            </a:r>
          </a:p>
          <a:p>
            <a:r>
              <a:rPr lang="en-US" b="1" dirty="0">
                <a:hlinkClick r:id="rId20"/>
              </a:rPr>
              <a:t>ACACES Summer School Memory Systems Course Materials</a:t>
            </a:r>
            <a:r>
              <a:rPr lang="en-US" b="1" dirty="0"/>
              <a:t> (</a:t>
            </a:r>
            <a:r>
              <a:rPr lang="en-US" b="1" dirty="0">
                <a:hlinkClick r:id="rId20"/>
              </a:rPr>
              <a:t>2018</a:t>
            </a:r>
            <a:r>
              <a:rPr lang="en-US" b="1" dirty="0"/>
              <a:t>, </a:t>
            </a:r>
            <a:r>
              <a:rPr lang="en-US" b="1" dirty="0">
                <a:hlinkClick r:id="rId19"/>
              </a:rPr>
              <a:t>2013</a:t>
            </a:r>
            <a:r>
              <a:rPr lang="en-US" b="1" dirty="0"/>
              <a:t>)</a:t>
            </a:r>
          </a:p>
          <a:p>
            <a:endParaRPr lang="en-US" b="1" dirty="0">
              <a:hlinkClick r:id="rId21"/>
            </a:endParaRPr>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469</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2209698862"/>
      </p:ext>
    </p:extLst>
  </p:cSld>
  <p:clrMapOvr>
    <a:masterClrMapping/>
  </p:clrMapOvr>
  <p:transition/>
</p:sld>
</file>

<file path=ppt/slides/slide4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Some Open Source Tools (I)</a:t>
            </a:r>
          </a:p>
        </p:txBody>
      </p:sp>
      <p:sp>
        <p:nvSpPr>
          <p:cNvPr id="3" name="Content Placeholder 2"/>
          <p:cNvSpPr>
            <a:spLocks noGrp="1"/>
          </p:cNvSpPr>
          <p:nvPr>
            <p:ph idx="1"/>
          </p:nvPr>
        </p:nvSpPr>
        <p:spPr>
          <a:xfrm>
            <a:off x="228600" y="836712"/>
            <a:ext cx="8610600" cy="5193723"/>
          </a:xfrm>
        </p:spPr>
        <p:txBody>
          <a:bodyPr/>
          <a:lstStyle/>
          <a:p>
            <a:r>
              <a:rPr lang="en-US" dirty="0" err="1">
                <a:solidFill>
                  <a:srgbClr val="0000FF"/>
                </a:solidFill>
              </a:rPr>
              <a:t>Rowhammer</a:t>
            </a:r>
            <a:r>
              <a:rPr lang="en-US" dirty="0">
                <a:solidFill>
                  <a:srgbClr val="0000FF"/>
                </a:solidFill>
              </a:rPr>
              <a:t> – Program to Induce RowHammer Errors</a:t>
            </a:r>
          </a:p>
          <a:p>
            <a:pPr lvl="1"/>
            <a:r>
              <a:rPr lang="en-US" dirty="0">
                <a:hlinkClick r:id="rId2"/>
              </a:rPr>
              <a:t>https://github.com/CMU-SAFARI/rowhammer</a:t>
            </a:r>
            <a:r>
              <a:rPr lang="en-US" dirty="0"/>
              <a:t> </a:t>
            </a:r>
          </a:p>
          <a:p>
            <a:r>
              <a:rPr lang="en-US" dirty="0" err="1">
                <a:solidFill>
                  <a:srgbClr val="0000FF"/>
                </a:solidFill>
              </a:rPr>
              <a:t>Ramulator</a:t>
            </a:r>
            <a:r>
              <a:rPr lang="en-US" dirty="0">
                <a:solidFill>
                  <a:srgbClr val="0000FF"/>
                </a:solidFill>
              </a:rPr>
              <a:t> – Fast and Extensible DRAM Simulator</a:t>
            </a:r>
          </a:p>
          <a:p>
            <a:pPr lvl="1"/>
            <a:r>
              <a:rPr lang="en-US" dirty="0">
                <a:hlinkClick r:id="rId3"/>
              </a:rPr>
              <a:t>https://github.com/CMU-SAFARI/ramulator</a:t>
            </a:r>
            <a:r>
              <a:rPr lang="en-US" dirty="0"/>
              <a:t> </a:t>
            </a:r>
          </a:p>
          <a:p>
            <a:r>
              <a:rPr lang="en-US" dirty="0" err="1">
                <a:solidFill>
                  <a:srgbClr val="0000FF"/>
                </a:solidFill>
              </a:rPr>
              <a:t>MemSim</a:t>
            </a:r>
            <a:r>
              <a:rPr lang="en-US" dirty="0">
                <a:solidFill>
                  <a:srgbClr val="0000FF"/>
                </a:solidFill>
              </a:rPr>
              <a:t> – Simple Memory Simulator</a:t>
            </a:r>
          </a:p>
          <a:p>
            <a:pPr lvl="1"/>
            <a:r>
              <a:rPr lang="en-US" dirty="0">
                <a:hlinkClick r:id="rId4"/>
              </a:rPr>
              <a:t>https://github.com/CMU-SAFARI/memsim</a:t>
            </a:r>
            <a:r>
              <a:rPr lang="en-US" dirty="0"/>
              <a:t> </a:t>
            </a:r>
          </a:p>
          <a:p>
            <a:r>
              <a:rPr lang="en-US" dirty="0" err="1">
                <a:solidFill>
                  <a:srgbClr val="0000FF"/>
                </a:solidFill>
              </a:rPr>
              <a:t>NOCulator</a:t>
            </a:r>
            <a:r>
              <a:rPr lang="en-US" dirty="0">
                <a:solidFill>
                  <a:srgbClr val="0000FF"/>
                </a:solidFill>
              </a:rPr>
              <a:t> – Flexible Network-on-Chip Simulator</a:t>
            </a:r>
          </a:p>
          <a:p>
            <a:pPr lvl="1"/>
            <a:r>
              <a:rPr lang="en-US" dirty="0">
                <a:hlinkClick r:id="rId5"/>
              </a:rPr>
              <a:t>https://github.com/CMU-SAFARI/NOCulator</a:t>
            </a:r>
            <a:r>
              <a:rPr lang="en-US" dirty="0"/>
              <a:t> </a:t>
            </a:r>
          </a:p>
          <a:p>
            <a:r>
              <a:rPr lang="en-US" dirty="0">
                <a:solidFill>
                  <a:srgbClr val="0000FF"/>
                </a:solidFill>
              </a:rPr>
              <a:t>SoftMC – FPGA-Based DRAM Testing Infrastructure</a:t>
            </a:r>
          </a:p>
          <a:p>
            <a:pPr lvl="1"/>
            <a:r>
              <a:rPr lang="en-US" dirty="0">
                <a:hlinkClick r:id="rId6"/>
              </a:rPr>
              <a:t>https://github.com/CMU-SAFARI/SoftMC</a:t>
            </a:r>
            <a:r>
              <a:rPr lang="en-US" dirty="0"/>
              <a:t> </a:t>
            </a:r>
          </a:p>
          <a:p>
            <a:pPr lvl="1"/>
            <a:endParaRPr lang="en-US" sz="1200" dirty="0"/>
          </a:p>
          <a:p>
            <a:r>
              <a:rPr lang="en-US" dirty="0">
                <a:solidFill>
                  <a:srgbClr val="FF0000"/>
                </a:solidFill>
              </a:rPr>
              <a:t>Other open-source software from my group</a:t>
            </a:r>
          </a:p>
          <a:p>
            <a:pPr lvl="1"/>
            <a:r>
              <a:rPr lang="en-US" b="1" dirty="0">
                <a:hlinkClick r:id="rId7"/>
              </a:rPr>
              <a:t>https://github.com/CMU-SAFARI/</a:t>
            </a:r>
            <a:r>
              <a:rPr lang="en-US" b="1" dirty="0"/>
              <a:t> </a:t>
            </a:r>
          </a:p>
          <a:p>
            <a:pPr lvl="1"/>
            <a:r>
              <a:rPr lang="en-US" b="1" dirty="0">
                <a:hlinkClick r:id="rId8"/>
              </a:rPr>
              <a:t>http://www.ece.cmu.edu/~safari/tools.html</a:t>
            </a:r>
            <a:r>
              <a:rPr lang="en-US" b="1" dirty="0"/>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470</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1084259714"/>
      </p:ext>
    </p:extLst>
  </p:cSld>
  <p:clrMapOvr>
    <a:masterClrMapping/>
  </p:clrMapOvr>
  <p:transition/>
</p:sld>
</file>

<file path=ppt/slides/slide4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Some Open Source Tools (II)</a:t>
            </a:r>
          </a:p>
        </p:txBody>
      </p:sp>
      <p:sp>
        <p:nvSpPr>
          <p:cNvPr id="3" name="Content Placeholder 2"/>
          <p:cNvSpPr>
            <a:spLocks noGrp="1"/>
          </p:cNvSpPr>
          <p:nvPr>
            <p:ph idx="1"/>
          </p:nvPr>
        </p:nvSpPr>
        <p:spPr>
          <a:xfrm>
            <a:off x="228600" y="836712"/>
            <a:ext cx="8610600" cy="5193723"/>
          </a:xfrm>
        </p:spPr>
        <p:txBody>
          <a:bodyPr/>
          <a:lstStyle/>
          <a:p>
            <a:r>
              <a:rPr lang="en-US" dirty="0" err="1">
                <a:solidFill>
                  <a:srgbClr val="0000FF"/>
                </a:solidFill>
              </a:rPr>
              <a:t>MQSim</a:t>
            </a:r>
            <a:r>
              <a:rPr lang="en-US" dirty="0">
                <a:solidFill>
                  <a:srgbClr val="0000FF"/>
                </a:solidFill>
              </a:rPr>
              <a:t> – A Fast Modern SSD Simulator </a:t>
            </a:r>
          </a:p>
          <a:p>
            <a:pPr lvl="1"/>
            <a:r>
              <a:rPr lang="en-US" dirty="0">
                <a:hlinkClick r:id="rId2"/>
              </a:rPr>
              <a:t>https://github.com/CMU-SAFARI/MQSim</a:t>
            </a:r>
            <a:r>
              <a:rPr lang="en-US" dirty="0"/>
              <a:t>  </a:t>
            </a:r>
          </a:p>
          <a:p>
            <a:r>
              <a:rPr lang="en-US" dirty="0">
                <a:solidFill>
                  <a:srgbClr val="0000FF"/>
                </a:solidFill>
              </a:rPr>
              <a:t>Mosaic – GPU Simulator Supporting Concurrent Applications</a:t>
            </a:r>
          </a:p>
          <a:p>
            <a:pPr lvl="1"/>
            <a:r>
              <a:rPr lang="en-US" dirty="0">
                <a:hlinkClick r:id="rId3"/>
              </a:rPr>
              <a:t>https://github.com/CMU-SAFARI/Mosaic</a:t>
            </a:r>
            <a:r>
              <a:rPr lang="en-US" dirty="0"/>
              <a:t>  </a:t>
            </a:r>
          </a:p>
          <a:p>
            <a:r>
              <a:rPr lang="en-US" dirty="0">
                <a:solidFill>
                  <a:srgbClr val="0000FF"/>
                </a:solidFill>
              </a:rPr>
              <a:t>IMPICA – Processing in 3D-Stacked Memory Simulator</a:t>
            </a:r>
          </a:p>
          <a:p>
            <a:pPr lvl="1"/>
            <a:r>
              <a:rPr lang="en-US" dirty="0">
                <a:hlinkClick r:id="rId4"/>
              </a:rPr>
              <a:t>https://github.com/CMU-SAFARI/IMPICA</a:t>
            </a:r>
            <a:r>
              <a:rPr lang="en-US" dirty="0"/>
              <a:t>  </a:t>
            </a:r>
          </a:p>
          <a:p>
            <a:r>
              <a:rPr lang="en-US" dirty="0">
                <a:solidFill>
                  <a:srgbClr val="0000FF"/>
                </a:solidFill>
              </a:rPr>
              <a:t>SMLA – Detailed 3D-Stacked Memory Simulator</a:t>
            </a:r>
          </a:p>
          <a:p>
            <a:pPr lvl="1"/>
            <a:r>
              <a:rPr lang="en-US" dirty="0">
                <a:hlinkClick r:id="rId5"/>
              </a:rPr>
              <a:t>https://github.com/CMU-SAFARI/SMLA</a:t>
            </a:r>
            <a:r>
              <a:rPr lang="en-US" dirty="0"/>
              <a:t>  </a:t>
            </a:r>
          </a:p>
          <a:p>
            <a:r>
              <a:rPr lang="en-US" dirty="0" err="1">
                <a:solidFill>
                  <a:srgbClr val="0000FF"/>
                </a:solidFill>
              </a:rPr>
              <a:t>HWASim</a:t>
            </a:r>
            <a:r>
              <a:rPr lang="en-US" dirty="0">
                <a:solidFill>
                  <a:srgbClr val="0000FF"/>
                </a:solidFill>
              </a:rPr>
              <a:t> – Simulator for Heterogeneous CPU-HWA Systems</a:t>
            </a:r>
          </a:p>
          <a:p>
            <a:pPr lvl="1"/>
            <a:r>
              <a:rPr lang="en-US" dirty="0">
                <a:hlinkClick r:id="rId6"/>
              </a:rPr>
              <a:t>https://github.com/CMU-SAFARI/HWASim</a:t>
            </a:r>
            <a:r>
              <a:rPr lang="en-US" dirty="0"/>
              <a:t> </a:t>
            </a:r>
          </a:p>
          <a:p>
            <a:pPr lvl="1"/>
            <a:endParaRPr lang="en-US" sz="1200" dirty="0"/>
          </a:p>
          <a:p>
            <a:r>
              <a:rPr lang="en-US" dirty="0">
                <a:solidFill>
                  <a:srgbClr val="FF0000"/>
                </a:solidFill>
              </a:rPr>
              <a:t>Other open-source software from my group</a:t>
            </a:r>
          </a:p>
          <a:p>
            <a:pPr lvl="1"/>
            <a:r>
              <a:rPr lang="en-US" b="1" dirty="0">
                <a:hlinkClick r:id="rId7"/>
              </a:rPr>
              <a:t>https://github.com/CMU-SAFARI/</a:t>
            </a:r>
            <a:r>
              <a:rPr lang="en-US" b="1" dirty="0"/>
              <a:t> </a:t>
            </a:r>
          </a:p>
          <a:p>
            <a:pPr lvl="1"/>
            <a:r>
              <a:rPr lang="en-US" b="1" dirty="0">
                <a:hlinkClick r:id="rId8"/>
              </a:rPr>
              <a:t>http://www.ece.cmu.edu/~safari/tools.html</a:t>
            </a:r>
            <a:r>
              <a:rPr lang="en-US" b="1" dirty="0"/>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471</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124202230"/>
      </p:ext>
    </p:extLst>
  </p:cSld>
  <p:clrMapOvr>
    <a:masterClrMapping/>
  </p:clrMapOvr>
  <p:transition/>
</p:sld>
</file>

<file path=ppt/slides/slide4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More Open Source Tools (III)</a:t>
            </a:r>
          </a:p>
        </p:txBody>
      </p:sp>
      <p:sp>
        <p:nvSpPr>
          <p:cNvPr id="3" name="Content Placeholder 2"/>
          <p:cNvSpPr>
            <a:spLocks noGrp="1"/>
          </p:cNvSpPr>
          <p:nvPr>
            <p:ph idx="1"/>
          </p:nvPr>
        </p:nvSpPr>
        <p:spPr>
          <a:xfrm>
            <a:off x="228600" y="692696"/>
            <a:ext cx="8610600" cy="5193723"/>
          </a:xfrm>
        </p:spPr>
        <p:txBody>
          <a:bodyPr/>
          <a:lstStyle/>
          <a:p>
            <a:pPr lvl="1"/>
            <a:endParaRPr lang="en-US" sz="1200" dirty="0"/>
          </a:p>
          <a:p>
            <a:r>
              <a:rPr lang="en-US" dirty="0">
                <a:solidFill>
                  <a:srgbClr val="FF0000"/>
                </a:solidFill>
              </a:rPr>
              <a:t>A lot more open-source software from my group</a:t>
            </a:r>
          </a:p>
          <a:p>
            <a:pPr lvl="1"/>
            <a:r>
              <a:rPr lang="en-US" b="1" dirty="0">
                <a:hlinkClick r:id="rId2"/>
              </a:rPr>
              <a:t>https://github.com/CMU-SAFARI/</a:t>
            </a:r>
            <a:r>
              <a:rPr lang="en-US" b="1" dirty="0"/>
              <a:t> </a:t>
            </a:r>
          </a:p>
          <a:p>
            <a:pPr lvl="1"/>
            <a:r>
              <a:rPr lang="en-US" b="1" dirty="0">
                <a:hlinkClick r:id="rId3"/>
              </a:rPr>
              <a:t>http://www.ece.cmu.edu/~safari/tools.html</a:t>
            </a:r>
            <a:r>
              <a:rPr lang="en-US" b="1" dirty="0"/>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472</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a:extLst>
              <a:ext uri="{FF2B5EF4-FFF2-40B4-BE49-F238E27FC236}">
                <a16:creationId xmlns:a16="http://schemas.microsoft.com/office/drawing/2014/main" id="{33DBA81C-47FC-7447-8E5B-774D1DE2A5B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99591" y="2420888"/>
            <a:ext cx="7376851" cy="4005827"/>
          </a:xfrm>
          <a:prstGeom prst="rect">
            <a:avLst/>
          </a:prstGeom>
        </p:spPr>
      </p:pic>
    </p:spTree>
    <p:extLst>
      <p:ext uri="{BB962C8B-B14F-4D97-AF65-F5344CB8AC3E}">
        <p14:creationId xmlns:p14="http://schemas.microsoft.com/office/powerpoint/2010/main" val="2249119151"/>
      </p:ext>
    </p:extLst>
  </p:cSld>
  <p:clrMapOvr>
    <a:masterClrMapping/>
  </p:clrMapOvr>
  <p:transition/>
</p:sld>
</file>

<file path=ppt/slides/slide4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76E76-3DF3-9847-8A08-45FCD529858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AD7EBCD-5A6F-3340-B62D-91A3EF960DF5}"/>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9D6134AB-D416-9A48-BBCD-22A7C7648CE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473</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a:extLst>
              <a:ext uri="{FF2B5EF4-FFF2-40B4-BE49-F238E27FC236}">
                <a16:creationId xmlns:a16="http://schemas.microsoft.com/office/drawing/2014/main" id="{6B3D586A-3EAB-D842-A65E-F7012BD4D88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39552" y="11863"/>
            <a:ext cx="3823070" cy="6858000"/>
          </a:xfrm>
          <a:prstGeom prst="rect">
            <a:avLst/>
          </a:prstGeom>
        </p:spPr>
      </p:pic>
      <p:pic>
        <p:nvPicPr>
          <p:cNvPr id="6" name="Picture 5">
            <a:extLst>
              <a:ext uri="{FF2B5EF4-FFF2-40B4-BE49-F238E27FC236}">
                <a16:creationId xmlns:a16="http://schemas.microsoft.com/office/drawing/2014/main" id="{116FE935-377A-4A4C-B041-D868F81E0A8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841587" y="18078"/>
            <a:ext cx="3518647" cy="6858000"/>
          </a:xfrm>
          <a:prstGeom prst="rect">
            <a:avLst/>
          </a:prstGeom>
        </p:spPr>
      </p:pic>
    </p:spTree>
    <p:extLst>
      <p:ext uri="{BB962C8B-B14F-4D97-AF65-F5344CB8AC3E}">
        <p14:creationId xmlns:p14="http://schemas.microsoft.com/office/powerpoint/2010/main" val="2261414133"/>
      </p:ext>
    </p:extLst>
  </p:cSld>
  <p:clrMapOvr>
    <a:masterClrMapping/>
  </p:clrMapOvr>
  <p:transition/>
</p:sld>
</file>

<file path=ppt/slides/slide4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Referenced Papers, Talks, Artifacts</a:t>
            </a:r>
          </a:p>
        </p:txBody>
      </p:sp>
      <p:sp>
        <p:nvSpPr>
          <p:cNvPr id="3" name="Content Placeholder 2"/>
          <p:cNvSpPr>
            <a:spLocks noGrp="1"/>
          </p:cNvSpPr>
          <p:nvPr>
            <p:ph idx="1"/>
          </p:nvPr>
        </p:nvSpPr>
        <p:spPr/>
        <p:txBody>
          <a:bodyPr/>
          <a:lstStyle/>
          <a:p>
            <a:endParaRPr lang="en-US" dirty="0"/>
          </a:p>
          <a:p>
            <a:r>
              <a:rPr lang="en-US" dirty="0"/>
              <a:t>All are available at</a:t>
            </a:r>
          </a:p>
          <a:p>
            <a:pPr marL="0" indent="0">
              <a:buNone/>
            </a:pPr>
            <a:endParaRPr lang="en-US" dirty="0"/>
          </a:p>
          <a:p>
            <a:pPr marL="344487" lvl="1" indent="0">
              <a:buNone/>
            </a:pPr>
            <a:r>
              <a:rPr lang="en-US" b="1" dirty="0">
                <a:solidFill>
                  <a:srgbClr val="0432FF"/>
                </a:solidFill>
                <a:hlinkClick r:id="rId2">
                  <a:extLst>
                    <a:ext uri="{A12FA001-AC4F-418D-AE19-62706E023703}">
                      <ahyp:hlinkClr xmlns:ahyp="http://schemas.microsoft.com/office/drawing/2018/hyperlinkcolor" val="tx"/>
                    </a:ext>
                  </a:extLst>
                </a:hlinkClick>
              </a:rPr>
              <a:t>https://people.inf.ethz.ch/omutlu/projects.htm</a:t>
            </a:r>
            <a:r>
              <a:rPr lang="en-US" b="1" dirty="0">
                <a:solidFill>
                  <a:srgbClr val="0432FF"/>
                </a:solidFill>
              </a:rPr>
              <a:t> </a:t>
            </a:r>
          </a:p>
          <a:p>
            <a:pPr marL="344487" lvl="1" indent="0">
              <a:buNone/>
            </a:pPr>
            <a:r>
              <a:rPr lang="en-US" dirty="0">
                <a:solidFill>
                  <a:srgbClr val="0432FF"/>
                </a:solidFill>
              </a:rPr>
              <a:t> </a:t>
            </a:r>
            <a:r>
              <a:rPr lang="en-US" dirty="0">
                <a:solidFill>
                  <a:srgbClr val="0432FF"/>
                </a:solidFill>
                <a:hlinkClick r:id="rId3">
                  <a:extLst>
                    <a:ext uri="{A12FA001-AC4F-418D-AE19-62706E023703}">
                      <ahyp:hlinkClr xmlns:ahyp="http://schemas.microsoft.com/office/drawing/2018/hyperlinkcolor" val="tx"/>
                    </a:ext>
                  </a:extLst>
                </a:hlinkClick>
              </a:rPr>
              <a:t>http://scholar.google.com/citations?user=7XyGUGkAAAAJ&amp;hl=en</a:t>
            </a:r>
            <a:endParaRPr lang="en-US" dirty="0">
              <a:solidFill>
                <a:srgbClr val="0432FF"/>
              </a:solidFill>
            </a:endParaRPr>
          </a:p>
          <a:p>
            <a:pPr marL="344487" lvl="1" indent="0">
              <a:buNone/>
            </a:pPr>
            <a:endParaRPr lang="en-US" dirty="0">
              <a:solidFill>
                <a:srgbClr val="0432FF"/>
              </a:solidFill>
            </a:endParaRPr>
          </a:p>
          <a:p>
            <a:pPr marL="344487" lvl="1" indent="0">
              <a:buNone/>
            </a:pPr>
            <a:r>
              <a:rPr lang="en-US" b="1" dirty="0">
                <a:solidFill>
                  <a:srgbClr val="0432FF"/>
                </a:solidFill>
                <a:hlinkClick r:id="rId4">
                  <a:extLst>
                    <a:ext uri="{A12FA001-AC4F-418D-AE19-62706E023703}">
                      <ahyp:hlinkClr xmlns:ahyp="http://schemas.microsoft.com/office/drawing/2018/hyperlinkcolor" val="tx"/>
                    </a:ext>
                  </a:extLst>
                </a:hlinkClick>
              </a:rPr>
              <a:t>https://www.youtube.com/onurmutlulectures</a:t>
            </a:r>
            <a:r>
              <a:rPr lang="en-US" b="1" dirty="0">
                <a:solidFill>
                  <a:srgbClr val="0432FF"/>
                </a:solidFill>
              </a:rPr>
              <a:t> </a:t>
            </a:r>
          </a:p>
          <a:p>
            <a:pPr marL="344487" lvl="1" indent="0">
              <a:buNone/>
            </a:pPr>
            <a:endParaRPr lang="en-US" b="1" dirty="0">
              <a:solidFill>
                <a:srgbClr val="0432FF"/>
              </a:solidFill>
            </a:endParaRPr>
          </a:p>
          <a:p>
            <a:pPr marL="344487" lvl="1" indent="0">
              <a:buNone/>
            </a:pPr>
            <a:r>
              <a:rPr lang="en-US" b="1" u="sng" dirty="0">
                <a:solidFill>
                  <a:srgbClr val="0432FF"/>
                </a:solidFill>
              </a:rPr>
              <a:t>https://</a:t>
            </a:r>
            <a:r>
              <a:rPr lang="en-US" b="1" u="sng" dirty="0" err="1">
                <a:solidFill>
                  <a:srgbClr val="0432FF"/>
                </a:solidFill>
              </a:rPr>
              <a:t>github.com</a:t>
            </a:r>
            <a:r>
              <a:rPr lang="en-US" b="1" u="sng" dirty="0">
                <a:solidFill>
                  <a:srgbClr val="0432FF"/>
                </a:solidFill>
              </a:rPr>
              <a:t>/CMU-SAFARI/ </a:t>
            </a:r>
          </a:p>
          <a:p>
            <a:pPr marL="344487" lvl="1" indent="0">
              <a:buNone/>
            </a:pPr>
            <a:endParaRPr lang="en-US" b="1" dirty="0">
              <a:solidFill>
                <a:srgbClr val="0432FF"/>
              </a:solidFill>
            </a:endParaRPr>
          </a:p>
          <a:p>
            <a:pPr marL="344487" lvl="1" indent="0">
              <a:buNone/>
            </a:pPr>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474</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4096970317"/>
      </p:ext>
    </p:extLst>
  </p:cSld>
  <p:clrMapOvr>
    <a:masterClrMapping/>
  </p:clrMapOvr>
  <p:transition/>
</p:sld>
</file>

<file path=ppt/slides/slide4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90E75-44AE-3749-84A1-9991C665D4E8}"/>
              </a:ext>
            </a:extLst>
          </p:cNvPr>
          <p:cNvSpPr>
            <a:spLocks noGrp="1"/>
          </p:cNvSpPr>
          <p:nvPr>
            <p:ph type="title"/>
          </p:nvPr>
        </p:nvSpPr>
        <p:spPr/>
        <p:txBody>
          <a:bodyPr/>
          <a:lstStyle/>
          <a:p>
            <a:r>
              <a:rPr lang="en-US" dirty="0"/>
              <a:t>An Interview on Research and Education</a:t>
            </a:r>
          </a:p>
        </p:txBody>
      </p:sp>
      <p:sp>
        <p:nvSpPr>
          <p:cNvPr id="3" name="Content Placeholder 2">
            <a:extLst>
              <a:ext uri="{FF2B5EF4-FFF2-40B4-BE49-F238E27FC236}">
                <a16:creationId xmlns:a16="http://schemas.microsoft.com/office/drawing/2014/main" id="{69BE6586-EEE6-A04A-A548-5966B309FAAB}"/>
              </a:ext>
            </a:extLst>
          </p:cNvPr>
          <p:cNvSpPr>
            <a:spLocks noGrp="1"/>
          </p:cNvSpPr>
          <p:nvPr>
            <p:ph idx="1"/>
          </p:nvPr>
        </p:nvSpPr>
        <p:spPr/>
        <p:txBody>
          <a:bodyPr/>
          <a:lstStyle/>
          <a:p>
            <a:r>
              <a:rPr lang="en-US" dirty="0">
                <a:solidFill>
                  <a:srgbClr val="0432FF"/>
                </a:solidFill>
              </a:rPr>
              <a:t>Computing Research and Education (@ ISCA 2019)</a:t>
            </a:r>
          </a:p>
          <a:p>
            <a:pPr lvl="1"/>
            <a:r>
              <a:rPr lang="en-US" dirty="0">
                <a:hlinkClick r:id="rId2"/>
              </a:rPr>
              <a:t>https://www.youtube.com/watch?v=8ffSEKZhmvo&amp;list=PL5Q2soXY2Zi_4oP9LdL3cc8G6NIjD2Ydz</a:t>
            </a:r>
            <a:endParaRPr lang="en-US" dirty="0"/>
          </a:p>
          <a:p>
            <a:pPr lvl="1"/>
            <a:endParaRPr lang="en-US" dirty="0"/>
          </a:p>
          <a:p>
            <a:pPr lvl="1"/>
            <a:endParaRPr lang="en-US" dirty="0"/>
          </a:p>
          <a:p>
            <a:r>
              <a:rPr lang="en-US" dirty="0">
                <a:solidFill>
                  <a:srgbClr val="0432FF"/>
                </a:solidFill>
              </a:rPr>
              <a:t>Maurice Wilkes Award Speech (10 minutes)</a:t>
            </a:r>
          </a:p>
          <a:p>
            <a:pPr lvl="1"/>
            <a:r>
              <a:rPr lang="en-US" dirty="0">
                <a:hlinkClick r:id="rId3"/>
              </a:rPr>
              <a:t>https://www.youtube.com/watch?v=tcQ3zZ3JpuA&amp;list=PL5Q2soXY2Zi8D_5MGV6EnXEJHnV2YFBJl&amp;index=15</a:t>
            </a:r>
            <a:endParaRPr lang="en-US" dirty="0"/>
          </a:p>
        </p:txBody>
      </p:sp>
      <p:sp>
        <p:nvSpPr>
          <p:cNvPr id="4" name="Slide Number Placeholder 3">
            <a:extLst>
              <a:ext uri="{FF2B5EF4-FFF2-40B4-BE49-F238E27FC236}">
                <a16:creationId xmlns:a16="http://schemas.microsoft.com/office/drawing/2014/main" id="{8EF1CA24-C7A2-D849-8A4D-9CCFFD7B50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475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412159474"/>
      </p:ext>
    </p:extLst>
  </p:cSld>
  <p:clrMapOvr>
    <a:masterClrMapping/>
  </p:clrMapOvr>
  <p:transition/>
</p:sld>
</file>

<file path=ppt/slides/slide4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45B70-88E5-4A45-8F0F-98E8802735F5}"/>
              </a:ext>
            </a:extLst>
          </p:cNvPr>
          <p:cNvSpPr>
            <a:spLocks noGrp="1"/>
          </p:cNvSpPr>
          <p:nvPr>
            <p:ph type="title"/>
          </p:nvPr>
        </p:nvSpPr>
        <p:spPr/>
        <p:txBody>
          <a:bodyPr/>
          <a:lstStyle/>
          <a:p>
            <a:r>
              <a:rPr lang="en-US" dirty="0"/>
              <a:t>More Thoughts and Suggestions</a:t>
            </a:r>
          </a:p>
        </p:txBody>
      </p:sp>
      <p:sp>
        <p:nvSpPr>
          <p:cNvPr id="3" name="Content Placeholder 2">
            <a:extLst>
              <a:ext uri="{FF2B5EF4-FFF2-40B4-BE49-F238E27FC236}">
                <a16:creationId xmlns:a16="http://schemas.microsoft.com/office/drawing/2014/main" id="{163D66C4-277F-5645-8E15-23E56F3B54BA}"/>
              </a:ext>
            </a:extLst>
          </p:cNvPr>
          <p:cNvSpPr>
            <a:spLocks noGrp="1"/>
          </p:cNvSpPr>
          <p:nvPr>
            <p:ph idx="1"/>
          </p:nvPr>
        </p:nvSpPr>
        <p:spPr>
          <a:xfrm>
            <a:off x="228600" y="1052736"/>
            <a:ext cx="8915400" cy="5195664"/>
          </a:xfrm>
        </p:spPr>
        <p:txBody>
          <a:bodyPr/>
          <a:lstStyle/>
          <a:p>
            <a:r>
              <a:rPr lang="en-US" sz="1800" dirty="0"/>
              <a:t>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"Some Reflections (on DRAM)"</a:t>
            </a:r>
            <a:br>
              <a:rPr lang="en-US" sz="1800" dirty="0">
                <a:solidFill>
                  <a:srgbClr val="0432FF"/>
                </a:solidFill>
              </a:rPr>
            </a:br>
            <a:r>
              <a:rPr lang="en-US" sz="1800" i="1" dirty="0"/>
              <a:t>Award Speech for </a:t>
            </a:r>
            <a:r>
              <a:rPr lang="en-US" sz="1800" i="1" dirty="0">
                <a:hlinkClick r:id="rId3"/>
              </a:rPr>
              <a:t>ACM SIGARCH Maurice Wilkes Award</a:t>
            </a:r>
            <a:r>
              <a:rPr lang="en-US" sz="1800" i="1" dirty="0"/>
              <a:t>, at the </a:t>
            </a:r>
            <a:r>
              <a:rPr lang="en-US" sz="1800" b="1" i="1" dirty="0"/>
              <a:t>ISCA</a:t>
            </a:r>
            <a:r>
              <a:rPr lang="en-US" sz="1800" i="1" dirty="0"/>
              <a:t> Awards Ceremony</a:t>
            </a:r>
            <a:r>
              <a:rPr lang="en-US" sz="1800" dirty="0"/>
              <a:t>, Phoenix, AZ, USA, 25 June 2019.</a:t>
            </a:r>
            <a:br>
              <a:rPr lang="en-US" sz="1800" dirty="0"/>
            </a:br>
            <a:r>
              <a:rPr lang="en-US" sz="1800" dirty="0"/>
              <a:t>[</a:t>
            </a:r>
            <a:r>
              <a:rPr lang="en-US" sz="1800" dirty="0">
                <a:hlinkClick r:id="rId2"/>
              </a:rPr>
              <a:t>Slides (pptx)</a:t>
            </a:r>
            <a:r>
              <a:rPr lang="en-US" sz="1800" dirty="0"/>
              <a:t> </a:t>
            </a:r>
            <a:r>
              <a:rPr lang="en-US" sz="1800" dirty="0">
                <a:hlinkClick r:id="rId4"/>
              </a:rPr>
              <a:t>(pdf)</a:t>
            </a:r>
            <a:r>
              <a:rPr lang="en-US" sz="1800" dirty="0"/>
              <a:t>]</a:t>
            </a:r>
            <a:br>
              <a:rPr lang="en-US" sz="1800" dirty="0"/>
            </a:br>
            <a:r>
              <a:rPr lang="en-US" sz="1800" dirty="0"/>
              <a:t>[</a:t>
            </a:r>
            <a:r>
              <a:rPr lang="en-US" sz="1800" dirty="0">
                <a:hlinkClick r:id="rId5"/>
              </a:rPr>
              <a:t>Video of Award Acceptance Speech (Youtube; 10 minutes)</a:t>
            </a:r>
            <a:r>
              <a:rPr lang="en-US" sz="1800" dirty="0"/>
              <a:t> </a:t>
            </a:r>
            <a:r>
              <a:rPr lang="en-US" sz="1800" dirty="0">
                <a:hlinkClick r:id="rId6"/>
              </a:rPr>
              <a:t>(Youku; 13 minutes)</a:t>
            </a:r>
            <a:r>
              <a:rPr lang="en-US" sz="1800" dirty="0"/>
              <a:t>]</a:t>
            </a:r>
            <a:br>
              <a:rPr lang="en-US" sz="1800" dirty="0"/>
            </a:br>
            <a:r>
              <a:rPr lang="en-US" sz="1800" dirty="0"/>
              <a:t>[</a:t>
            </a:r>
            <a:r>
              <a:rPr lang="en-US" sz="1800" dirty="0">
                <a:hlinkClick r:id="rId7"/>
              </a:rPr>
              <a:t>Video of Interview after Award Acceptance (Youtube; 1 hour 6 minutes)</a:t>
            </a:r>
            <a:r>
              <a:rPr lang="en-US" sz="1800" dirty="0"/>
              <a:t> </a:t>
            </a:r>
            <a:r>
              <a:rPr lang="en-US" sz="1800" dirty="0">
                <a:hlinkClick r:id="rId8"/>
              </a:rPr>
              <a:t>(Youku; 1 hour 6 minutes)</a:t>
            </a:r>
            <a:r>
              <a:rPr lang="en-US" sz="1800" dirty="0"/>
              <a:t>]</a:t>
            </a:r>
            <a:br>
              <a:rPr lang="en-US" sz="1800" dirty="0"/>
            </a:br>
            <a:r>
              <a:rPr lang="en-US" sz="1800" dirty="0"/>
              <a:t>[</a:t>
            </a:r>
            <a:r>
              <a:rPr lang="en-US" sz="1800" dirty="0">
                <a:hlinkClick r:id="rId9"/>
              </a:rPr>
              <a:t>News Article on "ACM SIGARCH Maurice Wilkes Award goes to Prof. Onur Mutlu"</a:t>
            </a:r>
            <a:r>
              <a:rPr lang="en-US" sz="1800" dirty="0"/>
              <a:t>]</a:t>
            </a:r>
          </a:p>
          <a:p>
            <a:pPr marL="0" indent="0">
              <a:buNone/>
            </a:pPr>
            <a:br>
              <a:rPr lang="en-US" sz="2000" dirty="0"/>
            </a:br>
            <a:endParaRPr lang="en-US" sz="1900" dirty="0"/>
          </a:p>
          <a:p>
            <a:r>
              <a:rPr lang="en-US" sz="1900" dirty="0"/>
              <a:t>Onur Mutlu,</a:t>
            </a:r>
            <a:br>
              <a:rPr lang="en-US" sz="1900" dirty="0"/>
            </a:br>
            <a:r>
              <a:rPr lang="en-US" sz="1900" b="1" dirty="0">
                <a:solidFill>
                  <a:srgbClr val="0432FF"/>
                </a:solidFill>
                <a:hlinkClick r:id="rId10">
                  <a:extLst>
                    <a:ext uri="{A12FA001-AC4F-418D-AE19-62706E023703}">
                      <ahyp:hlinkClr xmlns:ahyp="http://schemas.microsoft.com/office/drawing/2018/hyperlinkcolor" val="tx"/>
                    </a:ext>
                  </a:extLst>
                </a:hlinkClick>
              </a:rPr>
              <a:t>"How to Build an Impactful Research Group"</a:t>
            </a:r>
            <a:br>
              <a:rPr lang="en-US" sz="1900" dirty="0"/>
            </a:br>
            <a:r>
              <a:rPr lang="en-US" sz="1900" i="1" dirty="0">
                <a:hlinkClick r:id="rId11"/>
              </a:rPr>
              <a:t>57th Design Automation Conference Early Career Workshop (</a:t>
            </a:r>
            <a:r>
              <a:rPr lang="en-US" sz="1900" b="1" i="1" dirty="0">
                <a:hlinkClick r:id="rId11"/>
              </a:rPr>
              <a:t>DAC</a:t>
            </a:r>
            <a:r>
              <a:rPr lang="en-US" sz="1900" i="1" dirty="0">
                <a:hlinkClick r:id="rId11"/>
              </a:rPr>
              <a:t>)</a:t>
            </a:r>
            <a:r>
              <a:rPr lang="en-US" sz="1900" dirty="0"/>
              <a:t>, Virtual, 19 July 2020.</a:t>
            </a:r>
            <a:br>
              <a:rPr lang="en-US" sz="1900" dirty="0"/>
            </a:br>
            <a:r>
              <a:rPr lang="en-US" sz="1900" dirty="0"/>
              <a:t>[</a:t>
            </a:r>
            <a:r>
              <a:rPr lang="en-US" sz="1900" dirty="0">
                <a:hlinkClick r:id="rId10"/>
              </a:rPr>
              <a:t>Slides (pptx)</a:t>
            </a:r>
            <a:r>
              <a:rPr lang="en-US" sz="1900" dirty="0"/>
              <a:t> </a:t>
            </a:r>
            <a:r>
              <a:rPr lang="en-US" sz="1900" dirty="0">
                <a:hlinkClick r:id="rId12"/>
              </a:rPr>
              <a:t>(pdf)</a:t>
            </a:r>
            <a:r>
              <a:rPr lang="en-US" sz="1900" dirty="0"/>
              <a:t>]</a:t>
            </a:r>
            <a:br>
              <a:rPr lang="en-US" sz="2000" dirty="0"/>
            </a:br>
            <a:endParaRPr lang="en-US" sz="1900" dirty="0"/>
          </a:p>
          <a:p>
            <a:pPr marL="0" indent="0">
              <a:buNone/>
            </a:pPr>
            <a:br>
              <a:rPr lang="en-US" dirty="0"/>
            </a:br>
            <a:endParaRPr lang="en-US" dirty="0"/>
          </a:p>
        </p:txBody>
      </p:sp>
    </p:spTree>
    <p:extLst>
      <p:ext uri="{BB962C8B-B14F-4D97-AF65-F5344CB8AC3E}">
        <p14:creationId xmlns:p14="http://schemas.microsoft.com/office/powerpoint/2010/main" val="1482829047"/>
      </p:ext>
    </p:extLst>
  </p:cSld>
  <p:clrMapOvr>
    <a:masterClrMapping/>
  </p:clrMapOvr>
  <p:transition/>
</p:sld>
</file>

<file path=ppt/slides/slide4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End of Backup Slides</a:t>
            </a:r>
          </a:p>
        </p:txBody>
      </p:sp>
      <p:sp>
        <p:nvSpPr>
          <p:cNvPr id="3" name="Subtitle 2"/>
          <p:cNvSpPr>
            <a:spLocks noGrp="1"/>
          </p:cNvSpPr>
          <p:nvPr>
            <p:ph type="subTitle" idx="1"/>
          </p:nvPr>
        </p:nvSpPr>
        <p:spPr/>
        <p:txBody>
          <a:bodyPr/>
          <a:lstStyle/>
          <a:p>
            <a:endParaRPr lang="en-US"/>
          </a:p>
        </p:txBody>
      </p:sp>
      <p:sp>
        <p:nvSpPr>
          <p:cNvPr id="4" name="Slide Number Placeholder 3"/>
          <p:cNvSpPr>
            <a:spLocks noGrp="1"/>
          </p:cNvSpPr>
          <p:nvPr>
            <p:ph type="sldNum" sz="quarter" idx="12"/>
          </p:nvPr>
        </p:nvSpPr>
        <p:spPr/>
        <p:txBody>
          <a:bodyPr/>
          <a:lstStyle/>
          <a:p>
            <a:fld id="{EF0CAD05-5F98-C240-A41D-E171A6304933}" type="slidenum">
              <a:rPr lang="en-US" smtClean="0">
                <a:solidFill>
                  <a:srgbClr val="000000"/>
                </a:solidFill>
              </a:rPr>
              <a:pPr/>
              <a:t>477</a:t>
            </a:fld>
            <a:endParaRPr lang="en-US">
              <a:solidFill>
                <a:srgbClr val="000000"/>
              </a:solidFill>
            </a:endParaRPr>
          </a:p>
        </p:txBody>
      </p:sp>
    </p:spTree>
    <p:extLst>
      <p:ext uri="{BB962C8B-B14F-4D97-AF65-F5344CB8AC3E}">
        <p14:creationId xmlns:p14="http://schemas.microsoft.com/office/powerpoint/2010/main" val="1020926108"/>
      </p:ext>
    </p:extLst>
  </p:cSld>
  <p:clrMapOvr>
    <a:masterClrMapping/>
  </p:clrMapOvr>
  <p:transition/>
</p:sld>
</file>

<file path=ppt/theme/_rels/theme36.xml.rels><?xml version="1.0" encoding="UTF-8" standalone="yes"?>
<Relationships xmlns="http://schemas.openxmlformats.org/package/2006/relationships"><Relationship Id="rId1" Type="http://schemas.openxmlformats.org/officeDocument/2006/relationships/image" Target="../media/image7.jpeg"/></Relationships>
</file>

<file path=ppt/theme/theme1.xml><?xml version="1.0" encoding="utf-8"?>
<a:theme xmlns:a="http://schemas.openxmlformats.org/drawingml/2006/main" name="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8_Edg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2_Office Theme">
  <a:themeElements>
    <a:clrScheme name="Custom 7">
      <a:dk1>
        <a:srgbClr val="990000"/>
      </a:dk1>
      <a:lt1>
        <a:srgbClr val="FFFFFF"/>
      </a:lt1>
      <a:dk2>
        <a:srgbClr val="FFFFFF"/>
      </a:dk2>
      <a:lt2>
        <a:srgbClr val="FFFFFF"/>
      </a:lt2>
      <a:accent1>
        <a:srgbClr val="606060"/>
      </a:accent1>
      <a:accent2>
        <a:srgbClr val="A9A9A9"/>
      </a:accent2>
      <a:accent3>
        <a:srgbClr val="CCCCCC"/>
      </a:accent3>
      <a:accent4>
        <a:srgbClr val="990000"/>
      </a:accent4>
      <a:accent5>
        <a:srgbClr val="000000"/>
      </a:accent5>
      <a:accent6>
        <a:srgbClr val="969696"/>
      </a:accent6>
      <a:hlink>
        <a:srgbClr val="990000"/>
      </a:hlink>
      <a:folHlink>
        <a:srgbClr val="AEAEA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8.xml><?xml version="1.0" encoding="utf-8"?>
<a:theme xmlns:a="http://schemas.openxmlformats.org/drawingml/2006/main" name="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1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1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1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2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3.xml><?xml version="1.0" encoding="utf-8"?>
<a:theme xmlns:a="http://schemas.openxmlformats.org/drawingml/2006/main" name="3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4.xml><?xml version="1.0" encoding="utf-8"?>
<a:theme xmlns:a="http://schemas.openxmlformats.org/drawingml/2006/main" name="3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5.xml><?xml version="1.0" encoding="utf-8"?>
<a:theme xmlns:a="http://schemas.openxmlformats.org/drawingml/2006/main" name="4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6.xml><?xml version="1.0" encoding="utf-8"?>
<a:theme xmlns:a="http://schemas.openxmlformats.org/drawingml/2006/main" name="5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7.xml><?xml version="1.0" encoding="utf-8"?>
<a:theme xmlns:a="http://schemas.openxmlformats.org/drawingml/2006/main" name="5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8.xml><?xml version="1.0" encoding="utf-8"?>
<a:theme xmlns:a="http://schemas.openxmlformats.org/drawingml/2006/main" name="58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9.xml><?xml version="1.0" encoding="utf-8"?>
<a:theme xmlns:a="http://schemas.openxmlformats.org/drawingml/2006/main" name="5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0.xml><?xml version="1.0" encoding="utf-8"?>
<a:theme xmlns:a="http://schemas.openxmlformats.org/drawingml/2006/main" name="64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1.xml><?xml version="1.0" encoding="utf-8"?>
<a:theme xmlns:a="http://schemas.openxmlformats.org/drawingml/2006/main" name="8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2.xml><?xml version="1.0" encoding="utf-8"?>
<a:theme xmlns:a="http://schemas.openxmlformats.org/drawingml/2006/main" name="9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3.xml><?xml version="1.0" encoding="utf-8"?>
<a:theme xmlns:a="http://schemas.openxmlformats.org/drawingml/2006/main" name="9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4.xml><?xml version="1.0" encoding="utf-8"?>
<a:theme xmlns:a="http://schemas.openxmlformats.org/drawingml/2006/main" name="9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5.xml><?xml version="1.0" encoding="utf-8"?>
<a:theme xmlns:a="http://schemas.openxmlformats.org/drawingml/2006/main" name="1_Metropolitan_bull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Presentation1" id="{A8ACA0D9-A384-4858-9FCC-2505F264A948}" vid="{6AE8C0EA-499D-4586-A497-DF22E9D58294}"/>
    </a:ext>
  </a:extLst>
</a:theme>
</file>

<file path=ppt/theme/theme26.xml><?xml version="1.0" encoding="utf-8"?>
<a:theme xmlns:a="http://schemas.openxmlformats.org/drawingml/2006/main" name="98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7.xml><?xml version="1.0" encoding="utf-8"?>
<a:theme xmlns:a="http://schemas.openxmlformats.org/drawingml/2006/main" name="1_Office 테마">
  <a:themeElements>
    <a:clrScheme name="기본">
      <a:dk1>
        <a:sysClr val="windowText" lastClr="000000"/>
      </a:dk1>
      <a:lt1>
        <a:sysClr val="window" lastClr="FFFFFF"/>
      </a:lt1>
      <a:dk2>
        <a:srgbClr val="1B6AA3"/>
      </a:dk2>
      <a:lt2>
        <a:srgbClr val="FFFFFF"/>
      </a:lt2>
      <a:accent1>
        <a:srgbClr val="5DA5DA"/>
      </a:accent1>
      <a:accent2>
        <a:srgbClr val="FAA43A"/>
      </a:accent2>
      <a:accent3>
        <a:srgbClr val="60BD68"/>
      </a:accent3>
      <a:accent4>
        <a:srgbClr val="F17CB0"/>
      </a:accent4>
      <a:accent5>
        <a:srgbClr val="B2912F"/>
      </a:accent5>
      <a:accent6>
        <a:srgbClr val="307D99"/>
      </a:accent6>
      <a:hlink>
        <a:srgbClr val="0563C1"/>
      </a:hlink>
      <a:folHlink>
        <a:srgbClr val="954F72"/>
      </a:folHlink>
    </a:clrScheme>
    <a:fontScheme name="Calibri - 나눔고딕">
      <a:majorFont>
        <a:latin typeface="Calibri"/>
        <a:ea typeface="나눔고딕"/>
        <a:cs typeface=""/>
      </a:majorFont>
      <a:minorFont>
        <a:latin typeface="Calibri"/>
        <a:ea typeface="나눔고딕"/>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8.xml><?xml version="1.0" encoding="utf-8"?>
<a:theme xmlns:a="http://schemas.openxmlformats.org/drawingml/2006/main" name="13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9.xml><?xml version="1.0" encoding="utf-8"?>
<a:theme xmlns:a="http://schemas.openxmlformats.org/drawingml/2006/main" name="14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0.xml><?xml version="1.0" encoding="utf-8"?>
<a:theme xmlns:a="http://schemas.openxmlformats.org/drawingml/2006/main" name="148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1.xml><?xml version="1.0" encoding="utf-8"?>
<a:theme xmlns:a="http://schemas.openxmlformats.org/drawingml/2006/main" name="3_Metropolitan_bull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Presentation1" id="{A8ACA0D9-A384-4858-9FCC-2505F264A948}" vid="{6AE8C0EA-499D-4586-A497-DF22E9D58294}"/>
    </a:ext>
  </a:extLst>
</a:theme>
</file>

<file path=ppt/theme/theme32.xml><?xml version="1.0" encoding="utf-8"?>
<a:theme xmlns:a="http://schemas.openxmlformats.org/drawingml/2006/main" name="15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3.xml><?xml version="1.0" encoding="utf-8"?>
<a:theme xmlns:a="http://schemas.openxmlformats.org/drawingml/2006/main" name="15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4.xml><?xml version="1.0" encoding="utf-8"?>
<a:theme xmlns:a="http://schemas.openxmlformats.org/drawingml/2006/main" name="15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5.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6.xml><?xml version="1.0" encoding="utf-8"?>
<a:theme xmlns:a="http://schemas.openxmlformats.org/drawingml/2006/main" name="Title &amp; Bullets">
  <a:themeElements>
    <a:clrScheme name="">
      <a:dk1>
        <a:srgbClr val="000000"/>
      </a:dk1>
      <a:lt1>
        <a:srgbClr val="FFFFFF"/>
      </a:lt1>
      <a:dk2>
        <a:srgbClr val="000000"/>
      </a:dk2>
      <a:lt2>
        <a:srgbClr val="000000"/>
      </a:lt2>
      <a:accent1>
        <a:srgbClr val="FFFFFF"/>
      </a:accent1>
      <a:accent2>
        <a:srgbClr val="333399"/>
      </a:accent2>
      <a:accent3>
        <a:srgbClr val="FFFFFF"/>
      </a:accent3>
      <a:accent4>
        <a:srgbClr val="000000"/>
      </a:accent4>
      <a:accent5>
        <a:srgbClr val="FFFFFF"/>
      </a:accent5>
      <a:accent6>
        <a:srgbClr val="2D2D8A"/>
      </a:accent6>
      <a:hlink>
        <a:srgbClr val="009999"/>
      </a:hlink>
      <a:folHlink>
        <a:srgbClr val="99CC00"/>
      </a:folHlink>
    </a:clrScheme>
    <a:fontScheme name="Title &amp; Bullets">
      <a:majorFont>
        <a:latin typeface="Myriad Pro Bold Cond"/>
        <a:ea typeface="ヒラギノ角ゴ ProN W6"/>
        <a:cs typeface="ヒラギノ角ゴ ProN W6"/>
      </a:majorFont>
      <a:minorFont>
        <a:latin typeface="Myriad Pro Bold Cond"/>
        <a:ea typeface="ヒラギノ角ゴ ProN W6"/>
        <a:cs typeface="ヒラギノ角ゴ ProN W6"/>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56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56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lnDef>
  </a:objectDefaults>
  <a:extraClrSchemeLst>
    <a:extraClrScheme>
      <a:clrScheme name="Title &amp; Bullets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37.xml><?xml version="1.0" encoding="utf-8"?>
<a:theme xmlns:a="http://schemas.openxmlformats.org/drawingml/2006/main" name="15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8.xml><?xml version="1.0" encoding="utf-8"?>
<a:theme xmlns:a="http://schemas.openxmlformats.org/drawingml/2006/main" name="15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9.xml><?xml version="1.0" encoding="utf-8"?>
<a:theme xmlns:a="http://schemas.openxmlformats.org/drawingml/2006/main" name="12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0.xml><?xml version="1.0" encoding="utf-8"?>
<a:theme xmlns:a="http://schemas.openxmlformats.org/drawingml/2006/main" name="15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1.xml><?xml version="1.0" encoding="utf-8"?>
<a:theme xmlns:a="http://schemas.openxmlformats.org/drawingml/2006/main" name="safari">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safari" id="{1E4A3212-A6D8-EB49-8049-412E3186FEB9}" vid="{93387931-C767-9D4F-BD0F-4952975219FD}"/>
    </a:ext>
  </a:extLst>
</a:theme>
</file>

<file path=ppt/theme/theme42.xml><?xml version="1.0" encoding="utf-8"?>
<a:theme xmlns:a="http://schemas.openxmlformats.org/drawingml/2006/main" name="15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3.xml><?xml version="1.0" encoding="utf-8"?>
<a:theme xmlns:a="http://schemas.openxmlformats.org/drawingml/2006/main" name="5_Edge">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wrap="square">
        <a:spAutoFit/>
      </a:bodyPr>
      <a:lstStyle>
        <a:defPPr algn="just">
          <a:defRPr sz="400" b="1" dirty="0">
            <a:solidFill>
              <a:schemeClr val="bg2"/>
            </a:solidFill>
            <a:latin typeface="europa"/>
          </a:defRPr>
        </a:defPPr>
      </a:lstStyle>
    </a:sp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4.xml><?xml version="1.0" encoding="utf-8"?>
<a:theme xmlns:a="http://schemas.openxmlformats.org/drawingml/2006/main" name="78_Edge">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wrap="square">
        <a:spAutoFit/>
      </a:bodyPr>
      <a:lstStyle>
        <a:defPPr algn="just">
          <a:defRPr sz="400" b="1" dirty="0">
            <a:solidFill>
              <a:schemeClr val="bg2"/>
            </a:solidFill>
            <a:latin typeface="europa"/>
          </a:defRPr>
        </a:defPPr>
      </a:lstStyle>
    </a:sp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5.xml><?xml version="1.0" encoding="utf-8"?>
<a:theme xmlns:a="http://schemas.openxmlformats.org/drawingml/2006/main" name="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6.xml><?xml version="1.0" encoding="utf-8"?>
<a:theme xmlns:a="http://schemas.openxmlformats.org/drawingml/2006/main" name="1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7.xml><?xml version="1.0" encoding="utf-8"?>
<a:theme xmlns:a="http://schemas.openxmlformats.org/drawingml/2006/main" name="1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8.xml><?xml version="1.0" encoding="utf-8"?>
<a:theme xmlns:a="http://schemas.openxmlformats.org/drawingml/2006/main" name="4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9.xml><?xml version="1.0" encoding="utf-8"?>
<a:theme xmlns:a="http://schemas.openxmlformats.org/drawingml/2006/main" name="4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0.xml><?xml version="1.0" encoding="utf-8"?>
<a:theme xmlns:a="http://schemas.openxmlformats.org/drawingml/2006/main" name="1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1.xml><?xml version="1.0" encoding="utf-8"?>
<a:theme xmlns:a="http://schemas.openxmlformats.org/drawingml/2006/main" name="2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2.xml><?xml version="1.0" encoding="utf-8"?>
<a:theme xmlns:a="http://schemas.openxmlformats.org/drawingml/2006/main" name="3_sesha-theme">
  <a:themeElements>
    <a:clrScheme name="Custom 1">
      <a:dk1>
        <a:sysClr val="windowText" lastClr="000000"/>
      </a:dk1>
      <a:lt1>
        <a:sysClr val="window" lastClr="FFFFFF"/>
      </a:lt1>
      <a:dk2>
        <a:srgbClr val="1F497D"/>
      </a:dk2>
      <a:lt2>
        <a:srgbClr val="EEECE1"/>
      </a:lt2>
      <a:accent1>
        <a:srgbClr val="FDC600"/>
      </a:accent1>
      <a:accent2>
        <a:srgbClr val="C00000"/>
      </a:accent2>
      <a:accent3>
        <a:srgbClr val="0061FF"/>
      </a:accent3>
      <a:accent4>
        <a:srgbClr val="3C3C3C"/>
      </a:accent4>
      <a:accent5>
        <a:srgbClr val="00B3B3"/>
      </a:accent5>
      <a:accent6>
        <a:srgbClr val="777777"/>
      </a:accent6>
      <a:hlink>
        <a:srgbClr val="0000FF"/>
      </a:hlink>
      <a:folHlink>
        <a:srgbClr val="800080"/>
      </a:folHlink>
    </a:clrScheme>
    <a:fontScheme name="Urban Pop">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3200" b="1" dirty="0" smtClean="0">
            <a:effectLst>
              <a:outerShdw blurRad="38100" dist="38100" dir="2700000" algn="tl">
                <a:srgbClr val="000000">
                  <a:alpha val="43137"/>
                </a:srgbClr>
              </a:outerShdw>
            </a:effectLst>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solidFill>
            <a:schemeClr val="tx1">
              <a:lumMod val="75000"/>
              <a:lumOff val="25000"/>
            </a:schemeClr>
          </a:solidFill>
          <a:headEnd type="none" w="med" len="med"/>
          <a:tailEnd type="none" w="med" len="med"/>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ctr">
          <a:defRPr sz="2800" b="1" dirty="0" smtClean="0">
            <a:solidFill>
              <a:schemeClr val="tx1">
                <a:lumMod val="75000"/>
                <a:lumOff val="25000"/>
              </a:schemeClr>
            </a:solidFill>
          </a:defRPr>
        </a:defPPr>
      </a:lstStyle>
    </a:txDef>
  </a:objectDefaults>
  <a:extraClrSchemeLst/>
</a:theme>
</file>

<file path=ppt/theme/theme53.xml><?xml version="1.0" encoding="utf-8"?>
<a:theme xmlns:a="http://schemas.openxmlformats.org/drawingml/2006/main" name="1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4.xml><?xml version="1.0" encoding="utf-8"?>
<a:theme xmlns:a="http://schemas.openxmlformats.org/drawingml/2006/main" name="3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5.xml><?xml version="1.0" encoding="utf-8"?>
<a:theme xmlns:a="http://schemas.openxmlformats.org/drawingml/2006/main" name="18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6.xml><?xml version="1.0" encoding="utf-8"?>
<a:theme xmlns:a="http://schemas.openxmlformats.org/drawingml/2006/main" name="2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7.xml><?xml version="1.0" encoding="utf-8"?>
<a:theme xmlns:a="http://schemas.openxmlformats.org/drawingml/2006/main" name="5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Gill Sans MT">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lnDef>
      <a:spPr>
        <a:ln w="34925" cap="rnd">
          <a:solidFill>
            <a:schemeClr val="tx1"/>
          </a:solidFill>
          <a:tailEnd type="none" w="lg" len="lg"/>
        </a:ln>
      </a:spPr>
      <a:bodyPr/>
      <a:lstStyle/>
      <a:style>
        <a:lnRef idx="1">
          <a:schemeClr val="accent1"/>
        </a:lnRef>
        <a:fillRef idx="0">
          <a:schemeClr val="accent1"/>
        </a:fillRef>
        <a:effectRef idx="0">
          <a:schemeClr val="accent1"/>
        </a:effectRef>
        <a:fontRef idx="minor">
          <a:schemeClr val="tx1"/>
        </a:fontRef>
      </a:style>
    </a:lnDef>
  </a:objectDefaults>
  <a:extraClrSchemeLst/>
</a:theme>
</file>

<file path=ppt/theme/theme58.xml><?xml version="1.0" encoding="utf-8"?>
<a:theme xmlns:a="http://schemas.openxmlformats.org/drawingml/2006/main" name="10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ＭＳ Ｐゴシック"/>
        <a:cs typeface=""/>
      </a:majorFont>
      <a:minorFont>
        <a:latin typeface="Tahoma"/>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9.xml><?xml version="1.0" encoding="utf-8"?>
<a:theme xmlns:a="http://schemas.openxmlformats.org/drawingml/2006/main" name="5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0.xml><?xml version="1.0" encoding="utf-8"?>
<a:theme xmlns:a="http://schemas.openxmlformats.org/drawingml/2006/main" name="4_sesha-theme">
  <a:themeElements>
    <a:clrScheme name="Custom 1">
      <a:dk1>
        <a:sysClr val="windowText" lastClr="000000"/>
      </a:dk1>
      <a:lt1>
        <a:sysClr val="window" lastClr="FFFFFF"/>
      </a:lt1>
      <a:dk2>
        <a:srgbClr val="1F497D"/>
      </a:dk2>
      <a:lt2>
        <a:srgbClr val="EEECE1"/>
      </a:lt2>
      <a:accent1>
        <a:srgbClr val="FDC600"/>
      </a:accent1>
      <a:accent2>
        <a:srgbClr val="C00000"/>
      </a:accent2>
      <a:accent3>
        <a:srgbClr val="0061FF"/>
      </a:accent3>
      <a:accent4>
        <a:srgbClr val="3C3C3C"/>
      </a:accent4>
      <a:accent5>
        <a:srgbClr val="00B3B3"/>
      </a:accent5>
      <a:accent6>
        <a:srgbClr val="777777"/>
      </a:accent6>
      <a:hlink>
        <a:srgbClr val="0000FF"/>
      </a:hlink>
      <a:folHlink>
        <a:srgbClr val="800080"/>
      </a:folHlink>
    </a:clrScheme>
    <a:fontScheme name="Urban Pop">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3200" b="1" dirty="0" smtClean="0">
            <a:effectLst>
              <a:outerShdw blurRad="38100" dist="38100" dir="2700000" algn="tl">
                <a:srgbClr val="000000">
                  <a:alpha val="43137"/>
                </a:srgbClr>
              </a:outerShdw>
            </a:effectLst>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solidFill>
            <a:schemeClr val="tx1">
              <a:lumMod val="75000"/>
              <a:lumOff val="25000"/>
            </a:schemeClr>
          </a:solidFill>
          <a:headEnd type="none" w="med" len="med"/>
          <a:tailEnd type="none" w="med" len="med"/>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ctr">
          <a:defRPr sz="2800" b="1" dirty="0" smtClean="0">
            <a:solidFill>
              <a:schemeClr val="tx1">
                <a:lumMod val="75000"/>
                <a:lumOff val="25000"/>
              </a:schemeClr>
            </a:solidFill>
          </a:defRPr>
        </a:defPPr>
      </a:lstStyle>
    </a:txDef>
  </a:objectDefaults>
  <a:extraClrSchemeLst/>
</a:theme>
</file>

<file path=ppt/theme/theme61.xml><?xml version="1.0" encoding="utf-8"?>
<a:theme xmlns:a="http://schemas.openxmlformats.org/drawingml/2006/main" name="16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3.xml><?xml version="1.0" encoding="utf-8"?>
<a:theme xmlns:a="http://schemas.openxmlformats.org/drawingml/2006/main" name="2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4.xml><?xml version="1.0" encoding="utf-8"?>
<a:theme xmlns:a="http://schemas.openxmlformats.org/drawingml/2006/main" name="4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5.xml><?xml version="1.0" encoding="utf-8"?>
<a:theme xmlns:a="http://schemas.openxmlformats.org/drawingml/2006/main" name="6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6.xml><?xml version="1.0" encoding="utf-8"?>
<a:theme xmlns:a="http://schemas.openxmlformats.org/drawingml/2006/main" name="2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7.xml><?xml version="1.0" encoding="utf-8"?>
<a:theme xmlns:a="http://schemas.openxmlformats.org/drawingml/2006/main" name="2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8.xml><?xml version="1.0" encoding="utf-8"?>
<a:theme xmlns:a="http://schemas.openxmlformats.org/drawingml/2006/main" name="2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9.xml><?xml version="1.0" encoding="utf-8"?>
<a:theme xmlns:a="http://schemas.openxmlformats.org/drawingml/2006/main" name="99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0.xml><?xml version="1.0" encoding="utf-8"?>
<a:theme xmlns:a="http://schemas.openxmlformats.org/drawingml/2006/main" name="2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1.xml><?xml version="1.0" encoding="utf-8"?>
<a:theme xmlns:a="http://schemas.openxmlformats.org/drawingml/2006/main" name="28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2.xml><?xml version="1.0" encoding="utf-8"?>
<a:theme xmlns:a="http://schemas.openxmlformats.org/drawingml/2006/main" name="27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3.xml><?xml version="1.0" encoding="utf-8"?>
<a:theme xmlns:a="http://schemas.openxmlformats.org/drawingml/2006/main" name="2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4.xml><?xml version="1.0" encoding="utf-8"?>
<a:theme xmlns:a="http://schemas.openxmlformats.org/drawingml/2006/main" name="3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5.xml><?xml version="1.0" encoding="utf-8"?>
<a:theme xmlns:a="http://schemas.openxmlformats.org/drawingml/2006/main" name="1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6.xml><?xml version="1.0" encoding="utf-8"?>
<a:theme xmlns:a="http://schemas.openxmlformats.org/drawingml/2006/main" name="17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7.xml><?xml version="1.0" encoding="utf-8"?>
<a:theme xmlns:a="http://schemas.openxmlformats.org/drawingml/2006/main" name="15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8.xml><?xml version="1.0" encoding="utf-8"?>
<a:theme xmlns:a="http://schemas.openxmlformats.org/drawingml/2006/main" name="2_Metropolitan_bull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Presentation1" id="{A8ACA0D9-A384-4858-9FCC-2505F264A948}" vid="{6AE8C0EA-499D-4586-A497-DF22E9D58294}"/>
    </a:ext>
  </a:extLst>
</a:theme>
</file>

<file path=ppt/theme/theme79.xml><?xml version="1.0" encoding="utf-8"?>
<a:theme xmlns:a="http://schemas.openxmlformats.org/drawingml/2006/main" name="Metropolitan_bull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Presentation1" id="{A8ACA0D9-A384-4858-9FCC-2505F264A948}" vid="{6AE8C0EA-499D-4586-A497-DF22E9D58294}"/>
    </a:ext>
  </a:extLst>
</a:theme>
</file>

<file path=ppt/theme/theme80.xml><?xml version="1.0" encoding="utf-8"?>
<a:theme xmlns:a="http://schemas.openxmlformats.org/drawingml/2006/main" name="2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81.xml><?xml version="1.0" encoding="utf-8"?>
<a:theme xmlns:a="http://schemas.openxmlformats.org/drawingml/2006/main" name="7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2.xml><?xml version="1.0" encoding="utf-8"?>
<a:theme xmlns:a="http://schemas.openxmlformats.org/drawingml/2006/main" name="6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83.xml><?xml version="1.0" encoding="utf-8"?>
<a:theme xmlns:a="http://schemas.openxmlformats.org/drawingml/2006/main" name="3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84.xml><?xml version="1.0" encoding="utf-8"?>
<a:theme xmlns:a="http://schemas.openxmlformats.org/drawingml/2006/main" name="8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5.xml><?xml version="1.0" encoding="utf-8"?>
<a:theme xmlns:a="http://schemas.openxmlformats.org/drawingml/2006/main" name="3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86.xml><?xml version="1.0" encoding="utf-8"?>
<a:theme xmlns:a="http://schemas.openxmlformats.org/drawingml/2006/main" name="3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87.xml><?xml version="1.0" encoding="utf-8"?>
<a:theme xmlns:a="http://schemas.openxmlformats.org/drawingml/2006/main" name="3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88.xml><?xml version="1.0" encoding="utf-8"?>
<a:theme xmlns:a="http://schemas.openxmlformats.org/drawingml/2006/main" name="9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9.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0.xml><?xml version="1.0" encoding="utf-8"?>
<a:theme xmlns:a="http://schemas.openxmlformats.org/drawingml/2006/main" name="10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1.xml><?xml version="1.0" encoding="utf-8"?>
<a:theme xmlns:a="http://schemas.openxmlformats.org/drawingml/2006/main" name="1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2.xml><?xml version="1.0" encoding="utf-8"?>
<a:theme xmlns:a="http://schemas.openxmlformats.org/drawingml/2006/main" name="17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93.xml><?xml version="1.0" encoding="utf-8"?>
<a:theme xmlns:a="http://schemas.openxmlformats.org/drawingml/2006/main" name="1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94.xml><?xml version="1.0" encoding="utf-8"?>
<a:theme xmlns:a="http://schemas.openxmlformats.org/drawingml/2006/main" name="6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5.xml><?xml version="1.0" encoding="utf-8"?>
<a:theme xmlns:a="http://schemas.openxmlformats.org/drawingml/2006/main" name="3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96.xml><?xml version="1.0" encoding="utf-8"?>
<a:theme xmlns:a="http://schemas.openxmlformats.org/drawingml/2006/main" name="3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9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기본">
    <a:dk1>
      <a:sysClr val="windowText" lastClr="000000"/>
    </a:dk1>
    <a:lt1>
      <a:sysClr val="window" lastClr="FFFFFF"/>
    </a:lt1>
    <a:dk2>
      <a:srgbClr val="1B6AA3"/>
    </a:dk2>
    <a:lt2>
      <a:srgbClr val="FFFFFF"/>
    </a:lt2>
    <a:accent1>
      <a:srgbClr val="5DA5DA"/>
    </a:accent1>
    <a:accent2>
      <a:srgbClr val="FAA43A"/>
    </a:accent2>
    <a:accent3>
      <a:srgbClr val="60BD68"/>
    </a:accent3>
    <a:accent4>
      <a:srgbClr val="F17CB0"/>
    </a:accent4>
    <a:accent5>
      <a:srgbClr val="B2912F"/>
    </a:accent5>
    <a:accent6>
      <a:srgbClr val="307D99"/>
    </a:accent6>
    <a:hlink>
      <a:srgbClr val="0563C1"/>
    </a:hlink>
    <a:folHlink>
      <a:srgbClr val="954F72"/>
    </a:folHlink>
  </a:clrScheme>
  <a:fontScheme name="Calibri - 나눔고딕">
    <a:majorFont>
      <a:latin typeface="Calibri"/>
      <a:ea typeface="나눔고딕"/>
      <a:cs typeface=""/>
    </a:majorFont>
    <a:minorFont>
      <a:latin typeface="Calibri"/>
      <a:ea typeface="나눔고딕"/>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2.xml><?xml version="1.0" encoding="utf-8"?>
<a:themeOverride xmlns:a="http://schemas.openxmlformats.org/drawingml/2006/main">
  <a:clrScheme name="기본">
    <a:dk1>
      <a:sysClr val="windowText" lastClr="000000"/>
    </a:dk1>
    <a:lt1>
      <a:sysClr val="window" lastClr="FFFFFF"/>
    </a:lt1>
    <a:dk2>
      <a:srgbClr val="1B6AA3"/>
    </a:dk2>
    <a:lt2>
      <a:srgbClr val="FFFFFF"/>
    </a:lt2>
    <a:accent1>
      <a:srgbClr val="5DA5DA"/>
    </a:accent1>
    <a:accent2>
      <a:srgbClr val="FAA43A"/>
    </a:accent2>
    <a:accent3>
      <a:srgbClr val="60BD68"/>
    </a:accent3>
    <a:accent4>
      <a:srgbClr val="F17CB0"/>
    </a:accent4>
    <a:accent5>
      <a:srgbClr val="B2912F"/>
    </a:accent5>
    <a:accent6>
      <a:srgbClr val="307D99"/>
    </a:accent6>
    <a:hlink>
      <a:srgbClr val="0563C1"/>
    </a:hlink>
    <a:folHlink>
      <a:srgbClr val="954F72"/>
    </a:folHlink>
  </a:clrScheme>
  <a:fontScheme name="Calibri - 나눔고딕">
    <a:majorFont>
      <a:latin typeface="Calibri"/>
      <a:ea typeface="나눔고딕"/>
      <a:cs typeface=""/>
    </a:majorFont>
    <a:minorFont>
      <a:latin typeface="Calibri"/>
      <a:ea typeface="나눔고딕"/>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3.xml><?xml version="1.0" encoding="utf-8"?>
<a:themeOverride xmlns:a="http://schemas.openxmlformats.org/drawingml/2006/main">
  <a:clrScheme name="기본">
    <a:dk1>
      <a:sysClr val="windowText" lastClr="000000"/>
    </a:dk1>
    <a:lt1>
      <a:sysClr val="window" lastClr="FFFFFF"/>
    </a:lt1>
    <a:dk2>
      <a:srgbClr val="1B6AA3"/>
    </a:dk2>
    <a:lt2>
      <a:srgbClr val="FFFFFF"/>
    </a:lt2>
    <a:accent1>
      <a:srgbClr val="5DA5DA"/>
    </a:accent1>
    <a:accent2>
      <a:srgbClr val="FAA43A"/>
    </a:accent2>
    <a:accent3>
      <a:srgbClr val="60BD68"/>
    </a:accent3>
    <a:accent4>
      <a:srgbClr val="F17CB0"/>
    </a:accent4>
    <a:accent5>
      <a:srgbClr val="B2912F"/>
    </a:accent5>
    <a:accent6>
      <a:srgbClr val="307D99"/>
    </a:accent6>
    <a:hlink>
      <a:srgbClr val="0563C1"/>
    </a:hlink>
    <a:folHlink>
      <a:srgbClr val="954F72"/>
    </a:folHlink>
  </a:clrScheme>
  <a:fontScheme name="Calibri - 나눔고딕">
    <a:majorFont>
      <a:latin typeface="Calibri"/>
      <a:ea typeface="나눔고딕"/>
      <a:cs typeface=""/>
    </a:majorFont>
    <a:minorFont>
      <a:latin typeface="Calibri"/>
      <a:ea typeface="나눔고딕"/>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4.xml><?xml version="1.0" encoding="utf-8"?>
<a:themeOverride xmlns:a="http://schemas.openxmlformats.org/drawingml/2006/main">
  <a:clrScheme name="기본">
    <a:dk1>
      <a:sysClr val="windowText" lastClr="000000"/>
    </a:dk1>
    <a:lt1>
      <a:sysClr val="window" lastClr="FFFFFF"/>
    </a:lt1>
    <a:dk2>
      <a:srgbClr val="1B6AA3"/>
    </a:dk2>
    <a:lt2>
      <a:srgbClr val="FFFFFF"/>
    </a:lt2>
    <a:accent1>
      <a:srgbClr val="5DA5DA"/>
    </a:accent1>
    <a:accent2>
      <a:srgbClr val="FAA43A"/>
    </a:accent2>
    <a:accent3>
      <a:srgbClr val="60BD68"/>
    </a:accent3>
    <a:accent4>
      <a:srgbClr val="F17CB0"/>
    </a:accent4>
    <a:accent5>
      <a:srgbClr val="B2912F"/>
    </a:accent5>
    <a:accent6>
      <a:srgbClr val="307D99"/>
    </a:accent6>
    <a:hlink>
      <a:srgbClr val="0563C1"/>
    </a:hlink>
    <a:folHlink>
      <a:srgbClr val="954F72"/>
    </a:folHlink>
  </a:clrScheme>
  <a:fontScheme name="Calibri - 나눔고딕">
    <a:majorFont>
      <a:latin typeface="Calibri"/>
      <a:ea typeface="나눔고딕"/>
      <a:cs typeface=""/>
    </a:majorFont>
    <a:minorFont>
      <a:latin typeface="Calibri"/>
      <a:ea typeface="나눔고딕"/>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docProps/app.xml><?xml version="1.0" encoding="utf-8"?>
<Properties xmlns="http://schemas.openxmlformats.org/officeDocument/2006/extended-properties" xmlns:vt="http://schemas.openxmlformats.org/officeDocument/2006/docPropsVTypes">
  <Template/>
  <TotalTime>213625</TotalTime>
  <Words>26288</Words>
  <Application>Microsoft Macintosh PowerPoint</Application>
  <PresentationFormat>On-screen Show (4:3)</PresentationFormat>
  <Paragraphs>4022</Paragraphs>
  <Slides>477</Slides>
  <Notes>75</Notes>
  <HiddenSlides>0</HiddenSlides>
  <MMClips>0</MMClips>
  <ScaleCrop>false</ScaleCrop>
  <HeadingPairs>
    <vt:vector size="8" baseType="variant">
      <vt:variant>
        <vt:lpstr>Fonts Used</vt:lpstr>
      </vt:variant>
      <vt:variant>
        <vt:i4>26</vt:i4>
      </vt:variant>
      <vt:variant>
        <vt:lpstr>Theme</vt:lpstr>
      </vt:variant>
      <vt:variant>
        <vt:i4>96</vt:i4>
      </vt:variant>
      <vt:variant>
        <vt:lpstr>Embedded OLE Servers</vt:lpstr>
      </vt:variant>
      <vt:variant>
        <vt:i4>1</vt:i4>
      </vt:variant>
      <vt:variant>
        <vt:lpstr>Slide Titles</vt:lpstr>
      </vt:variant>
      <vt:variant>
        <vt:i4>477</vt:i4>
      </vt:variant>
    </vt:vector>
  </HeadingPairs>
  <TitlesOfParts>
    <vt:vector size="600" baseType="lpstr">
      <vt:lpstr>Adobe Garamond Pro</vt:lpstr>
      <vt:lpstr>arial</vt:lpstr>
      <vt:lpstr>arial</vt:lpstr>
      <vt:lpstr>Arial Narrow</vt:lpstr>
      <vt:lpstr>Calibri</vt:lpstr>
      <vt:lpstr>Calibri Light</vt:lpstr>
      <vt:lpstr>Cambria</vt:lpstr>
      <vt:lpstr>Cambria Math</vt:lpstr>
      <vt:lpstr>Candara</vt:lpstr>
      <vt:lpstr>Chalkduster</vt:lpstr>
      <vt:lpstr>Corbel</vt:lpstr>
      <vt:lpstr>Courier New</vt:lpstr>
      <vt:lpstr>europa</vt:lpstr>
      <vt:lpstr>Futura Medium</vt:lpstr>
      <vt:lpstr>Garamond</vt:lpstr>
      <vt:lpstr>Gill Sans</vt:lpstr>
      <vt:lpstr>Gill Sans MT</vt:lpstr>
      <vt:lpstr>Lucida Grande</vt:lpstr>
      <vt:lpstr>medium-content-sans-serif-font</vt:lpstr>
      <vt:lpstr>Myriad Pro Bold Cond</vt:lpstr>
      <vt:lpstr>Perpetua</vt:lpstr>
      <vt:lpstr>Proxima Nova</vt:lpstr>
      <vt:lpstr>Segoe UI</vt:lpstr>
      <vt:lpstr>Tahoma</vt:lpstr>
      <vt:lpstr>Times New Roman</vt:lpstr>
      <vt:lpstr>Wingdings</vt:lpstr>
      <vt:lpstr>Edge</vt:lpstr>
      <vt:lpstr>1_Edge</vt:lpstr>
      <vt:lpstr>3_Edge</vt:lpstr>
      <vt:lpstr>4_Edge</vt:lpstr>
      <vt:lpstr>6_Edge</vt:lpstr>
      <vt:lpstr>8_Edge</vt:lpstr>
      <vt:lpstr>2_Office Theme</vt:lpstr>
      <vt:lpstr>9_Edge</vt:lpstr>
      <vt:lpstr>16_Edge</vt:lpstr>
      <vt:lpstr>17_Edge</vt:lpstr>
      <vt:lpstr>13_Edge</vt:lpstr>
      <vt:lpstr>23_Edge</vt:lpstr>
      <vt:lpstr>35_Edge</vt:lpstr>
      <vt:lpstr>39_Edge</vt:lpstr>
      <vt:lpstr>49_Edge</vt:lpstr>
      <vt:lpstr>56_Edge</vt:lpstr>
      <vt:lpstr>57_Edge</vt:lpstr>
      <vt:lpstr>58_Edge</vt:lpstr>
      <vt:lpstr>59_Edge</vt:lpstr>
      <vt:lpstr>64_Edge</vt:lpstr>
      <vt:lpstr>85_Edge</vt:lpstr>
      <vt:lpstr>90_Edge</vt:lpstr>
      <vt:lpstr>91_Edge</vt:lpstr>
      <vt:lpstr>95_Edge</vt:lpstr>
      <vt:lpstr>1_Metropolitan_bullet</vt:lpstr>
      <vt:lpstr>98_Edge</vt:lpstr>
      <vt:lpstr>1_Office 테마</vt:lpstr>
      <vt:lpstr>136_Edge</vt:lpstr>
      <vt:lpstr>144_Edge</vt:lpstr>
      <vt:lpstr>148_Edge</vt:lpstr>
      <vt:lpstr>3_Metropolitan_bullet</vt:lpstr>
      <vt:lpstr>151_Edge</vt:lpstr>
      <vt:lpstr>152_Edge</vt:lpstr>
      <vt:lpstr>154_Edge</vt:lpstr>
      <vt:lpstr>4_Office Theme</vt:lpstr>
      <vt:lpstr>Title &amp; Bullets</vt:lpstr>
      <vt:lpstr>156_Edge</vt:lpstr>
      <vt:lpstr>159_Edge</vt:lpstr>
      <vt:lpstr>12_Office Theme</vt:lpstr>
      <vt:lpstr>15_Office Theme</vt:lpstr>
      <vt:lpstr>safari</vt:lpstr>
      <vt:lpstr>153_Edge</vt:lpstr>
      <vt:lpstr>5_Edge</vt:lpstr>
      <vt:lpstr>78_Edge</vt:lpstr>
      <vt:lpstr>7_Edge</vt:lpstr>
      <vt:lpstr>11_Edge</vt:lpstr>
      <vt:lpstr>12_Edge</vt:lpstr>
      <vt:lpstr>40_Edge</vt:lpstr>
      <vt:lpstr>41_Edge</vt:lpstr>
      <vt:lpstr>14_Edge</vt:lpstr>
      <vt:lpstr>25_Edge</vt:lpstr>
      <vt:lpstr>3_sesha-theme</vt:lpstr>
      <vt:lpstr>15_Edge</vt:lpstr>
      <vt:lpstr>3_Office Theme</vt:lpstr>
      <vt:lpstr>18_Edge</vt:lpstr>
      <vt:lpstr>21_Office Theme</vt:lpstr>
      <vt:lpstr>5_Office Theme</vt:lpstr>
      <vt:lpstr>102_Edge</vt:lpstr>
      <vt:lpstr>50_Edge</vt:lpstr>
      <vt:lpstr>4_sesha-theme</vt:lpstr>
      <vt:lpstr>16_Office Theme</vt:lpstr>
      <vt:lpstr>Office Theme</vt:lpstr>
      <vt:lpstr>20_Edge</vt:lpstr>
      <vt:lpstr>42_Edge</vt:lpstr>
      <vt:lpstr>62_Edge</vt:lpstr>
      <vt:lpstr>21_Edge</vt:lpstr>
      <vt:lpstr>22_Edge</vt:lpstr>
      <vt:lpstr>24_Edge</vt:lpstr>
      <vt:lpstr>99_Edge</vt:lpstr>
      <vt:lpstr>27_Edge</vt:lpstr>
      <vt:lpstr>28_Edge</vt:lpstr>
      <vt:lpstr>27_Office Theme</vt:lpstr>
      <vt:lpstr>29_Edge</vt:lpstr>
      <vt:lpstr>30_Edge</vt:lpstr>
      <vt:lpstr>19_Edge</vt:lpstr>
      <vt:lpstr>171_Edge</vt:lpstr>
      <vt:lpstr>155_Edge</vt:lpstr>
      <vt:lpstr>2_Metropolitan_bullet</vt:lpstr>
      <vt:lpstr>Metropolitan_bullet</vt:lpstr>
      <vt:lpstr>26_Edge</vt:lpstr>
      <vt:lpstr>7_Office Theme</vt:lpstr>
      <vt:lpstr>67_Edge</vt:lpstr>
      <vt:lpstr>31_Edge</vt:lpstr>
      <vt:lpstr>8_Office Theme</vt:lpstr>
      <vt:lpstr>32_Edge</vt:lpstr>
      <vt:lpstr>33_Edge</vt:lpstr>
      <vt:lpstr>34_Edge</vt:lpstr>
      <vt:lpstr>9_Office Theme</vt:lpstr>
      <vt:lpstr>1_Office Theme</vt:lpstr>
      <vt:lpstr>10_Office Theme</vt:lpstr>
      <vt:lpstr>11_Office Theme</vt:lpstr>
      <vt:lpstr>170_Edge</vt:lpstr>
      <vt:lpstr>10_Edge</vt:lpstr>
      <vt:lpstr>6_Office Theme</vt:lpstr>
      <vt:lpstr>36_Edge</vt:lpstr>
      <vt:lpstr>37_Edge</vt:lpstr>
      <vt:lpstr>Visio</vt:lpstr>
      <vt:lpstr>Future Computing Platforms  Challenges and Opportunities </vt:lpstr>
      <vt:lpstr>Current Research Mission</vt:lpstr>
      <vt:lpstr>Four Key Current Directions</vt:lpstr>
      <vt:lpstr>The Transformation Hierarchy</vt:lpstr>
      <vt:lpstr>Axiom</vt:lpstr>
      <vt:lpstr>Current Research Mission &amp; Major Topics</vt:lpstr>
      <vt:lpstr>PowerPoint Presentation</vt:lpstr>
      <vt:lpstr>SAFARI Newsletter January 2021 Edition</vt:lpstr>
      <vt:lpstr>Principle: Teaching and Research</vt:lpstr>
      <vt:lpstr>Research &amp; Teaching: Some Overview Talks</vt:lpstr>
      <vt:lpstr>Online Courses &amp; Lectures</vt:lpstr>
      <vt:lpstr>PowerPoint Presentation</vt:lpstr>
      <vt:lpstr>DDCA (Spring 2021)</vt:lpstr>
      <vt:lpstr>Comp Arch (Fall 2020)</vt:lpstr>
      <vt:lpstr>Comp Arch (Current)</vt:lpstr>
      <vt:lpstr>Seminar (Spring’21)</vt:lpstr>
      <vt:lpstr>Seminar (Current)</vt:lpstr>
      <vt:lpstr>Hands-On Projects &amp; Seminars Courses </vt:lpstr>
      <vt:lpstr>SAFARI Live Seminars (I)</vt:lpstr>
      <vt:lpstr>SAFARI Live Seminars (II)</vt:lpstr>
      <vt:lpstr>Open Source Tools: SAFARI GitHub</vt:lpstr>
      <vt:lpstr>A Talk on Impactful Research &amp; Teaching</vt:lpstr>
      <vt:lpstr>An Interview on Computing Futures</vt:lpstr>
      <vt:lpstr>Referenced Papers, Talks, Artifacts</vt:lpstr>
      <vt:lpstr>Future Computing Platforms  Challenges and Opportunities</vt:lpstr>
      <vt:lpstr>Why Do We Do Computing?</vt:lpstr>
      <vt:lpstr>Answer</vt:lpstr>
      <vt:lpstr>Answer Reworded</vt:lpstr>
      <vt:lpstr>Answer Extended</vt:lpstr>
      <vt:lpstr>How Does a Computer  Solve Problems?</vt:lpstr>
      <vt:lpstr>Answer</vt:lpstr>
      <vt:lpstr>How Do Problems   Get Solved by Electrons?</vt:lpstr>
      <vt:lpstr>The Transformation Hierarchy</vt:lpstr>
      <vt:lpstr>Computer Architecture</vt:lpstr>
      <vt:lpstr>Different Platforms, Different Goals</vt:lpstr>
      <vt:lpstr>Different Platforms, Different Goals</vt:lpstr>
      <vt:lpstr>Different Platforms, Different Goals</vt:lpstr>
      <vt:lpstr>Different Platforms, Different Goals</vt:lpstr>
      <vt:lpstr>Different Platforms, Different Goals</vt:lpstr>
      <vt:lpstr>Different Platforms, Different Goals</vt:lpstr>
      <vt:lpstr>Different Platforms, Different Goals</vt:lpstr>
      <vt:lpstr>Different Platforms, Different Goals</vt:lpstr>
      <vt:lpstr>Different Platforms, Different Goals</vt:lpstr>
      <vt:lpstr>Different Platforms, Different Goals</vt:lpstr>
      <vt:lpstr>Cerebras’s Wafer Scale Engine (2019)</vt:lpstr>
      <vt:lpstr>Cerebras’s Wafer Scale Engine-2 (2021)</vt:lpstr>
      <vt:lpstr>Many (Other) AI/ML Chips</vt:lpstr>
      <vt:lpstr>Many (Other) AI/ML Chips (2019)</vt:lpstr>
      <vt:lpstr>Many (Other) AI/ML Chips (2021)</vt:lpstr>
      <vt:lpstr>UPMEM Processing-in-DRAM Engine (2019)</vt:lpstr>
      <vt:lpstr>Experimental Analysis of the UPMEM PIM Engine</vt:lpstr>
      <vt:lpstr>UPMEM Memory Modules</vt:lpstr>
      <vt:lpstr>2,560-DPU Processing-in-Memory System</vt:lpstr>
      <vt:lpstr>Understanding a Modern PIM Architecture</vt:lpstr>
      <vt:lpstr>More on Analysis of the UPMEM PIM Engine</vt:lpstr>
      <vt:lpstr>More on Analysis of the UPMEM PIM Engine</vt:lpstr>
      <vt:lpstr>FPGA-based Processing Near Memory</vt:lpstr>
      <vt:lpstr>Samsung Function-in-Memory DRAM (2021)</vt:lpstr>
      <vt:lpstr>Samsung Function-in-Memory DRAM (2021)</vt:lpstr>
      <vt:lpstr>Future of Genome Sequencing &amp; Analysis</vt:lpstr>
      <vt:lpstr>Axiom</vt:lpstr>
      <vt:lpstr>What Kind of a Future      Do We Want?</vt:lpstr>
      <vt:lpstr>How Reliable/Secure/Safe is This Bridge?</vt:lpstr>
      <vt:lpstr>Collapse of the “Galloping Gertie”</vt:lpstr>
      <vt:lpstr>Another View</vt:lpstr>
      <vt:lpstr>How Secure Are These People?</vt:lpstr>
      <vt:lpstr>How Safe &amp; Secure Is This Platform?</vt:lpstr>
      <vt:lpstr>Challenge and Opportunity for Future</vt:lpstr>
      <vt:lpstr>Do We Want This?</vt:lpstr>
      <vt:lpstr>Or This?</vt:lpstr>
      <vt:lpstr>Challenge and Opportunity for Future</vt:lpstr>
      <vt:lpstr>Many Difficult Problems: Climate</vt:lpstr>
      <vt:lpstr>Many Difficult Problems: Congestion</vt:lpstr>
      <vt:lpstr>Many Difficult Problems: Intelligence </vt:lpstr>
      <vt:lpstr>Many Difficult Problems: Public Health </vt:lpstr>
      <vt:lpstr>Many Difficult Problems: Genome Analysis </vt:lpstr>
      <vt:lpstr>Accelerating Genome Analysis</vt:lpstr>
      <vt:lpstr>GenASM Framework [MICRO 2020]</vt:lpstr>
      <vt:lpstr>Future of Genome Sequencing &amp; Analysis</vt:lpstr>
      <vt:lpstr>More on Fast &amp; Efficient Genome Analysis</vt:lpstr>
      <vt:lpstr>Detailed Lectures on Genome Analysis</vt:lpstr>
      <vt:lpstr>Challenge and Opportunity for Future</vt:lpstr>
      <vt:lpstr>Personalized Medicine</vt:lpstr>
      <vt:lpstr>Comparative Genomics</vt:lpstr>
      <vt:lpstr>Personalized Genomics Technologies</vt:lpstr>
      <vt:lpstr>Personalized Robotics</vt:lpstr>
      <vt:lpstr>Challenge and Opportunity for Future</vt:lpstr>
      <vt:lpstr>This Lecture is About …</vt:lpstr>
      <vt:lpstr>Increasingly Demanding Applications</vt:lpstr>
      <vt:lpstr>Key Realization</vt:lpstr>
      <vt:lpstr>Realization</vt:lpstr>
      <vt:lpstr>Focus is on Data Storage Systems (Memory)</vt:lpstr>
      <vt:lpstr>Focus is on Data Storage Systems (Memory)</vt:lpstr>
      <vt:lpstr>Focus is on Data Storage Systems (Memory)</vt:lpstr>
      <vt:lpstr>The Problem</vt:lpstr>
      <vt:lpstr>Data is Key for AI, ML, Genomics, …</vt:lpstr>
      <vt:lpstr>Memory Is Critical for Performance (I)</vt:lpstr>
      <vt:lpstr>Memory Is Critical for Performance (I)</vt:lpstr>
      <vt:lpstr>Memory Is Critical for Performance (II)</vt:lpstr>
      <vt:lpstr>Memory Is Critical for Performance (II)</vt:lpstr>
      <vt:lpstr>PowerPoint Presentation</vt:lpstr>
      <vt:lpstr>PowerPoint Presentation</vt:lpstr>
      <vt:lpstr>New Genome Sequencing Technologies</vt:lpstr>
      <vt:lpstr>New Genome Sequencing Technologies</vt:lpstr>
      <vt:lpstr>Memory is Critical for Energy </vt:lpstr>
      <vt:lpstr>Memory is Critical for Reliability</vt:lpstr>
      <vt:lpstr>Large-Scale Failure Analysis of DRAM Chips</vt:lpstr>
      <vt:lpstr>Realization Reworded</vt:lpstr>
      <vt:lpstr>An “Early” Overview Paper…</vt:lpstr>
      <vt:lpstr>Four Key Issues in Future Platforms</vt:lpstr>
      <vt:lpstr>Maslow’s (Human) Hierarchy of Needs</vt:lpstr>
      <vt:lpstr>How Reliable/Secure/Safe is This Bridge?</vt:lpstr>
      <vt:lpstr>Collapse of the “Galloping Gertie”</vt:lpstr>
      <vt:lpstr>How Secure Are These People?</vt:lpstr>
      <vt:lpstr>The Problem</vt:lpstr>
      <vt:lpstr>As Memory Scales, It Becomes Unreliable</vt:lpstr>
      <vt:lpstr>The DRAM Scaling Problem</vt:lpstr>
      <vt:lpstr>Infrastructures to Understand Such Issues</vt:lpstr>
      <vt:lpstr>Infrastructures to Understand Such Issues</vt:lpstr>
      <vt:lpstr>SoftMC: Open Source DRAM Infrastructure</vt:lpstr>
      <vt:lpstr>SoftMC</vt:lpstr>
      <vt:lpstr>A Curious Discovery [Kim et al., ISCA 2014]</vt:lpstr>
      <vt:lpstr>DRAM RowHammer</vt:lpstr>
      <vt:lpstr>Modern DRAM is Prone to Disturbance Errors</vt:lpstr>
      <vt:lpstr>Most DRAM Modules Are Vulnerable</vt:lpstr>
      <vt:lpstr>Recent DRAM Is More Vulnerable</vt:lpstr>
      <vt:lpstr>Recent DRAM Is More Vulnerable</vt:lpstr>
      <vt:lpstr>Recent DRAM Is More Vulnerable</vt:lpstr>
      <vt:lpstr>A Simple Program Can Induce Many Errors</vt:lpstr>
      <vt:lpstr>A Simple Program Can Induce Many Errors</vt:lpstr>
      <vt:lpstr>A Simple Program Can Induce Many Errors</vt:lpstr>
      <vt:lpstr>A Simple Program Can Induce Many Errors</vt:lpstr>
      <vt:lpstr>Observed Errors in Real Systems</vt:lpstr>
      <vt:lpstr>One Can Take Over an Otherwise-Secure System</vt:lpstr>
      <vt:lpstr>RowHammer Security Attack Example</vt:lpstr>
      <vt:lpstr>Security Implications</vt:lpstr>
      <vt:lpstr>Security Implications</vt:lpstr>
      <vt:lpstr>More Security Implications (I)</vt:lpstr>
      <vt:lpstr>More Security Implications (II)</vt:lpstr>
      <vt:lpstr>More Security Implications (III)</vt:lpstr>
      <vt:lpstr>More Security Implications (IV)</vt:lpstr>
      <vt:lpstr>More Security Implications (V)</vt:lpstr>
      <vt:lpstr>More Security Implications (VI)</vt:lpstr>
      <vt:lpstr>More Security Implications (VII)</vt:lpstr>
      <vt:lpstr>More Security Implications (VIII)</vt:lpstr>
      <vt:lpstr>More Security Implications (IX)</vt:lpstr>
      <vt:lpstr>More Security Implications?</vt:lpstr>
      <vt:lpstr>Apple’s Patch for RowHammer</vt:lpstr>
      <vt:lpstr>Solution Direction: Principled Designs</vt:lpstr>
      <vt:lpstr>Our Solution to RowHammer</vt:lpstr>
      <vt:lpstr>Advantages of PARA</vt:lpstr>
      <vt:lpstr>Requirements for PARA</vt:lpstr>
      <vt:lpstr>Probabilistic Activation in Real Life (I)</vt:lpstr>
      <vt:lpstr>Probabilistic Activation in Real Life (II)</vt:lpstr>
      <vt:lpstr>First RowHammer Analysis</vt:lpstr>
      <vt:lpstr>Retrospective on RowHammer &amp; Future</vt:lpstr>
      <vt:lpstr>A More Recent RowHammer Retrospective</vt:lpstr>
      <vt:lpstr>RowHammer in 2020</vt:lpstr>
      <vt:lpstr>RowHammer in 2020 (I)</vt:lpstr>
      <vt:lpstr>Key Takeaways from 1580 Chips</vt:lpstr>
      <vt:lpstr>RowHammer in 2020 (II)</vt:lpstr>
      <vt:lpstr>TRRespass Key Takeaways</vt:lpstr>
      <vt:lpstr>RowHammer in 2020 (III)</vt:lpstr>
      <vt:lpstr>RowHammer in 2020 (IV)</vt:lpstr>
      <vt:lpstr>RowHammer in 2020 (V)</vt:lpstr>
      <vt:lpstr>RowHammer in 2020 (VI)</vt:lpstr>
      <vt:lpstr>BlockHammer Solution in 2021</vt:lpstr>
      <vt:lpstr>Two Key RowHammer Papers at MICRO 2021</vt:lpstr>
      <vt:lpstr>Two Key RowHammer Papers at MICRO 2021</vt:lpstr>
      <vt:lpstr>More to Come…</vt:lpstr>
      <vt:lpstr>Detailed Lectures on RowHammer</vt:lpstr>
      <vt:lpstr>The Story of RowHammer Lecture …</vt:lpstr>
      <vt:lpstr>Most Recent RowHammer Lecture</vt:lpstr>
      <vt:lpstr>PowerPoint Presentation</vt:lpstr>
      <vt:lpstr>Future of Main Memory Reliability</vt:lpstr>
      <vt:lpstr>All Memory Technologies are Vulnerable</vt:lpstr>
      <vt:lpstr>How Do We Keep Memory Secure?</vt:lpstr>
      <vt:lpstr>PowerPoint Presentation</vt:lpstr>
      <vt:lpstr>Understand and Model with Experiments (Flash)</vt:lpstr>
      <vt:lpstr>Understanding Flash Memory Reliability</vt:lpstr>
      <vt:lpstr>Lecture on Flash Memory &amp; SSDs</vt:lpstr>
      <vt:lpstr>Special Course on Flash Memory &amp; SSDs</vt:lpstr>
      <vt:lpstr>Challenge and Opportunity for Future</vt:lpstr>
      <vt:lpstr>One Important Takeaway</vt:lpstr>
      <vt:lpstr>The Takeaway, Again</vt:lpstr>
      <vt:lpstr>Four Key Issues in Future Platforms</vt:lpstr>
      <vt:lpstr>Maslow’s (Human) Hierarchy of Needs, Revisited</vt:lpstr>
      <vt:lpstr>Do We Want This?</vt:lpstr>
      <vt:lpstr>Or This?</vt:lpstr>
      <vt:lpstr>Challenge and Opportunity for Future</vt:lpstr>
      <vt:lpstr>The Problem</vt:lpstr>
      <vt:lpstr>The Problem</vt:lpstr>
      <vt:lpstr>A Computing System</vt:lpstr>
      <vt:lpstr>A Computing System</vt:lpstr>
      <vt:lpstr>Today’s Computing Systems</vt:lpstr>
      <vt:lpstr>Yet …</vt:lpstr>
      <vt:lpstr>The Performance Perspective</vt:lpstr>
      <vt:lpstr>The Performance Perspective (2015)</vt:lpstr>
      <vt:lpstr>The Performance Perspective (2015)</vt:lpstr>
      <vt:lpstr>Perils of Processor-Centric Design</vt:lpstr>
      <vt:lpstr>Perils of Processor-Centric Design</vt:lpstr>
      <vt:lpstr>Three Key Systems Trends</vt:lpstr>
      <vt:lpstr>Data Movement vs. Computation Energy</vt:lpstr>
      <vt:lpstr>Data Movement vs. Computation Energy</vt:lpstr>
      <vt:lpstr>Data Movement vs. Computation Energy</vt:lpstr>
      <vt:lpstr>Energy Waste in Mobile Devices</vt:lpstr>
      <vt:lpstr>We Do Not Want to Move Data!</vt:lpstr>
      <vt:lpstr>We Need A Paradigm Shift To …</vt:lpstr>
      <vt:lpstr>Goal: Processing Inside Memory</vt:lpstr>
      <vt:lpstr>PIM Review and Open Problems</vt:lpstr>
      <vt:lpstr>PowerPoint Presentation</vt:lpstr>
      <vt:lpstr>PowerPoint Presentation</vt:lpstr>
      <vt:lpstr>We Need to Think Differently from the Past Approaches</vt:lpstr>
      <vt:lpstr>Processing in Memory:   Two Approaches</vt:lpstr>
      <vt:lpstr>Two PIM Approaches</vt:lpstr>
      <vt:lpstr>Starting Simple: Data Copy and Initialization</vt:lpstr>
      <vt:lpstr>Today’s Systems: Bulk Data Copy</vt:lpstr>
      <vt:lpstr>Future Systems: In-Memory Copy</vt:lpstr>
      <vt:lpstr>RowClone: In-DRAM Row Copy</vt:lpstr>
      <vt:lpstr>RowClone: Latency and Energy Savings</vt:lpstr>
      <vt:lpstr>More on RowClone</vt:lpstr>
      <vt:lpstr>RowClone Extensions and Follow-Up Work</vt:lpstr>
      <vt:lpstr>LISA: Increasing Connectivity in DRAM</vt:lpstr>
      <vt:lpstr>FIGARO: Fine-Grained In-DRAM Copy</vt:lpstr>
      <vt:lpstr>Network-On-Memory: Fast Inter-Bank Copy</vt:lpstr>
      <vt:lpstr>Mindset: Memory as an Accelerator</vt:lpstr>
      <vt:lpstr>In-Memory Bulk Bitwise Operations</vt:lpstr>
      <vt:lpstr>In-DRAM AND/OR: Triple Row Activation</vt:lpstr>
      <vt:lpstr>In-DRAM Acceleration of Database Queries</vt:lpstr>
      <vt:lpstr>More on In-DRAM Bulk AND/OR</vt:lpstr>
      <vt:lpstr>More on Ambit</vt:lpstr>
      <vt:lpstr>In-DRAM Bulk Bitwise Execution</vt:lpstr>
      <vt:lpstr>SIMDRAM Framework</vt:lpstr>
      <vt:lpstr>SIMDRAM Key Idea  </vt:lpstr>
      <vt:lpstr>SIMDRAM Framework: Overview </vt:lpstr>
      <vt:lpstr>More on the SIMDRAM Framework</vt:lpstr>
      <vt:lpstr>In-DRAM Physical Unclonable Functions</vt:lpstr>
      <vt:lpstr>In-DRAM True Random Number Generation</vt:lpstr>
      <vt:lpstr>In-DRAM True Random Number Generation</vt:lpstr>
      <vt:lpstr>Processing in Memory:   Two Approaches</vt:lpstr>
      <vt:lpstr>Another Example: In-Memory Graph Processing</vt:lpstr>
      <vt:lpstr>Key Bottlenecks in Graph Processing</vt:lpstr>
      <vt:lpstr>Opportunity: 3D-Stacked Logic+Memory</vt:lpstr>
      <vt:lpstr>Tesseract System for Graph Processing</vt:lpstr>
      <vt:lpstr>Tesseract System for Graph Processing</vt:lpstr>
      <vt:lpstr>Tesseract System for Graph Processing</vt:lpstr>
      <vt:lpstr>Evaluated Systems</vt:lpstr>
      <vt:lpstr>Tesseract Graph Processing Performance</vt:lpstr>
      <vt:lpstr>Tesseract Graph Processing Performance</vt:lpstr>
      <vt:lpstr>Tesseract Graph Processing System Energy</vt:lpstr>
      <vt:lpstr>More on Tesseract</vt:lpstr>
      <vt:lpstr>PIM on Mobile Devices</vt:lpstr>
      <vt:lpstr>Google Workloads  for Consumer Devices: Mitigating Data Movement Bottlenecks</vt:lpstr>
      <vt:lpstr>Consumer Devices</vt:lpstr>
      <vt:lpstr>Four Important Workloads</vt:lpstr>
      <vt:lpstr>Energy Cost of Data Movement</vt:lpstr>
      <vt:lpstr>Using PIM to Reduce Data Movement</vt:lpstr>
      <vt:lpstr>Workload Analysis</vt:lpstr>
      <vt:lpstr>TensorFlow Mobile</vt:lpstr>
      <vt:lpstr>More on PIM for Mobile Devices</vt:lpstr>
      <vt:lpstr>Truly Distributed GPU Processing with PIM</vt:lpstr>
      <vt:lpstr>Accelerating GPU Execution with PIM (I)</vt:lpstr>
      <vt:lpstr>Accelerating GPU Execution with PIM (II)</vt:lpstr>
      <vt:lpstr>Accelerating Linked Data Structures</vt:lpstr>
      <vt:lpstr>Accelerating Dependent Cache Misses</vt:lpstr>
      <vt:lpstr>Accelerating Runahead Execution </vt:lpstr>
      <vt:lpstr>Accelerating Climate Modeling</vt:lpstr>
      <vt:lpstr>Accelerating Approximate String Matching</vt:lpstr>
      <vt:lpstr>Accelerating Time Series Analysis</vt:lpstr>
      <vt:lpstr>DAMOV Methodology &amp; Workloads</vt:lpstr>
      <vt:lpstr>We Need to Revisit the Entire Stack</vt:lpstr>
      <vt:lpstr>PIM Review and Open Problems</vt:lpstr>
      <vt:lpstr>PowerPoint Presentation</vt:lpstr>
      <vt:lpstr>PowerPoint Presentation</vt:lpstr>
      <vt:lpstr>PIM Review and Open Problems (II)</vt:lpstr>
      <vt:lpstr>UPMEM Processing-in-DRAM Engine (2019)</vt:lpstr>
      <vt:lpstr>UPMEM Memory Modules</vt:lpstr>
      <vt:lpstr>2,560-DPU Processing-in-Memory System</vt:lpstr>
      <vt:lpstr>More on the UPMEM PIM System</vt:lpstr>
      <vt:lpstr>Experimental Analysis of the UPMEM PIM Engine</vt:lpstr>
      <vt:lpstr>PrIM Benchmarks: Application Domains</vt:lpstr>
      <vt:lpstr>PrIM Benchmarks are Open Source</vt:lpstr>
      <vt:lpstr>Understanding a Modern PIM Architecture</vt:lpstr>
      <vt:lpstr>Understanding a Modern PIM Architecture</vt:lpstr>
      <vt:lpstr>More on Analysis of the UPMEM PIM Engine</vt:lpstr>
      <vt:lpstr>More on Analysis of the UPMEM PIM Engine</vt:lpstr>
      <vt:lpstr>FPGA-based Processing Near Memory</vt:lpstr>
      <vt:lpstr>DAMOV Analysis Methodology &amp; Workloads</vt:lpstr>
      <vt:lpstr>Step 1: Application Profiling </vt:lpstr>
      <vt:lpstr>DAMOV is Open Source</vt:lpstr>
      <vt:lpstr>DAMOV is Open Source</vt:lpstr>
      <vt:lpstr>More on DAMOV Analysis Methodology &amp; Workloads</vt:lpstr>
      <vt:lpstr>More on DAMOV</vt:lpstr>
      <vt:lpstr>Samsung Function-in-Memory DRAM (2021)</vt:lpstr>
      <vt:lpstr>Samsung Function-in-Memory DRAM (2021)</vt:lpstr>
      <vt:lpstr>Samsung Function-in-Memory DRAM (2021)</vt:lpstr>
      <vt:lpstr>Detailed Lectures on PIM (I)</vt:lpstr>
      <vt:lpstr>Detailed Lectures on PIM (II)</vt:lpstr>
      <vt:lpstr>A Tutorial on PIM</vt:lpstr>
      <vt:lpstr>A Tutorial on PIM</vt:lpstr>
      <vt:lpstr>Challenge and Opportunity for Future</vt:lpstr>
      <vt:lpstr>Challenge and Opportunity for Future</vt:lpstr>
      <vt:lpstr>Challenge and Opportunity for Future</vt:lpstr>
      <vt:lpstr>Four Key Issues in Future Platforms</vt:lpstr>
      <vt:lpstr> Concluding Remarks</vt:lpstr>
      <vt:lpstr>A Quote from A Famous Architect</vt:lpstr>
      <vt:lpstr>Precedent-Based Design</vt:lpstr>
      <vt:lpstr>Principled Design</vt:lpstr>
      <vt:lpstr>PowerPoint Presentation</vt:lpstr>
      <vt:lpstr>Another Example: Precedent-Based Design</vt:lpstr>
      <vt:lpstr>Principled Design</vt:lpstr>
      <vt:lpstr>Another Principled Design</vt:lpstr>
      <vt:lpstr>Another Principled Design</vt:lpstr>
      <vt:lpstr>Principle Applied to Another Structure</vt:lpstr>
      <vt:lpstr>Overarching Principles for Computing?</vt:lpstr>
      <vt:lpstr>Fundamentally Better Architectures</vt:lpstr>
      <vt:lpstr>A Blueprint for Fundamentally Better Architectures</vt:lpstr>
      <vt:lpstr>We Need to Exploit Good Principles</vt:lpstr>
      <vt:lpstr>Concluding Remarks</vt:lpstr>
      <vt:lpstr>The Future is Very Bright</vt:lpstr>
      <vt:lpstr>We Need to Think and Act Across the Stack</vt:lpstr>
      <vt:lpstr>PIM Review and Open Problems</vt:lpstr>
      <vt:lpstr>PowerPoint Presentation</vt:lpstr>
      <vt:lpstr>PowerPoint Presentation</vt:lpstr>
      <vt:lpstr>PIM Review and Open Problems (II)</vt:lpstr>
      <vt:lpstr>A Tutorial on Memory-Centric Systems</vt:lpstr>
      <vt:lpstr>PowerPoint Presentation</vt:lpstr>
      <vt:lpstr>Funding Acknowledgments</vt:lpstr>
      <vt:lpstr>Acknowledgments</vt:lpstr>
      <vt:lpstr>Acknowledgments</vt:lpstr>
      <vt:lpstr>PowerPoint Presentation</vt:lpstr>
      <vt:lpstr>SAFARI Newsletter April 2020 Edition</vt:lpstr>
      <vt:lpstr>SAFARI Newsletter January 2021 Edition</vt:lpstr>
      <vt:lpstr>Future Computing Platforms  Challenges and Opportunities </vt:lpstr>
      <vt:lpstr>Four Key Issues in Future Platforms</vt:lpstr>
      <vt:lpstr>Low Latency Communication is Critical</vt:lpstr>
      <vt:lpstr>Maslow’s Hierarchy of Needs, A Third Time</vt:lpstr>
      <vt:lpstr>Challenge and Opportunity for Future</vt:lpstr>
      <vt:lpstr>Main Memory Latency Lags Behind</vt:lpstr>
      <vt:lpstr>The Memory Latency Problem</vt:lpstr>
      <vt:lpstr>Retrospective: Conventional Latency Tolerance Techniques</vt:lpstr>
      <vt:lpstr>Truly Reducing Memory Latency</vt:lpstr>
      <vt:lpstr>Why the Long Memory Latency?</vt:lpstr>
      <vt:lpstr>Tackling the Fixed Latency Mindset</vt:lpstr>
      <vt:lpstr>Latency Variation in Memory Chips</vt:lpstr>
      <vt:lpstr>Why is Latency High?</vt:lpstr>
      <vt:lpstr>What Causes the Long Memory Latency?</vt:lpstr>
      <vt:lpstr>Understanding and Exploiting Variation in DRAM Latency</vt:lpstr>
      <vt:lpstr>DRAM Characterization Infrastructure</vt:lpstr>
      <vt:lpstr>Adaptive-Latency DRAM</vt:lpstr>
      <vt:lpstr>PowerPoint Presentation</vt:lpstr>
      <vt:lpstr>PowerPoint Presentation</vt:lpstr>
      <vt:lpstr>PowerPoint Presentation</vt:lpstr>
      <vt:lpstr>PowerPoint Presentation</vt:lpstr>
      <vt:lpstr>Reducing Latency Also Reduces Energy</vt:lpstr>
      <vt:lpstr>More on Adaptive-Latency DRAM</vt:lpstr>
      <vt:lpstr>CLR-DRAM: Capacity-Latency Reconfigurability</vt:lpstr>
      <vt:lpstr>Analysis of Latency Variation in DRAM Chips</vt:lpstr>
      <vt:lpstr>Design-Induced Latency Variation in DRAM</vt:lpstr>
      <vt:lpstr>Solar-DRAM: Putting It Together</vt:lpstr>
      <vt:lpstr>Challenge and Opportunity for Future</vt:lpstr>
      <vt:lpstr>D-RaNGe: Using Commodity DRAM Devices  to Generate True Random Numbers  with Low Latency and High Throughput</vt:lpstr>
      <vt:lpstr>DRAM Latency Characterization of 282 LPDDR4 DRAM Devices</vt:lpstr>
      <vt:lpstr>D-RaNGe Key Idea</vt:lpstr>
      <vt:lpstr>D-RaNGe Key Idea</vt:lpstr>
      <vt:lpstr>Our D-RaNGe Evaluation</vt:lpstr>
      <vt:lpstr>DRAM Latency True Random Number Generator</vt:lpstr>
      <vt:lpstr>DRAM Latency Physical Unclonable Functions</vt:lpstr>
      <vt:lpstr>Lectures on Low-Latency Memory</vt:lpstr>
      <vt:lpstr>A Tutorial on Low-Latency Memory</vt:lpstr>
      <vt:lpstr>Challenge and Opportunity for Future</vt:lpstr>
      <vt:lpstr>Four Key Issues in Future Platforms</vt:lpstr>
      <vt:lpstr>Intel Optane Persistent Memory (2019)</vt:lpstr>
      <vt:lpstr>PCM as Main Memory: Idea in 2009</vt:lpstr>
      <vt:lpstr>PCM as Main Memory: Idea in 2009</vt:lpstr>
      <vt:lpstr>Cerebras’s Wafer Scale Engine (2019)</vt:lpstr>
      <vt:lpstr>Cerebras’s Wafer Scale Engine-2 (2021)</vt:lpstr>
      <vt:lpstr>UPMEM Processing-in-DRAM Engine (2019)</vt:lpstr>
      <vt:lpstr>Experimental Analysis of the UPMEM PIM Engine</vt:lpstr>
      <vt:lpstr>Samsung Function-in-Memory DRAM (2021)</vt:lpstr>
      <vt:lpstr>Samsung Function-in-Memory DRAM (2021)</vt:lpstr>
      <vt:lpstr>Samsung Function-in-Memory DRAM (2021)</vt:lpstr>
      <vt:lpstr>Samsung Function-in-Memory DRAM (2021)</vt:lpstr>
      <vt:lpstr>Samsung Function-in-Memory DRAM (2021)</vt:lpstr>
      <vt:lpstr>More on Processing in Memory (I)</vt:lpstr>
      <vt:lpstr>More on Processing in Memory (II)</vt:lpstr>
      <vt:lpstr>More on Processing in Memory (III)</vt:lpstr>
      <vt:lpstr>More on Processing in Memory (IV)</vt:lpstr>
      <vt:lpstr>More on Processing in Memory (V)</vt:lpstr>
      <vt:lpstr>More on Processing in Memory (VI)</vt:lpstr>
      <vt:lpstr>TESLA Full Self-Driving Computer (2019)</vt:lpstr>
      <vt:lpstr>Google TPU Generation I (~2016)</vt:lpstr>
      <vt:lpstr>Google TPU Generation II (2017)</vt:lpstr>
      <vt:lpstr>Google TPU Generation III</vt:lpstr>
      <vt:lpstr>An Example Modern Systolic Array: TPU (II)</vt:lpstr>
      <vt:lpstr>An Example Modern Systolic Array: TPU (III)</vt:lpstr>
      <vt:lpstr>Many (Other) AI/ML Chips</vt:lpstr>
      <vt:lpstr>Many (Other) AI/ML Chips</vt:lpstr>
      <vt:lpstr>Lectures on Systolic Arrays &amp; ML/AI Acceleration</vt:lpstr>
      <vt:lpstr>Lecture on Systolic Arrays &amp; ML Acceleration</vt:lpstr>
      <vt:lpstr>Accelerating Genome Analysis</vt:lpstr>
      <vt:lpstr>Our Dream (circa 2007)</vt:lpstr>
      <vt:lpstr>What Is a Genome Made Of?</vt:lpstr>
      <vt:lpstr>DNA Under Electron Microscope</vt:lpstr>
      <vt:lpstr>DNA Sequencing</vt:lpstr>
      <vt:lpstr>Untangling Yarn Balls &amp; DNA Sequencing</vt:lpstr>
      <vt:lpstr>PowerPoint Presentation</vt:lpstr>
      <vt:lpstr>PowerPoint Presentation</vt:lpstr>
      <vt:lpstr>Genome Sequence Alignment: Example</vt:lpstr>
      <vt:lpstr>PowerPoint Presentation</vt:lpstr>
      <vt:lpstr>Hash Table Based Read Mappers</vt:lpstr>
      <vt:lpstr>Read Mapping Execution Time Breakdown </vt:lpstr>
      <vt:lpstr>Idea</vt:lpstr>
      <vt:lpstr>Our First Filter: Pure Software Approach</vt:lpstr>
      <vt:lpstr>Shifted Hamming Distance: SIMD Acceleration</vt:lpstr>
      <vt:lpstr>PowerPoint Presentation</vt:lpstr>
      <vt:lpstr>GateKeeper: FPGA-Based Alignment Filtering</vt:lpstr>
      <vt:lpstr>DNA Read Mapping &amp; Filtering</vt:lpstr>
      <vt:lpstr>In-Memory DNA Sequence Analysis</vt:lpstr>
      <vt:lpstr>Shouji (障子) [Alser+, Bioinformatics 2019]</vt:lpstr>
      <vt:lpstr>SneakySnake [Alser+, Bioinformatics 2020]</vt:lpstr>
      <vt:lpstr>GenASM Framework [MICRO 2020]</vt:lpstr>
      <vt:lpstr>Quick Note: Key Principles and Results</vt:lpstr>
      <vt:lpstr>New Genome Sequencing Technologies</vt:lpstr>
      <vt:lpstr>Nanopore Genome Assembly Pipeline</vt:lpstr>
      <vt:lpstr>Recall Our Dream</vt:lpstr>
      <vt:lpstr>Future of Genome Sequencing &amp; Analysis</vt:lpstr>
      <vt:lpstr>Why Do We Care? An Example from 2020</vt:lpstr>
      <vt:lpstr>Sequencing of COVID-19</vt:lpstr>
      <vt:lpstr>COVID-19 Nanopore Sequencing (I)</vt:lpstr>
      <vt:lpstr>COVID-19 Nanopore Sequencing (II)</vt:lpstr>
      <vt:lpstr>Future of Genome Sequencing &amp; Analysis</vt:lpstr>
      <vt:lpstr>Accelerating Genome Analysis: Overview</vt:lpstr>
      <vt:lpstr>More on Fast Genome Analysis …</vt:lpstr>
      <vt:lpstr>Detailed Lectures on Genome Analysis</vt:lpstr>
      <vt:lpstr>Challenge and Opportunity for Future</vt:lpstr>
      <vt:lpstr>Challenge and Opportunity for Future</vt:lpstr>
      <vt:lpstr>More on My Research &amp; Teaching</vt:lpstr>
      <vt:lpstr>Brief Self Introduction</vt:lpstr>
      <vt:lpstr>Current Research Mission</vt:lpstr>
      <vt:lpstr>Four Key Current Directions</vt:lpstr>
      <vt:lpstr>The Transformation Hierarchy</vt:lpstr>
      <vt:lpstr>Axiom</vt:lpstr>
      <vt:lpstr>Current Research Mission &amp; Major Topics</vt:lpstr>
      <vt:lpstr>PowerPoint Presentation</vt:lpstr>
      <vt:lpstr>SAFARI Newsletter January 2021 Edition</vt:lpstr>
      <vt:lpstr>Principle: Teaching and Research</vt:lpstr>
      <vt:lpstr>Principle: Insight and Ideas</vt:lpstr>
      <vt:lpstr>Research &amp; Teaching: Some Overview Talks</vt:lpstr>
      <vt:lpstr>An Interview on Research and Education</vt:lpstr>
      <vt:lpstr>More Thoughts and Suggestions</vt:lpstr>
      <vt:lpstr>Referenced Papers, Talks, Artifacts</vt:lpstr>
      <vt:lpstr>Readings, Videos, Reference Materials</vt:lpstr>
      <vt:lpstr>Research &amp; Teaching: Some Overview Talks</vt:lpstr>
      <vt:lpstr>Accelerated Memory Course (~6.5 hours)</vt:lpstr>
      <vt:lpstr>Longer Memory Course (~18 hours)</vt:lpstr>
      <vt:lpstr>An Interview on Research and Education</vt:lpstr>
      <vt:lpstr>More Thoughts and Suggestions</vt:lpstr>
      <vt:lpstr>Reference Overview Paper</vt:lpstr>
      <vt:lpstr>Reference Overview Paper I</vt:lpstr>
      <vt:lpstr>Reference Overview Paper II</vt:lpstr>
      <vt:lpstr>Reference Overview Paper III</vt:lpstr>
      <vt:lpstr>Reference Overview Paper IV</vt:lpstr>
      <vt:lpstr>Reference Overview Paper V</vt:lpstr>
      <vt:lpstr>Reference Overview Paper VI</vt:lpstr>
      <vt:lpstr>Reference Overview Paper VII</vt:lpstr>
      <vt:lpstr>Reference Overview Paper VIII</vt:lpstr>
      <vt:lpstr>Related Videos and Course Materials (I)</vt:lpstr>
      <vt:lpstr>Related Videos and Course Materials (II)</vt:lpstr>
      <vt:lpstr>Some Open Source Tools (I)</vt:lpstr>
      <vt:lpstr>Some Open Source Tools (II)</vt:lpstr>
      <vt:lpstr>More Open Source Tools (III)</vt:lpstr>
      <vt:lpstr>PowerPoint Presentation</vt:lpstr>
      <vt:lpstr>Referenced Papers, Talks, Artifacts</vt:lpstr>
      <vt:lpstr>An Interview on Research and Education</vt:lpstr>
      <vt:lpstr>More Thoughts and Suggestions</vt:lpstr>
      <vt:lpstr>End of Backup Slides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ATLAS: A Scalable and High-Performance Scheduling Algorithm for Multiple Memory Controllers</dc:title>
  <dc:creator>yoongu</dc:creator>
  <cp:lastModifiedBy>Mutlu  Onur</cp:lastModifiedBy>
  <cp:revision>2871</cp:revision>
  <cp:lastPrinted>2017-09-14T13:39:03Z</cp:lastPrinted>
  <dcterms:created xsi:type="dcterms:W3CDTF">2010-10-08T20:41:54Z</dcterms:created>
  <dcterms:modified xsi:type="dcterms:W3CDTF">2021-12-01T11:40:56Z</dcterms:modified>
</cp:coreProperties>
</file>