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theme/theme48.xml" ContentType="application/vnd.openxmlformats-officedocument.theme+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theme/theme49.xml" ContentType="application/vnd.openxmlformats-officedocument.theme+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theme/theme50.xml" ContentType="application/vnd.openxmlformats-officedocument.theme+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theme/theme51.xml" ContentType="application/vnd.openxmlformats-officedocument.theme+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theme/theme52.xml" ContentType="application/vnd.openxmlformats-officedocument.theme+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3.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4.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theme/theme55.xml" ContentType="application/vnd.openxmlformats-officedocument.theme+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theme/theme56.xml" ContentType="application/vnd.openxmlformats-officedocument.theme+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theme/theme57.xml" ContentType="application/vnd.openxmlformats-officedocument.theme+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theme/theme58.xml" ContentType="application/vnd.openxmlformats-officedocument.theme+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theme/theme59.xml" ContentType="application/vnd.openxmlformats-officedocument.theme+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theme/theme60.xml" ContentType="application/vnd.openxmlformats-officedocument.theme+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1.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theme/theme62.xml" ContentType="application/vnd.openxmlformats-officedocument.theme+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theme/theme63.xml" ContentType="application/vnd.openxmlformats-officedocument.theme+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theme/theme64.xml" ContentType="application/vnd.openxmlformats-officedocument.theme+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theme/theme65.xml" ContentType="application/vnd.openxmlformats-officedocument.theme+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theme/theme66.xml" ContentType="application/vnd.openxmlformats-officedocument.theme+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theme/theme67.xml" ContentType="application/vnd.openxmlformats-officedocument.theme+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theme/theme68.xml" ContentType="application/vnd.openxmlformats-officedocument.theme+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theme/theme69.xml" ContentType="application/vnd.openxmlformats-officedocument.theme+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theme/theme70.xml" ContentType="application/vnd.openxmlformats-officedocument.theme+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theme/theme71.xml" ContentType="application/vnd.openxmlformats-officedocument.theme+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theme/theme72.xml" ContentType="application/vnd.openxmlformats-officedocument.theme+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theme/theme73.xml" ContentType="application/vnd.openxmlformats-officedocument.theme+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theme/theme74.xml" ContentType="application/vnd.openxmlformats-officedocument.theme+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theme/theme75.xml" ContentType="application/vnd.openxmlformats-officedocument.theme+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theme/theme76.xml" ContentType="application/vnd.openxmlformats-officedocument.theme+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theme/theme77.xml" ContentType="application/vnd.openxmlformats-officedocument.theme+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theme/theme78.xml" ContentType="application/vnd.openxmlformats-officedocument.theme+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theme/theme79.xml" ContentType="application/vnd.openxmlformats-officedocument.theme+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theme/theme80.xml" ContentType="application/vnd.openxmlformats-officedocument.theme+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theme/theme81.xml" ContentType="application/vnd.openxmlformats-officedocument.theme+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theme/theme82.xml" ContentType="application/vnd.openxmlformats-officedocument.theme+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theme/theme83.xml" ContentType="application/vnd.openxmlformats-officedocument.theme+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theme/theme84.xml" ContentType="application/vnd.openxmlformats-officedocument.theme+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theme/theme85.xml" ContentType="application/vnd.openxmlformats-officedocument.theme+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theme/theme86.xml" ContentType="application/vnd.openxmlformats-officedocument.theme+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theme/theme87.xml" ContentType="application/vnd.openxmlformats-officedocument.theme+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theme/theme88.xml" ContentType="application/vnd.openxmlformats-officedocument.theme+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slideLayouts/slideLayout921.xml" ContentType="application/vnd.openxmlformats-officedocument.presentationml.slideLayout+xml"/>
  <Override PartName="/ppt/theme/theme89.xml" ContentType="application/vnd.openxmlformats-officedocument.theme+xml"/>
  <Override PartName="/ppt/slideLayouts/slideLayout922.xml" ContentType="application/vnd.openxmlformats-officedocument.presentationml.slideLayout+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slideLayouts/slideLayout932.xml" ContentType="application/vnd.openxmlformats-officedocument.presentationml.slideLayout+xml"/>
  <Override PartName="/ppt/slideLayouts/slideLayout933.xml" ContentType="application/vnd.openxmlformats-officedocument.presentationml.slideLayout+xml"/>
  <Override PartName="/ppt/theme/theme90.xml" ContentType="application/vnd.openxmlformats-officedocument.theme+xml"/>
  <Override PartName="/ppt/slideLayouts/slideLayout934.xml" ContentType="application/vnd.openxmlformats-officedocument.presentationml.slideLayout+xml"/>
  <Override PartName="/ppt/slideLayouts/slideLayout935.xml" ContentType="application/vnd.openxmlformats-officedocument.presentationml.slideLayout+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slideLayouts/slideLayout941.xml" ContentType="application/vnd.openxmlformats-officedocument.presentationml.slideLayout+xml"/>
  <Override PartName="/ppt/slideLayouts/slideLayout942.xml" ContentType="application/vnd.openxmlformats-officedocument.presentationml.slideLayout+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theme/theme91.xml" ContentType="application/vnd.openxmlformats-officedocument.theme+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slideLayouts/slideLayout947.xml" ContentType="application/vnd.openxmlformats-officedocument.presentationml.slideLayout+xml"/>
  <Override PartName="/ppt/slideLayouts/slideLayout948.xml" ContentType="application/vnd.openxmlformats-officedocument.presentationml.slideLayout+xml"/>
  <Override PartName="/ppt/slideLayouts/slideLayout949.xml" ContentType="application/vnd.openxmlformats-officedocument.presentationml.slideLayout+xml"/>
  <Override PartName="/ppt/slideLayouts/slideLayout950.xml" ContentType="application/vnd.openxmlformats-officedocument.presentationml.slideLayout+xml"/>
  <Override PartName="/ppt/slideLayouts/slideLayout951.xml" ContentType="application/vnd.openxmlformats-officedocument.presentationml.slideLayout+xml"/>
  <Override PartName="/ppt/slideLayouts/slideLayout952.xml" ContentType="application/vnd.openxmlformats-officedocument.presentationml.slideLayout+xml"/>
  <Override PartName="/ppt/slideLayouts/slideLayout953.xml" ContentType="application/vnd.openxmlformats-officedocument.presentationml.slideLayout+xml"/>
  <Override PartName="/ppt/slideLayouts/slideLayout954.xml" ContentType="application/vnd.openxmlformats-officedocument.presentationml.slideLayout+xml"/>
  <Override PartName="/ppt/slideLayouts/slideLayout955.xml" ContentType="application/vnd.openxmlformats-officedocument.presentationml.slideLayout+xml"/>
  <Override PartName="/ppt/slideLayouts/slideLayout956.xml" ContentType="application/vnd.openxmlformats-officedocument.presentationml.slideLayout+xml"/>
  <Override PartName="/ppt/theme/theme92.xml" ContentType="application/vnd.openxmlformats-officedocument.theme+xml"/>
  <Override PartName="/ppt/slideLayouts/slideLayout957.xml" ContentType="application/vnd.openxmlformats-officedocument.presentationml.slideLayout+xml"/>
  <Override PartName="/ppt/slideLayouts/slideLayout958.xml" ContentType="application/vnd.openxmlformats-officedocument.presentationml.slideLayout+xml"/>
  <Override PartName="/ppt/slideLayouts/slideLayout959.xml" ContentType="application/vnd.openxmlformats-officedocument.presentationml.slideLayout+xml"/>
  <Override PartName="/ppt/slideLayouts/slideLayout960.xml" ContentType="application/vnd.openxmlformats-officedocument.presentationml.slideLayout+xml"/>
  <Override PartName="/ppt/slideLayouts/slideLayout961.xml" ContentType="application/vnd.openxmlformats-officedocument.presentationml.slideLayout+xml"/>
  <Override PartName="/ppt/slideLayouts/slideLayout962.xml" ContentType="application/vnd.openxmlformats-officedocument.presentationml.slideLayout+xml"/>
  <Override PartName="/ppt/slideLayouts/slideLayout963.xml" ContentType="application/vnd.openxmlformats-officedocument.presentationml.slideLayout+xml"/>
  <Override PartName="/ppt/slideLayouts/slideLayout964.xml" ContentType="application/vnd.openxmlformats-officedocument.presentationml.slideLayout+xml"/>
  <Override PartName="/ppt/slideLayouts/slideLayout965.xml" ContentType="application/vnd.openxmlformats-officedocument.presentationml.slideLayout+xml"/>
  <Override PartName="/ppt/slideLayouts/slideLayout966.xml" ContentType="application/vnd.openxmlformats-officedocument.presentationml.slideLayout+xml"/>
  <Override PartName="/ppt/slideLayouts/slideLayout967.xml" ContentType="application/vnd.openxmlformats-officedocument.presentationml.slideLayout+xml"/>
  <Override PartName="/ppt/slideLayouts/slideLayout968.xml" ContentType="application/vnd.openxmlformats-officedocument.presentationml.slideLayout+xml"/>
  <Override PartName="/ppt/theme/theme93.xml" ContentType="application/vnd.openxmlformats-officedocument.theme+xml"/>
  <Override PartName="/ppt/theme/theme94.xml" ContentType="application/vnd.openxmlformats-officedocument.theme+xml"/>
  <Override PartName="/ppt/theme/theme9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charts/chart5.xml" ContentType="application/vnd.openxmlformats-officedocument.drawingml.chart+xml"/>
  <Override PartName="/ppt/theme/themeOverride3.xml" ContentType="application/vnd.openxmlformats-officedocument.themeOverride+xml"/>
  <Override PartName="/ppt/charts/chart6.xml" ContentType="application/vnd.openxmlformats-officedocument.drawingml.chart+xml"/>
  <Override PartName="/ppt/theme/themeOverride4.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rts/chart7.xml" ContentType="application/vnd.openxmlformats-officedocument.drawingml.chart+xml"/>
  <Override PartName="/ppt/charts/style1.xml" ContentType="application/vnd.ms-office.chartstyle+xml"/>
  <Override PartName="/ppt/charts/colors1.xml" ContentType="application/vnd.ms-office.chartcolorstyle+xml"/>
  <Override PartName="/ppt/charts/chart8.xml" ContentType="application/vnd.openxmlformats-officedocument.drawingml.chart+xml"/>
  <Override PartName="/ppt/charts/style2.xml" ContentType="application/vnd.ms-office.chartstyle+xml"/>
  <Override PartName="/ppt/charts/colors2.xml" ContentType="application/vnd.ms-office.chartcolorstyle+xml"/>
  <Override PartName="/ppt/charts/chart9.xml" ContentType="application/vnd.openxmlformats-officedocument.drawingml.chart+xml"/>
  <Override PartName="/ppt/charts/style3.xml" ContentType="application/vnd.ms-office.chartstyle+xml"/>
  <Override PartName="/ppt/charts/colors3.xml" ContentType="application/vnd.ms-office.chartcolorstyle+xml"/>
  <Override PartName="/ppt/charts/chart10.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tags/tag1.xml" ContentType="application/vnd.openxmlformats-officedocument.presentationml.tags+xml"/>
  <Override PartName="/ppt/notesSlides/notesSlide52.xml" ContentType="application/vnd.openxmlformats-officedocument.presentationml.notesSlide+xml"/>
  <Override PartName="/ppt/tags/tag2.xml" ContentType="application/vnd.openxmlformats-officedocument.presentationml.tag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charts/chart11.xml" ContentType="application/vnd.openxmlformats-officedocument.drawingml.chart+xml"/>
  <Override PartName="/ppt/theme/themeOverride5.xml" ContentType="application/vnd.openxmlformats-officedocument.themeOverr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8072" r:id="rId40"/>
    <p:sldMasterId id="2147488085" r:id="rId41"/>
    <p:sldMasterId id="2147488097" r:id="rId42"/>
    <p:sldMasterId id="2147488134" r:id="rId43"/>
    <p:sldMasterId id="2147488265" r:id="rId44"/>
    <p:sldMasterId id="2147488316" r:id="rId45"/>
    <p:sldMasterId id="2147488340" r:id="rId46"/>
    <p:sldMasterId id="2147488378" r:id="rId47"/>
    <p:sldMasterId id="2147488559" r:id="rId48"/>
    <p:sldMasterId id="2147488624" r:id="rId49"/>
    <p:sldMasterId id="2147488637" r:id="rId50"/>
    <p:sldMasterId id="2147488747" r:id="rId51"/>
    <p:sldMasterId id="2147488785" r:id="rId52"/>
    <p:sldMasterId id="2147488975" r:id="rId53"/>
    <p:sldMasterId id="2147488978" r:id="rId54"/>
    <p:sldMasterId id="2147488991" r:id="rId55"/>
    <p:sldMasterId id="2147489016" r:id="rId56"/>
    <p:sldMasterId id="2147489028" r:id="rId57"/>
    <p:sldMasterId id="2147489084" r:id="rId58"/>
    <p:sldMasterId id="2147489216" r:id="rId59"/>
    <p:sldMasterId id="2147489228" r:id="rId60"/>
    <p:sldMasterId id="2147489240" r:id="rId61"/>
    <p:sldMasterId id="2147489252" r:id="rId62"/>
    <p:sldMasterId id="2147489265" r:id="rId63"/>
    <p:sldMasterId id="2147489277" r:id="rId64"/>
    <p:sldMasterId id="2147489289" r:id="rId65"/>
    <p:sldMasterId id="2147489421" r:id="rId66"/>
    <p:sldMasterId id="2147489426" r:id="rId67"/>
    <p:sldMasterId id="2147489439" r:id="rId68"/>
    <p:sldMasterId id="2147489452" r:id="rId69"/>
    <p:sldMasterId id="2147489464" r:id="rId70"/>
    <p:sldMasterId id="2147489477" r:id="rId71"/>
    <p:sldMasterId id="2147489495" r:id="rId72"/>
    <p:sldMasterId id="2147489508" r:id="rId73"/>
    <p:sldMasterId id="2147489521" r:id="rId74"/>
    <p:sldMasterId id="2147489534" r:id="rId75"/>
    <p:sldMasterId id="2147489547" r:id="rId76"/>
    <p:sldMasterId id="2147489550" r:id="rId77"/>
    <p:sldMasterId id="2147489562" r:id="rId78"/>
    <p:sldMasterId id="2147489574" r:id="rId79"/>
    <p:sldMasterId id="2147489587" r:id="rId80"/>
    <p:sldMasterId id="2147489600" r:id="rId81"/>
    <p:sldMasterId id="2147489611" r:id="rId82"/>
    <p:sldMasterId id="2147489624" r:id="rId83"/>
    <p:sldMasterId id="2147489637" r:id="rId84"/>
    <p:sldMasterId id="2147489640" r:id="rId85"/>
    <p:sldMasterId id="2147489643" r:id="rId86"/>
    <p:sldMasterId id="2147489655" r:id="rId87"/>
    <p:sldMasterId id="2147489658" r:id="rId88"/>
    <p:sldMasterId id="2147489663" r:id="rId89"/>
    <p:sldMasterId id="2147489675" r:id="rId90"/>
    <p:sldMasterId id="2147489688" r:id="rId91"/>
    <p:sldMasterId id="2147489700" r:id="rId92"/>
    <p:sldMasterId id="2147489713" r:id="rId93"/>
  </p:sldMasterIdLst>
  <p:notesMasterIdLst>
    <p:notesMasterId r:id="rId492"/>
  </p:notesMasterIdLst>
  <p:handoutMasterIdLst>
    <p:handoutMasterId r:id="rId493"/>
  </p:handoutMasterIdLst>
  <p:sldIdLst>
    <p:sldId id="6606" r:id="rId94"/>
    <p:sldId id="5219" r:id="rId95"/>
    <p:sldId id="5218" r:id="rId96"/>
    <p:sldId id="5220" r:id="rId97"/>
    <p:sldId id="5221" r:id="rId98"/>
    <p:sldId id="5222" r:id="rId99"/>
    <p:sldId id="5223" r:id="rId100"/>
    <p:sldId id="4457" r:id="rId101"/>
    <p:sldId id="4436" r:id="rId102"/>
    <p:sldId id="4696" r:id="rId103"/>
    <p:sldId id="5742" r:id="rId104"/>
    <p:sldId id="5835" r:id="rId105"/>
    <p:sldId id="5715" r:id="rId106"/>
    <p:sldId id="6511" r:id="rId107"/>
    <p:sldId id="6042" r:id="rId108"/>
    <p:sldId id="5992" r:id="rId109"/>
    <p:sldId id="5224" r:id="rId110"/>
    <p:sldId id="5225" r:id="rId111"/>
    <p:sldId id="5232" r:id="rId112"/>
    <p:sldId id="5227" r:id="rId113"/>
    <p:sldId id="5226" r:id="rId114"/>
    <p:sldId id="5228" r:id="rId115"/>
    <p:sldId id="5229" r:id="rId116"/>
    <p:sldId id="5230" r:id="rId117"/>
    <p:sldId id="6304" r:id="rId118"/>
    <p:sldId id="6303" r:id="rId119"/>
    <p:sldId id="5821" r:id="rId120"/>
    <p:sldId id="6486" r:id="rId121"/>
    <p:sldId id="6487" r:id="rId122"/>
    <p:sldId id="6488" r:id="rId123"/>
    <p:sldId id="6489" r:id="rId124"/>
    <p:sldId id="5829" r:id="rId125"/>
    <p:sldId id="6508" r:id="rId126"/>
    <p:sldId id="5374" r:id="rId127"/>
    <p:sldId id="5388" r:id="rId128"/>
    <p:sldId id="5233" r:id="rId129"/>
    <p:sldId id="6593" r:id="rId130"/>
    <p:sldId id="6594" r:id="rId131"/>
    <p:sldId id="5744" r:id="rId132"/>
    <p:sldId id="6608" r:id="rId133"/>
    <p:sldId id="5746" r:id="rId134"/>
    <p:sldId id="3582" r:id="rId135"/>
    <p:sldId id="3609" r:id="rId136"/>
    <p:sldId id="4145" r:id="rId137"/>
    <p:sldId id="5577" r:id="rId138"/>
    <p:sldId id="5578" r:id="rId139"/>
    <p:sldId id="5579" r:id="rId140"/>
    <p:sldId id="3584" r:id="rId141"/>
    <p:sldId id="5748" r:id="rId142"/>
    <p:sldId id="3586" r:id="rId143"/>
    <p:sldId id="3848" r:id="rId144"/>
    <p:sldId id="5749" r:id="rId145"/>
    <p:sldId id="5750" r:id="rId146"/>
    <p:sldId id="3721" r:id="rId147"/>
    <p:sldId id="3722" r:id="rId148"/>
    <p:sldId id="5924" r:id="rId149"/>
    <p:sldId id="5923" r:id="rId150"/>
    <p:sldId id="6043" r:id="rId151"/>
    <p:sldId id="5972" r:id="rId152"/>
    <p:sldId id="5751" r:id="rId153"/>
    <p:sldId id="6045" r:id="rId154"/>
    <p:sldId id="5995" r:id="rId155"/>
    <p:sldId id="5997" r:id="rId156"/>
    <p:sldId id="6046" r:id="rId157"/>
    <p:sldId id="6047" r:id="rId158"/>
    <p:sldId id="6609" r:id="rId159"/>
    <p:sldId id="6610" r:id="rId160"/>
    <p:sldId id="6048" r:id="rId161"/>
    <p:sldId id="6049" r:id="rId162"/>
    <p:sldId id="6050" r:id="rId163"/>
    <p:sldId id="5179" r:id="rId164"/>
    <p:sldId id="5041" r:id="rId165"/>
    <p:sldId id="5058" r:id="rId166"/>
    <p:sldId id="5059" r:id="rId167"/>
    <p:sldId id="5060" r:id="rId168"/>
    <p:sldId id="5181" r:id="rId169"/>
    <p:sldId id="2690" r:id="rId170"/>
    <p:sldId id="5197" r:id="rId171"/>
    <p:sldId id="5198" r:id="rId172"/>
    <p:sldId id="5691" r:id="rId173"/>
    <p:sldId id="5215" r:id="rId174"/>
    <p:sldId id="4146" r:id="rId175"/>
    <p:sldId id="5061" r:id="rId176"/>
    <p:sldId id="5162" r:id="rId177"/>
    <p:sldId id="5063" r:id="rId178"/>
    <p:sldId id="5066" r:id="rId179"/>
    <p:sldId id="5071" r:id="rId180"/>
    <p:sldId id="5072" r:id="rId181"/>
    <p:sldId id="5084" r:id="rId182"/>
    <p:sldId id="5689" r:id="rId183"/>
    <p:sldId id="5833" r:id="rId184"/>
    <p:sldId id="6534" r:id="rId185"/>
    <p:sldId id="6576" r:id="rId186"/>
    <p:sldId id="5753" r:id="rId187"/>
    <p:sldId id="6613" r:id="rId188"/>
    <p:sldId id="3983" r:id="rId189"/>
    <p:sldId id="3604" r:id="rId190"/>
    <p:sldId id="1014" r:id="rId191"/>
    <p:sldId id="6614" r:id="rId192"/>
    <p:sldId id="5754" r:id="rId193"/>
    <p:sldId id="5234" r:id="rId194"/>
    <p:sldId id="5235" r:id="rId195"/>
    <p:sldId id="5236" r:id="rId196"/>
    <p:sldId id="5237" r:id="rId197"/>
    <p:sldId id="5238" r:id="rId198"/>
    <p:sldId id="5239" r:id="rId199"/>
    <p:sldId id="5240" r:id="rId200"/>
    <p:sldId id="5241" r:id="rId201"/>
    <p:sldId id="5242" r:id="rId202"/>
    <p:sldId id="5400" r:id="rId203"/>
    <p:sldId id="5205" r:id="rId204"/>
    <p:sldId id="5245" r:id="rId205"/>
    <p:sldId id="5246" r:id="rId206"/>
    <p:sldId id="5247" r:id="rId207"/>
    <p:sldId id="5248" r:id="rId208"/>
    <p:sldId id="5249" r:id="rId209"/>
    <p:sldId id="5509" r:id="rId210"/>
    <p:sldId id="5251" r:id="rId211"/>
    <p:sldId id="6051" r:id="rId212"/>
    <p:sldId id="5253" r:id="rId213"/>
    <p:sldId id="5254" r:id="rId214"/>
    <p:sldId id="5540" r:id="rId215"/>
    <p:sldId id="6595" r:id="rId216"/>
    <p:sldId id="6369" r:id="rId217"/>
    <p:sldId id="6370" r:id="rId218"/>
    <p:sldId id="5465" r:id="rId219"/>
    <p:sldId id="6052" r:id="rId220"/>
    <p:sldId id="6553" r:id="rId221"/>
    <p:sldId id="5260" r:id="rId222"/>
    <p:sldId id="5261" r:id="rId223"/>
    <p:sldId id="5262" r:id="rId224"/>
    <p:sldId id="5263" r:id="rId225"/>
    <p:sldId id="5264" r:id="rId226"/>
    <p:sldId id="5265" r:id="rId227"/>
    <p:sldId id="6054" r:id="rId228"/>
    <p:sldId id="6577" r:id="rId229"/>
    <p:sldId id="5182" r:id="rId230"/>
    <p:sldId id="5011" r:id="rId231"/>
    <p:sldId id="5594" r:id="rId232"/>
    <p:sldId id="5595" r:id="rId233"/>
    <p:sldId id="6596" r:id="rId234"/>
    <p:sldId id="5976" r:id="rId235"/>
    <p:sldId id="5269" r:id="rId236"/>
    <p:sldId id="5274" r:id="rId237"/>
    <p:sldId id="3759" r:id="rId238"/>
    <p:sldId id="5979" r:id="rId239"/>
    <p:sldId id="5593" r:id="rId240"/>
    <p:sldId id="6055" r:id="rId241"/>
    <p:sldId id="783" r:id="rId242"/>
    <p:sldId id="552" r:id="rId243"/>
    <p:sldId id="754" r:id="rId244"/>
    <p:sldId id="756" r:id="rId245"/>
    <p:sldId id="753" r:id="rId246"/>
    <p:sldId id="6056" r:id="rId247"/>
    <p:sldId id="6057" r:id="rId248"/>
    <p:sldId id="6491" r:id="rId249"/>
    <p:sldId id="6053" r:id="rId250"/>
    <p:sldId id="2647" r:id="rId251"/>
    <p:sldId id="6007" r:id="rId252"/>
    <p:sldId id="6008" r:id="rId253"/>
    <p:sldId id="6009" r:id="rId254"/>
    <p:sldId id="6010" r:id="rId255"/>
    <p:sldId id="6011" r:id="rId256"/>
    <p:sldId id="6012" r:id="rId257"/>
    <p:sldId id="6013" r:id="rId258"/>
    <p:sldId id="6014" r:id="rId259"/>
    <p:sldId id="6015" r:id="rId260"/>
    <p:sldId id="5294" r:id="rId261"/>
    <p:sldId id="6017" r:id="rId262"/>
    <p:sldId id="6018" r:id="rId263"/>
    <p:sldId id="6019" r:id="rId264"/>
    <p:sldId id="6020" r:id="rId265"/>
    <p:sldId id="6021" r:id="rId266"/>
    <p:sldId id="6022" r:id="rId267"/>
    <p:sldId id="6023" r:id="rId268"/>
    <p:sldId id="6024" r:id="rId269"/>
    <p:sldId id="5312" r:id="rId270"/>
    <p:sldId id="6058" r:id="rId271"/>
    <p:sldId id="6059" r:id="rId272"/>
    <p:sldId id="6060" r:id="rId273"/>
    <p:sldId id="3372" r:id="rId274"/>
    <p:sldId id="5759" r:id="rId275"/>
    <p:sldId id="5834" r:id="rId276"/>
    <p:sldId id="5837" r:id="rId277"/>
    <p:sldId id="6061" r:id="rId278"/>
    <p:sldId id="6544" r:id="rId279"/>
    <p:sldId id="1317" r:id="rId280"/>
    <p:sldId id="1303" r:id="rId281"/>
    <p:sldId id="6493" r:id="rId282"/>
    <p:sldId id="6028" r:id="rId283"/>
    <p:sldId id="6500" r:id="rId284"/>
    <p:sldId id="6029" r:id="rId285"/>
    <p:sldId id="6581" r:id="rId286"/>
    <p:sldId id="6582" r:id="rId287"/>
    <p:sldId id="6030" r:id="rId288"/>
    <p:sldId id="6031" r:id="rId289"/>
    <p:sldId id="5870" r:id="rId290"/>
    <p:sldId id="6495" r:id="rId291"/>
    <p:sldId id="6225" r:id="rId292"/>
    <p:sldId id="6065" r:id="rId293"/>
    <p:sldId id="5968" r:id="rId294"/>
    <p:sldId id="6502" r:id="rId295"/>
    <p:sldId id="6501" r:id="rId296"/>
    <p:sldId id="6016" r:id="rId297"/>
    <p:sldId id="6496" r:id="rId298"/>
    <p:sldId id="6497" r:id="rId299"/>
    <p:sldId id="6292" r:id="rId300"/>
    <p:sldId id="6597" r:id="rId301"/>
    <p:sldId id="586" r:id="rId302"/>
    <p:sldId id="575" r:id="rId303"/>
    <p:sldId id="683" r:id="rId304"/>
    <p:sldId id="6598" r:id="rId305"/>
    <p:sldId id="6599" r:id="rId306"/>
    <p:sldId id="6600" r:id="rId307"/>
    <p:sldId id="6359" r:id="rId308"/>
    <p:sldId id="5918" r:id="rId309"/>
    <p:sldId id="5919" r:id="rId310"/>
    <p:sldId id="6002" r:id="rId311"/>
    <p:sldId id="6003" r:id="rId312"/>
    <p:sldId id="5920" r:id="rId313"/>
    <p:sldId id="6498" r:id="rId314"/>
    <p:sldId id="5982" r:id="rId315"/>
    <p:sldId id="5983" r:id="rId316"/>
    <p:sldId id="6032" r:id="rId317"/>
    <p:sldId id="6297" r:id="rId318"/>
    <p:sldId id="6601" r:id="rId319"/>
    <p:sldId id="6063" r:id="rId320"/>
    <p:sldId id="6064" r:id="rId321"/>
    <p:sldId id="3792" r:id="rId322"/>
    <p:sldId id="5351" r:id="rId323"/>
    <p:sldId id="6547" r:id="rId324"/>
    <p:sldId id="5471" r:id="rId325"/>
    <p:sldId id="6062" r:id="rId326"/>
    <p:sldId id="6361" r:id="rId327"/>
    <p:sldId id="6226" r:id="rId328"/>
    <p:sldId id="6227" r:id="rId329"/>
    <p:sldId id="5879" r:id="rId330"/>
    <p:sldId id="6499" r:id="rId331"/>
    <p:sldId id="6299" r:id="rId332"/>
    <p:sldId id="6228" r:id="rId333"/>
    <p:sldId id="6229" r:id="rId334"/>
    <p:sldId id="5500" r:id="rId335"/>
    <p:sldId id="5365" r:id="rId336"/>
    <p:sldId id="6230" r:id="rId337"/>
    <p:sldId id="6231" r:id="rId338"/>
    <p:sldId id="6309" r:id="rId339"/>
    <p:sldId id="6310" r:id="rId340"/>
    <p:sldId id="6311" r:id="rId341"/>
    <p:sldId id="6312" r:id="rId342"/>
    <p:sldId id="6313" r:id="rId343"/>
    <p:sldId id="6314" r:id="rId344"/>
    <p:sldId id="6315" r:id="rId345"/>
    <p:sldId id="6316" r:id="rId346"/>
    <p:sldId id="6317" r:id="rId347"/>
    <p:sldId id="6318" r:id="rId348"/>
    <p:sldId id="6319" r:id="rId349"/>
    <p:sldId id="6320" r:id="rId350"/>
    <p:sldId id="6321" r:id="rId351"/>
    <p:sldId id="6322" r:id="rId352"/>
    <p:sldId id="6323" r:id="rId353"/>
    <p:sldId id="6324" r:id="rId354"/>
    <p:sldId id="6325" r:id="rId355"/>
    <p:sldId id="6326" r:id="rId356"/>
    <p:sldId id="6327" r:id="rId357"/>
    <p:sldId id="6328" r:id="rId358"/>
    <p:sldId id="6615" r:id="rId359"/>
    <p:sldId id="397" r:id="rId360"/>
    <p:sldId id="349" r:id="rId361"/>
    <p:sldId id="301" r:id="rId362"/>
    <p:sldId id="307" r:id="rId363"/>
    <p:sldId id="345" r:id="rId364"/>
    <p:sldId id="309" r:id="rId365"/>
    <p:sldId id="310" r:id="rId366"/>
    <p:sldId id="314" r:id="rId367"/>
    <p:sldId id="317" r:id="rId368"/>
    <p:sldId id="390" r:id="rId369"/>
    <p:sldId id="318" r:id="rId370"/>
    <p:sldId id="353" r:id="rId371"/>
    <p:sldId id="320" r:id="rId372"/>
    <p:sldId id="321" r:id="rId373"/>
    <p:sldId id="373" r:id="rId374"/>
    <p:sldId id="391" r:id="rId375"/>
    <p:sldId id="326" r:id="rId376"/>
    <p:sldId id="401" r:id="rId377"/>
    <p:sldId id="6616" r:id="rId378"/>
    <p:sldId id="6329" r:id="rId379"/>
    <p:sldId id="6330" r:id="rId380"/>
    <p:sldId id="6331" r:id="rId381"/>
    <p:sldId id="6332" r:id="rId382"/>
    <p:sldId id="6333" r:id="rId383"/>
    <p:sldId id="6334" r:id="rId384"/>
    <p:sldId id="6335" r:id="rId385"/>
    <p:sldId id="6587" r:id="rId386"/>
    <p:sldId id="1242" r:id="rId387"/>
    <p:sldId id="1252" r:id="rId388"/>
    <p:sldId id="1224" r:id="rId389"/>
    <p:sldId id="5285" r:id="rId390"/>
    <p:sldId id="6337" r:id="rId391"/>
    <p:sldId id="6336" r:id="rId392"/>
    <p:sldId id="6338" r:id="rId393"/>
    <p:sldId id="452" r:id="rId394"/>
    <p:sldId id="6339" r:id="rId395"/>
    <p:sldId id="6340" r:id="rId396"/>
    <p:sldId id="6341" r:id="rId397"/>
    <p:sldId id="6342" r:id="rId398"/>
    <p:sldId id="6343" r:id="rId399"/>
    <p:sldId id="6605" r:id="rId400"/>
    <p:sldId id="6344" r:id="rId401"/>
    <p:sldId id="6345" r:id="rId402"/>
    <p:sldId id="284" r:id="rId403"/>
    <p:sldId id="323" r:id="rId404"/>
    <p:sldId id="324" r:id="rId405"/>
    <p:sldId id="6604" r:id="rId406"/>
    <p:sldId id="6346" r:id="rId407"/>
    <p:sldId id="6347" r:id="rId408"/>
    <p:sldId id="6348" r:id="rId409"/>
    <p:sldId id="6583" r:id="rId410"/>
    <p:sldId id="6584" r:id="rId411"/>
    <p:sldId id="6585" r:id="rId412"/>
    <p:sldId id="6586" r:id="rId413"/>
    <p:sldId id="6589" r:id="rId414"/>
    <p:sldId id="6590" r:id="rId415"/>
    <p:sldId id="6349" r:id="rId416"/>
    <p:sldId id="6592" r:id="rId417"/>
    <p:sldId id="5614" r:id="rId418"/>
    <p:sldId id="5366" r:id="rId419"/>
    <p:sldId id="5777" r:id="rId420"/>
    <p:sldId id="6306" r:id="rId421"/>
    <p:sldId id="5779" r:id="rId422"/>
    <p:sldId id="5368" r:id="rId423"/>
    <p:sldId id="5771" r:id="rId424"/>
    <p:sldId id="6519" r:id="rId425"/>
    <p:sldId id="5851" r:id="rId426"/>
    <p:sldId id="6579" r:id="rId427"/>
    <p:sldId id="6580" r:id="rId428"/>
    <p:sldId id="5773" r:id="rId429"/>
    <p:sldId id="6039" r:id="rId430"/>
    <p:sldId id="6298" r:id="rId431"/>
    <p:sldId id="6571" r:id="rId432"/>
    <p:sldId id="6572" r:id="rId433"/>
    <p:sldId id="6574" r:id="rId434"/>
    <p:sldId id="6611" r:id="rId435"/>
    <p:sldId id="5775" r:id="rId436"/>
    <p:sldId id="5776" r:id="rId437"/>
    <p:sldId id="5700" r:id="rId438"/>
    <p:sldId id="5855" r:id="rId439"/>
    <p:sldId id="5409" r:id="rId440"/>
    <p:sldId id="6038" r:id="rId441"/>
    <p:sldId id="6612" r:id="rId442"/>
    <p:sldId id="6607" r:id="rId443"/>
    <p:sldId id="5359" r:id="rId444"/>
    <p:sldId id="5790" r:id="rId445"/>
    <p:sldId id="5791" r:id="rId446"/>
    <p:sldId id="5792" r:id="rId447"/>
    <p:sldId id="5793" r:id="rId448"/>
    <p:sldId id="5794" r:id="rId449"/>
    <p:sldId id="5795" r:id="rId450"/>
    <p:sldId id="5796" r:id="rId451"/>
    <p:sldId id="5797" r:id="rId452"/>
    <p:sldId id="5798" r:id="rId453"/>
    <p:sldId id="5799" r:id="rId454"/>
    <p:sldId id="5800" r:id="rId455"/>
    <p:sldId id="5801" r:id="rId456"/>
    <p:sldId id="1863" r:id="rId457"/>
    <p:sldId id="6036" r:id="rId458"/>
    <p:sldId id="6232" r:id="rId459"/>
    <p:sldId id="6617" r:id="rId460"/>
    <p:sldId id="6618" r:id="rId461"/>
    <p:sldId id="6619" r:id="rId462"/>
    <p:sldId id="6620" r:id="rId463"/>
    <p:sldId id="6621" r:id="rId464"/>
    <p:sldId id="6622" r:id="rId465"/>
    <p:sldId id="6623" r:id="rId466"/>
    <p:sldId id="6637" r:id="rId467"/>
    <p:sldId id="6624" r:id="rId468"/>
    <p:sldId id="6081" r:id="rId469"/>
    <p:sldId id="6082" r:id="rId470"/>
    <p:sldId id="6097" r:id="rId471"/>
    <p:sldId id="6209" r:id="rId472"/>
    <p:sldId id="6625" r:id="rId473"/>
    <p:sldId id="6626" r:id="rId474"/>
    <p:sldId id="6627" r:id="rId475"/>
    <p:sldId id="6628" r:id="rId476"/>
    <p:sldId id="6629" r:id="rId477"/>
    <p:sldId id="6630" r:id="rId478"/>
    <p:sldId id="6631" r:id="rId479"/>
    <p:sldId id="6575" r:id="rId480"/>
    <p:sldId id="6632" r:id="rId481"/>
    <p:sldId id="6633" r:id="rId482"/>
    <p:sldId id="6634" r:id="rId483"/>
    <p:sldId id="6635" r:id="rId484"/>
    <p:sldId id="5914" r:id="rId485"/>
    <p:sldId id="5915" r:id="rId486"/>
    <p:sldId id="6507" r:id="rId487"/>
    <p:sldId id="6636" r:id="rId488"/>
    <p:sldId id="6531" r:id="rId489"/>
    <p:sldId id="6086" r:id="rId490"/>
    <p:sldId id="6040" r:id="rId49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1A5712"/>
    <a:srgbClr val="0432FF"/>
    <a:srgbClr val="8C0000"/>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70" autoAdjust="0"/>
    <p:restoredTop sz="99433" autoAdjust="0"/>
  </p:normalViewPr>
  <p:slideViewPr>
    <p:cSldViewPr>
      <p:cViewPr varScale="1">
        <p:scale>
          <a:sx n="107" d="100"/>
          <a:sy n="107" d="100"/>
        </p:scale>
        <p:origin x="496" y="1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24.xml"/><Relationship Id="rId299" Type="http://schemas.openxmlformats.org/officeDocument/2006/relationships/slide" Target="slides/slide206.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66.xml"/><Relationship Id="rId324" Type="http://schemas.openxmlformats.org/officeDocument/2006/relationships/slide" Target="slides/slide231.xml"/><Relationship Id="rId366" Type="http://schemas.openxmlformats.org/officeDocument/2006/relationships/slide" Target="slides/slide273.xml"/><Relationship Id="rId170" Type="http://schemas.openxmlformats.org/officeDocument/2006/relationships/slide" Target="slides/slide77.xml"/><Relationship Id="rId226" Type="http://schemas.openxmlformats.org/officeDocument/2006/relationships/slide" Target="slides/slide133.xml"/><Relationship Id="rId433" Type="http://schemas.openxmlformats.org/officeDocument/2006/relationships/slide" Target="slides/slide340.xml"/><Relationship Id="rId268" Type="http://schemas.openxmlformats.org/officeDocument/2006/relationships/slide" Target="slides/slide175.xml"/><Relationship Id="rId475" Type="http://schemas.openxmlformats.org/officeDocument/2006/relationships/slide" Target="slides/slide382.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35.xml"/><Relationship Id="rId335" Type="http://schemas.openxmlformats.org/officeDocument/2006/relationships/slide" Target="slides/slide242.xml"/><Relationship Id="rId377" Type="http://schemas.openxmlformats.org/officeDocument/2006/relationships/slide" Target="slides/slide284.xml"/><Relationship Id="rId5" Type="http://schemas.openxmlformats.org/officeDocument/2006/relationships/slideMaster" Target="slideMasters/slideMaster5.xml"/><Relationship Id="rId181" Type="http://schemas.openxmlformats.org/officeDocument/2006/relationships/slide" Target="slides/slide88.xml"/><Relationship Id="rId237" Type="http://schemas.openxmlformats.org/officeDocument/2006/relationships/slide" Target="slides/slide144.xml"/><Relationship Id="rId402" Type="http://schemas.openxmlformats.org/officeDocument/2006/relationships/slide" Target="slides/slide309.xml"/><Relationship Id="rId279" Type="http://schemas.openxmlformats.org/officeDocument/2006/relationships/slide" Target="slides/slide186.xml"/><Relationship Id="rId444" Type="http://schemas.openxmlformats.org/officeDocument/2006/relationships/slide" Target="slides/slide351.xml"/><Relationship Id="rId486" Type="http://schemas.openxmlformats.org/officeDocument/2006/relationships/slide" Target="slides/slide393.xml"/><Relationship Id="rId43" Type="http://schemas.openxmlformats.org/officeDocument/2006/relationships/slideMaster" Target="slideMasters/slideMaster43.xml"/><Relationship Id="rId139" Type="http://schemas.openxmlformats.org/officeDocument/2006/relationships/slide" Target="slides/slide46.xml"/><Relationship Id="rId290" Type="http://schemas.openxmlformats.org/officeDocument/2006/relationships/slide" Target="slides/slide197.xml"/><Relationship Id="rId304" Type="http://schemas.openxmlformats.org/officeDocument/2006/relationships/slide" Target="slides/slide211.xml"/><Relationship Id="rId346" Type="http://schemas.openxmlformats.org/officeDocument/2006/relationships/slide" Target="slides/slide253.xml"/><Relationship Id="rId388" Type="http://schemas.openxmlformats.org/officeDocument/2006/relationships/slide" Target="slides/slide295.xml"/><Relationship Id="rId85" Type="http://schemas.openxmlformats.org/officeDocument/2006/relationships/slideMaster" Target="slideMasters/slideMaster85.xml"/><Relationship Id="rId150" Type="http://schemas.openxmlformats.org/officeDocument/2006/relationships/slide" Target="slides/slide57.xml"/><Relationship Id="rId192" Type="http://schemas.openxmlformats.org/officeDocument/2006/relationships/slide" Target="slides/slide99.xml"/><Relationship Id="rId206" Type="http://schemas.openxmlformats.org/officeDocument/2006/relationships/slide" Target="slides/slide113.xml"/><Relationship Id="rId413" Type="http://schemas.openxmlformats.org/officeDocument/2006/relationships/slide" Target="slides/slide320.xml"/><Relationship Id="rId248" Type="http://schemas.openxmlformats.org/officeDocument/2006/relationships/slide" Target="slides/slide155.xml"/><Relationship Id="rId455" Type="http://schemas.openxmlformats.org/officeDocument/2006/relationships/slide" Target="slides/slide362.xml"/><Relationship Id="rId497" Type="http://schemas.openxmlformats.org/officeDocument/2006/relationships/tableStyles" Target="tableStyles.xml"/><Relationship Id="rId12" Type="http://schemas.openxmlformats.org/officeDocument/2006/relationships/slideMaster" Target="slideMasters/slideMaster12.xml"/><Relationship Id="rId108" Type="http://schemas.openxmlformats.org/officeDocument/2006/relationships/slide" Target="slides/slide15.xml"/><Relationship Id="rId315" Type="http://schemas.openxmlformats.org/officeDocument/2006/relationships/slide" Target="slides/slide222.xml"/><Relationship Id="rId357" Type="http://schemas.openxmlformats.org/officeDocument/2006/relationships/slide" Target="slides/slide264.xml"/><Relationship Id="rId54" Type="http://schemas.openxmlformats.org/officeDocument/2006/relationships/slideMaster" Target="slideMasters/slideMaster54.xml"/><Relationship Id="rId96" Type="http://schemas.openxmlformats.org/officeDocument/2006/relationships/slide" Target="slides/slide3.xml"/><Relationship Id="rId161" Type="http://schemas.openxmlformats.org/officeDocument/2006/relationships/slide" Target="slides/slide68.xml"/><Relationship Id="rId217" Type="http://schemas.openxmlformats.org/officeDocument/2006/relationships/slide" Target="slides/slide124.xml"/><Relationship Id="rId399" Type="http://schemas.openxmlformats.org/officeDocument/2006/relationships/slide" Target="slides/slide306.xml"/><Relationship Id="rId259" Type="http://schemas.openxmlformats.org/officeDocument/2006/relationships/slide" Target="slides/slide166.xml"/><Relationship Id="rId424" Type="http://schemas.openxmlformats.org/officeDocument/2006/relationships/slide" Target="slides/slide331.xml"/><Relationship Id="rId466" Type="http://schemas.openxmlformats.org/officeDocument/2006/relationships/slide" Target="slides/slide373.xml"/><Relationship Id="rId23" Type="http://schemas.openxmlformats.org/officeDocument/2006/relationships/slideMaster" Target="slideMasters/slideMaster23.xml"/><Relationship Id="rId119" Type="http://schemas.openxmlformats.org/officeDocument/2006/relationships/slide" Target="slides/slide26.xml"/><Relationship Id="rId270" Type="http://schemas.openxmlformats.org/officeDocument/2006/relationships/slide" Target="slides/slide177.xml"/><Relationship Id="rId326" Type="http://schemas.openxmlformats.org/officeDocument/2006/relationships/slide" Target="slides/slide233.xml"/><Relationship Id="rId65" Type="http://schemas.openxmlformats.org/officeDocument/2006/relationships/slideMaster" Target="slideMasters/slideMaster65.xml"/><Relationship Id="rId130" Type="http://schemas.openxmlformats.org/officeDocument/2006/relationships/slide" Target="slides/slide37.xml"/><Relationship Id="rId368" Type="http://schemas.openxmlformats.org/officeDocument/2006/relationships/slide" Target="slides/slide275.xml"/><Relationship Id="rId172" Type="http://schemas.openxmlformats.org/officeDocument/2006/relationships/slide" Target="slides/slide79.xml"/><Relationship Id="rId228" Type="http://schemas.openxmlformats.org/officeDocument/2006/relationships/slide" Target="slides/slide135.xml"/><Relationship Id="rId435" Type="http://schemas.openxmlformats.org/officeDocument/2006/relationships/slide" Target="slides/slide342.xml"/><Relationship Id="rId477" Type="http://schemas.openxmlformats.org/officeDocument/2006/relationships/slide" Target="slides/slide384.xml"/><Relationship Id="rId281" Type="http://schemas.openxmlformats.org/officeDocument/2006/relationships/slide" Target="slides/slide188.xml"/><Relationship Id="rId337" Type="http://schemas.openxmlformats.org/officeDocument/2006/relationships/slide" Target="slides/slide244.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48.xml"/><Relationship Id="rId379" Type="http://schemas.openxmlformats.org/officeDocument/2006/relationships/slide" Target="slides/slide286.xml"/><Relationship Id="rId7" Type="http://schemas.openxmlformats.org/officeDocument/2006/relationships/slideMaster" Target="slideMasters/slideMaster7.xml"/><Relationship Id="rId183" Type="http://schemas.openxmlformats.org/officeDocument/2006/relationships/slide" Target="slides/slide90.xml"/><Relationship Id="rId239" Type="http://schemas.openxmlformats.org/officeDocument/2006/relationships/slide" Target="slides/slide146.xml"/><Relationship Id="rId390" Type="http://schemas.openxmlformats.org/officeDocument/2006/relationships/slide" Target="slides/slide297.xml"/><Relationship Id="rId404" Type="http://schemas.openxmlformats.org/officeDocument/2006/relationships/slide" Target="slides/slide311.xml"/><Relationship Id="rId446" Type="http://schemas.openxmlformats.org/officeDocument/2006/relationships/slide" Target="slides/slide353.xml"/><Relationship Id="rId250" Type="http://schemas.openxmlformats.org/officeDocument/2006/relationships/slide" Target="slides/slide157.xml"/><Relationship Id="rId292" Type="http://schemas.openxmlformats.org/officeDocument/2006/relationships/slide" Target="slides/slide199.xml"/><Relationship Id="rId306" Type="http://schemas.openxmlformats.org/officeDocument/2006/relationships/slide" Target="slides/slide213.xml"/><Relationship Id="rId488" Type="http://schemas.openxmlformats.org/officeDocument/2006/relationships/slide" Target="slides/slide395.xml"/><Relationship Id="rId45" Type="http://schemas.openxmlformats.org/officeDocument/2006/relationships/slideMaster" Target="slideMasters/slideMaster45.xml"/><Relationship Id="rId87" Type="http://schemas.openxmlformats.org/officeDocument/2006/relationships/slideMaster" Target="slideMasters/slideMaster87.xml"/><Relationship Id="rId110" Type="http://schemas.openxmlformats.org/officeDocument/2006/relationships/slide" Target="slides/slide17.xml"/><Relationship Id="rId348" Type="http://schemas.openxmlformats.org/officeDocument/2006/relationships/slide" Target="slides/slide255.xml"/><Relationship Id="rId152" Type="http://schemas.openxmlformats.org/officeDocument/2006/relationships/slide" Target="slides/slide59.xml"/><Relationship Id="rId194" Type="http://schemas.openxmlformats.org/officeDocument/2006/relationships/slide" Target="slides/slide101.xml"/><Relationship Id="rId208" Type="http://schemas.openxmlformats.org/officeDocument/2006/relationships/slide" Target="slides/slide115.xml"/><Relationship Id="rId415" Type="http://schemas.openxmlformats.org/officeDocument/2006/relationships/slide" Target="slides/slide322.xml"/><Relationship Id="rId457" Type="http://schemas.openxmlformats.org/officeDocument/2006/relationships/slide" Target="slides/slide364.xml"/><Relationship Id="rId261" Type="http://schemas.openxmlformats.org/officeDocument/2006/relationships/slide" Target="slides/slide168.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24.xml"/><Relationship Id="rId359" Type="http://schemas.openxmlformats.org/officeDocument/2006/relationships/slide" Target="slides/slide266.xml"/><Relationship Id="rId98" Type="http://schemas.openxmlformats.org/officeDocument/2006/relationships/slide" Target="slides/slide5.xml"/><Relationship Id="rId121" Type="http://schemas.openxmlformats.org/officeDocument/2006/relationships/slide" Target="slides/slide28.xml"/><Relationship Id="rId163" Type="http://schemas.openxmlformats.org/officeDocument/2006/relationships/slide" Target="slides/slide70.xml"/><Relationship Id="rId219" Type="http://schemas.openxmlformats.org/officeDocument/2006/relationships/slide" Target="slides/slide126.xml"/><Relationship Id="rId370" Type="http://schemas.openxmlformats.org/officeDocument/2006/relationships/slide" Target="slides/slide277.xml"/><Relationship Id="rId426" Type="http://schemas.openxmlformats.org/officeDocument/2006/relationships/slide" Target="slides/slide333.xml"/><Relationship Id="rId230" Type="http://schemas.openxmlformats.org/officeDocument/2006/relationships/slide" Target="slides/slide137.xml"/><Relationship Id="rId468" Type="http://schemas.openxmlformats.org/officeDocument/2006/relationships/slide" Target="slides/slide375.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79.xml"/><Relationship Id="rId328" Type="http://schemas.openxmlformats.org/officeDocument/2006/relationships/slide" Target="slides/slide235.xml"/><Relationship Id="rId132" Type="http://schemas.openxmlformats.org/officeDocument/2006/relationships/slide" Target="slides/slide39.xml"/><Relationship Id="rId174" Type="http://schemas.openxmlformats.org/officeDocument/2006/relationships/slide" Target="slides/slide81.xml"/><Relationship Id="rId381" Type="http://schemas.openxmlformats.org/officeDocument/2006/relationships/slide" Target="slides/slide288.xml"/><Relationship Id="rId241" Type="http://schemas.openxmlformats.org/officeDocument/2006/relationships/slide" Target="slides/slide148.xml"/><Relationship Id="rId437" Type="http://schemas.openxmlformats.org/officeDocument/2006/relationships/slide" Target="slides/slide344.xml"/><Relationship Id="rId479" Type="http://schemas.openxmlformats.org/officeDocument/2006/relationships/slide" Target="slides/slide386.xml"/><Relationship Id="rId36" Type="http://schemas.openxmlformats.org/officeDocument/2006/relationships/slideMaster" Target="slideMasters/slideMaster36.xml"/><Relationship Id="rId283" Type="http://schemas.openxmlformats.org/officeDocument/2006/relationships/slide" Target="slides/slide190.xml"/><Relationship Id="rId339" Type="http://schemas.openxmlformats.org/officeDocument/2006/relationships/slide" Target="slides/slide246.xml"/><Relationship Id="rId490" Type="http://schemas.openxmlformats.org/officeDocument/2006/relationships/slide" Target="slides/slide397.xml"/><Relationship Id="rId78" Type="http://schemas.openxmlformats.org/officeDocument/2006/relationships/slideMaster" Target="slideMasters/slideMaster78.xml"/><Relationship Id="rId101" Type="http://schemas.openxmlformats.org/officeDocument/2006/relationships/slide" Target="slides/slide8.xml"/><Relationship Id="rId143" Type="http://schemas.openxmlformats.org/officeDocument/2006/relationships/slide" Target="slides/slide50.xml"/><Relationship Id="rId185" Type="http://schemas.openxmlformats.org/officeDocument/2006/relationships/slide" Target="slides/slide92.xml"/><Relationship Id="rId350" Type="http://schemas.openxmlformats.org/officeDocument/2006/relationships/slide" Target="slides/slide257.xml"/><Relationship Id="rId406" Type="http://schemas.openxmlformats.org/officeDocument/2006/relationships/slide" Target="slides/slide313.xml"/><Relationship Id="rId9" Type="http://schemas.openxmlformats.org/officeDocument/2006/relationships/slideMaster" Target="slideMasters/slideMaster9.xml"/><Relationship Id="rId210" Type="http://schemas.openxmlformats.org/officeDocument/2006/relationships/slide" Target="slides/slide117.xml"/><Relationship Id="rId392" Type="http://schemas.openxmlformats.org/officeDocument/2006/relationships/slide" Target="slides/slide299.xml"/><Relationship Id="rId448" Type="http://schemas.openxmlformats.org/officeDocument/2006/relationships/slide" Target="slides/slide355.xml"/><Relationship Id="rId252" Type="http://schemas.openxmlformats.org/officeDocument/2006/relationships/slide" Target="slides/slide159.xml"/><Relationship Id="rId294" Type="http://schemas.openxmlformats.org/officeDocument/2006/relationships/slide" Target="slides/slide201.xml"/><Relationship Id="rId308" Type="http://schemas.openxmlformats.org/officeDocument/2006/relationships/slide" Target="slides/slide215.xml"/><Relationship Id="rId47" Type="http://schemas.openxmlformats.org/officeDocument/2006/relationships/slideMaster" Target="slideMasters/slideMaster47.xml"/><Relationship Id="rId89" Type="http://schemas.openxmlformats.org/officeDocument/2006/relationships/slideMaster" Target="slideMasters/slideMaster89.xml"/><Relationship Id="rId112" Type="http://schemas.openxmlformats.org/officeDocument/2006/relationships/slide" Target="slides/slide19.xml"/><Relationship Id="rId154" Type="http://schemas.openxmlformats.org/officeDocument/2006/relationships/slide" Target="slides/slide61.xml"/><Relationship Id="rId361" Type="http://schemas.openxmlformats.org/officeDocument/2006/relationships/slide" Target="slides/slide268.xml"/><Relationship Id="rId196" Type="http://schemas.openxmlformats.org/officeDocument/2006/relationships/slide" Target="slides/slide103.xml"/><Relationship Id="rId417" Type="http://schemas.openxmlformats.org/officeDocument/2006/relationships/slide" Target="slides/slide324.xml"/><Relationship Id="rId459" Type="http://schemas.openxmlformats.org/officeDocument/2006/relationships/slide" Target="slides/slide366.xml"/><Relationship Id="rId16" Type="http://schemas.openxmlformats.org/officeDocument/2006/relationships/slideMaster" Target="slideMasters/slideMaster16.xml"/><Relationship Id="rId221" Type="http://schemas.openxmlformats.org/officeDocument/2006/relationships/slide" Target="slides/slide128.xml"/><Relationship Id="rId263" Type="http://schemas.openxmlformats.org/officeDocument/2006/relationships/slide" Target="slides/slide170.xml"/><Relationship Id="rId319" Type="http://schemas.openxmlformats.org/officeDocument/2006/relationships/slide" Target="slides/slide226.xml"/><Relationship Id="rId470" Type="http://schemas.openxmlformats.org/officeDocument/2006/relationships/slide" Target="slides/slide377.xml"/><Relationship Id="rId58" Type="http://schemas.openxmlformats.org/officeDocument/2006/relationships/slideMaster" Target="slideMasters/slideMaster58.xml"/><Relationship Id="rId123" Type="http://schemas.openxmlformats.org/officeDocument/2006/relationships/slide" Target="slides/slide30.xml"/><Relationship Id="rId330" Type="http://schemas.openxmlformats.org/officeDocument/2006/relationships/slide" Target="slides/slide237.xml"/><Relationship Id="rId165" Type="http://schemas.openxmlformats.org/officeDocument/2006/relationships/slide" Target="slides/slide72.xml"/><Relationship Id="rId372" Type="http://schemas.openxmlformats.org/officeDocument/2006/relationships/slide" Target="slides/slide279.xml"/><Relationship Id="rId428" Type="http://schemas.openxmlformats.org/officeDocument/2006/relationships/slide" Target="slides/slide335.xml"/><Relationship Id="rId232" Type="http://schemas.openxmlformats.org/officeDocument/2006/relationships/slide" Target="slides/slide139.xml"/><Relationship Id="rId274" Type="http://schemas.openxmlformats.org/officeDocument/2006/relationships/slide" Target="slides/slide181.xml"/><Relationship Id="rId481" Type="http://schemas.openxmlformats.org/officeDocument/2006/relationships/slide" Target="slides/slide388.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41.xml"/><Relationship Id="rId80" Type="http://schemas.openxmlformats.org/officeDocument/2006/relationships/slideMaster" Target="slideMasters/slideMaster80.xml"/><Relationship Id="rId176" Type="http://schemas.openxmlformats.org/officeDocument/2006/relationships/slide" Target="slides/slide83.xml"/><Relationship Id="rId341" Type="http://schemas.openxmlformats.org/officeDocument/2006/relationships/slide" Target="slides/slide248.xml"/><Relationship Id="rId383" Type="http://schemas.openxmlformats.org/officeDocument/2006/relationships/slide" Target="slides/slide290.xml"/><Relationship Id="rId439" Type="http://schemas.openxmlformats.org/officeDocument/2006/relationships/slide" Target="slides/slide346.xml"/><Relationship Id="rId201" Type="http://schemas.openxmlformats.org/officeDocument/2006/relationships/slide" Target="slides/slide108.xml"/><Relationship Id="rId243" Type="http://schemas.openxmlformats.org/officeDocument/2006/relationships/slide" Target="slides/slide150.xml"/><Relationship Id="rId285" Type="http://schemas.openxmlformats.org/officeDocument/2006/relationships/slide" Target="slides/slide192.xml"/><Relationship Id="rId450" Type="http://schemas.openxmlformats.org/officeDocument/2006/relationships/slide" Target="slides/slide357.xml"/><Relationship Id="rId38" Type="http://schemas.openxmlformats.org/officeDocument/2006/relationships/slideMaster" Target="slideMasters/slideMaster38.xml"/><Relationship Id="rId103" Type="http://schemas.openxmlformats.org/officeDocument/2006/relationships/slide" Target="slides/slide10.xml"/><Relationship Id="rId310" Type="http://schemas.openxmlformats.org/officeDocument/2006/relationships/slide" Target="slides/slide217.xml"/><Relationship Id="rId492" Type="http://schemas.openxmlformats.org/officeDocument/2006/relationships/notesMaster" Target="notesMasters/notesMaster1.xml"/><Relationship Id="rId91" Type="http://schemas.openxmlformats.org/officeDocument/2006/relationships/slideMaster" Target="slideMasters/slideMaster91.xml"/><Relationship Id="rId145" Type="http://schemas.openxmlformats.org/officeDocument/2006/relationships/slide" Target="slides/slide52.xml"/><Relationship Id="rId187" Type="http://schemas.openxmlformats.org/officeDocument/2006/relationships/slide" Target="slides/slide94.xml"/><Relationship Id="rId352" Type="http://schemas.openxmlformats.org/officeDocument/2006/relationships/slide" Target="slides/slide259.xml"/><Relationship Id="rId394" Type="http://schemas.openxmlformats.org/officeDocument/2006/relationships/slide" Target="slides/slide301.xml"/><Relationship Id="rId408" Type="http://schemas.openxmlformats.org/officeDocument/2006/relationships/slide" Target="slides/slide315.xml"/><Relationship Id="rId212" Type="http://schemas.openxmlformats.org/officeDocument/2006/relationships/slide" Target="slides/slide119.xml"/><Relationship Id="rId254" Type="http://schemas.openxmlformats.org/officeDocument/2006/relationships/slide" Target="slides/slide161.xml"/><Relationship Id="rId49" Type="http://schemas.openxmlformats.org/officeDocument/2006/relationships/slideMaster" Target="slideMasters/slideMaster49.xml"/><Relationship Id="rId114" Type="http://schemas.openxmlformats.org/officeDocument/2006/relationships/slide" Target="slides/slide21.xml"/><Relationship Id="rId296" Type="http://schemas.openxmlformats.org/officeDocument/2006/relationships/slide" Target="slides/slide203.xml"/><Relationship Id="rId461" Type="http://schemas.openxmlformats.org/officeDocument/2006/relationships/slide" Target="slides/slide368.xml"/><Relationship Id="rId60" Type="http://schemas.openxmlformats.org/officeDocument/2006/relationships/slideMaster" Target="slideMasters/slideMaster60.xml"/><Relationship Id="rId156" Type="http://schemas.openxmlformats.org/officeDocument/2006/relationships/slide" Target="slides/slide63.xml"/><Relationship Id="rId198" Type="http://schemas.openxmlformats.org/officeDocument/2006/relationships/slide" Target="slides/slide105.xml"/><Relationship Id="rId321" Type="http://schemas.openxmlformats.org/officeDocument/2006/relationships/slide" Target="slides/slide228.xml"/><Relationship Id="rId363" Type="http://schemas.openxmlformats.org/officeDocument/2006/relationships/slide" Target="slides/slide270.xml"/><Relationship Id="rId419" Type="http://schemas.openxmlformats.org/officeDocument/2006/relationships/slide" Target="slides/slide326.xml"/><Relationship Id="rId223" Type="http://schemas.openxmlformats.org/officeDocument/2006/relationships/slide" Target="slides/slide130.xml"/><Relationship Id="rId430" Type="http://schemas.openxmlformats.org/officeDocument/2006/relationships/slide" Target="slides/slide337.xml"/><Relationship Id="rId18" Type="http://schemas.openxmlformats.org/officeDocument/2006/relationships/slideMaster" Target="slideMasters/slideMaster18.xml"/><Relationship Id="rId265" Type="http://schemas.openxmlformats.org/officeDocument/2006/relationships/slide" Target="slides/slide172.xml"/><Relationship Id="rId472" Type="http://schemas.openxmlformats.org/officeDocument/2006/relationships/slide" Target="slides/slide379.xml"/><Relationship Id="rId125" Type="http://schemas.openxmlformats.org/officeDocument/2006/relationships/slide" Target="slides/slide32.xml"/><Relationship Id="rId167" Type="http://schemas.openxmlformats.org/officeDocument/2006/relationships/slide" Target="slides/slide74.xml"/><Relationship Id="rId332" Type="http://schemas.openxmlformats.org/officeDocument/2006/relationships/slide" Target="slides/slide239.xml"/><Relationship Id="rId374" Type="http://schemas.openxmlformats.org/officeDocument/2006/relationships/slide" Target="slides/slide281.xml"/><Relationship Id="rId71" Type="http://schemas.openxmlformats.org/officeDocument/2006/relationships/slideMaster" Target="slideMasters/slideMaster71.xml"/><Relationship Id="rId234" Type="http://schemas.openxmlformats.org/officeDocument/2006/relationships/slide" Target="slides/slide141.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76" Type="http://schemas.openxmlformats.org/officeDocument/2006/relationships/slide" Target="slides/slide183.xml"/><Relationship Id="rId441" Type="http://schemas.openxmlformats.org/officeDocument/2006/relationships/slide" Target="slides/slide348.xml"/><Relationship Id="rId483" Type="http://schemas.openxmlformats.org/officeDocument/2006/relationships/slide" Target="slides/slide390.xml"/><Relationship Id="rId40" Type="http://schemas.openxmlformats.org/officeDocument/2006/relationships/slideMaster" Target="slideMasters/slideMaster40.xml"/><Relationship Id="rId136" Type="http://schemas.openxmlformats.org/officeDocument/2006/relationships/slide" Target="slides/slide43.xml"/><Relationship Id="rId178" Type="http://schemas.openxmlformats.org/officeDocument/2006/relationships/slide" Target="slides/slide85.xml"/><Relationship Id="rId301" Type="http://schemas.openxmlformats.org/officeDocument/2006/relationships/slide" Target="slides/slide208.xml"/><Relationship Id="rId343" Type="http://schemas.openxmlformats.org/officeDocument/2006/relationships/slide" Target="slides/slide250.xml"/><Relationship Id="rId82" Type="http://schemas.openxmlformats.org/officeDocument/2006/relationships/slideMaster" Target="slideMasters/slideMaster82.xml"/><Relationship Id="rId203" Type="http://schemas.openxmlformats.org/officeDocument/2006/relationships/slide" Target="slides/slide110.xml"/><Relationship Id="rId385" Type="http://schemas.openxmlformats.org/officeDocument/2006/relationships/slide" Target="slides/slide292.xml"/><Relationship Id="rId245" Type="http://schemas.openxmlformats.org/officeDocument/2006/relationships/slide" Target="slides/slide152.xml"/><Relationship Id="rId287" Type="http://schemas.openxmlformats.org/officeDocument/2006/relationships/slide" Target="slides/slide194.xml"/><Relationship Id="rId410" Type="http://schemas.openxmlformats.org/officeDocument/2006/relationships/slide" Target="slides/slide317.xml"/><Relationship Id="rId452" Type="http://schemas.openxmlformats.org/officeDocument/2006/relationships/slide" Target="slides/slide359.xml"/><Relationship Id="rId494" Type="http://schemas.openxmlformats.org/officeDocument/2006/relationships/presProps" Target="presProps.xml"/><Relationship Id="rId105" Type="http://schemas.openxmlformats.org/officeDocument/2006/relationships/slide" Target="slides/slide12.xml"/><Relationship Id="rId147" Type="http://schemas.openxmlformats.org/officeDocument/2006/relationships/slide" Target="slides/slide54.xml"/><Relationship Id="rId312" Type="http://schemas.openxmlformats.org/officeDocument/2006/relationships/slide" Target="slides/slide219.xml"/><Relationship Id="rId354" Type="http://schemas.openxmlformats.org/officeDocument/2006/relationships/slide" Target="slides/slide261.xml"/><Relationship Id="rId51" Type="http://schemas.openxmlformats.org/officeDocument/2006/relationships/slideMaster" Target="slideMasters/slideMaster51.xml"/><Relationship Id="rId93" Type="http://schemas.openxmlformats.org/officeDocument/2006/relationships/slideMaster" Target="slideMasters/slideMaster93.xml"/><Relationship Id="rId189" Type="http://schemas.openxmlformats.org/officeDocument/2006/relationships/slide" Target="slides/slide96.xml"/><Relationship Id="rId396" Type="http://schemas.openxmlformats.org/officeDocument/2006/relationships/slide" Target="slides/slide303.xml"/><Relationship Id="rId214" Type="http://schemas.openxmlformats.org/officeDocument/2006/relationships/slide" Target="slides/slide121.xml"/><Relationship Id="rId256" Type="http://schemas.openxmlformats.org/officeDocument/2006/relationships/slide" Target="slides/slide163.xml"/><Relationship Id="rId298" Type="http://schemas.openxmlformats.org/officeDocument/2006/relationships/slide" Target="slides/slide205.xml"/><Relationship Id="rId421" Type="http://schemas.openxmlformats.org/officeDocument/2006/relationships/slide" Target="slides/slide328.xml"/><Relationship Id="rId463" Type="http://schemas.openxmlformats.org/officeDocument/2006/relationships/slide" Target="slides/slide370.xml"/><Relationship Id="rId116" Type="http://schemas.openxmlformats.org/officeDocument/2006/relationships/slide" Target="slides/slide23.xml"/><Relationship Id="rId158" Type="http://schemas.openxmlformats.org/officeDocument/2006/relationships/slide" Target="slides/slide65.xml"/><Relationship Id="rId323" Type="http://schemas.openxmlformats.org/officeDocument/2006/relationships/slide" Target="slides/slide230.xml"/><Relationship Id="rId20" Type="http://schemas.openxmlformats.org/officeDocument/2006/relationships/slideMaster" Target="slideMasters/slideMaster20.xml"/><Relationship Id="rId62" Type="http://schemas.openxmlformats.org/officeDocument/2006/relationships/slideMaster" Target="slideMasters/slideMaster62.xml"/><Relationship Id="rId365" Type="http://schemas.openxmlformats.org/officeDocument/2006/relationships/slide" Target="slides/slide272.xml"/><Relationship Id="rId225" Type="http://schemas.openxmlformats.org/officeDocument/2006/relationships/slide" Target="slides/slide132.xml"/><Relationship Id="rId267" Type="http://schemas.openxmlformats.org/officeDocument/2006/relationships/slide" Target="slides/slide174.xml"/><Relationship Id="rId432" Type="http://schemas.openxmlformats.org/officeDocument/2006/relationships/slide" Target="slides/slide339.xml"/><Relationship Id="rId474" Type="http://schemas.openxmlformats.org/officeDocument/2006/relationships/slide" Target="slides/slide381.xml"/><Relationship Id="rId106" Type="http://schemas.openxmlformats.org/officeDocument/2006/relationships/slide" Target="slides/slide13.xml"/><Relationship Id="rId127" Type="http://schemas.openxmlformats.org/officeDocument/2006/relationships/slide" Target="slides/slide34.xml"/><Relationship Id="rId313" Type="http://schemas.openxmlformats.org/officeDocument/2006/relationships/slide" Target="slides/slide220.xml"/><Relationship Id="rId495" Type="http://schemas.openxmlformats.org/officeDocument/2006/relationships/viewProps" Target="viewProps.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1.xml"/><Relationship Id="rId148" Type="http://schemas.openxmlformats.org/officeDocument/2006/relationships/slide" Target="slides/slide55.xml"/><Relationship Id="rId169" Type="http://schemas.openxmlformats.org/officeDocument/2006/relationships/slide" Target="slides/slide76.xml"/><Relationship Id="rId334" Type="http://schemas.openxmlformats.org/officeDocument/2006/relationships/slide" Target="slides/slide241.xml"/><Relationship Id="rId355" Type="http://schemas.openxmlformats.org/officeDocument/2006/relationships/slide" Target="slides/slide262.xml"/><Relationship Id="rId376" Type="http://schemas.openxmlformats.org/officeDocument/2006/relationships/slide" Target="slides/slide283.xml"/><Relationship Id="rId397" Type="http://schemas.openxmlformats.org/officeDocument/2006/relationships/slide" Target="slides/slide304.xml"/><Relationship Id="rId4" Type="http://schemas.openxmlformats.org/officeDocument/2006/relationships/slideMaster" Target="slideMasters/slideMaster4.xml"/><Relationship Id="rId180" Type="http://schemas.openxmlformats.org/officeDocument/2006/relationships/slide" Target="slides/slide87.xml"/><Relationship Id="rId215" Type="http://schemas.openxmlformats.org/officeDocument/2006/relationships/slide" Target="slides/slide122.xml"/><Relationship Id="rId236" Type="http://schemas.openxmlformats.org/officeDocument/2006/relationships/slide" Target="slides/slide143.xml"/><Relationship Id="rId257" Type="http://schemas.openxmlformats.org/officeDocument/2006/relationships/slide" Target="slides/slide164.xml"/><Relationship Id="rId278" Type="http://schemas.openxmlformats.org/officeDocument/2006/relationships/slide" Target="slides/slide185.xml"/><Relationship Id="rId401" Type="http://schemas.openxmlformats.org/officeDocument/2006/relationships/slide" Target="slides/slide308.xml"/><Relationship Id="rId422" Type="http://schemas.openxmlformats.org/officeDocument/2006/relationships/slide" Target="slides/slide329.xml"/><Relationship Id="rId443" Type="http://schemas.openxmlformats.org/officeDocument/2006/relationships/slide" Target="slides/slide350.xml"/><Relationship Id="rId464" Type="http://schemas.openxmlformats.org/officeDocument/2006/relationships/slide" Target="slides/slide371.xml"/><Relationship Id="rId303" Type="http://schemas.openxmlformats.org/officeDocument/2006/relationships/slide" Target="slides/slide210.xml"/><Relationship Id="rId485" Type="http://schemas.openxmlformats.org/officeDocument/2006/relationships/slide" Target="slides/slide392.xml"/><Relationship Id="rId42" Type="http://schemas.openxmlformats.org/officeDocument/2006/relationships/slideMaster" Target="slideMasters/slideMaster42.xml"/><Relationship Id="rId84" Type="http://schemas.openxmlformats.org/officeDocument/2006/relationships/slideMaster" Target="slideMasters/slideMaster84.xml"/><Relationship Id="rId138" Type="http://schemas.openxmlformats.org/officeDocument/2006/relationships/slide" Target="slides/slide45.xml"/><Relationship Id="rId345" Type="http://schemas.openxmlformats.org/officeDocument/2006/relationships/slide" Target="slides/slide252.xml"/><Relationship Id="rId387" Type="http://schemas.openxmlformats.org/officeDocument/2006/relationships/slide" Target="slides/slide294.xml"/><Relationship Id="rId191" Type="http://schemas.openxmlformats.org/officeDocument/2006/relationships/slide" Target="slides/slide98.xml"/><Relationship Id="rId205" Type="http://schemas.openxmlformats.org/officeDocument/2006/relationships/slide" Target="slides/slide112.xml"/><Relationship Id="rId247" Type="http://schemas.openxmlformats.org/officeDocument/2006/relationships/slide" Target="slides/slide154.xml"/><Relationship Id="rId412" Type="http://schemas.openxmlformats.org/officeDocument/2006/relationships/slide" Target="slides/slide319.xml"/><Relationship Id="rId107" Type="http://schemas.openxmlformats.org/officeDocument/2006/relationships/slide" Target="slides/slide14.xml"/><Relationship Id="rId289" Type="http://schemas.openxmlformats.org/officeDocument/2006/relationships/slide" Target="slides/slide196.xml"/><Relationship Id="rId454" Type="http://schemas.openxmlformats.org/officeDocument/2006/relationships/slide" Target="slides/slide361.xml"/><Relationship Id="rId496" Type="http://schemas.openxmlformats.org/officeDocument/2006/relationships/theme" Target="theme/theme1.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56.xml"/><Relationship Id="rId314" Type="http://schemas.openxmlformats.org/officeDocument/2006/relationships/slide" Target="slides/slide221.xml"/><Relationship Id="rId356" Type="http://schemas.openxmlformats.org/officeDocument/2006/relationships/slide" Target="slides/slide263.xml"/><Relationship Id="rId398" Type="http://schemas.openxmlformats.org/officeDocument/2006/relationships/slide" Target="slides/slide305.xml"/><Relationship Id="rId95" Type="http://schemas.openxmlformats.org/officeDocument/2006/relationships/slide" Target="slides/slide2.xml"/><Relationship Id="rId160" Type="http://schemas.openxmlformats.org/officeDocument/2006/relationships/slide" Target="slides/slide67.xml"/><Relationship Id="rId216" Type="http://schemas.openxmlformats.org/officeDocument/2006/relationships/slide" Target="slides/slide123.xml"/><Relationship Id="rId423" Type="http://schemas.openxmlformats.org/officeDocument/2006/relationships/slide" Target="slides/slide330.xml"/><Relationship Id="rId258" Type="http://schemas.openxmlformats.org/officeDocument/2006/relationships/slide" Target="slides/slide165.xml"/><Relationship Id="rId465" Type="http://schemas.openxmlformats.org/officeDocument/2006/relationships/slide" Target="slides/slide372.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25.xml"/><Relationship Id="rId325" Type="http://schemas.openxmlformats.org/officeDocument/2006/relationships/slide" Target="slides/slide232.xml"/><Relationship Id="rId367" Type="http://schemas.openxmlformats.org/officeDocument/2006/relationships/slide" Target="slides/slide274.xml"/><Relationship Id="rId171" Type="http://schemas.openxmlformats.org/officeDocument/2006/relationships/slide" Target="slides/slide78.xml"/><Relationship Id="rId227" Type="http://schemas.openxmlformats.org/officeDocument/2006/relationships/slide" Target="slides/slide134.xml"/><Relationship Id="rId269" Type="http://schemas.openxmlformats.org/officeDocument/2006/relationships/slide" Target="slides/slide176.xml"/><Relationship Id="rId434" Type="http://schemas.openxmlformats.org/officeDocument/2006/relationships/slide" Target="slides/slide341.xml"/><Relationship Id="rId476" Type="http://schemas.openxmlformats.org/officeDocument/2006/relationships/slide" Target="slides/slide383.xml"/><Relationship Id="rId33" Type="http://schemas.openxmlformats.org/officeDocument/2006/relationships/slideMaster" Target="slideMasters/slideMaster33.xml"/><Relationship Id="rId129" Type="http://schemas.openxmlformats.org/officeDocument/2006/relationships/slide" Target="slides/slide36.xml"/><Relationship Id="rId280" Type="http://schemas.openxmlformats.org/officeDocument/2006/relationships/slide" Target="slides/slide187.xml"/><Relationship Id="rId336" Type="http://schemas.openxmlformats.org/officeDocument/2006/relationships/slide" Target="slides/slide243.xml"/><Relationship Id="rId75" Type="http://schemas.openxmlformats.org/officeDocument/2006/relationships/slideMaster" Target="slideMasters/slideMaster75.xml"/><Relationship Id="rId140" Type="http://schemas.openxmlformats.org/officeDocument/2006/relationships/slide" Target="slides/slide47.xml"/><Relationship Id="rId182" Type="http://schemas.openxmlformats.org/officeDocument/2006/relationships/slide" Target="slides/slide89.xml"/><Relationship Id="rId378" Type="http://schemas.openxmlformats.org/officeDocument/2006/relationships/slide" Target="slides/slide285.xml"/><Relationship Id="rId403" Type="http://schemas.openxmlformats.org/officeDocument/2006/relationships/slide" Target="slides/slide310.xml"/><Relationship Id="rId6" Type="http://schemas.openxmlformats.org/officeDocument/2006/relationships/slideMaster" Target="slideMasters/slideMaster6.xml"/><Relationship Id="rId238" Type="http://schemas.openxmlformats.org/officeDocument/2006/relationships/slide" Target="slides/slide145.xml"/><Relationship Id="rId445" Type="http://schemas.openxmlformats.org/officeDocument/2006/relationships/slide" Target="slides/slide352.xml"/><Relationship Id="rId487" Type="http://schemas.openxmlformats.org/officeDocument/2006/relationships/slide" Target="slides/slide394.xml"/><Relationship Id="rId291" Type="http://schemas.openxmlformats.org/officeDocument/2006/relationships/slide" Target="slides/slide198.xml"/><Relationship Id="rId305" Type="http://schemas.openxmlformats.org/officeDocument/2006/relationships/slide" Target="slides/slide212.xml"/><Relationship Id="rId347" Type="http://schemas.openxmlformats.org/officeDocument/2006/relationships/slide" Target="slides/slide254.xml"/><Relationship Id="rId44" Type="http://schemas.openxmlformats.org/officeDocument/2006/relationships/slideMaster" Target="slideMasters/slideMaster44.xml"/><Relationship Id="rId86" Type="http://schemas.openxmlformats.org/officeDocument/2006/relationships/slideMaster" Target="slideMasters/slideMaster86.xml"/><Relationship Id="rId151" Type="http://schemas.openxmlformats.org/officeDocument/2006/relationships/slide" Target="slides/slide58.xml"/><Relationship Id="rId389" Type="http://schemas.openxmlformats.org/officeDocument/2006/relationships/slide" Target="slides/slide296.xml"/><Relationship Id="rId193" Type="http://schemas.openxmlformats.org/officeDocument/2006/relationships/slide" Target="slides/slide100.xml"/><Relationship Id="rId207" Type="http://schemas.openxmlformats.org/officeDocument/2006/relationships/slide" Target="slides/slide114.xml"/><Relationship Id="rId249" Type="http://schemas.openxmlformats.org/officeDocument/2006/relationships/slide" Target="slides/slide156.xml"/><Relationship Id="rId414" Type="http://schemas.openxmlformats.org/officeDocument/2006/relationships/slide" Target="slides/slide321.xml"/><Relationship Id="rId456" Type="http://schemas.openxmlformats.org/officeDocument/2006/relationships/slide" Target="slides/slide363.xml"/><Relationship Id="rId13" Type="http://schemas.openxmlformats.org/officeDocument/2006/relationships/slideMaster" Target="slideMasters/slideMaster13.xml"/><Relationship Id="rId109" Type="http://schemas.openxmlformats.org/officeDocument/2006/relationships/slide" Target="slides/slide16.xml"/><Relationship Id="rId260" Type="http://schemas.openxmlformats.org/officeDocument/2006/relationships/slide" Target="slides/slide167.xml"/><Relationship Id="rId316" Type="http://schemas.openxmlformats.org/officeDocument/2006/relationships/slide" Target="slides/slide223.xml"/><Relationship Id="rId55" Type="http://schemas.openxmlformats.org/officeDocument/2006/relationships/slideMaster" Target="slideMasters/slideMaster55.xml"/><Relationship Id="rId97" Type="http://schemas.openxmlformats.org/officeDocument/2006/relationships/slide" Target="slides/slide4.xml"/><Relationship Id="rId120" Type="http://schemas.openxmlformats.org/officeDocument/2006/relationships/slide" Target="slides/slide27.xml"/><Relationship Id="rId358" Type="http://schemas.openxmlformats.org/officeDocument/2006/relationships/slide" Target="slides/slide265.xml"/><Relationship Id="rId162" Type="http://schemas.openxmlformats.org/officeDocument/2006/relationships/slide" Target="slides/slide69.xml"/><Relationship Id="rId218" Type="http://schemas.openxmlformats.org/officeDocument/2006/relationships/slide" Target="slides/slide125.xml"/><Relationship Id="rId425" Type="http://schemas.openxmlformats.org/officeDocument/2006/relationships/slide" Target="slides/slide332.xml"/><Relationship Id="rId467" Type="http://schemas.openxmlformats.org/officeDocument/2006/relationships/slide" Target="slides/slide374.xml"/><Relationship Id="rId271" Type="http://schemas.openxmlformats.org/officeDocument/2006/relationships/slide" Target="slides/slide178.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38.xml"/><Relationship Id="rId327" Type="http://schemas.openxmlformats.org/officeDocument/2006/relationships/slide" Target="slides/slide234.xml"/><Relationship Id="rId369" Type="http://schemas.openxmlformats.org/officeDocument/2006/relationships/slide" Target="slides/slide276.xml"/><Relationship Id="rId173" Type="http://schemas.openxmlformats.org/officeDocument/2006/relationships/slide" Target="slides/slide80.xml"/><Relationship Id="rId229" Type="http://schemas.openxmlformats.org/officeDocument/2006/relationships/slide" Target="slides/slide136.xml"/><Relationship Id="rId380" Type="http://schemas.openxmlformats.org/officeDocument/2006/relationships/slide" Target="slides/slide287.xml"/><Relationship Id="rId436" Type="http://schemas.openxmlformats.org/officeDocument/2006/relationships/slide" Target="slides/slide343.xml"/><Relationship Id="rId240" Type="http://schemas.openxmlformats.org/officeDocument/2006/relationships/slide" Target="slides/slide147.xml"/><Relationship Id="rId478" Type="http://schemas.openxmlformats.org/officeDocument/2006/relationships/slide" Target="slides/slide385.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7.xml"/><Relationship Id="rId282" Type="http://schemas.openxmlformats.org/officeDocument/2006/relationships/slide" Target="slides/slide189.xml"/><Relationship Id="rId338" Type="http://schemas.openxmlformats.org/officeDocument/2006/relationships/slide" Target="slides/slide245.xml"/><Relationship Id="rId8" Type="http://schemas.openxmlformats.org/officeDocument/2006/relationships/slideMaster" Target="slideMasters/slideMaster8.xml"/><Relationship Id="rId142" Type="http://schemas.openxmlformats.org/officeDocument/2006/relationships/slide" Target="slides/slide49.xml"/><Relationship Id="rId184" Type="http://schemas.openxmlformats.org/officeDocument/2006/relationships/slide" Target="slides/slide91.xml"/><Relationship Id="rId391" Type="http://schemas.openxmlformats.org/officeDocument/2006/relationships/slide" Target="slides/slide298.xml"/><Relationship Id="rId405" Type="http://schemas.openxmlformats.org/officeDocument/2006/relationships/slide" Target="slides/slide312.xml"/><Relationship Id="rId447" Type="http://schemas.openxmlformats.org/officeDocument/2006/relationships/slide" Target="slides/slide354.xml"/><Relationship Id="rId251" Type="http://schemas.openxmlformats.org/officeDocument/2006/relationships/slide" Target="slides/slide158.xml"/><Relationship Id="rId489" Type="http://schemas.openxmlformats.org/officeDocument/2006/relationships/slide" Target="slides/slide396.xml"/><Relationship Id="rId46" Type="http://schemas.openxmlformats.org/officeDocument/2006/relationships/slideMaster" Target="slideMasters/slideMaster46.xml"/><Relationship Id="rId293" Type="http://schemas.openxmlformats.org/officeDocument/2006/relationships/slide" Target="slides/slide200.xml"/><Relationship Id="rId307" Type="http://schemas.openxmlformats.org/officeDocument/2006/relationships/slide" Target="slides/slide214.xml"/><Relationship Id="rId349" Type="http://schemas.openxmlformats.org/officeDocument/2006/relationships/slide" Target="slides/slide256.xml"/><Relationship Id="rId88" Type="http://schemas.openxmlformats.org/officeDocument/2006/relationships/slideMaster" Target="slideMasters/slideMaster88.xml"/><Relationship Id="rId111" Type="http://schemas.openxmlformats.org/officeDocument/2006/relationships/slide" Target="slides/slide18.xml"/><Relationship Id="rId153" Type="http://schemas.openxmlformats.org/officeDocument/2006/relationships/slide" Target="slides/slide60.xml"/><Relationship Id="rId195" Type="http://schemas.openxmlformats.org/officeDocument/2006/relationships/slide" Target="slides/slide102.xml"/><Relationship Id="rId209" Type="http://schemas.openxmlformats.org/officeDocument/2006/relationships/slide" Target="slides/slide116.xml"/><Relationship Id="rId360" Type="http://schemas.openxmlformats.org/officeDocument/2006/relationships/slide" Target="slides/slide267.xml"/><Relationship Id="rId416" Type="http://schemas.openxmlformats.org/officeDocument/2006/relationships/slide" Target="slides/slide323.xml"/><Relationship Id="rId220" Type="http://schemas.openxmlformats.org/officeDocument/2006/relationships/slide" Target="slides/slide127.xml"/><Relationship Id="rId458" Type="http://schemas.openxmlformats.org/officeDocument/2006/relationships/slide" Target="slides/slide365.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69.xml"/><Relationship Id="rId318" Type="http://schemas.openxmlformats.org/officeDocument/2006/relationships/slide" Target="slides/slide225.xml"/><Relationship Id="rId99" Type="http://schemas.openxmlformats.org/officeDocument/2006/relationships/slide" Target="slides/slide6.xml"/><Relationship Id="rId122" Type="http://schemas.openxmlformats.org/officeDocument/2006/relationships/slide" Target="slides/slide29.xml"/><Relationship Id="rId164" Type="http://schemas.openxmlformats.org/officeDocument/2006/relationships/slide" Target="slides/slide71.xml"/><Relationship Id="rId371" Type="http://schemas.openxmlformats.org/officeDocument/2006/relationships/slide" Target="slides/slide278.xml"/><Relationship Id="rId427" Type="http://schemas.openxmlformats.org/officeDocument/2006/relationships/slide" Target="slides/slide334.xml"/><Relationship Id="rId469" Type="http://schemas.openxmlformats.org/officeDocument/2006/relationships/slide" Target="slides/slide376.xml"/><Relationship Id="rId26" Type="http://schemas.openxmlformats.org/officeDocument/2006/relationships/slideMaster" Target="slideMasters/slideMaster26.xml"/><Relationship Id="rId231" Type="http://schemas.openxmlformats.org/officeDocument/2006/relationships/slide" Target="slides/slide138.xml"/><Relationship Id="rId273" Type="http://schemas.openxmlformats.org/officeDocument/2006/relationships/slide" Target="slides/slide180.xml"/><Relationship Id="rId329" Type="http://schemas.openxmlformats.org/officeDocument/2006/relationships/slide" Target="slides/slide236.xml"/><Relationship Id="rId480" Type="http://schemas.openxmlformats.org/officeDocument/2006/relationships/slide" Target="slides/slide387.xml"/><Relationship Id="rId68" Type="http://schemas.openxmlformats.org/officeDocument/2006/relationships/slideMaster" Target="slideMasters/slideMaster68.xml"/><Relationship Id="rId133" Type="http://schemas.openxmlformats.org/officeDocument/2006/relationships/slide" Target="slides/slide40.xml"/><Relationship Id="rId175" Type="http://schemas.openxmlformats.org/officeDocument/2006/relationships/slide" Target="slides/slide82.xml"/><Relationship Id="rId340" Type="http://schemas.openxmlformats.org/officeDocument/2006/relationships/slide" Target="slides/slide247.xml"/><Relationship Id="rId200" Type="http://schemas.openxmlformats.org/officeDocument/2006/relationships/slide" Target="slides/slide107.xml"/><Relationship Id="rId382" Type="http://schemas.openxmlformats.org/officeDocument/2006/relationships/slide" Target="slides/slide289.xml"/><Relationship Id="rId438" Type="http://schemas.openxmlformats.org/officeDocument/2006/relationships/slide" Target="slides/slide345.xml"/><Relationship Id="rId242" Type="http://schemas.openxmlformats.org/officeDocument/2006/relationships/slide" Target="slides/slide149.xml"/><Relationship Id="rId284" Type="http://schemas.openxmlformats.org/officeDocument/2006/relationships/slide" Target="slides/slide191.xml"/><Relationship Id="rId491" Type="http://schemas.openxmlformats.org/officeDocument/2006/relationships/slide" Target="slides/slide398.xml"/><Relationship Id="rId37" Type="http://schemas.openxmlformats.org/officeDocument/2006/relationships/slideMaster" Target="slideMasters/slideMaster37.xml"/><Relationship Id="rId79" Type="http://schemas.openxmlformats.org/officeDocument/2006/relationships/slideMaster" Target="slideMasters/slideMaster79.xml"/><Relationship Id="rId102" Type="http://schemas.openxmlformats.org/officeDocument/2006/relationships/slide" Target="slides/slide9.xml"/><Relationship Id="rId144" Type="http://schemas.openxmlformats.org/officeDocument/2006/relationships/slide" Target="slides/slide51.xml"/><Relationship Id="rId90" Type="http://schemas.openxmlformats.org/officeDocument/2006/relationships/slideMaster" Target="slideMasters/slideMaster90.xml"/><Relationship Id="rId186" Type="http://schemas.openxmlformats.org/officeDocument/2006/relationships/slide" Target="slides/slide93.xml"/><Relationship Id="rId351" Type="http://schemas.openxmlformats.org/officeDocument/2006/relationships/slide" Target="slides/slide258.xml"/><Relationship Id="rId393" Type="http://schemas.openxmlformats.org/officeDocument/2006/relationships/slide" Target="slides/slide300.xml"/><Relationship Id="rId407" Type="http://schemas.openxmlformats.org/officeDocument/2006/relationships/slide" Target="slides/slide314.xml"/><Relationship Id="rId449" Type="http://schemas.openxmlformats.org/officeDocument/2006/relationships/slide" Target="slides/slide356.xml"/><Relationship Id="rId211" Type="http://schemas.openxmlformats.org/officeDocument/2006/relationships/slide" Target="slides/slide118.xml"/><Relationship Id="rId253" Type="http://schemas.openxmlformats.org/officeDocument/2006/relationships/slide" Target="slides/slide160.xml"/><Relationship Id="rId295" Type="http://schemas.openxmlformats.org/officeDocument/2006/relationships/slide" Target="slides/slide202.xml"/><Relationship Id="rId309" Type="http://schemas.openxmlformats.org/officeDocument/2006/relationships/slide" Target="slides/slide216.xml"/><Relationship Id="rId460" Type="http://schemas.openxmlformats.org/officeDocument/2006/relationships/slide" Target="slides/slide367.xml"/><Relationship Id="rId48" Type="http://schemas.openxmlformats.org/officeDocument/2006/relationships/slideMaster" Target="slideMasters/slideMaster48.xml"/><Relationship Id="rId113" Type="http://schemas.openxmlformats.org/officeDocument/2006/relationships/slide" Target="slides/slide20.xml"/><Relationship Id="rId320" Type="http://schemas.openxmlformats.org/officeDocument/2006/relationships/slide" Target="slides/slide227.xml"/><Relationship Id="rId155" Type="http://schemas.openxmlformats.org/officeDocument/2006/relationships/slide" Target="slides/slide62.xml"/><Relationship Id="rId197" Type="http://schemas.openxmlformats.org/officeDocument/2006/relationships/slide" Target="slides/slide104.xml"/><Relationship Id="rId362" Type="http://schemas.openxmlformats.org/officeDocument/2006/relationships/slide" Target="slides/slide269.xml"/><Relationship Id="rId418" Type="http://schemas.openxmlformats.org/officeDocument/2006/relationships/slide" Target="slides/slide325.xml"/><Relationship Id="rId222" Type="http://schemas.openxmlformats.org/officeDocument/2006/relationships/slide" Target="slides/slide129.xml"/><Relationship Id="rId264" Type="http://schemas.openxmlformats.org/officeDocument/2006/relationships/slide" Target="slides/slide171.xml"/><Relationship Id="rId471" Type="http://schemas.openxmlformats.org/officeDocument/2006/relationships/slide" Target="slides/slide378.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 Target="slides/slide31.xml"/><Relationship Id="rId70" Type="http://schemas.openxmlformats.org/officeDocument/2006/relationships/slideMaster" Target="slideMasters/slideMaster70.xml"/><Relationship Id="rId166" Type="http://schemas.openxmlformats.org/officeDocument/2006/relationships/slide" Target="slides/slide73.xml"/><Relationship Id="rId331" Type="http://schemas.openxmlformats.org/officeDocument/2006/relationships/slide" Target="slides/slide238.xml"/><Relationship Id="rId373" Type="http://schemas.openxmlformats.org/officeDocument/2006/relationships/slide" Target="slides/slide280.xml"/><Relationship Id="rId429" Type="http://schemas.openxmlformats.org/officeDocument/2006/relationships/slide" Target="slides/slide336.xml"/><Relationship Id="rId1" Type="http://schemas.openxmlformats.org/officeDocument/2006/relationships/slideMaster" Target="slideMasters/slideMaster1.xml"/><Relationship Id="rId233" Type="http://schemas.openxmlformats.org/officeDocument/2006/relationships/slide" Target="slides/slide140.xml"/><Relationship Id="rId440" Type="http://schemas.openxmlformats.org/officeDocument/2006/relationships/slide" Target="slides/slide347.xml"/><Relationship Id="rId28" Type="http://schemas.openxmlformats.org/officeDocument/2006/relationships/slideMaster" Target="slideMasters/slideMaster28.xml"/><Relationship Id="rId275" Type="http://schemas.openxmlformats.org/officeDocument/2006/relationships/slide" Target="slides/slide182.xml"/><Relationship Id="rId300" Type="http://schemas.openxmlformats.org/officeDocument/2006/relationships/slide" Target="slides/slide207.xml"/><Relationship Id="rId482" Type="http://schemas.openxmlformats.org/officeDocument/2006/relationships/slide" Target="slides/slide389.xml"/><Relationship Id="rId81" Type="http://schemas.openxmlformats.org/officeDocument/2006/relationships/slideMaster" Target="slideMasters/slideMaster81.xml"/><Relationship Id="rId135" Type="http://schemas.openxmlformats.org/officeDocument/2006/relationships/slide" Target="slides/slide42.xml"/><Relationship Id="rId177" Type="http://schemas.openxmlformats.org/officeDocument/2006/relationships/slide" Target="slides/slide84.xml"/><Relationship Id="rId342" Type="http://schemas.openxmlformats.org/officeDocument/2006/relationships/slide" Target="slides/slide249.xml"/><Relationship Id="rId384" Type="http://schemas.openxmlformats.org/officeDocument/2006/relationships/slide" Target="slides/slide291.xml"/><Relationship Id="rId202" Type="http://schemas.openxmlformats.org/officeDocument/2006/relationships/slide" Target="slides/slide109.xml"/><Relationship Id="rId244" Type="http://schemas.openxmlformats.org/officeDocument/2006/relationships/slide" Target="slides/slide151.xml"/><Relationship Id="rId39" Type="http://schemas.openxmlformats.org/officeDocument/2006/relationships/slideMaster" Target="slideMasters/slideMaster39.xml"/><Relationship Id="rId286" Type="http://schemas.openxmlformats.org/officeDocument/2006/relationships/slide" Target="slides/slide193.xml"/><Relationship Id="rId451" Type="http://schemas.openxmlformats.org/officeDocument/2006/relationships/slide" Target="slides/slide358.xml"/><Relationship Id="rId493" Type="http://schemas.openxmlformats.org/officeDocument/2006/relationships/handoutMaster" Target="handoutMasters/handoutMaster1.xml"/><Relationship Id="rId50" Type="http://schemas.openxmlformats.org/officeDocument/2006/relationships/slideMaster" Target="slideMasters/slideMaster50.xml"/><Relationship Id="rId104" Type="http://schemas.openxmlformats.org/officeDocument/2006/relationships/slide" Target="slides/slide11.xml"/><Relationship Id="rId146" Type="http://schemas.openxmlformats.org/officeDocument/2006/relationships/slide" Target="slides/slide53.xml"/><Relationship Id="rId188" Type="http://schemas.openxmlformats.org/officeDocument/2006/relationships/slide" Target="slides/slide95.xml"/><Relationship Id="rId311" Type="http://schemas.openxmlformats.org/officeDocument/2006/relationships/slide" Target="slides/slide218.xml"/><Relationship Id="rId353" Type="http://schemas.openxmlformats.org/officeDocument/2006/relationships/slide" Target="slides/slide260.xml"/><Relationship Id="rId395" Type="http://schemas.openxmlformats.org/officeDocument/2006/relationships/slide" Target="slides/slide302.xml"/><Relationship Id="rId409" Type="http://schemas.openxmlformats.org/officeDocument/2006/relationships/slide" Target="slides/slide316.xml"/><Relationship Id="rId92" Type="http://schemas.openxmlformats.org/officeDocument/2006/relationships/slideMaster" Target="slideMasters/slideMaster92.xml"/><Relationship Id="rId213" Type="http://schemas.openxmlformats.org/officeDocument/2006/relationships/slide" Target="slides/slide120.xml"/><Relationship Id="rId420" Type="http://schemas.openxmlformats.org/officeDocument/2006/relationships/slide" Target="slides/slide327.xml"/><Relationship Id="rId255" Type="http://schemas.openxmlformats.org/officeDocument/2006/relationships/slide" Target="slides/slide162.xml"/><Relationship Id="rId297" Type="http://schemas.openxmlformats.org/officeDocument/2006/relationships/slide" Target="slides/slide204.xml"/><Relationship Id="rId462" Type="http://schemas.openxmlformats.org/officeDocument/2006/relationships/slide" Target="slides/slide369.xml"/><Relationship Id="rId115" Type="http://schemas.openxmlformats.org/officeDocument/2006/relationships/slide" Target="slides/slide22.xml"/><Relationship Id="rId157" Type="http://schemas.openxmlformats.org/officeDocument/2006/relationships/slide" Target="slides/slide64.xml"/><Relationship Id="rId322" Type="http://schemas.openxmlformats.org/officeDocument/2006/relationships/slide" Target="slides/slide229.xml"/><Relationship Id="rId364" Type="http://schemas.openxmlformats.org/officeDocument/2006/relationships/slide" Target="slides/slide271.xml"/><Relationship Id="rId61" Type="http://schemas.openxmlformats.org/officeDocument/2006/relationships/slideMaster" Target="slideMasters/slideMaster61.xml"/><Relationship Id="rId199" Type="http://schemas.openxmlformats.org/officeDocument/2006/relationships/slide" Target="slides/slide106.xml"/><Relationship Id="rId19" Type="http://schemas.openxmlformats.org/officeDocument/2006/relationships/slideMaster" Target="slideMasters/slideMaster19.xml"/><Relationship Id="rId224" Type="http://schemas.openxmlformats.org/officeDocument/2006/relationships/slide" Target="slides/slide131.xml"/><Relationship Id="rId266" Type="http://schemas.openxmlformats.org/officeDocument/2006/relationships/slide" Target="slides/slide173.xml"/><Relationship Id="rId431" Type="http://schemas.openxmlformats.org/officeDocument/2006/relationships/slide" Target="slides/slide338.xml"/><Relationship Id="rId473" Type="http://schemas.openxmlformats.org/officeDocument/2006/relationships/slide" Target="slides/slide380.xml"/><Relationship Id="rId30" Type="http://schemas.openxmlformats.org/officeDocument/2006/relationships/slideMaster" Target="slideMasters/slideMaster30.xml"/><Relationship Id="rId126" Type="http://schemas.openxmlformats.org/officeDocument/2006/relationships/slide" Target="slides/slide33.xml"/><Relationship Id="rId168" Type="http://schemas.openxmlformats.org/officeDocument/2006/relationships/slide" Target="slides/slide75.xml"/><Relationship Id="rId333" Type="http://schemas.openxmlformats.org/officeDocument/2006/relationships/slide" Target="slides/slide240.xml"/><Relationship Id="rId72" Type="http://schemas.openxmlformats.org/officeDocument/2006/relationships/slideMaster" Target="slideMasters/slideMaster72.xml"/><Relationship Id="rId375" Type="http://schemas.openxmlformats.org/officeDocument/2006/relationships/slide" Target="slides/slide282.xml"/><Relationship Id="rId3" Type="http://schemas.openxmlformats.org/officeDocument/2006/relationships/slideMaster" Target="slideMasters/slideMaster3.xml"/><Relationship Id="rId235" Type="http://schemas.openxmlformats.org/officeDocument/2006/relationships/slide" Target="slides/slide142.xml"/><Relationship Id="rId277" Type="http://schemas.openxmlformats.org/officeDocument/2006/relationships/slide" Target="slides/slide184.xml"/><Relationship Id="rId400" Type="http://schemas.openxmlformats.org/officeDocument/2006/relationships/slide" Target="slides/slide307.xml"/><Relationship Id="rId442" Type="http://schemas.openxmlformats.org/officeDocument/2006/relationships/slide" Target="slides/slide349.xml"/><Relationship Id="rId484" Type="http://schemas.openxmlformats.org/officeDocument/2006/relationships/slide" Target="slides/slide391.xml"/><Relationship Id="rId137" Type="http://schemas.openxmlformats.org/officeDocument/2006/relationships/slide" Target="slides/slide44.xml"/><Relationship Id="rId302" Type="http://schemas.openxmlformats.org/officeDocument/2006/relationships/slide" Target="slides/slide209.xml"/><Relationship Id="rId344" Type="http://schemas.openxmlformats.org/officeDocument/2006/relationships/slide" Target="slides/slide251.xml"/><Relationship Id="rId41" Type="http://schemas.openxmlformats.org/officeDocument/2006/relationships/slideMaster" Target="slideMasters/slideMaster41.xml"/><Relationship Id="rId83" Type="http://schemas.openxmlformats.org/officeDocument/2006/relationships/slideMaster" Target="slideMasters/slideMaster83.xml"/><Relationship Id="rId179" Type="http://schemas.openxmlformats.org/officeDocument/2006/relationships/slide" Target="slides/slide86.xml"/><Relationship Id="rId386" Type="http://schemas.openxmlformats.org/officeDocument/2006/relationships/slide" Target="slides/slide293.xml"/><Relationship Id="rId190" Type="http://schemas.openxmlformats.org/officeDocument/2006/relationships/slide" Target="slides/slide97.xml"/><Relationship Id="rId204" Type="http://schemas.openxmlformats.org/officeDocument/2006/relationships/slide" Target="slides/slide111.xml"/><Relationship Id="rId246" Type="http://schemas.openxmlformats.org/officeDocument/2006/relationships/slide" Target="slides/slide153.xml"/><Relationship Id="rId288" Type="http://schemas.openxmlformats.org/officeDocument/2006/relationships/slide" Target="slides/slide195.xml"/><Relationship Id="rId411" Type="http://schemas.openxmlformats.org/officeDocument/2006/relationships/slide" Target="slides/slide318.xml"/><Relationship Id="rId453" Type="http://schemas.openxmlformats.org/officeDocument/2006/relationships/slide" Target="slides/slide360.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1.xml"/><Relationship Id="rId1" Type="http://schemas.microsoft.com/office/2011/relationships/chartStyle" Target="style1.xml"/></Relationships>
</file>

<file path=ppt/charts/_rels/chart8.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2.xml"/><Relationship Id="rId1" Type="http://schemas.microsoft.com/office/2011/relationships/chartStyle" Target="style2.xml"/></Relationships>
</file>

<file path=ppt/charts/_rels/chart9.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3.xml"/><Relationship Id="rId1" Type="http://schemas.microsoft.com/office/2011/relationships/chartStyle" Target="style3.xml"/></Relationships>
</file>

<file path=ppt/charts/_rels/chart10.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4.xml"/><Relationship Id="rId1" Type="http://schemas.microsoft.com/office/2011/relationships/chartStyle" Target="style4.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'nC-runs'!$AY$2</c:f>
              <c:strCache>
                <c:ptCount val="1"/>
                <c:pt idx="0">
                  <c:v>SPP</c:v>
                </c:pt>
              </c:strCache>
            </c:strRef>
          </c:tx>
          <c:spPr>
            <a:ln w="38100" cap="rnd">
              <a:solidFill>
                <a:schemeClr val="accent6">
                  <a:lumMod val="75000"/>
                </a:schemeClr>
              </a:solidFill>
              <a:prstDash val="solid"/>
              <a:round/>
            </a:ln>
            <a:effectLst/>
          </c:spPr>
          <c:marker>
            <c:symbol val="circle"/>
            <c:size val="8"/>
            <c:spPr>
              <a:solidFill>
                <a:schemeClr val="accent6">
                  <a:lumMod val="75000"/>
                </a:schemeClr>
              </a:solidFill>
              <a:ln w="12700">
                <a:solidFill>
                  <a:schemeClr val="accent6">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'nC-runs'!$AZ$2:$BE$2</c:f>
              <c:numCache>
                <c:formatCode>General</c:formatCode>
                <c:ptCount val="6"/>
                <c:pt idx="0">
                  <c:v>1.1808841707873761</c:v>
                </c:pt>
                <c:pt idx="1">
                  <c:v>1.2748240002710416</c:v>
                </c:pt>
                <c:pt idx="2">
                  <c:v>1.2360704054461438</c:v>
                </c:pt>
                <c:pt idx="3">
                  <c:v>1.2321915796264478</c:v>
                </c:pt>
                <c:pt idx="4">
                  <c:v>1.2106804796264479</c:v>
                </c:pt>
                <c:pt idx="5">
                  <c:v>1.1843877796264499</c:v>
                </c:pt>
              </c:numCache>
            </c:numRef>
          </c:yVal>
          <c:smooth val="1"/>
          <c:extLst>
            <c:ext xmlns:c16="http://schemas.microsoft.com/office/drawing/2014/chart" uri="{C3380CC4-5D6E-409C-BE32-E72D297353CC}">
              <c16:uniqueId val="{00000000-F666-2646-8D32-12A584600FA6}"/>
            </c:ext>
          </c:extLst>
        </c:ser>
        <c:ser>
          <c:idx val="1"/>
          <c:order val="1"/>
          <c:tx>
            <c:strRef>
              <c:f>'nC-runs'!$AY$3</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'nC-runs'!$AZ$3:$BE$3</c:f>
              <c:numCache>
                <c:formatCode>General</c:formatCode>
                <c:ptCount val="6"/>
                <c:pt idx="0">
                  <c:v>1.1861222740304298</c:v>
                </c:pt>
                <c:pt idx="1">
                  <c:v>1.283155393669023</c:v>
                </c:pt>
                <c:pt idx="2">
                  <c:v>1.21857547349426</c:v>
                </c:pt>
                <c:pt idx="3">
                  <c:v>1.1863626306643582</c:v>
                </c:pt>
                <c:pt idx="4">
                  <c:v>1.1783076306643601</c:v>
                </c:pt>
                <c:pt idx="5">
                  <c:v>1.1577598306643599</c:v>
                </c:pt>
              </c:numCache>
            </c:numRef>
          </c:yVal>
          <c:smooth val="1"/>
          <c:extLst>
            <c:ext xmlns:c16="http://schemas.microsoft.com/office/drawing/2014/chart" uri="{C3380CC4-5D6E-409C-BE32-E72D297353CC}">
              <c16:uniqueId val="{00000001-F666-2646-8D32-12A584600FA6}"/>
            </c:ext>
          </c:extLst>
        </c:ser>
        <c:ser>
          <c:idx val="2"/>
          <c:order val="2"/>
          <c:tx>
            <c:strRef>
              <c:f>'nC-runs'!$AY$4</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'nC-runs'!$AZ$4:$BE$4</c:f>
              <c:numCache>
                <c:formatCode>General</c:formatCode>
                <c:ptCount val="6"/>
                <c:pt idx="0">
                  <c:v>1.1902479558020136</c:v>
                </c:pt>
                <c:pt idx="1">
                  <c:v>1.2832694998724017</c:v>
                </c:pt>
                <c:pt idx="2">
                  <c:v>1.2429404821709504</c:v>
                </c:pt>
                <c:pt idx="3">
                  <c:v>1.2309973916321584</c:v>
                </c:pt>
                <c:pt idx="4">
                  <c:v>1.20737059163216</c:v>
                </c:pt>
                <c:pt idx="5">
                  <c:v>1.1768934916321601</c:v>
                </c:pt>
              </c:numCache>
            </c:numRef>
          </c:yVal>
          <c:smooth val="1"/>
          <c:extLst>
            <c:ext xmlns:c16="http://schemas.microsoft.com/office/drawing/2014/chart" uri="{C3380CC4-5D6E-409C-BE32-E72D297353CC}">
              <c16:uniqueId val="{00000002-F666-2646-8D32-12A584600FA6}"/>
            </c:ext>
          </c:extLst>
        </c:ser>
        <c:ser>
          <c:idx val="5"/>
          <c:order val="3"/>
          <c:tx>
            <c:strRef>
              <c:f>'nC-runs'!$AY$7</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'nC-runs'!$AZ$7:$BE$7</c:f>
              <c:numCache>
                <c:formatCode>General</c:formatCode>
                <c:ptCount val="6"/>
                <c:pt idx="0">
                  <c:v>1.224211498438099</c:v>
                </c:pt>
                <c:pt idx="1">
                  <c:v>1.3242669269826637</c:v>
                </c:pt>
                <c:pt idx="2">
                  <c:v>1.3008811418323525</c:v>
                </c:pt>
                <c:pt idx="3">
                  <c:v>1.2853278822555283</c:v>
                </c:pt>
                <c:pt idx="4">
                  <c:v>1.2704030822555283</c:v>
                </c:pt>
                <c:pt idx="5">
                  <c:v>1.2538090822555283</c:v>
                </c:pt>
              </c:numCache>
            </c:numRef>
          </c:yVal>
          <c:smooth val="1"/>
          <c:extLst>
            <c:ext xmlns:c16="http://schemas.microsoft.com/office/drawing/2014/chart" uri="{C3380CC4-5D6E-409C-BE32-E72D297353CC}">
              <c16:uniqueId val="{00000003-F666-2646-8D32-12A584600FA6}"/>
            </c:ext>
          </c:extLst>
        </c:ser>
        <c:dLbls>
          <c:showLegendKey val="0"/>
          <c:showVal val="0"/>
          <c:showCatName val="0"/>
          <c:showSerName val="0"/>
          <c:showPercent val="0"/>
          <c:showBubbleSize val="0"/>
        </c:dLbls>
        <c:axId val="371743440"/>
        <c:axId val="371753568"/>
      </c:scatterChart>
      <c:valAx>
        <c:axId val="371743440"/>
        <c:scaling>
          <c:orientation val="minMax"/>
          <c:max val="13"/>
          <c:min val="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prstDash val="dash"/>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Number of cores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53568"/>
        <c:crosses val="autoZero"/>
        <c:crossBetween val="midCat"/>
        <c:majorUnit val="2"/>
        <c:minorUnit val="1"/>
      </c:valAx>
      <c:valAx>
        <c:axId val="371753568"/>
        <c:scaling>
          <c:orientation val="minMax"/>
          <c:min val="1.100000000000000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Geomean speedup</a:t>
                </a:r>
              </a:p>
              <a:p>
                <a:pPr>
                  <a:defRPr/>
                </a:pPr>
                <a:r>
                  <a:rPr lang="en-GB" dirty="0"/>
                  <a:t>over no prefetching</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4344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'nC-runs'!$AY$2</c:f>
              <c:strCache>
                <c:ptCount val="1"/>
                <c:pt idx="0">
                  <c:v>SPP</c:v>
                </c:pt>
              </c:strCache>
            </c:strRef>
          </c:tx>
          <c:spPr>
            <a:ln w="38100" cap="rnd">
              <a:solidFill>
                <a:schemeClr val="accent6">
                  <a:lumMod val="75000"/>
                </a:schemeClr>
              </a:solidFill>
              <a:prstDash val="solid"/>
              <a:round/>
            </a:ln>
            <a:effectLst/>
          </c:spPr>
          <c:marker>
            <c:symbol val="circle"/>
            <c:size val="8"/>
            <c:spPr>
              <a:solidFill>
                <a:schemeClr val="accent6">
                  <a:lumMod val="75000"/>
                </a:schemeClr>
              </a:solidFill>
              <a:ln w="12700">
                <a:solidFill>
                  <a:schemeClr val="accent6">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'nC-runs'!$AZ$2:$BE$2</c:f>
              <c:numCache>
                <c:formatCode>General</c:formatCode>
                <c:ptCount val="6"/>
                <c:pt idx="0">
                  <c:v>1.1808841707873761</c:v>
                </c:pt>
                <c:pt idx="1">
                  <c:v>1.2748240002710416</c:v>
                </c:pt>
                <c:pt idx="2">
                  <c:v>1.2360704054461438</c:v>
                </c:pt>
                <c:pt idx="3">
                  <c:v>1.2321915796264478</c:v>
                </c:pt>
                <c:pt idx="4">
                  <c:v>1.2106804796264479</c:v>
                </c:pt>
                <c:pt idx="5">
                  <c:v>1.1843877796264499</c:v>
                </c:pt>
              </c:numCache>
            </c:numRef>
          </c:yVal>
          <c:smooth val="1"/>
          <c:extLst>
            <c:ext xmlns:c16="http://schemas.microsoft.com/office/drawing/2014/chart" uri="{C3380CC4-5D6E-409C-BE32-E72D297353CC}">
              <c16:uniqueId val="{00000000-F666-2646-8D32-12A584600FA6}"/>
            </c:ext>
          </c:extLst>
        </c:ser>
        <c:ser>
          <c:idx val="1"/>
          <c:order val="1"/>
          <c:tx>
            <c:strRef>
              <c:f>'nC-runs'!$AY$3</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'nC-runs'!$AZ$3:$BE$3</c:f>
              <c:numCache>
                <c:formatCode>General</c:formatCode>
                <c:ptCount val="6"/>
                <c:pt idx="0">
                  <c:v>1.1861222740304298</c:v>
                </c:pt>
                <c:pt idx="1">
                  <c:v>1.283155393669023</c:v>
                </c:pt>
                <c:pt idx="2">
                  <c:v>1.21857547349426</c:v>
                </c:pt>
                <c:pt idx="3">
                  <c:v>1.1863626306643582</c:v>
                </c:pt>
                <c:pt idx="4">
                  <c:v>1.1783076306643601</c:v>
                </c:pt>
                <c:pt idx="5">
                  <c:v>1.1577598306643599</c:v>
                </c:pt>
              </c:numCache>
            </c:numRef>
          </c:yVal>
          <c:smooth val="1"/>
          <c:extLst>
            <c:ext xmlns:c16="http://schemas.microsoft.com/office/drawing/2014/chart" uri="{C3380CC4-5D6E-409C-BE32-E72D297353CC}">
              <c16:uniqueId val="{00000001-F666-2646-8D32-12A584600FA6}"/>
            </c:ext>
          </c:extLst>
        </c:ser>
        <c:ser>
          <c:idx val="2"/>
          <c:order val="2"/>
          <c:tx>
            <c:strRef>
              <c:f>'nC-runs'!$AY$4</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'nC-runs'!$AZ$4:$BE$4</c:f>
              <c:numCache>
                <c:formatCode>General</c:formatCode>
                <c:ptCount val="6"/>
                <c:pt idx="0">
                  <c:v>1.1902479558020136</c:v>
                </c:pt>
                <c:pt idx="1">
                  <c:v>1.2832694998724017</c:v>
                </c:pt>
                <c:pt idx="2">
                  <c:v>1.2429404821709504</c:v>
                </c:pt>
                <c:pt idx="3">
                  <c:v>1.2309973916321584</c:v>
                </c:pt>
                <c:pt idx="4">
                  <c:v>1.20737059163216</c:v>
                </c:pt>
                <c:pt idx="5">
                  <c:v>1.1768934916321601</c:v>
                </c:pt>
              </c:numCache>
            </c:numRef>
          </c:yVal>
          <c:smooth val="1"/>
          <c:extLst>
            <c:ext xmlns:c16="http://schemas.microsoft.com/office/drawing/2014/chart" uri="{C3380CC4-5D6E-409C-BE32-E72D297353CC}">
              <c16:uniqueId val="{00000002-F666-2646-8D32-12A584600FA6}"/>
            </c:ext>
          </c:extLst>
        </c:ser>
        <c:ser>
          <c:idx val="5"/>
          <c:order val="3"/>
          <c:tx>
            <c:strRef>
              <c:f>'nC-runs'!$AY$7</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'nC-runs'!$AZ$7:$BE$7</c:f>
              <c:numCache>
                <c:formatCode>General</c:formatCode>
                <c:ptCount val="6"/>
                <c:pt idx="0">
                  <c:v>1.224211498438099</c:v>
                </c:pt>
                <c:pt idx="1">
                  <c:v>1.3242669269826637</c:v>
                </c:pt>
                <c:pt idx="2">
                  <c:v>1.3008811418323525</c:v>
                </c:pt>
                <c:pt idx="3">
                  <c:v>1.2853278822555283</c:v>
                </c:pt>
                <c:pt idx="4">
                  <c:v>1.2704030822555283</c:v>
                </c:pt>
                <c:pt idx="5">
                  <c:v>1.2538090822555283</c:v>
                </c:pt>
              </c:numCache>
            </c:numRef>
          </c:yVal>
          <c:smooth val="1"/>
          <c:extLst>
            <c:ext xmlns:c16="http://schemas.microsoft.com/office/drawing/2014/chart" uri="{C3380CC4-5D6E-409C-BE32-E72D297353CC}">
              <c16:uniqueId val="{00000003-F666-2646-8D32-12A584600FA6}"/>
            </c:ext>
          </c:extLst>
        </c:ser>
        <c:dLbls>
          <c:showLegendKey val="0"/>
          <c:showVal val="0"/>
          <c:showCatName val="0"/>
          <c:showSerName val="0"/>
          <c:showPercent val="0"/>
          <c:showBubbleSize val="0"/>
        </c:dLbls>
        <c:axId val="371743440"/>
        <c:axId val="371753568"/>
      </c:scatterChart>
      <c:valAx>
        <c:axId val="371743440"/>
        <c:scaling>
          <c:orientation val="minMax"/>
          <c:max val="13"/>
          <c:min val="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prstDash val="dash"/>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Number of cores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53568"/>
        <c:crosses val="autoZero"/>
        <c:crossBetween val="midCat"/>
        <c:majorUnit val="2"/>
        <c:minorUnit val="1"/>
      </c:valAx>
      <c:valAx>
        <c:axId val="371753568"/>
        <c:scaling>
          <c:orientation val="minMax"/>
          <c:min val="1.100000000000000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Geomean speedup</a:t>
                </a:r>
              </a:p>
              <a:p>
                <a:pPr>
                  <a:defRPr/>
                </a:pPr>
                <a:r>
                  <a:rPr lang="en-GB" dirty="0"/>
                  <a:t>over no prefetching</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4344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98385746628946"/>
          <c:y val="4.140083461430949E-2"/>
          <c:w val="0.724120199256715"/>
          <c:h val="0.70382677531232474"/>
        </c:manualLayout>
      </c:layout>
      <c:scatterChart>
        <c:scatterStyle val="smoothMarker"/>
        <c:varyColors val="0"/>
        <c:ser>
          <c:idx val="1"/>
          <c:order val="0"/>
          <c:tx>
            <c:strRef>
              <c:f>'ST-sensitivity'!$CT$16</c:f>
              <c:strCache>
                <c:ptCount val="1"/>
                <c:pt idx="0">
                  <c:v>SPP</c:v>
                </c:pt>
              </c:strCache>
            </c:strRef>
          </c:tx>
          <c:spPr>
            <a:ln w="38100" cap="rnd">
              <a:solidFill>
                <a:schemeClr val="accent6"/>
              </a:solidFill>
              <a:prstDash val="solid"/>
              <a:round/>
            </a:ln>
            <a:effectLst/>
          </c:spPr>
          <c:marker>
            <c:symbol val="circle"/>
            <c:size val="8"/>
            <c:spPr>
              <a:solidFill>
                <a:schemeClr val="accent6"/>
              </a:solidFill>
              <a:ln w="12700">
                <a:solidFill>
                  <a:schemeClr val="accent6">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'ST-sensitivity'!$CT$17:$CT$23</c:f>
              <c:numCache>
                <c:formatCode>General</c:formatCode>
                <c:ptCount val="7"/>
                <c:pt idx="0">
                  <c:v>0.97243341268968464</c:v>
                </c:pt>
                <c:pt idx="1">
                  <c:v>1.0879427583890504</c:v>
                </c:pt>
                <c:pt idx="2">
                  <c:v>1.1468761051513541</c:v>
                </c:pt>
                <c:pt idx="3">
                  <c:v>1.1721656409354826</c:v>
                </c:pt>
                <c:pt idx="4">
                  <c:v>1.1808841707873761</c:v>
                </c:pt>
                <c:pt idx="5">
                  <c:v>1.1830119831161829</c:v>
                </c:pt>
                <c:pt idx="6">
                  <c:v>1.1838549944723795</c:v>
                </c:pt>
              </c:numCache>
            </c:numRef>
          </c:yVal>
          <c:smooth val="1"/>
          <c:extLst>
            <c:ext xmlns:c16="http://schemas.microsoft.com/office/drawing/2014/chart" uri="{C3380CC4-5D6E-409C-BE32-E72D297353CC}">
              <c16:uniqueId val="{00000000-23E4-9E49-B4AE-5D5AB40CB9C0}"/>
            </c:ext>
          </c:extLst>
        </c:ser>
        <c:ser>
          <c:idx val="3"/>
          <c:order val="1"/>
          <c:tx>
            <c:strRef>
              <c:f>'ST-sensitivity'!$CU$16</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'ST-sensitivity'!$CU$17:$CU$23</c:f>
              <c:numCache>
                <c:formatCode>General</c:formatCode>
                <c:ptCount val="7"/>
                <c:pt idx="0">
                  <c:v>0.80725874248017193</c:v>
                </c:pt>
                <c:pt idx="1">
                  <c:v>0.93831291064841227</c:v>
                </c:pt>
                <c:pt idx="2">
                  <c:v>1.0520455918743199</c:v>
                </c:pt>
                <c:pt idx="3">
                  <c:v>1.1432280705440736</c:v>
                </c:pt>
                <c:pt idx="4">
                  <c:v>1.1861222740304298</c:v>
                </c:pt>
                <c:pt idx="5">
                  <c:v>1.1989522156548695</c:v>
                </c:pt>
                <c:pt idx="6">
                  <c:v>1.200509156465865</c:v>
                </c:pt>
              </c:numCache>
            </c:numRef>
          </c:yVal>
          <c:smooth val="1"/>
          <c:extLst>
            <c:ext xmlns:c16="http://schemas.microsoft.com/office/drawing/2014/chart" uri="{C3380CC4-5D6E-409C-BE32-E72D297353CC}">
              <c16:uniqueId val="{00000001-23E4-9E49-B4AE-5D5AB40CB9C0}"/>
            </c:ext>
          </c:extLst>
        </c:ser>
        <c:ser>
          <c:idx val="0"/>
          <c:order val="2"/>
          <c:tx>
            <c:strRef>
              <c:f>'ST-sensitivity'!$CV$16</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'ST-sensitivity'!$CV$17:$CV$23</c:f>
              <c:numCache>
                <c:formatCode>General</c:formatCode>
                <c:ptCount val="7"/>
                <c:pt idx="0">
                  <c:v>0.8402811155073433</c:v>
                </c:pt>
                <c:pt idx="1">
                  <c:v>0.99928486419720453</c:v>
                </c:pt>
                <c:pt idx="2">
                  <c:v>1.1043708691127909</c:v>
                </c:pt>
                <c:pt idx="3">
                  <c:v>1.1689402038313679</c:v>
                </c:pt>
                <c:pt idx="4">
                  <c:v>1.1902479558020136</c:v>
                </c:pt>
                <c:pt idx="5">
                  <c:v>1.1960074334879809</c:v>
                </c:pt>
                <c:pt idx="6">
                  <c:v>1.1974786735920837</c:v>
                </c:pt>
              </c:numCache>
            </c:numRef>
          </c:yVal>
          <c:smooth val="1"/>
          <c:extLst>
            <c:ext xmlns:c16="http://schemas.microsoft.com/office/drawing/2014/chart" uri="{C3380CC4-5D6E-409C-BE32-E72D297353CC}">
              <c16:uniqueId val="{00000002-23E4-9E49-B4AE-5D5AB40CB9C0}"/>
            </c:ext>
          </c:extLst>
        </c:ser>
        <c:ser>
          <c:idx val="6"/>
          <c:order val="3"/>
          <c:tx>
            <c:strRef>
              <c:f>'ST-sensitivity'!$CZ$16</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'ST-sensitivity'!$CZ$17:$CZ$23</c:f>
              <c:numCache>
                <c:formatCode>General</c:formatCode>
                <c:ptCount val="7"/>
                <c:pt idx="0">
                  <c:v>1.0089724469700405</c:v>
                </c:pt>
                <c:pt idx="1">
                  <c:v>1.1307710054646649</c:v>
                </c:pt>
                <c:pt idx="2">
                  <c:v>1.1836779145977339</c:v>
                </c:pt>
                <c:pt idx="3">
                  <c:v>1.2141541345792652</c:v>
                </c:pt>
                <c:pt idx="4">
                  <c:v>1.224211498438099</c:v>
                </c:pt>
                <c:pt idx="5">
                  <c:v>1.2264513238300003</c:v>
                </c:pt>
                <c:pt idx="6">
                  <c:v>1.2277639381864598</c:v>
                </c:pt>
              </c:numCache>
            </c:numRef>
          </c:yVal>
          <c:smooth val="1"/>
          <c:extLst>
            <c:ext xmlns:c16="http://schemas.microsoft.com/office/drawing/2014/chart" uri="{C3380CC4-5D6E-409C-BE32-E72D297353CC}">
              <c16:uniqueId val="{00000005-23E4-9E49-B4AE-5D5AB40CB9C0}"/>
            </c:ext>
          </c:extLst>
        </c:ser>
        <c:dLbls>
          <c:showLegendKey val="0"/>
          <c:showVal val="0"/>
          <c:showCatName val="0"/>
          <c:showSerName val="0"/>
          <c:showPercent val="0"/>
          <c:showBubbleSize val="0"/>
        </c:dLbls>
        <c:axId val="153785824"/>
        <c:axId val="153787456"/>
      </c:scatterChart>
      <c:valAx>
        <c:axId val="153785824"/>
        <c:scaling>
          <c:logBase val="2"/>
          <c:orientation val="minMax"/>
          <c:max val="12800"/>
          <c:min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DRAM</a:t>
                </a:r>
                <a:r>
                  <a:rPr lang="en-GB" baseline="0" dirty="0"/>
                  <a:t> MTPS (in log scale)</a:t>
                </a:r>
                <a:endParaRPr lang="en-GB" dirty="0"/>
              </a:p>
            </c:rich>
          </c:tx>
          <c:layout>
            <c:manualLayout>
              <c:xMode val="edge"/>
              <c:yMode val="edge"/>
              <c:x val="0.37812255278473444"/>
              <c:y val="0.9038770528615285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2400" b="0" i="0" u="none" strike="noStrike" kern="1200" baseline="0">
                <a:solidFill>
                  <a:schemeClr val="tx1"/>
                </a:solidFill>
                <a:latin typeface="+mn-lt"/>
                <a:ea typeface="+mn-ea"/>
                <a:cs typeface="+mn-cs"/>
              </a:defRPr>
            </a:pPr>
            <a:endParaRPr lang="en-US"/>
          </a:p>
        </c:txPr>
        <c:crossAx val="153787456"/>
        <c:crosses val="autoZero"/>
        <c:crossBetween val="midCat"/>
        <c:majorUnit val="2"/>
      </c:valAx>
      <c:valAx>
        <c:axId val="153787456"/>
        <c:scaling>
          <c:orientation val="minMax"/>
          <c:max val="1.25"/>
          <c:min val="0.8"/>
        </c:scaling>
        <c:delete val="0"/>
        <c:axPos val="l"/>
        <c:majorGridlines>
          <c:spPr>
            <a:ln w="9525" cap="flat" cmpd="sng" algn="ctr">
              <a:solidFill>
                <a:schemeClr val="bg1">
                  <a:lumMod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baseline="0"/>
                  <a:t>Geomean speedup </a:t>
                </a:r>
              </a:p>
              <a:p>
                <a:pPr>
                  <a:defRPr/>
                </a:pPr>
                <a:r>
                  <a:rPr lang="en-GB" baseline="0"/>
                  <a:t>over no prefetching</a:t>
                </a:r>
                <a:endParaRPr lang="en-GB"/>
              </a:p>
            </c:rich>
          </c:tx>
          <c:layout>
            <c:manualLayout>
              <c:xMode val="edge"/>
              <c:yMode val="edge"/>
              <c:x val="8.0844438621947342E-3"/>
              <c:y val="0.16638914368557858"/>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53785824"/>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98385746628946"/>
          <c:y val="4.140083461430949E-2"/>
          <c:w val="0.724120199256715"/>
          <c:h val="0.70382677531232474"/>
        </c:manualLayout>
      </c:layout>
      <c:scatterChart>
        <c:scatterStyle val="smoothMarker"/>
        <c:varyColors val="0"/>
        <c:ser>
          <c:idx val="1"/>
          <c:order val="0"/>
          <c:tx>
            <c:strRef>
              <c:f>'ST-sensitivity'!$CT$16</c:f>
              <c:strCache>
                <c:ptCount val="1"/>
                <c:pt idx="0">
                  <c:v>SPP</c:v>
                </c:pt>
              </c:strCache>
            </c:strRef>
          </c:tx>
          <c:spPr>
            <a:ln w="38100" cap="rnd">
              <a:solidFill>
                <a:schemeClr val="accent6"/>
              </a:solidFill>
              <a:prstDash val="solid"/>
              <a:round/>
            </a:ln>
            <a:effectLst/>
          </c:spPr>
          <c:marker>
            <c:symbol val="circle"/>
            <c:size val="8"/>
            <c:spPr>
              <a:solidFill>
                <a:schemeClr val="accent6"/>
              </a:solidFill>
              <a:ln w="12700">
                <a:solidFill>
                  <a:schemeClr val="accent6">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'ST-sensitivity'!$CT$17:$CT$23</c:f>
              <c:numCache>
                <c:formatCode>General</c:formatCode>
                <c:ptCount val="7"/>
                <c:pt idx="0">
                  <c:v>0.97243341268968464</c:v>
                </c:pt>
                <c:pt idx="1">
                  <c:v>1.0879427583890504</c:v>
                </c:pt>
                <c:pt idx="2">
                  <c:v>1.1468761051513541</c:v>
                </c:pt>
                <c:pt idx="3">
                  <c:v>1.1721656409354826</c:v>
                </c:pt>
                <c:pt idx="4">
                  <c:v>1.1808841707873761</c:v>
                </c:pt>
                <c:pt idx="5">
                  <c:v>1.1830119831161829</c:v>
                </c:pt>
                <c:pt idx="6">
                  <c:v>1.1838549944723795</c:v>
                </c:pt>
              </c:numCache>
            </c:numRef>
          </c:yVal>
          <c:smooth val="1"/>
          <c:extLst>
            <c:ext xmlns:c16="http://schemas.microsoft.com/office/drawing/2014/chart" uri="{C3380CC4-5D6E-409C-BE32-E72D297353CC}">
              <c16:uniqueId val="{00000000-23E4-9E49-B4AE-5D5AB40CB9C0}"/>
            </c:ext>
          </c:extLst>
        </c:ser>
        <c:ser>
          <c:idx val="3"/>
          <c:order val="1"/>
          <c:tx>
            <c:strRef>
              <c:f>'ST-sensitivity'!$CU$16</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'ST-sensitivity'!$CU$17:$CU$23</c:f>
              <c:numCache>
                <c:formatCode>General</c:formatCode>
                <c:ptCount val="7"/>
                <c:pt idx="0">
                  <c:v>0.80725874248017193</c:v>
                </c:pt>
                <c:pt idx="1">
                  <c:v>0.93831291064841227</c:v>
                </c:pt>
                <c:pt idx="2">
                  <c:v>1.0520455918743199</c:v>
                </c:pt>
                <c:pt idx="3">
                  <c:v>1.1432280705440736</c:v>
                </c:pt>
                <c:pt idx="4">
                  <c:v>1.1861222740304298</c:v>
                </c:pt>
                <c:pt idx="5">
                  <c:v>1.1989522156548695</c:v>
                </c:pt>
                <c:pt idx="6">
                  <c:v>1.200509156465865</c:v>
                </c:pt>
              </c:numCache>
            </c:numRef>
          </c:yVal>
          <c:smooth val="1"/>
          <c:extLst>
            <c:ext xmlns:c16="http://schemas.microsoft.com/office/drawing/2014/chart" uri="{C3380CC4-5D6E-409C-BE32-E72D297353CC}">
              <c16:uniqueId val="{00000001-23E4-9E49-B4AE-5D5AB40CB9C0}"/>
            </c:ext>
          </c:extLst>
        </c:ser>
        <c:ser>
          <c:idx val="0"/>
          <c:order val="2"/>
          <c:tx>
            <c:strRef>
              <c:f>'ST-sensitivity'!$CV$16</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'ST-sensitivity'!$CV$17:$CV$23</c:f>
              <c:numCache>
                <c:formatCode>General</c:formatCode>
                <c:ptCount val="7"/>
                <c:pt idx="0">
                  <c:v>0.8402811155073433</c:v>
                </c:pt>
                <c:pt idx="1">
                  <c:v>0.99928486419720453</c:v>
                </c:pt>
                <c:pt idx="2">
                  <c:v>1.1043708691127909</c:v>
                </c:pt>
                <c:pt idx="3">
                  <c:v>1.1689402038313679</c:v>
                </c:pt>
                <c:pt idx="4">
                  <c:v>1.1902479558020136</c:v>
                </c:pt>
                <c:pt idx="5">
                  <c:v>1.1960074334879809</c:v>
                </c:pt>
                <c:pt idx="6">
                  <c:v>1.1974786735920837</c:v>
                </c:pt>
              </c:numCache>
            </c:numRef>
          </c:yVal>
          <c:smooth val="1"/>
          <c:extLst>
            <c:ext xmlns:c16="http://schemas.microsoft.com/office/drawing/2014/chart" uri="{C3380CC4-5D6E-409C-BE32-E72D297353CC}">
              <c16:uniqueId val="{00000002-23E4-9E49-B4AE-5D5AB40CB9C0}"/>
            </c:ext>
          </c:extLst>
        </c:ser>
        <c:ser>
          <c:idx val="6"/>
          <c:order val="3"/>
          <c:tx>
            <c:strRef>
              <c:f>'ST-sensitivity'!$CZ$16</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'ST-sensitivity'!$CZ$17:$CZ$23</c:f>
              <c:numCache>
                <c:formatCode>General</c:formatCode>
                <c:ptCount val="7"/>
                <c:pt idx="0">
                  <c:v>1.0089724469700405</c:v>
                </c:pt>
                <c:pt idx="1">
                  <c:v>1.1307710054646649</c:v>
                </c:pt>
                <c:pt idx="2">
                  <c:v>1.1836779145977339</c:v>
                </c:pt>
                <c:pt idx="3">
                  <c:v>1.2141541345792652</c:v>
                </c:pt>
                <c:pt idx="4">
                  <c:v>1.224211498438099</c:v>
                </c:pt>
                <c:pt idx="5">
                  <c:v>1.2264513238300003</c:v>
                </c:pt>
                <c:pt idx="6">
                  <c:v>1.2277639381864598</c:v>
                </c:pt>
              </c:numCache>
            </c:numRef>
          </c:yVal>
          <c:smooth val="1"/>
          <c:extLst>
            <c:ext xmlns:c16="http://schemas.microsoft.com/office/drawing/2014/chart" uri="{C3380CC4-5D6E-409C-BE32-E72D297353CC}">
              <c16:uniqueId val="{00000005-23E4-9E49-B4AE-5D5AB40CB9C0}"/>
            </c:ext>
          </c:extLst>
        </c:ser>
        <c:dLbls>
          <c:showLegendKey val="0"/>
          <c:showVal val="0"/>
          <c:showCatName val="0"/>
          <c:showSerName val="0"/>
          <c:showPercent val="0"/>
          <c:showBubbleSize val="0"/>
        </c:dLbls>
        <c:axId val="153785824"/>
        <c:axId val="153787456"/>
      </c:scatterChart>
      <c:valAx>
        <c:axId val="153785824"/>
        <c:scaling>
          <c:logBase val="2"/>
          <c:orientation val="minMax"/>
          <c:max val="12800"/>
          <c:min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DRAM</a:t>
                </a:r>
                <a:r>
                  <a:rPr lang="en-GB" baseline="0" dirty="0"/>
                  <a:t> MTPS (in log scale)</a:t>
                </a:r>
                <a:endParaRPr lang="en-GB" dirty="0"/>
              </a:p>
            </c:rich>
          </c:tx>
          <c:layout>
            <c:manualLayout>
              <c:xMode val="edge"/>
              <c:yMode val="edge"/>
              <c:x val="0.37812255278473444"/>
              <c:y val="0.9038770528615285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2400" b="0" i="0" u="none" strike="noStrike" kern="1200" baseline="0">
                <a:solidFill>
                  <a:schemeClr val="tx1"/>
                </a:solidFill>
                <a:latin typeface="+mn-lt"/>
                <a:ea typeface="+mn-ea"/>
                <a:cs typeface="+mn-cs"/>
              </a:defRPr>
            </a:pPr>
            <a:endParaRPr lang="en-US"/>
          </a:p>
        </c:txPr>
        <c:crossAx val="153787456"/>
        <c:crosses val="autoZero"/>
        <c:crossBetween val="midCat"/>
        <c:majorUnit val="2"/>
      </c:valAx>
      <c:valAx>
        <c:axId val="153787456"/>
        <c:scaling>
          <c:orientation val="minMax"/>
          <c:max val="1.25"/>
          <c:min val="0.8"/>
        </c:scaling>
        <c:delete val="0"/>
        <c:axPos val="l"/>
        <c:majorGridlines>
          <c:spPr>
            <a:ln w="9525" cap="flat" cmpd="sng" algn="ctr">
              <a:solidFill>
                <a:schemeClr val="bg1">
                  <a:lumMod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baseline="0"/>
                  <a:t>Geomean speedup </a:t>
                </a:r>
              </a:p>
              <a:p>
                <a:pPr>
                  <a:defRPr/>
                </a:pPr>
                <a:r>
                  <a:rPr lang="en-GB" baseline="0"/>
                  <a:t>over no prefetching</a:t>
                </a:r>
                <a:endParaRPr lang="en-GB"/>
              </a:p>
            </c:rich>
          </c:tx>
          <c:layout>
            <c:manualLayout>
              <c:xMode val="edge"/>
              <c:yMode val="edge"/>
              <c:x val="8.0844438621947342E-3"/>
              <c:y val="0.16638914368557858"/>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53785824"/>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image" Target="../media/image2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12/2/21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12/2/21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30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30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30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31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32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32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35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36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36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3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88855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1376073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7236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4439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81123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55120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09377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08869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56847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40691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0451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87992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55069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64954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13528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17267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45168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62090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 I’m Geraldo, a PhD Student at ETH Zurich.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 I will present our work “Google Neural Network Models for Edge Devices: Analyzing and Mitigating Machine Learning Inference Bottlenecks”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work was lead by </a:t>
            </a:r>
            <a:r>
              <a:rPr lang="en-US" dirty="0" err="1"/>
              <a:t>Amirali</a:t>
            </a:r>
            <a:r>
              <a:rPr lang="en-US" dirty="0"/>
              <a:t> </a:t>
            </a:r>
            <a:r>
              <a:rPr lang="en-US" dirty="0" err="1"/>
              <a:t>Boroumand</a:t>
            </a:r>
            <a:r>
              <a:rPr lang="en-US" dirty="0"/>
              <a:t> during his internship at Google.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40295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First, I will give an overview of this work. </a:t>
            </a:r>
          </a:p>
          <a:p>
            <a:endParaRPr lang="en-US" dirty="0"/>
          </a:p>
          <a:p>
            <a:r>
              <a:rPr lang="en-US" dirty="0"/>
              <a:t>[CLICK] In this work, we extensively analyze 24 edge NN models from Google while running inference on the Google Edge TPU accelerator for various types of NN models </a:t>
            </a:r>
          </a:p>
          <a:p>
            <a:endParaRPr lang="en-US" dirty="0"/>
          </a:p>
          <a:p>
            <a:r>
              <a:rPr lang="en-US" dirty="0"/>
              <a:t>[CLICK] We identify that while running NN inference, the accelerator suffers from three main challenges </a:t>
            </a:r>
          </a:p>
          <a:p>
            <a:endParaRPr lang="en-US" dirty="0"/>
          </a:p>
          <a:p>
            <a:r>
              <a:rPr lang="en-US" dirty="0"/>
              <a:t>[CLICK] it operates significantly below its peak throughput </a:t>
            </a:r>
          </a:p>
          <a:p>
            <a:endParaRPr lang="en-US" dirty="0"/>
          </a:p>
          <a:p>
            <a:r>
              <a:rPr lang="en-US" dirty="0"/>
              <a:t>[CLICK] it operates significantly below its theorical peak energy efficiency </a:t>
            </a:r>
          </a:p>
          <a:p>
            <a:endParaRPr lang="en-US" dirty="0"/>
          </a:p>
          <a:p>
            <a:r>
              <a:rPr lang="en-US" dirty="0"/>
              <a:t>[CLICK] and its memory system is not efficient </a:t>
            </a:r>
          </a:p>
          <a:p>
            <a:endParaRPr lang="en-US" dirty="0"/>
          </a:p>
          <a:p>
            <a:r>
              <a:rPr lang="en-US" dirty="0"/>
              <a:t>[CLICK] Our analysis leads to the key insight that these challenges arrive due to the monolithic one-size-fit-all design of the accelerators, which does not account for heterogeneity across different NN layers </a:t>
            </a:r>
          </a:p>
          <a:p>
            <a:endParaRPr lang="en-US" dirty="0"/>
          </a:p>
          <a:p>
            <a:r>
              <a:rPr lang="en-US" dirty="0"/>
              <a:t>[CLICK] To solve this issue, we propose Mensa, a framework that maps the execution of a particular NN layer to its most appropriate hardware accelerator </a:t>
            </a:r>
          </a:p>
          <a:p>
            <a:endParaRPr lang="en-US" dirty="0"/>
          </a:p>
          <a:p>
            <a:r>
              <a:rPr lang="en-US" dirty="0"/>
              <a:t>[CLICK] We extensively evaluate Mensa for Google NN models and we observe that it improves performance and energy efficiency by 3.0x and 3.1x compared to the baseline Edge TPU accelerator while reducing area and cost across 24 edge ML models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788107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197</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198</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498966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8589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75786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[CLICK] Many recent works explore how NDP can benefit various application domains like</a:t>
            </a:r>
          </a:p>
          <a:p>
            <a:endParaRPr lang="en-US" dirty="0"/>
          </a:p>
          <a:p>
            <a:r>
              <a:rPr lang="en-US" dirty="0"/>
              <a:t>[CLICK] Graph processing,</a:t>
            </a:r>
          </a:p>
          <a:p>
            <a:r>
              <a:rPr lang="en-US" dirty="0"/>
              <a:t>[CLICK] mobile consumer workloads </a:t>
            </a:r>
          </a:p>
          <a:p>
            <a:r>
              <a:rPr lang="en-US" dirty="0"/>
              <a:t>[CLICK] neural networks </a:t>
            </a:r>
          </a:p>
          <a:p>
            <a:r>
              <a:rPr lang="en-US" dirty="0"/>
              <a:t>[CLICK] DNA sequence mapping  </a:t>
            </a:r>
          </a:p>
          <a:p>
            <a:r>
              <a:rPr lang="en-US" dirty="0"/>
              <a:t>[CLICK] Databases</a:t>
            </a:r>
          </a:p>
          <a:p>
            <a:r>
              <a:rPr lang="en-US" dirty="0"/>
              <a:t>[CLICK] Time series analysis</a:t>
            </a:r>
          </a:p>
          <a:p>
            <a:r>
              <a:rPr lang="en-US" dirty="0"/>
              <a:t>[CLICK]  and more </a:t>
            </a:r>
          </a:p>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75275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In this work, we analyzed 345 applications from distinct domains, from </a:t>
            </a:r>
          </a:p>
          <a:p>
            <a:endParaRPr lang="en-US" dirty="0"/>
          </a:p>
          <a:p>
            <a:r>
              <a:rPr lang="en-US" dirty="0"/>
              <a:t>[CLICK] GRAPH Processing [CLICK]  Neural Networks</a:t>
            </a:r>
          </a:p>
          <a:p>
            <a:r>
              <a:rPr lang="en-US" dirty="0"/>
              <a:t>[CLICK] Physics  [CLICK] High-performance computing</a:t>
            </a:r>
          </a:p>
          <a:p>
            <a:r>
              <a:rPr lang="en-US" dirty="0"/>
              <a:t>[CLICK]Genomics [CLICK] And more</a:t>
            </a:r>
          </a:p>
          <a:p>
            <a:endParaRPr lang="en-US" dirty="0"/>
          </a:p>
          <a:p>
            <a:r>
              <a:rPr lang="en-US" dirty="0"/>
              <a:t>[NEXT]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92579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With such classification, </a:t>
            </a:r>
            <a:r>
              <a:rPr lang="en-US" dirty="0"/>
              <a:t>we analyze how the functions in each class correlates with different data movement mitigation mechanisms in terms of performance and energy using our scalability analysis. </a:t>
            </a:r>
          </a:p>
          <a:p>
            <a:endParaRPr lang="en-US" b="1" dirty="0"/>
          </a:p>
          <a:p>
            <a:r>
              <a:rPr lang="en-US" b="1" dirty="0"/>
              <a:t>[NEXT] </a:t>
            </a:r>
          </a:p>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5677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212</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356715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213</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2433575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234</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356715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241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936847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251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0190328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 am Rahul.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is done by researchers from SAFARI research group at ETH Zurich, in collaboration with Intel Labs and TU Delft.</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75450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First, I am going to start with an executive summary.</a:t>
            </a:r>
          </a:p>
          <a:p>
            <a:endParaRPr lang="en-US" dirty="0"/>
          </a:p>
          <a:p>
            <a:r>
              <a:rPr lang="en-US" dirty="0"/>
              <a:t>[CLICK] Prefetching is a speculative technique that predicts address of future memory requests by associating patterns in memory addresses with some program context. We call this context a feature.</a:t>
            </a:r>
          </a:p>
          <a:p>
            <a:endParaRPr lang="en-US" dirty="0"/>
          </a:p>
          <a:p>
            <a:r>
              <a:rPr lang="en-US" dirty="0"/>
              <a:t>[CLICK] We observe three key shortcomings in prior prefetchers: </a:t>
            </a:r>
          </a:p>
          <a:p>
            <a:r>
              <a:rPr lang="en-US" dirty="0"/>
              <a:t>First, they mainly use a single program feature for prediction.</a:t>
            </a:r>
          </a:p>
          <a:p>
            <a:r>
              <a:rPr lang="en-US" dirty="0"/>
              <a:t>Second, they lack inherent system awareness</a:t>
            </a:r>
          </a:p>
          <a:p>
            <a:r>
              <a:rPr lang="en-US" dirty="0"/>
              <a:t>Third, they also lack any customizability in silicon</a:t>
            </a:r>
          </a:p>
          <a:p>
            <a:endParaRPr lang="en-US" dirty="0"/>
          </a:p>
          <a:p>
            <a:r>
              <a:rPr lang="en-US" dirty="0"/>
              <a:t>[CLICK] Our goal in this work is to design a prefetching framework that</a:t>
            </a:r>
          </a:p>
          <a:p>
            <a:r>
              <a:rPr lang="en-US" dirty="0"/>
              <a:t>– can learn from multiple program features and inherent system-level feedback</a:t>
            </a:r>
          </a:p>
          <a:p>
            <a:r>
              <a:rPr lang="en-US" dirty="0"/>
              <a:t>-- and can be customized in silicon to change the features or the objective of the prefetcher</a:t>
            </a:r>
          </a:p>
          <a:p>
            <a:endParaRPr lang="en-US" dirty="0"/>
          </a:p>
          <a:p>
            <a:r>
              <a:rPr lang="en-US" dirty="0"/>
              <a:t>[CLICK] Towards this we propose Pythia, that formulates …</a:t>
            </a:r>
          </a:p>
          <a:p>
            <a:r>
              <a:rPr lang="en-US" dirty="0"/>
              <a:t>Pythia makes adaptive and autonomous …</a:t>
            </a:r>
          </a:p>
          <a:p>
            <a:r>
              <a:rPr lang="en-US" dirty="0"/>
              <a:t>Pythia also proposes a realistic and practical …</a:t>
            </a:r>
          </a:p>
          <a:p>
            <a:endParaRPr lang="en-US" dirty="0"/>
          </a:p>
          <a:p>
            <a:r>
              <a:rPr lang="en-US" dirty="0"/>
              <a:t>[CLICK] We extensively evaluate Pythia using …</a:t>
            </a:r>
          </a:p>
          <a:p>
            <a:r>
              <a:rPr lang="en-US" dirty="0"/>
              <a:t>We show that Pythia outperforms prior state-of-the-art …</a:t>
            </a:r>
          </a:p>
          <a:p>
            <a:endParaRPr lang="en-US" dirty="0"/>
          </a:p>
          <a:p>
            <a:r>
              <a:rPr lang="en-US" dirty="0"/>
              <a:t>Pythia is freely available in our GitHub repository.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268</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57683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observe three key shortcomings in prior prefetchers that significantly limits their performance improvement</a:t>
            </a:r>
          </a:p>
          <a:p>
            <a:endParaRPr lang="en-US" dirty="0"/>
          </a:p>
          <a:p>
            <a:r>
              <a:rPr lang="en-US" dirty="0"/>
              <a:t>[CLICK] First, they predict mainly …</a:t>
            </a:r>
          </a:p>
          <a:p>
            <a:r>
              <a:rPr lang="en-US" dirty="0"/>
              <a:t>[CLICK] Second, they lack any inherent …</a:t>
            </a:r>
          </a:p>
          <a:p>
            <a:r>
              <a:rPr lang="en-US" dirty="0"/>
              <a:t>[CLICK] Third, the also lack any online in-silicon customizability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take a closer look at each of these shortcomings.</a:t>
            </a:r>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269</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42755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our goal in this work is to … that </a:t>
            </a:r>
          </a:p>
          <a:p>
            <a:endParaRPr lang="en-US" dirty="0"/>
          </a:p>
          <a:p>
            <a:r>
              <a:rPr lang="en-US" dirty="0"/>
              <a:t>[CLICK] …</a:t>
            </a:r>
          </a:p>
          <a:p>
            <a:endParaRPr lang="en-US" dirty="0"/>
          </a:p>
          <a:p>
            <a:r>
              <a:rPr lang="en-US" dirty="0"/>
              <a:t>[CLICK]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98358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let me briefly describe the basics of reinforcement learning.</a:t>
            </a:r>
          </a:p>
          <a:p>
            <a:endParaRPr lang="en-US" dirty="0"/>
          </a:p>
          <a:p>
            <a:r>
              <a:rPr lang="en-US" dirty="0"/>
              <a:t>Reinforcement learning, in its simplest form, is the ...</a:t>
            </a:r>
          </a:p>
          <a:p>
            <a:endParaRPr lang="en-US" dirty="0"/>
          </a:p>
          <a:p>
            <a:r>
              <a:rPr lang="en-US" dirty="0"/>
              <a:t>A RL system contains two components: [CLICK] the agent and the environment.</a:t>
            </a:r>
          </a:p>
          <a:p>
            <a:endParaRPr lang="en-US" dirty="0"/>
          </a:p>
          <a:p>
            <a:r>
              <a:rPr lang="en-US" dirty="0"/>
              <a:t>The agent observes the state of the environment in every timestep [CLICK], takes an action based on the state [CLICK], and receives a reward for that action [CLICK].</a:t>
            </a:r>
          </a:p>
          <a:p>
            <a:endParaRPr lang="en-US" dirty="0"/>
          </a:p>
          <a:p>
            <a:r>
              <a:rPr lang="en-US" dirty="0"/>
              <a:t>[CLICK] The agent stores …</a:t>
            </a:r>
          </a:p>
          <a:p>
            <a:r>
              <a:rPr lang="en-US" dirty="0"/>
              <a:t>Given a state, the agent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95215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Pythia, we formulate prefetching as a reinforcement learning problem.</a:t>
            </a:r>
          </a:p>
          <a:p>
            <a:endParaRPr lang="en-US" dirty="0"/>
          </a:p>
          <a:p>
            <a:r>
              <a:rPr lang="en-US" dirty="0"/>
              <a:t>[CLICK] The prefetcher acts as the agent, while [CLICK] the processor and memory subsystem acts as the environment.</a:t>
            </a:r>
          </a:p>
          <a:p>
            <a:endParaRPr lang="en-US" dirty="0"/>
          </a:p>
          <a:p>
            <a:r>
              <a:rPr lang="en-US" dirty="0"/>
              <a:t>[CLICK] Pythia extracts the program features from every demand request and use it as a state information to take a prefetch action [CLICK]</a:t>
            </a:r>
          </a:p>
          <a:p>
            <a:endParaRPr lang="en-US" dirty="0"/>
          </a:p>
          <a:p>
            <a:r>
              <a:rPr lang="en-US" dirty="0"/>
              <a:t>[CLICK] For every prefetch action, Pythia receives a numerical reward that evaluates the usefulness of the prefetch request, while considering various system-level feedbacks.</a:t>
            </a:r>
          </a:p>
          <a:p>
            <a:endParaRPr lang="en-US" dirty="0"/>
          </a:p>
          <a:p>
            <a:r>
              <a:rPr lang="en-US" dirty="0"/>
              <a:t>Not let’s concretely define the state, action, and the reward for Pythia.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95694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Pythia consists of two key components:</a:t>
            </a:r>
          </a:p>
          <a:p>
            <a:endParaRPr lang="en-US" dirty="0"/>
          </a:p>
          <a:p>
            <a:r>
              <a:rPr lang="en-US" dirty="0"/>
              <a:t>[CLICK] Q-value store, which is responsible for …</a:t>
            </a:r>
          </a:p>
          <a:p>
            <a:endParaRPr lang="en-US" dirty="0"/>
          </a:p>
          <a:p>
            <a:r>
              <a:rPr lang="en-US" dirty="0"/>
              <a:t>[CLICK] Evaluation queue, which is a first-in-first-out queue that stores the recently taken action. </a:t>
            </a:r>
          </a:p>
          <a:p>
            <a:r>
              <a:rPr lang="en-US" dirty="0"/>
              <a:t>As Pythia cannot always immediately assign a reward to a taken action </a:t>
            </a:r>
          </a:p>
          <a:p>
            <a:r>
              <a:rPr lang="en-US" dirty="0"/>
              <a:t>because the usefulness of the corresponding prefetch request is known, Pythia stores the action</a:t>
            </a:r>
          </a:p>
          <a:p>
            <a:r>
              <a:rPr lang="en-US" dirty="0"/>
              <a:t>in evaluation queue to properly assign rewards to them.</a:t>
            </a:r>
          </a:p>
          <a:p>
            <a:endParaRPr lang="en-US" dirty="0"/>
          </a:p>
          <a:p>
            <a:r>
              <a:rPr lang="en-US" dirty="0"/>
              <a:t>[CLICK] For every demand request, Pythia first checks EQ with </a:t>
            </a:r>
            <a:r>
              <a:rPr lang="en-US" dirty="0" err="1"/>
              <a:t>deamdned</a:t>
            </a:r>
            <a:r>
              <a:rPr lang="en-US" dirty="0"/>
              <a:t> address. If a matching entry is found in EQ, it means the corresponding action in EQ entry has generated a useful prefetch, and Pythia assigns a reward accordingly.</a:t>
            </a:r>
          </a:p>
          <a:p>
            <a:r>
              <a:rPr lang="en-US" dirty="0"/>
              <a:t>[CLICK] Then Pythia extracts features from the attributes of the demand request to create the state-vector and uses the state-vector to lookup </a:t>
            </a:r>
            <a:r>
              <a:rPr lang="en-US" dirty="0" err="1"/>
              <a:t>QVStore</a:t>
            </a:r>
            <a:r>
              <a:rPr lang="en-US" dirty="0"/>
              <a:t> [CLICK]</a:t>
            </a:r>
          </a:p>
          <a:p>
            <a:r>
              <a:rPr lang="en-US" dirty="0"/>
              <a:t>[CLICK] For the given state-vector, Pythia finds the action that has the highest Q-value and generates prefetch request accordingly to the memory hierarchy [CLICK]</a:t>
            </a:r>
          </a:p>
          <a:p>
            <a:r>
              <a:rPr lang="en-US" dirty="0"/>
              <a:t>[CLICK] Next, Pythia inserts the action in the EQ along with the state-action pair.</a:t>
            </a:r>
          </a:p>
          <a:p>
            <a:r>
              <a:rPr lang="en-US" dirty="0"/>
              <a:t>[CLICK] Pythia uses the reward stored in the evicted EQ entry to update the </a:t>
            </a:r>
            <a:r>
              <a:rPr lang="en-US" dirty="0" err="1"/>
              <a:t>QVStore</a:t>
            </a:r>
            <a:r>
              <a:rPr lang="en-US" dirty="0"/>
              <a: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23388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Pythia’s performance benefits comes at a modest cost of 25.5KB of metadata storge, which is invested only in simple storage, without any need to complex structures.</a:t>
            </a:r>
          </a:p>
          <a:p>
            <a:endParaRPr lang="en-US" dirty="0"/>
          </a:p>
          <a:p>
            <a:r>
              <a:rPr lang="en-US" dirty="0"/>
              <a:t>[CLICK] We also model a fully-functionally-accurate Pythia with its full complexity in Chisel and show that, Pythia incurs </a:t>
            </a:r>
          </a:p>
          <a:p>
            <a:endParaRPr lang="en-US" dirty="0"/>
          </a:p>
          <a:p>
            <a:r>
              <a:rPr lang="en-US" dirty="0"/>
              <a:t>[CLICK] a modest area overhead of 1.03%</a:t>
            </a:r>
          </a:p>
          <a:p>
            <a:endParaRPr lang="en-US" dirty="0"/>
          </a:p>
          <a:p>
            <a:r>
              <a:rPr lang="en-US" dirty="0"/>
              <a:t>[CLICK] a power overhead of half-a-percent</a:t>
            </a:r>
          </a:p>
          <a:p>
            <a:endParaRPr lang="en-US" dirty="0"/>
          </a:p>
          <a:p>
            <a:r>
              <a:rPr lang="en-US" dirty="0"/>
              <a:t>[CLICK] while simultaneously satisfying the prediction latency at L2 cache frequency</a:t>
            </a:r>
          </a:p>
          <a:p>
            <a:endParaRPr lang="en-US" dirty="0"/>
          </a:p>
          <a:p>
            <a:r>
              <a:rPr lang="en-US" dirty="0"/>
              <a:t>Of a desktop-class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281</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12913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many more exciting results including, ….</a:t>
            </a:r>
          </a:p>
          <a:p>
            <a:endParaRPr lang="en-US" dirty="0"/>
          </a:p>
          <a:p>
            <a:endParaRPr lang="en-US" dirty="0"/>
          </a:p>
          <a:p>
            <a:r>
              <a:rPr lang="en-US" dirty="0"/>
              <a:t>We encourage everyone to read it.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35084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 am Rahul.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is done by researchers from SAFARI research group at ETH Zurich, in collaboration with Intel Labs and TU Delft.</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03967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a lot of this information that HW is trying to infer is easily available to SW and with a richer interface that conveys a higher-level program information we can enable the system and architecture to distinguish between data structures,  inform it about how these data structures are accessed, the data types they contain, etc. and many other things. This could help in HW optimization, for example the knowledge of data structures and their access semantics could help avoid bank conflicts in data placement or help hardware prefetchers. Knowledge of data types could help in data compression engines.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95B471-735A-4C7B-9CEC-66D6A8ECCC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104884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95B471-735A-4C7B-9CEC-66D6A8ECCC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573185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380805-08FE-4A2B-82FB-E444880E4172}" type="slidenum">
              <a:rPr lang="en-US" smtClean="0"/>
              <a:t>296</a:t>
            </a:fld>
            <a:endParaRPr lang="en-US"/>
          </a:p>
        </p:txBody>
      </p:sp>
    </p:spTree>
    <p:extLst>
      <p:ext uri="{BB962C8B-B14F-4D97-AF65-F5344CB8AC3E}">
        <p14:creationId xmlns:p14="http://schemas.microsoft.com/office/powerpoint/2010/main" val="230579771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a:solidFill>
                  <a:schemeClr val="tx1"/>
                </a:solidFill>
                <a:effectLst/>
                <a:latin typeface="+mn-lt"/>
                <a:ea typeface="+mn-ea"/>
                <a:cs typeface="+mn-cs"/>
              </a:rPr>
              <a:t>Expressive Memory (</a:t>
            </a:r>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[41] shows that conveying higher-level data structure </a:t>
            </a:r>
            <a:r>
              <a:rPr lang="en-CA" sz="1200" b="0" i="0" kern="1200" dirty="0" err="1">
                <a:solidFill>
                  <a:schemeClr val="tx1"/>
                </a:solidFill>
                <a:effectLst/>
                <a:latin typeface="+mn-lt"/>
                <a:ea typeface="+mn-ea"/>
                <a:cs typeface="+mn-cs"/>
              </a:rPr>
              <a:t>seman</a:t>
            </a:r>
            <a:r>
              <a:rPr lang="en-CA" sz="1200" b="0" i="0" kern="1200" dirty="0">
                <a:solidFill>
                  <a:schemeClr val="tx1"/>
                </a:solidFill>
                <a:effectLst/>
                <a:latin typeface="+mn-lt"/>
                <a:ea typeface="+mn-ea"/>
                <a:cs typeface="+mn-cs"/>
              </a:rPr>
              <a:t>-tics to various system components including hardware enables the system to better </a:t>
            </a:r>
            <a:r>
              <a:rPr lang="en-CA" sz="1200" b="0" i="0" kern="1200" dirty="0" err="1">
                <a:solidFill>
                  <a:schemeClr val="tx1"/>
                </a:solidFill>
                <a:effectLst/>
                <a:latin typeface="+mn-lt"/>
                <a:ea typeface="+mn-ea"/>
                <a:cs typeface="+mn-cs"/>
              </a:rPr>
              <a:t>managethe</a:t>
            </a:r>
            <a:r>
              <a:rPr lang="en-CA" sz="1200" b="0" i="0" kern="1200" dirty="0">
                <a:solidFill>
                  <a:schemeClr val="tx1"/>
                </a:solidFill>
                <a:effectLst/>
                <a:latin typeface="+mn-lt"/>
                <a:ea typeface="+mn-ea"/>
                <a:cs typeface="+mn-cs"/>
              </a:rPr>
              <a:t> underlying resources.</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To do this, </a:t>
            </a:r>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extends existing virtual memory frameworks to support a new abstraction, called Atom.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To convey access properties of a virtual address region, the application is expected to create a new Atom for the region and associate the Atom with the corresponding properties.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here is an example of how an application uses atom to express program semantics. After malloc, the atom is created with the desired properties, and then, the atom is mapped to the allocated region in the virtual memory</a:t>
            </a:r>
          </a:p>
          <a:p>
            <a:endParaRPr lang="en-CA" sz="1200" b="0" i="0" kern="1200" dirty="0">
              <a:solidFill>
                <a:schemeClr val="tx1"/>
              </a:solidFill>
              <a:effectLst/>
              <a:latin typeface="+mn-lt"/>
              <a:ea typeface="+mn-ea"/>
              <a:cs typeface="+mn-cs"/>
            </a:endParaRPr>
          </a:p>
          <a:p>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creates a separate pathway to communicate information about Atoms to the OS and the hardware.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F252F-34D5-EC4A-B5D5-954A2A89AB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84043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3D22C-E660-4C8A-A2B8-0C29DC9C0C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795158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2909549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Now</a:t>
            </a:r>
            <a:r>
              <a:rPr lang="en-US" baseline="0" dirty="0"/>
              <a:t> we have described the key idea </a:t>
            </a:r>
            <a:r>
              <a:rPr lang="en-US" dirty="0"/>
              <a:t>of HRM and </a:t>
            </a:r>
            <a:r>
              <a:rPr lang="en-US" dirty="0" err="1"/>
              <a:t>Par+R</a:t>
            </a:r>
            <a:r>
              <a:rPr lang="en-US" baseline="0" dirty="0"/>
              <a:t>, let’s look at our mechanism to put them together.</a:t>
            </a:r>
          </a:p>
          <a:p>
            <a:pPr marL="171450" indent="-171450">
              <a:buFontTx/>
              <a:buChar char="-"/>
            </a:pPr>
            <a:r>
              <a:rPr lang="en-US" baseline="0" dirty="0"/>
              <a:t>First, we characterize and classify application data in terms of their memory error tolerance, rank them from vulnerable to tolerant.</a:t>
            </a:r>
          </a:p>
          <a:p>
            <a:pPr marL="171450" indent="-171450">
              <a:buFontTx/>
              <a:buChar char="-"/>
            </a:pPr>
            <a:r>
              <a:rPr lang="en-US" dirty="0"/>
              <a:t>Then, we</a:t>
            </a:r>
            <a:r>
              <a:rPr lang="en-US" baseline="0" dirty="0"/>
              <a:t> map application data to HRM according to their error tolerance. As an example here, vulnerable data is mapped to reliable memory, tolerable data is mapped to low-cost memory, and recoverable data</a:t>
            </a:r>
            <a:r>
              <a:rPr lang="en-US" dirty="0"/>
              <a:t> </a:t>
            </a:r>
            <a:r>
              <a:rPr lang="en-US" baseline="0" dirty="0"/>
              <a:t>is mapped to </a:t>
            </a:r>
            <a:r>
              <a:rPr lang="en-US" dirty="0"/>
              <a:t>parity </a:t>
            </a:r>
            <a:r>
              <a:rPr lang="en-US" baseline="0" dirty="0"/>
              <a:t>memory with </a:t>
            </a:r>
            <a:r>
              <a:rPr lang="en-US" baseline="0" dirty="0" err="1"/>
              <a:t>Par+R</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335738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362125827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64ef98b623_0_4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64ef98b623_0_4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To exploit these two insights, we propose EDEN: a framework to enable accurate DNN inference on approximate DRAM through three key steps;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1) boosting DNN error tolerance, 2) DNN and DRAM error tolerance characterization, and 3) DNN-DRAM mapping.</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 sz="1200" dirty="0">
                <a:solidFill>
                  <a:schemeClr val="dk1"/>
                </a:solidFill>
                <a:latin typeface="Calibri"/>
                <a:ea typeface="Calibri"/>
                <a:cs typeface="Calibri"/>
                <a:sym typeface="Calibri"/>
              </a:rPr>
              <a:t>These steps are repeated iteratively until EDEN finds the most aggressive configuration that meets the target accuracy requirements</a:t>
            </a:r>
            <a:endParaRPr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g6191cbb8f4_1_9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1" name="Google Shape;811;g6191cbb8f4_1_9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g6191cbb8f4_1_9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0" name="Google Shape;820;g6191cbb8f4_1_9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g6191cbb8f4_1_9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8" name="Google Shape;838;g6191cbb8f4_1_9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325</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6943103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364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365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2262865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3796523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4.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2.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5.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6.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1.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6.xml"/></Relationships>
</file>

<file path=ppt/slideLayouts/_rels/slideLayout80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6.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4.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5.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7.xml"/></Relationships>
</file>

<file path=ppt/slideLayouts/_rels/slideLayout90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7.xml"/></Relationships>
</file>

<file path=ppt/slideLayouts/_rels/slideLayout90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8.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47.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48.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49.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0.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1.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2.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3.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4.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5.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6.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7.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58.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59.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0.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1.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2.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3.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4.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5.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6.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7.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8.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12/2/21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12/2/21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2021. 12. 2.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2021. 12. 2.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2021. 12. 2.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2021. 12. 2.</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2021. 12. 2.</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2021. 12. 2.</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2021. 12. 2.</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12/2/21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12/2/21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12/2/21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12/2/21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12/2/21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12/2/21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12/2/21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12/2/21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12/2/21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12/2/21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12/2/21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12/2/21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12/2/21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12/2/21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12/2/21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12/2/21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12/2/21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12/2/21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12/2/21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12/2/21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12/2/21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12/2/21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12/2/21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12/2/21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12/2/21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12/2/21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12/2/21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12/2/21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12/2/21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12/2/21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12/2/21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12/2/21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12/2/21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12/2/21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12/2/21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12/2/21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12/2/21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12/2/21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12/2/21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12/2/21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12/2/21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12/2/21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12/2/21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12/2/21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12/2/21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12/2/21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12/2/21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795907748"/>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0732605"/>
      </p:ext>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5015029"/>
      </p:ext>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9810376"/>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7690679"/>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2297728"/>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2848735"/>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0509781"/>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5865026"/>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24540"/>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0601080"/>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2048029"/>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513139621"/>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19884774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284184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2662541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7435031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12144894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21186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35327614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3274990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15352287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214386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3943938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51554"/>
      </p:ext>
    </p:extLst>
  </p:cSld>
  <p:clrMapOvr>
    <a:masterClrMapping/>
  </p:clrMapOvr>
</p:sldLayout>
</file>

<file path=ppt/slideLayouts/slideLayout7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408745664"/>
      </p:ext>
    </p:extLst>
  </p:cSld>
  <p:clrMapOvr>
    <a:masterClrMapping/>
  </p:clrMapOvr>
</p:sldLayout>
</file>

<file path=ppt/slideLayouts/slideLayout707.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1090338"/>
      </p:ext>
    </p:extLst>
  </p:cSld>
  <p:clrMapOvr>
    <a:masterClrMapping/>
  </p:clrMapOvr>
</p:sldLayout>
</file>

<file path=ppt/slideLayouts/slideLayout70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5870631"/>
      </p:ext>
    </p:extLst>
  </p:cSld>
  <p:clrMapOvr>
    <a:masterClrMapping/>
  </p:clrMapOvr>
</p:sldLayout>
</file>

<file path=ppt/slideLayouts/slideLayout7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3669861593"/>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134450037"/>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1064580612"/>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3360622150"/>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3825790000"/>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3839668887"/>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78820143"/>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3828807734"/>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3815451285"/>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2917025023"/>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1321780326"/>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1439888438"/>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656669209"/>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36813805"/>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20389837"/>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125631256"/>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008841999"/>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700192181"/>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2363873900"/>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1931207740"/>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2776628319"/>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834360889"/>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264920298"/>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1988320743"/>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12/2/21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96108178"/>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12/2/21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10984745"/>
      </p:ext>
    </p:extLst>
  </p:cSld>
  <p:clrMapOvr>
    <a:masterClrMapping/>
  </p:clrMapOvr>
</p:sldLayout>
</file>

<file path=ppt/slideLayouts/slideLayout7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12/2/21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52750206"/>
      </p:ext>
    </p:extLst>
  </p:cSld>
  <p:clrMapOvr>
    <a:masterClrMapping/>
  </p:clrMapOvr>
</p:sldLayout>
</file>

<file path=ppt/slideLayouts/slideLayout7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12/2/21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79339614"/>
      </p:ext>
    </p:extLst>
  </p:cSld>
  <p:clrMapOvr>
    <a:masterClrMapping/>
  </p:clrMapOvr>
</p:sldLayout>
</file>

<file path=ppt/slideLayouts/slideLayout7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12/2/21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272494996"/>
      </p:ext>
    </p:extLst>
  </p:cSld>
  <p:clrMapOvr>
    <a:masterClrMapping/>
  </p:clrMapOvr>
</p:sldLayout>
</file>

<file path=ppt/slideLayouts/slideLayout7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12/2/21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6120637"/>
      </p:ext>
    </p:extLst>
  </p:cSld>
  <p:clrMapOvr>
    <a:masterClrMapping/>
  </p:clrMapOvr>
</p:sldLayout>
</file>

<file path=ppt/slideLayouts/slideLayout7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12/2/21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00838106"/>
      </p:ext>
    </p:extLst>
  </p:cSld>
  <p:clrMapOvr>
    <a:masterClrMapping/>
  </p:clrMapOvr>
</p:sldLayout>
</file>

<file path=ppt/slideLayouts/slideLayout7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12/2/21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81501313"/>
      </p:ext>
    </p:extLst>
  </p:cSld>
  <p:clrMapOvr>
    <a:masterClrMapping/>
  </p:clrMapOvr>
</p:sldLayout>
</file>

<file path=ppt/slideLayouts/slideLayout7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12/2/21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916513094"/>
      </p:ext>
    </p:extLst>
  </p:cSld>
  <p:clrMapOvr>
    <a:masterClrMapping/>
  </p:clrMapOvr>
</p:sldLayout>
</file>

<file path=ppt/slideLayouts/slideLayout7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12/2/21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53576459"/>
      </p:ext>
    </p:extLst>
  </p:cSld>
  <p:clrMapOvr>
    <a:masterClrMapping/>
  </p:clrMapOvr>
</p:sldLayout>
</file>

<file path=ppt/slideLayouts/slideLayout7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12/2/21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73999604"/>
      </p:ext>
    </p:extLst>
  </p:cSld>
  <p:clrMapOvr>
    <a:masterClrMapping/>
  </p:clrMapOvr>
</p:sldLayout>
</file>

<file path=ppt/slideLayouts/slideLayout7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1926379301"/>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3887994603"/>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2083778801"/>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309291151"/>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667195961"/>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4279668005"/>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4144253915"/>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697673626"/>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263830155"/>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3003269670"/>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124387686"/>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3901614098"/>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19398"/>
      </p:ext>
    </p:extLst>
  </p:cSld>
  <p:clrMapOvr>
    <a:masterClrMapping/>
  </p:clrMapOvr>
</p:sldLayout>
</file>

<file path=ppt/slideLayouts/slideLayout7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2989149324"/>
      </p:ext>
    </p:extLst>
  </p:cSld>
  <p:clrMapOvr>
    <a:masterClrMapping/>
  </p:clrMapOvr>
</p:sldLayout>
</file>

<file path=ppt/slideLayouts/slideLayout758.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41631205"/>
      </p:ext>
    </p:extLst>
  </p:cSld>
  <p:clrMapOvr>
    <a:masterClrMapping/>
  </p:clrMapOvr>
</p:sldLayout>
</file>

<file path=ppt/slideLayouts/slideLayout75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9469044"/>
      </p:ext>
    </p:extLst>
  </p:cSld>
  <p:clrMapOvr>
    <a:masterClrMapping/>
  </p:clrMapOvr>
</p:sldLayout>
</file>

<file path=ppt/slideLayouts/slideLayout7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937871407"/>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50957968"/>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881416963"/>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36695258"/>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43919184"/>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419350342"/>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92204742"/>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288902"/>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038239228"/>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500862515"/>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943734647"/>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739906517"/>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3977383327"/>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2466993160"/>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566957721"/>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4020645224"/>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4030300457"/>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71192845"/>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966434369"/>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2883168066"/>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352280760"/>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699979965"/>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6575592"/>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977706807"/>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848571862"/>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2843002712"/>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2006904996"/>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515037376"/>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893569400"/>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547705888"/>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1728249981"/>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2705643819"/>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137028892"/>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371226799"/>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1654421036"/>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08291120"/>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273759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1231421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24598705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550350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39185490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19943886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1366764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27153473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22868660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30197412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41249157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0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5684885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0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1503228778"/>
      </p:ext>
    </p:extLst>
  </p:cSld>
  <p:clrMapOvr>
    <a:masterClrMapping/>
  </p:clrMapOvr>
</p:sldLayout>
</file>

<file path=ppt/slideLayouts/slideLayout80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3639277"/>
      </p:ext>
    </p:extLst>
  </p:cSld>
  <p:clrMapOvr>
    <a:masterClrMapping/>
  </p:clrMapOvr>
</p:sldLayout>
</file>

<file path=ppt/slideLayouts/slideLayout8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187587689"/>
      </p:ext>
    </p:extLst>
  </p:cSld>
  <p:clrMapOvr>
    <a:masterClrMapping/>
  </p:clrMapOvr>
  <p:transition/>
</p:sldLayout>
</file>

<file path=ppt/slideLayouts/slideLayout8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906073210"/>
      </p:ext>
    </p:extLst>
  </p:cSld>
  <p:clrMapOvr>
    <a:masterClrMapping/>
  </p:clrMapOvr>
  <p:transition/>
</p:sldLayout>
</file>

<file path=ppt/slideLayouts/slideLayout8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841937945"/>
      </p:ext>
    </p:extLst>
  </p:cSld>
  <p:clrMapOvr>
    <a:masterClrMapping/>
  </p:clrMapOvr>
  <p:transition/>
</p:sldLayout>
</file>

<file path=ppt/slideLayouts/slideLayout8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10741826"/>
      </p:ext>
    </p:extLst>
  </p:cSld>
  <p:clrMapOvr>
    <a:masterClrMapping/>
  </p:clrMapOvr>
  <p:transition/>
</p:sldLayout>
</file>

<file path=ppt/slideLayouts/slideLayout8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554522207"/>
      </p:ext>
    </p:extLst>
  </p:cSld>
  <p:clrMapOvr>
    <a:masterClrMapping/>
  </p:clrMapOvr>
  <p:transition/>
</p:sldLayout>
</file>

<file path=ppt/slideLayouts/slideLayout8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081880840"/>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232130875"/>
      </p:ext>
    </p:extLst>
  </p:cSld>
  <p:clrMapOvr>
    <a:masterClrMapping/>
  </p:clrMapOvr>
  <p:transition/>
</p:sldLayout>
</file>

<file path=ppt/slideLayouts/slideLayout8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104288215"/>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178303478"/>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05102020"/>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170455392"/>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406493594"/>
      </p:ext>
    </p:extLst>
  </p:cSld>
  <p:clrMapOvr>
    <a:masterClrMapping/>
  </p:clrMapOvr>
  <p:transition/>
</p:sldLayout>
</file>

<file path=ppt/slideLayouts/slideLayout8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41418167"/>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19222955"/>
      </p:ext>
    </p:extLst>
  </p:cSld>
  <p:clrMapOvr>
    <a:masterClrMapping/>
  </p:clrMapOvr>
  <p:transition/>
</p:sldLayout>
</file>

<file path=ppt/slideLayouts/slideLayout8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8287346"/>
      </p:ext>
    </p:extLst>
  </p:cSld>
  <p:clrMapOvr>
    <a:masterClrMapping/>
  </p:clrMapOvr>
  <p:transition/>
</p:sldLayout>
</file>

<file path=ppt/slideLayouts/slideLayout8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4051311"/>
      </p:ext>
    </p:extLst>
  </p:cSld>
  <p:clrMapOvr>
    <a:masterClrMapping/>
  </p:clrMapOvr>
  <p:transition/>
</p:sldLayout>
</file>

<file path=ppt/slideLayouts/slideLayout8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93033677"/>
      </p:ext>
    </p:extLst>
  </p:cSld>
  <p:clrMapOvr>
    <a:masterClrMapping/>
  </p:clrMapOvr>
  <p:transition/>
</p:sldLayout>
</file>

<file path=ppt/slideLayouts/slideLayout8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783937851"/>
      </p:ext>
    </p:extLst>
  </p:cSld>
  <p:clrMapOvr>
    <a:masterClrMapping/>
  </p:clrMapOvr>
  <p:transition/>
</p:sldLayout>
</file>

<file path=ppt/slideLayouts/slideLayout8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894882459"/>
      </p:ext>
    </p:extLst>
  </p:cSld>
  <p:clrMapOvr>
    <a:masterClrMapping/>
  </p:clrMapOvr>
  <p:transition/>
</p:sldLayout>
</file>

<file path=ppt/slideLayouts/slideLayout8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0556957"/>
      </p:ext>
    </p:extLst>
  </p:cSld>
  <p:clrMapOvr>
    <a:masterClrMapping/>
  </p:clrMapOvr>
  <p:transition/>
</p:sldLayout>
</file>

<file path=ppt/slideLayouts/slideLayout8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73670780"/>
      </p:ext>
    </p:extLst>
  </p:cSld>
  <p:clrMapOvr>
    <a:masterClrMapping/>
  </p:clrMapOvr>
  <p:transition/>
</p:sldLayout>
</file>

<file path=ppt/slideLayouts/slideLayout8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0584815"/>
      </p:ext>
    </p:extLst>
  </p:cSld>
  <p:clrMapOvr>
    <a:masterClrMapping/>
  </p:clrMapOvr>
  <p:transition/>
</p:sldLayout>
</file>

<file path=ppt/slideLayouts/slideLayout83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1491448478"/>
      </p:ext>
    </p:extLst>
  </p:cSld>
  <p:clrMapOvr>
    <a:masterClrMapping/>
  </p:clrMapOvr>
  <p:transition/>
</p:sldLayout>
</file>

<file path=ppt/slideLayouts/slideLayout8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2773609142"/>
      </p:ext>
    </p:extLst>
  </p:cSld>
  <p:clrMapOvr>
    <a:masterClrMapping/>
  </p:clrMapOvr>
  <p:transition/>
</p:sldLayout>
</file>

<file path=ppt/slideLayouts/slideLayout8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1247199132"/>
      </p:ext>
    </p:extLst>
  </p:cSld>
  <p:clrMapOvr>
    <a:masterClrMapping/>
  </p:clrMapOvr>
  <p:transition/>
</p:sldLayout>
</file>

<file path=ppt/slideLayouts/slideLayout8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4258539259"/>
      </p:ext>
    </p:extLst>
  </p:cSld>
  <p:clrMapOvr>
    <a:masterClrMapping/>
  </p:clrMapOvr>
  <p:transition/>
</p:sldLayout>
</file>

<file path=ppt/slideLayouts/slideLayout8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2981666507"/>
      </p:ext>
    </p:extLst>
  </p:cSld>
  <p:clrMapOvr>
    <a:masterClrMapping/>
  </p:clrMapOvr>
  <p:transition/>
</p:sldLayout>
</file>

<file path=ppt/slideLayouts/slideLayout8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535361444"/>
      </p:ext>
    </p:extLst>
  </p:cSld>
  <p:clrMapOvr>
    <a:masterClrMapping/>
  </p:clrMapOvr>
  <p:transition/>
</p:sldLayout>
</file>

<file path=ppt/slideLayouts/slideLayout8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3115217263"/>
      </p:ext>
    </p:extLst>
  </p:cSld>
  <p:clrMapOvr>
    <a:masterClrMapping/>
  </p:clrMapOvr>
  <p:transition/>
</p:sldLayout>
</file>

<file path=ppt/slideLayouts/slideLayout8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2483956630"/>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1785157458"/>
      </p:ext>
    </p:extLst>
  </p:cSld>
  <p:clrMapOvr>
    <a:masterClrMapping/>
  </p:clrMapOvr>
  <p:transition/>
</p:sldLayout>
</file>

<file path=ppt/slideLayouts/slideLayout8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793953041"/>
      </p:ext>
    </p:extLst>
  </p:cSld>
  <p:clrMapOvr>
    <a:masterClrMapping/>
  </p:clrMapOvr>
  <p:transition/>
</p:sldLayout>
</file>

<file path=ppt/slideLayouts/slideLayout8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1542795074"/>
      </p:ext>
    </p:extLst>
  </p:cSld>
  <p:clrMapOvr>
    <a:masterClrMapping/>
  </p:clrMapOvr>
  <p:transition/>
</p:sldLayout>
</file>

<file path=ppt/slideLayouts/slideLayout84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1082107146"/>
      </p:ext>
    </p:extLst>
  </p:cSld>
  <p:clrMapOvr>
    <a:masterClrMapping/>
  </p:clrMapOvr>
  <p:transition/>
</p:sldLayout>
</file>

<file path=ppt/slideLayouts/slideLayout844.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12/2/21</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92315846"/>
      </p:ext>
    </p:extLst>
  </p:cSld>
  <p:clrMapOvr>
    <a:overrideClrMapping bg1="lt1" tx1="dk1" bg2="lt2" tx2="dk2" accent1="accent1" accent2="accent2" accent3="accent3" accent4="accent4" accent5="accent5" accent6="accent6" hlink="hlink" folHlink="folHlink"/>
  </p:clrMapOvr>
</p:sldLayout>
</file>

<file path=ppt/slideLayouts/slideLayout845.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12/2/21</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156730039"/>
      </p:ext>
    </p:extLst>
  </p:cSld>
  <p:clrMapOvr>
    <a:overrideClrMapping bg1="lt1" tx1="dk1" bg2="lt2" tx2="dk2" accent1="accent1" accent2="accent2" accent3="accent3" accent4="accent4" accent5="accent5" accent6="accent6" hlink="hlink" folHlink="folHlink"/>
  </p:clrMapOvr>
</p:sldLayout>
</file>

<file path=ppt/slideLayouts/slideLayout84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12/2/21</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53638048"/>
      </p:ext>
    </p:extLst>
  </p:cSld>
  <p:clrMapOvr>
    <a:masterClrMapping/>
  </p:clrMapOvr>
</p:sldLayout>
</file>

<file path=ppt/slideLayouts/slideLayout8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12/2/21</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075341329"/>
      </p:ext>
    </p:extLst>
  </p:cSld>
  <p:clrMapOvr>
    <a:masterClrMapping/>
  </p:clrMapOvr>
</p:sldLayout>
</file>

<file path=ppt/slideLayouts/slideLayout8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12/2/21</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56889935"/>
      </p:ext>
    </p:extLst>
  </p:cSld>
  <p:clrMapOvr>
    <a:masterClrMapping/>
  </p:clrMapOvr>
</p:sldLayout>
</file>

<file path=ppt/slideLayouts/slideLayout84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12/2/21</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64471572"/>
      </p:ext>
    </p:extLst>
  </p:cSld>
  <p:clrMapOvr>
    <a:masterClrMapping/>
  </p:clrMapOvr>
</p:sldLayout>
</file>

<file path=ppt/slideLayouts/slideLayout8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12/2/21</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5733146"/>
      </p:ext>
    </p:extLst>
  </p:cSld>
  <p:clrMapOvr>
    <a:masterClrMapping/>
  </p:clrMapOvr>
</p:sldLayout>
</file>

<file path=ppt/slideLayouts/slideLayout8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12/2/21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377600235"/>
      </p:ext>
    </p:extLst>
  </p:cSld>
  <p:clrMapOvr>
    <a:masterClrMapping/>
  </p:clrMapOvr>
</p:sldLayout>
</file>

<file path=ppt/slideLayouts/slideLayout8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12/2/21</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9409846"/>
      </p:ext>
    </p:extLst>
  </p:cSld>
  <p:clrMapOvr>
    <a:masterClrMapping/>
  </p:clrMapOvr>
</p:sldLayout>
</file>

<file path=ppt/slideLayouts/slideLayout853.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12/2/21</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802169756"/>
      </p:ext>
    </p:extLst>
  </p:cSld>
  <p:clrMapOvr>
    <a:overrideClrMapping bg1="dk1" tx1="lt1" bg2="dk2" tx2="lt2" accent1="accent1" accent2="accent2" accent3="accent3" accent4="accent4" accent5="accent5" accent6="accent6" hlink="hlink" folHlink="folHlink"/>
  </p:clrMapOvr>
</p:sldLayout>
</file>

<file path=ppt/slideLayouts/slideLayout8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12/2/21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49382373"/>
      </p:ext>
    </p:extLst>
  </p:cSld>
  <p:clrMapOvr>
    <a:masterClrMapping/>
  </p:clrMapOvr>
</p:sldLayout>
</file>

<file path=ppt/slideLayouts/slideLayout8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12/2/21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19989314"/>
      </p:ext>
    </p:extLst>
  </p:cSld>
  <p:clrMapOvr>
    <a:masterClrMapping/>
  </p:clrMapOvr>
</p:sldLayout>
</file>

<file path=ppt/slideLayouts/slideLayout85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5983413"/>
      </p:ext>
    </p:extLst>
  </p:cSld>
  <p:clrMapOvr>
    <a:masterClrMapping/>
  </p:clrMapOvr>
</p:sldLayout>
</file>

<file path=ppt/slideLayouts/slideLayout85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52261079"/>
      </p:ext>
    </p:extLst>
  </p:cSld>
  <p:clrMapOvr>
    <a:masterClrMapping/>
  </p:clrMapOvr>
</p:sldLayout>
</file>

<file path=ppt/slideLayouts/slideLayout85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9743932"/>
      </p:ext>
    </p:extLst>
  </p:cSld>
  <p:clrMapOvr>
    <a:masterClrMapping/>
  </p:clrMapOvr>
</p:sldLayout>
</file>

<file path=ppt/slideLayouts/slideLayout85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97632061"/>
      </p:ext>
    </p:extLst>
  </p:cSld>
  <p:clrMapOvr>
    <a:masterClrMapping/>
  </p:clrMapOvr>
</p:sldLayout>
</file>

<file path=ppt/slideLayouts/slideLayout860.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5627640"/>
      </p:ext>
    </p:extLst>
  </p:cSld>
  <p:clrMapOvr>
    <a:masterClrMapping/>
  </p:clrMapOvr>
</p:sldLayout>
</file>

<file path=ppt/slideLayouts/slideLayout861.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11341379"/>
      </p:ext>
    </p:extLst>
  </p:cSld>
  <p:clrMapOvr>
    <a:masterClrMapping/>
  </p:clrMapOvr>
</p:sldLayout>
</file>

<file path=ppt/slideLayouts/slideLayout86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54184069"/>
      </p:ext>
    </p:extLst>
  </p:cSld>
  <p:clrMapOvr>
    <a:masterClrMapping/>
  </p:clrMapOvr>
</p:sldLayout>
</file>

<file path=ppt/slideLayouts/slideLayout863.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08008864"/>
      </p:ext>
    </p:extLst>
  </p:cSld>
  <p:clrMapOvr>
    <a:masterClrMapping/>
  </p:clrMapOvr>
</p:sldLayout>
</file>

<file path=ppt/slideLayouts/slideLayout864.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47712271"/>
      </p:ext>
    </p:extLst>
  </p:cSld>
  <p:clrMapOvr>
    <a:masterClrMapping/>
  </p:clrMapOvr>
</p:sldLayout>
</file>

<file path=ppt/slideLayouts/slideLayout86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49147071"/>
      </p:ext>
    </p:extLst>
  </p:cSld>
  <p:clrMapOvr>
    <a:masterClrMapping/>
  </p:clrMapOvr>
</p:sldLayout>
</file>

<file path=ppt/slideLayouts/slideLayout8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BB22F3D8-372A-7E4F-BAF0-2B62E16D72F9}"/>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2538D10A-B20C-1F4A-A69F-0F0B507B6CBC}"/>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323C0A52-D6B6-4A4D-BD73-5955293DBD0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203D96CF-D2B5-284A-8A3B-88E2B14F16C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ECE92EBB-E8F1-BB42-9972-9FC2F1E39DD3}"/>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815D7EE-6875-8949-837F-2AE3A4F79FD4}"/>
              </a:ext>
            </a:extLst>
          </p:cNvPr>
          <p:cNvSpPr>
            <a:spLocks noGrp="1" noChangeArrowheads="1"/>
          </p:cNvSpPr>
          <p:nvPr>
            <p:ph type="sldNum" sz="quarter" idx="12"/>
          </p:nvPr>
        </p:nvSpPr>
        <p:spPr/>
        <p:txBody>
          <a:bodyPr/>
          <a:lstStyle>
            <a:lvl1pPr>
              <a:defRPr sz="1200"/>
            </a:lvl1pPr>
          </a:lstStyle>
          <a:p>
            <a:pPr>
              <a:defRPr/>
            </a:pPr>
            <a:fld id="{800691C5-9FA5-3F46-90A7-ED5D0D102BB3}" type="slidenum">
              <a:rPr lang="en-US" altLang="en-US"/>
              <a:pPr>
                <a:defRPr/>
              </a:pPr>
              <a:t>‹#›</a:t>
            </a:fld>
            <a:endParaRPr lang="en-US" altLang="en-US"/>
          </a:p>
        </p:txBody>
      </p:sp>
    </p:spTree>
    <p:extLst>
      <p:ext uri="{BB962C8B-B14F-4D97-AF65-F5344CB8AC3E}">
        <p14:creationId xmlns:p14="http://schemas.microsoft.com/office/powerpoint/2010/main" val="1070578482"/>
      </p:ext>
    </p:extLst>
  </p:cSld>
  <p:clrMapOvr>
    <a:masterClrMapping/>
  </p:clrMapOvr>
  <p:transition/>
</p:sldLayout>
</file>

<file path=ppt/slideLayouts/slideLayout8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0D4116A-1656-924F-8339-968CDC00B50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92E4BB7-CF8F-934D-88CB-2C51D02F6495}"/>
              </a:ext>
            </a:extLst>
          </p:cNvPr>
          <p:cNvSpPr>
            <a:spLocks noGrp="1" noChangeArrowheads="1"/>
          </p:cNvSpPr>
          <p:nvPr>
            <p:ph type="sldNum" sz="quarter" idx="11"/>
          </p:nvPr>
        </p:nvSpPr>
        <p:spPr>
          <a:ln/>
        </p:spPr>
        <p:txBody>
          <a:bodyPr/>
          <a:lstStyle>
            <a:lvl1pPr>
              <a:defRPr/>
            </a:lvl1pPr>
          </a:lstStyle>
          <a:p>
            <a:pPr>
              <a:defRPr/>
            </a:pPr>
            <a:fld id="{8DE33320-76E4-0249-8CA9-3902D97168FA}" type="slidenum">
              <a:rPr lang="en-US" altLang="en-US"/>
              <a:pPr>
                <a:defRPr/>
              </a:pPr>
              <a:t>‹#›</a:t>
            </a:fld>
            <a:endParaRPr lang="en-US" altLang="en-US"/>
          </a:p>
        </p:txBody>
      </p:sp>
    </p:spTree>
    <p:extLst>
      <p:ext uri="{BB962C8B-B14F-4D97-AF65-F5344CB8AC3E}">
        <p14:creationId xmlns:p14="http://schemas.microsoft.com/office/powerpoint/2010/main" val="380498551"/>
      </p:ext>
    </p:extLst>
  </p:cSld>
  <p:clrMapOvr>
    <a:masterClrMapping/>
  </p:clrMapOvr>
  <p:transition/>
</p:sldLayout>
</file>

<file path=ppt/slideLayouts/slideLayout8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2D009077-10AD-0947-8806-7D3C25918E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A347429-32EA-F843-AE5C-FC1A699EBC2F}"/>
              </a:ext>
            </a:extLst>
          </p:cNvPr>
          <p:cNvSpPr>
            <a:spLocks noGrp="1" noChangeArrowheads="1"/>
          </p:cNvSpPr>
          <p:nvPr>
            <p:ph type="sldNum" sz="quarter" idx="11"/>
          </p:nvPr>
        </p:nvSpPr>
        <p:spPr>
          <a:ln/>
        </p:spPr>
        <p:txBody>
          <a:bodyPr/>
          <a:lstStyle>
            <a:lvl1pPr>
              <a:defRPr/>
            </a:lvl1pPr>
          </a:lstStyle>
          <a:p>
            <a:pPr>
              <a:defRPr/>
            </a:pPr>
            <a:fld id="{06FAB052-3664-BF4F-993F-29369860E1D8}" type="slidenum">
              <a:rPr lang="en-US" altLang="en-US"/>
              <a:pPr>
                <a:defRPr/>
              </a:pPr>
              <a:t>‹#›</a:t>
            </a:fld>
            <a:endParaRPr lang="en-US" altLang="en-US"/>
          </a:p>
        </p:txBody>
      </p:sp>
    </p:spTree>
    <p:extLst>
      <p:ext uri="{BB962C8B-B14F-4D97-AF65-F5344CB8AC3E}">
        <p14:creationId xmlns:p14="http://schemas.microsoft.com/office/powerpoint/2010/main" val="2842300859"/>
      </p:ext>
    </p:extLst>
  </p:cSld>
  <p:clrMapOvr>
    <a:masterClrMapping/>
  </p:clrMapOvr>
  <p:transition/>
</p:sldLayout>
</file>

<file path=ppt/slideLayouts/slideLayout8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4642810-0270-CB48-A1CA-24DCF4455E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31DA97B-4E00-DC4F-B7DB-18E15C434422}"/>
              </a:ext>
            </a:extLst>
          </p:cNvPr>
          <p:cNvSpPr>
            <a:spLocks noGrp="1" noChangeArrowheads="1"/>
          </p:cNvSpPr>
          <p:nvPr>
            <p:ph type="sldNum" sz="quarter" idx="11"/>
          </p:nvPr>
        </p:nvSpPr>
        <p:spPr>
          <a:ln/>
        </p:spPr>
        <p:txBody>
          <a:bodyPr/>
          <a:lstStyle>
            <a:lvl1pPr>
              <a:defRPr/>
            </a:lvl1pPr>
          </a:lstStyle>
          <a:p>
            <a:pPr>
              <a:defRPr/>
            </a:pPr>
            <a:fld id="{6C6EB4A5-7404-294B-999D-175F606D6201}" type="slidenum">
              <a:rPr lang="en-US" altLang="en-US"/>
              <a:pPr>
                <a:defRPr/>
              </a:pPr>
              <a:t>‹#›</a:t>
            </a:fld>
            <a:endParaRPr lang="en-US" altLang="en-US"/>
          </a:p>
        </p:txBody>
      </p:sp>
    </p:spTree>
    <p:extLst>
      <p:ext uri="{BB962C8B-B14F-4D97-AF65-F5344CB8AC3E}">
        <p14:creationId xmlns:p14="http://schemas.microsoft.com/office/powerpoint/2010/main" val="704176024"/>
      </p:ext>
    </p:extLst>
  </p:cSld>
  <p:clrMapOvr>
    <a:masterClrMapping/>
  </p:clrMapOvr>
  <p:transition/>
</p:sldLayout>
</file>

<file path=ppt/slideLayouts/slideLayout8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24BD8FCD-1BEB-6A42-B8B1-C39ED5BE27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1A21973-5A9E-154E-A49A-033DD08EB7E1}"/>
              </a:ext>
            </a:extLst>
          </p:cNvPr>
          <p:cNvSpPr>
            <a:spLocks noGrp="1" noChangeArrowheads="1"/>
          </p:cNvSpPr>
          <p:nvPr>
            <p:ph type="sldNum" sz="quarter" idx="11"/>
          </p:nvPr>
        </p:nvSpPr>
        <p:spPr>
          <a:ln/>
        </p:spPr>
        <p:txBody>
          <a:bodyPr/>
          <a:lstStyle>
            <a:lvl1pPr>
              <a:defRPr/>
            </a:lvl1pPr>
          </a:lstStyle>
          <a:p>
            <a:pPr>
              <a:defRPr/>
            </a:pPr>
            <a:fld id="{08A13A1E-7D24-2943-AA19-843CF9E69946}" type="slidenum">
              <a:rPr lang="en-US" altLang="en-US"/>
              <a:pPr>
                <a:defRPr/>
              </a:pPr>
              <a:t>‹#›</a:t>
            </a:fld>
            <a:endParaRPr lang="en-US" altLang="en-US"/>
          </a:p>
        </p:txBody>
      </p:sp>
    </p:spTree>
    <p:extLst>
      <p:ext uri="{BB962C8B-B14F-4D97-AF65-F5344CB8AC3E}">
        <p14:creationId xmlns:p14="http://schemas.microsoft.com/office/powerpoint/2010/main" val="1391142666"/>
      </p:ext>
    </p:extLst>
  </p:cSld>
  <p:clrMapOvr>
    <a:masterClrMapping/>
  </p:clrMapOvr>
  <p:transition/>
</p:sldLayout>
</file>

<file path=ppt/slideLayouts/slideLayout8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DB659D62-F008-694B-A107-310AB43E4C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66F093A-DC6C-3444-8F25-CDFB50F79EDF}"/>
              </a:ext>
            </a:extLst>
          </p:cNvPr>
          <p:cNvSpPr>
            <a:spLocks noGrp="1" noChangeArrowheads="1"/>
          </p:cNvSpPr>
          <p:nvPr>
            <p:ph type="sldNum" sz="quarter" idx="11"/>
          </p:nvPr>
        </p:nvSpPr>
        <p:spPr>
          <a:ln/>
        </p:spPr>
        <p:txBody>
          <a:bodyPr/>
          <a:lstStyle>
            <a:lvl1pPr>
              <a:defRPr/>
            </a:lvl1pPr>
          </a:lstStyle>
          <a:p>
            <a:pPr>
              <a:defRPr/>
            </a:pPr>
            <a:fld id="{3BD812E9-CA0A-8244-A046-0571FC545305}" type="slidenum">
              <a:rPr lang="en-US" altLang="en-US"/>
              <a:pPr>
                <a:defRPr/>
              </a:pPr>
              <a:t>‹#›</a:t>
            </a:fld>
            <a:endParaRPr lang="en-US" altLang="en-US"/>
          </a:p>
        </p:txBody>
      </p:sp>
    </p:spTree>
    <p:extLst>
      <p:ext uri="{BB962C8B-B14F-4D97-AF65-F5344CB8AC3E}">
        <p14:creationId xmlns:p14="http://schemas.microsoft.com/office/powerpoint/2010/main" val="771534073"/>
      </p:ext>
    </p:extLst>
  </p:cSld>
  <p:clrMapOvr>
    <a:masterClrMapping/>
  </p:clrMapOvr>
  <p:transition/>
</p:sldLayout>
</file>

<file path=ppt/slideLayouts/slideLayout8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F96B94DE-149A-A84D-858F-4D5B428FA7A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24B1C692-591D-3346-8E1A-A19CC1BBF043}"/>
              </a:ext>
            </a:extLst>
          </p:cNvPr>
          <p:cNvSpPr>
            <a:spLocks noGrp="1" noChangeArrowheads="1"/>
          </p:cNvSpPr>
          <p:nvPr>
            <p:ph type="sldNum" sz="quarter" idx="11"/>
          </p:nvPr>
        </p:nvSpPr>
        <p:spPr>
          <a:ln/>
        </p:spPr>
        <p:txBody>
          <a:bodyPr/>
          <a:lstStyle>
            <a:lvl1pPr>
              <a:defRPr/>
            </a:lvl1pPr>
          </a:lstStyle>
          <a:p>
            <a:pPr>
              <a:defRPr/>
            </a:pPr>
            <a:fld id="{1D4001C4-BF5C-F640-BD99-70162C2025EC}" type="slidenum">
              <a:rPr lang="en-US" altLang="en-US"/>
              <a:pPr>
                <a:defRPr/>
              </a:pPr>
              <a:t>‹#›</a:t>
            </a:fld>
            <a:endParaRPr lang="en-US" altLang="en-US"/>
          </a:p>
        </p:txBody>
      </p:sp>
    </p:spTree>
    <p:extLst>
      <p:ext uri="{BB962C8B-B14F-4D97-AF65-F5344CB8AC3E}">
        <p14:creationId xmlns:p14="http://schemas.microsoft.com/office/powerpoint/2010/main" val="1776676437"/>
      </p:ext>
    </p:extLst>
  </p:cSld>
  <p:clrMapOvr>
    <a:masterClrMapping/>
  </p:clrMapOvr>
  <p:transition/>
</p:sldLayout>
</file>

<file path=ppt/slideLayouts/slideLayout8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690CA2F-7EF4-4D4B-B05E-9CD06D97C0C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EF9E563-85B6-884B-A069-BAB01B87B7D8}"/>
              </a:ext>
            </a:extLst>
          </p:cNvPr>
          <p:cNvSpPr>
            <a:spLocks noGrp="1" noChangeArrowheads="1"/>
          </p:cNvSpPr>
          <p:nvPr>
            <p:ph type="sldNum" sz="quarter" idx="11"/>
          </p:nvPr>
        </p:nvSpPr>
        <p:spPr>
          <a:ln/>
        </p:spPr>
        <p:txBody>
          <a:bodyPr/>
          <a:lstStyle>
            <a:lvl1pPr>
              <a:defRPr/>
            </a:lvl1pPr>
          </a:lstStyle>
          <a:p>
            <a:pPr>
              <a:defRPr/>
            </a:pPr>
            <a:fld id="{7D3D0717-7499-9E44-845B-E851FCB16976}" type="slidenum">
              <a:rPr lang="en-US" altLang="en-US"/>
              <a:pPr>
                <a:defRPr/>
              </a:pPr>
              <a:t>‹#›</a:t>
            </a:fld>
            <a:endParaRPr lang="en-US" altLang="en-US"/>
          </a:p>
        </p:txBody>
      </p:sp>
    </p:spTree>
    <p:extLst>
      <p:ext uri="{BB962C8B-B14F-4D97-AF65-F5344CB8AC3E}">
        <p14:creationId xmlns:p14="http://schemas.microsoft.com/office/powerpoint/2010/main" val="1398444785"/>
      </p:ext>
    </p:extLst>
  </p:cSld>
  <p:clrMapOvr>
    <a:masterClrMapping/>
  </p:clrMapOvr>
  <p:transition/>
</p:sldLayout>
</file>

<file path=ppt/slideLayouts/slideLayout8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9562426B-A5A0-F944-991E-0F589442A93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EBECD59-3F6D-0145-A9B5-5EE2DF859F8B}"/>
              </a:ext>
            </a:extLst>
          </p:cNvPr>
          <p:cNvSpPr>
            <a:spLocks noGrp="1" noChangeArrowheads="1"/>
          </p:cNvSpPr>
          <p:nvPr>
            <p:ph type="sldNum" sz="quarter" idx="11"/>
          </p:nvPr>
        </p:nvSpPr>
        <p:spPr>
          <a:ln/>
        </p:spPr>
        <p:txBody>
          <a:bodyPr/>
          <a:lstStyle>
            <a:lvl1pPr>
              <a:defRPr/>
            </a:lvl1pPr>
          </a:lstStyle>
          <a:p>
            <a:pPr>
              <a:defRPr/>
            </a:pPr>
            <a:fld id="{25E9139E-1132-E74D-AAEB-A81F8150B18F}" type="slidenum">
              <a:rPr lang="en-US" altLang="en-US"/>
              <a:pPr>
                <a:defRPr/>
              </a:pPr>
              <a:t>‹#›</a:t>
            </a:fld>
            <a:endParaRPr lang="en-US" altLang="en-US"/>
          </a:p>
        </p:txBody>
      </p:sp>
    </p:spTree>
    <p:extLst>
      <p:ext uri="{BB962C8B-B14F-4D97-AF65-F5344CB8AC3E}">
        <p14:creationId xmlns:p14="http://schemas.microsoft.com/office/powerpoint/2010/main" val="726192138"/>
      </p:ext>
    </p:extLst>
  </p:cSld>
  <p:clrMapOvr>
    <a:masterClrMapping/>
  </p:clrMapOvr>
  <p:transition/>
</p:sldLayout>
</file>

<file path=ppt/slideLayouts/slideLayout8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B00FC4D-28B2-774A-BDF5-CB3A5D1E70E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BDB0E60-2A7B-1B44-BB6D-97BF3A139C97}"/>
              </a:ext>
            </a:extLst>
          </p:cNvPr>
          <p:cNvSpPr>
            <a:spLocks noGrp="1" noChangeArrowheads="1"/>
          </p:cNvSpPr>
          <p:nvPr>
            <p:ph type="sldNum" sz="quarter" idx="11"/>
          </p:nvPr>
        </p:nvSpPr>
        <p:spPr>
          <a:ln/>
        </p:spPr>
        <p:txBody>
          <a:bodyPr/>
          <a:lstStyle>
            <a:lvl1pPr>
              <a:defRPr/>
            </a:lvl1pPr>
          </a:lstStyle>
          <a:p>
            <a:pPr>
              <a:defRPr/>
            </a:pPr>
            <a:fld id="{FC5C9412-F662-064D-BEDC-D33A60B08A72}" type="slidenum">
              <a:rPr lang="en-US" altLang="en-US"/>
              <a:pPr>
                <a:defRPr/>
              </a:pPr>
              <a:t>‹#›</a:t>
            </a:fld>
            <a:endParaRPr lang="en-US" altLang="en-US"/>
          </a:p>
        </p:txBody>
      </p:sp>
    </p:spTree>
    <p:extLst>
      <p:ext uri="{BB962C8B-B14F-4D97-AF65-F5344CB8AC3E}">
        <p14:creationId xmlns:p14="http://schemas.microsoft.com/office/powerpoint/2010/main" val="1607606529"/>
      </p:ext>
    </p:extLst>
  </p:cSld>
  <p:clrMapOvr>
    <a:masterClrMapping/>
  </p:clrMapOvr>
  <p:transition/>
</p:sldLayout>
</file>

<file path=ppt/slideLayouts/slideLayout8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0E3EA30-DFF3-9C4B-9691-5C9AAB88EB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B2EE262-3A13-4443-80B8-614C7A4B25F7}"/>
              </a:ext>
            </a:extLst>
          </p:cNvPr>
          <p:cNvSpPr>
            <a:spLocks noGrp="1" noChangeArrowheads="1"/>
          </p:cNvSpPr>
          <p:nvPr>
            <p:ph type="sldNum" sz="quarter" idx="11"/>
          </p:nvPr>
        </p:nvSpPr>
        <p:spPr>
          <a:ln/>
        </p:spPr>
        <p:txBody>
          <a:bodyPr/>
          <a:lstStyle>
            <a:lvl1pPr>
              <a:defRPr/>
            </a:lvl1pPr>
          </a:lstStyle>
          <a:p>
            <a:pPr>
              <a:defRPr/>
            </a:pPr>
            <a:fld id="{C5970A1F-36EE-AC4A-B790-1CFE7EECDED3}" type="slidenum">
              <a:rPr lang="en-US" altLang="en-US"/>
              <a:pPr>
                <a:defRPr/>
              </a:pPr>
              <a:t>‹#›</a:t>
            </a:fld>
            <a:endParaRPr lang="en-US" altLang="en-US"/>
          </a:p>
        </p:txBody>
      </p:sp>
    </p:spTree>
    <p:extLst>
      <p:ext uri="{BB962C8B-B14F-4D97-AF65-F5344CB8AC3E}">
        <p14:creationId xmlns:p14="http://schemas.microsoft.com/office/powerpoint/2010/main" val="495334145"/>
      </p:ext>
    </p:extLst>
  </p:cSld>
  <p:clrMapOvr>
    <a:masterClrMapping/>
  </p:clrMapOvr>
  <p:transition/>
</p:sldLayout>
</file>

<file path=ppt/slideLayouts/slideLayout87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A476F68-C964-6F4C-B323-CADD64DDE3D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4A41114-0EC5-4244-A8AE-388F27C49018}"/>
              </a:ext>
            </a:extLst>
          </p:cNvPr>
          <p:cNvSpPr>
            <a:spLocks noGrp="1" noChangeArrowheads="1"/>
          </p:cNvSpPr>
          <p:nvPr>
            <p:ph type="sldNum" sz="quarter" idx="11"/>
          </p:nvPr>
        </p:nvSpPr>
        <p:spPr>
          <a:ln/>
        </p:spPr>
        <p:txBody>
          <a:bodyPr/>
          <a:lstStyle>
            <a:lvl1pPr>
              <a:defRPr/>
            </a:lvl1pPr>
          </a:lstStyle>
          <a:p>
            <a:pPr>
              <a:defRPr/>
            </a:pPr>
            <a:fld id="{C811C9BF-9555-1749-A87B-CA7C52D013D0}" type="slidenum">
              <a:rPr lang="en-US" altLang="en-US"/>
              <a:pPr>
                <a:defRPr/>
              </a:pPr>
              <a:t>‹#›</a:t>
            </a:fld>
            <a:endParaRPr lang="en-US" altLang="en-US"/>
          </a:p>
        </p:txBody>
      </p:sp>
    </p:spTree>
    <p:extLst>
      <p:ext uri="{BB962C8B-B14F-4D97-AF65-F5344CB8AC3E}">
        <p14:creationId xmlns:p14="http://schemas.microsoft.com/office/powerpoint/2010/main" val="4091680657"/>
      </p:ext>
    </p:extLst>
  </p:cSld>
  <p:clrMapOvr>
    <a:masterClrMapping/>
  </p:clrMapOvr>
  <p:transition/>
</p:sldLayout>
</file>

<file path=ppt/slideLayouts/slideLayout8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0C8C929E-28D9-A841-B8CA-FC3027FDB36A}"/>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6564B97F-161A-D54C-808B-F3F916EFED6B}"/>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AAC5913C-196A-0247-8DD1-1FA6DB92536B}"/>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7A83FE5-DCB7-644D-A455-D19C7BEC10F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2A417AE-95FE-8F4C-8E63-6FDC3E78F068}"/>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08D3888-D486-C848-B450-BD582C72A73A}"/>
              </a:ext>
            </a:extLst>
          </p:cNvPr>
          <p:cNvSpPr>
            <a:spLocks noGrp="1" noChangeArrowheads="1"/>
          </p:cNvSpPr>
          <p:nvPr>
            <p:ph type="sldNum" sz="quarter" idx="12"/>
          </p:nvPr>
        </p:nvSpPr>
        <p:spPr/>
        <p:txBody>
          <a:bodyPr/>
          <a:lstStyle>
            <a:lvl1pPr>
              <a:defRPr sz="1200"/>
            </a:lvl1pPr>
          </a:lstStyle>
          <a:p>
            <a:pPr>
              <a:defRPr/>
            </a:pPr>
            <a:fld id="{871A1AF6-C29A-3A49-AA01-42F32EB73108}" type="slidenum">
              <a:rPr lang="en-US" altLang="en-US"/>
              <a:pPr>
                <a:defRPr/>
              </a:pPr>
              <a:t>‹#›</a:t>
            </a:fld>
            <a:endParaRPr lang="en-US" altLang="en-US"/>
          </a:p>
        </p:txBody>
      </p:sp>
    </p:spTree>
    <p:extLst>
      <p:ext uri="{BB962C8B-B14F-4D97-AF65-F5344CB8AC3E}">
        <p14:creationId xmlns:p14="http://schemas.microsoft.com/office/powerpoint/2010/main" val="816064743"/>
      </p:ext>
    </p:extLst>
  </p:cSld>
  <p:clrMapOvr>
    <a:masterClrMapping/>
  </p:clrMapOvr>
  <p:transition/>
</p:sldLayout>
</file>

<file path=ppt/slideLayouts/slideLayout8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4B96156-E2A2-7147-AB6D-65FBC4DBD0A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7F09E6-2AF5-2A4F-ABE8-548BBCAFDE2E}"/>
              </a:ext>
            </a:extLst>
          </p:cNvPr>
          <p:cNvSpPr>
            <a:spLocks noGrp="1" noChangeArrowheads="1"/>
          </p:cNvSpPr>
          <p:nvPr>
            <p:ph type="sldNum" sz="quarter" idx="11"/>
          </p:nvPr>
        </p:nvSpPr>
        <p:spPr>
          <a:ln/>
        </p:spPr>
        <p:txBody>
          <a:bodyPr/>
          <a:lstStyle>
            <a:lvl1pPr>
              <a:defRPr/>
            </a:lvl1pPr>
          </a:lstStyle>
          <a:p>
            <a:pPr>
              <a:defRPr/>
            </a:pPr>
            <a:fld id="{5AE8A6BA-C088-9441-9826-2C0854D7F910}" type="slidenum">
              <a:rPr lang="en-US" altLang="en-US"/>
              <a:pPr>
                <a:defRPr/>
              </a:pPr>
              <a:t>‹#›</a:t>
            </a:fld>
            <a:endParaRPr lang="en-US" altLang="en-US"/>
          </a:p>
        </p:txBody>
      </p:sp>
    </p:spTree>
    <p:extLst>
      <p:ext uri="{BB962C8B-B14F-4D97-AF65-F5344CB8AC3E}">
        <p14:creationId xmlns:p14="http://schemas.microsoft.com/office/powerpoint/2010/main" val="3929974850"/>
      </p:ext>
    </p:extLst>
  </p:cSld>
  <p:clrMapOvr>
    <a:masterClrMapping/>
  </p:clrMapOvr>
  <p:transition/>
</p:sldLayout>
</file>

<file path=ppt/slideLayouts/slideLayout8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C681852-FB9F-314D-A270-CA1A64B63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203247E-42B6-794D-826B-9C94F89AB759}"/>
              </a:ext>
            </a:extLst>
          </p:cNvPr>
          <p:cNvSpPr>
            <a:spLocks noGrp="1" noChangeArrowheads="1"/>
          </p:cNvSpPr>
          <p:nvPr>
            <p:ph type="sldNum" sz="quarter" idx="11"/>
          </p:nvPr>
        </p:nvSpPr>
        <p:spPr>
          <a:ln/>
        </p:spPr>
        <p:txBody>
          <a:bodyPr/>
          <a:lstStyle>
            <a:lvl1pPr>
              <a:defRPr/>
            </a:lvl1pPr>
          </a:lstStyle>
          <a:p>
            <a:pPr>
              <a:defRPr/>
            </a:pPr>
            <a:fld id="{5F9CE593-9420-3945-9878-BC99587A47DD}" type="slidenum">
              <a:rPr lang="en-US" altLang="en-US"/>
              <a:pPr>
                <a:defRPr/>
              </a:pPr>
              <a:t>‹#›</a:t>
            </a:fld>
            <a:endParaRPr lang="en-US" altLang="en-US"/>
          </a:p>
        </p:txBody>
      </p:sp>
    </p:spTree>
    <p:extLst>
      <p:ext uri="{BB962C8B-B14F-4D97-AF65-F5344CB8AC3E}">
        <p14:creationId xmlns:p14="http://schemas.microsoft.com/office/powerpoint/2010/main" val="4121396729"/>
      </p:ext>
    </p:extLst>
  </p:cSld>
  <p:clrMapOvr>
    <a:masterClrMapping/>
  </p:clrMapOvr>
  <p:transition/>
</p:sldLayout>
</file>

<file path=ppt/slideLayouts/slideLayout8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F312C2C-ABBC-3549-B0D7-D9DA757D28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68A422CE-8B8B-C247-973A-2CC423A82E76}"/>
              </a:ext>
            </a:extLst>
          </p:cNvPr>
          <p:cNvSpPr>
            <a:spLocks noGrp="1" noChangeArrowheads="1"/>
          </p:cNvSpPr>
          <p:nvPr>
            <p:ph type="sldNum" sz="quarter" idx="11"/>
          </p:nvPr>
        </p:nvSpPr>
        <p:spPr>
          <a:ln/>
        </p:spPr>
        <p:txBody>
          <a:bodyPr/>
          <a:lstStyle>
            <a:lvl1pPr>
              <a:defRPr/>
            </a:lvl1pPr>
          </a:lstStyle>
          <a:p>
            <a:pPr>
              <a:defRPr/>
            </a:pPr>
            <a:fld id="{96B8EAE1-AABF-8048-B71C-71DBD38CCF0A}" type="slidenum">
              <a:rPr lang="en-US" altLang="en-US"/>
              <a:pPr>
                <a:defRPr/>
              </a:pPr>
              <a:t>‹#›</a:t>
            </a:fld>
            <a:endParaRPr lang="en-US" altLang="en-US"/>
          </a:p>
        </p:txBody>
      </p:sp>
    </p:spTree>
    <p:extLst>
      <p:ext uri="{BB962C8B-B14F-4D97-AF65-F5344CB8AC3E}">
        <p14:creationId xmlns:p14="http://schemas.microsoft.com/office/powerpoint/2010/main" val="3409590619"/>
      </p:ext>
    </p:extLst>
  </p:cSld>
  <p:clrMapOvr>
    <a:masterClrMapping/>
  </p:clrMapOvr>
  <p:transition/>
</p:sldLayout>
</file>

<file path=ppt/slideLayouts/slideLayout8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F2BACE98-82C2-DA4F-BAFE-79DACFB31A2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1C3C3AFB-1D2D-1642-8A0D-BC56BC6AC915}"/>
              </a:ext>
            </a:extLst>
          </p:cNvPr>
          <p:cNvSpPr>
            <a:spLocks noGrp="1" noChangeArrowheads="1"/>
          </p:cNvSpPr>
          <p:nvPr>
            <p:ph type="sldNum" sz="quarter" idx="11"/>
          </p:nvPr>
        </p:nvSpPr>
        <p:spPr>
          <a:ln/>
        </p:spPr>
        <p:txBody>
          <a:bodyPr/>
          <a:lstStyle>
            <a:lvl1pPr>
              <a:defRPr/>
            </a:lvl1pPr>
          </a:lstStyle>
          <a:p>
            <a:pPr>
              <a:defRPr/>
            </a:pPr>
            <a:fld id="{2E73ED02-06CD-7448-B59F-41E374859A4A}" type="slidenum">
              <a:rPr lang="en-US" altLang="en-US"/>
              <a:pPr>
                <a:defRPr/>
              </a:pPr>
              <a:t>‹#›</a:t>
            </a:fld>
            <a:endParaRPr lang="en-US" altLang="en-US"/>
          </a:p>
        </p:txBody>
      </p:sp>
    </p:spTree>
    <p:extLst>
      <p:ext uri="{BB962C8B-B14F-4D97-AF65-F5344CB8AC3E}">
        <p14:creationId xmlns:p14="http://schemas.microsoft.com/office/powerpoint/2010/main" val="2037730715"/>
      </p:ext>
    </p:extLst>
  </p:cSld>
  <p:clrMapOvr>
    <a:masterClrMapping/>
  </p:clrMapOvr>
  <p:transition/>
</p:sldLayout>
</file>

<file path=ppt/slideLayouts/slideLayout8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74218F4-92E0-D04C-BB27-25849AB017E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3ADA5DEB-2219-E04E-B3F6-9CEF3E38799B}"/>
              </a:ext>
            </a:extLst>
          </p:cNvPr>
          <p:cNvSpPr>
            <a:spLocks noGrp="1" noChangeArrowheads="1"/>
          </p:cNvSpPr>
          <p:nvPr>
            <p:ph type="sldNum" sz="quarter" idx="11"/>
          </p:nvPr>
        </p:nvSpPr>
        <p:spPr>
          <a:ln/>
        </p:spPr>
        <p:txBody>
          <a:bodyPr/>
          <a:lstStyle>
            <a:lvl1pPr>
              <a:defRPr/>
            </a:lvl1pPr>
          </a:lstStyle>
          <a:p>
            <a:pPr>
              <a:defRPr/>
            </a:pPr>
            <a:fld id="{A7275B1E-1F0C-8347-8A2D-F7FF8FA3E1F1}" type="slidenum">
              <a:rPr lang="en-US" altLang="en-US"/>
              <a:pPr>
                <a:defRPr/>
              </a:pPr>
              <a:t>‹#›</a:t>
            </a:fld>
            <a:endParaRPr lang="en-US" altLang="en-US"/>
          </a:p>
        </p:txBody>
      </p:sp>
    </p:spTree>
    <p:extLst>
      <p:ext uri="{BB962C8B-B14F-4D97-AF65-F5344CB8AC3E}">
        <p14:creationId xmlns:p14="http://schemas.microsoft.com/office/powerpoint/2010/main" val="3673601223"/>
      </p:ext>
    </p:extLst>
  </p:cSld>
  <p:clrMapOvr>
    <a:masterClrMapping/>
  </p:clrMapOvr>
  <p:transition/>
</p:sldLayout>
</file>

<file path=ppt/slideLayouts/slideLayout8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77076116-9A8E-DD43-BB96-FF74C521A57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C6453045-3278-114F-9B94-E3CCF6BA765D}"/>
              </a:ext>
            </a:extLst>
          </p:cNvPr>
          <p:cNvSpPr>
            <a:spLocks noGrp="1" noChangeArrowheads="1"/>
          </p:cNvSpPr>
          <p:nvPr>
            <p:ph type="sldNum" sz="quarter" idx="11"/>
          </p:nvPr>
        </p:nvSpPr>
        <p:spPr>
          <a:ln/>
        </p:spPr>
        <p:txBody>
          <a:bodyPr/>
          <a:lstStyle>
            <a:lvl1pPr>
              <a:defRPr/>
            </a:lvl1pPr>
          </a:lstStyle>
          <a:p>
            <a:pPr>
              <a:defRPr/>
            </a:pPr>
            <a:fld id="{B0A63811-0C88-424D-807E-72BFC158FD04}" type="slidenum">
              <a:rPr lang="en-US" altLang="en-US"/>
              <a:pPr>
                <a:defRPr/>
              </a:pPr>
              <a:t>‹#›</a:t>
            </a:fld>
            <a:endParaRPr lang="en-US" altLang="en-US"/>
          </a:p>
        </p:txBody>
      </p:sp>
    </p:spTree>
    <p:extLst>
      <p:ext uri="{BB962C8B-B14F-4D97-AF65-F5344CB8AC3E}">
        <p14:creationId xmlns:p14="http://schemas.microsoft.com/office/powerpoint/2010/main" val="1865964792"/>
      </p:ext>
    </p:extLst>
  </p:cSld>
  <p:clrMapOvr>
    <a:masterClrMapping/>
  </p:clrMapOvr>
  <p:transition/>
</p:sldLayout>
</file>

<file path=ppt/slideLayouts/slideLayout8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CCB6FE-6843-6C43-9199-F29F5DA9153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D7F3DB-ED82-EF49-AE0E-16C445D66EBA}"/>
              </a:ext>
            </a:extLst>
          </p:cNvPr>
          <p:cNvSpPr>
            <a:spLocks noGrp="1" noChangeArrowheads="1"/>
          </p:cNvSpPr>
          <p:nvPr>
            <p:ph type="sldNum" sz="quarter" idx="11"/>
          </p:nvPr>
        </p:nvSpPr>
        <p:spPr>
          <a:ln/>
        </p:spPr>
        <p:txBody>
          <a:bodyPr/>
          <a:lstStyle>
            <a:lvl1pPr>
              <a:defRPr/>
            </a:lvl1pPr>
          </a:lstStyle>
          <a:p>
            <a:pPr>
              <a:defRPr/>
            </a:pPr>
            <a:fld id="{3727BDC7-4286-0348-B3E3-35EBC125A67C}" type="slidenum">
              <a:rPr lang="en-US" altLang="en-US"/>
              <a:pPr>
                <a:defRPr/>
              </a:pPr>
              <a:t>‹#›</a:t>
            </a:fld>
            <a:endParaRPr lang="en-US" altLang="en-US"/>
          </a:p>
        </p:txBody>
      </p:sp>
    </p:spTree>
    <p:extLst>
      <p:ext uri="{BB962C8B-B14F-4D97-AF65-F5344CB8AC3E}">
        <p14:creationId xmlns:p14="http://schemas.microsoft.com/office/powerpoint/2010/main" val="224056542"/>
      </p:ext>
    </p:extLst>
  </p:cSld>
  <p:clrMapOvr>
    <a:masterClrMapping/>
  </p:clrMapOvr>
  <p:transition/>
</p:sldLayout>
</file>

<file path=ppt/slideLayouts/slideLayout8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C501A7E-E808-2A4D-A294-3FE38ED883D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5CA164-8BFD-454B-98A1-8883538D6EA8}"/>
              </a:ext>
            </a:extLst>
          </p:cNvPr>
          <p:cNvSpPr>
            <a:spLocks noGrp="1" noChangeArrowheads="1"/>
          </p:cNvSpPr>
          <p:nvPr>
            <p:ph type="sldNum" sz="quarter" idx="11"/>
          </p:nvPr>
        </p:nvSpPr>
        <p:spPr>
          <a:ln/>
        </p:spPr>
        <p:txBody>
          <a:bodyPr/>
          <a:lstStyle>
            <a:lvl1pPr>
              <a:defRPr/>
            </a:lvl1pPr>
          </a:lstStyle>
          <a:p>
            <a:pPr>
              <a:defRPr/>
            </a:pPr>
            <a:fld id="{203E3525-7C23-FA4A-84E9-CD20986B9C3D}" type="slidenum">
              <a:rPr lang="en-US" altLang="en-US"/>
              <a:pPr>
                <a:defRPr/>
              </a:pPr>
              <a:t>‹#›</a:t>
            </a:fld>
            <a:endParaRPr lang="en-US" altLang="en-US"/>
          </a:p>
        </p:txBody>
      </p:sp>
    </p:spTree>
    <p:extLst>
      <p:ext uri="{BB962C8B-B14F-4D97-AF65-F5344CB8AC3E}">
        <p14:creationId xmlns:p14="http://schemas.microsoft.com/office/powerpoint/2010/main" val="3727952080"/>
      </p:ext>
    </p:extLst>
  </p:cSld>
  <p:clrMapOvr>
    <a:masterClrMapping/>
  </p:clrMapOvr>
  <p:transition/>
</p:sldLayout>
</file>

<file path=ppt/slideLayouts/slideLayout8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4C5C39E-8AAC-984A-99D0-C96378C34CC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2EAD916-AFF0-5040-8789-7A5150BE3DA5}"/>
              </a:ext>
            </a:extLst>
          </p:cNvPr>
          <p:cNvSpPr>
            <a:spLocks noGrp="1" noChangeArrowheads="1"/>
          </p:cNvSpPr>
          <p:nvPr>
            <p:ph type="sldNum" sz="quarter" idx="11"/>
          </p:nvPr>
        </p:nvSpPr>
        <p:spPr>
          <a:ln/>
        </p:spPr>
        <p:txBody>
          <a:bodyPr/>
          <a:lstStyle>
            <a:lvl1pPr>
              <a:defRPr/>
            </a:lvl1pPr>
          </a:lstStyle>
          <a:p>
            <a:pPr>
              <a:defRPr/>
            </a:pPr>
            <a:fld id="{C9F34B8E-6385-4148-B32C-E4FF21BA5340}" type="slidenum">
              <a:rPr lang="en-US" altLang="en-US"/>
              <a:pPr>
                <a:defRPr/>
              </a:pPr>
              <a:t>‹#›</a:t>
            </a:fld>
            <a:endParaRPr lang="en-US" altLang="en-US"/>
          </a:p>
        </p:txBody>
      </p:sp>
    </p:spTree>
    <p:extLst>
      <p:ext uri="{BB962C8B-B14F-4D97-AF65-F5344CB8AC3E}">
        <p14:creationId xmlns:p14="http://schemas.microsoft.com/office/powerpoint/2010/main" val="2075983477"/>
      </p:ext>
    </p:extLst>
  </p:cSld>
  <p:clrMapOvr>
    <a:masterClrMapping/>
  </p:clrMapOvr>
  <p:transition/>
</p:sldLayout>
</file>

<file path=ppt/slideLayouts/slideLayout8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38DED25-2CDF-1945-8893-6959FB69CF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3DC90B0-FB99-1C4D-A9D6-A99F30E87A88}"/>
              </a:ext>
            </a:extLst>
          </p:cNvPr>
          <p:cNvSpPr>
            <a:spLocks noGrp="1" noChangeArrowheads="1"/>
          </p:cNvSpPr>
          <p:nvPr>
            <p:ph type="sldNum" sz="quarter" idx="11"/>
          </p:nvPr>
        </p:nvSpPr>
        <p:spPr>
          <a:ln/>
        </p:spPr>
        <p:txBody>
          <a:bodyPr/>
          <a:lstStyle>
            <a:lvl1pPr>
              <a:defRPr/>
            </a:lvl1pPr>
          </a:lstStyle>
          <a:p>
            <a:pPr>
              <a:defRPr/>
            </a:pPr>
            <a:fld id="{7C58E949-C242-A64E-A739-C1B5ADFC6D10}" type="slidenum">
              <a:rPr lang="en-US" altLang="en-US"/>
              <a:pPr>
                <a:defRPr/>
              </a:pPr>
              <a:t>‹#›</a:t>
            </a:fld>
            <a:endParaRPr lang="en-US" altLang="en-US"/>
          </a:p>
        </p:txBody>
      </p:sp>
    </p:spTree>
    <p:extLst>
      <p:ext uri="{BB962C8B-B14F-4D97-AF65-F5344CB8AC3E}">
        <p14:creationId xmlns:p14="http://schemas.microsoft.com/office/powerpoint/2010/main" val="504664582"/>
      </p:ext>
    </p:extLst>
  </p:cSld>
  <p:clrMapOvr>
    <a:masterClrMapping/>
  </p:clrMapOvr>
  <p:transition/>
</p:sldLayout>
</file>

<file path=ppt/slideLayouts/slideLayout88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EE55F241-12A6-A04E-BE21-E2FB81C9E0B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97070D8-8DAD-7241-9957-9EFC528BD426}"/>
              </a:ext>
            </a:extLst>
          </p:cNvPr>
          <p:cNvSpPr>
            <a:spLocks noGrp="1" noChangeArrowheads="1"/>
          </p:cNvSpPr>
          <p:nvPr>
            <p:ph type="sldNum" sz="quarter" idx="11"/>
          </p:nvPr>
        </p:nvSpPr>
        <p:spPr>
          <a:ln/>
        </p:spPr>
        <p:txBody>
          <a:bodyPr/>
          <a:lstStyle>
            <a:lvl1pPr>
              <a:defRPr/>
            </a:lvl1pPr>
          </a:lstStyle>
          <a:p>
            <a:pPr>
              <a:defRPr/>
            </a:pPr>
            <a:fld id="{C963C093-3ACA-694F-A135-17D0BEB3F4A5}" type="slidenum">
              <a:rPr lang="en-US" altLang="en-US"/>
              <a:pPr>
                <a:defRPr/>
              </a:pPr>
              <a:t>‹#›</a:t>
            </a:fld>
            <a:endParaRPr lang="en-US" altLang="en-US"/>
          </a:p>
        </p:txBody>
      </p:sp>
    </p:spTree>
    <p:extLst>
      <p:ext uri="{BB962C8B-B14F-4D97-AF65-F5344CB8AC3E}">
        <p14:creationId xmlns:p14="http://schemas.microsoft.com/office/powerpoint/2010/main" val="1068045670"/>
      </p:ext>
    </p:extLst>
  </p:cSld>
  <p:clrMapOvr>
    <a:masterClrMapping/>
  </p:clrMapOvr>
  <p:transition/>
</p:sldLayout>
</file>

<file path=ppt/slideLayouts/slideLayout89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3385096"/>
      </p:ext>
    </p:extLst>
  </p:cSld>
  <p:clrMapOvr>
    <a:masterClrMapping/>
  </p:clrMapOvr>
</p:sldLayout>
</file>

<file path=ppt/slideLayouts/slideLayout8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9447"/>
            <a:ext cx="8987622" cy="740193"/>
          </a:xfrm>
          <a:prstGeom prst="rect">
            <a:avLst/>
          </a:prstGeom>
        </p:spPr>
        <p:txBody>
          <a:bodyPr/>
          <a:lstStyle>
            <a:lvl1pPr>
              <a:defRPr sz="4000" b="1">
                <a:solidFill>
                  <a:schemeClr val="tx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hasCustomPrompt="1"/>
          </p:nvPr>
        </p:nvSpPr>
        <p:spPr>
          <a:xfrm>
            <a:off x="75991" y="911224"/>
            <a:ext cx="8987622" cy="5318753"/>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967229371"/>
      </p:ext>
    </p:extLst>
  </p:cSld>
  <p:clrMapOvr>
    <a:masterClrMapping/>
  </p:clrMapOvr>
</p:sldLayout>
</file>

<file path=ppt/slideLayouts/slideLayout89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4196126"/>
      </p:ext>
    </p:extLst>
  </p:cSld>
  <p:clrMapOvr>
    <a:masterClrMapping/>
  </p:clrMapOvr>
</p:sldLayout>
</file>

<file path=ppt/slideLayouts/slideLayout8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D989BB-6B22-6F4F-A2DB-495D1361DBE3}"/>
              </a:ext>
            </a:extLst>
          </p:cNvPr>
          <p:cNvSpPr/>
          <p:nvPr userDrawn="1"/>
        </p:nvSpPr>
        <p:spPr>
          <a:xfrm>
            <a:off x="0" y="-23584"/>
            <a:ext cx="9144000" cy="685800"/>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5991" y="73723"/>
            <a:ext cx="8987622" cy="740193"/>
          </a:xfrm>
          <a:prstGeom prst="rect">
            <a:avLst/>
          </a:prstGeom>
        </p:spPr>
        <p:txBody>
          <a:bodyPr/>
          <a:lstStyle>
            <a:lvl1pPr algn="l">
              <a:defRPr sz="3600" b="1">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813916"/>
            <a:ext cx="8987622" cy="5416061"/>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826016507"/>
      </p:ext>
    </p:extLst>
  </p:cSld>
  <p:clrMapOvr>
    <a:masterClrMapping/>
  </p:clrMapOvr>
</p:sldLayout>
</file>

<file path=ppt/slideLayouts/slideLayout89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617582"/>
      </p:ext>
    </p:extLst>
  </p:cSld>
  <p:clrMapOvr>
    <a:masterClrMapping/>
  </p:clrMapOvr>
  <p:transition/>
</p:sldLayout>
</file>

<file path=ppt/slideLayouts/slideLayout8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257509"/>
      </p:ext>
    </p:extLst>
  </p:cSld>
  <p:clrMapOvr>
    <a:masterClrMapping/>
  </p:clrMapOvr>
  <p:transition/>
</p:sldLayout>
</file>

<file path=ppt/slideLayouts/slideLayout8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4662162"/>
      </p:ext>
    </p:extLst>
  </p:cSld>
  <p:clrMapOvr>
    <a:masterClrMapping/>
  </p:clrMapOvr>
  <p:transition/>
</p:sldLayout>
</file>

<file path=ppt/slideLayouts/slideLayout8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185493"/>
      </p:ext>
    </p:extLst>
  </p:cSld>
  <p:clrMapOvr>
    <a:masterClrMapping/>
  </p:clrMapOvr>
  <p:transition/>
</p:sldLayout>
</file>

<file path=ppt/slideLayouts/slideLayout8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9682941"/>
      </p:ext>
    </p:extLst>
  </p:cSld>
  <p:clrMapOvr>
    <a:masterClrMapping/>
  </p:clrMapOvr>
  <p:transition/>
</p:sldLayout>
</file>

<file path=ppt/slideLayouts/slideLayout8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5294882"/>
      </p:ext>
    </p:extLst>
  </p:cSld>
  <p:clrMapOvr>
    <a:masterClrMapping/>
  </p:clrMapOvr>
  <p:transition/>
</p:sldLayout>
</file>

<file path=ppt/slideLayouts/slideLayout9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988996"/>
      </p:ext>
    </p:extLst>
  </p:cSld>
  <p:clrMapOvr>
    <a:masterClrMapping/>
  </p:clrMapOvr>
  <p:transition/>
</p:sldLayout>
</file>

<file path=ppt/slideLayouts/slideLayout9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1250370"/>
      </p:ext>
    </p:extLst>
  </p:cSld>
  <p:clrMapOvr>
    <a:masterClrMapping/>
  </p:clrMapOvr>
  <p:transition/>
</p:sldLayout>
</file>

<file path=ppt/slideLayouts/slideLayout9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860778"/>
      </p:ext>
    </p:extLst>
  </p:cSld>
  <p:clrMapOvr>
    <a:masterClrMapping/>
  </p:clrMapOvr>
  <p:transition/>
</p:sldLayout>
</file>

<file path=ppt/slideLayouts/slideLayout9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4112"/>
      </p:ext>
    </p:extLst>
  </p:cSld>
  <p:clrMapOvr>
    <a:masterClrMapping/>
  </p:clrMapOvr>
  <p:transition/>
</p:sldLayout>
</file>

<file path=ppt/slideLayouts/slideLayout9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168815"/>
      </p:ext>
    </p:extLst>
  </p:cSld>
  <p:clrMapOvr>
    <a:masterClrMapping/>
  </p:clrMapOvr>
  <p:transition/>
</p:sldLayout>
</file>

<file path=ppt/slideLayouts/slideLayout90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4255879790"/>
      </p:ext>
    </p:extLst>
  </p:cSld>
  <p:clrMapOvr>
    <a:masterClrMapping/>
  </p:clrMapOvr>
</p:sldLayout>
</file>

<file path=ppt/slideLayouts/slideLayout90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Candara" panose="020E0502030303020204" pitchFamily="34" charset="0"/>
                <a:ea typeface="Geneva" panose="020B0503030404040204" pitchFamily="34" charset="0"/>
                <a:cs typeface="Futura Medium" panose="020B0602020204020303" pitchFamily="34" charset="-79"/>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Candara" panose="020E0502030303020204" pitchFamily="34" charset="0"/>
                <a:ea typeface="Geneva" panose="020B0503030404040204" pitchFamily="34" charset="0"/>
                <a:cs typeface="Beirut" pitchFamily="2" charset="-78"/>
              </a:defRPr>
            </a:lvl1pPr>
            <a:lvl2pPr marL="685766" indent="-228589">
              <a:buFont typeface="Cambria" panose="02040503050406030204" pitchFamily="18" charset="0"/>
              <a:buChar char="-"/>
              <a:defRPr sz="2400">
                <a:latin typeface="Candara" panose="020E0502030303020204" pitchFamily="34" charset="0"/>
                <a:ea typeface="Geneva" panose="020B0503030404040204" pitchFamily="34" charset="0"/>
                <a:cs typeface="Beirut" pitchFamily="2" charset="-78"/>
              </a:defRPr>
            </a:lvl2pPr>
            <a:lvl3pPr>
              <a:defRPr sz="2000">
                <a:latin typeface="Candara" panose="020E0502030303020204" pitchFamily="34" charset="0"/>
                <a:ea typeface="Geneva" panose="020B0503030404040204" pitchFamily="34" charset="0"/>
                <a:cs typeface="Beirut" pitchFamily="2" charset="-78"/>
              </a:defRPr>
            </a:lvl3pPr>
            <a:lvl4pPr>
              <a:defRPr sz="2000">
                <a:latin typeface="Candara" panose="020E0502030303020204" pitchFamily="34" charset="0"/>
                <a:ea typeface="Geneva" panose="020B0503030404040204" pitchFamily="34" charset="0"/>
                <a:cs typeface="Beirut" pitchFamily="2" charset="-78"/>
              </a:defRPr>
            </a:lvl4pPr>
            <a:lvl5pPr>
              <a:defRPr sz="2000">
                <a:latin typeface="Candara" panose="020E0502030303020204" pitchFamily="34" charset="0"/>
                <a:ea typeface="Geneva" panose="020B0503030404040204" pitchFamily="34" charset="0"/>
                <a:cs typeface="Beirut" pitchFamily="2"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476480"/>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525283"/>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4E97BD3-6BDD-8949-ACFE-8F75374CA53C}"/>
              </a:ext>
            </a:extLst>
          </p:cNvPr>
          <p:cNvCxnSpPr>
            <a:cxnSpLocks/>
          </p:cNvCxnSpPr>
          <p:nvPr userDrawn="1"/>
        </p:nvCxnSpPr>
        <p:spPr>
          <a:xfrm>
            <a:off x="117027" y="6482153"/>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6363259"/>
      </p:ext>
    </p:extLst>
  </p:cSld>
  <p:clrMapOvr>
    <a:masterClrMapping/>
  </p:clrMapOvr>
</p:sldLayout>
</file>

<file path=ppt/slideLayouts/slideLayout90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9011" y="132334"/>
            <a:ext cx="8894602" cy="606084"/>
          </a:xfrm>
          <a:prstGeom prst="rect">
            <a:avLst/>
          </a:prstGeom>
        </p:spPr>
        <p:txBody>
          <a:bodyPr>
            <a:noAutofit/>
          </a:bodyPr>
          <a:lstStyle>
            <a:lvl1pPr>
              <a:defRPr sz="4200" b="1" i="0">
                <a:latin typeface="Lato Black" panose="020F0502020204030203" pitchFamily="34" charset="77"/>
                <a:cs typeface="Segoe UI" panose="020B0502040204020203" pitchFamily="34" charset="0"/>
              </a:defRPr>
            </a:lvl1pPr>
          </a:lstStyle>
          <a:p>
            <a:r>
              <a:rPr lang="en-GB"/>
              <a:t>Click to edit Master title style</a:t>
            </a:r>
            <a:endParaRPr lang="en-US" dirty="0"/>
          </a:p>
        </p:txBody>
      </p:sp>
      <p:sp>
        <p:nvSpPr>
          <p:cNvPr id="3" name="Content Placeholder 2"/>
          <p:cNvSpPr>
            <a:spLocks noGrp="1"/>
          </p:cNvSpPr>
          <p:nvPr>
            <p:ph idx="1"/>
          </p:nvPr>
        </p:nvSpPr>
        <p:spPr>
          <a:xfrm>
            <a:off x="169011" y="936172"/>
            <a:ext cx="8894602" cy="5419543"/>
          </a:xfrm>
          <a:prstGeom prst="rect">
            <a:avLst/>
          </a:prstGeom>
        </p:spPr>
        <p:txBody>
          <a:bodyPr/>
          <a:lstStyle>
            <a:lvl1pPr>
              <a:defRPr sz="2800">
                <a:latin typeface="Lato" panose="020F0502020204030203" pitchFamily="34" charset="77"/>
                <a:cs typeface="Segoe UI" panose="020B0502040204020203" pitchFamily="34" charset="0"/>
              </a:defRPr>
            </a:lvl1pPr>
            <a:lvl2pPr marL="685800" indent="-228600">
              <a:buFont typeface="Cambria" panose="02040503050406030204" pitchFamily="18" charset="0"/>
              <a:buChar char="-"/>
              <a:defRPr sz="2400">
                <a:latin typeface="Lato" panose="020F0502020204030203" pitchFamily="34" charset="77"/>
                <a:cs typeface="Segoe UI" panose="020B0502040204020203" pitchFamily="34" charset="0"/>
              </a:defRPr>
            </a:lvl2pPr>
            <a:lvl3pPr>
              <a:defRPr sz="2000">
                <a:latin typeface="Lato" panose="020F0502020204030203" pitchFamily="34" charset="77"/>
                <a:cs typeface="Segoe UI" panose="020B0502040204020203" pitchFamily="34" charset="0"/>
              </a:defRPr>
            </a:lvl3pPr>
            <a:lvl4pPr>
              <a:defRPr sz="2000">
                <a:latin typeface="Lato" panose="020F0502020204030203" pitchFamily="34" charset="77"/>
                <a:cs typeface="Segoe UI" panose="020B0502040204020203" pitchFamily="34" charset="0"/>
              </a:defRPr>
            </a:lvl4pPr>
            <a:lvl5pPr>
              <a:defRPr sz="2000">
                <a:latin typeface="Lato" panose="020F0502020204030203" pitchFamily="34" charset="77"/>
                <a:cs typeface="Segoe UI" panose="020B050204020402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Slide Number Placeholder 5"/>
          <p:cNvSpPr txBox="1">
            <a:spLocks/>
          </p:cNvSpPr>
          <p:nvPr userDrawn="1"/>
        </p:nvSpPr>
        <p:spPr>
          <a:xfrm>
            <a:off x="7977054"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400" smtClean="0">
                <a:latin typeface="Lato" panose="020F0502020204030203" pitchFamily="34" charset="77"/>
                <a:cs typeface="Segoe UI" panose="020B0502040204020203" pitchFamily="34" charset="0"/>
              </a:rPr>
              <a:pPr/>
              <a:t>‹#›</a:t>
            </a:fld>
            <a:endParaRPr lang="en-US" dirty="0">
              <a:latin typeface="Lato" panose="020F0502020204030203" pitchFamily="34" charset="77"/>
              <a:cs typeface="Segoe UI" panose="020B0502040204020203" pitchFamily="34" charset="0"/>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cxnSp>
        <p:nvCxnSpPr>
          <p:cNvPr id="6" name="Straight Connector 5">
            <a:extLst>
              <a:ext uri="{FF2B5EF4-FFF2-40B4-BE49-F238E27FC236}">
                <a16:creationId xmlns:a16="http://schemas.microsoft.com/office/drawing/2014/main" id="{13D6C95C-F5A1-47A0-B338-935B91ACFEDF}"/>
              </a:ext>
            </a:extLst>
          </p:cNvPr>
          <p:cNvCxnSpPr>
            <a:cxnSpLocks/>
          </p:cNvCxnSpPr>
          <p:nvPr userDrawn="1"/>
        </p:nvCxnSpPr>
        <p:spPr>
          <a:xfrm>
            <a:off x="117021" y="831498"/>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1882680"/>
      </p:ext>
    </p:extLst>
  </p:cSld>
  <p:clrMapOvr>
    <a:masterClrMapping/>
  </p:clrMapOvr>
</p:sldLayout>
</file>

<file path=ppt/slideLayouts/slideLayout9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12/2/21</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3988718137"/>
      </p:ext>
    </p:extLst>
  </p:cSld>
  <p:clrMapOvr>
    <a:masterClrMapping/>
  </p:clrMapOvr>
</p:sldLayout>
</file>

<file path=ppt/slideLayouts/slideLayout9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12/2/21</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564952349"/>
      </p:ext>
    </p:extLst>
  </p:cSld>
  <p:clrMapOvr>
    <a:masterClrMapping/>
  </p:clrMapOvr>
</p:sldLayout>
</file>

<file path=ppt/slideLayouts/slideLayout910.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032936"/>
      </p:ext>
    </p:extLst>
  </p:cSld>
  <p:clrMapOvr>
    <a:masterClrMapping/>
  </p:clrMapOvr>
</p:sldLayout>
</file>

<file path=ppt/slideLayouts/slideLayout9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solidFill>
                  <a:srgbClr val="C00000"/>
                </a:solidFill>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Date Placeholder 3"/>
          <p:cNvSpPr>
            <a:spLocks noGrp="1"/>
          </p:cNvSpPr>
          <p:nvPr>
            <p:ph type="dt" sz="half" idx="10"/>
          </p:nvPr>
        </p:nvSpPr>
        <p:spPr/>
        <p:txBody>
          <a:bodyPr/>
          <a:lstStyle/>
          <a:p>
            <a:fld id="{A40A767E-AEE4-460C-925C-09B56CD94AC7}" type="datetime1">
              <a:rPr lang="en-US" smtClean="0"/>
              <a:t>12/2/21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pPr/>
              <a:t>‹#›</a:t>
            </a:fld>
            <a:endParaRPr lang="en-US" dirty="0"/>
          </a:p>
        </p:txBody>
      </p:sp>
    </p:spTree>
    <p:extLst>
      <p:ext uri="{BB962C8B-B14F-4D97-AF65-F5344CB8AC3E}">
        <p14:creationId xmlns:p14="http://schemas.microsoft.com/office/powerpoint/2010/main" val="3888641668"/>
      </p:ext>
    </p:extLst>
  </p:cSld>
  <p:clrMapOvr>
    <a:masterClrMapping/>
  </p:clrMapOvr>
</p:sldLayout>
</file>

<file path=ppt/slideLayouts/slideLayout9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955675"/>
          </a:xfrm>
        </p:spPr>
        <p:txBody>
          <a:bodyPr/>
          <a:lstStyle>
            <a:lvl1pPr>
              <a:defRPr>
                <a:solidFill>
                  <a:schemeClr val="accent3"/>
                </a:solidFill>
              </a:defRPr>
            </a:lvl1pPr>
          </a:lstStyle>
          <a:p>
            <a:r>
              <a:rPr lang="en-US" dirty="0"/>
              <a:t>Click to edit Master title style</a:t>
            </a:r>
          </a:p>
        </p:txBody>
      </p:sp>
      <p:sp>
        <p:nvSpPr>
          <p:cNvPr id="3" name="Content Placeholder 2"/>
          <p:cNvSpPr>
            <a:spLocks noGrp="1"/>
          </p:cNvSpPr>
          <p:nvPr>
            <p:ph idx="1"/>
          </p:nvPr>
        </p:nvSpPr>
        <p:spPr>
          <a:xfrm>
            <a:off x="628650" y="1560945"/>
            <a:ext cx="7886700" cy="4616018"/>
          </a:xfrm>
        </p:spPr>
        <p:txBody>
          <a:bodyPr/>
          <a:lstStyle>
            <a:lvl1pPr marL="171450" indent="-171450">
              <a:buFont typeface="Wingdings" panose="05000000000000000000" pitchFamily="2" charset="2"/>
              <a:buChar char="§"/>
              <a:defRPr/>
            </a:lvl1pPr>
            <a:lvl2pPr marL="514350" indent="-171450">
              <a:buFontTx/>
              <a:buChar char="−"/>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C16DFAE-86FD-443D-803F-BD9F119A6357}" type="datetime1">
              <a:rPr lang="en-US" smtClean="0"/>
              <a:t>12/2/21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307054643"/>
      </p:ext>
    </p:extLst>
  </p:cSld>
  <p:clrMapOvr>
    <a:masterClrMapping/>
  </p:clrMapOvr>
</p:sldLayout>
</file>

<file path=ppt/slideLayouts/slideLayout91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73F6E132-3200-40E5-B88F-9645628A7DA7}" type="datetime1">
              <a:rPr lang="en-US" smtClean="0"/>
              <a:t>12/2/21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796615138"/>
      </p:ext>
    </p:extLst>
  </p:cSld>
  <p:clrMapOvr>
    <a:masterClrMapping/>
  </p:clrMapOvr>
</p:sldLayout>
</file>

<file path=ppt/slideLayouts/slideLayout9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8268CF-893E-4A9A-BD8A-DBDA3FADF8A1}" type="datetime1">
              <a:rPr lang="en-US" smtClean="0"/>
              <a:t>12/2/21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126578204"/>
      </p:ext>
    </p:extLst>
  </p:cSld>
  <p:clrMapOvr>
    <a:masterClrMapping/>
  </p:clrMapOvr>
</p:sldLayout>
</file>

<file path=ppt/slideLayouts/slideLayout9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CFD0879-F2BC-42F4-A4D6-0C65BCF03718}" type="datetime1">
              <a:rPr lang="en-US" smtClean="0"/>
              <a:t>12/2/21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2857337"/>
      </p:ext>
    </p:extLst>
  </p:cSld>
  <p:clrMapOvr>
    <a:masterClrMapping/>
  </p:clrMapOvr>
</p:sldLayout>
</file>

<file path=ppt/slideLayouts/slideLayout9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F27251-A192-48DC-8713-15973C92DF78}" type="datetime1">
              <a:rPr lang="en-US" smtClean="0"/>
              <a:t>12/2/21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2841630742"/>
      </p:ext>
    </p:extLst>
  </p:cSld>
  <p:clrMapOvr>
    <a:masterClrMapping/>
  </p:clrMapOvr>
</p:sldLayout>
</file>

<file path=ppt/slideLayouts/slideLayout9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239BD8-FF51-4090-B0B5-C6B47937851C}" type="datetime1">
              <a:rPr lang="en-US" smtClean="0"/>
              <a:t>12/2/21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2148569759"/>
      </p:ext>
    </p:extLst>
  </p:cSld>
  <p:clrMapOvr>
    <a:masterClrMapping/>
  </p:clrMapOvr>
</p:sldLayout>
</file>

<file path=ppt/slideLayouts/slideLayout9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353E770-745B-45D1-AA8D-237ED6E44ED9}" type="datetime1">
              <a:rPr lang="en-US" smtClean="0"/>
              <a:t>12/2/21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243537099"/>
      </p:ext>
    </p:extLst>
  </p:cSld>
  <p:clrMapOvr>
    <a:masterClrMapping/>
  </p:clrMapOvr>
</p:sldLayout>
</file>

<file path=ppt/slideLayouts/slideLayout9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7D4B97A4-2A07-47EF-9A00-4886366C7C45}" type="datetime1">
              <a:rPr lang="en-US" smtClean="0"/>
              <a:t>12/2/21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252784950"/>
      </p:ext>
    </p:extLst>
  </p:cSld>
  <p:clrMapOvr>
    <a:masterClrMapping/>
  </p:clrMapOvr>
</p:sldLayout>
</file>

<file path=ppt/slideLayouts/slideLayout9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F33734-022E-4152-9CBB-70166AD2E165}" type="datetime1">
              <a:rPr lang="en-US" smtClean="0"/>
              <a:t>12/2/21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471558073"/>
      </p:ext>
    </p:extLst>
  </p:cSld>
  <p:clrMapOvr>
    <a:masterClrMapping/>
  </p:clrMapOvr>
</p:sldLayout>
</file>

<file path=ppt/slideLayouts/slideLayout9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94E59A-AF5A-42E8-A2E8-DA78FD2C9995}" type="datetime1">
              <a:rPr lang="en-US" smtClean="0"/>
              <a:t>12/2/21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569295487"/>
      </p:ext>
    </p:extLst>
  </p:cSld>
  <p:clrMapOvr>
    <a:masterClrMapping/>
  </p:clrMapOvr>
</p:sldLayout>
</file>

<file path=ppt/slideLayouts/slideLayout9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12/2/21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556605299"/>
      </p:ext>
    </p:extLst>
  </p:cSld>
  <p:clrMapOvr>
    <a:masterClrMapping/>
  </p:clrMapOvr>
</p:sldLayout>
</file>

<file path=ppt/slideLayouts/slideLayout9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12/2/21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635455129"/>
      </p:ext>
    </p:extLst>
  </p:cSld>
  <p:clrMapOvr>
    <a:masterClrMapping/>
  </p:clrMapOvr>
</p:sldLayout>
</file>

<file path=ppt/slideLayouts/slideLayout9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12/2/21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818737702"/>
      </p:ext>
    </p:extLst>
  </p:cSld>
  <p:clrMapOvr>
    <a:masterClrMapping/>
  </p:clrMapOvr>
</p:sldLayout>
</file>

<file path=ppt/slideLayouts/slideLayout9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12/2/21</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478172524"/>
      </p:ext>
    </p:extLst>
  </p:cSld>
  <p:clrMapOvr>
    <a:masterClrMapping/>
  </p:clrMapOvr>
</p:sldLayout>
</file>

<file path=ppt/slideLayouts/slideLayout9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12/2/21</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206829303"/>
      </p:ext>
    </p:extLst>
  </p:cSld>
  <p:clrMapOvr>
    <a:masterClrMapping/>
  </p:clrMapOvr>
</p:sldLayout>
</file>

<file path=ppt/slideLayouts/slideLayout9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12/2/21</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968640481"/>
      </p:ext>
    </p:extLst>
  </p:cSld>
  <p:clrMapOvr>
    <a:masterClrMapping/>
  </p:clrMapOvr>
</p:sldLayout>
</file>

<file path=ppt/slideLayouts/slideLayout9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12/2/21</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946235967"/>
      </p:ext>
    </p:extLst>
  </p:cSld>
  <p:clrMapOvr>
    <a:masterClrMapping/>
  </p:clrMapOvr>
</p:sldLayout>
</file>

<file path=ppt/slideLayouts/slideLayout9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12/2/21</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4192335150"/>
      </p:ext>
    </p:extLst>
  </p:cSld>
  <p:clrMapOvr>
    <a:masterClrMapping/>
  </p:clrMapOvr>
</p:sldLayout>
</file>

<file path=ppt/slideLayouts/slideLayout9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12/2/21</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293162388"/>
      </p:ext>
    </p:extLst>
  </p:cSld>
  <p:clrMapOvr>
    <a:masterClrMapping/>
  </p:clrMapOvr>
</p:sldLayout>
</file>

<file path=ppt/slideLayouts/slideLayout9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12/2/21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628509233"/>
      </p:ext>
    </p:extLst>
  </p:cSld>
  <p:clrMapOvr>
    <a:masterClrMapping/>
  </p:clrMapOvr>
</p:sldLayout>
</file>

<file path=ppt/slideLayouts/slideLayout9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12/2/21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341791415"/>
      </p:ext>
    </p:extLst>
  </p:cSld>
  <p:clrMapOvr>
    <a:masterClrMapping/>
  </p:clrMapOvr>
</p:sldLayout>
</file>

<file path=ppt/slideLayouts/slideLayout93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476769"/>
      </p:ext>
    </p:extLst>
  </p:cSld>
  <p:clrMapOvr>
    <a:masterClrMapping/>
  </p:clrMapOvr>
</p:sldLayout>
</file>

<file path=ppt/slideLayouts/slideLayout9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945C0-6189-45F9-A8E4-849CD1DF2EC8}"/>
              </a:ext>
            </a:extLst>
          </p:cNvPr>
          <p:cNvSpPr>
            <a:spLocks noGrp="1"/>
          </p:cNvSpPr>
          <p:nvPr>
            <p:ph type="ctrTitle"/>
          </p:nvPr>
        </p:nvSpPr>
        <p:spPr>
          <a:xfrm>
            <a:off x="1143000" y="1122363"/>
            <a:ext cx="6858000" cy="2387600"/>
          </a:xfrm>
        </p:spPr>
        <p:txBody>
          <a:bodyPr anchor="b"/>
          <a:lstStyle>
            <a:lvl1pPr algn="ctr">
              <a:defRPr sz="4500"/>
            </a:lvl1pPr>
          </a:lstStyle>
          <a:p>
            <a:r>
              <a:rPr lang="en-US" dirty="0"/>
              <a:t>Click to edit Master title style</a:t>
            </a:r>
          </a:p>
        </p:txBody>
      </p:sp>
      <p:sp>
        <p:nvSpPr>
          <p:cNvPr id="3" name="Subtitle 2">
            <a:extLst>
              <a:ext uri="{FF2B5EF4-FFF2-40B4-BE49-F238E27FC236}">
                <a16:creationId xmlns:a16="http://schemas.microsoft.com/office/drawing/2014/main" id="{9AE678AC-468B-4020-B66A-F26093C6C3CF}"/>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785063D3-AC3D-4E76-A78A-B51591A90B5E}"/>
              </a:ext>
            </a:extLst>
          </p:cNvPr>
          <p:cNvSpPr>
            <a:spLocks noGrp="1"/>
          </p:cNvSpPr>
          <p:nvPr>
            <p:ph type="dt" sz="half" idx="10"/>
          </p:nvPr>
        </p:nvSpPr>
        <p:spPr/>
        <p:txBody>
          <a:bodyPr/>
          <a:lstStyle/>
          <a:p>
            <a:fld id="{EED55A64-A1A7-4311-9820-88C9ECC830DB}" type="datetime1">
              <a:rPr lang="en-US" smtClean="0"/>
              <a:t>12/2/21</a:t>
            </a:fld>
            <a:endParaRPr lang="en-US"/>
          </a:p>
        </p:txBody>
      </p:sp>
      <p:sp>
        <p:nvSpPr>
          <p:cNvPr id="5" name="Footer Placeholder 4">
            <a:extLst>
              <a:ext uri="{FF2B5EF4-FFF2-40B4-BE49-F238E27FC236}">
                <a16:creationId xmlns:a16="http://schemas.microsoft.com/office/drawing/2014/main" id="{B1A38CE1-BA36-4FB2-88E1-7E09F3AB92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58B6EB-C060-4924-9B34-88A9864EAA9F}"/>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661192722"/>
      </p:ext>
    </p:extLst>
  </p:cSld>
  <p:clrMapOvr>
    <a:masterClrMapping/>
  </p:clrMapOvr>
</p:sldLayout>
</file>

<file path=ppt/slideLayouts/slideLayout9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38A2E-E498-4BCD-947B-EFD8C5D78457}"/>
              </a:ext>
            </a:extLst>
          </p:cNvPr>
          <p:cNvSpPr>
            <a:spLocks noGrp="1"/>
          </p:cNvSpPr>
          <p:nvPr>
            <p:ph type="title"/>
          </p:nvPr>
        </p:nvSpPr>
        <p:spPr/>
        <p:txBody>
          <a:bodyPr/>
          <a:lstStyle>
            <a:lvl1pPr>
              <a:defRPr b="1">
                <a:latin typeface="Myriad Pro Cond" panose="020B0506030403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1FBCCAA5-BEA7-4B42-A5C2-FBC93371BFF7}"/>
              </a:ext>
            </a:extLst>
          </p:cNvPr>
          <p:cNvSpPr>
            <a:spLocks noGrp="1"/>
          </p:cNvSpPr>
          <p:nvPr>
            <p:ph idx="1"/>
          </p:nvPr>
        </p:nvSpPr>
        <p:spPr/>
        <p:txBody>
          <a:bodyPr/>
          <a:lstStyle>
            <a:lvl1pPr>
              <a:defRPr b="1">
                <a:latin typeface="Myriad Pro Cond" panose="020B0506030403020204" pitchFamily="34" charset="0"/>
              </a:defRPr>
            </a:lvl1pPr>
            <a:lvl2pPr>
              <a:defRPr b="1">
                <a:latin typeface="Myriad Pro Cond" panose="020B0506030403020204" pitchFamily="34" charset="0"/>
              </a:defRPr>
            </a:lvl2pPr>
            <a:lvl3pPr>
              <a:defRPr b="1">
                <a:latin typeface="Myriad Pro Cond" panose="020B0506030403020204" pitchFamily="34" charset="0"/>
              </a:defRPr>
            </a:lvl3pPr>
            <a:lvl4pPr>
              <a:defRPr b="1">
                <a:latin typeface="Myriad Pro Cond" panose="020B0506030403020204" pitchFamily="34" charset="0"/>
              </a:defRPr>
            </a:lvl4pPr>
            <a:lvl5pPr>
              <a:defRPr b="1">
                <a:latin typeface="Myriad Pro Cond" panose="020B0506030403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D2F03B-B56E-4DD2-ABA2-715658E533A5}"/>
              </a:ext>
            </a:extLst>
          </p:cNvPr>
          <p:cNvSpPr>
            <a:spLocks noGrp="1"/>
          </p:cNvSpPr>
          <p:nvPr>
            <p:ph type="dt" sz="half" idx="10"/>
          </p:nvPr>
        </p:nvSpPr>
        <p:spPr/>
        <p:txBody>
          <a:bodyPr/>
          <a:lstStyle/>
          <a:p>
            <a:fld id="{6B17AEC4-674B-404B-BD94-FD6D9808E6DE}" type="datetime1">
              <a:rPr lang="en-US" smtClean="0"/>
              <a:t>12/2/21</a:t>
            </a:fld>
            <a:endParaRPr lang="en-US"/>
          </a:p>
        </p:txBody>
      </p:sp>
      <p:sp>
        <p:nvSpPr>
          <p:cNvPr id="5" name="Footer Placeholder 4">
            <a:extLst>
              <a:ext uri="{FF2B5EF4-FFF2-40B4-BE49-F238E27FC236}">
                <a16:creationId xmlns:a16="http://schemas.microsoft.com/office/drawing/2014/main" id="{C3F6711E-CC1D-458A-92D8-6F660BA8D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C9852C-DF95-435C-B2E7-2E5B7793EE71}"/>
              </a:ext>
            </a:extLst>
          </p:cNvPr>
          <p:cNvSpPr>
            <a:spLocks noGrp="1"/>
          </p:cNvSpPr>
          <p:nvPr>
            <p:ph type="sldNum" sz="quarter" idx="12"/>
          </p:nvPr>
        </p:nvSpPr>
        <p:spPr/>
        <p:txBody>
          <a:bodyPr/>
          <a:lstStyle>
            <a:lvl1pPr>
              <a:defRPr sz="2100"/>
            </a:lvl1pPr>
          </a:lstStyle>
          <a:p>
            <a:fld id="{2C27E80B-A655-44B0-A6D9-E5EAFBEBB6E2}" type="slidenum">
              <a:rPr lang="en-US" smtClean="0"/>
              <a:pPr/>
              <a:t>‹#›</a:t>
            </a:fld>
            <a:endParaRPr lang="en-US" dirty="0"/>
          </a:p>
        </p:txBody>
      </p:sp>
    </p:spTree>
    <p:extLst>
      <p:ext uri="{BB962C8B-B14F-4D97-AF65-F5344CB8AC3E}">
        <p14:creationId xmlns:p14="http://schemas.microsoft.com/office/powerpoint/2010/main" val="1224616315"/>
      </p:ext>
    </p:extLst>
  </p:cSld>
  <p:clrMapOvr>
    <a:masterClrMapping/>
  </p:clrMapOvr>
</p:sldLayout>
</file>

<file path=ppt/slideLayouts/slideLayout9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712F3-7128-47A5-A901-A4ACA2FD0D4E}"/>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E91C3FA-7C62-46A7-889B-BAAF2989A7E6}"/>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1C76295-0E82-4E7D-A4DF-61967F4D683F}"/>
              </a:ext>
            </a:extLst>
          </p:cNvPr>
          <p:cNvSpPr>
            <a:spLocks noGrp="1"/>
          </p:cNvSpPr>
          <p:nvPr>
            <p:ph type="dt" sz="half" idx="10"/>
          </p:nvPr>
        </p:nvSpPr>
        <p:spPr/>
        <p:txBody>
          <a:bodyPr/>
          <a:lstStyle/>
          <a:p>
            <a:fld id="{EE06B6A0-53E4-46BE-B7EB-8C109DB24BE1}" type="datetime1">
              <a:rPr lang="en-US" smtClean="0"/>
              <a:t>12/2/21</a:t>
            </a:fld>
            <a:endParaRPr lang="en-US"/>
          </a:p>
        </p:txBody>
      </p:sp>
      <p:sp>
        <p:nvSpPr>
          <p:cNvPr id="5" name="Footer Placeholder 4">
            <a:extLst>
              <a:ext uri="{FF2B5EF4-FFF2-40B4-BE49-F238E27FC236}">
                <a16:creationId xmlns:a16="http://schemas.microsoft.com/office/drawing/2014/main" id="{F31FB585-9159-484F-B86C-E399141CE4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AD0D0F-9310-4D13-96CB-221E769D56AB}"/>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977101568"/>
      </p:ext>
    </p:extLst>
  </p:cSld>
  <p:clrMapOvr>
    <a:masterClrMapping/>
  </p:clrMapOvr>
</p:sldLayout>
</file>

<file path=ppt/slideLayouts/slideLayout9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81E01-B7CF-447C-A24B-903A8ECE36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EEBDE5-9085-4E58-8199-DA390C8A671E}"/>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C06C08-827D-40DE-A323-1B69BD0D765F}"/>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F6B6AFD-AE7D-4C80-B660-19FA11AC5AA3}"/>
              </a:ext>
            </a:extLst>
          </p:cNvPr>
          <p:cNvSpPr>
            <a:spLocks noGrp="1"/>
          </p:cNvSpPr>
          <p:nvPr>
            <p:ph type="dt" sz="half" idx="10"/>
          </p:nvPr>
        </p:nvSpPr>
        <p:spPr/>
        <p:txBody>
          <a:bodyPr/>
          <a:lstStyle/>
          <a:p>
            <a:fld id="{456C68CF-6361-4B6F-96E5-B6DE7111586E}" type="datetime1">
              <a:rPr lang="en-US" smtClean="0"/>
              <a:t>12/2/21</a:t>
            </a:fld>
            <a:endParaRPr lang="en-US"/>
          </a:p>
        </p:txBody>
      </p:sp>
      <p:sp>
        <p:nvSpPr>
          <p:cNvPr id="6" name="Footer Placeholder 5">
            <a:extLst>
              <a:ext uri="{FF2B5EF4-FFF2-40B4-BE49-F238E27FC236}">
                <a16:creationId xmlns:a16="http://schemas.microsoft.com/office/drawing/2014/main" id="{DD1AA9C8-3795-4A4C-B978-CC4FC2715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17D1B4-EC34-44B5-870E-4916AAE3F3CC}"/>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049181557"/>
      </p:ext>
    </p:extLst>
  </p:cSld>
  <p:clrMapOvr>
    <a:masterClrMapping/>
  </p:clrMapOvr>
</p:sldLayout>
</file>

<file path=ppt/slideLayouts/slideLayout9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42F32-BF12-4E6E-9D0E-8DEB5ED790E9}"/>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19FB2A-6E70-451C-AE42-6361AC8B217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D2EC8E6D-A0CC-4B7C-A3B8-A4092AE88027}"/>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61A02B-11BC-4A8E-88B7-2E7B26D6328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3B355BE3-71E0-41FD-8082-2533166CE536}"/>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6165C3-2FD7-4F62-8147-54EEABCFBC69}"/>
              </a:ext>
            </a:extLst>
          </p:cNvPr>
          <p:cNvSpPr>
            <a:spLocks noGrp="1"/>
          </p:cNvSpPr>
          <p:nvPr>
            <p:ph type="dt" sz="half" idx="10"/>
          </p:nvPr>
        </p:nvSpPr>
        <p:spPr/>
        <p:txBody>
          <a:bodyPr/>
          <a:lstStyle/>
          <a:p>
            <a:fld id="{AA6DCAE1-8880-4CED-8D84-4A472FE9B7DD}" type="datetime1">
              <a:rPr lang="en-US" smtClean="0"/>
              <a:t>12/2/21</a:t>
            </a:fld>
            <a:endParaRPr lang="en-US"/>
          </a:p>
        </p:txBody>
      </p:sp>
      <p:sp>
        <p:nvSpPr>
          <p:cNvPr id="8" name="Footer Placeholder 7">
            <a:extLst>
              <a:ext uri="{FF2B5EF4-FFF2-40B4-BE49-F238E27FC236}">
                <a16:creationId xmlns:a16="http://schemas.microsoft.com/office/drawing/2014/main" id="{03FB7643-3F0C-413F-A6FF-CE7E52B70B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A1A58E-5CF6-4E60-8348-CDC976DF9286}"/>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411749096"/>
      </p:ext>
    </p:extLst>
  </p:cSld>
  <p:clrMapOvr>
    <a:masterClrMapping/>
  </p:clrMapOvr>
</p:sldLayout>
</file>

<file path=ppt/slideLayouts/slideLayout9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EA521-D0ED-4F32-9C05-1CED72364A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4B80FF-8F21-4A93-9A9D-1D24CC62EA6C}"/>
              </a:ext>
            </a:extLst>
          </p:cNvPr>
          <p:cNvSpPr>
            <a:spLocks noGrp="1"/>
          </p:cNvSpPr>
          <p:nvPr>
            <p:ph type="dt" sz="half" idx="10"/>
          </p:nvPr>
        </p:nvSpPr>
        <p:spPr/>
        <p:txBody>
          <a:bodyPr/>
          <a:lstStyle/>
          <a:p>
            <a:fld id="{86D44A67-F383-4CC9-826E-3C5047A652BF}" type="datetime1">
              <a:rPr lang="en-US" smtClean="0"/>
              <a:t>12/2/21</a:t>
            </a:fld>
            <a:endParaRPr lang="en-US"/>
          </a:p>
        </p:txBody>
      </p:sp>
      <p:sp>
        <p:nvSpPr>
          <p:cNvPr id="4" name="Footer Placeholder 3">
            <a:extLst>
              <a:ext uri="{FF2B5EF4-FFF2-40B4-BE49-F238E27FC236}">
                <a16:creationId xmlns:a16="http://schemas.microsoft.com/office/drawing/2014/main" id="{76FB90A6-7A3E-460F-809B-E7AC23C58C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802378-A3CD-4657-ABB1-FAA6F52CEC26}"/>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561697295"/>
      </p:ext>
    </p:extLst>
  </p:cSld>
  <p:clrMapOvr>
    <a:masterClrMapping/>
  </p:clrMapOvr>
</p:sldLayout>
</file>

<file path=ppt/slideLayouts/slideLayout9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CC2E51-5953-4DA5-93BC-41DBE0718035}"/>
              </a:ext>
            </a:extLst>
          </p:cNvPr>
          <p:cNvSpPr>
            <a:spLocks noGrp="1"/>
          </p:cNvSpPr>
          <p:nvPr>
            <p:ph type="dt" sz="half" idx="10"/>
          </p:nvPr>
        </p:nvSpPr>
        <p:spPr/>
        <p:txBody>
          <a:bodyPr/>
          <a:lstStyle/>
          <a:p>
            <a:fld id="{7F3D46DC-A844-4AF4-92BE-CD29DB61E1D4}" type="datetime1">
              <a:rPr lang="en-US" smtClean="0"/>
              <a:t>12/2/21</a:t>
            </a:fld>
            <a:endParaRPr lang="en-US"/>
          </a:p>
        </p:txBody>
      </p:sp>
      <p:sp>
        <p:nvSpPr>
          <p:cNvPr id="3" name="Footer Placeholder 2">
            <a:extLst>
              <a:ext uri="{FF2B5EF4-FFF2-40B4-BE49-F238E27FC236}">
                <a16:creationId xmlns:a16="http://schemas.microsoft.com/office/drawing/2014/main" id="{9AD99423-AB3B-43D6-9DA0-1D68F96F70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BE77AB9-06C5-47D0-9AB2-EB19C77814E7}"/>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965158773"/>
      </p:ext>
    </p:extLst>
  </p:cSld>
  <p:clrMapOvr>
    <a:masterClrMapping/>
  </p:clrMapOvr>
</p:sldLayout>
</file>

<file path=ppt/slideLayouts/slideLayout9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E011D-2F27-45D9-A75D-718F4CE6A97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215BE6F-BC5F-4FC4-8CA4-B3EB6FFF2CA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0973DF-CDBB-4F17-AF9B-65387D38BCB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C951773F-1E93-4D17-8AF6-4567B907764D}"/>
              </a:ext>
            </a:extLst>
          </p:cNvPr>
          <p:cNvSpPr>
            <a:spLocks noGrp="1"/>
          </p:cNvSpPr>
          <p:nvPr>
            <p:ph type="dt" sz="half" idx="10"/>
          </p:nvPr>
        </p:nvSpPr>
        <p:spPr/>
        <p:txBody>
          <a:bodyPr/>
          <a:lstStyle/>
          <a:p>
            <a:fld id="{81FC8FD4-D350-45CD-8669-52ABB5E2D0B5}" type="datetime1">
              <a:rPr lang="en-US" smtClean="0"/>
              <a:t>12/2/21</a:t>
            </a:fld>
            <a:endParaRPr lang="en-US"/>
          </a:p>
        </p:txBody>
      </p:sp>
      <p:sp>
        <p:nvSpPr>
          <p:cNvPr id="6" name="Footer Placeholder 5">
            <a:extLst>
              <a:ext uri="{FF2B5EF4-FFF2-40B4-BE49-F238E27FC236}">
                <a16:creationId xmlns:a16="http://schemas.microsoft.com/office/drawing/2014/main" id="{F918B7AC-6A7C-49AF-8E05-18CD798304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256CA0-2AD6-4CB0-A263-63A063D17F3B}"/>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667827999"/>
      </p:ext>
    </p:extLst>
  </p:cSld>
  <p:clrMapOvr>
    <a:masterClrMapping/>
  </p:clrMapOvr>
</p:sldLayout>
</file>

<file path=ppt/slideLayouts/slideLayout9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44E9-475D-45F1-87FC-221F0ACA8E8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DAC85F34-77D8-4238-A2AD-61D9FB6E05F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2767E0C8-F160-4535-888B-CF534C91092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41B52E6D-D87E-4833-A79F-F4E3A1F19AE0}"/>
              </a:ext>
            </a:extLst>
          </p:cNvPr>
          <p:cNvSpPr>
            <a:spLocks noGrp="1"/>
          </p:cNvSpPr>
          <p:nvPr>
            <p:ph type="dt" sz="half" idx="10"/>
          </p:nvPr>
        </p:nvSpPr>
        <p:spPr/>
        <p:txBody>
          <a:bodyPr/>
          <a:lstStyle/>
          <a:p>
            <a:fld id="{32C21CBC-A120-4339-9349-8DA6ADB24C47}" type="datetime1">
              <a:rPr lang="en-US" smtClean="0"/>
              <a:t>12/2/21</a:t>
            </a:fld>
            <a:endParaRPr lang="en-US"/>
          </a:p>
        </p:txBody>
      </p:sp>
      <p:sp>
        <p:nvSpPr>
          <p:cNvPr id="6" name="Footer Placeholder 5">
            <a:extLst>
              <a:ext uri="{FF2B5EF4-FFF2-40B4-BE49-F238E27FC236}">
                <a16:creationId xmlns:a16="http://schemas.microsoft.com/office/drawing/2014/main" id="{63C6BF33-4AAE-4AFB-8216-0C45F35AE7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1A5AF4-3F17-429F-9C73-B93D82120A2F}"/>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4170953536"/>
      </p:ext>
    </p:extLst>
  </p:cSld>
  <p:clrMapOvr>
    <a:masterClrMapping/>
  </p:clrMapOvr>
</p:sldLayout>
</file>

<file path=ppt/slideLayouts/slideLayout9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6459E-BE5E-491B-AEF7-CCC35653F8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85A17B-10C3-4BC3-896E-F4A7480A3C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1A13C5-9D68-4087-94B1-CEAD73FEE5CE}"/>
              </a:ext>
            </a:extLst>
          </p:cNvPr>
          <p:cNvSpPr>
            <a:spLocks noGrp="1"/>
          </p:cNvSpPr>
          <p:nvPr>
            <p:ph type="dt" sz="half" idx="10"/>
          </p:nvPr>
        </p:nvSpPr>
        <p:spPr/>
        <p:txBody>
          <a:bodyPr/>
          <a:lstStyle/>
          <a:p>
            <a:fld id="{5AA05AD3-EA63-48CD-B0D0-8A9B64D98C5F}" type="datetime1">
              <a:rPr lang="en-US" smtClean="0"/>
              <a:t>12/2/21</a:t>
            </a:fld>
            <a:endParaRPr lang="en-US"/>
          </a:p>
        </p:txBody>
      </p:sp>
      <p:sp>
        <p:nvSpPr>
          <p:cNvPr id="5" name="Footer Placeholder 4">
            <a:extLst>
              <a:ext uri="{FF2B5EF4-FFF2-40B4-BE49-F238E27FC236}">
                <a16:creationId xmlns:a16="http://schemas.microsoft.com/office/drawing/2014/main" id="{F19E33D7-DBC3-4872-A104-16CD8C71B8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5B39CF-823E-448C-8E9C-E8F8436968F0}"/>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368647785"/>
      </p:ext>
    </p:extLst>
  </p:cSld>
  <p:clrMapOvr>
    <a:masterClrMapping/>
  </p:clrMapOvr>
</p:sldLayout>
</file>

<file path=ppt/slideLayouts/slideLayout9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2E8218-3921-4591-9CEB-1E93553B8D68}"/>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A1F1C2-8E82-4C14-AC81-B0F87B274281}"/>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C563B6-21C8-4604-99A3-8D4882C83D30}"/>
              </a:ext>
            </a:extLst>
          </p:cNvPr>
          <p:cNvSpPr>
            <a:spLocks noGrp="1"/>
          </p:cNvSpPr>
          <p:nvPr>
            <p:ph type="dt" sz="half" idx="10"/>
          </p:nvPr>
        </p:nvSpPr>
        <p:spPr/>
        <p:txBody>
          <a:bodyPr/>
          <a:lstStyle/>
          <a:p>
            <a:fld id="{55899882-172B-42F4-A6E0-F35CF045E667}" type="datetime1">
              <a:rPr lang="en-US" smtClean="0"/>
              <a:t>12/2/21</a:t>
            </a:fld>
            <a:endParaRPr lang="en-US"/>
          </a:p>
        </p:txBody>
      </p:sp>
      <p:sp>
        <p:nvSpPr>
          <p:cNvPr id="5" name="Footer Placeholder 4">
            <a:extLst>
              <a:ext uri="{FF2B5EF4-FFF2-40B4-BE49-F238E27FC236}">
                <a16:creationId xmlns:a16="http://schemas.microsoft.com/office/drawing/2014/main" id="{AA7C49B4-F7EE-423B-A741-B6749DD8A2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91E3C1-79D2-45C4-BE80-5F170BA4DF3D}"/>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314311198"/>
      </p:ext>
    </p:extLst>
  </p:cSld>
  <p:clrMapOvr>
    <a:masterClrMapping/>
  </p:clrMapOvr>
</p:sldLayout>
</file>

<file path=ppt/slideLayouts/slideLayout9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220245960"/>
      </p:ext>
    </p:extLst>
  </p:cSld>
  <p:clrMapOvr>
    <a:masterClrMapping/>
  </p:clrMapOvr>
  <p:transition/>
</p:sldLayout>
</file>

<file path=ppt/slideLayouts/slideLayout9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385856308"/>
      </p:ext>
    </p:extLst>
  </p:cSld>
  <p:clrMapOvr>
    <a:masterClrMapping/>
  </p:clrMapOvr>
  <p:transition/>
</p:sldLayout>
</file>

<file path=ppt/slideLayouts/slideLayout9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1442433916"/>
      </p:ext>
    </p:extLst>
  </p:cSld>
  <p:clrMapOvr>
    <a:masterClrMapping/>
  </p:clrMapOvr>
  <p:transition/>
</p:sldLayout>
</file>

<file path=ppt/slideLayouts/slideLayout9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852585294"/>
      </p:ext>
    </p:extLst>
  </p:cSld>
  <p:clrMapOvr>
    <a:masterClrMapping/>
  </p:clrMapOvr>
  <p:transition/>
</p:sldLayout>
</file>

<file path=ppt/slideLayouts/slideLayout9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129474409"/>
      </p:ext>
    </p:extLst>
  </p:cSld>
  <p:clrMapOvr>
    <a:masterClrMapping/>
  </p:clrMapOvr>
  <p:transition/>
</p:sldLayout>
</file>

<file path=ppt/slideLayouts/slideLayout9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3164999301"/>
      </p:ext>
    </p:extLst>
  </p:cSld>
  <p:clrMapOvr>
    <a:masterClrMapping/>
  </p:clrMapOvr>
  <p:transition/>
</p:sldLayout>
</file>

<file path=ppt/slideLayouts/slideLayout9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533896662"/>
      </p:ext>
    </p:extLst>
  </p:cSld>
  <p:clrMapOvr>
    <a:masterClrMapping/>
  </p:clrMapOvr>
  <p:transition/>
</p:sldLayout>
</file>

<file path=ppt/slideLayouts/slideLayout9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297328958"/>
      </p:ext>
    </p:extLst>
  </p:cSld>
  <p:clrMapOvr>
    <a:masterClrMapping/>
  </p:clrMapOvr>
  <p:transition/>
</p:sldLayout>
</file>

<file path=ppt/slideLayouts/slideLayout9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2482080551"/>
      </p:ext>
    </p:extLst>
  </p:cSld>
  <p:clrMapOvr>
    <a:masterClrMapping/>
  </p:clrMapOvr>
  <p:transition/>
</p:sldLayout>
</file>

<file path=ppt/slideLayouts/slideLayout9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3432870988"/>
      </p:ext>
    </p:extLst>
  </p:cSld>
  <p:clrMapOvr>
    <a:masterClrMapping/>
  </p:clrMapOvr>
  <p:transition/>
</p:sldLayout>
</file>

<file path=ppt/slideLayouts/slideLayout9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3203037375"/>
      </p:ext>
    </p:extLst>
  </p:cSld>
  <p:clrMapOvr>
    <a:masterClrMapping/>
  </p:clrMapOvr>
  <p:transition/>
</p:sldLayout>
</file>

<file path=ppt/slideLayouts/slideLayout95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488118211"/>
      </p:ext>
    </p:extLst>
  </p:cSld>
  <p:clrMapOvr>
    <a:masterClrMapping/>
  </p:clrMapOvr>
  <p:transition/>
</p:sldLayout>
</file>

<file path=ppt/slideLayouts/slideLayout9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1172316345"/>
      </p:ext>
    </p:extLst>
  </p:cSld>
  <p:clrMapOvr>
    <a:masterClrMapping/>
  </p:clrMapOvr>
  <p:transition/>
</p:sldLayout>
</file>

<file path=ppt/slideLayouts/slideLayout9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3864428345"/>
      </p:ext>
    </p:extLst>
  </p:cSld>
  <p:clrMapOvr>
    <a:masterClrMapping/>
  </p:clrMapOvr>
  <p:transition/>
</p:sldLayout>
</file>

<file path=ppt/slideLayouts/slideLayout9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2741554101"/>
      </p:ext>
    </p:extLst>
  </p:cSld>
  <p:clrMapOvr>
    <a:masterClrMapping/>
  </p:clrMapOvr>
  <p:transition/>
</p:sldLayout>
</file>

<file path=ppt/slideLayouts/slideLayout9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2173400386"/>
      </p:ext>
    </p:extLst>
  </p:cSld>
  <p:clrMapOvr>
    <a:masterClrMapping/>
  </p:clrMapOvr>
  <p:transition/>
</p:sldLayout>
</file>

<file path=ppt/slideLayouts/slideLayout9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3249980054"/>
      </p:ext>
    </p:extLst>
  </p:cSld>
  <p:clrMapOvr>
    <a:masterClrMapping/>
  </p:clrMapOvr>
  <p:transition/>
</p:sldLayout>
</file>

<file path=ppt/slideLayouts/slideLayout9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3909970159"/>
      </p:ext>
    </p:extLst>
  </p:cSld>
  <p:clrMapOvr>
    <a:masterClrMapping/>
  </p:clrMapOvr>
  <p:transition/>
</p:sldLayout>
</file>

<file path=ppt/slideLayouts/slideLayout9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2667655766"/>
      </p:ext>
    </p:extLst>
  </p:cSld>
  <p:clrMapOvr>
    <a:masterClrMapping/>
  </p:clrMapOvr>
  <p:transition/>
</p:sldLayout>
</file>

<file path=ppt/slideLayouts/slideLayout9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2456802514"/>
      </p:ext>
    </p:extLst>
  </p:cSld>
  <p:clrMapOvr>
    <a:masterClrMapping/>
  </p:clrMapOvr>
  <p:transition/>
</p:sldLayout>
</file>

<file path=ppt/slideLayouts/slideLayout9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423976022"/>
      </p:ext>
    </p:extLst>
  </p:cSld>
  <p:clrMapOvr>
    <a:masterClrMapping/>
  </p:clrMapOvr>
  <p:transition/>
</p:sldLayout>
</file>

<file path=ppt/slideLayouts/slideLayout9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1457700787"/>
      </p:ext>
    </p:extLst>
  </p:cSld>
  <p:clrMapOvr>
    <a:masterClrMapping/>
  </p:clrMapOvr>
  <p:transition/>
</p:sldLayout>
</file>

<file path=ppt/slideLayouts/slideLayout9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2850360790"/>
      </p:ext>
    </p:extLst>
  </p:cSld>
  <p:clrMapOvr>
    <a:masterClrMapping/>
  </p:clrMapOvr>
  <p:transition/>
</p:sldLayout>
</file>

<file path=ppt/slideLayouts/slideLayout96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144899427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13" Type="http://schemas.openxmlformats.org/officeDocument/2006/relationships/theme" Target="../theme/theme40.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slideLayout" Target="../slideLayouts/slideLayout433.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13" Type="http://schemas.openxmlformats.org/officeDocument/2006/relationships/image" Target="../media/image1.png"/><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13" Type="http://schemas.openxmlformats.org/officeDocument/2006/relationships/image" Target="../media/image1.png"/><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image" Target="../media/image1.png"/><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theme" Target="../theme/theme48.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9.xml"/><Relationship Id="rId13" Type="http://schemas.openxmlformats.org/officeDocument/2006/relationships/theme" Target="../theme/theme49.xml"/><Relationship Id="rId3" Type="http://schemas.openxmlformats.org/officeDocument/2006/relationships/slideLayout" Target="../slideLayouts/slideLayout524.xml"/><Relationship Id="rId7" Type="http://schemas.openxmlformats.org/officeDocument/2006/relationships/slideLayout" Target="../slideLayouts/slideLayout528.xml"/><Relationship Id="rId12" Type="http://schemas.openxmlformats.org/officeDocument/2006/relationships/slideLayout" Target="../slideLayouts/slideLayout533.xml"/><Relationship Id="rId2" Type="http://schemas.openxmlformats.org/officeDocument/2006/relationships/slideLayout" Target="../slideLayouts/slideLayout523.xml"/><Relationship Id="rId1" Type="http://schemas.openxmlformats.org/officeDocument/2006/relationships/slideLayout" Target="../slideLayouts/slideLayout522.xml"/><Relationship Id="rId6" Type="http://schemas.openxmlformats.org/officeDocument/2006/relationships/slideLayout" Target="../slideLayouts/slideLayout527.xml"/><Relationship Id="rId11" Type="http://schemas.openxmlformats.org/officeDocument/2006/relationships/slideLayout" Target="../slideLayouts/slideLayout532.xml"/><Relationship Id="rId5" Type="http://schemas.openxmlformats.org/officeDocument/2006/relationships/slideLayout" Target="../slideLayouts/slideLayout526.xml"/><Relationship Id="rId10" Type="http://schemas.openxmlformats.org/officeDocument/2006/relationships/slideLayout" Target="../slideLayouts/slideLayout531.xml"/><Relationship Id="rId4" Type="http://schemas.openxmlformats.org/officeDocument/2006/relationships/slideLayout" Target="../slideLayouts/slideLayout525.xml"/><Relationship Id="rId9" Type="http://schemas.openxmlformats.org/officeDocument/2006/relationships/slideLayout" Target="../slideLayouts/slideLayout530.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1.xml"/><Relationship Id="rId13" Type="http://schemas.openxmlformats.org/officeDocument/2006/relationships/image" Target="../media/image1.png"/><Relationship Id="rId3" Type="http://schemas.openxmlformats.org/officeDocument/2006/relationships/slideLayout" Target="../slideLayouts/slideLayout536.xml"/><Relationship Id="rId7" Type="http://schemas.openxmlformats.org/officeDocument/2006/relationships/slideLayout" Target="../slideLayouts/slideLayout540.xml"/><Relationship Id="rId12" Type="http://schemas.openxmlformats.org/officeDocument/2006/relationships/theme" Target="../theme/theme50.xml"/><Relationship Id="rId2" Type="http://schemas.openxmlformats.org/officeDocument/2006/relationships/slideLayout" Target="../slideLayouts/slideLayout535.xml"/><Relationship Id="rId1" Type="http://schemas.openxmlformats.org/officeDocument/2006/relationships/slideLayout" Target="../slideLayouts/slideLayout534.xml"/><Relationship Id="rId6" Type="http://schemas.openxmlformats.org/officeDocument/2006/relationships/slideLayout" Target="../slideLayouts/slideLayout539.xml"/><Relationship Id="rId11" Type="http://schemas.openxmlformats.org/officeDocument/2006/relationships/slideLayout" Target="../slideLayouts/slideLayout544.xml"/><Relationship Id="rId5" Type="http://schemas.openxmlformats.org/officeDocument/2006/relationships/slideLayout" Target="../slideLayouts/slideLayout538.xml"/><Relationship Id="rId10" Type="http://schemas.openxmlformats.org/officeDocument/2006/relationships/slideLayout" Target="../slideLayouts/slideLayout543.xml"/><Relationship Id="rId4" Type="http://schemas.openxmlformats.org/officeDocument/2006/relationships/slideLayout" Target="../slideLayouts/slideLayout537.xml"/><Relationship Id="rId9" Type="http://schemas.openxmlformats.org/officeDocument/2006/relationships/slideLayout" Target="../slideLayouts/slideLayout542.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2.xml"/><Relationship Id="rId13" Type="http://schemas.openxmlformats.org/officeDocument/2006/relationships/image" Target="../media/image1.png"/><Relationship Id="rId3" Type="http://schemas.openxmlformats.org/officeDocument/2006/relationships/slideLayout" Target="../slideLayouts/slideLayout547.xml"/><Relationship Id="rId7" Type="http://schemas.openxmlformats.org/officeDocument/2006/relationships/slideLayout" Target="../slideLayouts/slideLayout551.xml"/><Relationship Id="rId12" Type="http://schemas.openxmlformats.org/officeDocument/2006/relationships/theme" Target="../theme/theme51.xml"/><Relationship Id="rId2" Type="http://schemas.openxmlformats.org/officeDocument/2006/relationships/slideLayout" Target="../slideLayouts/slideLayout546.xml"/><Relationship Id="rId1" Type="http://schemas.openxmlformats.org/officeDocument/2006/relationships/slideLayout" Target="../slideLayouts/slideLayout545.xml"/><Relationship Id="rId6" Type="http://schemas.openxmlformats.org/officeDocument/2006/relationships/slideLayout" Target="../slideLayouts/slideLayout550.xml"/><Relationship Id="rId11" Type="http://schemas.openxmlformats.org/officeDocument/2006/relationships/slideLayout" Target="../slideLayouts/slideLayout555.xml"/><Relationship Id="rId5" Type="http://schemas.openxmlformats.org/officeDocument/2006/relationships/slideLayout" Target="../slideLayouts/slideLayout549.xml"/><Relationship Id="rId10" Type="http://schemas.openxmlformats.org/officeDocument/2006/relationships/slideLayout" Target="../slideLayouts/slideLayout554.xml"/><Relationship Id="rId4" Type="http://schemas.openxmlformats.org/officeDocument/2006/relationships/slideLayout" Target="../slideLayouts/slideLayout548.xml"/><Relationship Id="rId9" Type="http://schemas.openxmlformats.org/officeDocument/2006/relationships/slideLayout" Target="../slideLayouts/slideLayout553.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3.xml"/><Relationship Id="rId3" Type="http://schemas.openxmlformats.org/officeDocument/2006/relationships/slideLayout" Target="../slideLayouts/slideLayout558.xml"/><Relationship Id="rId7" Type="http://schemas.openxmlformats.org/officeDocument/2006/relationships/slideLayout" Target="../slideLayouts/slideLayout562.xml"/><Relationship Id="rId12" Type="http://schemas.openxmlformats.org/officeDocument/2006/relationships/theme" Target="../theme/theme52.xml"/><Relationship Id="rId2" Type="http://schemas.openxmlformats.org/officeDocument/2006/relationships/slideLayout" Target="../slideLayouts/slideLayout557.xml"/><Relationship Id="rId1" Type="http://schemas.openxmlformats.org/officeDocument/2006/relationships/slideLayout" Target="../slideLayouts/slideLayout556.xml"/><Relationship Id="rId6" Type="http://schemas.openxmlformats.org/officeDocument/2006/relationships/slideLayout" Target="../slideLayouts/slideLayout561.xml"/><Relationship Id="rId11" Type="http://schemas.openxmlformats.org/officeDocument/2006/relationships/slideLayout" Target="../slideLayouts/slideLayout566.xml"/><Relationship Id="rId5" Type="http://schemas.openxmlformats.org/officeDocument/2006/relationships/slideLayout" Target="../slideLayouts/slideLayout560.xml"/><Relationship Id="rId10" Type="http://schemas.openxmlformats.org/officeDocument/2006/relationships/slideLayout" Target="../slideLayouts/slideLayout565.xml"/><Relationship Id="rId4" Type="http://schemas.openxmlformats.org/officeDocument/2006/relationships/slideLayout" Target="../slideLayouts/slideLayout559.xml"/><Relationship Id="rId9" Type="http://schemas.openxmlformats.org/officeDocument/2006/relationships/slideLayout" Target="../slideLayouts/slideLayout564.xml"/></Relationships>
</file>

<file path=ppt/slideMasters/_rels/slideMaster53.xml.rels><?xml version="1.0" encoding="UTF-8" standalone="yes"?>
<Relationships xmlns="http://schemas.openxmlformats.org/package/2006/relationships"><Relationship Id="rId3" Type="http://schemas.openxmlformats.org/officeDocument/2006/relationships/theme" Target="../theme/theme53.xml"/><Relationship Id="rId2" Type="http://schemas.openxmlformats.org/officeDocument/2006/relationships/slideLayout" Target="../slideLayouts/slideLayout568.xml"/><Relationship Id="rId1" Type="http://schemas.openxmlformats.org/officeDocument/2006/relationships/slideLayout" Target="../slideLayouts/slideLayout567.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76.xml"/><Relationship Id="rId13" Type="http://schemas.openxmlformats.org/officeDocument/2006/relationships/theme" Target="../theme/theme54.xml"/><Relationship Id="rId3" Type="http://schemas.openxmlformats.org/officeDocument/2006/relationships/slideLayout" Target="../slideLayouts/slideLayout571.xml"/><Relationship Id="rId7" Type="http://schemas.openxmlformats.org/officeDocument/2006/relationships/slideLayout" Target="../slideLayouts/slideLayout575.xml"/><Relationship Id="rId12" Type="http://schemas.openxmlformats.org/officeDocument/2006/relationships/slideLayout" Target="../slideLayouts/slideLayout580.xml"/><Relationship Id="rId2" Type="http://schemas.openxmlformats.org/officeDocument/2006/relationships/slideLayout" Target="../slideLayouts/slideLayout570.xml"/><Relationship Id="rId1" Type="http://schemas.openxmlformats.org/officeDocument/2006/relationships/slideLayout" Target="../slideLayouts/slideLayout569.xml"/><Relationship Id="rId6" Type="http://schemas.openxmlformats.org/officeDocument/2006/relationships/slideLayout" Target="../slideLayouts/slideLayout574.xml"/><Relationship Id="rId11" Type="http://schemas.openxmlformats.org/officeDocument/2006/relationships/slideLayout" Target="../slideLayouts/slideLayout579.xml"/><Relationship Id="rId5" Type="http://schemas.openxmlformats.org/officeDocument/2006/relationships/slideLayout" Target="../slideLayouts/slideLayout573.xml"/><Relationship Id="rId10" Type="http://schemas.openxmlformats.org/officeDocument/2006/relationships/slideLayout" Target="../slideLayouts/slideLayout578.xml"/><Relationship Id="rId4" Type="http://schemas.openxmlformats.org/officeDocument/2006/relationships/slideLayout" Target="../slideLayouts/slideLayout572.xml"/><Relationship Id="rId9" Type="http://schemas.openxmlformats.org/officeDocument/2006/relationships/slideLayout" Target="../slideLayouts/slideLayout577.xml"/><Relationship Id="rId14" Type="http://schemas.openxmlformats.org/officeDocument/2006/relationships/image" Target="../media/image1.png"/></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88.xml"/><Relationship Id="rId13" Type="http://schemas.openxmlformats.org/officeDocument/2006/relationships/image" Target="../media/image1.png"/><Relationship Id="rId3" Type="http://schemas.openxmlformats.org/officeDocument/2006/relationships/slideLayout" Target="../slideLayouts/slideLayout583.xml"/><Relationship Id="rId7" Type="http://schemas.openxmlformats.org/officeDocument/2006/relationships/slideLayout" Target="../slideLayouts/slideLayout587.xml"/><Relationship Id="rId12" Type="http://schemas.openxmlformats.org/officeDocument/2006/relationships/theme" Target="../theme/theme55.xml"/><Relationship Id="rId2" Type="http://schemas.openxmlformats.org/officeDocument/2006/relationships/slideLayout" Target="../slideLayouts/slideLayout582.xml"/><Relationship Id="rId1" Type="http://schemas.openxmlformats.org/officeDocument/2006/relationships/slideLayout" Target="../slideLayouts/slideLayout581.xml"/><Relationship Id="rId6" Type="http://schemas.openxmlformats.org/officeDocument/2006/relationships/slideLayout" Target="../slideLayouts/slideLayout586.xml"/><Relationship Id="rId11" Type="http://schemas.openxmlformats.org/officeDocument/2006/relationships/slideLayout" Target="../slideLayouts/slideLayout591.xml"/><Relationship Id="rId5" Type="http://schemas.openxmlformats.org/officeDocument/2006/relationships/slideLayout" Target="../slideLayouts/slideLayout585.xml"/><Relationship Id="rId10" Type="http://schemas.openxmlformats.org/officeDocument/2006/relationships/slideLayout" Target="../slideLayouts/slideLayout590.xml"/><Relationship Id="rId4" Type="http://schemas.openxmlformats.org/officeDocument/2006/relationships/slideLayout" Target="../slideLayouts/slideLayout584.xml"/><Relationship Id="rId9" Type="http://schemas.openxmlformats.org/officeDocument/2006/relationships/slideLayout" Target="../slideLayouts/slideLayout58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599.xml"/><Relationship Id="rId13" Type="http://schemas.openxmlformats.org/officeDocument/2006/relationships/image" Target="../media/image1.png"/><Relationship Id="rId3" Type="http://schemas.openxmlformats.org/officeDocument/2006/relationships/slideLayout" Target="../slideLayouts/slideLayout594.xml"/><Relationship Id="rId7" Type="http://schemas.openxmlformats.org/officeDocument/2006/relationships/slideLayout" Target="../slideLayouts/slideLayout598.xml"/><Relationship Id="rId12" Type="http://schemas.openxmlformats.org/officeDocument/2006/relationships/theme" Target="../theme/theme56.xml"/><Relationship Id="rId2" Type="http://schemas.openxmlformats.org/officeDocument/2006/relationships/slideLayout" Target="../slideLayouts/slideLayout593.xml"/><Relationship Id="rId1" Type="http://schemas.openxmlformats.org/officeDocument/2006/relationships/slideLayout" Target="../slideLayouts/slideLayout592.xml"/><Relationship Id="rId6" Type="http://schemas.openxmlformats.org/officeDocument/2006/relationships/slideLayout" Target="../slideLayouts/slideLayout597.xml"/><Relationship Id="rId11" Type="http://schemas.openxmlformats.org/officeDocument/2006/relationships/slideLayout" Target="../slideLayouts/slideLayout602.xml"/><Relationship Id="rId5" Type="http://schemas.openxmlformats.org/officeDocument/2006/relationships/slideLayout" Target="../slideLayouts/slideLayout596.xml"/><Relationship Id="rId10" Type="http://schemas.openxmlformats.org/officeDocument/2006/relationships/slideLayout" Target="../slideLayouts/slideLayout601.xml"/><Relationship Id="rId4" Type="http://schemas.openxmlformats.org/officeDocument/2006/relationships/slideLayout" Target="../slideLayouts/slideLayout595.xml"/><Relationship Id="rId9" Type="http://schemas.openxmlformats.org/officeDocument/2006/relationships/slideLayout" Target="../slideLayouts/slideLayout600.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10.xml"/><Relationship Id="rId13" Type="http://schemas.openxmlformats.org/officeDocument/2006/relationships/image" Target="../media/image1.png"/><Relationship Id="rId3" Type="http://schemas.openxmlformats.org/officeDocument/2006/relationships/slideLayout" Target="../slideLayouts/slideLayout605.xml"/><Relationship Id="rId7" Type="http://schemas.openxmlformats.org/officeDocument/2006/relationships/slideLayout" Target="../slideLayouts/slideLayout609.xml"/><Relationship Id="rId12" Type="http://schemas.openxmlformats.org/officeDocument/2006/relationships/theme" Target="../theme/theme57.xml"/><Relationship Id="rId2" Type="http://schemas.openxmlformats.org/officeDocument/2006/relationships/slideLayout" Target="../slideLayouts/slideLayout604.xml"/><Relationship Id="rId1" Type="http://schemas.openxmlformats.org/officeDocument/2006/relationships/slideLayout" Target="../slideLayouts/slideLayout603.xml"/><Relationship Id="rId6" Type="http://schemas.openxmlformats.org/officeDocument/2006/relationships/slideLayout" Target="../slideLayouts/slideLayout608.xml"/><Relationship Id="rId11" Type="http://schemas.openxmlformats.org/officeDocument/2006/relationships/slideLayout" Target="../slideLayouts/slideLayout613.xml"/><Relationship Id="rId5" Type="http://schemas.openxmlformats.org/officeDocument/2006/relationships/slideLayout" Target="../slideLayouts/slideLayout607.xml"/><Relationship Id="rId10" Type="http://schemas.openxmlformats.org/officeDocument/2006/relationships/slideLayout" Target="../slideLayouts/slideLayout612.xml"/><Relationship Id="rId4" Type="http://schemas.openxmlformats.org/officeDocument/2006/relationships/slideLayout" Target="../slideLayouts/slideLayout606.xml"/><Relationship Id="rId9" Type="http://schemas.openxmlformats.org/officeDocument/2006/relationships/slideLayout" Target="../slideLayouts/slideLayout611.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21.xml"/><Relationship Id="rId13" Type="http://schemas.openxmlformats.org/officeDocument/2006/relationships/theme" Target="../theme/theme58.xml"/><Relationship Id="rId3" Type="http://schemas.openxmlformats.org/officeDocument/2006/relationships/slideLayout" Target="../slideLayouts/slideLayout616.xml"/><Relationship Id="rId7" Type="http://schemas.openxmlformats.org/officeDocument/2006/relationships/slideLayout" Target="../slideLayouts/slideLayout620.xml"/><Relationship Id="rId12" Type="http://schemas.openxmlformats.org/officeDocument/2006/relationships/slideLayout" Target="../slideLayouts/slideLayout625.xml"/><Relationship Id="rId2" Type="http://schemas.openxmlformats.org/officeDocument/2006/relationships/slideLayout" Target="../slideLayouts/slideLayout615.xml"/><Relationship Id="rId1" Type="http://schemas.openxmlformats.org/officeDocument/2006/relationships/slideLayout" Target="../slideLayouts/slideLayout614.xml"/><Relationship Id="rId6" Type="http://schemas.openxmlformats.org/officeDocument/2006/relationships/slideLayout" Target="../slideLayouts/slideLayout619.xml"/><Relationship Id="rId11" Type="http://schemas.openxmlformats.org/officeDocument/2006/relationships/slideLayout" Target="../slideLayouts/slideLayout624.xml"/><Relationship Id="rId5" Type="http://schemas.openxmlformats.org/officeDocument/2006/relationships/slideLayout" Target="../slideLayouts/slideLayout618.xml"/><Relationship Id="rId10" Type="http://schemas.openxmlformats.org/officeDocument/2006/relationships/slideLayout" Target="../slideLayouts/slideLayout623.xml"/><Relationship Id="rId4" Type="http://schemas.openxmlformats.org/officeDocument/2006/relationships/slideLayout" Target="../slideLayouts/slideLayout617.xml"/><Relationship Id="rId9" Type="http://schemas.openxmlformats.org/officeDocument/2006/relationships/slideLayout" Target="../slideLayouts/slideLayout622.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33.xml"/><Relationship Id="rId13" Type="http://schemas.openxmlformats.org/officeDocument/2006/relationships/image" Target="../media/image1.png"/><Relationship Id="rId3" Type="http://schemas.openxmlformats.org/officeDocument/2006/relationships/slideLayout" Target="../slideLayouts/slideLayout628.xml"/><Relationship Id="rId7" Type="http://schemas.openxmlformats.org/officeDocument/2006/relationships/slideLayout" Target="../slideLayouts/slideLayout632.xml"/><Relationship Id="rId12" Type="http://schemas.openxmlformats.org/officeDocument/2006/relationships/theme" Target="../theme/theme59.xml"/><Relationship Id="rId2" Type="http://schemas.openxmlformats.org/officeDocument/2006/relationships/slideLayout" Target="../slideLayouts/slideLayout627.xml"/><Relationship Id="rId1" Type="http://schemas.openxmlformats.org/officeDocument/2006/relationships/slideLayout" Target="../slideLayouts/slideLayout626.xml"/><Relationship Id="rId6" Type="http://schemas.openxmlformats.org/officeDocument/2006/relationships/slideLayout" Target="../slideLayouts/slideLayout631.xml"/><Relationship Id="rId11" Type="http://schemas.openxmlformats.org/officeDocument/2006/relationships/slideLayout" Target="../slideLayouts/slideLayout636.xml"/><Relationship Id="rId5" Type="http://schemas.openxmlformats.org/officeDocument/2006/relationships/slideLayout" Target="../slideLayouts/slideLayout630.xml"/><Relationship Id="rId10" Type="http://schemas.openxmlformats.org/officeDocument/2006/relationships/slideLayout" Target="../slideLayouts/slideLayout635.xml"/><Relationship Id="rId4" Type="http://schemas.openxmlformats.org/officeDocument/2006/relationships/slideLayout" Target="../slideLayouts/slideLayout629.xml"/><Relationship Id="rId9" Type="http://schemas.openxmlformats.org/officeDocument/2006/relationships/slideLayout" Target="../slideLayouts/slideLayout634.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44.xml"/><Relationship Id="rId13" Type="http://schemas.openxmlformats.org/officeDocument/2006/relationships/image" Target="../media/image1.png"/><Relationship Id="rId3" Type="http://schemas.openxmlformats.org/officeDocument/2006/relationships/slideLayout" Target="../slideLayouts/slideLayout639.xml"/><Relationship Id="rId7" Type="http://schemas.openxmlformats.org/officeDocument/2006/relationships/slideLayout" Target="../slideLayouts/slideLayout643.xml"/><Relationship Id="rId12" Type="http://schemas.openxmlformats.org/officeDocument/2006/relationships/theme" Target="../theme/theme60.xml"/><Relationship Id="rId2" Type="http://schemas.openxmlformats.org/officeDocument/2006/relationships/slideLayout" Target="../slideLayouts/slideLayout638.xml"/><Relationship Id="rId1" Type="http://schemas.openxmlformats.org/officeDocument/2006/relationships/slideLayout" Target="../slideLayouts/slideLayout637.xml"/><Relationship Id="rId6" Type="http://schemas.openxmlformats.org/officeDocument/2006/relationships/slideLayout" Target="../slideLayouts/slideLayout642.xml"/><Relationship Id="rId11" Type="http://schemas.openxmlformats.org/officeDocument/2006/relationships/slideLayout" Target="../slideLayouts/slideLayout647.xml"/><Relationship Id="rId5" Type="http://schemas.openxmlformats.org/officeDocument/2006/relationships/slideLayout" Target="../slideLayouts/slideLayout641.xml"/><Relationship Id="rId10" Type="http://schemas.openxmlformats.org/officeDocument/2006/relationships/slideLayout" Target="../slideLayouts/slideLayout646.xml"/><Relationship Id="rId4" Type="http://schemas.openxmlformats.org/officeDocument/2006/relationships/slideLayout" Target="../slideLayouts/slideLayout640.xml"/><Relationship Id="rId9" Type="http://schemas.openxmlformats.org/officeDocument/2006/relationships/slideLayout" Target="../slideLayouts/slideLayout645.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55.xml"/><Relationship Id="rId3" Type="http://schemas.openxmlformats.org/officeDocument/2006/relationships/slideLayout" Target="../slideLayouts/slideLayout650.xml"/><Relationship Id="rId7" Type="http://schemas.openxmlformats.org/officeDocument/2006/relationships/slideLayout" Target="../slideLayouts/slideLayout654.xml"/><Relationship Id="rId12" Type="http://schemas.openxmlformats.org/officeDocument/2006/relationships/theme" Target="../theme/theme61.xml"/><Relationship Id="rId2" Type="http://schemas.openxmlformats.org/officeDocument/2006/relationships/slideLayout" Target="../slideLayouts/slideLayout649.xml"/><Relationship Id="rId1" Type="http://schemas.openxmlformats.org/officeDocument/2006/relationships/slideLayout" Target="../slideLayouts/slideLayout648.xml"/><Relationship Id="rId6" Type="http://schemas.openxmlformats.org/officeDocument/2006/relationships/slideLayout" Target="../slideLayouts/slideLayout653.xml"/><Relationship Id="rId11" Type="http://schemas.openxmlformats.org/officeDocument/2006/relationships/slideLayout" Target="../slideLayouts/slideLayout658.xml"/><Relationship Id="rId5" Type="http://schemas.openxmlformats.org/officeDocument/2006/relationships/slideLayout" Target="../slideLayouts/slideLayout652.xml"/><Relationship Id="rId10" Type="http://schemas.openxmlformats.org/officeDocument/2006/relationships/slideLayout" Target="../slideLayouts/slideLayout657.xml"/><Relationship Id="rId4" Type="http://schemas.openxmlformats.org/officeDocument/2006/relationships/slideLayout" Target="../slideLayouts/slideLayout651.xml"/><Relationship Id="rId9" Type="http://schemas.openxmlformats.org/officeDocument/2006/relationships/slideLayout" Target="../slideLayouts/slideLayout656.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66.xml"/><Relationship Id="rId13" Type="http://schemas.openxmlformats.org/officeDocument/2006/relationships/theme" Target="../theme/theme62.xml"/><Relationship Id="rId3" Type="http://schemas.openxmlformats.org/officeDocument/2006/relationships/slideLayout" Target="../slideLayouts/slideLayout661.xml"/><Relationship Id="rId7" Type="http://schemas.openxmlformats.org/officeDocument/2006/relationships/slideLayout" Target="../slideLayouts/slideLayout665.xml"/><Relationship Id="rId12" Type="http://schemas.openxmlformats.org/officeDocument/2006/relationships/slideLayout" Target="../slideLayouts/slideLayout670.xml"/><Relationship Id="rId2" Type="http://schemas.openxmlformats.org/officeDocument/2006/relationships/slideLayout" Target="../slideLayouts/slideLayout660.xml"/><Relationship Id="rId1" Type="http://schemas.openxmlformats.org/officeDocument/2006/relationships/slideLayout" Target="../slideLayouts/slideLayout659.xml"/><Relationship Id="rId6" Type="http://schemas.openxmlformats.org/officeDocument/2006/relationships/slideLayout" Target="../slideLayouts/slideLayout664.xml"/><Relationship Id="rId11" Type="http://schemas.openxmlformats.org/officeDocument/2006/relationships/slideLayout" Target="../slideLayouts/slideLayout669.xml"/><Relationship Id="rId5" Type="http://schemas.openxmlformats.org/officeDocument/2006/relationships/slideLayout" Target="../slideLayouts/slideLayout663.xml"/><Relationship Id="rId10" Type="http://schemas.openxmlformats.org/officeDocument/2006/relationships/slideLayout" Target="../slideLayouts/slideLayout668.xml"/><Relationship Id="rId4" Type="http://schemas.openxmlformats.org/officeDocument/2006/relationships/slideLayout" Target="../slideLayouts/slideLayout662.xml"/><Relationship Id="rId9" Type="http://schemas.openxmlformats.org/officeDocument/2006/relationships/slideLayout" Target="../slideLayouts/slideLayout667.xml"/><Relationship Id="rId14" Type="http://schemas.openxmlformats.org/officeDocument/2006/relationships/image" Target="../media/image1.png"/></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78.xml"/><Relationship Id="rId13" Type="http://schemas.openxmlformats.org/officeDocument/2006/relationships/image" Target="../media/image1.png"/><Relationship Id="rId3" Type="http://schemas.openxmlformats.org/officeDocument/2006/relationships/slideLayout" Target="../slideLayouts/slideLayout673.xml"/><Relationship Id="rId7" Type="http://schemas.openxmlformats.org/officeDocument/2006/relationships/slideLayout" Target="../slideLayouts/slideLayout677.xml"/><Relationship Id="rId12" Type="http://schemas.openxmlformats.org/officeDocument/2006/relationships/theme" Target="../theme/theme63.xml"/><Relationship Id="rId2" Type="http://schemas.openxmlformats.org/officeDocument/2006/relationships/slideLayout" Target="../slideLayouts/slideLayout672.xml"/><Relationship Id="rId1" Type="http://schemas.openxmlformats.org/officeDocument/2006/relationships/slideLayout" Target="../slideLayouts/slideLayout671.xml"/><Relationship Id="rId6" Type="http://schemas.openxmlformats.org/officeDocument/2006/relationships/slideLayout" Target="../slideLayouts/slideLayout676.xml"/><Relationship Id="rId11" Type="http://schemas.openxmlformats.org/officeDocument/2006/relationships/slideLayout" Target="../slideLayouts/slideLayout681.xml"/><Relationship Id="rId5" Type="http://schemas.openxmlformats.org/officeDocument/2006/relationships/slideLayout" Target="../slideLayouts/slideLayout675.xml"/><Relationship Id="rId10" Type="http://schemas.openxmlformats.org/officeDocument/2006/relationships/slideLayout" Target="../slideLayouts/slideLayout680.xml"/><Relationship Id="rId4" Type="http://schemas.openxmlformats.org/officeDocument/2006/relationships/slideLayout" Target="../slideLayouts/slideLayout674.xml"/><Relationship Id="rId9" Type="http://schemas.openxmlformats.org/officeDocument/2006/relationships/slideLayout" Target="../slideLayouts/slideLayout679.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89.xml"/><Relationship Id="rId13" Type="http://schemas.openxmlformats.org/officeDocument/2006/relationships/image" Target="../media/image1.png"/><Relationship Id="rId3" Type="http://schemas.openxmlformats.org/officeDocument/2006/relationships/slideLayout" Target="../slideLayouts/slideLayout684.xml"/><Relationship Id="rId7" Type="http://schemas.openxmlformats.org/officeDocument/2006/relationships/slideLayout" Target="../slideLayouts/slideLayout688.xml"/><Relationship Id="rId12" Type="http://schemas.openxmlformats.org/officeDocument/2006/relationships/theme" Target="../theme/theme64.xml"/><Relationship Id="rId2" Type="http://schemas.openxmlformats.org/officeDocument/2006/relationships/slideLayout" Target="../slideLayouts/slideLayout683.xml"/><Relationship Id="rId1" Type="http://schemas.openxmlformats.org/officeDocument/2006/relationships/slideLayout" Target="../slideLayouts/slideLayout682.xml"/><Relationship Id="rId6" Type="http://schemas.openxmlformats.org/officeDocument/2006/relationships/slideLayout" Target="../slideLayouts/slideLayout687.xml"/><Relationship Id="rId11" Type="http://schemas.openxmlformats.org/officeDocument/2006/relationships/slideLayout" Target="../slideLayouts/slideLayout692.xml"/><Relationship Id="rId5" Type="http://schemas.openxmlformats.org/officeDocument/2006/relationships/slideLayout" Target="../slideLayouts/slideLayout686.xml"/><Relationship Id="rId10" Type="http://schemas.openxmlformats.org/officeDocument/2006/relationships/slideLayout" Target="../slideLayouts/slideLayout691.xml"/><Relationship Id="rId4" Type="http://schemas.openxmlformats.org/officeDocument/2006/relationships/slideLayout" Target="../slideLayouts/slideLayout685.xml"/><Relationship Id="rId9" Type="http://schemas.openxmlformats.org/officeDocument/2006/relationships/slideLayout" Target="../slideLayouts/slideLayout690.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0.xml"/><Relationship Id="rId13" Type="http://schemas.openxmlformats.org/officeDocument/2006/relationships/theme" Target="../theme/theme65.xml"/><Relationship Id="rId3" Type="http://schemas.openxmlformats.org/officeDocument/2006/relationships/slideLayout" Target="../slideLayouts/slideLayout695.xml"/><Relationship Id="rId7" Type="http://schemas.openxmlformats.org/officeDocument/2006/relationships/slideLayout" Target="../slideLayouts/slideLayout699.xml"/><Relationship Id="rId12" Type="http://schemas.openxmlformats.org/officeDocument/2006/relationships/slideLayout" Target="../slideLayouts/slideLayout704.xml"/><Relationship Id="rId2" Type="http://schemas.openxmlformats.org/officeDocument/2006/relationships/slideLayout" Target="../slideLayouts/slideLayout694.xml"/><Relationship Id="rId1" Type="http://schemas.openxmlformats.org/officeDocument/2006/relationships/slideLayout" Target="../slideLayouts/slideLayout693.xml"/><Relationship Id="rId6" Type="http://schemas.openxmlformats.org/officeDocument/2006/relationships/slideLayout" Target="../slideLayouts/slideLayout698.xml"/><Relationship Id="rId11" Type="http://schemas.openxmlformats.org/officeDocument/2006/relationships/slideLayout" Target="../slideLayouts/slideLayout703.xml"/><Relationship Id="rId5" Type="http://schemas.openxmlformats.org/officeDocument/2006/relationships/slideLayout" Target="../slideLayouts/slideLayout697.xml"/><Relationship Id="rId10" Type="http://schemas.openxmlformats.org/officeDocument/2006/relationships/slideLayout" Target="../slideLayouts/slideLayout702.xml"/><Relationship Id="rId4" Type="http://schemas.openxmlformats.org/officeDocument/2006/relationships/slideLayout" Target="../slideLayouts/slideLayout696.xml"/><Relationship Id="rId9" Type="http://schemas.openxmlformats.org/officeDocument/2006/relationships/slideLayout" Target="../slideLayouts/slideLayout701.xml"/><Relationship Id="rId14" Type="http://schemas.openxmlformats.org/officeDocument/2006/relationships/image" Target="../media/image1.png"/></Relationships>
</file>

<file path=ppt/slideMasters/_rels/slideMaster66.xml.rels><?xml version="1.0" encoding="UTF-8" standalone="yes"?>
<Relationships xmlns="http://schemas.openxmlformats.org/package/2006/relationships"><Relationship Id="rId3" Type="http://schemas.openxmlformats.org/officeDocument/2006/relationships/slideLayout" Target="../slideLayouts/slideLayout707.xml"/><Relationship Id="rId2" Type="http://schemas.openxmlformats.org/officeDocument/2006/relationships/slideLayout" Target="../slideLayouts/slideLayout706.xml"/><Relationship Id="rId1" Type="http://schemas.openxmlformats.org/officeDocument/2006/relationships/slideLayout" Target="../slideLayouts/slideLayout705.xml"/><Relationship Id="rId5" Type="http://schemas.openxmlformats.org/officeDocument/2006/relationships/theme" Target="../theme/theme66.xml"/><Relationship Id="rId4" Type="http://schemas.openxmlformats.org/officeDocument/2006/relationships/slideLayout" Target="../slideLayouts/slideLayout708.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16.xml"/><Relationship Id="rId13" Type="http://schemas.openxmlformats.org/officeDocument/2006/relationships/theme" Target="../theme/theme67.xml"/><Relationship Id="rId3" Type="http://schemas.openxmlformats.org/officeDocument/2006/relationships/slideLayout" Target="../slideLayouts/slideLayout711.xml"/><Relationship Id="rId7" Type="http://schemas.openxmlformats.org/officeDocument/2006/relationships/slideLayout" Target="../slideLayouts/slideLayout715.xml"/><Relationship Id="rId12" Type="http://schemas.openxmlformats.org/officeDocument/2006/relationships/slideLayout" Target="../slideLayouts/slideLayout720.xml"/><Relationship Id="rId2" Type="http://schemas.openxmlformats.org/officeDocument/2006/relationships/slideLayout" Target="../slideLayouts/slideLayout710.xml"/><Relationship Id="rId1" Type="http://schemas.openxmlformats.org/officeDocument/2006/relationships/slideLayout" Target="../slideLayouts/slideLayout709.xml"/><Relationship Id="rId6" Type="http://schemas.openxmlformats.org/officeDocument/2006/relationships/slideLayout" Target="../slideLayouts/slideLayout714.xml"/><Relationship Id="rId11" Type="http://schemas.openxmlformats.org/officeDocument/2006/relationships/slideLayout" Target="../slideLayouts/slideLayout719.xml"/><Relationship Id="rId5" Type="http://schemas.openxmlformats.org/officeDocument/2006/relationships/slideLayout" Target="../slideLayouts/slideLayout713.xml"/><Relationship Id="rId10" Type="http://schemas.openxmlformats.org/officeDocument/2006/relationships/slideLayout" Target="../slideLayouts/slideLayout718.xml"/><Relationship Id="rId4" Type="http://schemas.openxmlformats.org/officeDocument/2006/relationships/slideLayout" Target="../slideLayouts/slideLayout712.xml"/><Relationship Id="rId9" Type="http://schemas.openxmlformats.org/officeDocument/2006/relationships/slideLayout" Target="../slideLayouts/slideLayout717.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28.xml"/><Relationship Id="rId13" Type="http://schemas.openxmlformats.org/officeDocument/2006/relationships/theme" Target="../theme/theme68.xml"/><Relationship Id="rId3" Type="http://schemas.openxmlformats.org/officeDocument/2006/relationships/slideLayout" Target="../slideLayouts/slideLayout723.xml"/><Relationship Id="rId7" Type="http://schemas.openxmlformats.org/officeDocument/2006/relationships/slideLayout" Target="../slideLayouts/slideLayout727.xml"/><Relationship Id="rId12" Type="http://schemas.openxmlformats.org/officeDocument/2006/relationships/slideLayout" Target="../slideLayouts/slideLayout732.xml"/><Relationship Id="rId2" Type="http://schemas.openxmlformats.org/officeDocument/2006/relationships/slideLayout" Target="../slideLayouts/slideLayout722.xml"/><Relationship Id="rId1" Type="http://schemas.openxmlformats.org/officeDocument/2006/relationships/slideLayout" Target="../slideLayouts/slideLayout721.xml"/><Relationship Id="rId6" Type="http://schemas.openxmlformats.org/officeDocument/2006/relationships/slideLayout" Target="../slideLayouts/slideLayout726.xml"/><Relationship Id="rId11" Type="http://schemas.openxmlformats.org/officeDocument/2006/relationships/slideLayout" Target="../slideLayouts/slideLayout731.xml"/><Relationship Id="rId5" Type="http://schemas.openxmlformats.org/officeDocument/2006/relationships/slideLayout" Target="../slideLayouts/slideLayout725.xml"/><Relationship Id="rId10" Type="http://schemas.openxmlformats.org/officeDocument/2006/relationships/slideLayout" Target="../slideLayouts/slideLayout730.xml"/><Relationship Id="rId4" Type="http://schemas.openxmlformats.org/officeDocument/2006/relationships/slideLayout" Target="../slideLayouts/slideLayout724.xml"/><Relationship Id="rId9" Type="http://schemas.openxmlformats.org/officeDocument/2006/relationships/slideLayout" Target="../slideLayouts/slideLayout729.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40.xml"/><Relationship Id="rId3" Type="http://schemas.openxmlformats.org/officeDocument/2006/relationships/slideLayout" Target="../slideLayouts/slideLayout735.xml"/><Relationship Id="rId7" Type="http://schemas.openxmlformats.org/officeDocument/2006/relationships/slideLayout" Target="../slideLayouts/slideLayout739.xml"/><Relationship Id="rId12" Type="http://schemas.openxmlformats.org/officeDocument/2006/relationships/theme" Target="../theme/theme69.xml"/><Relationship Id="rId2" Type="http://schemas.openxmlformats.org/officeDocument/2006/relationships/slideLayout" Target="../slideLayouts/slideLayout734.xml"/><Relationship Id="rId1" Type="http://schemas.openxmlformats.org/officeDocument/2006/relationships/slideLayout" Target="../slideLayouts/slideLayout733.xml"/><Relationship Id="rId6" Type="http://schemas.openxmlformats.org/officeDocument/2006/relationships/slideLayout" Target="../slideLayouts/slideLayout738.xml"/><Relationship Id="rId11" Type="http://schemas.openxmlformats.org/officeDocument/2006/relationships/slideLayout" Target="../slideLayouts/slideLayout743.xml"/><Relationship Id="rId5" Type="http://schemas.openxmlformats.org/officeDocument/2006/relationships/slideLayout" Target="../slideLayouts/slideLayout737.xml"/><Relationship Id="rId10" Type="http://schemas.openxmlformats.org/officeDocument/2006/relationships/slideLayout" Target="../slideLayouts/slideLayout742.xml"/><Relationship Id="rId4" Type="http://schemas.openxmlformats.org/officeDocument/2006/relationships/slideLayout" Target="../slideLayouts/slideLayout736.xml"/><Relationship Id="rId9" Type="http://schemas.openxmlformats.org/officeDocument/2006/relationships/slideLayout" Target="../slideLayouts/slideLayout741.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51.xml"/><Relationship Id="rId13" Type="http://schemas.openxmlformats.org/officeDocument/2006/relationships/theme" Target="../theme/theme70.xml"/><Relationship Id="rId3" Type="http://schemas.openxmlformats.org/officeDocument/2006/relationships/slideLayout" Target="../slideLayouts/slideLayout746.xml"/><Relationship Id="rId7" Type="http://schemas.openxmlformats.org/officeDocument/2006/relationships/slideLayout" Target="../slideLayouts/slideLayout750.xml"/><Relationship Id="rId12" Type="http://schemas.openxmlformats.org/officeDocument/2006/relationships/slideLayout" Target="../slideLayouts/slideLayout755.xml"/><Relationship Id="rId2" Type="http://schemas.openxmlformats.org/officeDocument/2006/relationships/slideLayout" Target="../slideLayouts/slideLayout745.xml"/><Relationship Id="rId1" Type="http://schemas.openxmlformats.org/officeDocument/2006/relationships/slideLayout" Target="../slideLayouts/slideLayout744.xml"/><Relationship Id="rId6" Type="http://schemas.openxmlformats.org/officeDocument/2006/relationships/slideLayout" Target="../slideLayouts/slideLayout749.xml"/><Relationship Id="rId11" Type="http://schemas.openxmlformats.org/officeDocument/2006/relationships/slideLayout" Target="../slideLayouts/slideLayout754.xml"/><Relationship Id="rId5" Type="http://schemas.openxmlformats.org/officeDocument/2006/relationships/slideLayout" Target="../slideLayouts/slideLayout748.xml"/><Relationship Id="rId10" Type="http://schemas.openxmlformats.org/officeDocument/2006/relationships/slideLayout" Target="../slideLayouts/slideLayout753.xml"/><Relationship Id="rId4" Type="http://schemas.openxmlformats.org/officeDocument/2006/relationships/slideLayout" Target="../slideLayouts/slideLayout747.xml"/><Relationship Id="rId9" Type="http://schemas.openxmlformats.org/officeDocument/2006/relationships/slideLayout" Target="../slideLayouts/slideLayout752.xml"/></Relationships>
</file>

<file path=ppt/slideMasters/_rels/slideMaster71.xml.rels><?xml version="1.0" encoding="UTF-8" standalone="yes"?>
<Relationships xmlns="http://schemas.openxmlformats.org/package/2006/relationships"><Relationship Id="rId3" Type="http://schemas.openxmlformats.org/officeDocument/2006/relationships/slideLayout" Target="../slideLayouts/slideLayout758.xml"/><Relationship Id="rId2" Type="http://schemas.openxmlformats.org/officeDocument/2006/relationships/slideLayout" Target="../slideLayouts/slideLayout757.xml"/><Relationship Id="rId1" Type="http://schemas.openxmlformats.org/officeDocument/2006/relationships/slideLayout" Target="../slideLayouts/slideLayout756.xml"/><Relationship Id="rId5" Type="http://schemas.openxmlformats.org/officeDocument/2006/relationships/theme" Target="../theme/theme71.xml"/><Relationship Id="rId4" Type="http://schemas.openxmlformats.org/officeDocument/2006/relationships/slideLayout" Target="../slideLayouts/slideLayout759.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67.xml"/><Relationship Id="rId13" Type="http://schemas.openxmlformats.org/officeDocument/2006/relationships/theme" Target="../theme/theme72.xml"/><Relationship Id="rId3" Type="http://schemas.openxmlformats.org/officeDocument/2006/relationships/slideLayout" Target="../slideLayouts/slideLayout762.xml"/><Relationship Id="rId7" Type="http://schemas.openxmlformats.org/officeDocument/2006/relationships/slideLayout" Target="../slideLayouts/slideLayout766.xml"/><Relationship Id="rId12" Type="http://schemas.openxmlformats.org/officeDocument/2006/relationships/slideLayout" Target="../slideLayouts/slideLayout771.xml"/><Relationship Id="rId2" Type="http://schemas.openxmlformats.org/officeDocument/2006/relationships/slideLayout" Target="../slideLayouts/slideLayout761.xml"/><Relationship Id="rId1" Type="http://schemas.openxmlformats.org/officeDocument/2006/relationships/slideLayout" Target="../slideLayouts/slideLayout760.xml"/><Relationship Id="rId6" Type="http://schemas.openxmlformats.org/officeDocument/2006/relationships/slideLayout" Target="../slideLayouts/slideLayout765.xml"/><Relationship Id="rId11" Type="http://schemas.openxmlformats.org/officeDocument/2006/relationships/slideLayout" Target="../slideLayouts/slideLayout770.xml"/><Relationship Id="rId5" Type="http://schemas.openxmlformats.org/officeDocument/2006/relationships/slideLayout" Target="../slideLayouts/slideLayout764.xml"/><Relationship Id="rId10" Type="http://schemas.openxmlformats.org/officeDocument/2006/relationships/slideLayout" Target="../slideLayouts/slideLayout769.xml"/><Relationship Id="rId4" Type="http://schemas.openxmlformats.org/officeDocument/2006/relationships/slideLayout" Target="../slideLayouts/slideLayout763.xml"/><Relationship Id="rId9" Type="http://schemas.openxmlformats.org/officeDocument/2006/relationships/slideLayout" Target="../slideLayouts/slideLayout768.xml"/><Relationship Id="rId14" Type="http://schemas.openxmlformats.org/officeDocument/2006/relationships/image" Target="../media/image1.png"/></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79.xml"/><Relationship Id="rId13" Type="http://schemas.openxmlformats.org/officeDocument/2006/relationships/theme" Target="../theme/theme73.xml"/><Relationship Id="rId3" Type="http://schemas.openxmlformats.org/officeDocument/2006/relationships/slideLayout" Target="../slideLayouts/slideLayout774.xml"/><Relationship Id="rId7" Type="http://schemas.openxmlformats.org/officeDocument/2006/relationships/slideLayout" Target="../slideLayouts/slideLayout778.xml"/><Relationship Id="rId12" Type="http://schemas.openxmlformats.org/officeDocument/2006/relationships/slideLayout" Target="../slideLayouts/slideLayout783.xml"/><Relationship Id="rId2" Type="http://schemas.openxmlformats.org/officeDocument/2006/relationships/slideLayout" Target="../slideLayouts/slideLayout773.xml"/><Relationship Id="rId1" Type="http://schemas.openxmlformats.org/officeDocument/2006/relationships/slideLayout" Target="../slideLayouts/slideLayout772.xml"/><Relationship Id="rId6" Type="http://schemas.openxmlformats.org/officeDocument/2006/relationships/slideLayout" Target="../slideLayouts/slideLayout777.xml"/><Relationship Id="rId11" Type="http://schemas.openxmlformats.org/officeDocument/2006/relationships/slideLayout" Target="../slideLayouts/slideLayout782.xml"/><Relationship Id="rId5" Type="http://schemas.openxmlformats.org/officeDocument/2006/relationships/slideLayout" Target="../slideLayouts/slideLayout776.xml"/><Relationship Id="rId10" Type="http://schemas.openxmlformats.org/officeDocument/2006/relationships/slideLayout" Target="../slideLayouts/slideLayout781.xml"/><Relationship Id="rId4" Type="http://schemas.openxmlformats.org/officeDocument/2006/relationships/slideLayout" Target="../slideLayouts/slideLayout775.xml"/><Relationship Id="rId9" Type="http://schemas.openxmlformats.org/officeDocument/2006/relationships/slideLayout" Target="../slideLayouts/slideLayout780.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91.xml"/><Relationship Id="rId13" Type="http://schemas.openxmlformats.org/officeDocument/2006/relationships/theme" Target="../theme/theme74.xml"/><Relationship Id="rId3" Type="http://schemas.openxmlformats.org/officeDocument/2006/relationships/slideLayout" Target="../slideLayouts/slideLayout786.xml"/><Relationship Id="rId7" Type="http://schemas.openxmlformats.org/officeDocument/2006/relationships/slideLayout" Target="../slideLayouts/slideLayout790.xml"/><Relationship Id="rId12" Type="http://schemas.openxmlformats.org/officeDocument/2006/relationships/slideLayout" Target="../slideLayouts/slideLayout795.xml"/><Relationship Id="rId2" Type="http://schemas.openxmlformats.org/officeDocument/2006/relationships/slideLayout" Target="../slideLayouts/slideLayout785.xml"/><Relationship Id="rId1" Type="http://schemas.openxmlformats.org/officeDocument/2006/relationships/slideLayout" Target="../slideLayouts/slideLayout784.xml"/><Relationship Id="rId6" Type="http://schemas.openxmlformats.org/officeDocument/2006/relationships/slideLayout" Target="../slideLayouts/slideLayout789.xml"/><Relationship Id="rId11" Type="http://schemas.openxmlformats.org/officeDocument/2006/relationships/slideLayout" Target="../slideLayouts/slideLayout794.xml"/><Relationship Id="rId5" Type="http://schemas.openxmlformats.org/officeDocument/2006/relationships/slideLayout" Target="../slideLayouts/slideLayout788.xml"/><Relationship Id="rId10" Type="http://schemas.openxmlformats.org/officeDocument/2006/relationships/slideLayout" Target="../slideLayouts/slideLayout793.xml"/><Relationship Id="rId4" Type="http://schemas.openxmlformats.org/officeDocument/2006/relationships/slideLayout" Target="../slideLayouts/slideLayout787.xml"/><Relationship Id="rId9" Type="http://schemas.openxmlformats.org/officeDocument/2006/relationships/slideLayout" Target="../slideLayouts/slideLayout792.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03.xml"/><Relationship Id="rId13" Type="http://schemas.openxmlformats.org/officeDocument/2006/relationships/theme" Target="../theme/theme75.xml"/><Relationship Id="rId3" Type="http://schemas.openxmlformats.org/officeDocument/2006/relationships/slideLayout" Target="../slideLayouts/slideLayout798.xml"/><Relationship Id="rId7" Type="http://schemas.openxmlformats.org/officeDocument/2006/relationships/slideLayout" Target="../slideLayouts/slideLayout802.xml"/><Relationship Id="rId12" Type="http://schemas.openxmlformats.org/officeDocument/2006/relationships/slideLayout" Target="../slideLayouts/slideLayout807.xml"/><Relationship Id="rId2" Type="http://schemas.openxmlformats.org/officeDocument/2006/relationships/slideLayout" Target="../slideLayouts/slideLayout797.xml"/><Relationship Id="rId1" Type="http://schemas.openxmlformats.org/officeDocument/2006/relationships/slideLayout" Target="../slideLayouts/slideLayout796.xml"/><Relationship Id="rId6" Type="http://schemas.openxmlformats.org/officeDocument/2006/relationships/slideLayout" Target="../slideLayouts/slideLayout801.xml"/><Relationship Id="rId11" Type="http://schemas.openxmlformats.org/officeDocument/2006/relationships/slideLayout" Target="../slideLayouts/slideLayout806.xml"/><Relationship Id="rId5" Type="http://schemas.openxmlformats.org/officeDocument/2006/relationships/slideLayout" Target="../slideLayouts/slideLayout800.xml"/><Relationship Id="rId10" Type="http://schemas.openxmlformats.org/officeDocument/2006/relationships/slideLayout" Target="../slideLayouts/slideLayout805.xml"/><Relationship Id="rId4" Type="http://schemas.openxmlformats.org/officeDocument/2006/relationships/slideLayout" Target="../slideLayouts/slideLayout799.xml"/><Relationship Id="rId9" Type="http://schemas.openxmlformats.org/officeDocument/2006/relationships/slideLayout" Target="../slideLayouts/slideLayout804.xml"/><Relationship Id="rId14" Type="http://schemas.openxmlformats.org/officeDocument/2006/relationships/image" Target="../media/image1.png"/></Relationships>
</file>

<file path=ppt/slideMasters/_rels/slideMaster76.xml.rels><?xml version="1.0" encoding="UTF-8" standalone="yes"?>
<Relationships xmlns="http://schemas.openxmlformats.org/package/2006/relationships"><Relationship Id="rId3" Type="http://schemas.openxmlformats.org/officeDocument/2006/relationships/theme" Target="../theme/theme76.xml"/><Relationship Id="rId2" Type="http://schemas.openxmlformats.org/officeDocument/2006/relationships/slideLayout" Target="../slideLayouts/slideLayout809.xml"/><Relationship Id="rId1" Type="http://schemas.openxmlformats.org/officeDocument/2006/relationships/slideLayout" Target="../slideLayouts/slideLayout808.xml"/></Relationships>
</file>

<file path=ppt/slideMasters/_rels/slideMaster77.xml.rels><?xml version="1.0" encoding="UTF-8" standalone="yes"?>
<Relationships xmlns="http://schemas.openxmlformats.org/package/2006/relationships"><Relationship Id="rId8" Type="http://schemas.openxmlformats.org/officeDocument/2006/relationships/slideLayout" Target="../slideLayouts/slideLayout817.xml"/><Relationship Id="rId13" Type="http://schemas.openxmlformats.org/officeDocument/2006/relationships/image" Target="../media/image1.png"/><Relationship Id="rId3" Type="http://schemas.openxmlformats.org/officeDocument/2006/relationships/slideLayout" Target="../slideLayouts/slideLayout812.xml"/><Relationship Id="rId7" Type="http://schemas.openxmlformats.org/officeDocument/2006/relationships/slideLayout" Target="../slideLayouts/slideLayout816.xml"/><Relationship Id="rId12" Type="http://schemas.openxmlformats.org/officeDocument/2006/relationships/theme" Target="../theme/theme77.xml"/><Relationship Id="rId2" Type="http://schemas.openxmlformats.org/officeDocument/2006/relationships/slideLayout" Target="../slideLayouts/slideLayout811.xml"/><Relationship Id="rId1" Type="http://schemas.openxmlformats.org/officeDocument/2006/relationships/slideLayout" Target="../slideLayouts/slideLayout810.xml"/><Relationship Id="rId6" Type="http://schemas.openxmlformats.org/officeDocument/2006/relationships/slideLayout" Target="../slideLayouts/slideLayout815.xml"/><Relationship Id="rId11" Type="http://schemas.openxmlformats.org/officeDocument/2006/relationships/slideLayout" Target="../slideLayouts/slideLayout820.xml"/><Relationship Id="rId5" Type="http://schemas.openxmlformats.org/officeDocument/2006/relationships/slideLayout" Target="../slideLayouts/slideLayout814.xml"/><Relationship Id="rId10" Type="http://schemas.openxmlformats.org/officeDocument/2006/relationships/slideLayout" Target="../slideLayouts/slideLayout819.xml"/><Relationship Id="rId4" Type="http://schemas.openxmlformats.org/officeDocument/2006/relationships/slideLayout" Target="../slideLayouts/slideLayout813.xml"/><Relationship Id="rId9" Type="http://schemas.openxmlformats.org/officeDocument/2006/relationships/slideLayout" Target="../slideLayouts/slideLayout818.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28.xml"/><Relationship Id="rId13" Type="http://schemas.openxmlformats.org/officeDocument/2006/relationships/image" Target="../media/image1.png"/><Relationship Id="rId3" Type="http://schemas.openxmlformats.org/officeDocument/2006/relationships/slideLayout" Target="../slideLayouts/slideLayout823.xml"/><Relationship Id="rId7" Type="http://schemas.openxmlformats.org/officeDocument/2006/relationships/slideLayout" Target="../slideLayouts/slideLayout827.xml"/><Relationship Id="rId12" Type="http://schemas.openxmlformats.org/officeDocument/2006/relationships/theme" Target="../theme/theme78.xml"/><Relationship Id="rId2" Type="http://schemas.openxmlformats.org/officeDocument/2006/relationships/slideLayout" Target="../slideLayouts/slideLayout822.xml"/><Relationship Id="rId1" Type="http://schemas.openxmlformats.org/officeDocument/2006/relationships/slideLayout" Target="../slideLayouts/slideLayout821.xml"/><Relationship Id="rId6" Type="http://schemas.openxmlformats.org/officeDocument/2006/relationships/slideLayout" Target="../slideLayouts/slideLayout826.xml"/><Relationship Id="rId11" Type="http://schemas.openxmlformats.org/officeDocument/2006/relationships/slideLayout" Target="../slideLayouts/slideLayout831.xml"/><Relationship Id="rId5" Type="http://schemas.openxmlformats.org/officeDocument/2006/relationships/slideLayout" Target="../slideLayouts/slideLayout825.xml"/><Relationship Id="rId10" Type="http://schemas.openxmlformats.org/officeDocument/2006/relationships/slideLayout" Target="../slideLayouts/slideLayout830.xml"/><Relationship Id="rId4" Type="http://schemas.openxmlformats.org/officeDocument/2006/relationships/slideLayout" Target="../slideLayouts/slideLayout824.xml"/><Relationship Id="rId9" Type="http://schemas.openxmlformats.org/officeDocument/2006/relationships/slideLayout" Target="../slideLayouts/slideLayout829.xml"/></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839.xml"/><Relationship Id="rId13" Type="http://schemas.openxmlformats.org/officeDocument/2006/relationships/theme" Target="../theme/theme79.xml"/><Relationship Id="rId3" Type="http://schemas.openxmlformats.org/officeDocument/2006/relationships/slideLayout" Target="../slideLayouts/slideLayout834.xml"/><Relationship Id="rId7" Type="http://schemas.openxmlformats.org/officeDocument/2006/relationships/slideLayout" Target="../slideLayouts/slideLayout838.xml"/><Relationship Id="rId12" Type="http://schemas.openxmlformats.org/officeDocument/2006/relationships/slideLayout" Target="../slideLayouts/slideLayout843.xml"/><Relationship Id="rId2" Type="http://schemas.openxmlformats.org/officeDocument/2006/relationships/slideLayout" Target="../slideLayouts/slideLayout833.xml"/><Relationship Id="rId1" Type="http://schemas.openxmlformats.org/officeDocument/2006/relationships/slideLayout" Target="../slideLayouts/slideLayout832.xml"/><Relationship Id="rId6" Type="http://schemas.openxmlformats.org/officeDocument/2006/relationships/slideLayout" Target="../slideLayouts/slideLayout837.xml"/><Relationship Id="rId11" Type="http://schemas.openxmlformats.org/officeDocument/2006/relationships/slideLayout" Target="../slideLayouts/slideLayout842.xml"/><Relationship Id="rId5" Type="http://schemas.openxmlformats.org/officeDocument/2006/relationships/slideLayout" Target="../slideLayouts/slideLayout836.xml"/><Relationship Id="rId10" Type="http://schemas.openxmlformats.org/officeDocument/2006/relationships/slideLayout" Target="../slideLayouts/slideLayout841.xml"/><Relationship Id="rId4" Type="http://schemas.openxmlformats.org/officeDocument/2006/relationships/slideLayout" Target="../slideLayouts/slideLayout835.xml"/><Relationship Id="rId9" Type="http://schemas.openxmlformats.org/officeDocument/2006/relationships/slideLayout" Target="../slideLayouts/slideLayout840.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51.xml"/><Relationship Id="rId13" Type="http://schemas.openxmlformats.org/officeDocument/2006/relationships/theme" Target="../theme/theme80.xml"/><Relationship Id="rId3" Type="http://schemas.openxmlformats.org/officeDocument/2006/relationships/slideLayout" Target="../slideLayouts/slideLayout846.xml"/><Relationship Id="rId7" Type="http://schemas.openxmlformats.org/officeDocument/2006/relationships/slideLayout" Target="../slideLayouts/slideLayout850.xml"/><Relationship Id="rId12" Type="http://schemas.openxmlformats.org/officeDocument/2006/relationships/slideLayout" Target="../slideLayouts/slideLayout855.xml"/><Relationship Id="rId2" Type="http://schemas.openxmlformats.org/officeDocument/2006/relationships/slideLayout" Target="../slideLayouts/slideLayout845.xml"/><Relationship Id="rId1" Type="http://schemas.openxmlformats.org/officeDocument/2006/relationships/slideLayout" Target="../slideLayouts/slideLayout844.xml"/><Relationship Id="rId6" Type="http://schemas.openxmlformats.org/officeDocument/2006/relationships/slideLayout" Target="../slideLayouts/slideLayout849.xml"/><Relationship Id="rId11" Type="http://schemas.openxmlformats.org/officeDocument/2006/relationships/slideLayout" Target="../slideLayouts/slideLayout854.xml"/><Relationship Id="rId5" Type="http://schemas.openxmlformats.org/officeDocument/2006/relationships/slideLayout" Target="../slideLayouts/slideLayout848.xml"/><Relationship Id="rId10" Type="http://schemas.openxmlformats.org/officeDocument/2006/relationships/slideLayout" Target="../slideLayouts/slideLayout853.xml"/><Relationship Id="rId4" Type="http://schemas.openxmlformats.org/officeDocument/2006/relationships/slideLayout" Target="../slideLayouts/slideLayout847.xml"/><Relationship Id="rId9" Type="http://schemas.openxmlformats.org/officeDocument/2006/relationships/slideLayout" Target="../slideLayouts/slideLayout852.xml"/></Relationships>
</file>

<file path=ppt/slideMasters/_rels/slideMaster81.xml.rels><?xml version="1.0" encoding="UTF-8" standalone="yes"?>
<Relationships xmlns="http://schemas.openxmlformats.org/package/2006/relationships"><Relationship Id="rId8" Type="http://schemas.openxmlformats.org/officeDocument/2006/relationships/slideLayout" Target="../slideLayouts/slideLayout863.xml"/><Relationship Id="rId3" Type="http://schemas.openxmlformats.org/officeDocument/2006/relationships/slideLayout" Target="../slideLayouts/slideLayout858.xml"/><Relationship Id="rId7" Type="http://schemas.openxmlformats.org/officeDocument/2006/relationships/slideLayout" Target="../slideLayouts/slideLayout862.xml"/><Relationship Id="rId2" Type="http://schemas.openxmlformats.org/officeDocument/2006/relationships/slideLayout" Target="../slideLayouts/slideLayout857.xml"/><Relationship Id="rId1" Type="http://schemas.openxmlformats.org/officeDocument/2006/relationships/slideLayout" Target="../slideLayouts/slideLayout856.xml"/><Relationship Id="rId6" Type="http://schemas.openxmlformats.org/officeDocument/2006/relationships/slideLayout" Target="../slideLayouts/slideLayout861.xml"/><Relationship Id="rId11" Type="http://schemas.openxmlformats.org/officeDocument/2006/relationships/theme" Target="../theme/theme81.xml"/><Relationship Id="rId5" Type="http://schemas.openxmlformats.org/officeDocument/2006/relationships/slideLayout" Target="../slideLayouts/slideLayout860.xml"/><Relationship Id="rId10" Type="http://schemas.openxmlformats.org/officeDocument/2006/relationships/slideLayout" Target="../slideLayouts/slideLayout865.xml"/><Relationship Id="rId4" Type="http://schemas.openxmlformats.org/officeDocument/2006/relationships/slideLayout" Target="../slideLayouts/slideLayout859.xml"/><Relationship Id="rId9" Type="http://schemas.openxmlformats.org/officeDocument/2006/relationships/slideLayout" Target="../slideLayouts/slideLayout864.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73.xml"/><Relationship Id="rId13" Type="http://schemas.openxmlformats.org/officeDocument/2006/relationships/theme" Target="../theme/theme82.xml"/><Relationship Id="rId3" Type="http://schemas.openxmlformats.org/officeDocument/2006/relationships/slideLayout" Target="../slideLayouts/slideLayout868.xml"/><Relationship Id="rId7" Type="http://schemas.openxmlformats.org/officeDocument/2006/relationships/slideLayout" Target="../slideLayouts/slideLayout872.xml"/><Relationship Id="rId12" Type="http://schemas.openxmlformats.org/officeDocument/2006/relationships/slideLayout" Target="../slideLayouts/slideLayout877.xml"/><Relationship Id="rId2" Type="http://schemas.openxmlformats.org/officeDocument/2006/relationships/slideLayout" Target="../slideLayouts/slideLayout867.xml"/><Relationship Id="rId1" Type="http://schemas.openxmlformats.org/officeDocument/2006/relationships/slideLayout" Target="../slideLayouts/slideLayout866.xml"/><Relationship Id="rId6" Type="http://schemas.openxmlformats.org/officeDocument/2006/relationships/slideLayout" Target="../slideLayouts/slideLayout871.xml"/><Relationship Id="rId11" Type="http://schemas.openxmlformats.org/officeDocument/2006/relationships/slideLayout" Target="../slideLayouts/slideLayout876.xml"/><Relationship Id="rId5" Type="http://schemas.openxmlformats.org/officeDocument/2006/relationships/slideLayout" Target="../slideLayouts/slideLayout870.xml"/><Relationship Id="rId10" Type="http://schemas.openxmlformats.org/officeDocument/2006/relationships/slideLayout" Target="../slideLayouts/slideLayout875.xml"/><Relationship Id="rId4" Type="http://schemas.openxmlformats.org/officeDocument/2006/relationships/slideLayout" Target="../slideLayouts/slideLayout869.xml"/><Relationship Id="rId9" Type="http://schemas.openxmlformats.org/officeDocument/2006/relationships/slideLayout" Target="../slideLayouts/slideLayout874.xml"/></Relationships>
</file>

<file path=ppt/slideMasters/_rels/slideMaster83.xml.rels><?xml version="1.0" encoding="UTF-8" standalone="yes"?>
<Relationships xmlns="http://schemas.openxmlformats.org/package/2006/relationships"><Relationship Id="rId8" Type="http://schemas.openxmlformats.org/officeDocument/2006/relationships/slideLayout" Target="../slideLayouts/slideLayout885.xml"/><Relationship Id="rId13" Type="http://schemas.openxmlformats.org/officeDocument/2006/relationships/theme" Target="../theme/theme83.xml"/><Relationship Id="rId3" Type="http://schemas.openxmlformats.org/officeDocument/2006/relationships/slideLayout" Target="../slideLayouts/slideLayout880.xml"/><Relationship Id="rId7" Type="http://schemas.openxmlformats.org/officeDocument/2006/relationships/slideLayout" Target="../slideLayouts/slideLayout884.xml"/><Relationship Id="rId12" Type="http://schemas.openxmlformats.org/officeDocument/2006/relationships/slideLayout" Target="../slideLayouts/slideLayout889.xml"/><Relationship Id="rId2" Type="http://schemas.openxmlformats.org/officeDocument/2006/relationships/slideLayout" Target="../slideLayouts/slideLayout879.xml"/><Relationship Id="rId1" Type="http://schemas.openxmlformats.org/officeDocument/2006/relationships/slideLayout" Target="../slideLayouts/slideLayout878.xml"/><Relationship Id="rId6" Type="http://schemas.openxmlformats.org/officeDocument/2006/relationships/slideLayout" Target="../slideLayouts/slideLayout883.xml"/><Relationship Id="rId11" Type="http://schemas.openxmlformats.org/officeDocument/2006/relationships/slideLayout" Target="../slideLayouts/slideLayout888.xml"/><Relationship Id="rId5" Type="http://schemas.openxmlformats.org/officeDocument/2006/relationships/slideLayout" Target="../slideLayouts/slideLayout882.xml"/><Relationship Id="rId10" Type="http://schemas.openxmlformats.org/officeDocument/2006/relationships/slideLayout" Target="../slideLayouts/slideLayout887.xml"/><Relationship Id="rId4" Type="http://schemas.openxmlformats.org/officeDocument/2006/relationships/slideLayout" Target="../slideLayouts/slideLayout881.xml"/><Relationship Id="rId9" Type="http://schemas.openxmlformats.org/officeDocument/2006/relationships/slideLayout" Target="../slideLayouts/slideLayout886.xml"/></Relationships>
</file>

<file path=ppt/slideMasters/_rels/slideMaster84.xml.rels><?xml version="1.0" encoding="UTF-8" standalone="yes"?>
<Relationships xmlns="http://schemas.openxmlformats.org/package/2006/relationships"><Relationship Id="rId3" Type="http://schemas.openxmlformats.org/officeDocument/2006/relationships/theme" Target="../theme/theme84.xml"/><Relationship Id="rId2" Type="http://schemas.openxmlformats.org/officeDocument/2006/relationships/slideLayout" Target="../slideLayouts/slideLayout891.xml"/><Relationship Id="rId1" Type="http://schemas.openxmlformats.org/officeDocument/2006/relationships/slideLayout" Target="../slideLayouts/slideLayout890.xml"/></Relationships>
</file>

<file path=ppt/slideMasters/_rels/slideMaster85.xml.rels><?xml version="1.0" encoding="UTF-8" standalone="yes"?>
<Relationships xmlns="http://schemas.openxmlformats.org/package/2006/relationships"><Relationship Id="rId3" Type="http://schemas.openxmlformats.org/officeDocument/2006/relationships/theme" Target="../theme/theme85.xml"/><Relationship Id="rId2" Type="http://schemas.openxmlformats.org/officeDocument/2006/relationships/slideLayout" Target="../slideLayouts/slideLayout893.xml"/><Relationship Id="rId1" Type="http://schemas.openxmlformats.org/officeDocument/2006/relationships/slideLayout" Target="../slideLayouts/slideLayout892.xml"/></Relationships>
</file>

<file path=ppt/slideMasters/_rels/slideMaster86.xml.rels><?xml version="1.0" encoding="UTF-8" standalone="yes"?>
<Relationships xmlns="http://schemas.openxmlformats.org/package/2006/relationships"><Relationship Id="rId8" Type="http://schemas.openxmlformats.org/officeDocument/2006/relationships/slideLayout" Target="../slideLayouts/slideLayout901.xml"/><Relationship Id="rId13" Type="http://schemas.openxmlformats.org/officeDocument/2006/relationships/image" Target="../media/image1.png"/><Relationship Id="rId3" Type="http://schemas.openxmlformats.org/officeDocument/2006/relationships/slideLayout" Target="../slideLayouts/slideLayout896.xml"/><Relationship Id="rId7" Type="http://schemas.openxmlformats.org/officeDocument/2006/relationships/slideLayout" Target="../slideLayouts/slideLayout900.xml"/><Relationship Id="rId12" Type="http://schemas.openxmlformats.org/officeDocument/2006/relationships/theme" Target="../theme/theme86.xml"/><Relationship Id="rId2" Type="http://schemas.openxmlformats.org/officeDocument/2006/relationships/slideLayout" Target="../slideLayouts/slideLayout895.xml"/><Relationship Id="rId1" Type="http://schemas.openxmlformats.org/officeDocument/2006/relationships/slideLayout" Target="../slideLayouts/slideLayout894.xml"/><Relationship Id="rId6" Type="http://schemas.openxmlformats.org/officeDocument/2006/relationships/slideLayout" Target="../slideLayouts/slideLayout899.xml"/><Relationship Id="rId11" Type="http://schemas.openxmlformats.org/officeDocument/2006/relationships/slideLayout" Target="../slideLayouts/slideLayout904.xml"/><Relationship Id="rId5" Type="http://schemas.openxmlformats.org/officeDocument/2006/relationships/slideLayout" Target="../slideLayouts/slideLayout898.xml"/><Relationship Id="rId10" Type="http://schemas.openxmlformats.org/officeDocument/2006/relationships/slideLayout" Target="../slideLayouts/slideLayout903.xml"/><Relationship Id="rId4" Type="http://schemas.openxmlformats.org/officeDocument/2006/relationships/slideLayout" Target="../slideLayouts/slideLayout897.xml"/><Relationship Id="rId9" Type="http://schemas.openxmlformats.org/officeDocument/2006/relationships/slideLayout" Target="../slideLayouts/slideLayout902.xml"/></Relationships>
</file>

<file path=ppt/slideMasters/_rels/slideMaster87.xml.rels><?xml version="1.0" encoding="UTF-8" standalone="yes"?>
<Relationships xmlns="http://schemas.openxmlformats.org/package/2006/relationships"><Relationship Id="rId3" Type="http://schemas.openxmlformats.org/officeDocument/2006/relationships/theme" Target="../theme/theme87.xml"/><Relationship Id="rId2" Type="http://schemas.openxmlformats.org/officeDocument/2006/relationships/slideLayout" Target="../slideLayouts/slideLayout906.xml"/><Relationship Id="rId1" Type="http://schemas.openxmlformats.org/officeDocument/2006/relationships/slideLayout" Target="../slideLayouts/slideLayout905.xml"/></Relationships>
</file>

<file path=ppt/slideMasters/_rels/slideMaster88.xml.rels><?xml version="1.0" encoding="UTF-8" standalone="yes"?>
<Relationships xmlns="http://schemas.openxmlformats.org/package/2006/relationships"><Relationship Id="rId3" Type="http://schemas.openxmlformats.org/officeDocument/2006/relationships/slideLayout" Target="../slideLayouts/slideLayout909.xml"/><Relationship Id="rId2" Type="http://schemas.openxmlformats.org/officeDocument/2006/relationships/slideLayout" Target="../slideLayouts/slideLayout908.xml"/><Relationship Id="rId1" Type="http://schemas.openxmlformats.org/officeDocument/2006/relationships/slideLayout" Target="../slideLayouts/slideLayout907.xml"/><Relationship Id="rId5" Type="http://schemas.openxmlformats.org/officeDocument/2006/relationships/theme" Target="../theme/theme88.xml"/><Relationship Id="rId4" Type="http://schemas.openxmlformats.org/officeDocument/2006/relationships/slideLayout" Target="../slideLayouts/slideLayout910.xml"/></Relationships>
</file>

<file path=ppt/slideMasters/_rels/slideMaster89.xml.rels><?xml version="1.0" encoding="UTF-8" standalone="yes"?>
<Relationships xmlns="http://schemas.openxmlformats.org/package/2006/relationships"><Relationship Id="rId8" Type="http://schemas.openxmlformats.org/officeDocument/2006/relationships/slideLayout" Target="../slideLayouts/slideLayout918.xml"/><Relationship Id="rId3" Type="http://schemas.openxmlformats.org/officeDocument/2006/relationships/slideLayout" Target="../slideLayouts/slideLayout913.xml"/><Relationship Id="rId7" Type="http://schemas.openxmlformats.org/officeDocument/2006/relationships/slideLayout" Target="../slideLayouts/slideLayout917.xml"/><Relationship Id="rId12" Type="http://schemas.openxmlformats.org/officeDocument/2006/relationships/theme" Target="../theme/theme89.xml"/><Relationship Id="rId2" Type="http://schemas.openxmlformats.org/officeDocument/2006/relationships/slideLayout" Target="../slideLayouts/slideLayout912.xml"/><Relationship Id="rId1" Type="http://schemas.openxmlformats.org/officeDocument/2006/relationships/slideLayout" Target="../slideLayouts/slideLayout911.xml"/><Relationship Id="rId6" Type="http://schemas.openxmlformats.org/officeDocument/2006/relationships/slideLayout" Target="../slideLayouts/slideLayout916.xml"/><Relationship Id="rId11" Type="http://schemas.openxmlformats.org/officeDocument/2006/relationships/slideLayout" Target="../slideLayouts/slideLayout921.xml"/><Relationship Id="rId5" Type="http://schemas.openxmlformats.org/officeDocument/2006/relationships/slideLayout" Target="../slideLayouts/slideLayout915.xml"/><Relationship Id="rId10" Type="http://schemas.openxmlformats.org/officeDocument/2006/relationships/slideLayout" Target="../slideLayouts/slideLayout920.xml"/><Relationship Id="rId4" Type="http://schemas.openxmlformats.org/officeDocument/2006/relationships/slideLayout" Target="../slideLayouts/slideLayout914.xml"/><Relationship Id="rId9" Type="http://schemas.openxmlformats.org/officeDocument/2006/relationships/slideLayout" Target="../slideLayouts/slideLayout919.xml"/></Relationships>
</file>

<file path=ppt/slideMasters/_rels/slideMaster90.xml.rels><?xml version="1.0" encoding="UTF-8" standalone="yes"?>
<Relationships xmlns="http://schemas.openxmlformats.org/package/2006/relationships"><Relationship Id="rId8" Type="http://schemas.openxmlformats.org/officeDocument/2006/relationships/slideLayout" Target="../slideLayouts/slideLayout929.xml"/><Relationship Id="rId13" Type="http://schemas.openxmlformats.org/officeDocument/2006/relationships/theme" Target="../theme/theme90.xml"/><Relationship Id="rId3" Type="http://schemas.openxmlformats.org/officeDocument/2006/relationships/slideLayout" Target="../slideLayouts/slideLayout924.xml"/><Relationship Id="rId7" Type="http://schemas.openxmlformats.org/officeDocument/2006/relationships/slideLayout" Target="../slideLayouts/slideLayout928.xml"/><Relationship Id="rId12" Type="http://schemas.openxmlformats.org/officeDocument/2006/relationships/slideLayout" Target="../slideLayouts/slideLayout933.xml"/><Relationship Id="rId2" Type="http://schemas.openxmlformats.org/officeDocument/2006/relationships/slideLayout" Target="../slideLayouts/slideLayout923.xml"/><Relationship Id="rId1" Type="http://schemas.openxmlformats.org/officeDocument/2006/relationships/slideLayout" Target="../slideLayouts/slideLayout922.xml"/><Relationship Id="rId6" Type="http://schemas.openxmlformats.org/officeDocument/2006/relationships/slideLayout" Target="../slideLayouts/slideLayout927.xml"/><Relationship Id="rId11" Type="http://schemas.openxmlformats.org/officeDocument/2006/relationships/slideLayout" Target="../slideLayouts/slideLayout932.xml"/><Relationship Id="rId5" Type="http://schemas.openxmlformats.org/officeDocument/2006/relationships/slideLayout" Target="../slideLayouts/slideLayout926.xml"/><Relationship Id="rId10" Type="http://schemas.openxmlformats.org/officeDocument/2006/relationships/slideLayout" Target="../slideLayouts/slideLayout931.xml"/><Relationship Id="rId4" Type="http://schemas.openxmlformats.org/officeDocument/2006/relationships/slideLayout" Target="../slideLayouts/slideLayout925.xml"/><Relationship Id="rId9" Type="http://schemas.openxmlformats.org/officeDocument/2006/relationships/slideLayout" Target="../slideLayouts/slideLayout930.xml"/></Relationships>
</file>

<file path=ppt/slideMasters/_rels/slideMaster91.xml.rels><?xml version="1.0" encoding="UTF-8" standalone="yes"?>
<Relationships xmlns="http://schemas.openxmlformats.org/package/2006/relationships"><Relationship Id="rId8" Type="http://schemas.openxmlformats.org/officeDocument/2006/relationships/slideLayout" Target="../slideLayouts/slideLayout941.xml"/><Relationship Id="rId3" Type="http://schemas.openxmlformats.org/officeDocument/2006/relationships/slideLayout" Target="../slideLayouts/slideLayout936.xml"/><Relationship Id="rId7" Type="http://schemas.openxmlformats.org/officeDocument/2006/relationships/slideLayout" Target="../slideLayouts/slideLayout940.xml"/><Relationship Id="rId12" Type="http://schemas.openxmlformats.org/officeDocument/2006/relationships/theme" Target="../theme/theme91.xml"/><Relationship Id="rId2" Type="http://schemas.openxmlformats.org/officeDocument/2006/relationships/slideLayout" Target="../slideLayouts/slideLayout935.xml"/><Relationship Id="rId1" Type="http://schemas.openxmlformats.org/officeDocument/2006/relationships/slideLayout" Target="../slideLayouts/slideLayout934.xml"/><Relationship Id="rId6" Type="http://schemas.openxmlformats.org/officeDocument/2006/relationships/slideLayout" Target="../slideLayouts/slideLayout939.xml"/><Relationship Id="rId11" Type="http://schemas.openxmlformats.org/officeDocument/2006/relationships/slideLayout" Target="../slideLayouts/slideLayout944.xml"/><Relationship Id="rId5" Type="http://schemas.openxmlformats.org/officeDocument/2006/relationships/slideLayout" Target="../slideLayouts/slideLayout938.xml"/><Relationship Id="rId10" Type="http://schemas.openxmlformats.org/officeDocument/2006/relationships/slideLayout" Target="../slideLayouts/slideLayout943.xml"/><Relationship Id="rId4" Type="http://schemas.openxmlformats.org/officeDocument/2006/relationships/slideLayout" Target="../slideLayouts/slideLayout937.xml"/><Relationship Id="rId9" Type="http://schemas.openxmlformats.org/officeDocument/2006/relationships/slideLayout" Target="../slideLayouts/slideLayout942.xml"/></Relationships>
</file>

<file path=ppt/slideMasters/_rels/slideMaster92.xml.rels><?xml version="1.0" encoding="UTF-8" standalone="yes"?>
<Relationships xmlns="http://schemas.openxmlformats.org/package/2006/relationships"><Relationship Id="rId8" Type="http://schemas.openxmlformats.org/officeDocument/2006/relationships/slideLayout" Target="../slideLayouts/slideLayout952.xml"/><Relationship Id="rId13" Type="http://schemas.openxmlformats.org/officeDocument/2006/relationships/theme" Target="../theme/theme92.xml"/><Relationship Id="rId3" Type="http://schemas.openxmlformats.org/officeDocument/2006/relationships/slideLayout" Target="../slideLayouts/slideLayout947.xml"/><Relationship Id="rId7" Type="http://schemas.openxmlformats.org/officeDocument/2006/relationships/slideLayout" Target="../slideLayouts/slideLayout951.xml"/><Relationship Id="rId12" Type="http://schemas.openxmlformats.org/officeDocument/2006/relationships/slideLayout" Target="../slideLayouts/slideLayout956.xml"/><Relationship Id="rId2" Type="http://schemas.openxmlformats.org/officeDocument/2006/relationships/slideLayout" Target="../slideLayouts/slideLayout946.xml"/><Relationship Id="rId1" Type="http://schemas.openxmlformats.org/officeDocument/2006/relationships/slideLayout" Target="../slideLayouts/slideLayout945.xml"/><Relationship Id="rId6" Type="http://schemas.openxmlformats.org/officeDocument/2006/relationships/slideLayout" Target="../slideLayouts/slideLayout950.xml"/><Relationship Id="rId11" Type="http://schemas.openxmlformats.org/officeDocument/2006/relationships/slideLayout" Target="../slideLayouts/slideLayout955.xml"/><Relationship Id="rId5" Type="http://schemas.openxmlformats.org/officeDocument/2006/relationships/slideLayout" Target="../slideLayouts/slideLayout949.xml"/><Relationship Id="rId10" Type="http://schemas.openxmlformats.org/officeDocument/2006/relationships/slideLayout" Target="../slideLayouts/slideLayout954.xml"/><Relationship Id="rId4" Type="http://schemas.openxmlformats.org/officeDocument/2006/relationships/slideLayout" Target="../slideLayouts/slideLayout948.xml"/><Relationship Id="rId9" Type="http://schemas.openxmlformats.org/officeDocument/2006/relationships/slideLayout" Target="../slideLayouts/slideLayout953.xml"/><Relationship Id="rId14" Type="http://schemas.openxmlformats.org/officeDocument/2006/relationships/image" Target="../media/image1.png"/></Relationships>
</file>

<file path=ppt/slideMasters/_rels/slideMaster93.xml.rels><?xml version="1.0" encoding="UTF-8" standalone="yes"?>
<Relationships xmlns="http://schemas.openxmlformats.org/package/2006/relationships"><Relationship Id="rId8" Type="http://schemas.openxmlformats.org/officeDocument/2006/relationships/slideLayout" Target="../slideLayouts/slideLayout964.xml"/><Relationship Id="rId13" Type="http://schemas.openxmlformats.org/officeDocument/2006/relationships/theme" Target="../theme/theme93.xml"/><Relationship Id="rId3" Type="http://schemas.openxmlformats.org/officeDocument/2006/relationships/slideLayout" Target="../slideLayouts/slideLayout959.xml"/><Relationship Id="rId7" Type="http://schemas.openxmlformats.org/officeDocument/2006/relationships/slideLayout" Target="../slideLayouts/slideLayout963.xml"/><Relationship Id="rId12" Type="http://schemas.openxmlformats.org/officeDocument/2006/relationships/slideLayout" Target="../slideLayouts/slideLayout968.xml"/><Relationship Id="rId2" Type="http://schemas.openxmlformats.org/officeDocument/2006/relationships/slideLayout" Target="../slideLayouts/slideLayout958.xml"/><Relationship Id="rId1" Type="http://schemas.openxmlformats.org/officeDocument/2006/relationships/slideLayout" Target="../slideLayouts/slideLayout957.xml"/><Relationship Id="rId6" Type="http://schemas.openxmlformats.org/officeDocument/2006/relationships/slideLayout" Target="../slideLayouts/slideLayout962.xml"/><Relationship Id="rId11" Type="http://schemas.openxmlformats.org/officeDocument/2006/relationships/slideLayout" Target="../slideLayouts/slideLayout967.xml"/><Relationship Id="rId5" Type="http://schemas.openxmlformats.org/officeDocument/2006/relationships/slideLayout" Target="../slideLayouts/slideLayout961.xml"/><Relationship Id="rId10" Type="http://schemas.openxmlformats.org/officeDocument/2006/relationships/slideLayout" Target="../slideLayouts/slideLayout966.xml"/><Relationship Id="rId4" Type="http://schemas.openxmlformats.org/officeDocument/2006/relationships/slideLayout" Target="../slideLayouts/slideLayout960.xml"/><Relationship Id="rId9" Type="http://schemas.openxmlformats.org/officeDocument/2006/relationships/slideLayout" Target="../slideLayouts/slideLayout96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12/2/21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2021. 12. 2.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12/2/21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12/2/21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12/2/21</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678549"/>
      </p:ext>
    </p:extLst>
  </p:cSld>
  <p:clrMap bg1="lt1" tx1="dk1" bg2="lt2" tx2="dk2" accent1="accent1" accent2="accent2" accent3="accent3" accent4="accent4" accent5="accent5" accent6="accent6" hlink="hlink" folHlink="folHlink"/>
  <p:sldLayoutIdLst>
    <p:sldLayoutId id="2147488786" r:id="rId1"/>
    <p:sldLayoutId id="2147488787" r:id="rId2"/>
    <p:sldLayoutId id="2147488788" r:id="rId3"/>
    <p:sldLayoutId id="2147488789" r:id="rId4"/>
    <p:sldLayoutId id="2147488790" r:id="rId5"/>
    <p:sldLayoutId id="2147488791" r:id="rId6"/>
    <p:sldLayoutId id="2147488792" r:id="rId7"/>
    <p:sldLayoutId id="2147488793" r:id="rId8"/>
    <p:sldLayoutId id="2147488794" r:id="rId9"/>
    <p:sldLayoutId id="2147488795" r:id="rId10"/>
    <p:sldLayoutId id="214748879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4415746"/>
      </p:ext>
    </p:extLst>
  </p:cSld>
  <p:clrMap bg1="lt1" tx1="dk1" bg2="lt2" tx2="dk2" accent1="accent1" accent2="accent2" accent3="accent3" accent4="accent4" accent5="accent5" accent6="accent6" hlink="hlink" folHlink="folHlink"/>
  <p:sldLayoutIdLst>
    <p:sldLayoutId id="2147488976" r:id="rId1"/>
    <p:sldLayoutId id="21474889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3034384770"/>
      </p:ext>
    </p:extLst>
  </p:cSld>
  <p:clrMap bg1="lt1" tx1="dk1" bg2="lt2" tx2="dk2" accent1="accent1" accent2="accent2" accent3="accent3" accent4="accent4" accent5="accent5" accent6="accent6" hlink="hlink" folHlink="folHlink"/>
  <p:sldLayoutIdLst>
    <p:sldLayoutId id="2147489241" r:id="rId1"/>
    <p:sldLayoutId id="2147489242" r:id="rId2"/>
    <p:sldLayoutId id="2147489243" r:id="rId3"/>
    <p:sldLayoutId id="2147489244" r:id="rId4"/>
    <p:sldLayoutId id="2147489245" r:id="rId5"/>
    <p:sldLayoutId id="2147489246" r:id="rId6"/>
    <p:sldLayoutId id="2147489247" r:id="rId7"/>
    <p:sldLayoutId id="2147489248" r:id="rId8"/>
    <p:sldLayoutId id="2147489249" r:id="rId9"/>
    <p:sldLayoutId id="2147489250" r:id="rId10"/>
    <p:sldLayoutId id="2147489251"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889786"/>
      </p:ext>
    </p:extLst>
  </p:cSld>
  <p:clrMap bg1="lt1" tx1="dk1" bg2="lt2" tx2="dk2" accent1="accent1" accent2="accent2" accent3="accent3" accent4="accent4" accent5="accent5" accent6="accent6" hlink="hlink" folHlink="folHlink"/>
  <p:sldLayoutIdLst>
    <p:sldLayoutId id="2147489422" r:id="rId1"/>
    <p:sldLayoutId id="2147489423" r:id="rId2"/>
    <p:sldLayoutId id="2147489424" r:id="rId3"/>
    <p:sldLayoutId id="2147489425"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307802973"/>
      </p:ext>
    </p:extLst>
  </p:cSld>
  <p:clrMap bg1="lt1" tx1="dk1" bg2="lt2" tx2="dk2" accent1="accent1" accent2="accent2" accent3="accent3" accent4="accent4" accent5="accent5" accent6="accent6" hlink="hlink" folHlink="folHlink"/>
  <p:sldLayoutIdLst>
    <p:sldLayoutId id="2147489427" r:id="rId1"/>
    <p:sldLayoutId id="2147489428" r:id="rId2"/>
    <p:sldLayoutId id="2147489429" r:id="rId3"/>
    <p:sldLayoutId id="2147489430" r:id="rId4"/>
    <p:sldLayoutId id="2147489431" r:id="rId5"/>
    <p:sldLayoutId id="2147489432" r:id="rId6"/>
    <p:sldLayoutId id="2147489433" r:id="rId7"/>
    <p:sldLayoutId id="2147489434" r:id="rId8"/>
    <p:sldLayoutId id="2147489435" r:id="rId9"/>
    <p:sldLayoutId id="2147489436" r:id="rId10"/>
    <p:sldLayoutId id="2147489437" r:id="rId11"/>
    <p:sldLayoutId id="21474894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79672173"/>
      </p:ext>
    </p:extLst>
  </p:cSld>
  <p:clrMap bg1="lt1" tx1="dk1" bg2="lt2" tx2="dk2" accent1="accent1" accent2="accent2" accent3="accent3" accent4="accent4" accent5="accent5" accent6="accent6" hlink="hlink" folHlink="folHlink"/>
  <p:sldLayoutIdLst>
    <p:sldLayoutId id="2147489440" r:id="rId1"/>
    <p:sldLayoutId id="2147489441" r:id="rId2"/>
    <p:sldLayoutId id="2147489442" r:id="rId3"/>
    <p:sldLayoutId id="2147489443" r:id="rId4"/>
    <p:sldLayoutId id="2147489444" r:id="rId5"/>
    <p:sldLayoutId id="2147489445" r:id="rId6"/>
    <p:sldLayoutId id="2147489446" r:id="rId7"/>
    <p:sldLayoutId id="2147489447" r:id="rId8"/>
    <p:sldLayoutId id="2147489448" r:id="rId9"/>
    <p:sldLayoutId id="2147489449" r:id="rId10"/>
    <p:sldLayoutId id="2147489450" r:id="rId11"/>
    <p:sldLayoutId id="21474894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1988421453"/>
      </p:ext>
    </p:extLst>
  </p:cSld>
  <p:clrMap bg1="lt1" tx1="dk1" bg2="lt2" tx2="dk2" accent1="accent1" accent2="accent2" accent3="accent3" accent4="accent4" accent5="accent5" accent6="accent6" hlink="hlink" folHlink="folHlink"/>
  <p:sldLayoutIdLst>
    <p:sldLayoutId id="2147489453" r:id="rId1"/>
    <p:sldLayoutId id="2147489454" r:id="rId2"/>
    <p:sldLayoutId id="2147489455" r:id="rId3"/>
    <p:sldLayoutId id="2147489456" r:id="rId4"/>
    <p:sldLayoutId id="2147489457" r:id="rId5"/>
    <p:sldLayoutId id="2147489458" r:id="rId6"/>
    <p:sldLayoutId id="2147489459" r:id="rId7"/>
    <p:sldLayoutId id="2147489460" r:id="rId8"/>
    <p:sldLayoutId id="2147489461" r:id="rId9"/>
    <p:sldLayoutId id="2147489462" r:id="rId10"/>
    <p:sldLayoutId id="2147489463"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601476882"/>
      </p:ext>
    </p:extLst>
  </p:cSld>
  <p:clrMap bg1="lt1" tx1="dk1" bg2="lt2" tx2="dk2" accent1="accent1" accent2="accent2" accent3="accent3" accent4="accent4" accent5="accent5" accent6="accent6" hlink="hlink" folHlink="folHlink"/>
  <p:sldLayoutIdLst>
    <p:sldLayoutId id="2147489465" r:id="rId1"/>
    <p:sldLayoutId id="2147489466" r:id="rId2"/>
    <p:sldLayoutId id="2147489467" r:id="rId3"/>
    <p:sldLayoutId id="2147489468" r:id="rId4"/>
    <p:sldLayoutId id="2147489469" r:id="rId5"/>
    <p:sldLayoutId id="2147489470" r:id="rId6"/>
    <p:sldLayoutId id="2147489471" r:id="rId7"/>
    <p:sldLayoutId id="2147489472" r:id="rId8"/>
    <p:sldLayoutId id="2147489473" r:id="rId9"/>
    <p:sldLayoutId id="2147489474" r:id="rId10"/>
    <p:sldLayoutId id="2147489475" r:id="rId11"/>
    <p:sldLayoutId id="214748947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733472"/>
      </p:ext>
    </p:extLst>
  </p:cSld>
  <p:clrMap bg1="lt1" tx1="dk1" bg2="lt2" tx2="dk2" accent1="accent1" accent2="accent2" accent3="accent3" accent4="accent4" accent5="accent5" accent6="accent6" hlink="hlink" folHlink="folHlink"/>
  <p:sldLayoutIdLst>
    <p:sldLayoutId id="2147489478" r:id="rId1"/>
    <p:sldLayoutId id="2147489479" r:id="rId2"/>
    <p:sldLayoutId id="2147489480" r:id="rId3"/>
    <p:sldLayoutId id="2147489481"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116006909"/>
      </p:ext>
    </p:extLst>
  </p:cSld>
  <p:clrMap bg1="lt1" tx1="dk1" bg2="lt2" tx2="dk2" accent1="accent1" accent2="accent2" accent3="accent3" accent4="accent4" accent5="accent5" accent6="accent6" hlink="hlink" folHlink="folHlink"/>
  <p:sldLayoutIdLst>
    <p:sldLayoutId id="2147489496" r:id="rId1"/>
    <p:sldLayoutId id="2147489497" r:id="rId2"/>
    <p:sldLayoutId id="2147489498" r:id="rId3"/>
    <p:sldLayoutId id="2147489499" r:id="rId4"/>
    <p:sldLayoutId id="2147489500" r:id="rId5"/>
    <p:sldLayoutId id="2147489501" r:id="rId6"/>
    <p:sldLayoutId id="2147489502" r:id="rId7"/>
    <p:sldLayoutId id="2147489503" r:id="rId8"/>
    <p:sldLayoutId id="2147489504" r:id="rId9"/>
    <p:sldLayoutId id="2147489505" r:id="rId10"/>
    <p:sldLayoutId id="2147489506" r:id="rId11"/>
    <p:sldLayoutId id="21474895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801124694"/>
      </p:ext>
    </p:extLst>
  </p:cSld>
  <p:clrMap bg1="lt1" tx1="dk1" bg2="lt2" tx2="dk2" accent1="accent1" accent2="accent2" accent3="accent3" accent4="accent4" accent5="accent5" accent6="accent6" hlink="hlink" folHlink="folHlink"/>
  <p:sldLayoutIdLst>
    <p:sldLayoutId id="2147489509" r:id="rId1"/>
    <p:sldLayoutId id="2147489510" r:id="rId2"/>
    <p:sldLayoutId id="2147489511" r:id="rId3"/>
    <p:sldLayoutId id="2147489512" r:id="rId4"/>
    <p:sldLayoutId id="2147489513" r:id="rId5"/>
    <p:sldLayoutId id="2147489514" r:id="rId6"/>
    <p:sldLayoutId id="2147489515" r:id="rId7"/>
    <p:sldLayoutId id="2147489516" r:id="rId8"/>
    <p:sldLayoutId id="2147489517" r:id="rId9"/>
    <p:sldLayoutId id="2147489518" r:id="rId10"/>
    <p:sldLayoutId id="2147489519" r:id="rId11"/>
    <p:sldLayoutId id="214748952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502783933"/>
      </p:ext>
    </p:extLst>
  </p:cSld>
  <p:clrMap bg1="lt1" tx1="dk1" bg2="lt2" tx2="dk2" accent1="accent1" accent2="accent2" accent3="accent3" accent4="accent4" accent5="accent5" accent6="accent6" hlink="hlink" folHlink="folHlink"/>
  <p:sldLayoutIdLst>
    <p:sldLayoutId id="2147489522" r:id="rId1"/>
    <p:sldLayoutId id="2147489523" r:id="rId2"/>
    <p:sldLayoutId id="2147489524" r:id="rId3"/>
    <p:sldLayoutId id="2147489525" r:id="rId4"/>
    <p:sldLayoutId id="2147489526" r:id="rId5"/>
    <p:sldLayoutId id="2147489527" r:id="rId6"/>
    <p:sldLayoutId id="2147489528" r:id="rId7"/>
    <p:sldLayoutId id="2147489529" r:id="rId8"/>
    <p:sldLayoutId id="2147489530" r:id="rId9"/>
    <p:sldLayoutId id="2147489531" r:id="rId10"/>
    <p:sldLayoutId id="2147489532" r:id="rId11"/>
    <p:sldLayoutId id="21474895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3756156645"/>
      </p:ext>
    </p:extLst>
  </p:cSld>
  <p:clrMap bg1="lt1" tx1="dk1" bg2="lt2" tx2="dk2" accent1="accent1" accent2="accent2" accent3="accent3" accent4="accent4" accent5="accent5" accent6="accent6" hlink="hlink" folHlink="folHlink"/>
  <p:sldLayoutIdLst>
    <p:sldLayoutId id="2147489535" r:id="rId1"/>
    <p:sldLayoutId id="2147489536" r:id="rId2"/>
    <p:sldLayoutId id="2147489537" r:id="rId3"/>
    <p:sldLayoutId id="2147489538" r:id="rId4"/>
    <p:sldLayoutId id="2147489539" r:id="rId5"/>
    <p:sldLayoutId id="2147489540" r:id="rId6"/>
    <p:sldLayoutId id="2147489541" r:id="rId7"/>
    <p:sldLayoutId id="2147489542" r:id="rId8"/>
    <p:sldLayoutId id="2147489543" r:id="rId9"/>
    <p:sldLayoutId id="2147489544" r:id="rId10"/>
    <p:sldLayoutId id="2147489545" r:id="rId11"/>
    <p:sldLayoutId id="214748954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12/2/21</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3497416351"/>
      </p:ext>
    </p:extLst>
  </p:cSld>
  <p:clrMap bg1="lt1" tx1="dk1" bg2="lt2" tx2="dk2" accent1="accent1" accent2="accent2" accent3="accent3" accent4="accent4" accent5="accent5" accent6="accent6" hlink="hlink" folHlink="folHlink"/>
  <p:sldLayoutIdLst>
    <p:sldLayoutId id="2147489548" r:id="rId1"/>
    <p:sldLayoutId id="2147489549"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20717180"/>
      </p:ext>
    </p:extLst>
  </p:cSld>
  <p:clrMap bg1="lt1" tx1="dk1" bg2="lt2" tx2="dk2" accent1="accent1" accent2="accent2" accent3="accent3" accent4="accent4" accent5="accent5" accent6="accent6" hlink="hlink" folHlink="folHlink"/>
  <p:sldLayoutIdLst>
    <p:sldLayoutId id="2147489551" r:id="rId1"/>
    <p:sldLayoutId id="2147489552" r:id="rId2"/>
    <p:sldLayoutId id="2147489553" r:id="rId3"/>
    <p:sldLayoutId id="2147489554" r:id="rId4"/>
    <p:sldLayoutId id="2147489555" r:id="rId5"/>
    <p:sldLayoutId id="2147489556" r:id="rId6"/>
    <p:sldLayoutId id="2147489557" r:id="rId7"/>
    <p:sldLayoutId id="2147489558" r:id="rId8"/>
    <p:sldLayoutId id="2147489559" r:id="rId9"/>
    <p:sldLayoutId id="2147489560" r:id="rId10"/>
    <p:sldLayoutId id="21474895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73550971"/>
      </p:ext>
    </p:extLst>
  </p:cSld>
  <p:clrMap bg1="lt1" tx1="dk1" bg2="lt2" tx2="dk2" accent1="accent1" accent2="accent2" accent3="accent3" accent4="accent4" accent5="accent5" accent6="accent6" hlink="hlink" folHlink="folHlink"/>
  <p:sldLayoutIdLst>
    <p:sldLayoutId id="2147489563" r:id="rId1"/>
    <p:sldLayoutId id="2147489564" r:id="rId2"/>
    <p:sldLayoutId id="2147489565" r:id="rId3"/>
    <p:sldLayoutId id="2147489566" r:id="rId4"/>
    <p:sldLayoutId id="2147489567" r:id="rId5"/>
    <p:sldLayoutId id="2147489568" r:id="rId6"/>
    <p:sldLayoutId id="2147489569" r:id="rId7"/>
    <p:sldLayoutId id="2147489570" r:id="rId8"/>
    <p:sldLayoutId id="2147489571" r:id="rId9"/>
    <p:sldLayoutId id="2147489572" r:id="rId10"/>
    <p:sldLayoutId id="214748957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773433811"/>
      </p:ext>
    </p:extLst>
  </p:cSld>
  <p:clrMap bg1="lt1" tx1="dk1" bg2="lt2" tx2="dk2" accent1="accent1" accent2="accent2" accent3="accent3" accent4="accent4" accent5="accent5" accent6="accent6" hlink="hlink" folHlink="folHlink"/>
  <p:sldLayoutIdLst>
    <p:sldLayoutId id="2147489575" r:id="rId1"/>
    <p:sldLayoutId id="2147489576" r:id="rId2"/>
    <p:sldLayoutId id="2147489577" r:id="rId3"/>
    <p:sldLayoutId id="2147489578" r:id="rId4"/>
    <p:sldLayoutId id="2147489579" r:id="rId5"/>
    <p:sldLayoutId id="2147489580" r:id="rId6"/>
    <p:sldLayoutId id="2147489581" r:id="rId7"/>
    <p:sldLayoutId id="2147489582" r:id="rId8"/>
    <p:sldLayoutId id="2147489583" r:id="rId9"/>
    <p:sldLayoutId id="2147489584" r:id="rId10"/>
    <p:sldLayoutId id="2147489585" r:id="rId11"/>
    <p:sldLayoutId id="21474895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12/2/21</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81373689"/>
      </p:ext>
    </p:extLst>
  </p:cSld>
  <p:clrMap bg1="lt1" tx1="dk1" bg2="lt2" tx2="dk2" accent1="accent1" accent2="accent2" accent3="accent3" accent4="accent4" accent5="accent5" accent6="accent6" hlink="hlink" folHlink="folHlink"/>
  <p:sldLayoutIdLst>
    <p:sldLayoutId id="2147489588" r:id="rId1"/>
    <p:sldLayoutId id="2147489589" r:id="rId2"/>
    <p:sldLayoutId id="2147489590" r:id="rId3"/>
    <p:sldLayoutId id="2147489591" r:id="rId4"/>
    <p:sldLayoutId id="2147489592" r:id="rId5"/>
    <p:sldLayoutId id="2147489593" r:id="rId6"/>
    <p:sldLayoutId id="2147489594" r:id="rId7"/>
    <p:sldLayoutId id="2147489595" r:id="rId8"/>
    <p:sldLayoutId id="2147489596" r:id="rId9"/>
    <p:sldLayoutId id="2147489597" r:id="rId10"/>
    <p:sldLayoutId id="2147489598" r:id="rId11"/>
    <p:sldLayoutId id="2147489599"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52854243"/>
      </p:ext>
    </p:extLst>
  </p:cSld>
  <p:clrMap bg1="lt1" tx1="dk1" bg2="dk2" tx2="lt2" accent1="accent1" accent2="accent2" accent3="accent3" accent4="accent4" accent5="accent5" accent6="accent6" hlink="hlink" folHlink="folHlink"/>
  <p:sldLayoutIdLst>
    <p:sldLayoutId id="2147489601" r:id="rId1"/>
    <p:sldLayoutId id="2147489602" r:id="rId2"/>
    <p:sldLayoutId id="2147489603" r:id="rId3"/>
    <p:sldLayoutId id="2147489604" r:id="rId4"/>
    <p:sldLayoutId id="2147489605" r:id="rId5"/>
    <p:sldLayoutId id="2147489606" r:id="rId6"/>
    <p:sldLayoutId id="2147489607" r:id="rId7"/>
    <p:sldLayoutId id="2147489608" r:id="rId8"/>
    <p:sldLayoutId id="2147489609" r:id="rId9"/>
    <p:sldLayoutId id="2147489610"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5666" name="Rectangle 1026">
            <a:extLst>
              <a:ext uri="{FF2B5EF4-FFF2-40B4-BE49-F238E27FC236}">
                <a16:creationId xmlns:a16="http://schemas.microsoft.com/office/drawing/2014/main" id="{767842EF-2E87-9649-8E4C-4EF07515E69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25667" name="Rectangle 1027">
            <a:extLst>
              <a:ext uri="{FF2B5EF4-FFF2-40B4-BE49-F238E27FC236}">
                <a16:creationId xmlns:a16="http://schemas.microsoft.com/office/drawing/2014/main" id="{7F46E882-405C-294F-A176-5EB4B6E5E8E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955FDDD-00C5-1D4C-912E-1BDB0E3BD33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2C1267A1-BE40-C34F-A587-D92B7D4A5D5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B1C60925-3F6D-0244-A63C-8428EA4EFD07}" type="slidenum">
              <a:rPr lang="en-US" altLang="en-US"/>
              <a:pPr>
                <a:defRPr/>
              </a:pPr>
              <a:t>‹#›</a:t>
            </a:fld>
            <a:endParaRPr lang="en-US" altLang="en-US"/>
          </a:p>
        </p:txBody>
      </p:sp>
      <p:sp>
        <p:nvSpPr>
          <p:cNvPr id="625670" name="Line 1032">
            <a:extLst>
              <a:ext uri="{FF2B5EF4-FFF2-40B4-BE49-F238E27FC236}">
                <a16:creationId xmlns:a16="http://schemas.microsoft.com/office/drawing/2014/main" id="{BEFE2080-76AE-4B40-AEAD-392FD767B10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71" name="Line 1033">
            <a:extLst>
              <a:ext uri="{FF2B5EF4-FFF2-40B4-BE49-F238E27FC236}">
                <a16:creationId xmlns:a16="http://schemas.microsoft.com/office/drawing/2014/main" id="{23A53299-EA82-2047-A09E-6BA500656893}"/>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04617165"/>
      </p:ext>
    </p:extLst>
  </p:cSld>
  <p:clrMap bg1="lt1" tx1="dk1" bg2="lt2" tx2="dk2" accent1="accent1" accent2="accent2" accent3="accent3" accent4="accent4" accent5="accent5" accent6="accent6" hlink="hlink" folHlink="folHlink"/>
  <p:sldLayoutIdLst>
    <p:sldLayoutId id="2147489612" r:id="rId1"/>
    <p:sldLayoutId id="2147489613" r:id="rId2"/>
    <p:sldLayoutId id="2147489614" r:id="rId3"/>
    <p:sldLayoutId id="2147489615" r:id="rId4"/>
    <p:sldLayoutId id="2147489616" r:id="rId5"/>
    <p:sldLayoutId id="2147489617" r:id="rId6"/>
    <p:sldLayoutId id="2147489618" r:id="rId7"/>
    <p:sldLayoutId id="2147489619" r:id="rId8"/>
    <p:sldLayoutId id="2147489620" r:id="rId9"/>
    <p:sldLayoutId id="2147489621" r:id="rId10"/>
    <p:sldLayoutId id="2147489622" r:id="rId11"/>
    <p:sldLayoutId id="214748962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4193922-6134-7948-9137-2E5B8D9C291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F539B65D-748C-974F-A932-F79F35E252D6}"/>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77CA2CB9-F24C-5E45-831A-419127340138}" type="slidenum">
              <a:rPr lang="en-US" altLang="en-US"/>
              <a:pPr>
                <a:defRPr/>
              </a:pPr>
              <a:t>‹#›</a:t>
            </a:fld>
            <a:endParaRPr lang="en-US" altLang="en-US"/>
          </a:p>
        </p:txBody>
      </p:sp>
      <p:sp>
        <p:nvSpPr>
          <p:cNvPr id="1030" name="Line 1032">
            <a:extLst>
              <a:ext uri="{FF2B5EF4-FFF2-40B4-BE49-F238E27FC236}">
                <a16:creationId xmlns:a16="http://schemas.microsoft.com/office/drawing/2014/main" id="{81ED38AC-4E34-6E46-B9C1-7D880424671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3094ABAD-0C8B-604E-94E7-BFA539131366}"/>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400652357"/>
      </p:ext>
    </p:extLst>
  </p:cSld>
  <p:clrMap bg1="lt1" tx1="dk1" bg2="lt2" tx2="dk2" accent1="accent1" accent2="accent2" accent3="accent3" accent4="accent4" accent5="accent5" accent6="accent6" hlink="hlink" folHlink="folHlink"/>
  <p:sldLayoutIdLst>
    <p:sldLayoutId id="2147489625" r:id="rId1"/>
    <p:sldLayoutId id="2147489626" r:id="rId2"/>
    <p:sldLayoutId id="2147489627" r:id="rId3"/>
    <p:sldLayoutId id="2147489628" r:id="rId4"/>
    <p:sldLayoutId id="2147489629" r:id="rId5"/>
    <p:sldLayoutId id="2147489630" r:id="rId6"/>
    <p:sldLayoutId id="2147489631" r:id="rId7"/>
    <p:sldLayoutId id="2147489632" r:id="rId8"/>
    <p:sldLayoutId id="2147489633" r:id="rId9"/>
    <p:sldLayoutId id="2147489634" r:id="rId10"/>
    <p:sldLayoutId id="2147489635" r:id="rId11"/>
    <p:sldLayoutId id="2147489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2444271"/>
      </p:ext>
    </p:extLst>
  </p:cSld>
  <p:clrMap bg1="lt1" tx1="dk1" bg2="lt2" tx2="dk2" accent1="accent1" accent2="accent2" accent3="accent3" accent4="accent4" accent5="accent5" accent6="accent6" hlink="hlink" folHlink="folHlink"/>
  <p:sldLayoutIdLst>
    <p:sldLayoutId id="2147489638" r:id="rId1"/>
    <p:sldLayoutId id="214748963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4380610"/>
      </p:ext>
    </p:extLst>
  </p:cSld>
  <p:clrMap bg1="lt1" tx1="dk1" bg2="lt2" tx2="dk2" accent1="accent1" accent2="accent2" accent3="accent3" accent4="accent4" accent5="accent5" accent6="accent6" hlink="hlink" folHlink="folHlink"/>
  <p:sldLayoutIdLst>
    <p:sldLayoutId id="2147489641" r:id="rId1"/>
    <p:sldLayoutId id="2147489642"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5794477"/>
      </p:ext>
    </p:extLst>
  </p:cSld>
  <p:clrMap bg1="lt1" tx1="dk1" bg2="lt2" tx2="dk2" accent1="accent1" accent2="accent2" accent3="accent3" accent4="accent4" accent5="accent5" accent6="accent6" hlink="hlink" folHlink="folHlink"/>
  <p:sldLayoutIdLst>
    <p:sldLayoutId id="2147489644" r:id="rId1"/>
    <p:sldLayoutId id="2147489645" r:id="rId2"/>
    <p:sldLayoutId id="2147489646" r:id="rId3"/>
    <p:sldLayoutId id="2147489647" r:id="rId4"/>
    <p:sldLayoutId id="2147489648" r:id="rId5"/>
    <p:sldLayoutId id="2147489649" r:id="rId6"/>
    <p:sldLayoutId id="2147489650" r:id="rId7"/>
    <p:sldLayoutId id="2147489651" r:id="rId8"/>
    <p:sldLayoutId id="2147489652" r:id="rId9"/>
    <p:sldLayoutId id="2147489653" r:id="rId10"/>
    <p:sldLayoutId id="214748965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12/2/21</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4277918477"/>
      </p:ext>
    </p:extLst>
  </p:cSld>
  <p:clrMap bg1="lt1" tx1="dk1" bg2="lt2" tx2="dk2" accent1="accent1" accent2="accent2" accent3="accent3" accent4="accent4" accent5="accent5" accent6="accent6" hlink="hlink" folHlink="folHlink"/>
  <p:sldLayoutIdLst>
    <p:sldLayoutId id="2147489656" r:id="rId1"/>
    <p:sldLayoutId id="2147489657"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8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78990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253331"/>
            <a:ext cx="7886700" cy="500309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AF3772-9A14-4310-AA97-ADA9BE0847FC}" type="datetimeFigureOut">
              <a:rPr lang="en-CH" smtClean="0"/>
              <a:t>12/2/21</a:t>
            </a:fld>
            <a:endParaRPr lang="en-CH"/>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H"/>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571078-45FA-4BA5-9BE9-4C6ADE012FE3}" type="slidenum">
              <a:rPr lang="en-CH" smtClean="0"/>
              <a:t>‹#›</a:t>
            </a:fld>
            <a:endParaRPr lang="en-CH"/>
          </a:p>
        </p:txBody>
      </p:sp>
    </p:spTree>
    <p:extLst>
      <p:ext uri="{BB962C8B-B14F-4D97-AF65-F5344CB8AC3E}">
        <p14:creationId xmlns:p14="http://schemas.microsoft.com/office/powerpoint/2010/main" val="2351033823"/>
      </p:ext>
    </p:extLst>
  </p:cSld>
  <p:clrMap bg1="lt1" tx1="dk1" bg2="lt2" tx2="dk2" accent1="accent1" accent2="accent2" accent3="accent3" accent4="accent4" accent5="accent5" accent6="accent6" hlink="hlink" folHlink="folHlink"/>
  <p:sldLayoutIdLst>
    <p:sldLayoutId id="2147489659" r:id="rId1"/>
    <p:sldLayoutId id="2147489660" r:id="rId2"/>
    <p:sldLayoutId id="2147489661" r:id="rId3"/>
    <p:sldLayoutId id="2147489662" r:id="rId4"/>
  </p:sldLayoutIdLst>
  <p:txStyles>
    <p:titleStyle>
      <a:lvl1pPr algn="l" defTabSz="914400" rtl="0" eaLnBrk="1" latinLnBrk="0" hangingPunct="1">
        <a:lnSpc>
          <a:spcPct val="90000"/>
        </a:lnSpc>
        <a:spcBef>
          <a:spcPct val="0"/>
        </a:spcBef>
        <a:buNone/>
        <a:defRPr sz="4400" b="1" i="0" kern="1200">
          <a:solidFill>
            <a:schemeClr val="tx1"/>
          </a:solidFill>
          <a:latin typeface="Lato Black"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8C5157D-B167-4892-B7EA-1A653CDB78F5}" type="datetime1">
              <a:rPr lang="en-US" smtClean="0"/>
              <a:t>12/2/21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800" b="1">
                <a:solidFill>
                  <a:srgbClr val="C00000"/>
                </a:solidFill>
                <a:latin typeface="Myriad Pro Cond" panose="020B0506030403020204" pitchFamily="34" charset="0"/>
              </a:defRPr>
            </a:lvl1pPr>
          </a:lstStyle>
          <a:p>
            <a:fld id="{7D7EBB9B-B08F-4F4F-A422-C245B70DFA91}" type="slidenum">
              <a:rPr lang="en-US" smtClean="0"/>
              <a:pPr/>
              <a:t>‹#›</a:t>
            </a:fld>
            <a:endParaRPr lang="en-US" dirty="0"/>
          </a:p>
        </p:txBody>
      </p:sp>
    </p:spTree>
    <p:extLst>
      <p:ext uri="{BB962C8B-B14F-4D97-AF65-F5344CB8AC3E}">
        <p14:creationId xmlns:p14="http://schemas.microsoft.com/office/powerpoint/2010/main" val="384062090"/>
      </p:ext>
    </p:extLst>
  </p:cSld>
  <p:clrMap bg1="lt1" tx1="dk1" bg2="lt2" tx2="dk2" accent1="accent1" accent2="accent2" accent3="accent3" accent4="accent4" accent5="accent5" accent6="accent6" hlink="hlink" folHlink="folHlink"/>
  <p:sldLayoutIdLst>
    <p:sldLayoutId id="2147489664" r:id="rId1"/>
    <p:sldLayoutId id="2147489665" r:id="rId2"/>
    <p:sldLayoutId id="2147489666" r:id="rId3"/>
    <p:sldLayoutId id="2147489667" r:id="rId4"/>
    <p:sldLayoutId id="2147489668" r:id="rId5"/>
    <p:sldLayoutId id="2147489669" r:id="rId6"/>
    <p:sldLayoutId id="2147489670" r:id="rId7"/>
    <p:sldLayoutId id="2147489671" r:id="rId8"/>
    <p:sldLayoutId id="2147489672" r:id="rId9"/>
    <p:sldLayoutId id="2147489673" r:id="rId10"/>
    <p:sldLayoutId id="2147489674" r:id="rId11"/>
  </p:sldLayoutIdLst>
  <p:hf hdr="0" ftr="0" dt="0"/>
  <p:txStyles>
    <p:titleStyle>
      <a:lvl1pPr algn="l" defTabSz="685800" rtl="0" eaLnBrk="1" latinLnBrk="0" hangingPunct="1">
        <a:lnSpc>
          <a:spcPct val="90000"/>
        </a:lnSpc>
        <a:spcBef>
          <a:spcPct val="0"/>
        </a:spcBef>
        <a:buNone/>
        <a:defRPr sz="3300" b="1" kern="1200">
          <a:solidFill>
            <a:schemeClr val="accent3"/>
          </a:solidFill>
          <a:latin typeface="Myriad Pro Cond" panose="020B0506030403020204" pitchFamily="34" charset="0"/>
          <a:ea typeface="+mj-ea"/>
          <a:cs typeface="+mj-cs"/>
        </a:defRPr>
      </a:lvl1pPr>
    </p:titleStyle>
    <p:bodyStyle>
      <a:lvl1pPr marL="175022" indent="-175022" algn="l" defTabSz="685800" rtl="0" eaLnBrk="1" latinLnBrk="0" hangingPunct="1">
        <a:lnSpc>
          <a:spcPct val="90000"/>
        </a:lnSpc>
        <a:spcBef>
          <a:spcPts val="750"/>
        </a:spcBef>
        <a:buFont typeface="Wingdings" panose="05000000000000000000" pitchFamily="2" charset="2"/>
        <a:buChar char="§"/>
        <a:defRPr sz="2100" b="1" i="0" kern="1200">
          <a:solidFill>
            <a:schemeClr val="tx1"/>
          </a:solidFill>
          <a:latin typeface="Myriad Pro Cond" panose="020B0506030403020204" pitchFamily="34" charset="0"/>
          <a:ea typeface="+mn-ea"/>
          <a:cs typeface="+mn-cs"/>
        </a:defRPr>
      </a:lvl1pPr>
      <a:lvl2pPr marL="514350" indent="-171450" algn="l" defTabSz="685800" rtl="0" eaLnBrk="1" latinLnBrk="0" hangingPunct="1">
        <a:lnSpc>
          <a:spcPct val="90000"/>
        </a:lnSpc>
        <a:spcBef>
          <a:spcPts val="375"/>
        </a:spcBef>
        <a:buFont typeface="Myriad Pro Cond" panose="020B0706030403020204" pitchFamily="34" charset="0"/>
        <a:buChar char="−"/>
        <a:defRPr sz="1800" b="1" i="0" kern="1200">
          <a:solidFill>
            <a:schemeClr val="tx1"/>
          </a:solidFill>
          <a:latin typeface="Myriad Pro Cond" panose="020B0506030403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1" i="0" kern="1200">
          <a:solidFill>
            <a:schemeClr val="tx1"/>
          </a:solidFill>
          <a:latin typeface="Myriad Pro Cond" panose="020B0506030403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Myriad Pro Cond" panose="020B0506030403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Myriad Pro Cond" panose="020B0506030403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243969803"/>
      </p:ext>
    </p:extLst>
  </p:cSld>
  <p:clrMap bg1="lt1" tx1="dk1" bg2="lt2" tx2="dk2" accent1="accent1" accent2="accent2" accent3="accent3" accent4="accent4" accent5="accent5" accent6="accent6" hlink="hlink" folHlink="folHlink"/>
  <p:sldLayoutIdLst>
    <p:sldLayoutId id="2147489676" r:id="rId1"/>
    <p:sldLayoutId id="2147489677" r:id="rId2"/>
    <p:sldLayoutId id="2147489678" r:id="rId3"/>
    <p:sldLayoutId id="2147489679" r:id="rId4"/>
    <p:sldLayoutId id="2147489680" r:id="rId5"/>
    <p:sldLayoutId id="2147489681" r:id="rId6"/>
    <p:sldLayoutId id="2147489682" r:id="rId7"/>
    <p:sldLayoutId id="2147489683" r:id="rId8"/>
    <p:sldLayoutId id="2147489684" r:id="rId9"/>
    <p:sldLayoutId id="2147489685" r:id="rId10"/>
    <p:sldLayoutId id="2147489686" r:id="rId11"/>
    <p:sldLayoutId id="2147489687" r:id="rId12"/>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51D48D-9BA1-4D8A-9201-0E58407A6C8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047B755-18A1-4B6D-A51A-27521AA42E0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873F0FF-2B6F-426B-BDD4-8DDA6BBA5BF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2AF5001-1906-4894-A983-E8B7F7A63AA9}" type="datetime1">
              <a:rPr lang="en-US" smtClean="0"/>
              <a:t>12/2/21</a:t>
            </a:fld>
            <a:endParaRPr lang="en-US"/>
          </a:p>
        </p:txBody>
      </p:sp>
      <p:sp>
        <p:nvSpPr>
          <p:cNvPr id="5" name="Footer Placeholder 4">
            <a:extLst>
              <a:ext uri="{FF2B5EF4-FFF2-40B4-BE49-F238E27FC236}">
                <a16:creationId xmlns:a16="http://schemas.microsoft.com/office/drawing/2014/main" id="{7E2C5BFE-9F91-4309-9B29-3AA41155A65E}"/>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30FDED7-CE46-445B-8945-762C97F24824}"/>
              </a:ext>
            </a:extLst>
          </p:cNvPr>
          <p:cNvSpPr>
            <a:spLocks noGrp="1"/>
          </p:cNvSpPr>
          <p:nvPr>
            <p:ph type="sldNum" sz="quarter" idx="4"/>
          </p:nvPr>
        </p:nvSpPr>
        <p:spPr>
          <a:xfrm>
            <a:off x="6457950" y="6341603"/>
            <a:ext cx="2057400" cy="365125"/>
          </a:xfrm>
          <a:prstGeom prst="rect">
            <a:avLst/>
          </a:prstGeom>
        </p:spPr>
        <p:txBody>
          <a:bodyPr vert="horz" lIns="91440" tIns="45720" rIns="91440" bIns="45720" rtlCol="0" anchor="ctr"/>
          <a:lstStyle>
            <a:lvl1pPr algn="r">
              <a:defRPr sz="2100" b="1">
                <a:solidFill>
                  <a:srgbClr val="009900"/>
                </a:solidFill>
                <a:latin typeface="Myriad Pro Cond" panose="020B0506030403020204" pitchFamily="34" charset="0"/>
              </a:defRPr>
            </a:lvl1pPr>
          </a:lstStyle>
          <a:p>
            <a:fld id="{2C27E80B-A655-44B0-A6D9-E5EAFBEBB6E2}" type="slidenum">
              <a:rPr lang="en-US" smtClean="0"/>
              <a:pPr/>
              <a:t>‹#›</a:t>
            </a:fld>
            <a:endParaRPr lang="en-US" dirty="0"/>
          </a:p>
        </p:txBody>
      </p:sp>
    </p:spTree>
    <p:extLst>
      <p:ext uri="{BB962C8B-B14F-4D97-AF65-F5344CB8AC3E}">
        <p14:creationId xmlns:p14="http://schemas.microsoft.com/office/powerpoint/2010/main" val="1092333693"/>
      </p:ext>
    </p:extLst>
  </p:cSld>
  <p:clrMap bg1="lt1" tx1="dk1" bg2="lt2" tx2="dk2" accent1="accent1" accent2="accent2" accent3="accent3" accent4="accent4" accent5="accent5" accent6="accent6" hlink="hlink" folHlink="folHlink"/>
  <p:sldLayoutIdLst>
    <p:sldLayoutId id="2147489689" r:id="rId1"/>
    <p:sldLayoutId id="2147489690" r:id="rId2"/>
    <p:sldLayoutId id="2147489691" r:id="rId3"/>
    <p:sldLayoutId id="2147489692" r:id="rId4"/>
    <p:sldLayoutId id="2147489693" r:id="rId5"/>
    <p:sldLayoutId id="2147489694" r:id="rId6"/>
    <p:sldLayoutId id="2147489695" r:id="rId7"/>
    <p:sldLayoutId id="2147489696" r:id="rId8"/>
    <p:sldLayoutId id="2147489697" r:id="rId9"/>
    <p:sldLayoutId id="2147489698" r:id="rId10"/>
    <p:sldLayoutId id="2147489699" r:id="rId11"/>
  </p:sldLayoutIdLst>
  <p:hf hdr="0" ftr="0" dt="0"/>
  <p:txStyles>
    <p:titleStyle>
      <a:lvl1pPr algn="l" defTabSz="685800" rtl="0" eaLnBrk="1" latinLnBrk="0" hangingPunct="1">
        <a:lnSpc>
          <a:spcPct val="90000"/>
        </a:lnSpc>
        <a:spcBef>
          <a:spcPct val="0"/>
        </a:spcBef>
        <a:buNone/>
        <a:defRPr sz="3300" b="1" kern="1200">
          <a:solidFill>
            <a:srgbClr val="00547E"/>
          </a:solidFill>
          <a:latin typeface="Myriad Pro Cond" panose="020B0506030403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1" kern="1200">
          <a:solidFill>
            <a:schemeClr val="tx1"/>
          </a:solidFill>
          <a:latin typeface="Myriad Pro Cond" panose="020B0506030403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1" kern="1200">
          <a:solidFill>
            <a:schemeClr val="tx1"/>
          </a:solidFill>
          <a:latin typeface="Myriad Pro Cond" panose="020B0506030403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1" kern="1200">
          <a:solidFill>
            <a:schemeClr val="tx1"/>
          </a:solidFill>
          <a:latin typeface="Myriad Pro Cond" panose="020B0506030403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1" kern="1200">
          <a:solidFill>
            <a:schemeClr val="tx1"/>
          </a:solidFill>
          <a:latin typeface="Myriad Pro Cond" panose="020B0506030403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3279070349"/>
      </p:ext>
    </p:extLst>
  </p:cSld>
  <p:clrMap bg1="lt1" tx1="dk1" bg2="lt2" tx2="dk2" accent1="accent1" accent2="accent2" accent3="accent3" accent4="accent4" accent5="accent5" accent6="accent6" hlink="hlink" folHlink="folHlink"/>
  <p:sldLayoutIdLst>
    <p:sldLayoutId id="2147489701" r:id="rId1"/>
    <p:sldLayoutId id="2147489702" r:id="rId2"/>
    <p:sldLayoutId id="2147489703" r:id="rId3"/>
    <p:sldLayoutId id="2147489704" r:id="rId4"/>
    <p:sldLayoutId id="2147489705" r:id="rId5"/>
    <p:sldLayoutId id="2147489706" r:id="rId6"/>
    <p:sldLayoutId id="2147489707" r:id="rId7"/>
    <p:sldLayoutId id="2147489708" r:id="rId8"/>
    <p:sldLayoutId id="2147489709" r:id="rId9"/>
    <p:sldLayoutId id="2147489710" r:id="rId10"/>
    <p:sldLayoutId id="2147489711" r:id="rId11"/>
    <p:sldLayoutId id="214748971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884826651"/>
      </p:ext>
    </p:extLst>
  </p:cSld>
  <p:clrMap bg1="lt1" tx1="dk1" bg2="lt2" tx2="dk2" accent1="accent1" accent2="accent2" accent3="accent3" accent4="accent4" accent5="accent5" accent6="accent6" hlink="hlink" folHlink="folHlink"/>
  <p:sldLayoutIdLst>
    <p:sldLayoutId id="2147489714" r:id="rId1"/>
    <p:sldLayoutId id="2147489715" r:id="rId2"/>
    <p:sldLayoutId id="2147489716" r:id="rId3"/>
    <p:sldLayoutId id="2147489717" r:id="rId4"/>
    <p:sldLayoutId id="2147489718" r:id="rId5"/>
    <p:sldLayoutId id="2147489719" r:id="rId6"/>
    <p:sldLayoutId id="2147489720" r:id="rId7"/>
    <p:sldLayoutId id="2147489721" r:id="rId8"/>
    <p:sldLayoutId id="2147489722" r:id="rId9"/>
    <p:sldLayoutId id="2147489723" r:id="rId10"/>
    <p:sldLayoutId id="2147489724" r:id="rId11"/>
    <p:sldLayoutId id="214748972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7.pn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28.emf"/><Relationship Id="rId2" Type="http://schemas.openxmlformats.org/officeDocument/2006/relationships/slideLayout" Target="../slideLayouts/slideLayout440.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1.jpeg"/><Relationship Id="rId4" Type="http://schemas.openxmlformats.org/officeDocument/2006/relationships/image" Target="../media/image30.png"/><Relationship Id="rId9" Type="http://schemas.openxmlformats.org/officeDocument/2006/relationships/image" Target="../media/image29.emf"/></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7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5.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879.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hyperlink" Target="https://arxiv.org/pdf/2008.00961.pdf"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technion.ac.il/en/" TargetMode="External"/><Relationship Id="rId7" Type="http://schemas.openxmlformats.org/officeDocument/2006/relationships/image" Target="../media/image40.png"/><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67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236.xml"/></Relationships>
</file>

<file path=ppt/slides/_rels/slide2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5.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72.xml"/></Relationships>
</file>

<file path=ppt/slides/_rels/slide28.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46.png"/><Relationship Id="rId1" Type="http://schemas.openxmlformats.org/officeDocument/2006/relationships/slideLayout" Target="../slideLayouts/slideLayout523.xml"/></Relationships>
</file>

<file path=ppt/slides/_rels/slide29.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46.png"/><Relationship Id="rId1" Type="http://schemas.openxmlformats.org/officeDocument/2006/relationships/slideLayout" Target="../slideLayouts/slideLayout523.xml"/><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523.xml"/><Relationship Id="rId4" Type="http://schemas.openxmlformats.org/officeDocument/2006/relationships/hyperlink" Target="https://science.sciencemag.org/content/368/6495/eaam9744"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2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7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s://doi.org/10.1109/T-C.1969.222754" TargetMode="External"/><Relationship Id="rId1" Type="http://schemas.openxmlformats.org/officeDocument/2006/relationships/slideLayout" Target="../slideLayouts/slideLayout867.xml"/><Relationship Id="rId5" Type="http://schemas.openxmlformats.org/officeDocument/2006/relationships/image" Target="../media/image52.png"/><Relationship Id="rId4" Type="http://schemas.openxmlformats.org/officeDocument/2006/relationships/image" Target="../media/image51.png"/></Relationships>
</file>

<file path=ppt/slides/_rels/slide38.xml.rels><?xml version="1.0" encoding="UTF-8" standalone="yes"?>
<Relationships xmlns="http://schemas.openxmlformats.org/package/2006/relationships"><Relationship Id="rId3" Type="http://schemas.openxmlformats.org/officeDocument/2006/relationships/hyperlink" Target="https://safari.ethz.ch/architecture/fall2020/lib/exe/fetch.php?media=stone_logic_in_memory_1970.pdf" TargetMode="External"/><Relationship Id="rId2" Type="http://schemas.openxmlformats.org/officeDocument/2006/relationships/image" Target="../media/image53.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346.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png"/></Relationships>
</file>

<file path=ppt/slides/_rels/slide41.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59.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38.xml"/></Relationships>
</file>

<file path=ppt/slides/_rels/slide43.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61.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660.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44.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63.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62.png"/><Relationship Id="rId1" Type="http://schemas.openxmlformats.org/officeDocument/2006/relationships/slideLayout" Target="../slideLayouts/slideLayout638.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45.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638.xml"/></Relationships>
</file>

<file path=ppt/slides/_rels/slide4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672.xml"/><Relationship Id="rId4" Type="http://schemas.openxmlformats.org/officeDocument/2006/relationships/image" Target="../media/image66.png"/></Relationships>
</file>

<file path=ppt/slides/_rels/slide4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hyperlink" Target="https://github.com/CMU-SAFARI/SoftMC" TargetMode="External"/><Relationship Id="rId1" Type="http://schemas.openxmlformats.org/officeDocument/2006/relationships/slideLayout" Target="../slideLayouts/slideLayout67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38.xml"/></Relationships>
</file>

<file path=ppt/slides/_rels/slide4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523.xml"/></Relationships>
</file>

<file path=ppt/slides/_rels/slide50.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0.xml"/><Relationship Id="rId1" Type="http://schemas.openxmlformats.org/officeDocument/2006/relationships/slideLayout" Target="../slideLayouts/slideLayout649.xml"/></Relationships>
</file>

<file path=ppt/slides/_rels/slide5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1.xml"/><Relationship Id="rId1" Type="http://schemas.openxmlformats.org/officeDocument/2006/relationships/slideLayout" Target="../slideLayouts/slideLayout557.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5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12.xml"/><Relationship Id="rId1" Type="http://schemas.openxmlformats.org/officeDocument/2006/relationships/slideLayout" Target="../slideLayouts/slideLayout557.xml"/><Relationship Id="rId4" Type="http://schemas.openxmlformats.org/officeDocument/2006/relationships/image" Target="../media/image71.jpg"/></Relationships>
</file>

<file path=ppt/slides/_rels/slide5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36.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74.png"/></Relationships>
</file>

<file path=ppt/slides/_rels/slide5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hyperlink" Target="https://lab.dsst.io/32c3-slides/7197.html" TargetMode="External"/><Relationship Id="rId1" Type="http://schemas.openxmlformats.org/officeDocument/2006/relationships/slideLayout" Target="../slideLayouts/slideLayout236.xml"/></Relationships>
</file>

<file path=ppt/slides/_rels/slide55.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36.xml"/></Relationships>
</file>

<file path=ppt/slides/_rels/slide5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73.xml"/></Relationships>
</file>

<file path=ppt/slides/_rels/slide5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773.xml"/></Relationships>
</file>

<file path=ppt/slides/_rels/slide58.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81.png"/><Relationship Id="rId1" Type="http://schemas.openxmlformats.org/officeDocument/2006/relationships/slideLayout" Target="../slideLayouts/slideLayout660.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59.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660.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8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1.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83.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68.xml"/></Relationships>
</file>

<file path=ppt/slides/_rels/slide63.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84.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64.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85.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65.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86.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66.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87.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879.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67.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88.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879.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https://www.youtube.com/watch?v=pwRw7QqK_qA&amp;list=PL5Q2soXY2Zi9xidyIgBxUz7xRPS-wisBN&amp;index=9" TargetMode="External"/><Relationship Id="rId2" Type="http://schemas.openxmlformats.org/officeDocument/2006/relationships/hyperlink" Target="https://www.youtube.com/watch?v=KDy632z23UE&amp;list=PL5Q2soXY2Zi9xidyIgBxUz7xRPS-wisBN&amp;index=8" TargetMode="External"/><Relationship Id="rId1" Type="http://schemas.openxmlformats.org/officeDocument/2006/relationships/slideLayout" Target="../slideLayouts/slideLayout236.xml"/><Relationship Id="rId6" Type="http://schemas.openxmlformats.org/officeDocument/2006/relationships/hyperlink" Target="https://www.youtube.com/onurmutlulectures" TargetMode="External"/><Relationship Id="rId5" Type="http://schemas.openxmlformats.org/officeDocument/2006/relationships/hyperlink" Target="https://www.youtube.com/watch?v=HvswnsfG3oQ&amp;list=PL5Q2soXY2Zi9xidyIgBxUz7xRPS-wisBN&amp;index=11" TargetMode="External"/><Relationship Id="rId4" Type="http://schemas.openxmlformats.org/officeDocument/2006/relationships/hyperlink" Target="https://www.youtube.com/watch?v=gR7XR-Eepcg&amp;list=PL5Q2soXY2Zi9xidyIgBxUz7xRPS-wisBN&amp;index=10"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s://www.youtube.com/watch?v=JV1uc1kOt04" TargetMode="External"/><Relationship Id="rId7" Type="http://schemas.openxmlformats.org/officeDocument/2006/relationships/image" Target="../media/image89.png"/><Relationship Id="rId2" Type="http://schemas.openxmlformats.org/officeDocument/2006/relationships/hyperlink" Target="https://people.inf.ethz.ch/omutlu/pub/onur-RowHammer-SEHAS-Keynote-HiPEAC-January-19-2021-final.pptx" TargetMode="External"/><Relationship Id="rId1" Type="http://schemas.openxmlformats.org/officeDocument/2006/relationships/slideLayout" Target="../slideLayouts/slideLayout236.xml"/><Relationship Id="rId6" Type="http://schemas.openxmlformats.org/officeDocument/2006/relationships/hyperlink" Target="https://www.youtube.com/watch?v=sgd7PHQQ1AI" TargetMode="External"/><Relationship Id="rId5" Type="http://schemas.openxmlformats.org/officeDocument/2006/relationships/hyperlink" Target="https://people.inf.ethz.ch/omutlu/pub/onur-RowHammer-SEHAS-Keynote-HiPEAC-January-19-2021-final.pdf" TargetMode="External"/><Relationship Id="rId4" Type="http://schemas.openxmlformats.org/officeDocument/2006/relationships/hyperlink" Target="https://www.hipeac.net/2021/budapest/#/"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4.xml"/><Relationship Id="rId1" Type="http://schemas.openxmlformats.org/officeDocument/2006/relationships/slideLayout" Target="../slideLayouts/slideLayout236.xml"/></Relationships>
</file>

<file path=ppt/slides/_rels/slide71.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683.xml"/></Relationships>
</file>

<file path=ppt/slides/_rels/slide72.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683.xml"/></Relationships>
</file>

<file path=ppt/slides/_rels/slide73.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683.xml"/></Relationships>
</file>

<file path=ppt/slides/_rels/slide74.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683.xml"/></Relationships>
</file>

<file path=ppt/slides/_rels/slide75.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683.xml"/></Relationships>
</file>

<file path=ppt/slides/_rels/slide76.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683.xml"/></Relationships>
</file>

<file path=ppt/slides/_rels/slide77.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67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82.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785.xml"/><Relationship Id="rId5" Type="http://schemas.openxmlformats.org/officeDocument/2006/relationships/image" Target="../media/image99.png"/><Relationship Id="rId4" Type="http://schemas.openxmlformats.org/officeDocument/2006/relationships/hyperlink" Target="http://users.ece.cmu.edu/~omutlu/pub/liu_isca12_talk.pdf" TargetMode="External"/></Relationships>
</file>

<file path=ppt/slides/_rels/slide84.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785.xml"/><Relationship Id="rId6" Type="http://schemas.openxmlformats.org/officeDocument/2006/relationships/image" Target="../media/image100.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85.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570.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101.png"/></Relationships>
</file>

<file path=ppt/slides/_rels/slide86.xml.rels><?xml version="1.0" encoding="UTF-8" standalone="yes"?>
<Relationships xmlns="http://schemas.openxmlformats.org/package/2006/relationships"><Relationship Id="rId3" Type="http://schemas.openxmlformats.org/officeDocument/2006/relationships/hyperlink" Target="https://people.inf.ethz.ch/omutlu/pub/avatar-dram-refresh_dsn15.pdf" TargetMode="External"/><Relationship Id="rId7" Type="http://schemas.openxmlformats.org/officeDocument/2006/relationships/image" Target="../media/image102.png"/><Relationship Id="rId2" Type="http://schemas.openxmlformats.org/officeDocument/2006/relationships/notesSlide" Target="../notesSlides/notesSlide15.xml"/><Relationship Id="rId1" Type="http://schemas.openxmlformats.org/officeDocument/2006/relationships/slideLayout" Target="../slideLayouts/slideLayout570.xml"/><Relationship Id="rId6" Type="http://schemas.openxmlformats.org/officeDocument/2006/relationships/hyperlink" Target="https://people.inf.ethz.ch/omutlu/pub/avatar-dram-refresh_dsn15-talk.pdf" TargetMode="External"/><Relationship Id="rId5" Type="http://schemas.openxmlformats.org/officeDocument/2006/relationships/hyperlink" Target="https://people.inf.ethz.ch/omutlu/pub/avatar-dram-refresh_dsn15-talk.pptx" TargetMode="External"/><Relationship Id="rId4" Type="http://schemas.openxmlformats.org/officeDocument/2006/relationships/hyperlink" Target="http://2015.dsn.org/" TargetMode="External"/></Relationships>
</file>

<file path=ppt/slides/_rels/slide87.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570.xml"/><Relationship Id="rId6" Type="http://schemas.openxmlformats.org/officeDocument/2006/relationships/image" Target="../media/image103.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88.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570.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104.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89.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105.png"/><Relationship Id="rId1" Type="http://schemas.openxmlformats.org/officeDocument/2006/relationships/slideLayout" Target="../slideLayouts/slideLayout785.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90.xml.rels><?xml version="1.0" encoding="UTF-8" standalone="yes"?>
<Relationships xmlns="http://schemas.openxmlformats.org/package/2006/relationships"><Relationship Id="rId8" Type="http://schemas.openxmlformats.org/officeDocument/2006/relationships/hyperlink" Target="https://github.com/CMU-SAFARI/EINSim" TargetMode="External"/><Relationship Id="rId3" Type="http://schemas.openxmlformats.org/officeDocument/2006/relationships/hyperlink" Target="http://2019.dsn.org/" TargetMode="External"/><Relationship Id="rId7" Type="http://schemas.openxmlformats.org/officeDocument/2006/relationships/hyperlink" Target="https://www.youtube.com/watch?v=YGWXRecr5QY" TargetMode="External"/><Relationship Id="rId2" Type="http://schemas.openxmlformats.org/officeDocument/2006/relationships/hyperlink" Target="https://people.inf.ethz.ch/omutlu/pub/EIN-understanding-and-modeling-in-DRAM-ECC_dsn19.pdf" TargetMode="External"/><Relationship Id="rId1" Type="http://schemas.openxmlformats.org/officeDocument/2006/relationships/slideLayout" Target="../slideLayouts/slideLayout946.xml"/><Relationship Id="rId6" Type="http://schemas.openxmlformats.org/officeDocument/2006/relationships/hyperlink" Target="https://youtu.be/_jYor0EQ16M" TargetMode="External"/><Relationship Id="rId5" Type="http://schemas.openxmlformats.org/officeDocument/2006/relationships/hyperlink" Target="https://people.inf.ethz.ch/omutlu/pub/EIN-understanding-and-modeling-in-DRAM-ECC_dsn19-talk.pdf" TargetMode="External"/><Relationship Id="rId4" Type="http://schemas.openxmlformats.org/officeDocument/2006/relationships/hyperlink" Target="https://people.inf.ethz.ch/omutlu/pub/EIN-understanding-and-modeling-in-DRAM-ECC_dsn19-talk.pptx" TargetMode="External"/><Relationship Id="rId9" Type="http://schemas.openxmlformats.org/officeDocument/2006/relationships/image" Target="../media/image106.png"/></Relationships>
</file>

<file path=ppt/slides/_rels/slide91.xml.rels><?xml version="1.0" encoding="UTF-8" standalone="yes"?>
<Relationships xmlns="http://schemas.openxmlformats.org/package/2006/relationships"><Relationship Id="rId8" Type="http://schemas.openxmlformats.org/officeDocument/2006/relationships/hyperlink" Target="https://www.youtube.com/watch?v=D97oAbCaJWk" TargetMode="External"/><Relationship Id="rId3" Type="http://schemas.openxmlformats.org/officeDocument/2006/relationships/hyperlink" Target="http://www.microarch.org/micro53/" TargetMode="External"/><Relationship Id="rId7" Type="http://schemas.openxmlformats.org/officeDocument/2006/relationships/hyperlink" Target="https://people.inf.ethz.ch/omutlu/pub/BEER-bit-exact-ECC-recovery_micro20-lightning-talk.pdf" TargetMode="External"/><Relationship Id="rId2" Type="http://schemas.openxmlformats.org/officeDocument/2006/relationships/hyperlink" Target="https://people.inf.ethz.ch/omutlu/pub/BEER-bit-exact-ECC-recovery_micro20.pdf" TargetMode="External"/><Relationship Id="rId1" Type="http://schemas.openxmlformats.org/officeDocument/2006/relationships/slideLayout" Target="../slideLayouts/slideLayout570.xml"/><Relationship Id="rId6" Type="http://schemas.openxmlformats.org/officeDocument/2006/relationships/hyperlink" Target="https://people.inf.ethz.ch/omutlu/pub/BEER-bit-exact-ECC-recovery_micro20-lightning-talk.pptx" TargetMode="External"/><Relationship Id="rId5" Type="http://schemas.openxmlformats.org/officeDocument/2006/relationships/hyperlink" Target="https://people.inf.ethz.ch/omutlu/pub/BEER-bit-exact-ECC-recovery_micro20-talk.pdf" TargetMode="External"/><Relationship Id="rId10" Type="http://schemas.openxmlformats.org/officeDocument/2006/relationships/image" Target="../media/image107.png"/><Relationship Id="rId4" Type="http://schemas.openxmlformats.org/officeDocument/2006/relationships/hyperlink" Target="https://people.inf.ethz.ch/omutlu/pubBEER-bit-exact-ECC-recovery_micro20-talk.pptx" TargetMode="External"/><Relationship Id="rId9" Type="http://schemas.openxmlformats.org/officeDocument/2006/relationships/hyperlink" Target="https://www.youtube.com/watch?v=hgSziiRTUY4" TargetMode="External"/></Relationships>
</file>

<file path=ppt/slides/_rels/slide92.xml.rels><?xml version="1.0" encoding="UTF-8" standalone="yes"?>
<Relationships xmlns="http://schemas.openxmlformats.org/package/2006/relationships"><Relationship Id="rId8" Type="http://schemas.openxmlformats.org/officeDocument/2006/relationships/hyperlink" Target="https://people.inf.ethz.ch/omutlu/pub/HARP-memory-error-profiling_micro21-lightning-talk.pptx" TargetMode="External"/><Relationship Id="rId13" Type="http://schemas.openxmlformats.org/officeDocument/2006/relationships/hyperlink" Target="https://arxiv.org/abs/2109.12697" TargetMode="External"/><Relationship Id="rId3" Type="http://schemas.openxmlformats.org/officeDocument/2006/relationships/hyperlink" Target="http://www.microarch.org/micro54/" TargetMode="External"/><Relationship Id="rId7" Type="http://schemas.openxmlformats.org/officeDocument/2006/relationships/hyperlink" Target="https://people.inf.ethz.ch/omutlu/pub/HARP-memory-error-profiling_micro21-short-talk.pdf" TargetMode="External"/><Relationship Id="rId12" Type="http://schemas.openxmlformats.org/officeDocument/2006/relationships/hyperlink" Target="https://github.com/CMU-SAFARI/HARP" TargetMode="External"/><Relationship Id="rId2" Type="http://schemas.openxmlformats.org/officeDocument/2006/relationships/hyperlink" Target="https://people.inf.ethz.ch/omutlu/pub/HARP-memory-error-profiling_micro21.pdf" TargetMode="External"/><Relationship Id="rId1" Type="http://schemas.openxmlformats.org/officeDocument/2006/relationships/slideLayout" Target="../slideLayouts/slideLayout694.xml"/><Relationship Id="rId6" Type="http://schemas.openxmlformats.org/officeDocument/2006/relationships/hyperlink" Target="https://people.inf.ethz.ch/omutlu/pub/HARP-memory-error-profiling_micro21-short-talk.pptx" TargetMode="External"/><Relationship Id="rId11" Type="http://schemas.openxmlformats.org/officeDocument/2006/relationships/hyperlink" Target="https://www.youtube.com/watch?v=2OtBNO4YRyY&amp;list=PL5Q2soXY2Zi--0LrXSQ9sST3N0k0bXp51&amp;index=1" TargetMode="External"/><Relationship Id="rId5" Type="http://schemas.openxmlformats.org/officeDocument/2006/relationships/hyperlink" Target="https://people.inf.ethz.ch/omutlu/pub/HARP-memory-error-profiling_micro21-talk.pdf" TargetMode="External"/><Relationship Id="rId10" Type="http://schemas.openxmlformats.org/officeDocument/2006/relationships/hyperlink" Target="https://www.youtube.com/watch?v=w9OlOYKncKM&amp;list=PL5Q2soXY2Zi--0LrXSQ9sST3N0k0bXp51&amp;index=8" TargetMode="External"/><Relationship Id="rId4" Type="http://schemas.openxmlformats.org/officeDocument/2006/relationships/hyperlink" Target="https://people.inf.ethz.ch/omutlu/pub/HARP-memory-error-profiling_micro21-talk.pptx" TargetMode="External"/><Relationship Id="rId9" Type="http://schemas.openxmlformats.org/officeDocument/2006/relationships/hyperlink" Target="https://people.inf.ethz.ch/omutlu/pub/HARP-memory-error-profiling_micro21-lightning-talk.pdf" TargetMode="External"/><Relationship Id="rId14" Type="http://schemas.openxmlformats.org/officeDocument/2006/relationships/image" Target="../media/image108.png"/></Relationships>
</file>

<file path=ppt/slides/_rels/slide9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hyperlink" Target="https://www.youtube.com/watch?v=v702wUnaWGE&amp;list=PL5Q2soXY2Zi9xidyIgBxUz7xRPS-wisBN&amp;index=3" TargetMode="External"/><Relationship Id="rId1" Type="http://schemas.openxmlformats.org/officeDocument/2006/relationships/slideLayout" Target="../slideLayouts/slideLayout23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95.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hyperlink" Target="https://arxiv.org/pdf/1706.08642" TargetMode="External"/><Relationship Id="rId1" Type="http://schemas.openxmlformats.org/officeDocument/2006/relationships/slideLayout" Target="../slideLayouts/slideLayout785.xml"/></Relationships>
</file>

<file path=ppt/slides/_rels/slide96.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60.xml"/></Relationships>
</file>

<file path=ppt/slides/_rels/slide9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260.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2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02.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image" Target="../media/image41.png"/><Relationship Id="rId1" Type="http://schemas.openxmlformats.org/officeDocument/2006/relationships/slideLayout" Target="../slideLayouts/slideLayout236.xml"/></Relationships>
</file>

<file path=ppt/slides/_rels/slide108.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41.png"/><Relationship Id="rId1" Type="http://schemas.openxmlformats.org/officeDocument/2006/relationships/slideLayout" Target="../slideLayouts/slideLayout236.xml"/><Relationship Id="rId6" Type="http://schemas.openxmlformats.org/officeDocument/2006/relationships/image" Target="../media/image42.tiff"/><Relationship Id="rId5" Type="http://schemas.openxmlformats.org/officeDocument/2006/relationships/image" Target="../media/image44.jpeg"/><Relationship Id="rId4" Type="http://schemas.openxmlformats.org/officeDocument/2006/relationships/image" Target="../media/image116.png"/></Relationships>
</file>

<file path=ppt/slides/_rels/slide10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36.xml"/></Relationships>
</file>

<file path=ppt/slides/_rels/slide11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236.xml"/></Relationships>
</file>

<file path=ppt/slides/_rels/slide111.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23.xml"/><Relationship Id="rId5" Type="http://schemas.openxmlformats.org/officeDocument/2006/relationships/image" Target="../media/image119.tiff"/><Relationship Id="rId4" Type="http://schemas.openxmlformats.org/officeDocument/2006/relationships/hyperlink" Target="https://people.inf.ethz.ch/omutlu/pub/mutlu_hpca03_talk.pdf" TargetMode="External"/></Relationships>
</file>

<file path=ppt/slides/_rels/slide112.xml.rels><?xml version="1.0" encoding="UTF-8" standalone="yes"?>
<Relationships xmlns="http://schemas.openxmlformats.org/package/2006/relationships"><Relationship Id="rId2" Type="http://schemas.openxmlformats.org/officeDocument/2006/relationships/image" Target="../media/image120.tiff"/><Relationship Id="rId1" Type="http://schemas.openxmlformats.org/officeDocument/2006/relationships/slideLayout" Target="../slideLayouts/slideLayout236.xml"/></Relationships>
</file>

<file path=ppt/slides/_rels/slide113.xml.rels><?xml version="1.0" encoding="UTF-8" standalone="yes"?>
<Relationships xmlns="http://schemas.openxmlformats.org/package/2006/relationships"><Relationship Id="rId2" Type="http://schemas.openxmlformats.org/officeDocument/2006/relationships/image" Target="../media/image121.tiff"/><Relationship Id="rId1" Type="http://schemas.openxmlformats.org/officeDocument/2006/relationships/slideLayout" Target="../slideLayouts/slideLayout236.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1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236.xml"/></Relationships>
</file>

<file path=ppt/slides/_rels/slide116.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23.tiff"/><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5.tiff"/></Relationships>
</file>

<file path=ppt/slides/_rels/slide120.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23.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124.png"/><Relationship Id="rId4" Type="http://schemas.openxmlformats.org/officeDocument/2006/relationships/hyperlink" Target="https://arxiv.org/pdf/1903.03988.pdf" TargetMode="External"/></Relationships>
</file>

<file path=ppt/slides/_rels/slide124.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894.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28.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895.xml"/><Relationship Id="rId5" Type="http://schemas.openxmlformats.org/officeDocument/2006/relationships/image" Target="../media/image127.png"/><Relationship Id="rId4" Type="http://schemas.openxmlformats.org/officeDocument/2006/relationships/hyperlink" Target="https://www.youtube.com/watch?v=H3sEaINPBOE" TargetMode="External"/></Relationships>
</file>

<file path=ppt/slides/_rels/slide129.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130.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68.xml"/></Relationships>
</file>

<file path=ppt/slides/_rels/slide13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135.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129.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36.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hyperlink" Target="https://www.youtube.com/watch?v=n6Pwg1qax_E&amp;list=PL5Q2soXY2Zi_7UBNmC9B8Yr5JSwTG9yH4&amp;index=4" TargetMode="External"/><Relationship Id="rId1" Type="http://schemas.openxmlformats.org/officeDocument/2006/relationships/slideLayout" Target="../slideLayouts/slideLayout23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85.xml"/></Relationships>
</file>

<file path=ppt/slides/_rels/slide138.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hyperlink" Target="http://hpca22.site.ac.upc.edu/" TargetMode="External"/><Relationship Id="rId7" Type="http://schemas.openxmlformats.org/officeDocument/2006/relationships/image" Target="../media/image131.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797.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139.xml.rels><?xml version="1.0" encoding="UTF-8" standalone="yes"?>
<Relationships xmlns="http://schemas.openxmlformats.org/package/2006/relationships"><Relationship Id="rId3" Type="http://schemas.openxmlformats.org/officeDocument/2006/relationships/hyperlink" Target="http://www.microarch.org/micro53/" TargetMode="External"/><Relationship Id="rId2" Type="http://schemas.openxmlformats.org/officeDocument/2006/relationships/hyperlink" Target="https://people.inf.ethz.ch/omutlu/pub/FIGARO-fine-grained-in-DRAM-data-relocation-and-caching_micro20.pdf" TargetMode="External"/><Relationship Id="rId1" Type="http://schemas.openxmlformats.org/officeDocument/2006/relationships/slideLayout" Target="../slideLayouts/slideLayout797.xml"/><Relationship Id="rId4" Type="http://schemas.openxmlformats.org/officeDocument/2006/relationships/image" Target="../media/image133.png"/></Relationships>
</file>

<file path=ppt/slides/_rels/slide140.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people.inf.ethz.ch/omutlu/pub/network-on-memory-data-copy_ieee-cal20.pdf" TargetMode="External"/><Relationship Id="rId1" Type="http://schemas.openxmlformats.org/officeDocument/2006/relationships/slideLayout" Target="../slideLayouts/slideLayout797.xml"/><Relationship Id="rId4" Type="http://schemas.openxmlformats.org/officeDocument/2006/relationships/image" Target="../media/image134.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35.tiff"/><Relationship Id="rId1" Type="http://schemas.openxmlformats.org/officeDocument/2006/relationships/slideLayout" Target="../slideLayouts/slideLayout279.xml"/></Relationships>
</file>

<file path=ppt/slides/_rels/slide145.xml.rels><?xml version="1.0" encoding="UTF-8" standalone="yes"?>
<Relationships xmlns="http://schemas.openxmlformats.org/package/2006/relationships"><Relationship Id="rId3" Type="http://schemas.openxmlformats.org/officeDocument/2006/relationships/image" Target="../media/image137.tiff"/><Relationship Id="rId2" Type="http://schemas.openxmlformats.org/officeDocument/2006/relationships/image" Target="../media/image136.tiff"/><Relationship Id="rId1" Type="http://schemas.openxmlformats.org/officeDocument/2006/relationships/slideLayout" Target="../slideLayouts/slideLayout638.xml"/></Relationships>
</file>

<file path=ppt/slides/_rels/slide146.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138.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147.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48.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40.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91.xml"/></Relationships>
</file>

<file path=ppt/slides/_rels/slide150.xml.rels><?xml version="1.0" encoding="UTF-8" standalone="yes"?>
<Relationships xmlns="http://schemas.openxmlformats.org/package/2006/relationships"><Relationship Id="rId3" Type="http://schemas.openxmlformats.org/officeDocument/2006/relationships/image" Target="../media/image900.png"/><Relationship Id="rId7" Type="http://schemas.openxmlformats.org/officeDocument/2006/relationships/image" Target="../media/image1510.png"/><Relationship Id="rId2" Type="http://schemas.openxmlformats.org/officeDocument/2006/relationships/notesSlide" Target="../notesSlides/notesSlide18.xml"/><Relationship Id="rId1" Type="http://schemas.openxmlformats.org/officeDocument/2006/relationships/slideLayout" Target="../slideLayouts/slideLayout891.xml"/><Relationship Id="rId6" Type="http://schemas.openxmlformats.org/officeDocument/2006/relationships/image" Target="../media/image1000.png"/><Relationship Id="rId5" Type="http://schemas.openxmlformats.org/officeDocument/2006/relationships/image" Target="../media/image144.png"/><Relationship Id="rId4" Type="http://schemas.openxmlformats.org/officeDocument/2006/relationships/image" Target="../media/image1360.png"/></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91.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91.xml"/></Relationships>
</file>

<file path=ppt/slides/_rels/slide153.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44.svg"/><Relationship Id="rId2" Type="http://schemas.openxmlformats.org/officeDocument/2006/relationships/notesSlide" Target="../notesSlides/notesSlide21.xml"/><Relationship Id="rId1" Type="http://schemas.openxmlformats.org/officeDocument/2006/relationships/slideLayout" Target="../slideLayouts/slideLayout890.xml"/><Relationship Id="rId6" Type="http://schemas.openxmlformats.org/officeDocument/2006/relationships/image" Target="../media/image143.png"/><Relationship Id="rId5" Type="http://schemas.openxmlformats.org/officeDocument/2006/relationships/image" Target="../media/image142.png"/><Relationship Id="rId4" Type="http://schemas.openxmlformats.org/officeDocument/2006/relationships/image" Target="../media/image141.png"/></Relationships>
</file>

<file path=ppt/slides/_rels/slide154.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145.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155.xml.rels><?xml version="1.0" encoding="UTF-8" standalone="yes"?>
<Relationships xmlns="http://schemas.openxmlformats.org/package/2006/relationships"><Relationship Id="rId8" Type="http://schemas.openxmlformats.org/officeDocument/2006/relationships/image" Target="../media/image146.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156.xml.rels><?xml version="1.0" encoding="UTF-8" standalone="yes"?>
<Relationships xmlns="http://schemas.openxmlformats.org/package/2006/relationships"><Relationship Id="rId8" Type="http://schemas.openxmlformats.org/officeDocument/2006/relationships/hyperlink" Target="https://www.youtube.com/watch?v=QtBrq0WVOmQ&amp;list=PL5Q2soXY2Zi8_VVChACnON4sfh2bJ5IrD&amp;index=132" TargetMode="External"/><Relationship Id="rId3" Type="http://schemas.openxmlformats.org/officeDocument/2006/relationships/hyperlink" Target="http://iscaconf.org/isca2021/" TargetMode="External"/><Relationship Id="rId7" Type="http://schemas.openxmlformats.org/officeDocument/2006/relationships/hyperlink" Target="https://people.inf.ethz.ch/omutlu/pub/QUAC-TRNG-DRAM_isca21-short-talk.pdf" TargetMode="External"/><Relationship Id="rId2" Type="http://schemas.openxmlformats.org/officeDocument/2006/relationships/hyperlink" Target="https://people.inf.ethz.ch/omutlu/pub/QUAC-TRNG-DRAM_is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QUAC-TRNG-DRAM_isca21-short-talk.pptx" TargetMode="External"/><Relationship Id="rId5" Type="http://schemas.openxmlformats.org/officeDocument/2006/relationships/hyperlink" Target="https://people.inf.ethz.ch/omutlu/pub/QUAC-TRNG-DRAM_isca21-talk.pdf" TargetMode="External"/><Relationship Id="rId10" Type="http://schemas.openxmlformats.org/officeDocument/2006/relationships/image" Target="../media/image147.png"/><Relationship Id="rId4" Type="http://schemas.openxmlformats.org/officeDocument/2006/relationships/hyperlink" Target="https://people.inf.ethz.ch/omutlu/pub/QUAC-TRNG-DRAM_isca21-talk.pptx" TargetMode="External"/><Relationship Id="rId9" Type="http://schemas.openxmlformats.org/officeDocument/2006/relationships/hyperlink" Target="https://www.youtube.com/watch?v=snvF3g3GfkI&amp;list=PL5Q2soXY2Zi_tOTAYm--dYByNPL7JhwR9&amp;index=6" TargetMode="Externa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58.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image" Target="../media/image148.jpeg"/><Relationship Id="rId1" Type="http://schemas.openxmlformats.org/officeDocument/2006/relationships/slideLayout" Target="../slideLayouts/slideLayout236.xml"/><Relationship Id="rId6" Type="http://schemas.openxmlformats.org/officeDocument/2006/relationships/chart" Target="../charts/chart2.xml"/><Relationship Id="rId5" Type="http://schemas.openxmlformats.org/officeDocument/2006/relationships/image" Target="../media/image151.png"/><Relationship Id="rId4" Type="http://schemas.openxmlformats.org/officeDocument/2006/relationships/image" Target="../media/image150.jpe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3.xml"/></Relationships>
</file>

<file path=ppt/slides/_rels/slide16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3.xml"/></Relationships>
</file>

<file path=ppt/slides/_rels/slide16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16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6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3.xml"/></Relationships>
</file>

<file path=ppt/slides/_rels/slide168.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52.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69.xml.rels><?xml version="1.0" encoding="UTF-8" standalone="yes"?>
<Relationships xmlns="http://schemas.openxmlformats.org/package/2006/relationships"><Relationship Id="rId3" Type="http://schemas.openxmlformats.org/officeDocument/2006/relationships/image" Target="../media/image154.png"/><Relationship Id="rId7" Type="http://schemas.openxmlformats.org/officeDocument/2006/relationships/image" Target="../media/image157.jpg"/><Relationship Id="rId2" Type="http://schemas.openxmlformats.org/officeDocument/2006/relationships/image" Target="../media/image153.png"/><Relationship Id="rId1" Type="http://schemas.openxmlformats.org/officeDocument/2006/relationships/slideLayout" Target="../slideLayouts/slideLayout733.xml"/><Relationship Id="rId6" Type="http://schemas.openxmlformats.org/officeDocument/2006/relationships/image" Target="../media/image156.png"/><Relationship Id="rId5" Type="http://schemas.openxmlformats.org/officeDocument/2006/relationships/image" Target="../media/image1.png"/><Relationship Id="rId4" Type="http://schemas.openxmlformats.org/officeDocument/2006/relationships/image" Target="../media/image155.png"/></Relationships>
</file>

<file path=ppt/slides/_rels/slide17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61.png"/><Relationship Id="rId2" Type="http://schemas.openxmlformats.org/officeDocument/2006/relationships/notesSlide" Target="../notesSlides/notesSlide22.xml"/><Relationship Id="rId1" Type="http://schemas.openxmlformats.org/officeDocument/2006/relationships/slideLayout" Target="../slideLayouts/slideLayout734.xml"/><Relationship Id="rId6" Type="http://schemas.openxmlformats.org/officeDocument/2006/relationships/image" Target="../media/image160.png"/><Relationship Id="rId5" Type="http://schemas.openxmlformats.org/officeDocument/2006/relationships/image" Target="../media/image159.png"/><Relationship Id="rId4" Type="http://schemas.openxmlformats.org/officeDocument/2006/relationships/image" Target="../media/image158.png"/></Relationships>
</file>

<file path=ppt/slides/_rels/slide171.xml.rels><?xml version="1.0" encoding="UTF-8" standalone="yes"?>
<Relationships xmlns="http://schemas.openxmlformats.org/package/2006/relationships"><Relationship Id="rId8" Type="http://schemas.openxmlformats.org/officeDocument/2006/relationships/image" Target="../media/image166.png"/><Relationship Id="rId3" Type="http://schemas.openxmlformats.org/officeDocument/2006/relationships/image" Target="../media/image1.png"/><Relationship Id="rId7" Type="http://schemas.openxmlformats.org/officeDocument/2006/relationships/image" Target="../media/image165.png"/><Relationship Id="rId2" Type="http://schemas.openxmlformats.org/officeDocument/2006/relationships/notesSlide" Target="../notesSlides/notesSlide23.xml"/><Relationship Id="rId1" Type="http://schemas.openxmlformats.org/officeDocument/2006/relationships/slideLayout" Target="../slideLayouts/slideLayout734.xml"/><Relationship Id="rId6" Type="http://schemas.openxmlformats.org/officeDocument/2006/relationships/image" Target="../media/image164.png"/><Relationship Id="rId5" Type="http://schemas.openxmlformats.org/officeDocument/2006/relationships/image" Target="../media/image163.png"/><Relationship Id="rId4" Type="http://schemas.openxmlformats.org/officeDocument/2006/relationships/image" Target="../media/image162.png"/></Relationships>
</file>

<file path=ppt/slides/_rels/slide1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34.xml"/></Relationships>
</file>

<file path=ppt/slides/_rels/slide1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34.xml"/></Relationships>
</file>

<file path=ppt/slides/_rels/slide17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457.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457.xml"/><Relationship Id="rId5" Type="http://schemas.openxmlformats.org/officeDocument/2006/relationships/image" Target="../media/image168.png"/><Relationship Id="rId4" Type="http://schemas.openxmlformats.org/officeDocument/2006/relationships/image" Target="../media/image167.png"/></Relationships>
</file>

<file path=ppt/slides/_rels/slide176.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45.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77.xml.rels><?xml version="1.0" encoding="UTF-8" standalone="yes"?>
<Relationships xmlns="http://schemas.openxmlformats.org/package/2006/relationships"><Relationship Id="rId2" Type="http://schemas.openxmlformats.org/officeDocument/2006/relationships/image" Target="../media/image169.jpeg"/><Relationship Id="rId1" Type="http://schemas.openxmlformats.org/officeDocument/2006/relationships/slideLayout" Target="../slideLayouts/slideLayout379.xml"/></Relationships>
</file>

<file path=ppt/slides/_rels/slide178.xml.rels><?xml version="1.0" encoding="UTF-8" standalone="yes"?>
<Relationships xmlns="http://schemas.openxmlformats.org/package/2006/relationships"><Relationship Id="rId8" Type="http://schemas.openxmlformats.org/officeDocument/2006/relationships/image" Target="../media/image170.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79.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71.png"/></Relationships>
</file>

<file path=ppt/slides/_rels/slide180.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72.png"/></Relationships>
</file>

<file path=ppt/slides/_rels/slide181.xml.rels><?xml version="1.0" encoding="UTF-8" standalone="yes"?>
<Relationships xmlns="http://schemas.openxmlformats.org/package/2006/relationships"><Relationship Id="rId8" Type="http://schemas.openxmlformats.org/officeDocument/2006/relationships/image" Target="../media/image173.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74.png"/></Relationships>
</file>

<file path=ppt/slides/_rels/slide182.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75.png"/></Relationships>
</file>

<file path=ppt/slides/_rels/slide183.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76.png"/></Relationships>
</file>

<file path=ppt/slides/_rels/slide184.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7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5.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85.xml.rels><?xml version="1.0" encoding="UTF-8" standalone="yes"?>
<Relationships xmlns="http://schemas.openxmlformats.org/package/2006/relationships"><Relationship Id="rId8" Type="http://schemas.openxmlformats.org/officeDocument/2006/relationships/image" Target="../media/image177.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186.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78.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87.xml.rels><?xml version="1.0" encoding="UTF-8" standalone="yes"?>
<Relationships xmlns="http://schemas.openxmlformats.org/package/2006/relationships"><Relationship Id="rId8" Type="http://schemas.openxmlformats.org/officeDocument/2006/relationships/image" Target="../media/image180.png"/><Relationship Id="rId3" Type="http://schemas.openxmlformats.org/officeDocument/2006/relationships/image" Target="../media/image143.png"/><Relationship Id="rId7" Type="http://schemas.openxmlformats.org/officeDocument/2006/relationships/image" Target="../media/image9.jpeg"/><Relationship Id="rId2" Type="http://schemas.openxmlformats.org/officeDocument/2006/relationships/notesSlide" Target="../notesSlides/notesSlide28.xml"/><Relationship Id="rId1" Type="http://schemas.openxmlformats.org/officeDocument/2006/relationships/slideLayout" Target="../slideLayouts/slideLayout733.xml"/><Relationship Id="rId6" Type="http://schemas.openxmlformats.org/officeDocument/2006/relationships/image" Target="../media/image179.png"/><Relationship Id="rId5" Type="http://schemas.openxmlformats.org/officeDocument/2006/relationships/image" Target="../media/image156.png"/><Relationship Id="rId4" Type="http://schemas.openxmlformats.org/officeDocument/2006/relationships/image" Target="../media/image144.svg"/></Relationships>
</file>

<file path=ppt/slides/_rels/slide1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734.xml"/></Relationships>
</file>

<file path=ppt/slides/_rels/slide189.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38.xml"/><Relationship Id="rId4" Type="http://schemas.openxmlformats.org/officeDocument/2006/relationships/image" Target="../media/image181.png"/></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895.xml"/><Relationship Id="rId6" Type="http://schemas.openxmlformats.org/officeDocument/2006/relationships/image" Target="../media/image182.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92.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124.png"/><Relationship Id="rId4" Type="http://schemas.openxmlformats.org/officeDocument/2006/relationships/hyperlink" Target="https://arxiv.org/pdf/1903.03988.pdf" TargetMode="External"/></Relationships>
</file>

<file path=ppt/slides/_rels/slide193.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13.xml"/></Relationships>
</file>

<file path=ppt/slides/_rels/slide194.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13.xml"/></Relationships>
</file>

<file path=ppt/slides/_rels/slide195.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83.png"/></Relationships>
</file>

<file path=ppt/slides/_rels/slide196.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84.tiff"/><Relationship Id="rId1" Type="http://schemas.openxmlformats.org/officeDocument/2006/relationships/slideLayout" Target="../slideLayouts/slideLayout523.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85.tiff"/></Relationships>
</file>

<file path=ppt/slides/_rels/slide197.xml.rels><?xml version="1.0" encoding="UTF-8" standalone="yes"?>
<Relationships xmlns="http://schemas.openxmlformats.org/package/2006/relationships"><Relationship Id="rId3" Type="http://schemas.openxmlformats.org/officeDocument/2006/relationships/image" Target="../media/image186.jpeg"/><Relationship Id="rId2" Type="http://schemas.openxmlformats.org/officeDocument/2006/relationships/notesSlide" Target="../notesSlides/notesSlide30.xml"/><Relationship Id="rId1" Type="http://schemas.openxmlformats.org/officeDocument/2006/relationships/slideLayout" Target="../slideLayouts/slideLayout809.xml"/><Relationship Id="rId4" Type="http://schemas.openxmlformats.org/officeDocument/2006/relationships/hyperlink" Target="http://www.upmem.com/" TargetMode="External"/></Relationships>
</file>

<file path=ppt/slides/_rels/slide198.xml.rels><?xml version="1.0" encoding="UTF-8" standalone="yes"?>
<Relationships xmlns="http://schemas.openxmlformats.org/package/2006/relationships"><Relationship Id="rId8" Type="http://schemas.openxmlformats.org/officeDocument/2006/relationships/image" Target="../media/image192.emf"/><Relationship Id="rId13" Type="http://schemas.openxmlformats.org/officeDocument/2006/relationships/hyperlink" Target="https://arxiv.org/pdf/2105.03814.pdf" TargetMode="External"/><Relationship Id="rId3" Type="http://schemas.openxmlformats.org/officeDocument/2006/relationships/image" Target="../media/image187.emf"/><Relationship Id="rId7" Type="http://schemas.openxmlformats.org/officeDocument/2006/relationships/image" Target="../media/image191.emf"/><Relationship Id="rId12" Type="http://schemas.openxmlformats.org/officeDocument/2006/relationships/image" Target="../media/image196.emf"/><Relationship Id="rId2" Type="http://schemas.openxmlformats.org/officeDocument/2006/relationships/notesSlide" Target="../notesSlides/notesSlide31.xml"/><Relationship Id="rId1" Type="http://schemas.openxmlformats.org/officeDocument/2006/relationships/slideLayout" Target="../slideLayouts/slideLayout523.xml"/><Relationship Id="rId6" Type="http://schemas.openxmlformats.org/officeDocument/2006/relationships/image" Target="../media/image190.emf"/><Relationship Id="rId11" Type="http://schemas.openxmlformats.org/officeDocument/2006/relationships/image" Target="../media/image195.emf"/><Relationship Id="rId5" Type="http://schemas.openxmlformats.org/officeDocument/2006/relationships/image" Target="../media/image189.emf"/><Relationship Id="rId10" Type="http://schemas.openxmlformats.org/officeDocument/2006/relationships/image" Target="../media/image194.emf"/><Relationship Id="rId4" Type="http://schemas.openxmlformats.org/officeDocument/2006/relationships/image" Target="../media/image188.emf"/><Relationship Id="rId9" Type="http://schemas.openxmlformats.org/officeDocument/2006/relationships/image" Target="../media/image193.emf"/><Relationship Id="rId14" Type="http://schemas.openxmlformats.org/officeDocument/2006/relationships/image" Target="../media/image197.png"/></Relationships>
</file>

<file path=ppt/slides/_rels/slide199.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200.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hyperlink" Target="https://arxiv.org/pdf/2105.03814.pdf" TargetMode="External"/><Relationship Id="rId1" Type="http://schemas.openxmlformats.org/officeDocument/2006/relationships/slideLayout" Target="../slideLayouts/slideLayout523.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906.xml"/></Relationships>
</file>

<file path=ppt/slides/_rels/slide202.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notesSlide" Target="../notesSlides/notesSlide32.xml"/><Relationship Id="rId1" Type="http://schemas.openxmlformats.org/officeDocument/2006/relationships/slideLayout" Target="../slideLayouts/slideLayout906.xml"/><Relationship Id="rId4" Type="http://schemas.openxmlformats.org/officeDocument/2006/relationships/image" Target="../media/image199.png"/></Relationships>
</file>

<file path=ppt/slides/_rels/slide203.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33.xml"/><Relationship Id="rId1" Type="http://schemas.openxmlformats.org/officeDocument/2006/relationships/slideLayout" Target="../slideLayouts/slideLayout906.xml"/><Relationship Id="rId5" Type="http://schemas.openxmlformats.org/officeDocument/2006/relationships/hyperlink" Target="https://github.com/CMU-SAFARI/prim-benchmarks" TargetMode="External"/><Relationship Id="rId4" Type="http://schemas.openxmlformats.org/officeDocument/2006/relationships/hyperlink" Target="https://arxiv.org/pdf/2105.03814.pdf" TargetMode="External"/></Relationships>
</file>

<file path=ppt/slides/_rels/slide204.xml.rels><?xml version="1.0" encoding="UTF-8" standalone="yes"?>
<Relationships xmlns="http://schemas.openxmlformats.org/package/2006/relationships"><Relationship Id="rId3" Type="http://schemas.openxmlformats.org/officeDocument/2006/relationships/hyperlink" Target="https://www.youtube.com/watch?v=D8Hjy2iU9l4&amp;list=PL5Q2soXY2Zi_tOTAYm--dYByNPL7JhwR9" TargetMode="External"/><Relationship Id="rId2" Type="http://schemas.openxmlformats.org/officeDocument/2006/relationships/image" Target="../media/image201.png"/><Relationship Id="rId1" Type="http://schemas.openxmlformats.org/officeDocument/2006/relationships/slideLayout" Target="../slideLayouts/slideLayout523.xml"/></Relationships>
</file>

<file path=ppt/slides/_rels/slide205.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36.xml"/></Relationships>
</file>

<file path=ppt/slides/_rels/slide206.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hyperlink" Target="https://www.youtube.com/watch?v=Pp9jSU2b9oM&amp;list=PL5Q2soXY2Zi8_VVChACnON4sfh2bJ5IrD&amp;index=159" TargetMode="External"/><Relationship Id="rId1" Type="http://schemas.openxmlformats.org/officeDocument/2006/relationships/slideLayout" Target="../slideLayouts/slideLayout236.xml"/></Relationships>
</file>

<file path=ppt/slides/_rels/slide207.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2.xml"/><Relationship Id="rId4" Type="http://schemas.openxmlformats.org/officeDocument/2006/relationships/image" Target="../media/image181.png"/></Relationships>
</file>

<file path=ppt/slides/_rels/slide208.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204.pn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93.xml"/></Relationships>
</file>

<file path=ppt/slides/_rels/slide210.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notesSlide" Target="../notesSlides/notesSlide35.xml"/><Relationship Id="rId1" Type="http://schemas.openxmlformats.org/officeDocument/2006/relationships/slideLayout" Target="../slideLayouts/slideLayout893.xml"/><Relationship Id="rId4" Type="http://schemas.microsoft.com/office/2007/relationships/hdphoto" Target="../media/hdphoto2.wdp"/></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93.xml"/></Relationships>
</file>

<file path=ppt/slides/_rels/slide212.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notesSlide" Target="../notesSlides/notesSlide37.xml"/><Relationship Id="rId1" Type="http://schemas.openxmlformats.org/officeDocument/2006/relationships/slideLayout" Target="../slideLayouts/slideLayout893.xml"/></Relationships>
</file>

<file path=ppt/slides/_rels/slide213.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notesSlide" Target="../notesSlides/notesSlide38.xml"/><Relationship Id="rId1" Type="http://schemas.openxmlformats.org/officeDocument/2006/relationships/slideLayout" Target="../slideLayouts/slideLayout893.xml"/><Relationship Id="rId4" Type="http://schemas.openxmlformats.org/officeDocument/2006/relationships/hyperlink" Target="https://github.com/CMU-SAFARI/DAMOV" TargetMode="External"/></Relationships>
</file>

<file path=ppt/slides/_rels/slide214.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hyperlink" Target="https://www.youtube.com/watch?v=GWideVyo0nM&amp;list=PL5Q2soXY2Zi_tOTAYm--dYByNPL7JhwR9&amp;index=3" TargetMode="External"/><Relationship Id="rId1" Type="http://schemas.openxmlformats.org/officeDocument/2006/relationships/slideLayout" Target="../slideLayouts/slideLayout236.xml"/></Relationships>
</file>

<file path=ppt/slides/_rels/slide215.xml.rels><?xml version="1.0" encoding="UTF-8" standalone="yes"?>
<Relationships xmlns="http://schemas.openxmlformats.org/package/2006/relationships"><Relationship Id="rId8" Type="http://schemas.openxmlformats.org/officeDocument/2006/relationships/image" Target="../media/image208.png"/><Relationship Id="rId3" Type="http://schemas.openxmlformats.org/officeDocument/2006/relationships/hyperlink" Target="https://arxiv.org/abs/2105.03725" TargetMode="External"/><Relationship Id="rId7" Type="http://schemas.openxmlformats.org/officeDocument/2006/relationships/hyperlink" Target="https://www.youtube.com/watch?v=HkMYuYMuZOg&amp;list=PL5Q2soXY2Zi8_VVChACnON4sfh2bJ5IrD&amp;index=161" TargetMode="External"/><Relationship Id="rId2" Type="http://schemas.openxmlformats.org/officeDocument/2006/relationships/hyperlink" Target="http://people.inf.ethz.ch/omutlu/pub/DAMOV-Bottleneck-Analysis-and-DataMovement-Benchmarks_arxiv21.pdf" TargetMode="External"/><Relationship Id="rId1" Type="http://schemas.openxmlformats.org/officeDocument/2006/relationships/slideLayout" Target="../slideLayouts/slideLayout2.xml"/><Relationship Id="rId6" Type="http://schemas.openxmlformats.org/officeDocument/2006/relationships/hyperlink" Target="https://www.youtube.com/watch?v=GWideVyo0nM&amp;list=PL5Q2soXY2Zi8_VVChACnON4sfh2bJ5IrD&amp;index=156" TargetMode="External"/><Relationship Id="rId5" Type="http://schemas.openxmlformats.org/officeDocument/2006/relationships/hyperlink" Target="https://github.com/CMU-SAFARI/DAMOV" TargetMode="External"/><Relationship Id="rId4" Type="http://schemas.openxmlformats.org/officeDocument/2006/relationships/hyperlink" Target="https://arxiv.org/pdf/2105.03725.pdf" TargetMode="External"/></Relationships>
</file>

<file path=ppt/slides/_rels/slide216.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209.png"/><Relationship Id="rId1" Type="http://schemas.openxmlformats.org/officeDocument/2006/relationships/slideLayout" Target="../slideLayouts/slideLayout523.xml"/></Relationships>
</file>

<file path=ppt/slides/_rels/slide217.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image" Target="../media/image210.png"/><Relationship Id="rId1" Type="http://schemas.openxmlformats.org/officeDocument/2006/relationships/slideLayout" Target="../slideLayouts/slideLayout523.xml"/></Relationships>
</file>

<file path=ppt/slides/_rels/slide218.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image" Target="../media/image212.png"/><Relationship Id="rId1" Type="http://schemas.openxmlformats.org/officeDocument/2006/relationships/slideLayout" Target="../slideLayouts/slideLayout523.xml"/></Relationships>
</file>

<file path=ppt/slides/_rels/slide219.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211.png"/><Relationship Id="rId1" Type="http://schemas.openxmlformats.org/officeDocument/2006/relationships/slideLayout" Target="../slideLayouts/slideLayout523.xml"/></Relationships>
</file>

<file path=ppt/slides/_rels/slide220.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image" Target="../media/image214.png"/><Relationship Id="rId1" Type="http://schemas.openxmlformats.org/officeDocument/2006/relationships/slideLayout" Target="../slideLayouts/slideLayout523.xml"/></Relationships>
</file>

<file path=ppt/slides/_rels/slide221.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15.png"/><Relationship Id="rId1" Type="http://schemas.openxmlformats.org/officeDocument/2006/relationships/slideLayout" Target="../slideLayouts/slideLayout523.xml"/><Relationship Id="rId5" Type="http://schemas.openxmlformats.org/officeDocument/2006/relationships/image" Target="../media/image218.tiff"/><Relationship Id="rId4" Type="http://schemas.openxmlformats.org/officeDocument/2006/relationships/image" Target="../media/image217.png"/></Relationships>
</file>

<file path=ppt/slides/_rels/slide222.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23.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224.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25.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219.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26.xml.rels><?xml version="1.0" encoding="UTF-8" standalone="yes"?>
<Relationships xmlns="http://schemas.openxmlformats.org/package/2006/relationships"><Relationship Id="rId3" Type="http://schemas.openxmlformats.org/officeDocument/2006/relationships/hyperlink" Target="https://www.youtube.com/watch?v=jVYCchBGNVc"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236.xml"/><Relationship Id="rId4" Type="http://schemas.openxmlformats.org/officeDocument/2006/relationships/image" Target="../media/image220.png"/></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204.png"/><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notesSlide" Target="../notesSlides/notesSlide39.xml"/><Relationship Id="rId1" Type="http://schemas.openxmlformats.org/officeDocument/2006/relationships/slideLayout" Target="../slideLayouts/slideLayout893.xml"/></Relationships>
</file>

<file path=ppt/slides/_rels/slide2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672.xml"/><Relationship Id="rId4" Type="http://schemas.openxmlformats.org/officeDocument/2006/relationships/image" Target="../media/image221.png"/></Relationships>
</file>

<file path=ppt/slides/_rels/slide2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672.xml"/></Relationships>
</file>

<file path=ppt/slides/_rels/slide237.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36.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238.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2.xml"/><Relationship Id="rId4" Type="http://schemas.openxmlformats.org/officeDocument/2006/relationships/image" Target="../media/image181.png"/></Relationships>
</file>

<file path=ppt/slides/_rels/slide239.xml.rels><?xml version="1.0" encoding="UTF-8" standalone="yes"?>
<Relationships xmlns="http://schemas.openxmlformats.org/package/2006/relationships"><Relationship Id="rId3" Type="http://schemas.openxmlformats.org/officeDocument/2006/relationships/hyperlink" Target="https://www.technion.ac.il/en/" TargetMode="External"/><Relationship Id="rId7" Type="http://schemas.openxmlformats.org/officeDocument/2006/relationships/image" Target="../media/image40.png"/><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67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240.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4.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45.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219.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760.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89.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785.xml"/></Relationships>
</file>

<file path=ppt/slides/_rels/slide254.xml.rels><?xml version="1.0" encoding="UTF-8" standalone="yes"?>
<Relationships xmlns="http://schemas.openxmlformats.org/package/2006/relationships"><Relationship Id="rId2" Type="http://schemas.openxmlformats.org/officeDocument/2006/relationships/image" Target="../media/image222.png"/><Relationship Id="rId1" Type="http://schemas.openxmlformats.org/officeDocument/2006/relationships/slideLayout" Target="../slideLayouts/slideLayout785.xml"/></Relationships>
</file>

<file path=ppt/slides/_rels/slide255.xml.rels><?xml version="1.0" encoding="UTF-8" standalone="yes"?>
<Relationships xmlns="http://schemas.openxmlformats.org/package/2006/relationships"><Relationship Id="rId2" Type="http://schemas.openxmlformats.org/officeDocument/2006/relationships/image" Target="../media/image223.png"/><Relationship Id="rId1" Type="http://schemas.openxmlformats.org/officeDocument/2006/relationships/slideLayout" Target="../slideLayouts/slideLayout785.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785.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785.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833.xml"/></Relationships>
</file>

<file path=ppt/slides/_rels/slide259.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33.xml"/><Relationship Id="rId4" Type="http://schemas.openxmlformats.org/officeDocument/2006/relationships/image" Target="../media/image224.png"/></Relationships>
</file>

<file path=ppt/slides/_rels/slide260.xml.rels><?xml version="1.0" encoding="UTF-8" standalone="yes"?>
<Relationships xmlns="http://schemas.openxmlformats.org/package/2006/relationships"><Relationship Id="rId2" Type="http://schemas.openxmlformats.org/officeDocument/2006/relationships/image" Target="../media/image225.png"/><Relationship Id="rId1" Type="http://schemas.openxmlformats.org/officeDocument/2006/relationships/slideLayout" Target="../slideLayouts/slideLayout833.xml"/></Relationships>
</file>

<file path=ppt/slides/_rels/slide261.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33.xml"/><Relationship Id="rId4" Type="http://schemas.openxmlformats.org/officeDocument/2006/relationships/image" Target="../media/image226.png"/></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833.xml"/></Relationships>
</file>

<file path=ppt/slides/_rels/slide263.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image" Target="../media/image227.png"/><Relationship Id="rId1" Type="http://schemas.openxmlformats.org/officeDocument/2006/relationships/slideLayout" Target="../slideLayouts/slideLayout833.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833.xml"/></Relationships>
</file>

<file path=ppt/slides/_rels/slide265.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33.xml"/><Relationship Id="rId4" Type="http://schemas.openxmlformats.org/officeDocument/2006/relationships/image" Target="../media/image229.png"/></Relationships>
</file>

<file path=ppt/slides/_rels/slide266.xml.rels><?xml version="1.0" encoding="UTF-8" standalone="yes"?>
<Relationships xmlns="http://schemas.openxmlformats.org/package/2006/relationships"><Relationship Id="rId8" Type="http://schemas.openxmlformats.org/officeDocument/2006/relationships/hyperlink" Target="https://people.inf.ethz.ch/omutlu/pub/Pythia-customizable-hardware-prefetcher-using-reinforcement-learning_micro21-lightning-talk.pptx" TargetMode="External"/><Relationship Id="rId13" Type="http://schemas.openxmlformats.org/officeDocument/2006/relationships/hyperlink" Target="https://arxiv.org/abs/2109.12021" TargetMode="External"/><Relationship Id="rId3" Type="http://schemas.openxmlformats.org/officeDocument/2006/relationships/hyperlink" Target="http://www.microarch.org/micro54/" TargetMode="External"/><Relationship Id="rId7" Type="http://schemas.openxmlformats.org/officeDocument/2006/relationships/hyperlink" Target="https://people.inf.ethz.ch/omutlu/pub/Pythia-customizable-hardware-prefetcher-using-reinforcement-learning_micro21-short-talk.pdf" TargetMode="External"/><Relationship Id="rId12" Type="http://schemas.openxmlformats.org/officeDocument/2006/relationships/hyperlink" Target="https://github.com/CMU-SAFARI/Pythia" TargetMode="External"/><Relationship Id="rId2" Type="http://schemas.openxmlformats.org/officeDocument/2006/relationships/hyperlink" Target="https://people.inf.ethz.ch/omutlu/pub/Pythia-customizable-hardware-prefetcher-using-reinforcement-learning_micro21.pdf" TargetMode="External"/><Relationship Id="rId1" Type="http://schemas.openxmlformats.org/officeDocument/2006/relationships/slideLayout" Target="../slideLayouts/slideLayout833.xml"/><Relationship Id="rId6" Type="http://schemas.openxmlformats.org/officeDocument/2006/relationships/hyperlink" Target="https://people.inf.ethz.ch/omutlu/pub/Pythia-customizable-hardware-prefetcher-using-reinforcement-learning_micro21-short-talk.pptx" TargetMode="External"/><Relationship Id="rId11" Type="http://schemas.openxmlformats.org/officeDocument/2006/relationships/hyperlink" Target="https://www.youtube.com/watch?v=kzL22FTz0vc&amp;list=PL5Q2soXY2Zi--0LrXSQ9sST3N0k0bXp51&amp;index=2" TargetMode="External"/><Relationship Id="rId5" Type="http://schemas.openxmlformats.org/officeDocument/2006/relationships/hyperlink" Target="https://people.inf.ethz.ch/omutlu/pub/Pythia-customizable-hardware-prefetcher-using-reinforcement-learning_micro21-talk.pdf" TargetMode="External"/><Relationship Id="rId15" Type="http://schemas.openxmlformats.org/officeDocument/2006/relationships/hyperlink" Target="https://arxiv.org/pdf/2109.12021.pdf" TargetMode="External"/><Relationship Id="rId10" Type="http://schemas.openxmlformats.org/officeDocument/2006/relationships/hyperlink" Target="https://www.youtube.com/watch?v=6UMFRW3VFPo&amp;list=PL5Q2soXY2Zi--0LrXSQ9sST3N0k0bXp51&amp;index=7" TargetMode="External"/><Relationship Id="rId4" Type="http://schemas.openxmlformats.org/officeDocument/2006/relationships/hyperlink" Target="https://people.inf.ethz.ch/omutlu/pub/Pythia-customizable-hardware-prefetcher-using-reinforcement-learning_micro21-talk.pptx" TargetMode="External"/><Relationship Id="rId9" Type="http://schemas.openxmlformats.org/officeDocument/2006/relationships/hyperlink" Target="https://people.inf.ethz.ch/omutlu/pub/Pythia-customizable-hardware-prefetcher-using-reinforcement-learning_micro21-lightning-talk.pdf" TargetMode="External"/><Relationship Id="rId14" Type="http://schemas.openxmlformats.org/officeDocument/2006/relationships/image" Target="../media/image230.png"/></Relationships>
</file>

<file path=ppt/slides/_rels/slide267.xml.rels><?xml version="1.0" encoding="UTF-8" standalone="yes"?>
<Relationships xmlns="http://schemas.openxmlformats.org/package/2006/relationships"><Relationship Id="rId8" Type="http://schemas.openxmlformats.org/officeDocument/2006/relationships/image" Target="../media/image236.png"/><Relationship Id="rId3" Type="http://schemas.openxmlformats.org/officeDocument/2006/relationships/image" Target="../media/image231.jpeg"/><Relationship Id="rId7" Type="http://schemas.openxmlformats.org/officeDocument/2006/relationships/image" Target="../media/image235.png"/><Relationship Id="rId2" Type="http://schemas.openxmlformats.org/officeDocument/2006/relationships/notesSlide" Target="../notesSlides/notesSlide42.xml"/><Relationship Id="rId1" Type="http://schemas.openxmlformats.org/officeDocument/2006/relationships/slideLayout" Target="../slideLayouts/slideLayout910.xml"/><Relationship Id="rId6" Type="http://schemas.openxmlformats.org/officeDocument/2006/relationships/image" Target="../media/image234.png"/><Relationship Id="rId5" Type="http://schemas.openxmlformats.org/officeDocument/2006/relationships/image" Target="../media/image233.tiff"/><Relationship Id="rId10" Type="http://schemas.openxmlformats.org/officeDocument/2006/relationships/hyperlink" Target="https://github.com/CMU-SAFARI/Pythia" TargetMode="External"/><Relationship Id="rId4" Type="http://schemas.openxmlformats.org/officeDocument/2006/relationships/image" Target="../media/image232.png"/><Relationship Id="rId9" Type="http://schemas.openxmlformats.org/officeDocument/2006/relationships/image" Target="../media/image237.png"/></Relationships>
</file>

<file path=ppt/slides/_rels/slide268.xml.rels><?xml version="1.0" encoding="UTF-8" standalone="yes"?>
<Relationships xmlns="http://schemas.openxmlformats.org/package/2006/relationships"><Relationship Id="rId3" Type="http://schemas.openxmlformats.org/officeDocument/2006/relationships/hyperlink" Target="https://github.com/CMU-SAFARI/Pythia" TargetMode="External"/><Relationship Id="rId2" Type="http://schemas.openxmlformats.org/officeDocument/2006/relationships/notesSlide" Target="../notesSlides/notesSlide43.xml"/><Relationship Id="rId1" Type="http://schemas.openxmlformats.org/officeDocument/2006/relationships/slideLayout" Target="../slideLayouts/slideLayout907.xml"/></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907.xml"/></Relationships>
</file>

<file path=ppt/slides/_rels/slide27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907.xml"/></Relationships>
</file>

<file path=ppt/slides/_rels/slide271.xml.rels><?xml version="1.0" encoding="UTF-8" standalone="yes"?>
<Relationships xmlns="http://schemas.openxmlformats.org/package/2006/relationships"><Relationship Id="rId2" Type="http://schemas.openxmlformats.org/officeDocument/2006/relationships/image" Target="../media/image238.jpeg"/><Relationship Id="rId1" Type="http://schemas.openxmlformats.org/officeDocument/2006/relationships/slideLayout" Target="../slideLayouts/slideLayout907.xml"/></Relationships>
</file>

<file path=ppt/slides/_rels/slide272.xml.rels><?xml version="1.0" encoding="UTF-8" standalone="yes"?>
<Relationships xmlns="http://schemas.openxmlformats.org/package/2006/relationships"><Relationship Id="rId3" Type="http://schemas.openxmlformats.org/officeDocument/2006/relationships/image" Target="../media/image239.emf"/><Relationship Id="rId2" Type="http://schemas.openxmlformats.org/officeDocument/2006/relationships/notesSlide" Target="../notesSlides/notesSlide46.xml"/><Relationship Id="rId1" Type="http://schemas.openxmlformats.org/officeDocument/2006/relationships/slideLayout" Target="../slideLayouts/slideLayout907.xml"/></Relationships>
</file>

<file path=ppt/slides/_rels/slide273.xml.rels><?xml version="1.0" encoding="UTF-8" standalone="yes"?>
<Relationships xmlns="http://schemas.openxmlformats.org/package/2006/relationships"><Relationship Id="rId3" Type="http://schemas.openxmlformats.org/officeDocument/2006/relationships/image" Target="../media/image240.emf"/><Relationship Id="rId2" Type="http://schemas.openxmlformats.org/officeDocument/2006/relationships/notesSlide" Target="../notesSlides/notesSlide47.xml"/><Relationship Id="rId1" Type="http://schemas.openxmlformats.org/officeDocument/2006/relationships/slideLayout" Target="../slideLayouts/slideLayout907.xml"/><Relationship Id="rId4" Type="http://schemas.openxmlformats.org/officeDocument/2006/relationships/image" Target="../media/image241.emf"/></Relationships>
</file>

<file path=ppt/slides/_rels/slide27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907.xml"/></Relationships>
</file>

<file path=ppt/slides/_rels/slide275.xml.rels><?xml version="1.0" encoding="UTF-8" standalone="yes"?>
<Relationships xmlns="http://schemas.openxmlformats.org/package/2006/relationships"><Relationship Id="rId2" Type="http://schemas.openxmlformats.org/officeDocument/2006/relationships/hyperlink" Target="https://github.com/ChampSim/ChampSim" TargetMode="External"/><Relationship Id="rId1" Type="http://schemas.openxmlformats.org/officeDocument/2006/relationships/slideLayout" Target="../slideLayouts/slideLayout907.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907.xml"/></Relationships>
</file>

<file path=ppt/slides/_rels/slide27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07.xml"/></Relationships>
</file>

<file path=ppt/slides/_rels/slide27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07.xml"/></Relationships>
</file>

<file path=ppt/slides/_rels/slide27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07.xml"/></Relationships>
</file>

<file path=ppt/slides/_rels/slide28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07.xml"/></Relationships>
</file>

<file path=ppt/slides/_rels/slide281.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notesSlide" Target="../notesSlides/notesSlide49.xml"/><Relationship Id="rId1" Type="http://schemas.openxmlformats.org/officeDocument/2006/relationships/slideLayout" Target="../slideLayouts/slideLayout907.xml"/><Relationship Id="rId4" Type="http://schemas.openxmlformats.org/officeDocument/2006/relationships/hyperlink" Target="https://www.chisel-lang.org/" TargetMode="External"/></Relationships>
</file>

<file path=ppt/slides/_rels/slide282.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notesSlide" Target="../notesSlides/notesSlide50.xml"/><Relationship Id="rId1" Type="http://schemas.openxmlformats.org/officeDocument/2006/relationships/slideLayout" Target="../slideLayouts/slideLayout907.xml"/><Relationship Id="rId4" Type="http://schemas.openxmlformats.org/officeDocument/2006/relationships/hyperlink" Target="https://arxiv.org/pdf/2109.12021.pdf" TargetMode="External"/></Relationships>
</file>

<file path=ppt/slides/_rels/slide283.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hyperlink" Target="https://github.com/CMU-SAFARI/Pythia" TargetMode="External"/><Relationship Id="rId1" Type="http://schemas.openxmlformats.org/officeDocument/2006/relationships/slideLayout" Target="../slideLayouts/slideLayout907.xml"/><Relationship Id="rId6" Type="http://schemas.openxmlformats.org/officeDocument/2006/relationships/image" Target="../media/image243.png"/><Relationship Id="rId5" Type="http://schemas.openxmlformats.org/officeDocument/2006/relationships/image" Target="../media/image237.png"/><Relationship Id="rId4" Type="http://schemas.openxmlformats.org/officeDocument/2006/relationships/image" Target="../media/image236.png"/></Relationships>
</file>

<file path=ppt/slides/_rels/slide284.xml.rels><?xml version="1.0" encoding="UTF-8" standalone="yes"?>
<Relationships xmlns="http://schemas.openxmlformats.org/package/2006/relationships"><Relationship Id="rId8" Type="http://schemas.openxmlformats.org/officeDocument/2006/relationships/image" Target="../media/image236.png"/><Relationship Id="rId3" Type="http://schemas.openxmlformats.org/officeDocument/2006/relationships/image" Target="../media/image231.jpeg"/><Relationship Id="rId7" Type="http://schemas.openxmlformats.org/officeDocument/2006/relationships/image" Target="../media/image235.png"/><Relationship Id="rId2" Type="http://schemas.openxmlformats.org/officeDocument/2006/relationships/notesSlide" Target="../notesSlides/notesSlide51.xml"/><Relationship Id="rId1" Type="http://schemas.openxmlformats.org/officeDocument/2006/relationships/slideLayout" Target="../slideLayouts/slideLayout910.xml"/><Relationship Id="rId6" Type="http://schemas.openxmlformats.org/officeDocument/2006/relationships/image" Target="../media/image234.png"/><Relationship Id="rId5" Type="http://schemas.openxmlformats.org/officeDocument/2006/relationships/image" Target="../media/image233.tiff"/><Relationship Id="rId10" Type="http://schemas.openxmlformats.org/officeDocument/2006/relationships/hyperlink" Target="https://github.com/CMU-SAFARI/Pythia" TargetMode="External"/><Relationship Id="rId4" Type="http://schemas.openxmlformats.org/officeDocument/2006/relationships/image" Target="../media/image232.png"/><Relationship Id="rId9" Type="http://schemas.openxmlformats.org/officeDocument/2006/relationships/image" Target="../media/image237.png"/></Relationships>
</file>

<file path=ppt/slides/_rels/slide285.xml.rels><?xml version="1.0" encoding="UTF-8" standalone="yes"?>
<Relationships xmlns="http://schemas.openxmlformats.org/package/2006/relationships"><Relationship Id="rId8" Type="http://schemas.openxmlformats.org/officeDocument/2006/relationships/hyperlink" Target="https://people.inf.ethz.ch/omutlu/pub/Pythia-customizable-hardware-prefetcher-using-reinforcement-learning_micro21-lightning-talk.pptx" TargetMode="External"/><Relationship Id="rId13" Type="http://schemas.openxmlformats.org/officeDocument/2006/relationships/hyperlink" Target="https://arxiv.org/abs/2109.12021" TargetMode="External"/><Relationship Id="rId3" Type="http://schemas.openxmlformats.org/officeDocument/2006/relationships/hyperlink" Target="http://www.microarch.org/micro54/" TargetMode="External"/><Relationship Id="rId7" Type="http://schemas.openxmlformats.org/officeDocument/2006/relationships/hyperlink" Target="https://people.inf.ethz.ch/omutlu/pub/Pythia-customizable-hardware-prefetcher-using-reinforcement-learning_micro21-short-talk.pdf" TargetMode="External"/><Relationship Id="rId12" Type="http://schemas.openxmlformats.org/officeDocument/2006/relationships/hyperlink" Target="https://github.com/CMU-SAFARI/Pythia" TargetMode="External"/><Relationship Id="rId2" Type="http://schemas.openxmlformats.org/officeDocument/2006/relationships/hyperlink" Target="https://people.inf.ethz.ch/omutlu/pub/Pythia-customizable-hardware-prefetcher-using-reinforcement-learning_micro21.pdf" TargetMode="External"/><Relationship Id="rId1" Type="http://schemas.openxmlformats.org/officeDocument/2006/relationships/slideLayout" Target="../slideLayouts/slideLayout833.xml"/><Relationship Id="rId6" Type="http://schemas.openxmlformats.org/officeDocument/2006/relationships/hyperlink" Target="https://people.inf.ethz.ch/omutlu/pub/Pythia-customizable-hardware-prefetcher-using-reinforcement-learning_micro21-short-talk.pptx" TargetMode="External"/><Relationship Id="rId11" Type="http://schemas.openxmlformats.org/officeDocument/2006/relationships/hyperlink" Target="https://www.youtube.com/watch?v=kzL22FTz0vc&amp;list=PL5Q2soXY2Zi--0LrXSQ9sST3N0k0bXp51&amp;index=2" TargetMode="External"/><Relationship Id="rId5" Type="http://schemas.openxmlformats.org/officeDocument/2006/relationships/hyperlink" Target="https://people.inf.ethz.ch/omutlu/pub/Pythia-customizable-hardware-prefetcher-using-reinforcement-learning_micro21-talk.pdf" TargetMode="External"/><Relationship Id="rId15" Type="http://schemas.openxmlformats.org/officeDocument/2006/relationships/hyperlink" Target="https://arxiv.org/pdf/2109.12021.pdf" TargetMode="External"/><Relationship Id="rId10" Type="http://schemas.openxmlformats.org/officeDocument/2006/relationships/hyperlink" Target="https://www.youtube.com/watch?v=6UMFRW3VFPo&amp;list=PL5Q2soXY2Zi--0LrXSQ9sST3N0k0bXp51&amp;index=7" TargetMode="External"/><Relationship Id="rId4" Type="http://schemas.openxmlformats.org/officeDocument/2006/relationships/hyperlink" Target="https://people.inf.ethz.ch/omutlu/pub/Pythia-customizable-hardware-prefetcher-using-reinforcement-learning_micro21-talk.pptx" TargetMode="External"/><Relationship Id="rId9" Type="http://schemas.openxmlformats.org/officeDocument/2006/relationships/hyperlink" Target="https://people.inf.ethz.ch/omutlu/pub/Pythia-customizable-hardware-prefetcher-using-reinforcement-learning_micro21-lightning-talk.pdf" TargetMode="External"/><Relationship Id="rId14" Type="http://schemas.openxmlformats.org/officeDocument/2006/relationships/image" Target="../media/image230.png"/></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760.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833.xml"/></Relationships>
</file>

<file path=ppt/slides/_rels/slide291.xml.rels><?xml version="1.0" encoding="UTF-8" standalone="yes"?>
<Relationships xmlns="http://schemas.openxmlformats.org/package/2006/relationships"><Relationship Id="rId2" Type="http://schemas.openxmlformats.org/officeDocument/2006/relationships/image" Target="../media/image244.png"/><Relationship Id="rId1" Type="http://schemas.openxmlformats.org/officeDocument/2006/relationships/slideLayout" Target="../slideLayouts/slideLayout833.xml"/></Relationships>
</file>

<file path=ppt/slides/_rels/slide292.xml.rels><?xml version="1.0" encoding="UTF-8" standalone="yes"?>
<Relationships xmlns="http://schemas.openxmlformats.org/package/2006/relationships"><Relationship Id="rId2" Type="http://schemas.openxmlformats.org/officeDocument/2006/relationships/image" Target="../media/image245.png"/><Relationship Id="rId1" Type="http://schemas.openxmlformats.org/officeDocument/2006/relationships/slideLayout" Target="../slideLayouts/slideLayout833.xml"/></Relationships>
</file>

<file path=ppt/slides/_rels/slide293.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33.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46.png"/></Relationships>
</file>

<file path=ppt/slides/_rels/slide294.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912.xml"/><Relationship Id="rId1" Type="http://schemas.openxmlformats.org/officeDocument/2006/relationships/tags" Target="../tags/tag1.xml"/><Relationship Id="rId6" Type="http://schemas.openxmlformats.org/officeDocument/2006/relationships/image" Target="../media/image249.jpeg"/><Relationship Id="rId5" Type="http://schemas.openxmlformats.org/officeDocument/2006/relationships/image" Target="../media/image248.png"/><Relationship Id="rId4" Type="http://schemas.openxmlformats.org/officeDocument/2006/relationships/image" Target="../media/image247.jpg"/></Relationships>
</file>

<file path=ppt/slides/_rels/slide295.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912.xml"/><Relationship Id="rId1" Type="http://schemas.openxmlformats.org/officeDocument/2006/relationships/tags" Target="../tags/tag2.xml"/></Relationships>
</file>

<file path=ppt/slides/_rels/slide29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912.xml"/></Relationships>
</file>

<file path=ppt/slides/_rels/slide29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933.xml"/></Relationships>
</file>

<file path=ppt/slides/_rels/slide298.xml.rels><?xml version="1.0" encoding="UTF-8" standalone="yes"?>
<Relationships xmlns="http://schemas.openxmlformats.org/package/2006/relationships"><Relationship Id="rId2" Type="http://schemas.openxmlformats.org/officeDocument/2006/relationships/image" Target="../media/image250.png"/><Relationship Id="rId1" Type="http://schemas.openxmlformats.org/officeDocument/2006/relationships/slideLayout" Target="../slideLayouts/slideLayout833.xml"/></Relationships>
</file>

<file path=ppt/slides/_rels/slide299.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33.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46.png"/></Relationships>
</file>

<file path=ppt/slides/_rels/slide300.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833.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251.png"/></Relationships>
</file>

<file path=ppt/slides/_rels/slide30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935.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303.xml.rels><?xml version="1.0" encoding="UTF-8" standalone="yes"?>
<Relationships xmlns="http://schemas.openxmlformats.org/package/2006/relationships"><Relationship Id="rId8" Type="http://schemas.openxmlformats.org/officeDocument/2006/relationships/image" Target="../media/image252.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30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57.xml"/><Relationship Id="rId1" Type="http://schemas.openxmlformats.org/officeDocument/2006/relationships/slideLayout" Target="../slideLayouts/slideLayout253.xml"/><Relationship Id="rId4" Type="http://schemas.openxmlformats.org/officeDocument/2006/relationships/image" Target="../media/image253.jpeg"/></Relationships>
</file>

<file path=ppt/slides/_rels/slide30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850.xml"/></Relationships>
</file>

<file path=ppt/slides/_rels/slide306.xml.rels><?xml version="1.0" encoding="UTF-8" standalone="yes"?>
<Relationships xmlns="http://schemas.openxmlformats.org/package/2006/relationships"><Relationship Id="rId8" Type="http://schemas.openxmlformats.org/officeDocument/2006/relationships/image" Target="../media/image252.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785.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833.xml"/></Relationships>
</file>

<file path=ppt/slides/_rels/slide309.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notesSlide" Target="../notesSlides/notesSlide59.xml"/><Relationship Id="rId1" Type="http://schemas.openxmlformats.org/officeDocument/2006/relationships/slideLayout" Target="../slideLayouts/slideLayout857.xml"/><Relationship Id="rId4" Type="http://schemas.openxmlformats.org/officeDocument/2006/relationships/image" Target="../media/image255.png"/></Relationships>
</file>

<file path=ppt/slides/_rels/slide310.xml.rels><?xml version="1.0" encoding="UTF-8" standalone="yes"?>
<Relationships xmlns="http://schemas.openxmlformats.org/package/2006/relationships"><Relationship Id="rId3" Type="http://schemas.openxmlformats.org/officeDocument/2006/relationships/image" Target="../media/image256.png"/><Relationship Id="rId2" Type="http://schemas.openxmlformats.org/officeDocument/2006/relationships/notesSlide" Target="../notesSlides/notesSlide60.xml"/><Relationship Id="rId1" Type="http://schemas.openxmlformats.org/officeDocument/2006/relationships/slideLayout" Target="../slideLayouts/slideLayout857.xml"/><Relationship Id="rId4" Type="http://schemas.openxmlformats.org/officeDocument/2006/relationships/image" Target="../media/image257.png"/></Relationships>
</file>

<file path=ppt/slides/_rels/slide311.xml.rels><?xml version="1.0" encoding="UTF-8" standalone="yes"?>
<Relationships xmlns="http://schemas.openxmlformats.org/package/2006/relationships"><Relationship Id="rId3" Type="http://schemas.openxmlformats.org/officeDocument/2006/relationships/image" Target="../media/image256.png"/><Relationship Id="rId2" Type="http://schemas.openxmlformats.org/officeDocument/2006/relationships/notesSlide" Target="../notesSlides/notesSlide61.xml"/><Relationship Id="rId1" Type="http://schemas.openxmlformats.org/officeDocument/2006/relationships/slideLayout" Target="../slideLayouts/slideLayout857.xml"/><Relationship Id="rId4" Type="http://schemas.openxmlformats.org/officeDocument/2006/relationships/image" Target="../media/image258.png"/></Relationships>
</file>

<file path=ppt/slides/_rels/slide312.xml.rels><?xml version="1.0" encoding="UTF-8" standalone="yes"?>
<Relationships xmlns="http://schemas.openxmlformats.org/package/2006/relationships"><Relationship Id="rId3" Type="http://schemas.openxmlformats.org/officeDocument/2006/relationships/image" Target="../media/image259.png"/><Relationship Id="rId2" Type="http://schemas.openxmlformats.org/officeDocument/2006/relationships/notesSlide" Target="../notesSlides/notesSlide62.xml"/><Relationship Id="rId1" Type="http://schemas.openxmlformats.org/officeDocument/2006/relationships/slideLayout" Target="../slideLayouts/slideLayout857.xml"/><Relationship Id="rId4" Type="http://schemas.openxmlformats.org/officeDocument/2006/relationships/image" Target="../media/image256.png"/></Relationships>
</file>

<file path=ppt/slides/_rels/slide313.xml.rels><?xml version="1.0" encoding="UTF-8" standalone="yes"?>
<Relationships xmlns="http://schemas.openxmlformats.org/package/2006/relationships"><Relationship Id="rId3" Type="http://schemas.openxmlformats.org/officeDocument/2006/relationships/image" Target="../media/image256.png"/><Relationship Id="rId2" Type="http://schemas.openxmlformats.org/officeDocument/2006/relationships/notesSlide" Target="../notesSlides/notesSlide63.xml"/><Relationship Id="rId1" Type="http://schemas.openxmlformats.org/officeDocument/2006/relationships/slideLayout" Target="../slideLayouts/slideLayout857.xml"/></Relationships>
</file>

<file path=ppt/slides/_rels/slide314.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260.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315.xml.rels><?xml version="1.0" encoding="UTF-8" standalone="yes"?>
<Relationships xmlns="http://schemas.openxmlformats.org/package/2006/relationships"><Relationship Id="rId8" Type="http://schemas.openxmlformats.org/officeDocument/2006/relationships/hyperlink" Target="https://people.inf.ethz.ch/omutlu/pub/SMASH-sparse-matrix-software-hardware-acceleration_micro19-poster.pptx" TargetMode="External"/><Relationship Id="rId3" Type="http://schemas.openxmlformats.org/officeDocument/2006/relationships/hyperlink" Target="http://www.microarch.org/micro52/" TargetMode="External"/><Relationship Id="rId7" Type="http://schemas.openxmlformats.org/officeDocument/2006/relationships/hyperlink" Target="https://people.inf.ethz.ch/omutlu/pub/SMASH-sparse-matrix-software-hardware-acceleration_micro19-lightning-talk.pdf" TargetMode="External"/><Relationship Id="rId12" Type="http://schemas.openxmlformats.org/officeDocument/2006/relationships/image" Target="../media/image261.png"/><Relationship Id="rId2" Type="http://schemas.openxmlformats.org/officeDocument/2006/relationships/hyperlink" Target="https://people.inf.ethz.ch/omutlu/pub/SMASH-sparse-matrix-software-hardware-acceleration_micro19.pdf" TargetMode="External"/><Relationship Id="rId1" Type="http://schemas.openxmlformats.org/officeDocument/2006/relationships/slideLayout" Target="../slideLayouts/slideLayout2.xml"/><Relationship Id="rId6" Type="http://schemas.openxmlformats.org/officeDocument/2006/relationships/hyperlink" Target="https://people.inf.ethz.ch/omutlu/pub/SMASH-sparse-matrix-software-hardware-acceleration_micro19-lightning-talk.pptx" TargetMode="External"/><Relationship Id="rId11" Type="http://schemas.openxmlformats.org/officeDocument/2006/relationships/hyperlink" Target="https://www.youtube.com/watch?v=LWYVQ3o_SdU" TargetMode="External"/><Relationship Id="rId5" Type="http://schemas.openxmlformats.org/officeDocument/2006/relationships/hyperlink" Target="https://people.inf.ethz.ch/omutlu/pub/SMASH-sparse-matrix-software-hardware-acceleration_micro19-talk.pdf" TargetMode="External"/><Relationship Id="rId10" Type="http://schemas.openxmlformats.org/officeDocument/2006/relationships/hyperlink" Target="https://www.youtube.com/watch?v=VN0PQ5zgLGg" TargetMode="External"/><Relationship Id="rId4" Type="http://schemas.openxmlformats.org/officeDocument/2006/relationships/hyperlink" Target="https://people.inf.ethz.ch/omutlu/pub/SMASH-sparse-matrix-software-hardware-acceleration_micro19-talk.pptx" TargetMode="External"/><Relationship Id="rId9" Type="http://schemas.openxmlformats.org/officeDocument/2006/relationships/hyperlink" Target="https://people.inf.ethz.ch/omutlu/pub/SMASH-sparse-matrix-software-hardware-acceleration_micro19-poster.pdf" TargetMode="External"/></Relationships>
</file>

<file path=ppt/slides/_rels/slide316.xml.rels><?xml version="1.0" encoding="UTF-8" standalone="yes"?>
<Relationships xmlns="http://schemas.openxmlformats.org/package/2006/relationships"><Relationship Id="rId8" Type="http://schemas.openxmlformats.org/officeDocument/2006/relationships/hyperlink" Target="https://people.inf.ethz.ch/omutlu/pub/VBI-virtual-block-interface_isca20-ARM-Research-Summit-poster.pptx" TargetMode="External"/><Relationship Id="rId13" Type="http://schemas.openxmlformats.org/officeDocument/2006/relationships/image" Target="../media/image262.png"/><Relationship Id="rId3" Type="http://schemas.openxmlformats.org/officeDocument/2006/relationships/hyperlink" Target="http://iscaconf.org/isca2020/" TargetMode="External"/><Relationship Id="rId7" Type="http://schemas.openxmlformats.org/officeDocument/2006/relationships/hyperlink" Target="https://people.inf.ethz.ch/omutlu/pub/VBI-virtual-block-interface_isca20-lightning-talk.pdf" TargetMode="External"/><Relationship Id="rId12" Type="http://schemas.openxmlformats.org/officeDocument/2006/relationships/hyperlink" Target="https://www.youtube.com/watch?v=PPR7YrBi7IQ" TargetMode="External"/><Relationship Id="rId2" Type="http://schemas.openxmlformats.org/officeDocument/2006/relationships/hyperlink" Target="https://people.inf.ethz.ch/omutlu/pub/VBI-virtual-block-interface_isca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VBI-virtual-block-interface_isca20-lightning-talk.pptx" TargetMode="External"/><Relationship Id="rId11" Type="http://schemas.openxmlformats.org/officeDocument/2006/relationships/hyperlink" Target="https://youtu.be/04l-Zlaue0k" TargetMode="External"/><Relationship Id="rId5" Type="http://schemas.openxmlformats.org/officeDocument/2006/relationships/hyperlink" Target="https://people.inf.ethz.ch/omutlu/pub/VBI-virtual-block-interface_isca20-talk.pdf" TargetMode="External"/><Relationship Id="rId10" Type="http://schemas.openxmlformats.org/officeDocument/2006/relationships/hyperlink" Target="https://www.youtube.com/watch?v=7c6LgVrCwPo" TargetMode="External"/><Relationship Id="rId4" Type="http://schemas.openxmlformats.org/officeDocument/2006/relationships/hyperlink" Target="https://people.inf.ethz.ch/omutlu/pub/VBI-virtual-block-interface_isca20-talk.pptx" TargetMode="External"/><Relationship Id="rId9" Type="http://schemas.openxmlformats.org/officeDocument/2006/relationships/hyperlink" Target="https://people.inf.ethz.ch/omutlu/pub/VBI-virtual-block-interface_isca20-ARM-Research-Summit-poster.pdf" TargetMode="External"/></Relationships>
</file>

<file path=ppt/slides/_rels/slide317.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638.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76.png"/></Relationships>
</file>

<file path=ppt/slides/_rels/slide318.xml.rels><?xml version="1.0" encoding="UTF-8" standalone="yes"?>
<Relationships xmlns="http://schemas.openxmlformats.org/package/2006/relationships"><Relationship Id="rId8" Type="http://schemas.openxmlformats.org/officeDocument/2006/relationships/image" Target="../media/image177.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638.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319.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38.xml"/><Relationship Id="rId4" Type="http://schemas.openxmlformats.org/officeDocument/2006/relationships/image" Target="../media/image181.png"/></Relationships>
</file>

<file path=ppt/slides/_rels/slide320.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638.xml"/><Relationship Id="rId4" Type="http://schemas.openxmlformats.org/officeDocument/2006/relationships/image" Target="../media/image172.png"/></Relationships>
</file>

<file path=ppt/slides/_rels/slide321.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7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5.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32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2.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36.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9.xml.rels><?xml version="1.0" encoding="UTF-8" standalone="yes"?>
<Relationships xmlns="http://schemas.openxmlformats.org/package/2006/relationships"><Relationship Id="rId2" Type="http://schemas.openxmlformats.org/officeDocument/2006/relationships/image" Target="../media/image263.jpeg"/><Relationship Id="rId1" Type="http://schemas.openxmlformats.org/officeDocument/2006/relationships/slideLayout" Target="../slideLayouts/slideLayout13.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332.xml.rels><?xml version="1.0" encoding="UTF-8" standalone="yes"?>
<Relationships xmlns="http://schemas.openxmlformats.org/package/2006/relationships"><Relationship Id="rId8" Type="http://schemas.openxmlformats.org/officeDocument/2006/relationships/hyperlink" Target="https://www.youtube.com/watch?v=eAZZGDlsDAY" TargetMode="External"/><Relationship Id="rId3" Type="http://schemas.openxmlformats.org/officeDocument/2006/relationships/hyperlink" Target="http://www.date-conference.com/" TargetMode="External"/><Relationship Id="rId7" Type="http://schemas.openxmlformats.org/officeDocument/2006/relationships/hyperlink" Target="https://people.inf.ethz.ch/omutlu/pub/onur-IEDM-Tutorial-MemoryCentricComputingSystems-December-12-2020-FINAL.pdf" TargetMode="External"/><Relationship Id="rId2" Type="http://schemas.openxmlformats.org/officeDocument/2006/relationships/hyperlink" Target="https://people.inf.ethz.ch/omutlu/pub/intelligent-architectures-for-intelligent-computingsystems-invited_paper_DATE21.pdf" TargetMode="External"/><Relationship Id="rId1" Type="http://schemas.openxmlformats.org/officeDocument/2006/relationships/slideLayout" Target="../slideLayouts/slideLayout672.xml"/><Relationship Id="rId6" Type="http://schemas.openxmlformats.org/officeDocument/2006/relationships/hyperlink" Target="https://people.inf.ethz.ch/omutlu/pub/onur-IEDM-Tutorial-MemoryCentricComputingSystems-December-12-2020-FINAL.pptx" TargetMode="External"/><Relationship Id="rId5" Type="http://schemas.openxmlformats.org/officeDocument/2006/relationships/hyperlink" Target="https://people.inf.ethz.ch/omutlu/pub/onur-DATE-InvitedTalk-IntelligentArchitecturesForIntelligentComputingSystems-January-22-2021.pdf" TargetMode="External"/><Relationship Id="rId10" Type="http://schemas.openxmlformats.org/officeDocument/2006/relationships/image" Target="../media/image264.png"/><Relationship Id="rId4" Type="http://schemas.openxmlformats.org/officeDocument/2006/relationships/hyperlink" Target="https://people.inf.ethz.ch/omutlu/pub/onur-DATE-InvitedTalk-IntelligentArchitecturesForIntelligentComputingSystems-January-22-2021.pptx" TargetMode="External"/><Relationship Id="rId9" Type="http://schemas.openxmlformats.org/officeDocument/2006/relationships/hyperlink" Target="https://www.youtube.com/watch?v=H3sEaINPBOE" TargetMode="External"/></Relationships>
</file>

<file path=ppt/slides/_rels/slide333.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236.xml"/><Relationship Id="rId5" Type="http://schemas.openxmlformats.org/officeDocument/2006/relationships/image" Target="../media/image124.png"/><Relationship Id="rId4" Type="http://schemas.openxmlformats.org/officeDocument/2006/relationships/hyperlink" Target="https://arxiv.org/pdf/1903.03988.pdf" TargetMode="External"/></Relationships>
</file>

<file path=ppt/slides/_rels/slide334.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13.xml"/></Relationships>
</file>

<file path=ppt/slides/_rels/slide335.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13.xml"/></Relationships>
</file>

<file path=ppt/slides/_rels/slide336.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183.png"/></Relationships>
</file>

<file path=ppt/slides/_rels/slide337.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338.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219.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339.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340.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260.xml"/></Relationships>
</file>

<file path=ppt/slides/_rels/slide341.xml.rels><?xml version="1.0" encoding="UTF-8" standalone="yes"?>
<Relationships xmlns="http://schemas.openxmlformats.org/package/2006/relationships"><Relationship Id="rId3" Type="http://schemas.openxmlformats.org/officeDocument/2006/relationships/hyperlink" Target="https://www.youtube.com/watch?v=4yfkM_5EFgo&amp;list=PL5Q2soXY2Zi-Mnk1PxjEIG32HAGILkTOF"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15.xml"/><Relationship Id="rId4" Type="http://schemas.openxmlformats.org/officeDocument/2006/relationships/image" Target="../media/image265.png"/></Relationships>
</file>

<file path=ppt/slides/_rels/slide342.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266.png"/><Relationship Id="rId1" Type="http://schemas.openxmlformats.org/officeDocument/2006/relationships/slideLayout" Target="../slideLayouts/slideLayout615.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344.xml.rels><?xml version="1.0" encoding="UTF-8" standalone="yes"?>
<Relationships xmlns="http://schemas.openxmlformats.org/package/2006/relationships"><Relationship Id="rId3" Type="http://schemas.openxmlformats.org/officeDocument/2006/relationships/image" Target="../media/image267.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34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68.png"/><Relationship Id="rId1" Type="http://schemas.openxmlformats.org/officeDocument/2006/relationships/slideLayout" Target="../slideLayouts/slideLayout706.xml"/><Relationship Id="rId6" Type="http://schemas.openxmlformats.org/officeDocument/2006/relationships/hyperlink" Target="https://safari.ethz.ch/safari-newsletter-january-2021/" TargetMode="External"/><Relationship Id="rId5" Type="http://schemas.openxmlformats.org/officeDocument/2006/relationships/image" Target="../media/image269.jpeg"/><Relationship Id="rId4" Type="http://schemas.openxmlformats.org/officeDocument/2006/relationships/hyperlink" Target="http://www.safari.ethz.ch/" TargetMode="External"/></Relationships>
</file>

<file path=ppt/slides/_rels/slide346.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615.xml"/></Relationships>
</file>

<file path=ppt/slides/_rels/slide347.xml.rels><?xml version="1.0" encoding="UTF-8" standalone="yes"?>
<Relationships xmlns="http://schemas.openxmlformats.org/package/2006/relationships"><Relationship Id="rId3" Type="http://schemas.openxmlformats.org/officeDocument/2006/relationships/image" Target="../media/image271.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15.xml"/></Relationships>
</file>

<file path=ppt/slides/_rels/slide348.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61.xml"/></Relationships>
</file>

<file path=ppt/slides/_rels/slide349.xml.rels><?xml version="1.0" encoding="UTF-8" standalone="yes"?>
<Relationships xmlns="http://schemas.openxmlformats.org/package/2006/relationships"><Relationship Id="rId3" Type="http://schemas.openxmlformats.org/officeDocument/2006/relationships/image" Target="../media/image272.png"/><Relationship Id="rId2" Type="http://schemas.openxmlformats.org/officeDocument/2006/relationships/hyperlink" Target="https://github.com/CMU-SAFARI/" TargetMode="External"/><Relationship Id="rId1" Type="http://schemas.openxmlformats.org/officeDocument/2006/relationships/slideLayout" Target="../slideLayouts/slideLayout615.xml"/></Relationships>
</file>

<file path=ppt/slides/_rels/slide350.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66.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2.xml.rels><?xml version="1.0" encoding="UTF-8" standalone="yes"?>
<Relationships xmlns="http://schemas.openxmlformats.org/package/2006/relationships"><Relationship Id="rId2" Type="http://schemas.openxmlformats.org/officeDocument/2006/relationships/image" Target="../media/image273.png"/><Relationship Id="rId1" Type="http://schemas.openxmlformats.org/officeDocument/2006/relationships/slideLayout" Target="../slideLayouts/slideLayout236.xml"/></Relationships>
</file>

<file path=ppt/slides/_rels/slide353.xml.rels><?xml version="1.0" encoding="UTF-8" standalone="yes"?>
<Relationships xmlns="http://schemas.openxmlformats.org/package/2006/relationships"><Relationship Id="rId3" Type="http://schemas.openxmlformats.org/officeDocument/2006/relationships/image" Target="../media/image274.png"/><Relationship Id="rId2" Type="http://schemas.openxmlformats.org/officeDocument/2006/relationships/image" Target="../media/image273.png"/><Relationship Id="rId1" Type="http://schemas.openxmlformats.org/officeDocument/2006/relationships/slideLayout" Target="../slideLayouts/slideLayout236.xml"/></Relationships>
</file>

<file path=ppt/slides/_rels/slide354.xml.rels><?xml version="1.0" encoding="UTF-8" standalone="yes"?>
<Relationships xmlns="http://schemas.openxmlformats.org/package/2006/relationships"><Relationship Id="rId3" Type="http://schemas.openxmlformats.org/officeDocument/2006/relationships/image" Target="../media/image274.png"/><Relationship Id="rId2" Type="http://schemas.openxmlformats.org/officeDocument/2006/relationships/image" Target="../media/image273.png"/><Relationship Id="rId1" Type="http://schemas.openxmlformats.org/officeDocument/2006/relationships/slideLayout" Target="../slideLayouts/slideLayout236.xml"/><Relationship Id="rId4" Type="http://schemas.openxmlformats.org/officeDocument/2006/relationships/image" Target="../media/image275.png"/></Relationships>
</file>

<file path=ppt/slides/_rels/slide355.xml.rels><?xml version="1.0" encoding="UTF-8" standalone="yes"?>
<Relationships xmlns="http://schemas.openxmlformats.org/package/2006/relationships"><Relationship Id="rId2" Type="http://schemas.openxmlformats.org/officeDocument/2006/relationships/image" Target="../media/image276.png"/><Relationship Id="rId1" Type="http://schemas.openxmlformats.org/officeDocument/2006/relationships/slideLayout" Target="../slideLayouts/slideLayout710.xml"/></Relationships>
</file>

<file path=ppt/slides/_rels/slide356.xml.rels><?xml version="1.0" encoding="UTF-8" standalone="yes"?>
<Relationships xmlns="http://schemas.openxmlformats.org/package/2006/relationships"><Relationship Id="rId3" Type="http://schemas.openxmlformats.org/officeDocument/2006/relationships/image" Target="../media/image278.png"/><Relationship Id="rId2" Type="http://schemas.openxmlformats.org/officeDocument/2006/relationships/image" Target="../media/image277.png"/><Relationship Id="rId1" Type="http://schemas.openxmlformats.org/officeDocument/2006/relationships/slideLayout" Target="../slideLayouts/slideLayout710.xml"/></Relationships>
</file>

<file path=ppt/slides/_rels/slide357.xml.rels><?xml version="1.0" encoding="UTF-8" standalone="yes"?>
<Relationships xmlns="http://schemas.openxmlformats.org/package/2006/relationships"><Relationship Id="rId2" Type="http://schemas.openxmlformats.org/officeDocument/2006/relationships/image" Target="../media/image279.jpeg"/><Relationship Id="rId1" Type="http://schemas.openxmlformats.org/officeDocument/2006/relationships/slideLayout" Target="../slideLayouts/slideLayout236.xml"/></Relationships>
</file>

<file path=ppt/slides/_rels/slide358.xml.rels><?xml version="1.0" encoding="UTF-8" standalone="yes"?>
<Relationships xmlns="http://schemas.openxmlformats.org/package/2006/relationships"><Relationship Id="rId2" Type="http://schemas.openxmlformats.org/officeDocument/2006/relationships/image" Target="../media/image280.jpeg"/><Relationship Id="rId1" Type="http://schemas.openxmlformats.org/officeDocument/2006/relationships/slideLayout" Target="../slideLayouts/slideLayout236.xml"/></Relationships>
</file>

<file path=ppt/slides/_rels/slide359.xml.rels><?xml version="1.0" encoding="UTF-8" standalone="yes"?>
<Relationships xmlns="http://schemas.openxmlformats.org/package/2006/relationships"><Relationship Id="rId3" Type="http://schemas.openxmlformats.org/officeDocument/2006/relationships/image" Target="../media/image282.jpeg"/><Relationship Id="rId2" Type="http://schemas.openxmlformats.org/officeDocument/2006/relationships/image" Target="../media/image281.jpeg"/><Relationship Id="rId1" Type="http://schemas.openxmlformats.org/officeDocument/2006/relationships/slideLayout" Target="../slideLayouts/slideLayout710.xml"/></Relationships>
</file>

<file path=ppt/slides/_rels/slide360.xml.rels><?xml version="1.0" encoding="UTF-8" standalone="yes"?>
<Relationships xmlns="http://schemas.openxmlformats.org/package/2006/relationships"><Relationship Id="rId2" Type="http://schemas.openxmlformats.org/officeDocument/2006/relationships/image" Target="../media/image283.jpeg"/><Relationship Id="rId1" Type="http://schemas.openxmlformats.org/officeDocument/2006/relationships/slideLayout" Target="../slideLayouts/slideLayout722.xml"/></Relationships>
</file>

<file path=ppt/slides/_rels/slide361.xml.rels><?xml version="1.0" encoding="UTF-8" standalone="yes"?>
<Relationships xmlns="http://schemas.openxmlformats.org/package/2006/relationships"><Relationship Id="rId3" Type="http://schemas.openxmlformats.org/officeDocument/2006/relationships/image" Target="../media/image285.jpeg"/><Relationship Id="rId2" Type="http://schemas.openxmlformats.org/officeDocument/2006/relationships/image" Target="../media/image284.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362.xml.rels><?xml version="1.0" encoding="UTF-8" standalone="yes"?>
<Relationships xmlns="http://schemas.openxmlformats.org/package/2006/relationships"><Relationship Id="rId3" Type="http://schemas.openxmlformats.org/officeDocument/2006/relationships/image" Target="../media/image287.png"/><Relationship Id="rId2" Type="http://schemas.openxmlformats.org/officeDocument/2006/relationships/image" Target="../media/image286.png"/><Relationship Id="rId1" Type="http://schemas.openxmlformats.org/officeDocument/2006/relationships/slideLayout" Target="../slideLayouts/slideLayout710.xml"/></Relationships>
</file>

<file path=ppt/slides/_rels/slide363.xml.rels><?xml version="1.0" encoding="UTF-8" standalone="yes"?>
<Relationships xmlns="http://schemas.openxmlformats.org/package/2006/relationships"><Relationship Id="rId2" Type="http://schemas.openxmlformats.org/officeDocument/2006/relationships/image" Target="../media/image263.jpeg"/><Relationship Id="rId1" Type="http://schemas.openxmlformats.org/officeDocument/2006/relationships/slideLayout" Target="../slideLayouts/slideLayout710.xml"/></Relationships>
</file>

<file path=ppt/slides/_rels/slide364.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24.xml"/></Relationships>
</file>

<file path=ppt/slides/_rels/slide36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82.xml"/></Relationships>
</file>

<file path=ppt/slides/_rels/slide366.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745.xml"/><Relationship Id="rId5" Type="http://schemas.openxmlformats.org/officeDocument/2006/relationships/image" Target="../media/image288.png"/><Relationship Id="rId4" Type="http://schemas.openxmlformats.org/officeDocument/2006/relationships/hyperlink" Target="https://people.inf.ethz.ch/omutlu/projects.htm" TargetMode="External"/></Relationships>
</file>

<file path=ppt/slides/_rels/slide367.xml.rels><?xml version="1.0" encoding="UTF-8" standalone="yes"?>
<Relationships xmlns="http://schemas.openxmlformats.org/package/2006/relationships"><Relationship Id="rId8" Type="http://schemas.openxmlformats.org/officeDocument/2006/relationships/image" Target="../media/image115.jpeg"/><Relationship Id="rId3" Type="http://schemas.openxmlformats.org/officeDocument/2006/relationships/image" Target="../media/image289.png"/><Relationship Id="rId7" Type="http://schemas.openxmlformats.org/officeDocument/2006/relationships/image" Target="../media/image292.jpeg"/><Relationship Id="rId2" Type="http://schemas.openxmlformats.org/officeDocument/2006/relationships/notesSlide" Target="../notesSlides/notesSlide69.xml"/><Relationship Id="rId1" Type="http://schemas.openxmlformats.org/officeDocument/2006/relationships/slideLayout" Target="../slideLayouts/slideLayout6.xml"/><Relationship Id="rId6" Type="http://schemas.openxmlformats.org/officeDocument/2006/relationships/image" Target="../media/image291.png"/><Relationship Id="rId5" Type="http://schemas.openxmlformats.org/officeDocument/2006/relationships/image" Target="../media/image290.jpeg"/><Relationship Id="rId10" Type="http://schemas.openxmlformats.org/officeDocument/2006/relationships/image" Target="../media/image293.png"/><Relationship Id="rId4" Type="http://schemas.microsoft.com/office/2007/relationships/hdphoto" Target="../media/hdphoto4.wdp"/><Relationship Id="rId9" Type="http://schemas.openxmlformats.org/officeDocument/2006/relationships/image" Target="../media/image116.png"/></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94.png"/><Relationship Id="rId1" Type="http://schemas.openxmlformats.org/officeDocument/2006/relationships/slideLayout" Target="../slideLayouts/slideLayout757.xml"/><Relationship Id="rId6" Type="http://schemas.openxmlformats.org/officeDocument/2006/relationships/hyperlink" Target="https://safari.ethz.ch/safari-newsletter-april-2020/" TargetMode="External"/><Relationship Id="rId5" Type="http://schemas.openxmlformats.org/officeDocument/2006/relationships/image" Target="../media/image295.jpeg"/><Relationship Id="rId4" Type="http://schemas.openxmlformats.org/officeDocument/2006/relationships/hyperlink" Target="http://www.safari.ethz.ch/" TargetMode="External"/></Relationships>
</file>

<file path=ppt/slides/_rels/slide373.xml.rels><?xml version="1.0" encoding="UTF-8" standalone="yes"?>
<Relationships xmlns="http://schemas.openxmlformats.org/package/2006/relationships"><Relationship Id="rId3" Type="http://schemas.openxmlformats.org/officeDocument/2006/relationships/image" Target="../media/image271.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15.xml"/></Relationships>
</file>

<file path=ppt/slides/_rels/slide374.xml.rels><?xml version="1.0" encoding="UTF-8" standalone="yes"?>
<Relationships xmlns="http://schemas.openxmlformats.org/package/2006/relationships"><Relationship Id="rId2" Type="http://schemas.openxmlformats.org/officeDocument/2006/relationships/hyperlink" Target="https://safari.ethz.ch/safari-alumni/" TargetMode="External"/><Relationship Id="rId1" Type="http://schemas.openxmlformats.org/officeDocument/2006/relationships/slideLayout" Target="../slideLayouts/slideLayout811.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811.xml"/></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672.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958.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822.xml"/></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822.xml"/></Relationships>
</file>

<file path=ppt/slides/_rels/slide380.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512.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381.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www.youtube.com/watch?v=LbC0EZY8yw4&amp;list=PL5Q2soXY2Zi_uej3aY39YB5pfW4SJ7LlN" TargetMode="External"/><Relationship Id="rId1" Type="http://schemas.openxmlformats.org/officeDocument/2006/relationships/slideLayout" Target="../slideLayouts/slideLayout512.xml"/><Relationship Id="rId5" Type="http://schemas.openxmlformats.org/officeDocument/2006/relationships/hyperlink" Target="https://www.youtube.com/onurmutlulectures" TargetMode="External"/><Relationship Id="rId4" Type="http://schemas.openxmlformats.org/officeDocument/2006/relationships/hyperlink" Target="https://www.youtube.com/watch?v=4yfkM_5EFgo&amp;list=PL5Q2soXY2Zi-Mnk1PxjEIG32HAGILkTOF" TargetMode="External"/></Relationships>
</file>

<file path=ppt/slides/_rels/slide382.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266.png"/><Relationship Id="rId1" Type="http://schemas.openxmlformats.org/officeDocument/2006/relationships/slideLayout" Target="../slideLayouts/slideLayout512.xml"/></Relationships>
</file>

<file path=ppt/slides/_rels/slide383.xml.rels><?xml version="1.0" encoding="UTF-8" standalone="yes"?>
<Relationships xmlns="http://schemas.openxmlformats.org/package/2006/relationships"><Relationship Id="rId3"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1/doku.php?id=schedule" TargetMode="External"/><Relationship Id="rId1" Type="http://schemas.openxmlformats.org/officeDocument/2006/relationships/slideLayout" Target="../slideLayouts/slideLayout512.xml"/><Relationship Id="rId4" Type="http://schemas.openxmlformats.org/officeDocument/2006/relationships/image" Target="../media/image296.png"/></Relationships>
</file>

<file path=ppt/slides/_rels/slide384.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safari.ethz.ch/architecture/fall2020/doku.php?id=schedule" TargetMode="External"/><Relationship Id="rId1" Type="http://schemas.openxmlformats.org/officeDocument/2006/relationships/slideLayout" Target="../slideLayouts/slideLayout512.xml"/><Relationship Id="rId4" Type="http://schemas.openxmlformats.org/officeDocument/2006/relationships/image" Target="../media/image297.png"/></Relationships>
</file>

<file path=ppt/slides/_rels/slide385.xml.rels><?xml version="1.0" encoding="UTF-8" standalone="yes"?>
<Relationships xmlns="http://schemas.openxmlformats.org/package/2006/relationships"><Relationship Id="rId3" Type="http://schemas.openxmlformats.org/officeDocument/2006/relationships/hyperlink" Target="https://www.youtube.com/watch?v=4yfkM_5EFgo&amp;list=PL5Q2soXY2Zi-Mnk1PxjEIG32HAGILkTOF"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15.xml"/><Relationship Id="rId4" Type="http://schemas.openxmlformats.org/officeDocument/2006/relationships/image" Target="../media/image265.png"/></Relationships>
</file>

<file path=ppt/slides/_rels/slide386.xml.rels><?xml version="1.0" encoding="UTF-8" standalone="yes"?>
<Relationships xmlns="http://schemas.openxmlformats.org/package/2006/relationships"><Relationship Id="rId3" Type="http://schemas.openxmlformats.org/officeDocument/2006/relationships/hyperlink" Target="https://www.youtube.com/watch?v=t3m93ZpLOyw&amp;list=PL5Q2soXY2Zi_awYdjmWVIUegsbY7TPGW4" TargetMode="External"/><Relationship Id="rId2" Type="http://schemas.openxmlformats.org/officeDocument/2006/relationships/hyperlink" Target="https://safari.ethz.ch/architecture_seminar/spring2021/doku.php?id=schedule" TargetMode="External"/><Relationship Id="rId1" Type="http://schemas.openxmlformats.org/officeDocument/2006/relationships/slideLayout" Target="../slideLayouts/slideLayout512.xml"/><Relationship Id="rId4" Type="http://schemas.openxmlformats.org/officeDocument/2006/relationships/image" Target="../media/image298.png"/></Relationships>
</file>

<file path=ppt/slides/_rels/slide387.xml.rels><?xml version="1.0" encoding="UTF-8" standalone="yes"?>
<Relationships xmlns="http://schemas.openxmlformats.org/package/2006/relationships"><Relationship Id="rId3" Type="http://schemas.openxmlformats.org/officeDocument/2006/relationships/hyperlink" Target="https://www.youtube.com/watch?v=4TcP297mdsI&amp;list=PL5Q2soXY2Zi_7UBNmC9B8Yr5JSwTG9yH4" TargetMode="External"/><Relationship Id="rId2" Type="http://schemas.openxmlformats.org/officeDocument/2006/relationships/hyperlink" Target="https://safari.ethz.ch/architecture_seminar/fall2021/doku.php?id=schedule" TargetMode="External"/><Relationship Id="rId1" Type="http://schemas.openxmlformats.org/officeDocument/2006/relationships/slideLayout" Target="../slideLayouts/slideLayout512.xml"/><Relationship Id="rId4" Type="http://schemas.openxmlformats.org/officeDocument/2006/relationships/image" Target="../media/image299.png"/></Relationships>
</file>

<file path=ppt/slides/_rels/slide388.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hyperlink" Target="https://safari.ethz.ch/projects_and_seminars/doku.php" TargetMode="External"/><Relationship Id="rId1" Type="http://schemas.openxmlformats.org/officeDocument/2006/relationships/slideLayout" Target="../slideLayouts/slideLayout512.xml"/></Relationships>
</file>

<file path=ppt/slides/_rels/slide389.xml.rels><?xml version="1.0" encoding="UTF-8" standalone="yes"?>
<Relationships xmlns="http://schemas.openxmlformats.org/package/2006/relationships"><Relationship Id="rId8" Type="http://schemas.openxmlformats.org/officeDocument/2006/relationships/image" Target="../media/image306.tiff"/><Relationship Id="rId3" Type="http://schemas.openxmlformats.org/officeDocument/2006/relationships/image" Target="../media/image302.tiff"/><Relationship Id="rId7" Type="http://schemas.openxmlformats.org/officeDocument/2006/relationships/hyperlink" Target="https://safari.ethz.ch/safari-seminar-series/" TargetMode="External"/><Relationship Id="rId2" Type="http://schemas.openxmlformats.org/officeDocument/2006/relationships/image" Target="../media/image301.tiff"/><Relationship Id="rId1" Type="http://schemas.openxmlformats.org/officeDocument/2006/relationships/slideLayout" Target="../slideLayouts/slideLayout867.xml"/><Relationship Id="rId6" Type="http://schemas.openxmlformats.org/officeDocument/2006/relationships/image" Target="../media/image305.tiff"/><Relationship Id="rId11" Type="http://schemas.openxmlformats.org/officeDocument/2006/relationships/image" Target="../media/image309.png"/><Relationship Id="rId5" Type="http://schemas.openxmlformats.org/officeDocument/2006/relationships/image" Target="../media/image304.tiff"/><Relationship Id="rId10" Type="http://schemas.openxmlformats.org/officeDocument/2006/relationships/image" Target="../media/image308.tiff"/><Relationship Id="rId4" Type="http://schemas.openxmlformats.org/officeDocument/2006/relationships/image" Target="../media/image303.tiff"/><Relationship Id="rId9" Type="http://schemas.openxmlformats.org/officeDocument/2006/relationships/image" Target="../media/image307.tiff"/></Relationships>
</file>

<file path=ppt/slides/_rels/slide390.xml.rels><?xml version="1.0" encoding="UTF-8" standalone="yes"?>
<Relationships xmlns="http://schemas.openxmlformats.org/package/2006/relationships"><Relationship Id="rId3" Type="http://schemas.openxmlformats.org/officeDocument/2006/relationships/image" Target="../media/image310.png"/><Relationship Id="rId2" Type="http://schemas.openxmlformats.org/officeDocument/2006/relationships/hyperlink" Target="https://www.youtube.com/watch?v=D8Hjy2iU9l4&amp;list=PL5Q2soXY2Zi_tOTAYm--dYByNPL7JhwR9&amp;index=1" TargetMode="External"/><Relationship Id="rId1" Type="http://schemas.openxmlformats.org/officeDocument/2006/relationships/slideLayout" Target="../slideLayouts/slideLayout867.xml"/><Relationship Id="rId6" Type="http://schemas.openxmlformats.org/officeDocument/2006/relationships/image" Target="../media/image313.png"/><Relationship Id="rId5" Type="http://schemas.openxmlformats.org/officeDocument/2006/relationships/image" Target="../media/image312.png"/><Relationship Id="rId4" Type="http://schemas.openxmlformats.org/officeDocument/2006/relationships/image" Target="../media/image311.png"/></Relationships>
</file>

<file path=ppt/slides/_rels/slide391.xml.rels><?xml version="1.0" encoding="UTF-8" standalone="yes"?>
<Relationships xmlns="http://schemas.openxmlformats.org/package/2006/relationships"><Relationship Id="rId3" Type="http://schemas.openxmlformats.org/officeDocument/2006/relationships/image" Target="../media/image272.png"/><Relationship Id="rId2" Type="http://schemas.openxmlformats.org/officeDocument/2006/relationships/hyperlink" Target="https://github.com/CMU-SAFARI/" TargetMode="External"/><Relationship Id="rId1" Type="http://schemas.openxmlformats.org/officeDocument/2006/relationships/slideLayout" Target="../slideLayouts/slideLayout615.xml"/></Relationships>
</file>

<file path=ppt/slides/_rels/slide392.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393.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46.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394.xml.rels><?xml version="1.0" encoding="UTF-8" standalone="yes"?>
<Relationships xmlns="http://schemas.openxmlformats.org/package/2006/relationships"><Relationship Id="rId8" Type="http://schemas.openxmlformats.org/officeDocument/2006/relationships/hyperlink" Target="https://iscaconf.org/isca2021/" TargetMode="External"/><Relationship Id="rId3" Type="http://schemas.openxmlformats.org/officeDocument/2006/relationships/hyperlink" Target="https://en.iyte.edu.tr/" TargetMode="External"/><Relationship Id="rId7" Type="http://schemas.openxmlformats.org/officeDocument/2006/relationships/hyperlink" Target="https://sites.google.com/wisc.edu/uarch2021" TargetMode="External"/><Relationship Id="rId2" Type="http://schemas.openxmlformats.org/officeDocument/2006/relationships/hyperlink" Target="https://people.inf.ethz.ch/omutlu/pub/onur-IYTE-Guest-Lecture-16-October-2020-afterlecture.pptx" TargetMode="External"/><Relationship Id="rId1" Type="http://schemas.openxmlformats.org/officeDocument/2006/relationships/slideLayout" Target="../slideLayouts/slideLayout546.xml"/><Relationship Id="rId6" Type="http://schemas.openxmlformats.org/officeDocument/2006/relationships/hyperlink" Target="https://people.inf.ethz.ch/omutlu/pub/onur-ISCA-UndergraduateMentoringWorkshopPanel-ApplyingToGradSchool-June-13-2021.pptx" TargetMode="External"/><Relationship Id="rId5" Type="http://schemas.openxmlformats.org/officeDocument/2006/relationships/hyperlink" Target="https://www.youtube.com/watch?v=xPzhXsFRxuw" TargetMode="External"/><Relationship Id="rId10" Type="http://schemas.openxmlformats.org/officeDocument/2006/relationships/hyperlink" Target="https://www.youtube.com/watch?v=83tlorht7Mc&amp;list=PL5Q2soXY2Zi8D_5MGV6EnXEJHnV2YFBJl&amp;index=54" TargetMode="External"/><Relationship Id="rId4" Type="http://schemas.openxmlformats.org/officeDocument/2006/relationships/hyperlink" Target="https://people.inf.ethz.ch/omutlu/pub/onur-IYTE-Guest-Lecture-16-October-2020-afterlecture.pdf" TargetMode="External"/><Relationship Id="rId9" Type="http://schemas.openxmlformats.org/officeDocument/2006/relationships/hyperlink" Target="https://people.inf.ethz.ch/omutlu/pub/onur-ISCA-UndergraduateMentoringWorkshopPanel-ApplyingToGradSchool-June-13-2021.pdf" TargetMode="External"/></Relationships>
</file>

<file path=ppt/slides/_rels/slide395.xml.rels><?xml version="1.0" encoding="UTF-8" standalone="yes"?>
<Relationships xmlns="http://schemas.openxmlformats.org/package/2006/relationships"><Relationship Id="rId3" Type="http://schemas.openxmlformats.org/officeDocument/2006/relationships/image" Target="../media/image314.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46.xml"/></Relationships>
</file>

<file path=ppt/slides/_rels/slide396.xml.rels><?xml version="1.0" encoding="UTF-8" standalone="yes"?>
<Relationships xmlns="http://schemas.openxmlformats.org/package/2006/relationships"><Relationship Id="rId3" Type="http://schemas.openxmlformats.org/officeDocument/2006/relationships/hyperlink" Target="https://www.youtube.com/watch?v=8ffSEKZhmvo" TargetMode="External"/><Relationship Id="rId2" Type="http://schemas.openxmlformats.org/officeDocument/2006/relationships/image" Target="../media/image315.png"/><Relationship Id="rId1" Type="http://schemas.openxmlformats.org/officeDocument/2006/relationships/slideLayout" Target="../slideLayouts/slideLayout672.xml"/></Relationships>
</file>

<file path=ppt/slides/_rels/slide397.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61.xml"/><Relationship Id="rId4" Type="http://schemas.openxmlformats.org/officeDocument/2006/relationships/hyperlink" Target="https://www.youtube.com/onurmutlulectures" TargetMode="External"/></Relationships>
</file>

<file path=ppt/slides/_rels/slide398.xml.rels><?xml version="1.0" encoding="UTF-8" standalone="yes"?>
<Relationships xmlns="http://schemas.openxmlformats.org/package/2006/relationships"><Relationship Id="rId1" Type="http://schemas.openxmlformats.org/officeDocument/2006/relationships/slideLayout" Target="../slideLayouts/slideLayout76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 December 2021</a:t>
            </a:r>
          </a:p>
          <a:p>
            <a:r>
              <a:rPr lang="en-US" sz="2200" dirty="0"/>
              <a:t>IEEE SSCS &amp; CAS Central Texas Chapter Webinar</a:t>
            </a:r>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Systems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2792745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873"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874"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lang="en-US" dirty="0">
                <a:hlinkClick r:id="rId2"/>
              </a:rPr>
              <a:t>Open arxiv.org</a:t>
            </a:r>
            <a:r>
              <a:rPr lang="en-US">
                <a:hlinkClick r:id="rId2"/>
              </a:rPr>
              <a:t> version</a:t>
            </a:r>
            <a:r>
              <a:rPr lang="en-US"/>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12</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422007854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6C4B3FF-961C-8E4D-8E32-9A70FB45E8F8}"/>
              </a:ext>
            </a:extLst>
          </p:cNvPr>
          <p:cNvPicPr>
            <a:picLocks noChangeAspect="1"/>
          </p:cNvPicPr>
          <p:nvPr/>
        </p:nvPicPr>
        <p:blipFill>
          <a:blip r:embed="rId7"/>
          <a:stretch>
            <a:fillRect/>
          </a:stretch>
        </p:blipFill>
        <p:spPr>
          <a:xfrm>
            <a:off x="1399080" y="2507031"/>
            <a:ext cx="6345839" cy="4315761"/>
          </a:xfrm>
          <a:prstGeom prst="rect">
            <a:avLst/>
          </a:prstGeom>
        </p:spPr>
      </p:pic>
      <p:sp>
        <p:nvSpPr>
          <p:cNvPr id="5" name="TextBox 4">
            <a:extLst>
              <a:ext uri="{FF2B5EF4-FFF2-40B4-BE49-F238E27FC236}">
                <a16:creationId xmlns:a16="http://schemas.microsoft.com/office/drawing/2014/main" id="{25539279-48A3-BE4E-B6C7-1E37C771F1BB}"/>
              </a:ext>
            </a:extLst>
          </p:cNvPr>
          <p:cNvSpPr txBox="1"/>
          <p:nvPr/>
        </p:nvSpPr>
        <p:spPr>
          <a:xfrm>
            <a:off x="2788947" y="6541128"/>
            <a:ext cx="3566104" cy="276999"/>
          </a:xfrm>
          <a:prstGeom prst="rect">
            <a:avLst/>
          </a:prstGeom>
          <a:noFill/>
        </p:spPr>
        <p:txBody>
          <a:bodyPr wrap="none" rtlCol="0">
            <a:spAutoFit/>
          </a:bodyPr>
          <a:lstStyle/>
          <a:p>
            <a:r>
              <a:rPr lang="en-US" sz="1200" dirty="0">
                <a:solidFill>
                  <a:srgbClr val="0432FF"/>
                </a:solidFill>
                <a:hlinkClick r:id="rId5">
                  <a:extLst>
                    <a:ext uri="{A12FA001-AC4F-418D-AE19-62706E023703}">
                      <ahyp:hlinkClr xmlns:ahyp="http://schemas.microsoft.com/office/drawing/2018/hyperlinkcolor" val="tx"/>
                    </a:ext>
                  </a:extLst>
                </a:hlinkClick>
              </a:rPr>
              <a:t>https://www.youtube.com/watch?v=r7sn41lH-4A</a:t>
            </a:r>
            <a:r>
              <a:rPr lang="en-US" sz="1200" dirty="0">
                <a:solidFill>
                  <a:srgbClr val="0432FF"/>
                </a:solidFill>
              </a:rPr>
              <a:t> </a:t>
            </a:r>
          </a:p>
        </p:txBody>
      </p:sp>
    </p:spTree>
    <p:extLst>
      <p:ext uri="{BB962C8B-B14F-4D97-AF65-F5344CB8AC3E}">
        <p14:creationId xmlns:p14="http://schemas.microsoft.com/office/powerpoint/2010/main" val="181577621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17441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18</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9" name="TextBox 8">
            <a:extLst>
              <a:ext uri="{FF2B5EF4-FFF2-40B4-BE49-F238E27FC236}">
                <a16:creationId xmlns:a16="http://schemas.microsoft.com/office/drawing/2014/main" id="{A1460DFD-7FBB-C847-BDB7-45C727A8D8F6}"/>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2121544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23</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24</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25407870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83942022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4255824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Bottom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365250"/>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7" name="Rounded Rectangle 6">
            <a:extLst>
              <a:ext uri="{FF2B5EF4-FFF2-40B4-BE49-F238E27FC236}">
                <a16:creationId xmlns:a16="http://schemas.microsoft.com/office/drawing/2014/main" id="{9B95BAA4-53D5-604E-9EC0-8B877CDEF2AE}"/>
              </a:ext>
            </a:extLst>
          </p:cNvPr>
          <p:cNvSpPr>
            <a:spLocks noChangeArrowheads="1"/>
          </p:cNvSpPr>
          <p:nvPr/>
        </p:nvSpPr>
        <p:spPr bwMode="auto">
          <a:xfrm rot="5400000">
            <a:off x="4281766" y="-328332"/>
            <a:ext cx="685802" cy="8810065"/>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5893092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a:xfrm>
            <a:off x="228600" y="152400"/>
            <a:ext cx="8801100" cy="1066800"/>
          </a:xfrm>
        </p:spPr>
        <p:txBody>
          <a:bodyPr/>
          <a:lstStyle/>
          <a:p>
            <a:r>
              <a:rPr lang="en-US" dirty="0"/>
              <a:t>Historical: Opportunities at the Bottom (II)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043243"/>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pic>
        <p:nvPicPr>
          <p:cNvPr id="8" name="Picture 7">
            <a:extLst>
              <a:ext uri="{FF2B5EF4-FFF2-40B4-BE49-F238E27FC236}">
                <a16:creationId xmlns:a16="http://schemas.microsoft.com/office/drawing/2014/main" id="{9928123C-4476-AE4B-9C5A-5D3E508DA06D}"/>
              </a:ext>
            </a:extLst>
          </p:cNvPr>
          <p:cNvPicPr>
            <a:picLocks noChangeAspect="1"/>
          </p:cNvPicPr>
          <p:nvPr/>
        </p:nvPicPr>
        <p:blipFill>
          <a:blip r:embed="rId4"/>
          <a:stretch>
            <a:fillRect/>
          </a:stretch>
        </p:blipFill>
        <p:spPr>
          <a:xfrm>
            <a:off x="128900" y="2244222"/>
            <a:ext cx="9015100" cy="4133169"/>
          </a:xfrm>
          <a:prstGeom prst="rect">
            <a:avLst/>
          </a:prstGeom>
        </p:spPr>
      </p:pic>
      <p:sp>
        <p:nvSpPr>
          <p:cNvPr id="9" name="Rounded Rectangle 8">
            <a:extLst>
              <a:ext uri="{FF2B5EF4-FFF2-40B4-BE49-F238E27FC236}">
                <a16:creationId xmlns:a16="http://schemas.microsoft.com/office/drawing/2014/main" id="{C4720344-C867-1C41-B64E-FE4EFFC6C483}"/>
              </a:ext>
            </a:extLst>
          </p:cNvPr>
          <p:cNvSpPr>
            <a:spLocks noChangeArrowheads="1"/>
          </p:cNvSpPr>
          <p:nvPr/>
        </p:nvSpPr>
        <p:spPr bwMode="auto">
          <a:xfrm rot="5400000">
            <a:off x="4152899" y="-876298"/>
            <a:ext cx="304801" cy="7239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Rounded Rectangle 9">
            <a:extLst>
              <a:ext uri="{FF2B5EF4-FFF2-40B4-BE49-F238E27FC236}">
                <a16:creationId xmlns:a16="http://schemas.microsoft.com/office/drawing/2014/main" id="{51EDBF09-41DC-954E-9549-BDB80BB20B31}"/>
              </a:ext>
            </a:extLst>
          </p:cNvPr>
          <p:cNvSpPr>
            <a:spLocks noChangeArrowheads="1"/>
          </p:cNvSpPr>
          <p:nvPr/>
        </p:nvSpPr>
        <p:spPr bwMode="auto">
          <a:xfrm rot="5400000">
            <a:off x="2760008" y="2762770"/>
            <a:ext cx="304801" cy="5605182"/>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850991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Top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31B5361F-3180-4243-8082-039A7DAA89F0}"/>
              </a:ext>
            </a:extLst>
          </p:cNvPr>
          <p:cNvPicPr>
            <a:picLocks noChangeAspect="1"/>
          </p:cNvPicPr>
          <p:nvPr/>
        </p:nvPicPr>
        <p:blipFill>
          <a:blip r:embed="rId2"/>
          <a:stretch>
            <a:fillRect/>
          </a:stretch>
        </p:blipFill>
        <p:spPr>
          <a:xfrm>
            <a:off x="647700" y="952548"/>
            <a:ext cx="7772400" cy="2353614"/>
          </a:xfrm>
          <a:prstGeom prst="rect">
            <a:avLst/>
          </a:prstGeom>
        </p:spPr>
      </p:pic>
      <p:pic>
        <p:nvPicPr>
          <p:cNvPr id="8" name="Picture 7">
            <a:extLst>
              <a:ext uri="{FF2B5EF4-FFF2-40B4-BE49-F238E27FC236}">
                <a16:creationId xmlns:a16="http://schemas.microsoft.com/office/drawing/2014/main" id="{2C7DB7AA-3E97-5149-BF89-D41F9EC53DA7}"/>
              </a:ext>
            </a:extLst>
          </p:cNvPr>
          <p:cNvPicPr>
            <a:picLocks noChangeAspect="1"/>
          </p:cNvPicPr>
          <p:nvPr/>
        </p:nvPicPr>
        <p:blipFill>
          <a:blip r:embed="rId3"/>
          <a:stretch>
            <a:fillRect/>
          </a:stretch>
        </p:blipFill>
        <p:spPr>
          <a:xfrm>
            <a:off x="669823" y="3306162"/>
            <a:ext cx="7641559" cy="3194330"/>
          </a:xfrm>
          <a:prstGeom prst="rect">
            <a:avLst/>
          </a:prstGeom>
        </p:spPr>
      </p:pic>
      <p:sp>
        <p:nvSpPr>
          <p:cNvPr id="9" name="TextBox 8">
            <a:extLst>
              <a:ext uri="{FF2B5EF4-FFF2-40B4-BE49-F238E27FC236}">
                <a16:creationId xmlns:a16="http://schemas.microsoft.com/office/drawing/2014/main" id="{C91EA970-BACF-D24D-891E-30115D48E063}"/>
              </a:ext>
            </a:extLst>
          </p:cNvPr>
          <p:cNvSpPr txBox="1"/>
          <p:nvPr/>
        </p:nvSpPr>
        <p:spPr>
          <a:xfrm>
            <a:off x="2133600" y="6520161"/>
            <a:ext cx="433003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https://science.sciencemag.org/content/368/6495/eaam9744</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Rounded Rectangle 9">
            <a:extLst>
              <a:ext uri="{FF2B5EF4-FFF2-40B4-BE49-F238E27FC236}">
                <a16:creationId xmlns:a16="http://schemas.microsoft.com/office/drawing/2014/main" id="{4F867AE1-F55C-794D-8D43-774BF77D8794}"/>
              </a:ext>
            </a:extLst>
          </p:cNvPr>
          <p:cNvSpPr>
            <a:spLocks noChangeArrowheads="1"/>
          </p:cNvSpPr>
          <p:nvPr/>
        </p:nvSpPr>
        <p:spPr bwMode="auto">
          <a:xfrm rot="5400000">
            <a:off x="4062525" y="2562019"/>
            <a:ext cx="550544" cy="7326406"/>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5844663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666B1-FE74-5F49-B72C-C4E12203B1F8}"/>
              </a:ext>
            </a:extLst>
          </p:cNvPr>
          <p:cNvSpPr>
            <a:spLocks noGrp="1"/>
          </p:cNvSpPr>
          <p:nvPr>
            <p:ph type="title"/>
          </p:nvPr>
        </p:nvSpPr>
        <p:spPr/>
        <p:txBody>
          <a:bodyPr/>
          <a:lstStyle/>
          <a:p>
            <a:r>
              <a:rPr lang="en-US" dirty="0"/>
              <a:t>Axiom, Revisited</a:t>
            </a:r>
          </a:p>
        </p:txBody>
      </p:sp>
      <p:sp>
        <p:nvSpPr>
          <p:cNvPr id="3" name="Content Placeholder 2">
            <a:extLst>
              <a:ext uri="{FF2B5EF4-FFF2-40B4-BE49-F238E27FC236}">
                <a16:creationId xmlns:a16="http://schemas.microsoft.com/office/drawing/2014/main" id="{CB66A599-B824-4843-AF11-2B71A9C93A75}"/>
              </a:ext>
            </a:extLst>
          </p:cNvPr>
          <p:cNvSpPr>
            <a:spLocks noGrp="1"/>
          </p:cNvSpPr>
          <p:nvPr>
            <p:ph idx="1"/>
          </p:nvPr>
        </p:nvSpPr>
        <p:spPr>
          <a:xfrm>
            <a:off x="0" y="997527"/>
            <a:ext cx="9144000" cy="5193723"/>
          </a:xfrm>
        </p:spPr>
        <p:txBody>
          <a:bodyPr/>
          <a:lstStyle/>
          <a:p>
            <a:pPr marL="0" indent="0" algn="ctr">
              <a:buNone/>
            </a:pPr>
            <a:endParaRPr lang="en-US" dirty="0">
              <a:solidFill>
                <a:srgbClr val="FF0000"/>
              </a:solidFill>
            </a:endParaRPr>
          </a:p>
          <a:p>
            <a:pPr marL="0" indent="0" algn="ctr">
              <a:buNone/>
            </a:pPr>
            <a:r>
              <a:rPr lang="en-US" dirty="0">
                <a:solidFill>
                  <a:srgbClr val="0432FF"/>
                </a:solidFill>
              </a:rPr>
              <a:t>There </a:t>
            </a:r>
            <a:r>
              <a:rPr lang="en-US" b="1" dirty="0">
                <a:solidFill>
                  <a:srgbClr val="0432FF"/>
                </a:solidFill>
              </a:rPr>
              <a:t>is</a:t>
            </a:r>
            <a:r>
              <a:rPr lang="en-US" dirty="0">
                <a:solidFill>
                  <a:srgbClr val="0432FF"/>
                </a:solidFill>
              </a:rPr>
              <a:t> plenty of room both at the top and at the bottom </a:t>
            </a:r>
          </a:p>
          <a:p>
            <a:pPr marL="0" indent="0" algn="ctr">
              <a:buNone/>
            </a:pPr>
            <a:endParaRPr lang="en-US" dirty="0">
              <a:solidFill>
                <a:srgbClr val="0432FF"/>
              </a:solidFill>
            </a:endParaRPr>
          </a:p>
          <a:p>
            <a:pPr marL="0" indent="0" algn="ctr">
              <a:buNone/>
            </a:pPr>
            <a:r>
              <a:rPr lang="en-US" dirty="0">
                <a:solidFill>
                  <a:srgbClr val="0432FF"/>
                </a:solidFill>
              </a:rPr>
              <a:t>but </a:t>
            </a:r>
            <a:r>
              <a:rPr lang="en-US" b="1" dirty="0">
                <a:solidFill>
                  <a:srgbClr val="0432FF"/>
                </a:solidFill>
              </a:rPr>
              <a:t>much more so </a:t>
            </a:r>
          </a:p>
          <a:p>
            <a:pPr marL="0" indent="0" algn="ctr">
              <a:buNone/>
            </a:pPr>
            <a:endParaRPr lang="en-US" dirty="0">
              <a:solidFill>
                <a:srgbClr val="FF0000"/>
              </a:solidFill>
            </a:endParaRPr>
          </a:p>
          <a:p>
            <a:pPr marL="0" indent="0" algn="ctr">
              <a:buNone/>
            </a:pPr>
            <a:r>
              <a:rPr lang="en-US" dirty="0">
                <a:solidFill>
                  <a:srgbClr val="0432FF"/>
                </a:solidFill>
              </a:rPr>
              <a:t>when you </a:t>
            </a:r>
          </a:p>
          <a:p>
            <a:pPr marL="0" indent="0" algn="ctr">
              <a:buNone/>
            </a:pPr>
            <a:endParaRPr lang="en-US" dirty="0">
              <a:solidFill>
                <a:srgbClr val="FF0000"/>
              </a:solidFill>
            </a:endParaRPr>
          </a:p>
          <a:p>
            <a:pPr marL="0" indent="0" algn="ctr">
              <a:buNone/>
            </a:pPr>
            <a:r>
              <a:rPr lang="en-US" sz="2800" b="1" dirty="0">
                <a:solidFill>
                  <a:srgbClr val="FF0000"/>
                </a:solidFill>
              </a:rPr>
              <a:t>communicate well between and optimize across </a:t>
            </a:r>
          </a:p>
          <a:p>
            <a:pPr marL="0" indent="0" algn="ctr">
              <a:buNone/>
            </a:pPr>
            <a:endParaRPr lang="en-US" dirty="0">
              <a:solidFill>
                <a:srgbClr val="FF0000"/>
              </a:solidFill>
            </a:endParaRPr>
          </a:p>
          <a:p>
            <a:pPr marL="0" indent="0" algn="ctr">
              <a:buNone/>
            </a:pPr>
            <a:r>
              <a:rPr lang="en-US" sz="2800" b="1" dirty="0">
                <a:solidFill>
                  <a:srgbClr val="FF0000"/>
                </a:solidFill>
              </a:rPr>
              <a:t>the top and the bottom</a:t>
            </a:r>
          </a:p>
          <a:p>
            <a:pPr algn="ctr"/>
            <a:endParaRPr lang="en-US" dirty="0"/>
          </a:p>
        </p:txBody>
      </p:sp>
      <p:sp>
        <p:nvSpPr>
          <p:cNvPr id="4" name="Slide Number Placeholder 3">
            <a:extLst>
              <a:ext uri="{FF2B5EF4-FFF2-40B4-BE49-F238E27FC236}">
                <a16:creationId xmlns:a16="http://schemas.microsoft.com/office/drawing/2014/main" id="{01C6DBCF-4A40-DA49-A434-B8DA39AFA3DD}"/>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3112755044"/>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Hence the Expanded View</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80404780"/>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000322334"/>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34</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D0DC6A04-D80E-184D-BC07-63C1F510EF16}"/>
              </a:ext>
            </a:extLst>
          </p:cNvPr>
          <p:cNvSpPr>
            <a:spLocks noGrp="1"/>
          </p:cNvSpPr>
          <p:nvPr>
            <p:ph idx="1"/>
          </p:nvPr>
        </p:nvSpPr>
        <p:spPr>
          <a:xfrm>
            <a:off x="169011" y="936172"/>
            <a:ext cx="8894602" cy="5293805"/>
          </a:xfrm>
        </p:spPr>
        <p:txBody>
          <a:bodyPr/>
          <a:lstStyle/>
          <a:p>
            <a:r>
              <a:rPr lang="en-US" dirty="0"/>
              <a:t>Kautz, “</a:t>
            </a:r>
            <a:r>
              <a:rPr lang="en-US" dirty="0">
                <a:solidFill>
                  <a:srgbClr val="0000FF"/>
                </a:solidFill>
              </a:rPr>
              <a:t>Cellular Logic-in-Memory Arrays</a:t>
            </a:r>
            <a:r>
              <a:rPr lang="en-US" dirty="0"/>
              <a:t>”, IEEE TC 1969.</a:t>
            </a:r>
          </a:p>
        </p:txBody>
      </p:sp>
      <p:sp>
        <p:nvSpPr>
          <p:cNvPr id="8" name="TextBox 7">
            <a:extLst>
              <a:ext uri="{FF2B5EF4-FFF2-40B4-BE49-F238E27FC236}">
                <a16:creationId xmlns:a16="http://schemas.microsoft.com/office/drawing/2014/main" id="{B249EA16-0367-EB43-921A-3C42949CA66E}"/>
              </a:ext>
            </a:extLst>
          </p:cNvPr>
          <p:cNvSpPr txBox="1"/>
          <p:nvPr/>
        </p:nvSpPr>
        <p:spPr>
          <a:xfrm>
            <a:off x="3384816" y="6557759"/>
            <a:ext cx="2374368"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https://doi.org/10.1109/T-C.1969.222754</a:t>
            </a:r>
            <a:endPar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628C4192-E29D-E24F-8502-741864FE95A5}"/>
              </a:ext>
            </a:extLst>
          </p:cNvPr>
          <p:cNvPicPr>
            <a:picLocks noChangeAspect="1"/>
          </p:cNvPicPr>
          <p:nvPr/>
        </p:nvPicPr>
        <p:blipFill>
          <a:blip r:embed="rId3"/>
          <a:stretch>
            <a:fillRect/>
          </a:stretch>
        </p:blipFill>
        <p:spPr>
          <a:xfrm>
            <a:off x="93840" y="1545034"/>
            <a:ext cx="7422488" cy="1614853"/>
          </a:xfrm>
          <a:prstGeom prst="rect">
            <a:avLst/>
          </a:prstGeom>
          <a:ln>
            <a:noFill/>
          </a:ln>
        </p:spPr>
      </p:pic>
      <p:pic>
        <p:nvPicPr>
          <p:cNvPr id="4" name="Picture 3">
            <a:extLst>
              <a:ext uri="{FF2B5EF4-FFF2-40B4-BE49-F238E27FC236}">
                <a16:creationId xmlns:a16="http://schemas.microsoft.com/office/drawing/2014/main" id="{415F294C-7C0D-9C40-83D9-362BA2329E1C}"/>
              </a:ext>
            </a:extLst>
          </p:cNvPr>
          <p:cNvPicPr>
            <a:picLocks noChangeAspect="1"/>
          </p:cNvPicPr>
          <p:nvPr/>
        </p:nvPicPr>
        <p:blipFill>
          <a:blip r:embed="rId4"/>
          <a:stretch>
            <a:fillRect/>
          </a:stretch>
        </p:blipFill>
        <p:spPr>
          <a:xfrm>
            <a:off x="750743" y="3159887"/>
            <a:ext cx="3821257" cy="3260576"/>
          </a:xfrm>
          <a:prstGeom prst="rect">
            <a:avLst/>
          </a:prstGeom>
          <a:ln>
            <a:noFill/>
          </a:ln>
        </p:spPr>
      </p:pic>
      <p:pic>
        <p:nvPicPr>
          <p:cNvPr id="5" name="Picture 4">
            <a:extLst>
              <a:ext uri="{FF2B5EF4-FFF2-40B4-BE49-F238E27FC236}">
                <a16:creationId xmlns:a16="http://schemas.microsoft.com/office/drawing/2014/main" id="{B83F4E44-82BE-F649-AE47-8490FABD910C}"/>
              </a:ext>
            </a:extLst>
          </p:cNvPr>
          <p:cNvPicPr>
            <a:picLocks noChangeAspect="1"/>
          </p:cNvPicPr>
          <p:nvPr/>
        </p:nvPicPr>
        <p:blipFill>
          <a:blip r:embed="rId5"/>
          <a:stretch>
            <a:fillRect/>
          </a:stretch>
        </p:blipFill>
        <p:spPr>
          <a:xfrm>
            <a:off x="5127130" y="3594249"/>
            <a:ext cx="3289819" cy="2460750"/>
          </a:xfrm>
          <a:prstGeom prst="rect">
            <a:avLst/>
          </a:prstGeom>
          <a:noFill/>
          <a:ln>
            <a:noFill/>
          </a:ln>
        </p:spPr>
      </p:pic>
      <p:sp>
        <p:nvSpPr>
          <p:cNvPr id="9" name="Title 1">
            <a:extLst>
              <a:ext uri="{FF2B5EF4-FFF2-40B4-BE49-F238E27FC236}">
                <a16:creationId xmlns:a16="http://schemas.microsoft.com/office/drawing/2014/main" id="{5EFFEB3E-E419-4F42-ACDC-B356AE150896}"/>
              </a:ext>
            </a:extLst>
          </p:cNvPr>
          <p:cNvSpPr>
            <a:spLocks noGrp="1"/>
          </p:cNvSpPr>
          <p:nvPr>
            <p:ph type="title"/>
          </p:nvPr>
        </p:nvSpPr>
        <p:spPr>
          <a:xfrm>
            <a:off x="228600" y="152400"/>
            <a:ext cx="8610600" cy="1066800"/>
          </a:xfrm>
        </p:spPr>
        <p:txBody>
          <a:bodyPr/>
          <a:lstStyle/>
          <a:p>
            <a:r>
              <a:rPr lang="en-US" dirty="0"/>
              <a:t>Processing in/near Memory: An Old Idea</a:t>
            </a:r>
          </a:p>
        </p:txBody>
      </p:sp>
    </p:spTree>
    <p:extLst>
      <p:ext uri="{BB962C8B-B14F-4D97-AF65-F5344CB8AC3E}">
        <p14:creationId xmlns:p14="http://schemas.microsoft.com/office/powerpoint/2010/main" val="457640188"/>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27DE9C9-2D44-EB4D-B6C3-44873EE82368}"/>
              </a:ext>
            </a:extLst>
          </p:cNvPr>
          <p:cNvSpPr txBox="1"/>
          <p:nvPr/>
        </p:nvSpPr>
        <p:spPr>
          <a:xfrm>
            <a:off x="1475656" y="6467135"/>
            <a:ext cx="663194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https://safari.ethz.ch/architecture/fall2020/lib/exe/fetch.php?media=stone_logic_in_memory_1970.pdf</a:t>
            </a:r>
            <a:r>
              <a:rPr kumimoji="0" lang="en-US" sz="11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695535859"/>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340768"/>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9124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5580112" y="6031782"/>
            <a:ext cx="1242648" cy="276999"/>
          </a:xfrm>
          <a:prstGeom prst="rect">
            <a:avLst/>
          </a:prstGeom>
          <a:noFill/>
        </p:spPr>
        <p:txBody>
          <a:bodyPr wrap="none" rtlCol="0">
            <a:spAutoFit/>
          </a:bodyPr>
          <a:lstStyle/>
          <a:p>
            <a:r>
              <a:rPr lang="en-US" sz="1200" b="1" dirty="0">
                <a:solidFill>
                  <a:srgbClr val="7030A0"/>
                </a:solidFill>
                <a:latin typeface="Cambria" panose="02040503050406030204" pitchFamily="18" charset="0"/>
                <a:ea typeface="Cambria" panose="02040503050406030204" pitchFamily="18" charset="0"/>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1525320"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2162670" y="6031781"/>
            <a:ext cx="1329210" cy="276999"/>
          </a:xfrm>
          <a:prstGeom prst="rect">
            <a:avLst/>
          </a:prstGeom>
          <a:noFill/>
        </p:spPr>
        <p:txBody>
          <a:bodyPr wrap="none" rtlCol="0">
            <a:spAutoFit/>
          </a:bodyPr>
          <a:lstStyle/>
          <a:p>
            <a:r>
              <a:rPr lang="en-US" sz="1200" b="1" dirty="0">
                <a:solidFill>
                  <a:srgbClr val="7030A0"/>
                </a:solidFill>
                <a:latin typeface="Cambria" panose="02040503050406030204" pitchFamily="18" charset="0"/>
                <a:ea typeface="Cambria" panose="02040503050406030204" pitchFamily="18" charset="0"/>
              </a:rPr>
              <a:t>[Samsung 2021]</a:t>
            </a:r>
          </a:p>
        </p:txBody>
      </p:sp>
    </p:spTree>
    <p:extLst>
      <p:ext uri="{BB962C8B-B14F-4D97-AF65-F5344CB8AC3E}">
        <p14:creationId xmlns:p14="http://schemas.microsoft.com/office/powerpoint/2010/main" val="29753882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432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0448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Memory Errors in Large-Scale Production Data Centers: Analysis and Modeling of New Trends from the Field"</a:t>
            </a:r>
            <a:r>
              <a:rPr lang="en-US" sz="2000" dirty="0">
                <a:solidFill>
                  <a:srgbClr val="0432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554652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93784885"/>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68875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dirty="0">
                <a:solidFill>
                  <a:srgbClr val="0432FF"/>
                </a:solidFill>
              </a:rPr>
              <a:t>“</a:t>
            </a:r>
            <a:r>
              <a:rPr lang="en-US" b="1" dirty="0">
                <a:solidFill>
                  <a:srgbClr val="0432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solidFill>
                  <a:srgbClr val="0432FF"/>
                </a:solidFill>
              </a:rPr>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2650694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https://github.com/CMU-SAFARI/SoftMC</a:t>
            </a:r>
            <a:r>
              <a:rPr lang="en-US" dirty="0">
                <a:solidFill>
                  <a:srgbClr val="0000FF"/>
                </a:solidFill>
              </a:rPr>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130754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2020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41540090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15713619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213682" y="990600"/>
            <a:ext cx="6731875" cy="4651892"/>
          </a:xfrm>
        </p:spPr>
      </p:pic>
      <p:pic>
        <p:nvPicPr>
          <p:cNvPr id="8" name="AllErrors"/>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498593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26240568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1014623642"/>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Source: https://</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fossbytes.com</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drammer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rowhammer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563490823"/>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89866264"/>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164689023"/>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2000" dirty="0">
                <a:solidFill>
                  <a:srgbClr val="0432FF"/>
                </a:solidFill>
              </a:rPr>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559258944"/>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137272663"/>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81626805"/>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0" y="911224"/>
            <a:ext cx="8987621" cy="5318753"/>
          </a:xfrm>
        </p:spPr>
        <p:txBody>
          <a:bodyPr/>
          <a:lstStyle/>
          <a:p>
            <a:r>
              <a:rPr lang="en-US" sz="2800" b="1" dirty="0">
                <a:solidFill>
                  <a:srgbClr val="FF0000"/>
                </a:solidFill>
              </a:rPr>
              <a:t>Newer DRAM chips are more vulnerable to RowHammer</a:t>
            </a:r>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b="1" dirty="0">
                <a:solidFill>
                  <a:srgbClr val="FF0000"/>
                </a:solidFill>
              </a:rPr>
              <a:t>Existing mitigation mechanisms are NOT effective</a:t>
            </a:r>
          </a:p>
          <a:p>
            <a:endParaRPr lang="en-US" sz="2800" dirty="0"/>
          </a:p>
        </p:txBody>
      </p:sp>
    </p:spTree>
    <p:extLst>
      <p:ext uri="{BB962C8B-B14F-4D97-AF65-F5344CB8AC3E}">
        <p14:creationId xmlns:p14="http://schemas.microsoft.com/office/powerpoint/2010/main" val="21422391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3091395383"/>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"Are We Susceptible to Rowhammer? An End-to-End Methodology for Cloud Providers"</a:t>
            </a:r>
            <a:br>
              <a:rPr lang="en-US" sz="2000" dirty="0">
                <a:solidFill>
                  <a:srgbClr val="0432FF"/>
                </a:solidFill>
              </a:rPr>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940115468"/>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err="1"/>
              <a:t>BlockHammer</a:t>
            </a:r>
            <a:r>
              <a:rPr lang="en-US" dirty="0"/>
              <a:t> Solution in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800" dirty="0">
                <a:solidFill>
                  <a:srgbClr val="0432FF"/>
                </a:solidFill>
              </a:rPr>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3313286720"/>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sz="3600" dirty="0">
                <a:ea typeface="ＭＳ Ｐゴシック" panose="020B0600070205080204" pitchFamily="34" charset="-128"/>
              </a:rPr>
              <a:t>Two Key RowHammer Papers at MICRO 2021</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2981377360"/>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sz="3600" dirty="0">
                <a:ea typeface="ＭＳ Ｐゴシック" panose="020B0600070205080204" pitchFamily="34" charset="-128"/>
              </a:rPr>
              <a:t>Two Key RowHammer Papers at MICRO 2021</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r>
              <a:rPr lang="en-US" sz="1700" dirty="0"/>
              <a:t>Hasan Hassan, Yahya Can </a:t>
            </a:r>
            <a:r>
              <a:rPr lang="en-US" sz="1700" dirty="0" err="1"/>
              <a:t>Tugrul</a:t>
            </a:r>
            <a:r>
              <a:rPr lang="en-US" sz="1700" dirty="0"/>
              <a:t>, </a:t>
            </a:r>
            <a:r>
              <a:rPr lang="en-US" sz="1700" dirty="0" err="1"/>
              <a:t>Jeremie</a:t>
            </a:r>
            <a:r>
              <a:rPr lang="en-US" sz="1700" dirty="0"/>
              <a:t> S. Kim, Victor van der Veen, Kaveh </a:t>
            </a:r>
            <a:r>
              <a:rPr lang="en-US" sz="1700" dirty="0" err="1"/>
              <a:t>Razavi</a:t>
            </a:r>
            <a:r>
              <a:rPr lang="en-US" sz="1700" dirty="0"/>
              <a:t>,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"Uncovering In-DRAM RowHammer Protection Mechanisms: A New Methodology, Custom RowHammer Patterns, and Implications"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(25 minutes)]</a:t>
            </a:r>
            <a:br>
              <a:rPr lang="en-US" sz="1700" dirty="0"/>
            </a:br>
            <a:r>
              <a:rPr lang="en-US" sz="1700" dirty="0"/>
              <a:t>[</a:t>
            </a:r>
            <a:r>
              <a:rPr lang="en-US" sz="1700" dirty="0">
                <a:hlinkClick r:id="rId11"/>
              </a:rPr>
              <a:t>Lightning Talk Video</a:t>
            </a:r>
            <a:r>
              <a:rPr lang="en-US" sz="1700" dirty="0"/>
              <a:t> (100 seconds)]</a:t>
            </a:r>
            <a:br>
              <a:rPr lang="en-US" sz="1700" dirty="0"/>
            </a:br>
            <a:r>
              <a:rPr lang="en-US" sz="1700" dirty="0"/>
              <a:t>[</a:t>
            </a:r>
            <a:r>
              <a:rPr lang="en-US" sz="1700" dirty="0">
                <a:hlinkClick r:id="rId12"/>
              </a:rPr>
              <a:t>arXiv version</a:t>
            </a:r>
            <a:r>
              <a:rPr lang="en-US" sz="1700" dirty="0"/>
              <a:t>]</a:t>
            </a:r>
          </a:p>
          <a:p>
            <a:pPr marL="0" indent="0">
              <a:buNone/>
            </a:pP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13"/>
          <a:stretch>
            <a:fillRect/>
          </a:stretch>
        </p:blipFill>
        <p:spPr>
          <a:xfrm>
            <a:off x="0" y="4458663"/>
            <a:ext cx="9144000" cy="1994673"/>
          </a:xfrm>
          <a:prstGeom prst="rect">
            <a:avLst/>
          </a:prstGeom>
        </p:spPr>
      </p:pic>
    </p:spTree>
    <p:extLst>
      <p:ext uri="{BB962C8B-B14F-4D97-AF65-F5344CB8AC3E}">
        <p14:creationId xmlns:p14="http://schemas.microsoft.com/office/powerpoint/2010/main" val="3764223868"/>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4b</a:t>
            </a:r>
          </a:p>
          <a:p>
            <a:pPr lvl="1"/>
            <a:r>
              <a:rPr lang="en-US" sz="2000" dirty="0"/>
              <a:t>RowHammer (ETH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https://www.youtube.com/watch?v=KDy632z23UE&amp;list=PL5Q2soXY2Zi9xidyIgBxUz7xRPS-wisBN&amp;index=8</a:t>
            </a:r>
            <a:endParaRPr lang="en-US" sz="1700" dirty="0">
              <a:solidFill>
                <a:srgbClr val="FF0000"/>
              </a:solidFill>
            </a:endParaRPr>
          </a:p>
          <a:p>
            <a:r>
              <a:rPr lang="en-US" sz="2000" dirty="0">
                <a:solidFill>
                  <a:srgbClr val="FF0000"/>
                </a:solidFill>
              </a:rPr>
              <a:t>Computer Architecture, Fall 2020, Lecture 5a</a:t>
            </a:r>
          </a:p>
          <a:p>
            <a:pPr lvl="1"/>
            <a:r>
              <a:rPr lang="en-US" sz="2000" dirty="0"/>
              <a:t>RowHammer in 2020: </a:t>
            </a:r>
            <a:r>
              <a:rPr lang="en-US" sz="2000" dirty="0" err="1"/>
              <a:t>TRRespass</a:t>
            </a:r>
            <a:r>
              <a:rPr lang="en-US" sz="2000" dirty="0"/>
              <a:t> (ETH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https://www.youtube.com/watch?v=pwRw7QqK_qA&amp;list=PL5Q2soXY2Zi9xidyIgBxUz7xRPS-wisBN&amp;index=9</a:t>
            </a:r>
            <a:endParaRPr lang="en-US" sz="1700" dirty="0">
              <a:solidFill>
                <a:srgbClr val="0000FF"/>
              </a:solidFill>
            </a:endParaRPr>
          </a:p>
          <a:p>
            <a:r>
              <a:rPr lang="en-US" sz="2000" dirty="0">
                <a:solidFill>
                  <a:srgbClr val="FF0000"/>
                </a:solidFill>
              </a:rPr>
              <a:t>Computer Architecture, Fall 2020, Lecture 5b</a:t>
            </a:r>
          </a:p>
          <a:p>
            <a:pPr lvl="1"/>
            <a:r>
              <a:rPr lang="en-US" sz="2000" dirty="0"/>
              <a:t>RowHammer in 2020: Revisiting RowHammer (ETH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https://www.youtube.com/watch?v=gR7XR-Eepcg&amp;list=PL5Q2soXY2Zi9xidyIgBxUz7xRPS-wisBN&amp;index=10</a:t>
            </a:r>
            <a:endParaRPr lang="en-US" sz="1700" dirty="0">
              <a:solidFill>
                <a:srgbClr val="0000FF"/>
              </a:solidFill>
            </a:endParaRPr>
          </a:p>
          <a:p>
            <a:r>
              <a:rPr lang="en-US" sz="2000" dirty="0">
                <a:solidFill>
                  <a:srgbClr val="FF0000"/>
                </a:solidFill>
              </a:rPr>
              <a:t>Computer Architecture, Fall 2020, Lecture 5c</a:t>
            </a:r>
          </a:p>
          <a:p>
            <a:pPr lvl="1"/>
            <a:r>
              <a:rPr lang="en-US" sz="2000" dirty="0"/>
              <a:t>Secure and Reliable Memory (ETH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https://www.youtube.com/watch?v=HvswnsfG3oQ&amp;list=PL5Q2soXY2Zi9xidyIgBxUz7xRPS-wisBN&amp;index=11</a:t>
            </a:r>
            <a:endParaRPr lang="en-US" sz="2000" dirty="0">
              <a:hlinkClick r:id="rId6">
                <a:extLst>
                  <a:ext uri="{A12FA001-AC4F-418D-AE19-62706E023703}">
                    <ahyp:hlinkClr xmlns:ahyp="http://schemas.microsoft.com/office/drawing/2018/hyperlinkcolor" val="tx"/>
                  </a:ext>
                </a:extLst>
              </a:hlinkClick>
            </a:endParaRPr>
          </a:p>
          <a:p>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945892455"/>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b="1" dirty="0"/>
              <a:t>The Story of </a:t>
            </a:r>
            <a:r>
              <a:rPr lang="en-US" b="1" dirty="0" err="1"/>
              <a:t>RowHammer</a:t>
            </a:r>
            <a:r>
              <a:rPr lang="en-US" b="1" dirty="0"/>
              <a:t> </a:t>
            </a:r>
            <a:r>
              <a:rPr lang="en-US" dirty="0"/>
              <a:t>Lecture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"The Story of RowHammer"</a:t>
            </a:r>
            <a:br>
              <a:rPr lang="en-US" sz="1600" dirty="0"/>
            </a:br>
            <a:r>
              <a:rPr lang="en-US" sz="1600" dirty="0"/>
              <a:t>Keynote Talk at </a:t>
            </a:r>
            <a:r>
              <a:rPr lang="en-US" sz="1600" i="1" dirty="0">
                <a:hlinkClick r:id="rId3"/>
              </a:rPr>
              <a:t>Secure Hardware, Architectures, and Operating Systems Workshop</a:t>
            </a:r>
            <a:r>
              <a:rPr lang="en-US" sz="1600" i="1" dirty="0"/>
              <a:t> (</a:t>
            </a:r>
            <a:r>
              <a:rPr lang="en-US" sz="1600" b="1" i="1" dirty="0" err="1"/>
              <a:t>SeHAS</a:t>
            </a:r>
            <a:r>
              <a:rPr lang="en-US" sz="1600" i="1" dirty="0"/>
              <a:t>), held with </a:t>
            </a:r>
            <a:r>
              <a:rPr lang="en-US" sz="1600" i="1" dirty="0">
                <a:hlinkClick r:id="rId4"/>
              </a:rPr>
              <a:t>HiPEAC 2021 Conference</a:t>
            </a:r>
            <a:r>
              <a:rPr lang="en-US" sz="1600" dirty="0"/>
              <a:t>, Virtual, 19 January 2021.</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Talk Video</a:t>
            </a:r>
            <a:r>
              <a:rPr lang="en-US" sz="1600" dirty="0"/>
              <a:t> (1 </a:t>
            </a:r>
            <a:r>
              <a:rPr lang="en-US" sz="1600" dirty="0" err="1"/>
              <a:t>hr</a:t>
            </a:r>
            <a:r>
              <a:rPr lang="en-US" sz="1600" dirty="0"/>
              <a:t> 15 minutes, with Q&amp;A)]</a:t>
            </a: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3B6C85BC-E1D4-CE46-B0F7-E149869B2D17}"/>
              </a:ext>
            </a:extLst>
          </p:cNvPr>
          <p:cNvPicPr>
            <a:picLocks noChangeAspect="1"/>
          </p:cNvPicPr>
          <p:nvPr/>
        </p:nvPicPr>
        <p:blipFill>
          <a:blip r:embed="rId7"/>
          <a:stretch>
            <a:fillRect/>
          </a:stretch>
        </p:blipFill>
        <p:spPr>
          <a:xfrm>
            <a:off x="1547664" y="2422891"/>
            <a:ext cx="6264696" cy="4318477"/>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2724026" y="6481410"/>
            <a:ext cx="3695948" cy="276999"/>
          </a:xfrm>
          <a:prstGeom prst="rect">
            <a:avLst/>
          </a:prstGeom>
          <a:noFill/>
        </p:spPr>
        <p:txBody>
          <a:bodyPr wrap="none" rtlCol="0">
            <a:spAutoFit/>
          </a:bodyPr>
          <a:lstStyle/>
          <a:p>
            <a:r>
              <a:rPr lang="en-US" sz="1200" dirty="0">
                <a:solidFill>
                  <a:srgbClr val="0432FF"/>
                </a:solidFill>
                <a:hlinkClick r:id="rId6">
                  <a:extLst>
                    <a:ext uri="{A12FA001-AC4F-418D-AE19-62706E023703}">
                      <ahyp:hlinkClr xmlns:ahyp="http://schemas.microsoft.com/office/drawing/2018/hyperlinkcolor" val="tx"/>
                    </a:ext>
                  </a:extLst>
                </a:hlinkClick>
              </a:rPr>
              <a:t>https://www.youtube.com/watch?v=sgd7PHQQ1AI</a:t>
            </a:r>
            <a:r>
              <a:rPr lang="en-US" sz="1200" dirty="0">
                <a:solidFill>
                  <a:srgbClr val="0432FF"/>
                </a:solidFill>
              </a:rPr>
              <a:t> </a:t>
            </a:r>
          </a:p>
        </p:txBody>
      </p:sp>
    </p:spTree>
    <p:extLst>
      <p:ext uri="{BB962C8B-B14F-4D97-AF65-F5344CB8AC3E}">
        <p14:creationId xmlns:p14="http://schemas.microsoft.com/office/powerpoint/2010/main" val="4127092924"/>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169388448"/>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692651036"/>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 (1940)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585825843"/>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527004869"/>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1937249741"/>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254187300"/>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Safe &amp; Secure Is This Platform?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3537336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Safe &amp; Secure Is </a:t>
            </a:r>
            <a:r>
              <a:rPr lang="en-US" b="1" dirty="0"/>
              <a:t>This</a:t>
            </a:r>
            <a:r>
              <a:rPr lang="en-US" dirty="0"/>
              <a:t> Platform?</a:t>
            </a:r>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wp</a:t>
            </a:r>
            <a:r>
              <a:rPr kumimoji="0" lang="en-US" sz="1000" b="0" i="0" u="none" strike="noStrike" kern="1200" cap="none" spc="0" normalizeH="0" baseline="0" noProof="0" dirty="0">
                <a:ln>
                  <a:noFill/>
                </a:ln>
                <a:solidFill>
                  <a:srgbClr val="000000"/>
                </a:solidFill>
                <a:effectLst/>
                <a:uLnTx/>
                <a:uFillTx/>
                <a:latin typeface="Calibri"/>
                <a:ea typeface="+mn-ea"/>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42590990"/>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Secure, Reliable, Safe</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68457849"/>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safety &amp; security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752192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Systems Need</a:t>
            </a:r>
          </a:p>
          <a:p>
            <a:pPr marL="0" indent="0" algn="ctr">
              <a:buNone/>
            </a:pPr>
            <a:r>
              <a:rPr lang="en-US" sz="6400" dirty="0">
                <a:solidFill>
                  <a:srgbClr val="0432FF"/>
                </a:solidFill>
              </a:rPr>
              <a:t>Intelligent Memories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78089404"/>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Many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Tree>
    <p:extLst>
      <p:ext uri="{BB962C8B-B14F-4D97-AF65-F5344CB8AC3E}">
        <p14:creationId xmlns:p14="http://schemas.microsoft.com/office/powerpoint/2010/main" val="34748728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More on DRAM Refresh (I)</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"RAIDR: Retention-Aware Intelligent DRAM Refresh"</a:t>
            </a:r>
            <a:br>
              <a:rPr lang="en-US" dirty="0">
                <a:solidFill>
                  <a:srgbClr val="0432FF"/>
                </a:solidFill>
              </a:rPr>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2536966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DRAM Refresh (II)</a:t>
            </a:r>
          </a:p>
        </p:txBody>
      </p:sp>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Tree>
    <p:extLst>
      <p:ext uri="{BB962C8B-B14F-4D97-AF65-F5344CB8AC3E}">
        <p14:creationId xmlns:p14="http://schemas.microsoft.com/office/powerpoint/2010/main" val="9421505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Efficacy of Error Mitigation Techniques for DRAM Retention Failures: A Comparative Experimental Study"</a:t>
            </a:r>
            <a:r>
              <a:rPr lang="en-US" sz="1800" dirty="0">
                <a:solidFill>
                  <a:srgbClr val="0432FF"/>
                </a:solidFill>
              </a:rPr>
              <a:t> </a:t>
            </a:r>
            <a:br>
              <a:rPr lang="en-US" sz="1800" dirty="0">
                <a:solidFill>
                  <a:srgbClr val="0432FF"/>
                </a:solidFill>
              </a:rPr>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More on DRAM Refresh (III)</a:t>
            </a:r>
            <a:endParaRPr lang="en-US" sz="2600" b="1" dirty="0"/>
          </a:p>
        </p:txBody>
      </p:sp>
    </p:spTree>
    <p:extLst>
      <p:ext uri="{BB962C8B-B14F-4D97-AF65-F5344CB8AC3E}">
        <p14:creationId xmlns:p14="http://schemas.microsoft.com/office/powerpoint/2010/main" val="3509950496"/>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err="1"/>
              <a:t>Moinuddin</a:t>
            </a:r>
            <a:r>
              <a:rPr lang="en-US" sz="1800" dirty="0"/>
              <a:t> Qureshi, </a:t>
            </a:r>
            <a:r>
              <a:rPr lang="en-US" sz="1800" dirty="0" err="1"/>
              <a:t>Dae</a:t>
            </a:r>
            <a:r>
              <a:rPr lang="en-US" sz="1800" dirty="0"/>
              <a:t> Hyun Kim, Samira Khan, Prashant Nair,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"AVATAR: A Variable-Retention-Time (VRT) Aware Refresh for DRAM Systems"</a:t>
            </a:r>
            <a:r>
              <a:rPr lang="en-US" sz="1800" dirty="0">
                <a:solidFill>
                  <a:srgbClr val="0432FF"/>
                </a:solidFill>
              </a:rPr>
              <a:t> </a:t>
            </a:r>
            <a:br>
              <a:rPr lang="en-US" sz="1800" dirty="0"/>
            </a:br>
            <a:r>
              <a:rPr lang="en-US" sz="1800" i="1" dirty="0"/>
              <a:t>Proceedings of the </a:t>
            </a:r>
            <a:r>
              <a:rPr lang="en-US" sz="1800" i="1" dirty="0">
                <a:hlinkClick r:id="rId4"/>
              </a:rPr>
              <a:t>45th Annual IEEE/IFIP International Conference on Dependable Systems and Networks</a:t>
            </a:r>
            <a:r>
              <a:rPr lang="en-US" sz="1800" i="1" dirty="0"/>
              <a:t> (</a:t>
            </a:r>
            <a:r>
              <a:rPr lang="en-US" sz="1800" b="1" i="1" dirty="0"/>
              <a:t>DSN</a:t>
            </a:r>
            <a:r>
              <a:rPr lang="en-US" sz="1800" i="1" dirty="0"/>
              <a:t>)</a:t>
            </a:r>
            <a:r>
              <a:rPr lang="en-US" sz="1800" dirty="0"/>
              <a:t>, Rio de Janeiro, Brazil, June 2015.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a:t>
            </a:r>
            <a:endParaRPr lang="en-US" dirty="0"/>
          </a:p>
        </p:txBody>
      </p:sp>
      <p:sp>
        <p:nvSpPr>
          <p:cNvPr id="9" name="Title 1"/>
          <p:cNvSpPr>
            <a:spLocks noGrp="1"/>
          </p:cNvSpPr>
          <p:nvPr>
            <p:ph type="title"/>
          </p:nvPr>
        </p:nvSpPr>
        <p:spPr>
          <a:xfrm>
            <a:off x="228600" y="152400"/>
            <a:ext cx="8915400" cy="884238"/>
          </a:xfrm>
        </p:spPr>
        <p:txBody>
          <a:bodyPr/>
          <a:lstStyle/>
          <a:p>
            <a:r>
              <a:rPr lang="en-US" dirty="0"/>
              <a:t>More on DRAM Refresh (IV)</a:t>
            </a:r>
            <a:endParaRPr lang="en-US" sz="3400" dirty="0"/>
          </a:p>
        </p:txBody>
      </p:sp>
      <p:pic>
        <p:nvPicPr>
          <p:cNvPr id="10" name="Picture 9"/>
          <p:cNvPicPr>
            <a:picLocks noChangeAspect="1"/>
          </p:cNvPicPr>
          <p:nvPr/>
        </p:nvPicPr>
        <p:blipFill>
          <a:blip r:embed="rId7"/>
          <a:stretch>
            <a:fillRect/>
          </a:stretch>
        </p:blipFill>
        <p:spPr>
          <a:xfrm>
            <a:off x="0" y="3933056"/>
            <a:ext cx="9144000" cy="1642219"/>
          </a:xfrm>
          <a:prstGeom prst="rect">
            <a:avLst/>
          </a:prstGeom>
        </p:spPr>
      </p:pic>
    </p:spTree>
    <p:extLst>
      <p:ext uri="{BB962C8B-B14F-4D97-AF65-F5344CB8AC3E}">
        <p14:creationId xmlns:p14="http://schemas.microsoft.com/office/powerpoint/2010/main" val="3585249644"/>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"PARBOR: An Efficient System-Level Technique to Detect Data-Dependent Failures in DRAM"</a:t>
            </a:r>
            <a:r>
              <a:rPr lang="en-US" sz="1800" dirty="0">
                <a:solidFill>
                  <a:srgbClr val="0432FF"/>
                </a:solidFill>
              </a:rPr>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7" name="Title 1"/>
          <p:cNvSpPr>
            <a:spLocks noGrp="1"/>
          </p:cNvSpPr>
          <p:nvPr>
            <p:ph type="title"/>
          </p:nvPr>
        </p:nvSpPr>
        <p:spPr>
          <a:xfrm>
            <a:off x="228600" y="152400"/>
            <a:ext cx="8610600" cy="1066800"/>
          </a:xfrm>
        </p:spPr>
        <p:txBody>
          <a:bodyPr/>
          <a:lstStyle/>
          <a:p>
            <a:r>
              <a:rPr lang="en-US" dirty="0"/>
              <a:t>More on DRAM Refresh (V)</a:t>
            </a:r>
          </a:p>
        </p:txBody>
      </p:sp>
      <p:pic>
        <p:nvPicPr>
          <p:cNvPr id="8" name="Picture 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893823"/>
            <a:ext cx="9144000" cy="1839433"/>
          </a:xfrm>
          <a:prstGeom prst="rect">
            <a:avLst/>
          </a:prstGeom>
        </p:spPr>
      </p:pic>
    </p:spTree>
    <p:extLst>
      <p:ext uri="{BB962C8B-B14F-4D97-AF65-F5344CB8AC3E}">
        <p14:creationId xmlns:p14="http://schemas.microsoft.com/office/powerpoint/2010/main" val="1331097195"/>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"Detecting and Mitigating Data-Dependent DRAM Failures by Exploiting Current Memory Content"</a:t>
            </a:r>
            <a:br>
              <a:rPr lang="en-US" sz="1800" dirty="0">
                <a:solidFill>
                  <a:srgbClr val="0432FF"/>
                </a:solidFill>
              </a:rPr>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pic>
        <p:nvPicPr>
          <p:cNvPr id="6" name="Picture 5"/>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t>More on DRAM Refresh (VI)</a:t>
            </a:r>
          </a:p>
        </p:txBody>
      </p:sp>
    </p:spTree>
    <p:extLst>
      <p:ext uri="{BB962C8B-B14F-4D97-AF65-F5344CB8AC3E}">
        <p14:creationId xmlns:p14="http://schemas.microsoft.com/office/powerpoint/2010/main" val="1587664023"/>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DRAM Refresh (VII)</a:t>
            </a:r>
            <a:endParaRPr lang="en-US" sz="36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"The Reach Profiler (REAPER): Enabling the Mitigation of DRAM Retention Failures via Profiling at Aggressive Conditions"</a:t>
            </a:r>
            <a:br>
              <a:rPr lang="en-US" sz="1800" dirty="0"/>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22022748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DRAM Refresh (VIII)</a:t>
            </a:r>
          </a:p>
        </p:txBody>
      </p:sp>
      <p:sp>
        <p:nvSpPr>
          <p:cNvPr id="3" name="Content Placeholder 2"/>
          <p:cNvSpPr>
            <a:spLocks noGrp="1"/>
          </p:cNvSpPr>
          <p:nvPr>
            <p:ph idx="1"/>
          </p:nvPr>
        </p:nvSpPr>
        <p:spPr>
          <a:xfrm>
            <a:off x="228600" y="935524"/>
            <a:ext cx="8610600" cy="5193723"/>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"Understanding and Modeling On-Die Error Correction in Modern DRAM: An Experimental Study Using Real Devices"</a:t>
            </a:r>
            <a:br>
              <a:rPr lang="en-US" sz="2000" dirty="0">
                <a:solidFill>
                  <a:srgbClr val="0432FF"/>
                </a:solidFill>
              </a:rPr>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(26 minutes)]</a:t>
            </a:r>
            <a:br>
              <a:rPr lang="en-US" sz="2000" dirty="0"/>
            </a:br>
            <a:r>
              <a:rPr lang="en-US" sz="2000" dirty="0"/>
              <a:t>[</a:t>
            </a:r>
            <a:r>
              <a:rPr lang="en-US" sz="2000" dirty="0">
                <a:hlinkClick r:id="rId7"/>
              </a:rPr>
              <a:t>Full Talk Lecture</a:t>
            </a:r>
            <a:r>
              <a:rPr lang="en-US" sz="2000" dirty="0"/>
              <a:t> (29 minutes)]</a:t>
            </a:r>
            <a:br>
              <a:rPr lang="en-US" sz="2000" dirty="0"/>
            </a:br>
            <a:r>
              <a:rPr lang="en-US" sz="2000" dirty="0"/>
              <a:t>[</a:t>
            </a:r>
            <a:r>
              <a:rPr lang="en-US" sz="2000" dirty="0">
                <a:hlinkClick r:id="rId8"/>
              </a:rPr>
              <a:t>Source Code for EINSim, the Error Inference Simulator</a:t>
            </a:r>
            <a:r>
              <a:rPr lang="en-US" sz="2000" dirty="0"/>
              <a:t>]</a:t>
            </a:r>
            <a:br>
              <a:rPr lang="en-US" sz="2000" dirty="0"/>
            </a:br>
            <a:r>
              <a:rPr lang="en-US" sz="2000" b="1" i="1" dirty="0">
                <a:solidFill>
                  <a:srgbClr val="FF0000"/>
                </a:solidFill>
              </a:rPr>
              <a:t>Best paper award.</a:t>
            </a:r>
            <a:br>
              <a:rPr lang="en-US" sz="1750" dirty="0">
                <a:solidFill>
                  <a:srgbClr val="FF0000"/>
                </a:solidFill>
              </a:rPr>
            </a:br>
            <a:endParaRPr lang="en-US" sz="1750"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CD4E60D-143E-C24B-94E9-81BC576FF06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445" y="4665312"/>
            <a:ext cx="9144000" cy="1688841"/>
          </a:xfrm>
          <a:prstGeom prst="rect">
            <a:avLst/>
          </a:prstGeom>
        </p:spPr>
      </p:pic>
    </p:spTree>
    <p:extLst>
      <p:ext uri="{BB962C8B-B14F-4D97-AF65-F5344CB8AC3E}">
        <p14:creationId xmlns:p14="http://schemas.microsoft.com/office/powerpoint/2010/main" val="25279418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 y="152400"/>
            <a:ext cx="8925209" cy="884238"/>
          </a:xfrm>
        </p:spPr>
        <p:txBody>
          <a:bodyPr/>
          <a:lstStyle/>
          <a:p>
            <a:r>
              <a:rPr lang="en-US" dirty="0"/>
              <a:t>More on DRAM Refresh (IX)</a:t>
            </a:r>
            <a:endParaRPr lang="en-US" sz="2600" b="1" dirty="0"/>
          </a:p>
        </p:txBody>
      </p:sp>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Taha </a:t>
            </a:r>
            <a:r>
              <a:rPr lang="en-US" sz="1800" dirty="0" err="1"/>
              <a:t>Shahroodi</a:t>
            </a:r>
            <a:r>
              <a:rPr lang="en-US" sz="1800" dirty="0"/>
              <a:t>,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"Bit-Exact ECC Recovery (BEER): Determining DRAM On-Die ECC Functions by Exploiting DRAM Data Retention Characteristics"</a:t>
            </a:r>
            <a:br>
              <a:rPr lang="en-US" sz="1800" dirty="0">
                <a:solidFill>
                  <a:srgbClr val="0432FF"/>
                </a:solidFill>
              </a:rPr>
            </a:br>
            <a:r>
              <a:rPr lang="en-US" sz="1800" i="1" dirty="0"/>
              <a:t>Proceedings of the </a:t>
            </a:r>
            <a:r>
              <a:rPr lang="en-US" sz="1800" i="1" dirty="0">
                <a:hlinkClick r:id="rId3"/>
              </a:rPr>
              <a:t>53rd International Symposium on Microarchitecture</a:t>
            </a:r>
            <a:r>
              <a:rPr lang="en-US" sz="1800" i="1" dirty="0"/>
              <a:t> (</a:t>
            </a:r>
            <a:r>
              <a:rPr lang="en-US" sz="1800" b="1" i="1" dirty="0"/>
              <a:t>MICRO</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(15 minutes)]</a:t>
            </a:r>
            <a:br>
              <a:rPr lang="en-US" sz="1800" dirty="0"/>
            </a:br>
            <a:r>
              <a:rPr lang="en-US" sz="1800" dirty="0"/>
              <a:t>[</a:t>
            </a:r>
            <a:r>
              <a:rPr lang="en-US" sz="1800" dirty="0">
                <a:hlinkClick r:id="rId9"/>
              </a:rPr>
              <a:t>Lightning Talk Video</a:t>
            </a:r>
            <a:r>
              <a:rPr lang="en-US" sz="1800" dirty="0"/>
              <a:t> (1.5 minutes)]</a:t>
            </a:r>
          </a:p>
          <a:p>
            <a:pPr marL="0" indent="0">
              <a:buNone/>
            </a:pPr>
            <a:r>
              <a:rPr lang="en-US" sz="1800" b="1" i="1" dirty="0">
                <a:solidFill>
                  <a:srgbClr val="FF0000"/>
                </a:solidFill>
              </a:rPr>
              <a:t>     Best paper award. </a:t>
            </a:r>
            <a:r>
              <a:rPr lang="en-US" sz="1800" dirty="0"/>
              <a:t>	</a:t>
            </a:r>
            <a:br>
              <a:rPr lang="en-US" sz="1800" dirty="0"/>
            </a:br>
            <a:br>
              <a:rPr lang="en-US" sz="1800" dirty="0"/>
            </a:br>
            <a:br>
              <a:rPr lang="en-US" sz="1800" dirty="0"/>
            </a:br>
            <a:endParaRPr lang="en-US" sz="1800" dirty="0">
              <a:solidFill>
                <a:srgbClr val="FF0000"/>
              </a:solidFill>
            </a:endParaRPr>
          </a:p>
        </p:txBody>
      </p:sp>
      <p:pic>
        <p:nvPicPr>
          <p:cNvPr id="4" name="Picture 3">
            <a:extLst>
              <a:ext uri="{FF2B5EF4-FFF2-40B4-BE49-F238E27FC236}">
                <a16:creationId xmlns:a16="http://schemas.microsoft.com/office/drawing/2014/main" id="{F4E3146B-CAAE-014D-B813-8C101D531849}"/>
              </a:ext>
            </a:extLst>
          </p:cNvPr>
          <p:cNvPicPr>
            <a:picLocks noChangeAspect="1"/>
          </p:cNvPicPr>
          <p:nvPr/>
        </p:nvPicPr>
        <p:blipFill>
          <a:blip r:embed="rId10"/>
          <a:stretch>
            <a:fillRect/>
          </a:stretch>
        </p:blipFill>
        <p:spPr>
          <a:xfrm>
            <a:off x="279400" y="3962400"/>
            <a:ext cx="8509000" cy="2298700"/>
          </a:xfrm>
          <a:prstGeom prst="rect">
            <a:avLst/>
          </a:prstGeom>
        </p:spPr>
      </p:pic>
    </p:spTree>
    <p:extLst>
      <p:ext uri="{BB962C8B-B14F-4D97-AF65-F5344CB8AC3E}">
        <p14:creationId xmlns:p14="http://schemas.microsoft.com/office/powerpoint/2010/main" val="39116726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0CDC9-C344-424C-A209-91B0CECE01BE}"/>
              </a:ext>
            </a:extLst>
          </p:cNvPr>
          <p:cNvSpPr>
            <a:spLocks noGrp="1"/>
          </p:cNvSpPr>
          <p:nvPr>
            <p:ph type="title"/>
          </p:nvPr>
        </p:nvSpPr>
        <p:spPr>
          <a:xfrm>
            <a:off x="228600" y="152400"/>
            <a:ext cx="8991600" cy="884238"/>
          </a:xfrm>
        </p:spPr>
        <p:txBody>
          <a:bodyPr/>
          <a:lstStyle/>
          <a:p>
            <a:r>
              <a:rPr lang="en-US" dirty="0"/>
              <a:t>More on DRAM Refresh (X)</a:t>
            </a:r>
          </a:p>
        </p:txBody>
      </p:sp>
      <p:sp>
        <p:nvSpPr>
          <p:cNvPr id="3" name="Content Placeholder 2">
            <a:extLst>
              <a:ext uri="{FF2B5EF4-FFF2-40B4-BE49-F238E27FC236}">
                <a16:creationId xmlns:a16="http://schemas.microsoft.com/office/drawing/2014/main" id="{E8F7F599-17FA-1F49-83DA-B1CF5C42B6CA}"/>
              </a:ext>
            </a:extLst>
          </p:cNvPr>
          <p:cNvSpPr>
            <a:spLocks noGrp="1"/>
          </p:cNvSpPr>
          <p:nvPr>
            <p:ph idx="1"/>
          </p:nvPr>
        </p:nvSpPr>
        <p:spPr/>
        <p:txBody>
          <a:bodyPr/>
          <a:lstStyle/>
          <a:p>
            <a:r>
              <a:rPr lang="en-US" sz="1600" dirty="0"/>
              <a:t>Minesh Patel, Geraldo F. de Oliveira Jr.,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"HARP: Practically and Effectively Identifying Uncorrectable Errors in Memory Chips That Use On-Die Error-Correcting Codes"</a:t>
            </a:r>
            <a:br>
              <a:rPr lang="en-US" sz="1600" dirty="0"/>
            </a:br>
            <a:r>
              <a:rPr lang="en-US" sz="1600" i="1" dirty="0"/>
              <a:t>Proceedings of the </a:t>
            </a:r>
            <a:r>
              <a:rPr lang="en-US" sz="1600" i="1" dirty="0">
                <a:hlinkClick r:id="rId3"/>
              </a:rPr>
              <a:t>54th International Symposium on Microarchitecture</a:t>
            </a:r>
            <a:r>
              <a:rPr lang="en-US" sz="1600" i="1" dirty="0"/>
              <a:t> (</a:t>
            </a:r>
            <a:r>
              <a:rPr lang="en-US" sz="1600" b="1" i="1" dirty="0"/>
              <a:t>MICRO</a:t>
            </a:r>
            <a:r>
              <a:rPr lang="en-US" sz="1600" i="1" dirty="0"/>
              <a:t>)</a:t>
            </a:r>
            <a:r>
              <a:rPr lang="en-US" sz="1600" dirty="0"/>
              <a:t>, Virtual, October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Slides (pptx)</a:t>
            </a:r>
            <a:r>
              <a:rPr lang="en-US" sz="1600" dirty="0"/>
              <a:t> </a:t>
            </a:r>
            <a:r>
              <a:rPr lang="en-US" sz="1600" dirty="0">
                <a:hlinkClick r:id="rId9"/>
              </a:rPr>
              <a:t>(pdf)</a:t>
            </a:r>
            <a:r>
              <a:rPr lang="en-US" sz="1600" dirty="0"/>
              <a:t>]</a:t>
            </a:r>
            <a:br>
              <a:rPr lang="en-US" sz="1600" dirty="0"/>
            </a:br>
            <a:r>
              <a:rPr lang="en-US" sz="1600" dirty="0"/>
              <a:t>[</a:t>
            </a:r>
            <a:r>
              <a:rPr lang="en-US" sz="1600" dirty="0">
                <a:hlinkClick r:id="rId10"/>
              </a:rPr>
              <a:t>Talk Video</a:t>
            </a:r>
            <a:r>
              <a:rPr lang="en-US" sz="1600" dirty="0"/>
              <a:t> (20 minutes)]</a:t>
            </a:r>
            <a:br>
              <a:rPr lang="en-US" sz="1600" dirty="0"/>
            </a:br>
            <a:r>
              <a:rPr lang="en-US" sz="1600" dirty="0"/>
              <a:t>[</a:t>
            </a:r>
            <a:r>
              <a:rPr lang="en-US" sz="1600" dirty="0">
                <a:hlinkClick r:id="rId11"/>
              </a:rPr>
              <a:t>Lightning Talk Video</a:t>
            </a:r>
            <a:r>
              <a:rPr lang="en-US" sz="1600" dirty="0"/>
              <a:t> (1.5 minutes)]</a:t>
            </a:r>
            <a:br>
              <a:rPr lang="en-US" sz="1600" dirty="0"/>
            </a:br>
            <a:r>
              <a:rPr lang="en-US" sz="1600" dirty="0"/>
              <a:t>[</a:t>
            </a:r>
            <a:r>
              <a:rPr lang="en-US" sz="1600" dirty="0">
                <a:hlinkClick r:id="rId12"/>
              </a:rPr>
              <a:t>HARP Source Code (Officially Artifact Evaluated with All Badges)</a:t>
            </a:r>
            <a:r>
              <a:rPr lang="en-US" sz="1600" dirty="0"/>
              <a:t>]</a:t>
            </a:r>
            <a:br>
              <a:rPr lang="en-US" sz="1600" dirty="0"/>
            </a:br>
            <a:r>
              <a:rPr lang="en-US" sz="1600" dirty="0"/>
              <a:t>[</a:t>
            </a:r>
            <a:r>
              <a:rPr lang="en-US" sz="1600" dirty="0">
                <a:hlinkClick r:id="rId13"/>
              </a:rPr>
              <a:t>arXiv version</a:t>
            </a:r>
            <a:r>
              <a:rPr lang="en-US" sz="1600" dirty="0"/>
              <a:t>]</a:t>
            </a:r>
          </a:p>
          <a:p>
            <a:br>
              <a:rPr lang="en-US" sz="1600" dirty="0"/>
            </a:br>
            <a:endParaRPr lang="en-US" sz="1600" dirty="0"/>
          </a:p>
        </p:txBody>
      </p:sp>
      <p:pic>
        <p:nvPicPr>
          <p:cNvPr id="4" name="Picture 3">
            <a:extLst>
              <a:ext uri="{FF2B5EF4-FFF2-40B4-BE49-F238E27FC236}">
                <a16:creationId xmlns:a16="http://schemas.microsoft.com/office/drawing/2014/main" id="{6A9C3187-AEDC-5B49-8BC0-9349574A1BD8}"/>
              </a:ext>
            </a:extLst>
          </p:cNvPr>
          <p:cNvPicPr>
            <a:picLocks noChangeAspect="1"/>
          </p:cNvPicPr>
          <p:nvPr/>
        </p:nvPicPr>
        <p:blipFill>
          <a:blip r:embed="rId14"/>
          <a:stretch>
            <a:fillRect/>
          </a:stretch>
        </p:blipFill>
        <p:spPr>
          <a:xfrm>
            <a:off x="0" y="4221058"/>
            <a:ext cx="9144000" cy="2160270"/>
          </a:xfrm>
          <a:prstGeom prst="rect">
            <a:avLst/>
          </a:prstGeom>
        </p:spPr>
      </p:pic>
    </p:spTree>
    <p:extLst>
      <p:ext uri="{BB962C8B-B14F-4D97-AF65-F5344CB8AC3E}">
        <p14:creationId xmlns:p14="http://schemas.microsoft.com/office/powerpoint/2010/main" val="2520850553"/>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dirty="0"/>
              <a:t>More on DRAM Refresh &amp; Data Retention</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BBC5F87A-7D79-2748-8FC3-ED1DCFBCB44E}"/>
              </a:ext>
            </a:extLst>
          </p:cNvPr>
          <p:cNvSpPr txBox="1"/>
          <p:nvPr/>
        </p:nvSpPr>
        <p:spPr>
          <a:xfrm>
            <a:off x="755576" y="6534219"/>
            <a:ext cx="749718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https://www.youtube.com/watch?v=v702wUnaWGE&amp;list=PL5Q2soXY2Zi9xidyIgBxUz7xRPS-wisBN&amp;index=3</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CA3D28A0-D937-E846-92EA-319F170744A4}"/>
              </a:ext>
            </a:extLst>
          </p:cNvPr>
          <p:cNvPicPr>
            <a:picLocks noChangeAspect="1"/>
          </p:cNvPicPr>
          <p:nvPr/>
        </p:nvPicPr>
        <p:blipFill>
          <a:blip r:embed="rId3"/>
          <a:stretch>
            <a:fillRect/>
          </a:stretch>
        </p:blipFill>
        <p:spPr>
          <a:xfrm>
            <a:off x="572331" y="953151"/>
            <a:ext cx="7888101" cy="5500185"/>
          </a:xfrm>
          <a:prstGeom prst="rect">
            <a:avLst/>
          </a:prstGeom>
        </p:spPr>
      </p:pic>
    </p:spTree>
    <p:extLst>
      <p:ext uri="{BB962C8B-B14F-4D97-AF65-F5344CB8AC3E}">
        <p14:creationId xmlns:p14="http://schemas.microsoft.com/office/powerpoint/2010/main" val="1201180927"/>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23348627"/>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4400" dirty="0"/>
              <a:t>An Example Intelligent Controller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Arial" charset="0"/>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ＭＳ Ｐゴシック" charset="-128"/>
                <a:cs typeface="+mn-cs"/>
                <a:hlinkClick r:id="rId2">
                  <a:extLst>
                    <a:ext uri="{A12FA001-AC4F-418D-AE19-62706E023703}">
                      <ahyp:hlinkClr xmlns:ahyp="http://schemas.microsoft.com/office/drawing/2018/hyperlinkcolor" val="tx"/>
                    </a:ext>
                  </a:extLst>
                </a:hlinkClick>
              </a:rPr>
              <a:t>https://arxiv.org/pdf/1706.08642</a:t>
            </a: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ＭＳ Ｐゴシック" charset="-128"/>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896838" cy="482453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ＭＳ Ｐゴシック" charset="-128"/>
                <a:cs typeface="+mn-cs"/>
              </a:rPr>
              <a:t>Proceedings of the IEEE, Sept. 2017</a:t>
            </a:r>
          </a:p>
        </p:txBody>
      </p:sp>
    </p:spTree>
    <p:extLst>
      <p:ext uri="{BB962C8B-B14F-4D97-AF65-F5344CB8AC3E}">
        <p14:creationId xmlns:p14="http://schemas.microsoft.com/office/powerpoint/2010/main" val="2339436473"/>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8265255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2588770345"/>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Promising Direction: Hybrid Memory Systems</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Meza et al.,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
                <a:cs typeface="+mn-cs"/>
              </a:rPr>
              <a:t>DRAM</a:t>
            </a:r>
          </a:p>
        </p:txBody>
      </p:sp>
      <p:sp>
        <p:nvSpPr>
          <p:cNvPr id="14" name="TextBox 13"/>
          <p:cNvSpPr txBox="1"/>
          <p:nvPr/>
        </p:nvSpPr>
        <p:spPr>
          <a:xfrm>
            <a:off x="5070391" y="2364939"/>
            <a:ext cx="274196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
                <a:cs typeface="+mn-cs"/>
              </a:rPr>
              <a:t>Technology X (e.g., PCM)</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
                <a:cs typeface="+mn-cs"/>
              </a:rPr>
              <a:t>to achieve the best of multiple technologies</a:t>
            </a:r>
          </a:p>
        </p:txBody>
      </p:sp>
      <p:sp>
        <p:nvSpPr>
          <p:cNvPr id="16" name="AutoShape 25"/>
          <p:cNvSpPr>
            <a:spLocks noChangeArrowheads="1"/>
          </p:cNvSpPr>
          <p:nvPr/>
        </p:nvSpPr>
        <p:spPr bwMode="auto">
          <a:xfrm>
            <a:off x="1199169" y="1905287"/>
            <a:ext cx="2557463" cy="2231901"/>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7" name="AutoShape 25"/>
          <p:cNvSpPr>
            <a:spLocks noChangeArrowheads="1"/>
          </p:cNvSpPr>
          <p:nvPr/>
        </p:nvSpPr>
        <p:spPr bwMode="auto">
          <a:xfrm>
            <a:off x="3851920" y="1916832"/>
            <a:ext cx="4824536" cy="2231901"/>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5432615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90076480"/>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&amp; Application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"Runahead Execution: An Alternative to Very Large Instruction Windows for Out-of-order Processors"</a:t>
            </a:r>
            <a:br>
              <a:rPr lang="en-US" sz="1800" dirty="0">
                <a:solidFill>
                  <a:srgbClr val="0432FF"/>
                </a:solidFill>
              </a:rPr>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111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10" name="TextBox 9">
            <a:extLst>
              <a:ext uri="{FF2B5EF4-FFF2-40B4-BE49-F238E27FC236}">
                <a16:creationId xmlns:a16="http://schemas.microsoft.com/office/drawing/2014/main" id="{6CFFCC99-3452-BA49-AB68-C679680D9811}"/>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2706181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solidFill>
                  <a:srgbClr val="0432FF"/>
                </a:solidFill>
              </a:rPr>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897160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38601712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1892590674"/>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1126066395"/>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D9B52-F2B8-8348-BBF0-9CC3383732A5}"/>
              </a:ext>
            </a:extLst>
          </p:cNvPr>
          <p:cNvSpPr>
            <a:spLocks noGrp="1"/>
          </p:cNvSpPr>
          <p:nvPr>
            <p:ph type="ctrTitle"/>
          </p:nvPr>
        </p:nvSpPr>
        <p:spPr>
          <a:xfrm>
            <a:off x="660343" y="1412776"/>
            <a:ext cx="7924800" cy="1752600"/>
          </a:xfrm>
        </p:spPr>
        <p:txBody>
          <a:bodyPr/>
          <a:lstStyle/>
          <a:p>
            <a:pPr algn="ctr"/>
            <a:r>
              <a:rPr lang="en-US" dirty="0"/>
              <a:t>We Need to Think Differently from the Past Approaches</a:t>
            </a:r>
          </a:p>
        </p:txBody>
      </p:sp>
      <p:sp>
        <p:nvSpPr>
          <p:cNvPr id="3" name="Subtitle 2">
            <a:extLst>
              <a:ext uri="{FF2B5EF4-FFF2-40B4-BE49-F238E27FC236}">
                <a16:creationId xmlns:a16="http://schemas.microsoft.com/office/drawing/2014/main" id="{C9E3E67C-D070-004D-ADD7-E5EC7486AAB3}"/>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2ADEE094-EFFB-5A43-AF3E-891771815A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28238693"/>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Processing using Memory</a:t>
            </a:r>
          </a:p>
          <a:p>
            <a:pPr algn="l"/>
            <a:r>
              <a:rPr lang="en-US" sz="3600" dirty="0"/>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5970492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41AE0-544C-AA4C-B8F5-232DBF7EB8E6}"/>
              </a:ext>
            </a:extLst>
          </p:cNvPr>
          <p:cNvSpPr>
            <a:spLocks noGrp="1"/>
          </p:cNvSpPr>
          <p:nvPr>
            <p:ph type="title"/>
          </p:nvPr>
        </p:nvSpPr>
        <p:spPr/>
        <p:txBody>
          <a:bodyPr/>
          <a:lstStyle/>
          <a:p>
            <a:r>
              <a:rPr lang="en-US" dirty="0"/>
              <a:t>Two PIM Approaches</a:t>
            </a:r>
          </a:p>
        </p:txBody>
      </p:sp>
      <p:sp>
        <p:nvSpPr>
          <p:cNvPr id="3" name="Content Placeholder 2">
            <a:extLst>
              <a:ext uri="{FF2B5EF4-FFF2-40B4-BE49-F238E27FC236}">
                <a16:creationId xmlns:a16="http://schemas.microsoft.com/office/drawing/2014/main" id="{ABAF999D-0C9A-9C49-95EE-90346FD7FE9E}"/>
              </a:ext>
            </a:extLst>
          </p:cNvPr>
          <p:cNvSpPr>
            <a:spLocks noGrp="1"/>
          </p:cNvSpPr>
          <p:nvPr>
            <p:ph idx="1"/>
          </p:nvPr>
        </p:nvSpPr>
        <p:spPr>
          <a:xfrm>
            <a:off x="5364088" y="2443336"/>
            <a:ext cx="3475112" cy="1993776"/>
          </a:xfrm>
        </p:spPr>
        <p:txBody>
          <a:bodyPr/>
          <a:lstStyle/>
          <a:p>
            <a:pPr marL="0" indent="0">
              <a:buNone/>
            </a:pPr>
            <a:r>
              <a:rPr lang="en-US" sz="1200" dirty="0"/>
              <a:t>Onur Mutlu, </a:t>
            </a:r>
            <a:r>
              <a:rPr lang="en-US" sz="1200" dirty="0" err="1"/>
              <a:t>Saugata</a:t>
            </a:r>
            <a:r>
              <a:rPr lang="en-US" sz="1200" dirty="0"/>
              <a:t> Ghose, Juan Gomez-Luna, and </a:t>
            </a:r>
            <a:r>
              <a:rPr lang="en-US" sz="1200" dirty="0" err="1"/>
              <a:t>Rachata</a:t>
            </a:r>
            <a:r>
              <a:rPr lang="en-US" sz="1200" dirty="0"/>
              <a:t> </a:t>
            </a:r>
            <a:r>
              <a:rPr lang="en-US" sz="1200" dirty="0" err="1"/>
              <a:t>Ausavarungnirun</a:t>
            </a:r>
            <a:r>
              <a:rPr lang="en-US" sz="1200" dirty="0"/>
              <a:t>,</a:t>
            </a:r>
            <a:br>
              <a:rPr lang="en-US" sz="1200" dirty="0"/>
            </a:br>
            <a:r>
              <a:rPr lang="en-US" sz="1200" b="1" dirty="0">
                <a:solidFill>
                  <a:srgbClr val="0432FF"/>
                </a:solidFill>
                <a:hlinkClick r:id="rId2">
                  <a:extLst>
                    <a:ext uri="{A12FA001-AC4F-418D-AE19-62706E023703}">
                      <ahyp:hlinkClr xmlns:ahyp="http://schemas.microsoft.com/office/drawing/2018/hyperlinkcolor" val="tx"/>
                    </a:ext>
                  </a:extLst>
                </a:hlinkClick>
              </a:rPr>
              <a:t>"A Modern Primer on Processing in Memory"</a:t>
            </a:r>
            <a:br>
              <a:rPr lang="en-US" sz="1200" dirty="0"/>
            </a:br>
            <a:r>
              <a:rPr lang="en-US" sz="1200" i="1" dirty="0"/>
              <a:t>Invited Book Chapter in </a:t>
            </a:r>
            <a:r>
              <a:rPr lang="en-US" sz="1200" b="1" i="1" dirty="0">
                <a:hlinkClick r:id="rId3"/>
              </a:rPr>
              <a:t>Emerging Computing: From Devices to Systems - Looking Beyond Moore and Von Neumann</a:t>
            </a:r>
            <a:r>
              <a:rPr lang="en-US" sz="1200" dirty="0"/>
              <a:t>, Springer, to be published in 2021.</a:t>
            </a:r>
            <a:br>
              <a:rPr lang="en-US" sz="1200" dirty="0"/>
            </a:br>
            <a:r>
              <a:rPr lang="en-US" sz="1200" dirty="0"/>
              <a:t>[</a:t>
            </a:r>
            <a:r>
              <a:rPr lang="en-US" sz="1200" dirty="0">
                <a:solidFill>
                  <a:srgbClr val="0432FF"/>
                </a:solidFill>
                <a:hlinkClick r:id="rId4">
                  <a:extLst>
                    <a:ext uri="{A12FA001-AC4F-418D-AE19-62706E023703}">
                      <ahyp:hlinkClr xmlns:ahyp="http://schemas.microsoft.com/office/drawing/2018/hyperlinkcolor" val="tx"/>
                    </a:ext>
                  </a:extLst>
                </a:hlinkClick>
              </a:rPr>
              <a:t>Tutorial Video on "Memory-Centric Computing Systems"</a:t>
            </a:r>
            <a:r>
              <a:rPr lang="en-US" sz="1200" dirty="0">
                <a:solidFill>
                  <a:srgbClr val="0432FF"/>
                </a:solidFill>
              </a:rPr>
              <a:t> </a:t>
            </a:r>
            <a:r>
              <a:rPr lang="en-US" sz="1200" dirty="0"/>
              <a:t>(1 hour 51 minutes)]</a:t>
            </a:r>
          </a:p>
        </p:txBody>
      </p:sp>
      <p:sp>
        <p:nvSpPr>
          <p:cNvPr id="4" name="Slide Number Placeholder 3">
            <a:extLst>
              <a:ext uri="{FF2B5EF4-FFF2-40B4-BE49-F238E27FC236}">
                <a16:creationId xmlns:a16="http://schemas.microsoft.com/office/drawing/2014/main" id="{32ED8FFF-445C-E441-A3A7-FFE2CB54C3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210C78A-C3C7-F84B-93B1-8931C94B9121}"/>
              </a:ext>
            </a:extLst>
          </p:cNvPr>
          <p:cNvPicPr>
            <a:picLocks noChangeAspect="1"/>
          </p:cNvPicPr>
          <p:nvPr/>
        </p:nvPicPr>
        <p:blipFill>
          <a:blip r:embed="rId5"/>
          <a:stretch>
            <a:fillRect/>
          </a:stretch>
        </p:blipFill>
        <p:spPr>
          <a:xfrm>
            <a:off x="1115616" y="1052736"/>
            <a:ext cx="3760116" cy="5112568"/>
          </a:xfrm>
          <a:prstGeom prst="rect">
            <a:avLst/>
          </a:prstGeom>
        </p:spPr>
      </p:pic>
      <p:sp>
        <p:nvSpPr>
          <p:cNvPr id="6" name="TextBox 5">
            <a:extLst>
              <a:ext uri="{FF2B5EF4-FFF2-40B4-BE49-F238E27FC236}">
                <a16:creationId xmlns:a16="http://schemas.microsoft.com/office/drawing/2014/main" id="{C4C491F0-7113-1E49-91B6-188FB8991FFE}"/>
              </a:ext>
            </a:extLst>
          </p:cNvPr>
          <p:cNvSpPr txBox="1"/>
          <p:nvPr/>
        </p:nvSpPr>
        <p:spPr>
          <a:xfrm>
            <a:off x="1338545" y="6472238"/>
            <a:ext cx="7074373"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https://people.inf.ethz.ch/omutlu/pub/ModernPrimerOnPIM_springer-emerging-computing-bookchapter21.pdf</a:t>
            </a:r>
            <a:r>
              <a:rPr kumimoji="0" lang="en-US" sz="11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523484623"/>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Processing Using Memory</a:t>
            </a:r>
          </a:p>
        </p:txBody>
      </p:sp>
      <p:sp>
        <p:nvSpPr>
          <p:cNvPr id="3" name="Content Placeholder 2"/>
          <p:cNvSpPr>
            <a:spLocks noGrp="1"/>
          </p:cNvSpPr>
          <p:nvPr>
            <p:ph idx="1"/>
          </p:nvPr>
        </p:nvSpPr>
        <p:spPr>
          <a:xfrm>
            <a:off x="0" y="969640"/>
            <a:ext cx="9144000" cy="5123656"/>
          </a:xfrm>
        </p:spPr>
        <p:txBody>
          <a:bodyPr/>
          <a:lstStyle/>
          <a:p>
            <a:r>
              <a:rPr lang="en-US" dirty="0"/>
              <a:t>Take advantage of operational principles of memory to perform </a:t>
            </a:r>
            <a:r>
              <a:rPr lang="en-US" dirty="0">
                <a:solidFill>
                  <a:srgbClr val="0000FF"/>
                </a:solidFill>
              </a:rPr>
              <a:t>bulk data movement and computation in memory</a:t>
            </a:r>
            <a:endParaRPr lang="en-US" dirty="0"/>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278906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218763"/>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ヒラギノ角ゴ ProN W6"/>
                <a:cs typeface="Times New Roman" panose="02020603050405020304" pitchFamily="18" charset="0"/>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"RowClone: Fast and Energy-Efficient In-DRAM Bulk Data Copy and Initialization"</a:t>
            </a:r>
            <a:br>
              <a:rPr lang="en-US" sz="1800" dirty="0">
                <a:solidFill>
                  <a:srgbClr val="0432FF"/>
                </a:solidFill>
              </a:rPr>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39826280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sz="3400" dirty="0"/>
              <a:t>Lecture on </a:t>
            </a:r>
            <a:r>
              <a:rPr lang="en-US" sz="3400" dirty="0" err="1"/>
              <a:t>RowClone</a:t>
            </a:r>
            <a:r>
              <a:rPr lang="en-US" sz="3400" dirty="0"/>
              <a:t> &amp; Processing using DRAM</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BBC5F87A-7D79-2748-8FC3-ED1DCFBCB44E}"/>
              </a:ext>
            </a:extLst>
          </p:cNvPr>
          <p:cNvSpPr txBox="1"/>
          <p:nvPr/>
        </p:nvSpPr>
        <p:spPr>
          <a:xfrm>
            <a:off x="755576" y="6534219"/>
            <a:ext cx="764093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https://www.youtube.com/watch?v=n6Pwg1qax_E&amp;list=PL5Q2soXY2Zi_7UBNmC9B8Yr5JSwTG9yH4&amp;index=4</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04380BC8-733F-0B4F-B4D8-051CFB4C5038}"/>
              </a:ext>
            </a:extLst>
          </p:cNvPr>
          <p:cNvPicPr>
            <a:picLocks noChangeAspect="1"/>
          </p:cNvPicPr>
          <p:nvPr/>
        </p:nvPicPr>
        <p:blipFill>
          <a:blip r:embed="rId3"/>
          <a:stretch>
            <a:fillRect/>
          </a:stretch>
        </p:blipFill>
        <p:spPr>
          <a:xfrm>
            <a:off x="586780" y="928971"/>
            <a:ext cx="7848872" cy="5497264"/>
          </a:xfrm>
          <a:prstGeom prst="rect">
            <a:avLst/>
          </a:prstGeom>
        </p:spPr>
      </p:pic>
    </p:spTree>
    <p:extLst>
      <p:ext uri="{BB962C8B-B14F-4D97-AF65-F5344CB8AC3E}">
        <p14:creationId xmlns:p14="http://schemas.microsoft.com/office/powerpoint/2010/main" val="1372147802"/>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F5A00-ABCE-4F44-BBA9-29F9AF3BD4C7}"/>
              </a:ext>
            </a:extLst>
          </p:cNvPr>
          <p:cNvSpPr>
            <a:spLocks noGrp="1"/>
          </p:cNvSpPr>
          <p:nvPr>
            <p:ph type="title"/>
          </p:nvPr>
        </p:nvSpPr>
        <p:spPr>
          <a:xfrm>
            <a:off x="228600" y="152400"/>
            <a:ext cx="8610600" cy="1066800"/>
          </a:xfrm>
        </p:spPr>
        <p:txBody>
          <a:bodyPr/>
          <a:lstStyle/>
          <a:p>
            <a:r>
              <a:rPr lang="en-US" sz="3800" dirty="0"/>
              <a:t>RowClone Extensions and Follow-Up Work</a:t>
            </a:r>
          </a:p>
        </p:txBody>
      </p:sp>
      <p:sp>
        <p:nvSpPr>
          <p:cNvPr id="3" name="Content Placeholder 2">
            <a:extLst>
              <a:ext uri="{FF2B5EF4-FFF2-40B4-BE49-F238E27FC236}">
                <a16:creationId xmlns:a16="http://schemas.microsoft.com/office/drawing/2014/main" id="{B8D643A2-4FC2-8143-B99F-205908C4280B}"/>
              </a:ext>
            </a:extLst>
          </p:cNvPr>
          <p:cNvSpPr>
            <a:spLocks noGrp="1"/>
          </p:cNvSpPr>
          <p:nvPr>
            <p:ph idx="1"/>
          </p:nvPr>
        </p:nvSpPr>
        <p:spPr/>
        <p:txBody>
          <a:bodyPr/>
          <a:lstStyle/>
          <a:p>
            <a:r>
              <a:rPr lang="en-US" dirty="0"/>
              <a:t>Can we do </a:t>
            </a:r>
            <a:r>
              <a:rPr lang="en-US" dirty="0">
                <a:solidFill>
                  <a:srgbClr val="0432FF"/>
                </a:solidFill>
              </a:rPr>
              <a:t>faster inter-subarray copy</a:t>
            </a:r>
            <a:r>
              <a:rPr lang="en-US" dirty="0"/>
              <a:t>?</a:t>
            </a:r>
          </a:p>
          <a:p>
            <a:pPr lvl="1"/>
            <a:r>
              <a:rPr lang="en-US" dirty="0"/>
              <a:t>Yes, </a:t>
            </a:r>
            <a:r>
              <a:rPr lang="en-US" dirty="0">
                <a:solidFill>
                  <a:srgbClr val="FF0000"/>
                </a:solidFill>
              </a:rPr>
              <a:t>see LISA [Chang et al., HPCA 2016]</a:t>
            </a:r>
          </a:p>
          <a:p>
            <a:pPr lvl="1"/>
            <a:endParaRPr lang="en-US" dirty="0"/>
          </a:p>
          <a:p>
            <a:r>
              <a:rPr lang="en-US" dirty="0"/>
              <a:t>Can we enable </a:t>
            </a:r>
            <a:r>
              <a:rPr lang="en-US" dirty="0">
                <a:solidFill>
                  <a:srgbClr val="0432FF"/>
                </a:solidFill>
              </a:rPr>
              <a:t>data movement at smaller granularities within a bank</a:t>
            </a:r>
            <a:r>
              <a:rPr lang="en-US" dirty="0"/>
              <a:t>?</a:t>
            </a:r>
          </a:p>
          <a:p>
            <a:pPr lvl="1"/>
            <a:r>
              <a:rPr lang="en-US" dirty="0"/>
              <a:t>Yes, </a:t>
            </a:r>
            <a:r>
              <a:rPr lang="en-US" dirty="0">
                <a:solidFill>
                  <a:srgbClr val="FF0000"/>
                </a:solidFill>
              </a:rPr>
              <a:t>see FIGARO [Wang et al., MICRO 2020]</a:t>
            </a:r>
            <a:endParaRPr lang="en-US" sz="1400" dirty="0"/>
          </a:p>
          <a:p>
            <a:endParaRPr lang="en-US" dirty="0"/>
          </a:p>
          <a:p>
            <a:r>
              <a:rPr lang="en-US" dirty="0"/>
              <a:t>Can we do </a:t>
            </a:r>
            <a:r>
              <a:rPr lang="en-US" dirty="0">
                <a:solidFill>
                  <a:srgbClr val="0432FF"/>
                </a:solidFill>
              </a:rPr>
              <a:t>better inter-bank copy</a:t>
            </a:r>
            <a:r>
              <a:rPr lang="en-US" dirty="0"/>
              <a:t>?</a:t>
            </a:r>
          </a:p>
          <a:p>
            <a:pPr lvl="1"/>
            <a:r>
              <a:rPr lang="en-US" dirty="0"/>
              <a:t>Yes, </a:t>
            </a:r>
            <a:r>
              <a:rPr lang="en-US" dirty="0">
                <a:solidFill>
                  <a:srgbClr val="FF0000"/>
                </a:solidFill>
              </a:rPr>
              <a:t>see Network-on-Memory [CAL 2020]</a:t>
            </a:r>
            <a:endParaRPr lang="en-US" sz="1400" dirty="0"/>
          </a:p>
          <a:p>
            <a:endParaRPr lang="en-US" dirty="0"/>
          </a:p>
          <a:p>
            <a:r>
              <a:rPr lang="en-US" dirty="0"/>
              <a:t>Can similar ideas and DRAM properties be used to perform </a:t>
            </a:r>
            <a:r>
              <a:rPr lang="en-US" dirty="0">
                <a:solidFill>
                  <a:srgbClr val="0432FF"/>
                </a:solidFill>
              </a:rPr>
              <a:t>computation on data</a:t>
            </a:r>
            <a:r>
              <a:rPr lang="en-US" dirty="0"/>
              <a:t>?</a:t>
            </a:r>
          </a:p>
          <a:p>
            <a:pPr lvl="1"/>
            <a:r>
              <a:rPr lang="en-US" dirty="0"/>
              <a:t>Yes, </a:t>
            </a:r>
            <a:r>
              <a:rPr lang="en-US" dirty="0">
                <a:solidFill>
                  <a:srgbClr val="FF0000"/>
                </a:solidFill>
              </a:rPr>
              <a:t>see Ambit [Seshadri et al., CAL 2015, MICRO 2017]</a:t>
            </a:r>
          </a:p>
          <a:p>
            <a:endParaRPr lang="en-US" dirty="0"/>
          </a:p>
          <a:p>
            <a:endParaRPr lang="en-US" dirty="0"/>
          </a:p>
          <a:p>
            <a:pPr lvl="1"/>
            <a:endParaRPr lang="en-US" dirty="0"/>
          </a:p>
        </p:txBody>
      </p:sp>
      <p:sp>
        <p:nvSpPr>
          <p:cNvPr id="4" name="Slide Number Placeholder 3">
            <a:extLst>
              <a:ext uri="{FF2B5EF4-FFF2-40B4-BE49-F238E27FC236}">
                <a16:creationId xmlns:a16="http://schemas.microsoft.com/office/drawing/2014/main" id="{D4385214-686F-AE45-AD43-76EF3388C3A1}"/>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137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4067701447"/>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Increasing Connectivity in DRAM</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solidFill>
                  <a:srgbClr val="0432FF"/>
                </a:solidFill>
                <a:hlinkClick r:id="rId2">
                  <a:extLst>
                    <a:ext uri="{A12FA001-AC4F-418D-AE19-62706E023703}">
                      <ahyp:hlinkClr xmlns:ahyp="http://schemas.microsoft.com/office/drawing/2018/hyperlinkcolor" val="tx"/>
                    </a:ext>
                  </a:extLst>
                </a:hlinkClick>
              </a:rPr>
              <a:t>"Low-Cost Inter-Linked Subarrays (LISA): Enabling Fast Inter-Subarray Data Movement in DRAM"</a:t>
            </a:r>
            <a:r>
              <a:rPr lang="en-US" sz="2100" dirty="0">
                <a:solidFill>
                  <a:srgbClr val="0432FF"/>
                </a:solidFill>
              </a:rPr>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7"/>
          <a:stretch>
            <a:fillRect/>
          </a:stretch>
        </p:blipFill>
        <p:spPr>
          <a:xfrm>
            <a:off x="0" y="4537180"/>
            <a:ext cx="9144000" cy="908044"/>
          </a:xfrm>
          <a:prstGeom prst="rect">
            <a:avLst/>
          </a:prstGeom>
        </p:spPr>
      </p:pic>
      <p:pic>
        <p:nvPicPr>
          <p:cNvPr id="6" name="Picture 5"/>
          <p:cNvPicPr>
            <a:picLocks noChangeAspect="1"/>
          </p:cNvPicPr>
          <p:nvPr/>
        </p:nvPicPr>
        <p:blipFill>
          <a:blip r:embed="rId8"/>
          <a:stretch>
            <a:fillRect/>
          </a:stretch>
        </p:blipFill>
        <p:spPr>
          <a:xfrm>
            <a:off x="0" y="5526638"/>
            <a:ext cx="9144000" cy="710674"/>
          </a:xfrm>
          <a:prstGeom prst="rect">
            <a:avLst/>
          </a:prstGeom>
        </p:spPr>
      </p:pic>
    </p:spTree>
    <p:extLst>
      <p:ext uri="{BB962C8B-B14F-4D97-AF65-F5344CB8AC3E}">
        <p14:creationId xmlns:p14="http://schemas.microsoft.com/office/powerpoint/2010/main" val="18202998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FIGARO: Fine-Grained In-DRAM Copy</a:t>
            </a:r>
          </a:p>
        </p:txBody>
      </p:sp>
      <p:sp>
        <p:nvSpPr>
          <p:cNvPr id="3" name="Content Placeholder 2"/>
          <p:cNvSpPr>
            <a:spLocks noGrp="1"/>
          </p:cNvSpPr>
          <p:nvPr>
            <p:ph idx="1"/>
          </p:nvPr>
        </p:nvSpPr>
        <p:spPr/>
        <p:txBody>
          <a:bodyPr/>
          <a:lstStyle/>
          <a:p>
            <a:r>
              <a:rPr lang="en-US" sz="2000" dirty="0" err="1"/>
              <a:t>Yaohua</a:t>
            </a:r>
            <a:r>
              <a:rPr lang="en-US" sz="2000" dirty="0"/>
              <a:t> Wang, Lois </a:t>
            </a:r>
            <a:r>
              <a:rPr lang="en-US" sz="2000" dirty="0" err="1"/>
              <a:t>Orosa</a:t>
            </a:r>
            <a:r>
              <a:rPr lang="en-US" sz="2000" dirty="0"/>
              <a:t>, </a:t>
            </a:r>
            <a:r>
              <a:rPr lang="en-US" sz="2000" dirty="0" err="1"/>
              <a:t>Xiangjun</a:t>
            </a:r>
            <a:r>
              <a:rPr lang="en-US" sz="2000" dirty="0"/>
              <a:t> Peng, Yang Guo, Saugata Ghose, Minesh Patel, </a:t>
            </a:r>
            <a:r>
              <a:rPr lang="en-US" sz="2000" dirty="0" err="1"/>
              <a:t>Jeremie</a:t>
            </a:r>
            <a:r>
              <a:rPr lang="en-US" sz="2000" dirty="0"/>
              <a:t> S. Kim, Juan Gómez Luna, Mohammad </a:t>
            </a:r>
            <a:r>
              <a:rPr lang="en-US" sz="2000" dirty="0" err="1"/>
              <a:t>Sadrosadati</a:t>
            </a:r>
            <a:r>
              <a:rPr lang="en-US" sz="2000" dirty="0"/>
              <a:t>, Nika Mansouri </a:t>
            </a:r>
            <a:r>
              <a:rPr lang="en-US" sz="2000" dirty="0" err="1"/>
              <a:t>Ghiasi</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"FIGARO: Improving System Performance via Fine-Grained In-DRAM Data Relocation and Caching"</a:t>
            </a:r>
            <a:br>
              <a:rPr lang="en-US" sz="2000" dirty="0">
                <a:solidFill>
                  <a:srgbClr val="0432FF"/>
                </a:solidFill>
              </a:rPr>
            </a:br>
            <a:r>
              <a:rPr lang="en-US" sz="2000" i="1" dirty="0"/>
              <a:t>Proceedings of the </a:t>
            </a:r>
            <a:r>
              <a:rPr lang="en-US" sz="2000" i="1" dirty="0">
                <a:hlinkClick r:id="rId3"/>
              </a:rPr>
              <a:t>53rd International Symposium on Microarchitecture</a:t>
            </a:r>
            <a:r>
              <a:rPr lang="en-US" sz="2000" i="1" dirty="0"/>
              <a:t> (</a:t>
            </a:r>
            <a:r>
              <a:rPr lang="en-US" sz="2000" b="1" i="1" dirty="0"/>
              <a:t>MICRO</a:t>
            </a:r>
            <a:r>
              <a:rPr lang="en-US" sz="2000" i="1" dirty="0"/>
              <a:t>)</a:t>
            </a:r>
            <a:r>
              <a:rPr lang="en-US" sz="2000" dirty="0"/>
              <a:t>, Virtual, October 2020.</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21EB1EDA-D3F9-2244-A889-1011E90C9966}"/>
              </a:ext>
            </a:extLst>
          </p:cNvPr>
          <p:cNvPicPr>
            <a:picLocks noChangeAspect="1"/>
          </p:cNvPicPr>
          <p:nvPr/>
        </p:nvPicPr>
        <p:blipFill>
          <a:blip r:embed="rId4"/>
          <a:stretch>
            <a:fillRect/>
          </a:stretch>
        </p:blipFill>
        <p:spPr>
          <a:xfrm>
            <a:off x="0" y="3952698"/>
            <a:ext cx="9144000" cy="2228720"/>
          </a:xfrm>
          <a:prstGeom prst="rect">
            <a:avLst/>
          </a:prstGeom>
        </p:spPr>
      </p:pic>
    </p:spTree>
    <p:extLst>
      <p:ext uri="{BB962C8B-B14F-4D97-AF65-F5344CB8AC3E}">
        <p14:creationId xmlns:p14="http://schemas.microsoft.com/office/powerpoint/2010/main" val="32091494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Network-On-Memory: Fast Inter-Bank Copy</a:t>
            </a:r>
          </a:p>
        </p:txBody>
      </p:sp>
      <p:sp>
        <p:nvSpPr>
          <p:cNvPr id="3" name="Content Placeholder 2"/>
          <p:cNvSpPr>
            <a:spLocks noGrp="1"/>
          </p:cNvSpPr>
          <p:nvPr>
            <p:ph idx="1"/>
          </p:nvPr>
        </p:nvSpPr>
        <p:spPr/>
        <p:txBody>
          <a:bodyPr/>
          <a:lstStyle/>
          <a:p>
            <a:r>
              <a:rPr lang="en-US" sz="2000" dirty="0" err="1"/>
              <a:t>Seyyed</a:t>
            </a:r>
            <a:r>
              <a:rPr lang="en-US" sz="2000" dirty="0"/>
              <a:t> Hossein </a:t>
            </a:r>
            <a:r>
              <a:rPr lang="en-US" sz="2000" dirty="0" err="1"/>
              <a:t>SeyyedAghaei</a:t>
            </a:r>
            <a:r>
              <a:rPr lang="en-US" sz="2000" dirty="0"/>
              <a:t> </a:t>
            </a:r>
            <a:r>
              <a:rPr lang="en-US" sz="2000" dirty="0" err="1"/>
              <a:t>Rezaei</a:t>
            </a:r>
            <a:r>
              <a:rPr lang="en-US" sz="2000" dirty="0"/>
              <a:t>, Mehdi </a:t>
            </a:r>
            <a:r>
              <a:rPr lang="en-US" sz="2000" dirty="0" err="1"/>
              <a:t>Modarressi</a:t>
            </a:r>
            <a:r>
              <a:rPr lang="en-US" sz="2000" dirty="0"/>
              <a:t>, </a:t>
            </a:r>
            <a:r>
              <a:rPr lang="en-US" sz="2000" dirty="0" err="1"/>
              <a:t>Rachata</a:t>
            </a:r>
            <a:r>
              <a:rPr lang="en-US" sz="2000" dirty="0"/>
              <a:t> Ausavarungnirun, Mohammad </a:t>
            </a:r>
            <a:r>
              <a:rPr lang="en-US" sz="2000" dirty="0" err="1"/>
              <a:t>Sadrosadati</a:t>
            </a:r>
            <a:r>
              <a:rPr lang="en-US" sz="2000" dirty="0"/>
              <a:t>, Onur Mutlu, and Masoud </a:t>
            </a:r>
            <a:r>
              <a:rPr lang="en-US" sz="2000" dirty="0" err="1"/>
              <a:t>Daneshtalab</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"NoM: Network-on-Memory for Inter-Bank Data Transfer in Highly-Banked Memories"</a:t>
            </a:r>
            <a:br>
              <a:rPr lang="en-US" sz="2000" dirty="0">
                <a:solidFill>
                  <a:srgbClr val="0432FF"/>
                </a:solidFill>
              </a:rPr>
            </a:br>
            <a:r>
              <a:rPr lang="en-US" sz="2000" i="1" dirty="0">
                <a:hlinkClick r:id="rId3"/>
              </a:rPr>
              <a:t>IEEE Computer Architecture Letters</a:t>
            </a:r>
            <a:r>
              <a:rPr lang="en-US" sz="2000" i="1" dirty="0"/>
              <a:t> (</a:t>
            </a:r>
            <a:r>
              <a:rPr lang="en-US" sz="2000" b="1" i="1" dirty="0"/>
              <a:t>CAL</a:t>
            </a:r>
            <a:r>
              <a:rPr lang="en-US" sz="2000" i="1" dirty="0"/>
              <a:t>)</a:t>
            </a:r>
            <a:r>
              <a:rPr lang="en-US" sz="2000" dirty="0"/>
              <a:t>, to appear in 2020.</a:t>
            </a:r>
          </a:p>
          <a:p>
            <a:pPr marL="0" indent="0">
              <a:buNone/>
            </a:pPr>
            <a:br>
              <a:rPr lang="en-US" sz="2000" dirty="0"/>
            </a:br>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BB02404-C0AF-0A47-9A96-6BE1DE591513}"/>
              </a:ext>
            </a:extLst>
          </p:cNvPr>
          <p:cNvPicPr>
            <a:picLocks noChangeAspect="1"/>
          </p:cNvPicPr>
          <p:nvPr/>
        </p:nvPicPr>
        <p:blipFill>
          <a:blip r:embed="rId4"/>
          <a:stretch>
            <a:fillRect/>
          </a:stretch>
        </p:blipFill>
        <p:spPr>
          <a:xfrm>
            <a:off x="0" y="4191000"/>
            <a:ext cx="9144000" cy="1569990"/>
          </a:xfrm>
          <a:prstGeom prst="rect">
            <a:avLst/>
          </a:prstGeom>
        </p:spPr>
      </p:pic>
    </p:spTree>
    <p:extLst>
      <p:ext uri="{BB962C8B-B14F-4D97-AF65-F5344CB8AC3E}">
        <p14:creationId xmlns:p14="http://schemas.microsoft.com/office/powerpoint/2010/main" val="36479881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Mindset: 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28836352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(Truly) In-Memory Computation	</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114956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444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sz="1800" dirty="0"/>
              <a:t>Vivek Seshadri, </a:t>
            </a:r>
            <a:r>
              <a:rPr lang="en-US" sz="1800" dirty="0" err="1"/>
              <a:t>Donghyuk</a:t>
            </a:r>
            <a:r>
              <a:rPr lang="en-US" sz="1800" dirty="0"/>
              <a:t> Lee, Thomas Mullins, Hasan Hassan, </a:t>
            </a:r>
            <a:r>
              <a:rPr lang="en-US" sz="1800" dirty="0" err="1"/>
              <a:t>Amirali</a:t>
            </a:r>
            <a:r>
              <a:rPr lang="en-US" sz="1800" dirty="0"/>
              <a:t> </a:t>
            </a:r>
            <a:r>
              <a:rPr lang="en-US" sz="1800" dirty="0" err="1"/>
              <a:t>Boroumand</a:t>
            </a:r>
            <a:r>
              <a:rPr lang="en-US" sz="1800" dirty="0"/>
              <a:t>, </a:t>
            </a:r>
            <a:r>
              <a:rPr lang="en-US" sz="1800" dirty="0" err="1"/>
              <a:t>Jeremie</a:t>
            </a:r>
            <a:r>
              <a:rPr lang="en-US" sz="1800" dirty="0"/>
              <a:t> Kim, Michael A. </a:t>
            </a:r>
            <a:r>
              <a:rPr lang="en-US" sz="1800" dirty="0" err="1"/>
              <a:t>Kozuch</a:t>
            </a:r>
            <a:r>
              <a:rPr lang="en-US" sz="1800" dirty="0"/>
              <a:t>, Onur Mutlu, Phillip B. Gibbons, and Todd C. Mowry,</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br>
              <a:rPr lang="en-US" sz="1800" dirty="0">
                <a:solidFill>
                  <a:srgbClr val="0432FF"/>
                </a:solidFill>
              </a:rPr>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a:t>
            </a:r>
            <a:br>
              <a:rPr lang="en-US" sz="1800" dirty="0"/>
            </a:br>
            <a:br>
              <a:rPr lang="en-US" sz="1800" dirty="0"/>
            </a:br>
            <a:endParaRPr lang="en-US" sz="18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01095"/>
            <a:ext cx="9144000" cy="2092201"/>
          </a:xfrm>
          <a:prstGeom prst="rect">
            <a:avLst/>
          </a:prstGeom>
        </p:spPr>
      </p:pic>
    </p:spTree>
    <p:extLst>
      <p:ext uri="{BB962C8B-B14F-4D97-AF65-F5344CB8AC3E}">
        <p14:creationId xmlns:p14="http://schemas.microsoft.com/office/powerpoint/2010/main" val="39592337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137957281"/>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6E973-379F-0E47-9237-8E81F18B2687}"/>
              </a:ext>
            </a:extLst>
          </p:cNvPr>
          <p:cNvSpPr>
            <a:spLocks noGrp="1"/>
          </p:cNvSpPr>
          <p:nvPr>
            <p:ph type="title"/>
          </p:nvPr>
        </p:nvSpPr>
        <p:spPr/>
        <p:txBody>
          <a:bodyPr/>
          <a:lstStyle/>
          <a:p>
            <a:r>
              <a:rPr lang="en-CA" sz="4400" dirty="0"/>
              <a:t>SIMDRAM Key Idea </a:t>
            </a:r>
            <a:br>
              <a:rPr lang="en-CA" sz="4400" dirty="0"/>
            </a:br>
            <a:endParaRPr lang="en-US" sz="4400" dirty="0"/>
          </a:p>
        </p:txBody>
      </p:sp>
      <p:sp>
        <p:nvSpPr>
          <p:cNvPr id="3" name="Content Placeholder 2">
            <a:extLst>
              <a:ext uri="{FF2B5EF4-FFF2-40B4-BE49-F238E27FC236}">
                <a16:creationId xmlns:a16="http://schemas.microsoft.com/office/drawing/2014/main" id="{A223BDE8-46CC-8D47-991F-4D759631276F}"/>
              </a:ext>
            </a:extLst>
          </p:cNvPr>
          <p:cNvSpPr>
            <a:spLocks noGrp="1"/>
          </p:cNvSpPr>
          <p:nvPr>
            <p:ph idx="1"/>
          </p:nvPr>
        </p:nvSpPr>
        <p:spPr>
          <a:xfrm>
            <a:off x="78189" y="769623"/>
            <a:ext cx="8987622" cy="5763699"/>
          </a:xfrm>
        </p:spPr>
        <p:txBody>
          <a:bodyPr/>
          <a:lstStyle/>
          <a:p>
            <a:pPr lvl="1"/>
            <a:endParaRPr lang="en-US" sz="800" dirty="0"/>
          </a:p>
          <a:p>
            <a:pPr lvl="1"/>
            <a:endParaRPr lang="en-US" sz="800" dirty="0"/>
          </a:p>
          <a:p>
            <a:pPr marL="457200" lvl="1" indent="0">
              <a:buNone/>
            </a:pPr>
            <a:endParaRPr lang="en-US" sz="800" dirty="0"/>
          </a:p>
          <a:p>
            <a:pPr lvl="1"/>
            <a:endParaRPr lang="en-US" sz="800" dirty="0"/>
          </a:p>
          <a:p>
            <a:r>
              <a:rPr lang="en-US" b="1" dirty="0">
                <a:solidFill>
                  <a:schemeClr val="accent6">
                    <a:lumMod val="75000"/>
                  </a:schemeClr>
                </a:solidFill>
              </a:rPr>
              <a:t>SIMDRAM: </a:t>
            </a:r>
            <a:r>
              <a:rPr lang="en-US" dirty="0"/>
              <a:t>An end-to-end processing-using-DRAM framework that provides the </a:t>
            </a:r>
            <a:r>
              <a:rPr lang="en-US" dirty="0">
                <a:solidFill>
                  <a:schemeClr val="accent2"/>
                </a:solidFill>
              </a:rPr>
              <a:t>programming interface</a:t>
            </a:r>
            <a:r>
              <a:rPr lang="en-US" dirty="0"/>
              <a:t>, the </a:t>
            </a:r>
            <a:r>
              <a:rPr lang="en-US" dirty="0">
                <a:solidFill>
                  <a:schemeClr val="accent2"/>
                </a:solidFill>
              </a:rPr>
              <a:t>ISA</a:t>
            </a:r>
            <a:r>
              <a:rPr lang="en-US" dirty="0"/>
              <a:t>, and the </a:t>
            </a:r>
            <a:r>
              <a:rPr lang="en-US" dirty="0">
                <a:solidFill>
                  <a:schemeClr val="accent2"/>
                </a:solidFill>
              </a:rPr>
              <a:t>hardware</a:t>
            </a:r>
            <a:r>
              <a:rPr lang="en-US" dirty="0"/>
              <a:t> </a:t>
            </a:r>
            <a:r>
              <a:rPr lang="en-US" dirty="0">
                <a:solidFill>
                  <a:schemeClr val="accent2"/>
                </a:solidFill>
              </a:rPr>
              <a:t>support</a:t>
            </a:r>
            <a:r>
              <a:rPr lang="en-US" dirty="0"/>
              <a:t> for:</a:t>
            </a:r>
          </a:p>
          <a:p>
            <a:endParaRPr lang="en-US" sz="2400" dirty="0"/>
          </a:p>
          <a:p>
            <a:pPr lvl="1"/>
            <a:r>
              <a:rPr lang="en-US" b="1" dirty="0">
                <a:solidFill>
                  <a:schemeClr val="accent1">
                    <a:lumMod val="75000"/>
                  </a:schemeClr>
                </a:solidFill>
              </a:rPr>
              <a:t>Efficiently</a:t>
            </a:r>
            <a:r>
              <a:rPr lang="en-US" dirty="0"/>
              <a:t> computing </a:t>
            </a:r>
            <a:r>
              <a:rPr lang="en-US" b="1" dirty="0">
                <a:solidFill>
                  <a:srgbClr val="C00000"/>
                </a:solidFill>
              </a:rPr>
              <a:t>complex</a:t>
            </a:r>
            <a:r>
              <a:rPr lang="en-US" dirty="0"/>
              <a:t> operations in DRAM</a:t>
            </a:r>
          </a:p>
          <a:p>
            <a:pPr lvl="1"/>
            <a:endParaRPr lang="en-US" sz="800" dirty="0"/>
          </a:p>
          <a:p>
            <a:pPr lvl="1"/>
            <a:r>
              <a:rPr lang="en-US" dirty="0"/>
              <a:t>Providing the ability to implement </a:t>
            </a:r>
            <a:r>
              <a:rPr lang="en-US" b="1" dirty="0">
                <a:solidFill>
                  <a:schemeClr val="accent1">
                    <a:lumMod val="75000"/>
                  </a:schemeClr>
                </a:solidFill>
              </a:rPr>
              <a:t>arbitrary</a:t>
            </a:r>
            <a:r>
              <a:rPr lang="en-US" dirty="0"/>
              <a:t> operations as required</a:t>
            </a:r>
          </a:p>
          <a:p>
            <a:pPr lvl="1"/>
            <a:endParaRPr lang="en-US" sz="800" dirty="0"/>
          </a:p>
          <a:p>
            <a:pPr lvl="1"/>
            <a:r>
              <a:rPr lang="en-US" dirty="0"/>
              <a:t>Using an </a:t>
            </a:r>
            <a:r>
              <a:rPr lang="en-US" b="1" dirty="0">
                <a:solidFill>
                  <a:schemeClr val="accent6">
                    <a:lumMod val="75000"/>
                  </a:schemeClr>
                </a:solidFill>
              </a:rPr>
              <a:t>in-DRAM massively-parallel SIMD substrate</a:t>
            </a:r>
            <a:r>
              <a:rPr lang="en-US" dirty="0"/>
              <a:t> that requires </a:t>
            </a:r>
            <a:r>
              <a:rPr lang="en-US" b="1" dirty="0">
                <a:solidFill>
                  <a:schemeClr val="accent1">
                    <a:lumMod val="75000"/>
                  </a:schemeClr>
                </a:solidFill>
              </a:rPr>
              <a:t>minimal</a:t>
            </a:r>
            <a:r>
              <a:rPr lang="en-US" dirty="0"/>
              <a:t> changes to DRAM architecture</a:t>
            </a:r>
          </a:p>
          <a:p>
            <a:pPr lvl="2"/>
            <a:endParaRPr lang="en-US" dirty="0"/>
          </a:p>
          <a:p>
            <a:pPr lvl="1"/>
            <a:endParaRPr lang="en-US" dirty="0"/>
          </a:p>
        </p:txBody>
      </p:sp>
      <p:sp>
        <p:nvSpPr>
          <p:cNvPr id="4" name="Slide Number Placeholder 2">
            <a:extLst>
              <a:ext uri="{FF2B5EF4-FFF2-40B4-BE49-F238E27FC236}">
                <a16:creationId xmlns:a16="http://schemas.microsoft.com/office/drawing/2014/main" id="{E33E8851-BF95-6842-9DAC-3E18705E07DB}"/>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23</a:t>
            </a:r>
          </a:p>
        </p:txBody>
      </p:sp>
    </p:spTree>
    <p:extLst>
      <p:ext uri="{BB962C8B-B14F-4D97-AF65-F5344CB8AC3E}">
        <p14:creationId xmlns:p14="http://schemas.microsoft.com/office/powerpoint/2010/main" val="3932643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5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fade">
                                      <p:cBhvr>
                                        <p:cTn id="12" dur="500"/>
                                        <p:tgtEl>
                                          <p:spTgt spid="3">
                                            <p:txEl>
                                              <p:pRg st="8" end="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animEffect transition="in" filter="fade">
                                      <p:cBhvr>
                                        <p:cTn id="1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Rounded Rectangle 159">
            <a:extLst>
              <a:ext uri="{FF2B5EF4-FFF2-40B4-BE49-F238E27FC236}">
                <a16:creationId xmlns:a16="http://schemas.microsoft.com/office/drawing/2014/main" id="{4AC448A1-D8FC-074B-83B4-F13809959B84}"/>
              </a:ext>
            </a:extLst>
          </p:cNvPr>
          <p:cNvSpPr/>
          <p:nvPr/>
        </p:nvSpPr>
        <p:spPr>
          <a:xfrm>
            <a:off x="3056442" y="3767639"/>
            <a:ext cx="3907140" cy="2443475"/>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4" name="Group 3">
            <a:extLst>
              <a:ext uri="{FF2B5EF4-FFF2-40B4-BE49-F238E27FC236}">
                <a16:creationId xmlns:a16="http://schemas.microsoft.com/office/drawing/2014/main" id="{D15069BC-5B11-7743-B528-35178FAE71ED}"/>
              </a:ext>
            </a:extLst>
          </p:cNvPr>
          <p:cNvGrpSpPr/>
          <p:nvPr/>
        </p:nvGrpSpPr>
        <p:grpSpPr>
          <a:xfrm>
            <a:off x="7116062" y="3738583"/>
            <a:ext cx="2105825" cy="2379840"/>
            <a:chOff x="7116062" y="3738583"/>
            <a:chExt cx="2105825" cy="2379840"/>
          </a:xfrm>
        </p:grpSpPr>
        <p:sp>
          <p:nvSpPr>
            <p:cNvPr id="480" name="Rectangle 479">
              <a:extLst>
                <a:ext uri="{FF2B5EF4-FFF2-40B4-BE49-F238E27FC236}">
                  <a16:creationId xmlns:a16="http://schemas.microsoft.com/office/drawing/2014/main" id="{9AFA37DF-98AF-2A42-A277-2415E78A0DFE}"/>
                </a:ext>
              </a:extLst>
            </p:cNvPr>
            <p:cNvSpPr/>
            <p:nvPr/>
          </p:nvSpPr>
          <p:spPr>
            <a:xfrm>
              <a:off x="7279373" y="4036626"/>
              <a:ext cx="1779205" cy="20817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2" name="Rectangle 511">
              <a:extLst>
                <a:ext uri="{FF2B5EF4-FFF2-40B4-BE49-F238E27FC236}">
                  <a16:creationId xmlns:a16="http://schemas.microsoft.com/office/drawing/2014/main" id="{700FA02F-65ED-7C4E-A239-5A4A264BDB14}"/>
                </a:ext>
              </a:extLst>
            </p:cNvPr>
            <p:cNvSpPr/>
            <p:nvPr/>
          </p:nvSpPr>
          <p:spPr>
            <a:xfrm>
              <a:off x="7116062" y="3738583"/>
              <a:ext cx="2105825"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sp>
          <p:nvSpPr>
            <p:cNvPr id="527" name="Rectangle 526">
              <a:extLst>
                <a:ext uri="{FF2B5EF4-FFF2-40B4-BE49-F238E27FC236}">
                  <a16:creationId xmlns:a16="http://schemas.microsoft.com/office/drawing/2014/main" id="{9784C941-66A3-5040-BA46-DAC418472FA1}"/>
                </a:ext>
              </a:extLst>
            </p:cNvPr>
            <p:cNvSpPr/>
            <p:nvPr/>
          </p:nvSpPr>
          <p:spPr>
            <a:xfrm>
              <a:off x="7365094" y="4022208"/>
              <a:ext cx="1704313" cy="58413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 result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 memory</a:t>
              </a:r>
            </a:p>
          </p:txBody>
        </p:sp>
      </p:grpSp>
      <p:sp>
        <p:nvSpPr>
          <p:cNvPr id="159" name="Rounded Rectangle 158">
            <a:extLst>
              <a:ext uri="{FF2B5EF4-FFF2-40B4-BE49-F238E27FC236}">
                <a16:creationId xmlns:a16="http://schemas.microsoft.com/office/drawing/2014/main" id="{CE0A9994-29A9-8347-A12F-21F4FFB866BF}"/>
              </a:ext>
            </a:extLst>
          </p:cNvPr>
          <p:cNvSpPr/>
          <p:nvPr/>
        </p:nvSpPr>
        <p:spPr>
          <a:xfrm>
            <a:off x="4425755" y="906211"/>
            <a:ext cx="1809803" cy="2494674"/>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57" name="Rounded Rectangle 156">
            <a:extLst>
              <a:ext uri="{FF2B5EF4-FFF2-40B4-BE49-F238E27FC236}">
                <a16:creationId xmlns:a16="http://schemas.microsoft.com/office/drawing/2014/main" id="{2989069A-F661-FE42-B264-D815DC8F0544}"/>
              </a:ext>
            </a:extLst>
          </p:cNvPr>
          <p:cNvSpPr/>
          <p:nvPr/>
        </p:nvSpPr>
        <p:spPr>
          <a:xfrm>
            <a:off x="2517838" y="871442"/>
            <a:ext cx="1754690" cy="2223831"/>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539" name="Group 538">
            <a:extLst>
              <a:ext uri="{FF2B5EF4-FFF2-40B4-BE49-F238E27FC236}">
                <a16:creationId xmlns:a16="http://schemas.microsoft.com/office/drawing/2014/main" id="{69A25650-7088-E942-BE76-58AD68057FC5}"/>
              </a:ext>
            </a:extLst>
          </p:cNvPr>
          <p:cNvGrpSpPr/>
          <p:nvPr/>
        </p:nvGrpSpPr>
        <p:grpSpPr>
          <a:xfrm>
            <a:off x="2784191" y="3749514"/>
            <a:ext cx="4109777" cy="2461604"/>
            <a:chOff x="2784191" y="4268508"/>
            <a:chExt cx="4109777" cy="2461604"/>
          </a:xfrm>
        </p:grpSpPr>
        <p:sp>
          <p:nvSpPr>
            <p:cNvPr id="485" name="Rectangle 484">
              <a:extLst>
                <a:ext uri="{FF2B5EF4-FFF2-40B4-BE49-F238E27FC236}">
                  <a16:creationId xmlns:a16="http://schemas.microsoft.com/office/drawing/2014/main" id="{B6F33155-1D4A-2D44-8995-E31DEBF89CA4}"/>
                </a:ext>
              </a:extLst>
            </p:cNvPr>
            <p:cNvSpPr/>
            <p:nvPr/>
          </p:nvSpPr>
          <p:spPr>
            <a:xfrm>
              <a:off x="3159645" y="4569003"/>
              <a:ext cx="3707606" cy="1836613"/>
            </a:xfrm>
            <a:prstGeom prst="rect">
              <a:avLst/>
            </a:prstGeom>
            <a:solidFill>
              <a:srgbClr val="D4DAD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no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mc:AlternateContent xmlns:mc="http://schemas.openxmlformats.org/markup-compatibility/2006" xmlns:a14="http://schemas.microsoft.com/office/drawing/2010/main">
          <mc:Choice Requires="a14">
            <p:sp>
              <p:nvSpPr>
                <p:cNvPr id="506" name="Rectangle 505">
                  <a:extLst>
                    <a:ext uri="{FF2B5EF4-FFF2-40B4-BE49-F238E27FC236}">
                      <a16:creationId xmlns:a16="http://schemas.microsoft.com/office/drawing/2014/main" id="{AA201954-4CB7-F043-8993-22912F606DF1}"/>
                    </a:ext>
                  </a:extLst>
                </p:cNvPr>
                <p:cNvSpPr/>
                <p:nvPr/>
              </p:nvSpPr>
              <p:spPr>
                <a:xfrm>
                  <a:off x="3202188" y="4268508"/>
                  <a:ext cx="3691780" cy="55399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3: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Execution according to </a:t>
                  </a:r>
                  <a14:m>
                    <m:oMath xmlns:m="http://schemas.openxmlformats.org/officeDocument/2006/math">
                      <m:r>
                        <m:rPr>
                          <m:sty m:val="p"/>
                        </m:rPr>
                        <a:rPr kumimoji="0" lang="en-US" sz="1400" b="0" i="0"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μ</m:t>
                      </m:r>
                    </m:oMath>
                  </a14:m>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mc:Choice>
          <mc:Fallback xmlns="">
            <p:sp>
              <p:nvSpPr>
                <p:cNvPr id="506" name="Rectangle 505">
                  <a:extLst>
                    <a:ext uri="{FF2B5EF4-FFF2-40B4-BE49-F238E27FC236}">
                      <a16:creationId xmlns:a16="http://schemas.microsoft.com/office/drawing/2014/main" id="{AA201954-4CB7-F043-8993-22912F606DF1}"/>
                    </a:ext>
                  </a:extLst>
                </p:cNvPr>
                <p:cNvSpPr>
                  <a:spLocks noRot="1" noChangeAspect="1" noMove="1" noResize="1" noEditPoints="1" noAdjustHandles="1" noChangeArrowheads="1" noChangeShapeType="1" noTextEdit="1"/>
                </p:cNvSpPr>
                <p:nvPr/>
              </p:nvSpPr>
              <p:spPr>
                <a:xfrm>
                  <a:off x="3202188" y="4268508"/>
                  <a:ext cx="3691780" cy="553998"/>
                </a:xfrm>
                <a:prstGeom prst="rect">
                  <a:avLst/>
                </a:prstGeom>
                <a:blipFill>
                  <a:blip r:embed="rId3"/>
                  <a:stretch>
                    <a:fillRect t="-2273"/>
                  </a:stretch>
                </a:blipFill>
              </p:spPr>
              <p:txBody>
                <a:bodyPr/>
                <a:lstStyle/>
                <a:p>
                  <a:r>
                    <a:rPr lang="en-US">
                      <a:noFill/>
                    </a:rPr>
                    <a:t> </a:t>
                  </a:r>
                </a:p>
              </p:txBody>
            </p:sp>
          </mc:Fallback>
        </mc:AlternateContent>
        <p:sp>
          <p:nvSpPr>
            <p:cNvPr id="509" name="Rectangle 508">
              <a:extLst>
                <a:ext uri="{FF2B5EF4-FFF2-40B4-BE49-F238E27FC236}">
                  <a16:creationId xmlns:a16="http://schemas.microsoft.com/office/drawing/2014/main" id="{11EEB551-2120-B245-8E0A-A96351D3B463}"/>
                </a:ext>
              </a:extLst>
            </p:cNvPr>
            <p:cNvSpPr/>
            <p:nvPr/>
          </p:nvSpPr>
          <p:spPr>
            <a:xfrm>
              <a:off x="4078736" y="6391878"/>
              <a:ext cx="1795300" cy="33823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Memory Controller</a:t>
              </a:r>
            </a:p>
          </p:txBody>
        </p:sp>
        <p:sp>
          <p:nvSpPr>
            <p:cNvPr id="530" name="Right Arrow 529">
              <a:extLst>
                <a:ext uri="{FF2B5EF4-FFF2-40B4-BE49-F238E27FC236}">
                  <a16:creationId xmlns:a16="http://schemas.microsoft.com/office/drawing/2014/main" id="{7C5845D4-4CA6-3E42-B6D7-0362C943D4DB}"/>
                </a:ext>
              </a:extLst>
            </p:cNvPr>
            <p:cNvSpPr/>
            <p:nvPr/>
          </p:nvSpPr>
          <p:spPr>
            <a:xfrm>
              <a:off x="2784191" y="5423150"/>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nvGrpSpPr>
          <p:cNvPr id="538" name="Group 537">
            <a:extLst>
              <a:ext uri="{FF2B5EF4-FFF2-40B4-BE49-F238E27FC236}">
                <a16:creationId xmlns:a16="http://schemas.microsoft.com/office/drawing/2014/main" id="{08AF0EC2-609C-F644-8103-F442ADEE8FB0}"/>
              </a:ext>
            </a:extLst>
          </p:cNvPr>
          <p:cNvGrpSpPr/>
          <p:nvPr/>
        </p:nvGrpSpPr>
        <p:grpSpPr>
          <a:xfrm>
            <a:off x="66283" y="3742548"/>
            <a:ext cx="2652598" cy="2143375"/>
            <a:chOff x="66283" y="4261542"/>
            <a:chExt cx="2652598" cy="2143375"/>
          </a:xfrm>
        </p:grpSpPr>
        <p:sp>
          <p:nvSpPr>
            <p:cNvPr id="482" name="Rectangle 481">
              <a:extLst>
                <a:ext uri="{FF2B5EF4-FFF2-40B4-BE49-F238E27FC236}">
                  <a16:creationId xmlns:a16="http://schemas.microsoft.com/office/drawing/2014/main" id="{7ECC5597-7531-DD4A-A762-4F493DD7DC72}"/>
                </a:ext>
              </a:extLst>
            </p:cNvPr>
            <p:cNvSpPr/>
            <p:nvPr/>
          </p:nvSpPr>
          <p:spPr>
            <a:xfrm>
              <a:off x="66283" y="4555620"/>
              <a:ext cx="2652598" cy="18492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3" name="Rounded Rectangle 482">
              <a:extLst>
                <a:ext uri="{FF2B5EF4-FFF2-40B4-BE49-F238E27FC236}">
                  <a16:creationId xmlns:a16="http://schemas.microsoft.com/office/drawing/2014/main" id="{98B3D348-B9C5-7E40-8AF0-F8D66D07DD9B}"/>
                </a:ext>
              </a:extLst>
            </p:cNvPr>
            <p:cNvSpPr/>
            <p:nvPr/>
          </p:nvSpPr>
          <p:spPr>
            <a:xfrm>
              <a:off x="174824" y="4882613"/>
              <a:ext cx="2446884" cy="1422183"/>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4" name="Rectangle 483">
              <a:extLst>
                <a:ext uri="{FF2B5EF4-FFF2-40B4-BE49-F238E27FC236}">
                  <a16:creationId xmlns:a16="http://schemas.microsoft.com/office/drawing/2014/main" id="{26B285CE-11E6-1743-8406-B4E5D173D7B4}"/>
                </a:ext>
              </a:extLst>
            </p:cNvPr>
            <p:cNvSpPr/>
            <p:nvPr/>
          </p:nvSpPr>
          <p:spPr>
            <a:xfrm>
              <a:off x="777522" y="4261542"/>
              <a:ext cx="1069524"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487" name="Rectangle 486">
              <a:extLst>
                <a:ext uri="{FF2B5EF4-FFF2-40B4-BE49-F238E27FC236}">
                  <a16:creationId xmlns:a16="http://schemas.microsoft.com/office/drawing/2014/main" id="{1BCC0FA6-6593-B848-B7BB-4CB32A174C35}"/>
                </a:ext>
              </a:extLst>
            </p:cNvPr>
            <p:cNvSpPr/>
            <p:nvPr/>
          </p:nvSpPr>
          <p:spPr>
            <a:xfrm>
              <a:off x="291206" y="5444803"/>
              <a:ext cx="2036555" cy="327477"/>
            </a:xfrm>
            <a:prstGeom prst="rect">
              <a:avLst/>
            </a:prstGeom>
            <a:solidFill>
              <a:srgbClr val="FFBFC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1" name="Rectangle 510">
              <a:extLst>
                <a:ext uri="{FF2B5EF4-FFF2-40B4-BE49-F238E27FC236}">
                  <a16:creationId xmlns:a16="http://schemas.microsoft.com/office/drawing/2014/main" id="{6DEB2F96-2CE8-2048-A0CE-39C107EEA67F}"/>
                </a:ext>
              </a:extLst>
            </p:cNvPr>
            <p:cNvSpPr/>
            <p:nvPr/>
          </p:nvSpPr>
          <p:spPr>
            <a:xfrm>
              <a:off x="117482" y="4563039"/>
              <a:ext cx="247805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SIMDRAM-enabled application</a:t>
              </a:r>
            </a:p>
          </p:txBody>
        </p:sp>
      </p:grpSp>
      <p:sp>
        <p:nvSpPr>
          <p:cNvPr id="2" name="Title 1">
            <a:extLst>
              <a:ext uri="{FF2B5EF4-FFF2-40B4-BE49-F238E27FC236}">
                <a16:creationId xmlns:a16="http://schemas.microsoft.com/office/drawing/2014/main" id="{59EB68DD-EA82-D94D-9067-B51AF57C613B}"/>
              </a:ext>
            </a:extLst>
          </p:cNvPr>
          <p:cNvSpPr>
            <a:spLocks noGrp="1"/>
          </p:cNvSpPr>
          <p:nvPr>
            <p:ph type="title"/>
          </p:nvPr>
        </p:nvSpPr>
        <p:spPr/>
        <p:txBody>
          <a:bodyPr/>
          <a:lstStyle/>
          <a:p>
            <a:r>
              <a:rPr lang="en-US" sz="4000" b="1" dirty="0">
                <a:latin typeface="Cambria" panose="02040503050406030204" pitchFamily="18" charset="0"/>
              </a:rPr>
              <a:t>SIMDRAM Framework: Overview </a:t>
            </a:r>
          </a:p>
        </p:txBody>
      </p:sp>
      <p:graphicFrame>
        <p:nvGraphicFramePr>
          <p:cNvPr id="311" name="Table 310">
            <a:extLst>
              <a:ext uri="{FF2B5EF4-FFF2-40B4-BE49-F238E27FC236}">
                <a16:creationId xmlns:a16="http://schemas.microsoft.com/office/drawing/2014/main" id="{50A10DFB-237C-1B45-AB7A-463F2C2CCC5B}"/>
              </a:ext>
            </a:extLst>
          </p:cNvPr>
          <p:cNvGraphicFramePr>
            <a:graphicFrameLocks noGrp="1"/>
          </p:cNvGraphicFramePr>
          <p:nvPr/>
        </p:nvGraphicFramePr>
        <p:xfrm>
          <a:off x="4600883" y="1699346"/>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sp>
        <p:nvSpPr>
          <p:cNvPr id="312" name="Rectangle 311">
            <a:extLst>
              <a:ext uri="{FF2B5EF4-FFF2-40B4-BE49-F238E27FC236}">
                <a16:creationId xmlns:a16="http://schemas.microsoft.com/office/drawing/2014/main" id="{D7280049-9ED3-3947-9F28-E8F495F29C7B}"/>
              </a:ext>
            </a:extLst>
          </p:cNvPr>
          <p:cNvSpPr/>
          <p:nvPr/>
        </p:nvSpPr>
        <p:spPr>
          <a:xfrm>
            <a:off x="6271191" y="1235618"/>
            <a:ext cx="2800096" cy="224445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314" name="Straight Arrow Connector 313">
            <a:extLst>
              <a:ext uri="{FF2B5EF4-FFF2-40B4-BE49-F238E27FC236}">
                <a16:creationId xmlns:a16="http://schemas.microsoft.com/office/drawing/2014/main" id="{989EFE27-25B1-1F44-B095-4CC257B80B80}"/>
              </a:ext>
            </a:extLst>
          </p:cNvPr>
          <p:cNvCxnSpPr>
            <a:cxnSpLocks/>
          </p:cNvCxnSpPr>
          <p:nvPr/>
        </p:nvCxnSpPr>
        <p:spPr>
          <a:xfrm>
            <a:off x="6114414" y="1827291"/>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6" name="Oval 315">
            <a:extLst>
              <a:ext uri="{FF2B5EF4-FFF2-40B4-BE49-F238E27FC236}">
                <a16:creationId xmlns:a16="http://schemas.microsoft.com/office/drawing/2014/main" id="{6770D35C-7264-0049-95CD-58D4DDF3EDED}"/>
              </a:ext>
            </a:extLst>
          </p:cNvPr>
          <p:cNvSpPr/>
          <p:nvPr/>
        </p:nvSpPr>
        <p:spPr>
          <a:xfrm flipH="1">
            <a:off x="11015591" y="2382396"/>
            <a:ext cx="143179" cy="86362"/>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46" name="Rectangle 345">
            <a:extLst>
              <a:ext uri="{FF2B5EF4-FFF2-40B4-BE49-F238E27FC236}">
                <a16:creationId xmlns:a16="http://schemas.microsoft.com/office/drawing/2014/main" id="{1DC1A0F9-70D7-B448-BC54-7750CE6339AE}"/>
              </a:ext>
            </a:extLst>
          </p:cNvPr>
          <p:cNvSpPr/>
          <p:nvPr/>
        </p:nvSpPr>
        <p:spPr>
          <a:xfrm>
            <a:off x="6854162" y="912400"/>
            <a:ext cx="210582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grpSp>
        <p:nvGrpSpPr>
          <p:cNvPr id="413" name="Group 412">
            <a:extLst>
              <a:ext uri="{FF2B5EF4-FFF2-40B4-BE49-F238E27FC236}">
                <a16:creationId xmlns:a16="http://schemas.microsoft.com/office/drawing/2014/main" id="{8A315B32-246B-344C-B00D-2D50360431A0}"/>
              </a:ext>
            </a:extLst>
          </p:cNvPr>
          <p:cNvGrpSpPr/>
          <p:nvPr/>
        </p:nvGrpSpPr>
        <p:grpSpPr>
          <a:xfrm>
            <a:off x="96203" y="908217"/>
            <a:ext cx="2108505" cy="2106083"/>
            <a:chOff x="185117" y="1916050"/>
            <a:chExt cx="2355144" cy="2549656"/>
          </a:xfrm>
        </p:grpSpPr>
        <p:sp>
          <p:nvSpPr>
            <p:cNvPr id="347" name="Rectangle 346">
              <a:extLst>
                <a:ext uri="{FF2B5EF4-FFF2-40B4-BE49-F238E27FC236}">
                  <a16:creationId xmlns:a16="http://schemas.microsoft.com/office/drawing/2014/main" id="{926A9443-4A7F-B340-B495-8DEC465CEB8F}"/>
                </a:ext>
              </a:extLst>
            </p:cNvPr>
            <p:cNvSpPr/>
            <p:nvPr/>
          </p:nvSpPr>
          <p:spPr>
            <a:xfrm>
              <a:off x="682041" y="1916050"/>
              <a:ext cx="119936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348" name="Rectangle 347">
              <a:extLst>
                <a:ext uri="{FF2B5EF4-FFF2-40B4-BE49-F238E27FC236}">
                  <a16:creationId xmlns:a16="http://schemas.microsoft.com/office/drawing/2014/main" id="{5DC29713-5DE8-524E-A574-56227018A709}"/>
                </a:ext>
              </a:extLst>
            </p:cNvPr>
            <p:cNvSpPr/>
            <p:nvPr/>
          </p:nvSpPr>
          <p:spPr>
            <a:xfrm>
              <a:off x="185117" y="2303641"/>
              <a:ext cx="2355144" cy="2138313"/>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9" name="Group 408">
              <a:extLst>
                <a:ext uri="{FF2B5EF4-FFF2-40B4-BE49-F238E27FC236}">
                  <a16:creationId xmlns:a16="http://schemas.microsoft.com/office/drawing/2014/main" id="{4BBB42AF-207D-8C44-9BEB-FC30D95D6D4B}"/>
                </a:ext>
              </a:extLst>
            </p:cNvPr>
            <p:cNvGrpSpPr/>
            <p:nvPr/>
          </p:nvGrpSpPr>
          <p:grpSpPr>
            <a:xfrm>
              <a:off x="290791" y="2622675"/>
              <a:ext cx="2112038" cy="1843031"/>
              <a:chOff x="290791" y="2622675"/>
              <a:chExt cx="2112038" cy="1843031"/>
            </a:xfrm>
          </p:grpSpPr>
          <p:sp>
            <p:nvSpPr>
              <p:cNvPr id="350" name="Rounded Rectangle 349">
                <a:extLst>
                  <a:ext uri="{FF2B5EF4-FFF2-40B4-BE49-F238E27FC236}">
                    <a16:creationId xmlns:a16="http://schemas.microsoft.com/office/drawing/2014/main" id="{6D3A1CD3-1656-4A4D-A9A0-DBA1702BECAE}"/>
                  </a:ext>
                </a:extLst>
              </p:cNvPr>
              <p:cNvSpPr/>
              <p:nvPr/>
            </p:nvSpPr>
            <p:spPr>
              <a:xfrm>
                <a:off x="290791" y="2622675"/>
                <a:ext cx="2112038" cy="146859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351" name="Group 350">
                <a:extLst>
                  <a:ext uri="{FF2B5EF4-FFF2-40B4-BE49-F238E27FC236}">
                    <a16:creationId xmlns:a16="http://schemas.microsoft.com/office/drawing/2014/main" id="{5CC6CC20-848A-8E46-936F-05C4F53EC60E}"/>
                  </a:ext>
                </a:extLst>
              </p:cNvPr>
              <p:cNvGrpSpPr/>
              <p:nvPr/>
            </p:nvGrpSpPr>
            <p:grpSpPr>
              <a:xfrm>
                <a:off x="377937" y="2784891"/>
                <a:ext cx="1970675" cy="1263750"/>
                <a:chOff x="867018" y="2489687"/>
                <a:chExt cx="2314002" cy="1360547"/>
              </a:xfrm>
            </p:grpSpPr>
            <p:grpSp>
              <p:nvGrpSpPr>
                <p:cNvPr id="353" name="Group 352">
                  <a:extLst>
                    <a:ext uri="{FF2B5EF4-FFF2-40B4-BE49-F238E27FC236}">
                      <a16:creationId xmlns:a16="http://schemas.microsoft.com/office/drawing/2014/main" id="{D3E7F195-04A5-4B4D-B2B8-43EF22AD9995}"/>
                    </a:ext>
                  </a:extLst>
                </p:cNvPr>
                <p:cNvGrpSpPr/>
                <p:nvPr/>
              </p:nvGrpSpPr>
              <p:grpSpPr>
                <a:xfrm>
                  <a:off x="1143322" y="2489687"/>
                  <a:ext cx="1235746" cy="391038"/>
                  <a:chOff x="2411760" y="3068960"/>
                  <a:chExt cx="6065150" cy="1584176"/>
                </a:xfrm>
                <a:solidFill>
                  <a:schemeClr val="tx1"/>
                </a:solidFill>
              </p:grpSpPr>
              <p:sp>
                <p:nvSpPr>
                  <p:cNvPr id="373" name="Flowchart: Delay 3">
                    <a:extLst>
                      <a:ext uri="{FF2B5EF4-FFF2-40B4-BE49-F238E27FC236}">
                        <a16:creationId xmlns:a16="http://schemas.microsoft.com/office/drawing/2014/main" id="{26B61A90-35A5-B849-8852-2CD7EC13F006}"/>
                      </a:ext>
                    </a:extLst>
                  </p:cNvPr>
                  <p:cNvSpPr/>
                  <p:nvPr/>
                </p:nvSpPr>
                <p:spPr>
                  <a:xfrm>
                    <a:off x="3707904" y="3068960"/>
                    <a:ext cx="1728192"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4" name="Straight Connector 373">
                    <a:extLst>
                      <a:ext uri="{FF2B5EF4-FFF2-40B4-BE49-F238E27FC236}">
                        <a16:creationId xmlns:a16="http://schemas.microsoft.com/office/drawing/2014/main" id="{9628BD32-F67E-7841-9609-8E2EAF01F2C3}"/>
                      </a:ext>
                    </a:extLst>
                  </p:cNvPr>
                  <p:cNvCxnSpPr/>
                  <p:nvPr/>
                </p:nvCxnSpPr>
                <p:spPr>
                  <a:xfrm flipH="1">
                    <a:off x="2627784" y="3284984"/>
                    <a:ext cx="1080120" cy="0"/>
                  </a:xfrm>
                  <a:prstGeom prst="line">
                    <a:avLst/>
                  </a:prstGeom>
                  <a:grpFill/>
                  <a:ln w="12700" cap="flat" cmpd="sng" algn="ctr">
                    <a:solidFill>
                      <a:schemeClr val="tx1"/>
                    </a:solidFill>
                    <a:prstDash val="solid"/>
                  </a:ln>
                  <a:effectLst/>
                </p:spPr>
              </p:cxnSp>
              <p:cxnSp>
                <p:nvCxnSpPr>
                  <p:cNvPr id="375" name="Straight Connector 374">
                    <a:extLst>
                      <a:ext uri="{FF2B5EF4-FFF2-40B4-BE49-F238E27FC236}">
                        <a16:creationId xmlns:a16="http://schemas.microsoft.com/office/drawing/2014/main" id="{BE6B1FC3-6068-1C4B-BCD7-1ADA7298461A}"/>
                      </a:ext>
                    </a:extLst>
                  </p:cNvPr>
                  <p:cNvCxnSpPr/>
                  <p:nvPr/>
                </p:nvCxnSpPr>
                <p:spPr>
                  <a:xfrm flipH="1">
                    <a:off x="2627784" y="4437112"/>
                    <a:ext cx="1080120" cy="0"/>
                  </a:xfrm>
                  <a:prstGeom prst="line">
                    <a:avLst/>
                  </a:prstGeom>
                  <a:grpFill/>
                  <a:ln w="12700" cap="flat" cmpd="sng" algn="ctr">
                    <a:solidFill>
                      <a:schemeClr val="tx1"/>
                    </a:solidFill>
                    <a:prstDash val="solid"/>
                  </a:ln>
                  <a:effectLst/>
                </p:spPr>
              </p:cxnSp>
              <p:cxnSp>
                <p:nvCxnSpPr>
                  <p:cNvPr id="376" name="Straight Connector 375">
                    <a:extLst>
                      <a:ext uri="{FF2B5EF4-FFF2-40B4-BE49-F238E27FC236}">
                        <a16:creationId xmlns:a16="http://schemas.microsoft.com/office/drawing/2014/main" id="{96839A2E-1158-9F4C-AE2B-5D4AF7550023}"/>
                      </a:ext>
                    </a:extLst>
                  </p:cNvPr>
                  <p:cNvCxnSpPr>
                    <a:cxnSpLocks/>
                  </p:cNvCxnSpPr>
                  <p:nvPr/>
                </p:nvCxnSpPr>
                <p:spPr>
                  <a:xfrm flipH="1">
                    <a:off x="5436099" y="3838796"/>
                    <a:ext cx="3040811" cy="0"/>
                  </a:xfrm>
                  <a:prstGeom prst="line">
                    <a:avLst/>
                  </a:prstGeom>
                  <a:grpFill/>
                  <a:ln w="12700" cap="flat" cmpd="sng" algn="ctr">
                    <a:solidFill>
                      <a:schemeClr val="tx1"/>
                    </a:solidFill>
                    <a:prstDash val="solid"/>
                  </a:ln>
                  <a:effectLst/>
                </p:spPr>
              </p:cxnSp>
              <p:sp>
                <p:nvSpPr>
                  <p:cNvPr id="377" name="Flowchart: Connector 8">
                    <a:extLst>
                      <a:ext uri="{FF2B5EF4-FFF2-40B4-BE49-F238E27FC236}">
                        <a16:creationId xmlns:a16="http://schemas.microsoft.com/office/drawing/2014/main" id="{60460D75-4240-344D-B9E2-7077639318F1}"/>
                      </a:ext>
                    </a:extLst>
                  </p:cNvPr>
                  <p:cNvSpPr/>
                  <p:nvPr/>
                </p:nvSpPr>
                <p:spPr>
                  <a:xfrm>
                    <a:off x="2411760" y="3176972"/>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78" name="Flowchart: Connector 9">
                    <a:extLst>
                      <a:ext uri="{FF2B5EF4-FFF2-40B4-BE49-F238E27FC236}">
                        <a16:creationId xmlns:a16="http://schemas.microsoft.com/office/drawing/2014/main" id="{6C096043-331C-E44A-8DFE-DBD98FCF6BAF}"/>
                      </a:ext>
                    </a:extLst>
                  </p:cNvPr>
                  <p:cNvSpPr/>
                  <p:nvPr/>
                </p:nvSpPr>
                <p:spPr>
                  <a:xfrm>
                    <a:off x="2435000" y="4329100"/>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grpSp>
              <p:nvGrpSpPr>
                <p:cNvPr id="354" name="Group 353">
                  <a:extLst>
                    <a:ext uri="{FF2B5EF4-FFF2-40B4-BE49-F238E27FC236}">
                      <a16:creationId xmlns:a16="http://schemas.microsoft.com/office/drawing/2014/main" id="{A4AA7C71-A6FF-2A47-B81E-D0A8BBD9DB39}"/>
                    </a:ext>
                  </a:extLst>
                </p:cNvPr>
                <p:cNvGrpSpPr/>
                <p:nvPr/>
              </p:nvGrpSpPr>
              <p:grpSpPr>
                <a:xfrm>
                  <a:off x="1170063" y="3244568"/>
                  <a:ext cx="1457426" cy="391038"/>
                  <a:chOff x="-636961" y="3068958"/>
                  <a:chExt cx="7153177" cy="1584176"/>
                </a:xfrm>
                <a:solidFill>
                  <a:schemeClr val="tx1"/>
                </a:solidFill>
              </p:grpSpPr>
              <p:sp>
                <p:nvSpPr>
                  <p:cNvPr id="370" name="Flowchart: Delay 3">
                    <a:extLst>
                      <a:ext uri="{FF2B5EF4-FFF2-40B4-BE49-F238E27FC236}">
                        <a16:creationId xmlns:a16="http://schemas.microsoft.com/office/drawing/2014/main" id="{30504E93-59F7-684B-A507-813F29BF6977}"/>
                      </a:ext>
                    </a:extLst>
                  </p:cNvPr>
                  <p:cNvSpPr/>
                  <p:nvPr/>
                </p:nvSpPr>
                <p:spPr>
                  <a:xfrm>
                    <a:off x="3707903" y="3068958"/>
                    <a:ext cx="1728193"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1" name="Straight Connector 370">
                    <a:extLst>
                      <a:ext uri="{FF2B5EF4-FFF2-40B4-BE49-F238E27FC236}">
                        <a16:creationId xmlns:a16="http://schemas.microsoft.com/office/drawing/2014/main" id="{4FF3FDE9-AABF-EC44-B7B5-E4AFB0F3C880}"/>
                      </a:ext>
                    </a:extLst>
                  </p:cNvPr>
                  <p:cNvCxnSpPr>
                    <a:cxnSpLocks/>
                  </p:cNvCxnSpPr>
                  <p:nvPr/>
                </p:nvCxnSpPr>
                <p:spPr>
                  <a:xfrm flipH="1">
                    <a:off x="-636961" y="4437111"/>
                    <a:ext cx="4344865" cy="0"/>
                  </a:xfrm>
                  <a:prstGeom prst="line">
                    <a:avLst/>
                  </a:prstGeom>
                  <a:grpFill/>
                  <a:ln w="12700" cap="flat" cmpd="sng" algn="ctr">
                    <a:solidFill>
                      <a:schemeClr val="tx1"/>
                    </a:solidFill>
                    <a:prstDash val="solid"/>
                  </a:ln>
                  <a:effectLst/>
                </p:spPr>
              </p:cxnSp>
              <p:cxnSp>
                <p:nvCxnSpPr>
                  <p:cNvPr id="372" name="Straight Connector 371">
                    <a:extLst>
                      <a:ext uri="{FF2B5EF4-FFF2-40B4-BE49-F238E27FC236}">
                        <a16:creationId xmlns:a16="http://schemas.microsoft.com/office/drawing/2014/main" id="{48D9C89C-98F2-464D-A5AF-B7A2A5D7A125}"/>
                      </a:ext>
                    </a:extLst>
                  </p:cNvPr>
                  <p:cNvCxnSpPr/>
                  <p:nvPr/>
                </p:nvCxnSpPr>
                <p:spPr>
                  <a:xfrm flipH="1">
                    <a:off x="5436096" y="3838795"/>
                    <a:ext cx="1080120" cy="0"/>
                  </a:xfrm>
                  <a:prstGeom prst="line">
                    <a:avLst/>
                  </a:prstGeom>
                  <a:grpFill/>
                  <a:ln w="12700" cap="flat" cmpd="sng" algn="ctr">
                    <a:solidFill>
                      <a:schemeClr val="tx1"/>
                    </a:solidFill>
                    <a:prstDash val="solid"/>
                  </a:ln>
                  <a:effectLst/>
                </p:spPr>
              </p:cxnSp>
            </p:grpSp>
            <p:grpSp>
              <p:nvGrpSpPr>
                <p:cNvPr id="355" name="Group 354">
                  <a:extLst>
                    <a:ext uri="{FF2B5EF4-FFF2-40B4-BE49-F238E27FC236}">
                      <a16:creationId xmlns:a16="http://schemas.microsoft.com/office/drawing/2014/main" id="{7454E905-B01C-064A-AF64-5A8F34B38732}"/>
                    </a:ext>
                  </a:extLst>
                </p:cNvPr>
                <p:cNvGrpSpPr/>
                <p:nvPr/>
              </p:nvGrpSpPr>
              <p:grpSpPr>
                <a:xfrm>
                  <a:off x="1253356" y="3106816"/>
                  <a:ext cx="792250" cy="386595"/>
                  <a:chOff x="2627784" y="3086962"/>
                  <a:chExt cx="3888432" cy="1566174"/>
                </a:xfrm>
                <a:solidFill>
                  <a:schemeClr val="tx1"/>
                </a:solidFill>
              </p:grpSpPr>
              <p:cxnSp>
                <p:nvCxnSpPr>
                  <p:cNvPr id="366" name="Straight Connector 365">
                    <a:extLst>
                      <a:ext uri="{FF2B5EF4-FFF2-40B4-BE49-F238E27FC236}">
                        <a16:creationId xmlns:a16="http://schemas.microsoft.com/office/drawing/2014/main" id="{F5F217FA-089B-AC49-9004-4DFD2A03B6D5}"/>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AA4E303F-3306-7545-93AB-B999238ABC06}"/>
                      </a:ext>
                    </a:extLst>
                  </p:cNvPr>
                  <p:cNvCxnSpPr>
                    <a:cxnSpLocks/>
                  </p:cNvCxnSpPr>
                  <p:nvPr/>
                </p:nvCxnSpPr>
                <p:spPr>
                  <a:xfrm flipH="1">
                    <a:off x="3059829" y="4437113"/>
                    <a:ext cx="648074"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E9205109-4956-B64B-84C3-F775CF6E84F3}"/>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9" name="Flowchart: Stored Data 4">
                    <a:extLst>
                      <a:ext uri="{FF2B5EF4-FFF2-40B4-BE49-F238E27FC236}">
                        <a16:creationId xmlns:a16="http://schemas.microsoft.com/office/drawing/2014/main" id="{CC6CED34-8F4A-5A42-A308-A36DA0341328}"/>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56" name="Straight Connector 355">
                  <a:extLst>
                    <a:ext uri="{FF2B5EF4-FFF2-40B4-BE49-F238E27FC236}">
                      <a16:creationId xmlns:a16="http://schemas.microsoft.com/office/drawing/2014/main" id="{F3100D61-190D-3A45-8CDA-FF7262E0AC57}"/>
                    </a:ext>
                  </a:extLst>
                </p:cNvPr>
                <p:cNvCxnSpPr/>
                <p:nvPr/>
              </p:nvCxnSpPr>
              <p:spPr>
                <a:xfrm>
                  <a:off x="1266365" y="2536344"/>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E0D6ABBF-36FD-F74C-ADAC-B1ADDDDEBC6B}"/>
                    </a:ext>
                  </a:extLst>
                </p:cNvPr>
                <p:cNvCxnSpPr/>
                <p:nvPr/>
              </p:nvCxnSpPr>
              <p:spPr>
                <a:xfrm>
                  <a:off x="1341383" y="2818929"/>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8" name="Flowchart: Connector 9">
                  <a:extLst>
                    <a:ext uri="{FF2B5EF4-FFF2-40B4-BE49-F238E27FC236}">
                      <a16:creationId xmlns:a16="http://schemas.microsoft.com/office/drawing/2014/main" id="{EFD37F48-0A01-FC4C-9164-E0C476E8E86C}"/>
                    </a:ext>
                  </a:extLst>
                </p:cNvPr>
                <p:cNvSpPr/>
                <p:nvPr/>
              </p:nvSpPr>
              <p:spPr>
                <a:xfrm>
                  <a:off x="1148056" y="3555622"/>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59" name="Rectangle 358">
                  <a:extLst>
                    <a:ext uri="{FF2B5EF4-FFF2-40B4-BE49-F238E27FC236}">
                      <a16:creationId xmlns:a16="http://schemas.microsoft.com/office/drawing/2014/main" id="{2D59317E-919D-D54C-8BEA-6FC827BDD41A}"/>
                    </a:ext>
                  </a:extLst>
                </p:cNvPr>
                <p:cNvSpPr/>
                <p:nvPr/>
              </p:nvSpPr>
              <p:spPr>
                <a:xfrm>
                  <a:off x="867018" y="3462467"/>
                  <a:ext cx="242288" cy="387767"/>
                </a:xfrm>
                <a:prstGeom prst="rect">
                  <a:avLst/>
                </a:prstGeom>
                <a:ln w="12700">
                  <a:noFill/>
                </a:ln>
              </p:spPr>
              <p:txBody>
                <a:bodyPr wrap="none">
                  <a:spAutoFit/>
                </a:bodyPr>
                <a:lstStyle/>
                <a:p>
                  <a:pPr marL="0" marR="0" lvl="0" indent="0" algn="l" defTabSz="176104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nvGrpSpPr>
                <p:cNvPr id="360" name="Group 359">
                  <a:extLst>
                    <a:ext uri="{FF2B5EF4-FFF2-40B4-BE49-F238E27FC236}">
                      <a16:creationId xmlns:a16="http://schemas.microsoft.com/office/drawing/2014/main" id="{2344E00C-07C5-2848-8171-BE21DAFBD530}"/>
                    </a:ext>
                  </a:extLst>
                </p:cNvPr>
                <p:cNvGrpSpPr/>
                <p:nvPr/>
              </p:nvGrpSpPr>
              <p:grpSpPr>
                <a:xfrm>
                  <a:off x="2364779" y="3102978"/>
                  <a:ext cx="792250" cy="386595"/>
                  <a:chOff x="2627784" y="3086962"/>
                  <a:chExt cx="3888432" cy="1566174"/>
                </a:xfrm>
                <a:solidFill>
                  <a:schemeClr val="tx1"/>
                </a:solidFill>
              </p:grpSpPr>
              <p:cxnSp>
                <p:nvCxnSpPr>
                  <p:cNvPr id="363" name="Straight Connector 362">
                    <a:extLst>
                      <a:ext uri="{FF2B5EF4-FFF2-40B4-BE49-F238E27FC236}">
                        <a16:creationId xmlns:a16="http://schemas.microsoft.com/office/drawing/2014/main" id="{65C91438-F58E-724F-8870-724BC34DB667}"/>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C8F7712D-BC82-E847-96B0-2DBD452D2866}"/>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5" name="Flowchart: Stored Data 4">
                    <a:extLst>
                      <a:ext uri="{FF2B5EF4-FFF2-40B4-BE49-F238E27FC236}">
                        <a16:creationId xmlns:a16="http://schemas.microsoft.com/office/drawing/2014/main" id="{EE06E169-9E9E-B741-939C-F0AFDB6AE525}"/>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61" name="Straight Connector 360">
                  <a:extLst>
                    <a:ext uri="{FF2B5EF4-FFF2-40B4-BE49-F238E27FC236}">
                      <a16:creationId xmlns:a16="http://schemas.microsoft.com/office/drawing/2014/main" id="{A55E3C17-B8F6-2E47-BEB5-1EB898F935BC}"/>
                    </a:ext>
                  </a:extLst>
                </p:cNvPr>
                <p:cNvCxnSpPr>
                  <a:cxnSpLocks/>
                </p:cNvCxnSpPr>
                <p:nvPr/>
              </p:nvCxnSpPr>
              <p:spPr>
                <a:xfrm flipV="1">
                  <a:off x="2371923" y="2683463"/>
                  <a:ext cx="0" cy="475539"/>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2" name="Flowchart: Connector 11">
                  <a:extLst>
                    <a:ext uri="{FF2B5EF4-FFF2-40B4-BE49-F238E27FC236}">
                      <a16:creationId xmlns:a16="http://schemas.microsoft.com/office/drawing/2014/main" id="{1F485AEE-B408-DC4D-8F1C-F6AB053C3062}"/>
                    </a:ext>
                  </a:extLst>
                </p:cNvPr>
                <p:cNvSpPr/>
                <p:nvPr/>
              </p:nvSpPr>
              <p:spPr>
                <a:xfrm>
                  <a:off x="3137006" y="3261899"/>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sp>
            <p:nvSpPr>
              <p:cNvPr id="352" name="Rectangle 351">
                <a:extLst>
                  <a:ext uri="{FF2B5EF4-FFF2-40B4-BE49-F238E27FC236}">
                    <a16:creationId xmlns:a16="http://schemas.microsoft.com/office/drawing/2014/main" id="{07DC30E6-1B5F-0F4F-8959-97CE64645BA2}"/>
                  </a:ext>
                </a:extLst>
              </p:cNvPr>
              <p:cNvSpPr/>
              <p:nvPr/>
            </p:nvSpPr>
            <p:spPr>
              <a:xfrm>
                <a:off x="361555" y="4093106"/>
                <a:ext cx="1905463" cy="37260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AND/OR/NOT logic</a:t>
                </a:r>
              </a:p>
            </p:txBody>
          </p:sp>
        </p:grpSp>
        <p:sp>
          <p:nvSpPr>
            <p:cNvPr id="400" name="Rectangle 399">
              <a:extLst>
                <a:ext uri="{FF2B5EF4-FFF2-40B4-BE49-F238E27FC236}">
                  <a16:creationId xmlns:a16="http://schemas.microsoft.com/office/drawing/2014/main" id="{E336A133-A62A-9446-B18C-C1137BE6BB28}"/>
                </a:ext>
              </a:extLst>
            </p:cNvPr>
            <p:cNvSpPr/>
            <p:nvPr/>
          </p:nvSpPr>
          <p:spPr>
            <a:xfrm>
              <a:off x="407761" y="2294229"/>
              <a:ext cx="180209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Desired operation</a:t>
              </a:r>
            </a:p>
          </p:txBody>
        </p:sp>
      </p:grpSp>
      <p:sp>
        <p:nvSpPr>
          <p:cNvPr id="402" name="Rectangle 401">
            <a:extLst>
              <a:ext uri="{FF2B5EF4-FFF2-40B4-BE49-F238E27FC236}">
                <a16:creationId xmlns:a16="http://schemas.microsoft.com/office/drawing/2014/main" id="{A4C2B0B1-F109-BF40-86A2-AF13430F2E5D}"/>
              </a:ext>
            </a:extLst>
          </p:cNvPr>
          <p:cNvSpPr/>
          <p:nvPr/>
        </p:nvSpPr>
        <p:spPr>
          <a:xfrm>
            <a:off x="6886746" y="2166938"/>
            <a:ext cx="1423788" cy="3382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Main memory</a:t>
            </a:r>
          </a:p>
        </p:txBody>
      </p:sp>
      <p:grpSp>
        <p:nvGrpSpPr>
          <p:cNvPr id="537" name="Group 536">
            <a:extLst>
              <a:ext uri="{FF2B5EF4-FFF2-40B4-BE49-F238E27FC236}">
                <a16:creationId xmlns:a16="http://schemas.microsoft.com/office/drawing/2014/main" id="{683F3061-9834-6644-B7F1-5ED1C37BD9E5}"/>
              </a:ext>
            </a:extLst>
          </p:cNvPr>
          <p:cNvGrpSpPr/>
          <p:nvPr/>
        </p:nvGrpSpPr>
        <p:grpSpPr>
          <a:xfrm>
            <a:off x="6324048" y="2565491"/>
            <a:ext cx="2666557" cy="944792"/>
            <a:chOff x="6324048" y="3191579"/>
            <a:chExt cx="2666557" cy="944792"/>
          </a:xfrm>
        </p:grpSpPr>
        <p:grpSp>
          <p:nvGrpSpPr>
            <p:cNvPr id="410" name="Group 409">
              <a:extLst>
                <a:ext uri="{FF2B5EF4-FFF2-40B4-BE49-F238E27FC236}">
                  <a16:creationId xmlns:a16="http://schemas.microsoft.com/office/drawing/2014/main" id="{94490D99-D821-E243-93B4-A3FF1AF53E3B}"/>
                </a:ext>
              </a:extLst>
            </p:cNvPr>
            <p:cNvGrpSpPr/>
            <p:nvPr/>
          </p:nvGrpSpPr>
          <p:grpSpPr>
            <a:xfrm>
              <a:off x="7658494" y="3191579"/>
              <a:ext cx="1332111" cy="757166"/>
              <a:chOff x="8712770" y="3601416"/>
              <a:chExt cx="1332111" cy="757166"/>
            </a:xfrm>
          </p:grpSpPr>
          <p:grpSp>
            <p:nvGrpSpPr>
              <p:cNvPr id="327" name="Group 326">
                <a:extLst>
                  <a:ext uri="{FF2B5EF4-FFF2-40B4-BE49-F238E27FC236}">
                    <a16:creationId xmlns:a16="http://schemas.microsoft.com/office/drawing/2014/main" id="{FE0C7429-FA54-754D-8C1D-5BF9B31B050D}"/>
                  </a:ext>
                </a:extLst>
              </p:cNvPr>
              <p:cNvGrpSpPr/>
              <p:nvPr/>
            </p:nvGrpSpPr>
            <p:grpSpPr>
              <a:xfrm>
                <a:off x="9235986" y="3601416"/>
                <a:ext cx="808895" cy="757166"/>
                <a:chOff x="4180572" y="1209835"/>
                <a:chExt cx="420003" cy="393144"/>
              </a:xfrm>
            </p:grpSpPr>
            <p:cxnSp>
              <p:nvCxnSpPr>
                <p:cNvPr id="332" name="Straight Connector 331">
                  <a:extLst>
                    <a:ext uri="{FF2B5EF4-FFF2-40B4-BE49-F238E27FC236}">
                      <a16:creationId xmlns:a16="http://schemas.microsoft.com/office/drawing/2014/main" id="{34F1355F-1BFB-C047-BC57-D543E8F10332}"/>
                    </a:ext>
                  </a:extLst>
                </p:cNvPr>
                <p:cNvCxnSpPr>
                  <a:cxnSpLocks/>
                </p:cNvCxnSpPr>
                <p:nvPr/>
              </p:nvCxnSpPr>
              <p:spPr>
                <a:xfrm rot="5400000">
                  <a:off x="4390574" y="1117898"/>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C1CFE73E-19C4-B643-A9BD-39BE8B85C4CA}"/>
                    </a:ext>
                  </a:extLst>
                </p:cNvPr>
                <p:cNvCxnSpPr>
                  <a:cxnSpLocks/>
                </p:cNvCxnSpPr>
                <p:nvPr/>
              </p:nvCxnSpPr>
              <p:spPr>
                <a:xfrm rot="5400000">
                  <a:off x="4390574" y="1157152"/>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F0BB670D-9CEE-BA48-A6A0-071258D82313}"/>
                    </a:ext>
                  </a:extLst>
                </p:cNvPr>
                <p:cNvCxnSpPr>
                  <a:cxnSpLocks/>
                </p:cNvCxnSpPr>
                <p:nvPr/>
              </p:nvCxnSpPr>
              <p:spPr>
                <a:xfrm rot="5400000">
                  <a:off x="4390574" y="1196406"/>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F2CD54D5-0F3E-B346-AB6D-588F2D60AD14}"/>
                    </a:ext>
                  </a:extLst>
                </p:cNvPr>
                <p:cNvCxnSpPr>
                  <a:cxnSpLocks/>
                </p:cNvCxnSpPr>
                <p:nvPr/>
              </p:nvCxnSpPr>
              <p:spPr>
                <a:xfrm rot="5400000">
                  <a:off x="4390574" y="1235660"/>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EF7C06F5-062E-9240-B458-4F9F35B23884}"/>
                    </a:ext>
                  </a:extLst>
                </p:cNvPr>
                <p:cNvCxnSpPr>
                  <a:cxnSpLocks/>
                </p:cNvCxnSpPr>
                <p:nvPr/>
              </p:nvCxnSpPr>
              <p:spPr>
                <a:xfrm rot="5400000">
                  <a:off x="4390574" y="1274913"/>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101AEF7E-71CD-744C-A3E6-029BFA850EB2}"/>
                    </a:ext>
                  </a:extLst>
                </p:cNvPr>
                <p:cNvCxnSpPr>
                  <a:cxnSpLocks/>
                </p:cNvCxnSpPr>
                <p:nvPr/>
              </p:nvCxnSpPr>
              <p:spPr>
                <a:xfrm rot="5400000">
                  <a:off x="4390574" y="1078644"/>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392E9778-4BD5-0B40-9454-8D6E5B7A6E04}"/>
                    </a:ext>
                  </a:extLst>
                </p:cNvPr>
                <p:cNvCxnSpPr>
                  <a:cxnSpLocks/>
                </p:cNvCxnSpPr>
                <p:nvPr/>
              </p:nvCxnSpPr>
              <p:spPr>
                <a:xfrm rot="5400000">
                  <a:off x="4390574" y="1314167"/>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EBC9AE41-85FD-E840-AB4B-9B311BA89CAA}"/>
                    </a:ext>
                  </a:extLst>
                </p:cNvPr>
                <p:cNvCxnSpPr>
                  <a:cxnSpLocks/>
                </p:cNvCxnSpPr>
                <p:nvPr/>
              </p:nvCxnSpPr>
              <p:spPr>
                <a:xfrm>
                  <a:off x="4306703"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E16BDAD3-622F-ED48-8001-40C3260A5787}"/>
                    </a:ext>
                  </a:extLst>
                </p:cNvPr>
                <p:cNvCxnSpPr>
                  <a:cxnSpLocks/>
                </p:cNvCxnSpPr>
                <p:nvPr/>
              </p:nvCxnSpPr>
              <p:spPr>
                <a:xfrm>
                  <a:off x="434863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BFC1505F-B406-394F-BCF5-F52F283D10EE}"/>
                    </a:ext>
                  </a:extLst>
                </p:cNvPr>
                <p:cNvCxnSpPr>
                  <a:cxnSpLocks/>
                </p:cNvCxnSpPr>
                <p:nvPr/>
              </p:nvCxnSpPr>
              <p:spPr>
                <a:xfrm>
                  <a:off x="4390575"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4AC61C37-3EC1-D244-B3CB-BE318676DB72}"/>
                    </a:ext>
                  </a:extLst>
                </p:cNvPr>
                <p:cNvCxnSpPr>
                  <a:cxnSpLocks/>
                </p:cNvCxnSpPr>
                <p:nvPr/>
              </p:nvCxnSpPr>
              <p:spPr>
                <a:xfrm>
                  <a:off x="4432510"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0B04ED13-D8A4-B846-80FC-8F089810E80F}"/>
                    </a:ext>
                  </a:extLst>
                </p:cNvPr>
                <p:cNvCxnSpPr>
                  <a:cxnSpLocks/>
                </p:cNvCxnSpPr>
                <p:nvPr/>
              </p:nvCxnSpPr>
              <p:spPr>
                <a:xfrm>
                  <a:off x="4474446"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DA1CA297-36D5-7746-A2EE-CB518FCB47E0}"/>
                    </a:ext>
                  </a:extLst>
                </p:cNvPr>
                <p:cNvCxnSpPr>
                  <a:cxnSpLocks/>
                </p:cNvCxnSpPr>
                <p:nvPr/>
              </p:nvCxnSpPr>
              <p:spPr>
                <a:xfrm>
                  <a:off x="426476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712090C9-6421-DE43-BD72-8E242FCC3021}"/>
                    </a:ext>
                  </a:extLst>
                </p:cNvPr>
                <p:cNvCxnSpPr>
                  <a:cxnSpLocks/>
                </p:cNvCxnSpPr>
                <p:nvPr/>
              </p:nvCxnSpPr>
              <p:spPr>
                <a:xfrm>
                  <a:off x="4516382"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328" name="Straight Arrow Connector 327">
                <a:extLst>
                  <a:ext uri="{FF2B5EF4-FFF2-40B4-BE49-F238E27FC236}">
                    <a16:creationId xmlns:a16="http://schemas.microsoft.com/office/drawing/2014/main" id="{2CF305BB-4A2B-6D4E-A77F-915E56B27204}"/>
                  </a:ext>
                </a:extLst>
              </p:cNvPr>
              <p:cNvCxnSpPr>
                <a:cxnSpLocks/>
              </p:cNvCxnSpPr>
              <p:nvPr/>
            </p:nvCxnSpPr>
            <p:spPr>
              <a:xfrm flipV="1">
                <a:off x="8712770" y="3786178"/>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sp>
            <p:nvSpPr>
              <p:cNvPr id="329" name="Alternate Process 328">
                <a:extLst>
                  <a:ext uri="{FF2B5EF4-FFF2-40B4-BE49-F238E27FC236}">
                    <a16:creationId xmlns:a16="http://schemas.microsoft.com/office/drawing/2014/main" id="{979AE97D-8066-A045-A4B3-8C6A639EC3A6}"/>
                  </a:ext>
                </a:extLst>
              </p:cNvPr>
              <p:cNvSpPr/>
              <p:nvPr/>
            </p:nvSpPr>
            <p:spPr>
              <a:xfrm>
                <a:off x="9328542" y="3681756"/>
                <a:ext cx="616373" cy="616373"/>
              </a:xfrm>
              <a:prstGeom prst="flowChartAlternateProcess">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0" name="Alternate Process 329">
                <a:extLst>
                  <a:ext uri="{FF2B5EF4-FFF2-40B4-BE49-F238E27FC236}">
                    <a16:creationId xmlns:a16="http://schemas.microsoft.com/office/drawing/2014/main" id="{3091CE4C-BB11-544F-A61C-EAE97BB2D73F}"/>
                  </a:ext>
                </a:extLst>
              </p:cNvPr>
              <p:cNvSpPr>
                <a:spLocks noChangeAspect="1"/>
              </p:cNvSpPr>
              <p:nvPr/>
            </p:nvSpPr>
            <p:spPr>
              <a:xfrm>
                <a:off x="9413187" y="3772082"/>
                <a:ext cx="440267" cy="440267"/>
              </a:xfrm>
              <a:prstGeom prst="flowChartAlternateProcess">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1" name="Rectangle 330">
                <a:extLst>
                  <a:ext uri="{FF2B5EF4-FFF2-40B4-BE49-F238E27FC236}">
                    <a16:creationId xmlns:a16="http://schemas.microsoft.com/office/drawing/2014/main" id="{880C3E18-32D4-F948-BCBB-7B676F25A018}"/>
                  </a:ext>
                </a:extLst>
              </p:cNvPr>
              <p:cNvSpPr/>
              <p:nvPr/>
            </p:nvSpPr>
            <p:spPr>
              <a:xfrm>
                <a:off x="9383793" y="3824517"/>
                <a:ext cx="479811" cy="32944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rPr>
                  <a:t>ISA</a:t>
                </a:r>
                <a:endPar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03" name="Alternate Process 402">
              <a:extLst>
                <a:ext uri="{FF2B5EF4-FFF2-40B4-BE49-F238E27FC236}">
                  <a16:creationId xmlns:a16="http://schemas.microsoft.com/office/drawing/2014/main" id="{5FC3BDFA-A94E-B34F-BDB2-72466C92F8DF}"/>
                </a:ext>
              </a:extLst>
            </p:cNvPr>
            <p:cNvSpPr/>
            <p:nvPr/>
          </p:nvSpPr>
          <p:spPr>
            <a:xfrm>
              <a:off x="6396862" y="3213312"/>
              <a:ext cx="1226000" cy="347543"/>
            </a:xfrm>
            <a:prstGeom prst="flowChartAlternateProcess">
              <a:avLst/>
            </a:prstGeom>
            <a:solidFill>
              <a:srgbClr val="FFBFBF">
                <a:alpha val="20000"/>
              </a:srgbClr>
            </a:solid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tIns="52832" bIns="52832"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48" b="0" i="0" u="none" strike="noStrike" kern="1200" cap="none" spc="0" normalizeH="0" baseline="0" noProof="0" dirty="0" err="1">
                  <a:ln>
                    <a:noFill/>
                  </a:ln>
                  <a:solidFill>
                    <a:srgbClr val="C00000"/>
                  </a:solidFill>
                  <a:effectLst/>
                  <a:uLnTx/>
                  <a:uFillTx/>
                  <a:latin typeface="Cambria" panose="02040503050406030204" pitchFamily="18" charset="0"/>
                  <a:ea typeface="+mn-ea"/>
                  <a:cs typeface="Courier New" panose="02070309020205020404" pitchFamily="49" charset="0"/>
                </a:rPr>
                <a:t>bbop_new</a:t>
              </a:r>
              <a:endParaRPr kumimoji="0" lang="en-US" sz="1348" b="0"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p:sp>
          <p:nvSpPr>
            <p:cNvPr id="404" name="Rectangle 403">
              <a:extLst>
                <a:ext uri="{FF2B5EF4-FFF2-40B4-BE49-F238E27FC236}">
                  <a16:creationId xmlns:a16="http://schemas.microsoft.com/office/drawing/2014/main" id="{E378B32C-66DC-EE4B-9A94-EBF4BB4C270D}"/>
                </a:ext>
              </a:extLst>
            </p:cNvPr>
            <p:cNvSpPr/>
            <p:nvPr/>
          </p:nvSpPr>
          <p:spPr>
            <a:xfrm>
              <a:off x="6324048" y="3551596"/>
              <a:ext cx="167706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a:t>
              </a:r>
            </a:p>
          </p:txBody>
        </p:sp>
      </p:grpSp>
      <p:sp>
        <p:nvSpPr>
          <p:cNvPr id="417" name="Right Arrow 416">
            <a:extLst>
              <a:ext uri="{FF2B5EF4-FFF2-40B4-BE49-F238E27FC236}">
                <a16:creationId xmlns:a16="http://schemas.microsoft.com/office/drawing/2014/main" id="{15CAE4DC-0951-124F-ACDB-2F0D941D15E4}"/>
              </a:ext>
            </a:extLst>
          </p:cNvPr>
          <p:cNvSpPr/>
          <p:nvPr/>
        </p:nvSpPr>
        <p:spPr>
          <a:xfrm>
            <a:off x="4225141" y="1957109"/>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18" name="Rectangle 417">
            <a:extLst>
              <a:ext uri="{FF2B5EF4-FFF2-40B4-BE49-F238E27FC236}">
                <a16:creationId xmlns:a16="http://schemas.microsoft.com/office/drawing/2014/main" id="{66BB5B68-297B-8C48-BE99-8A29882E520B}"/>
              </a:ext>
            </a:extLst>
          </p:cNvPr>
          <p:cNvSpPr/>
          <p:nvPr/>
        </p:nvSpPr>
        <p:spPr>
          <a:xfrm>
            <a:off x="4220177" y="978920"/>
            <a:ext cx="2208216" cy="646331"/>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2: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sequence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DRAM commands</a:t>
            </a:r>
            <a:endPar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cxnSp>
        <p:nvCxnSpPr>
          <p:cNvPr id="422" name="Straight Arrow Connector 421">
            <a:extLst>
              <a:ext uri="{FF2B5EF4-FFF2-40B4-BE49-F238E27FC236}">
                <a16:creationId xmlns:a16="http://schemas.microsoft.com/office/drawing/2014/main" id="{847CFCE8-060D-8545-A201-97FA8F015EC6}"/>
              </a:ext>
            </a:extLst>
          </p:cNvPr>
          <p:cNvCxnSpPr>
            <a:cxnSpLocks/>
          </p:cNvCxnSpPr>
          <p:nvPr/>
        </p:nvCxnSpPr>
        <p:spPr>
          <a:xfrm>
            <a:off x="6114413" y="2625799"/>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aphicFrame>
        <p:nvGraphicFramePr>
          <p:cNvPr id="486" name="Table 485">
            <a:extLst>
              <a:ext uri="{FF2B5EF4-FFF2-40B4-BE49-F238E27FC236}">
                <a16:creationId xmlns:a16="http://schemas.microsoft.com/office/drawing/2014/main" id="{78791F7B-E9B4-9249-8D57-C9EF7EE495EA}"/>
              </a:ext>
            </a:extLst>
          </p:cNvPr>
          <p:cNvGraphicFramePr>
            <a:graphicFrameLocks noGrp="1"/>
          </p:cNvGraphicFramePr>
          <p:nvPr/>
        </p:nvGraphicFramePr>
        <p:xfrm>
          <a:off x="209136" y="4358395"/>
          <a:ext cx="2444077" cy="1356352"/>
        </p:xfrm>
        <a:graphic>
          <a:graphicData uri="http://schemas.openxmlformats.org/drawingml/2006/table">
            <a:tbl>
              <a:tblPr firstRow="1" bandRow="1">
                <a:tableStyleId>{5940675A-B579-460E-94D1-54222C63F5DA}</a:tableStyleId>
              </a:tblPr>
              <a:tblGrid>
                <a:gridCol w="2444077">
                  <a:extLst>
                    <a:ext uri="{9D8B030D-6E8A-4147-A177-3AD203B41FA5}">
                      <a16:colId xmlns:a16="http://schemas.microsoft.com/office/drawing/2014/main" val="3411314267"/>
                    </a:ext>
                  </a:extLst>
                </a:gridCol>
              </a:tblGrid>
              <a:tr h="341188">
                <a:tc>
                  <a:txBody>
                    <a:bodyPr/>
                    <a:lstStyle/>
                    <a:p>
                      <a:r>
                        <a:rPr lang="en-US" sz="1500" b="1" dirty="0">
                          <a:latin typeface="Courier New" panose="02070309020205020404" pitchFamily="49" charset="0"/>
                          <a:cs typeface="Courier New" panose="02070309020205020404" pitchFamily="49" charset="0"/>
                        </a:rPr>
                        <a:t>foo ()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9564133"/>
                  </a:ext>
                </a:extLst>
              </a:tr>
              <a:tr h="204063">
                <a:tc>
                  <a:txBody>
                    <a:bodyPr/>
                    <a:lstStyle/>
                    <a:p>
                      <a:endParaRPr lang="en-US" sz="600" b="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54110005"/>
                  </a:ext>
                </a:extLst>
              </a:tr>
              <a:tr h="341188">
                <a:tc>
                  <a:txBody>
                    <a:bodyPr/>
                    <a:lstStyle/>
                    <a:p>
                      <a:r>
                        <a:rPr lang="en-US" sz="1500" b="0" i="1" dirty="0">
                          <a:latin typeface="Courier New" panose="02070309020205020404" pitchFamily="49" charset="0"/>
                          <a:cs typeface="Courier New" panose="02070309020205020404" pitchFamily="49" charset="0"/>
                        </a:rPr>
                        <a:t> </a:t>
                      </a:r>
                      <a:r>
                        <a:rPr lang="en-US" sz="1500" b="0" i="1" dirty="0" err="1">
                          <a:solidFill>
                            <a:srgbClr val="C00000"/>
                          </a:solidFill>
                          <a:latin typeface="Courier New" panose="02070309020205020404" pitchFamily="49" charset="0"/>
                          <a:cs typeface="Courier New" panose="02070309020205020404" pitchFamily="49" charset="0"/>
                        </a:rPr>
                        <a:t>bbop_new</a:t>
                      </a:r>
                      <a:endParaRPr lang="en-US" sz="1500" b="0" i="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16655706"/>
                  </a:ext>
                </a:extLst>
              </a:tr>
              <a:tr h="4254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b="1" dirty="0">
                          <a:solidFill>
                            <a:schemeClr val="tx2"/>
                          </a:solidFill>
                          <a:latin typeface="Courier New" panose="02070309020205020404" pitchFamily="49" charset="0"/>
                          <a:cs typeface="Courier New" panose="02070309020205020404" pitchFamily="49" charset="0"/>
                        </a:rPr>
                        <a:t>  </a:t>
                      </a:r>
                    </a:p>
                    <a:p>
                      <a:r>
                        <a:rPr lang="en-US" sz="1500" b="1" dirty="0">
                          <a:latin typeface="Courier New" panose="02070309020205020404" pitchFamily="49" charset="0"/>
                          <a:cs typeface="Courier New" panose="02070309020205020404" pitchFamily="49" charset="0"/>
                        </a:rPr>
                        <a:t>}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27320"/>
                  </a:ext>
                </a:extLst>
              </a:tr>
            </a:tbl>
          </a:graphicData>
        </a:graphic>
      </p:graphicFrame>
      <p:cxnSp>
        <p:nvCxnSpPr>
          <p:cNvPr id="490" name="Straight Arrow Connector 489">
            <a:extLst>
              <a:ext uri="{FF2B5EF4-FFF2-40B4-BE49-F238E27FC236}">
                <a16:creationId xmlns:a16="http://schemas.microsoft.com/office/drawing/2014/main" id="{3B85649E-AF19-C741-9832-0401BA82F27F}"/>
              </a:ext>
            </a:extLst>
          </p:cNvPr>
          <p:cNvCxnSpPr>
            <a:cxnSpLocks/>
          </p:cNvCxnSpPr>
          <p:nvPr/>
        </p:nvCxnSpPr>
        <p:spPr>
          <a:xfrm>
            <a:off x="4773682" y="4972819"/>
            <a:ext cx="239766" cy="0"/>
          </a:xfrm>
          <a:prstGeom prst="straightConnector1">
            <a:avLst/>
          </a:prstGeom>
          <a:ln w="254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514" name="Group 513">
            <a:extLst>
              <a:ext uri="{FF2B5EF4-FFF2-40B4-BE49-F238E27FC236}">
                <a16:creationId xmlns:a16="http://schemas.microsoft.com/office/drawing/2014/main" id="{A08F4D0E-7D3F-7A48-86B1-0434036B7964}"/>
              </a:ext>
            </a:extLst>
          </p:cNvPr>
          <p:cNvGrpSpPr/>
          <p:nvPr/>
        </p:nvGrpSpPr>
        <p:grpSpPr>
          <a:xfrm>
            <a:off x="3268356" y="4230462"/>
            <a:ext cx="1427824" cy="1662994"/>
            <a:chOff x="2217624" y="4009629"/>
            <a:chExt cx="741370" cy="863478"/>
          </a:xfrm>
        </p:grpSpPr>
        <p:sp>
          <p:nvSpPr>
            <p:cNvPr id="515" name="Rounded Rectangle 514">
              <a:extLst>
                <a:ext uri="{FF2B5EF4-FFF2-40B4-BE49-F238E27FC236}">
                  <a16:creationId xmlns:a16="http://schemas.microsoft.com/office/drawing/2014/main" id="{08AF774E-E94E-4947-BF44-FD03B960F8C4}"/>
                </a:ext>
              </a:extLst>
            </p:cNvPr>
            <p:cNvSpPr/>
            <p:nvPr/>
          </p:nvSpPr>
          <p:spPr>
            <a:xfrm>
              <a:off x="2217624" y="4009629"/>
              <a:ext cx="741370" cy="72341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6" name="Rectangle 515">
              <a:extLst>
                <a:ext uri="{FF2B5EF4-FFF2-40B4-BE49-F238E27FC236}">
                  <a16:creationId xmlns:a16="http://schemas.microsoft.com/office/drawing/2014/main" id="{DD609931-2E46-0A4C-B315-50004B55606A}"/>
                </a:ext>
              </a:extLst>
            </p:cNvPr>
            <p:cNvSpPr/>
            <p:nvPr/>
          </p:nvSpPr>
          <p:spPr>
            <a:xfrm>
              <a:off x="2263266" y="4697485"/>
              <a:ext cx="636798" cy="1756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Control Unit</a:t>
              </a:r>
            </a:p>
          </p:txBody>
        </p:sp>
        <p:grpSp>
          <p:nvGrpSpPr>
            <p:cNvPr id="517" name="Group 516">
              <a:extLst>
                <a:ext uri="{FF2B5EF4-FFF2-40B4-BE49-F238E27FC236}">
                  <a16:creationId xmlns:a16="http://schemas.microsoft.com/office/drawing/2014/main" id="{38957CF0-65A1-AA45-80C1-0E8CD7734AB4}"/>
                </a:ext>
              </a:extLst>
            </p:cNvPr>
            <p:cNvGrpSpPr/>
            <p:nvPr/>
          </p:nvGrpSpPr>
          <p:grpSpPr>
            <a:xfrm>
              <a:off x="2389421" y="4106286"/>
              <a:ext cx="472920" cy="530098"/>
              <a:chOff x="1825441" y="5257201"/>
              <a:chExt cx="348402" cy="390525"/>
            </a:xfrm>
          </p:grpSpPr>
          <p:sp>
            <p:nvSpPr>
              <p:cNvPr id="518" name="Oval 517">
                <a:extLst>
                  <a:ext uri="{FF2B5EF4-FFF2-40B4-BE49-F238E27FC236}">
                    <a16:creationId xmlns:a16="http://schemas.microsoft.com/office/drawing/2014/main" id="{82D077C6-3D0F-3541-A76C-EB4E48A284DB}"/>
                  </a:ext>
                </a:extLst>
              </p:cNvPr>
              <p:cNvSpPr/>
              <p:nvPr/>
            </p:nvSpPr>
            <p:spPr>
              <a:xfrm>
                <a:off x="1825441" y="525720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9" name="Oval 518">
                <a:extLst>
                  <a:ext uri="{FF2B5EF4-FFF2-40B4-BE49-F238E27FC236}">
                    <a16:creationId xmlns:a16="http://schemas.microsoft.com/office/drawing/2014/main" id="{AB48AD88-6CB8-1D40-843A-730A6C34712D}"/>
                  </a:ext>
                </a:extLst>
              </p:cNvPr>
              <p:cNvSpPr/>
              <p:nvPr/>
            </p:nvSpPr>
            <p:spPr>
              <a:xfrm>
                <a:off x="2054971" y="5374676"/>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0" name="Oval 519">
                <a:extLst>
                  <a:ext uri="{FF2B5EF4-FFF2-40B4-BE49-F238E27FC236}">
                    <a16:creationId xmlns:a16="http://schemas.microsoft.com/office/drawing/2014/main" id="{7F44A061-D99D-5A43-9E51-DE4141D729AD}"/>
                  </a:ext>
                </a:extLst>
              </p:cNvPr>
              <p:cNvSpPr/>
              <p:nvPr/>
            </p:nvSpPr>
            <p:spPr>
              <a:xfrm>
                <a:off x="1825441" y="553025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521" name="Curved Connector 520">
                <a:extLst>
                  <a:ext uri="{FF2B5EF4-FFF2-40B4-BE49-F238E27FC236}">
                    <a16:creationId xmlns:a16="http://schemas.microsoft.com/office/drawing/2014/main" id="{C9579566-E314-B146-8DAA-B14A04E4AFFF}"/>
                  </a:ext>
                </a:extLst>
              </p:cNvPr>
              <p:cNvCxnSpPr>
                <a:cxnSpLocks/>
                <a:stCxn id="518" idx="6"/>
                <a:endCxn id="519" idx="0"/>
              </p:cNvCxnSpPr>
              <p:nvPr/>
            </p:nvCxnSpPr>
            <p:spPr>
              <a:xfrm>
                <a:off x="1944313" y="5315939"/>
                <a:ext cx="170094" cy="58737"/>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2" name="Curved Connector 521">
                <a:extLst>
                  <a:ext uri="{FF2B5EF4-FFF2-40B4-BE49-F238E27FC236}">
                    <a16:creationId xmlns:a16="http://schemas.microsoft.com/office/drawing/2014/main" id="{3BED516E-BF3A-9747-9B5C-4087A9D12BE7}"/>
                  </a:ext>
                </a:extLst>
              </p:cNvPr>
              <p:cNvCxnSpPr>
                <a:cxnSpLocks/>
                <a:stCxn id="519" idx="2"/>
                <a:endCxn id="518" idx="4"/>
              </p:cNvCxnSpPr>
              <p:nvPr/>
            </p:nvCxnSpPr>
            <p:spPr>
              <a:xfrm rot="10800000">
                <a:off x="1884877" y="5374676"/>
                <a:ext cx="170094" cy="58738"/>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3" name="Curved Connector 522">
                <a:extLst>
                  <a:ext uri="{FF2B5EF4-FFF2-40B4-BE49-F238E27FC236}">
                    <a16:creationId xmlns:a16="http://schemas.microsoft.com/office/drawing/2014/main" id="{A76A2905-4981-4548-BFC9-8FA901B9F259}"/>
                  </a:ext>
                </a:extLst>
              </p:cNvPr>
              <p:cNvCxnSpPr>
                <a:cxnSpLocks/>
                <a:stCxn id="519" idx="4"/>
                <a:endCxn id="520" idx="6"/>
              </p:cNvCxnSpPr>
              <p:nvPr/>
            </p:nvCxnSpPr>
            <p:spPr>
              <a:xfrm rot="5400000">
                <a:off x="1980941" y="5455523"/>
                <a:ext cx="96838" cy="170094"/>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4" name="Curved Connector 523">
                <a:extLst>
                  <a:ext uri="{FF2B5EF4-FFF2-40B4-BE49-F238E27FC236}">
                    <a16:creationId xmlns:a16="http://schemas.microsoft.com/office/drawing/2014/main" id="{9FDFB617-090F-4840-B030-712021578D5C}"/>
                  </a:ext>
                </a:extLst>
              </p:cNvPr>
              <p:cNvCxnSpPr>
                <a:cxnSpLocks/>
                <a:stCxn id="520" idx="1"/>
                <a:endCxn id="518" idx="3"/>
              </p:cNvCxnSpPr>
              <p:nvPr/>
            </p:nvCxnSpPr>
            <p:spPr>
              <a:xfrm rot="5400000" flipH="1" flipV="1">
                <a:off x="1747858" y="5452464"/>
                <a:ext cx="189983" cy="12700"/>
              </a:xfrm>
              <a:prstGeom prst="curvedConnector3">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cxnSp>
        <p:nvCxnSpPr>
          <p:cNvPr id="491" name="Straight Arrow Connector 490">
            <a:extLst>
              <a:ext uri="{FF2B5EF4-FFF2-40B4-BE49-F238E27FC236}">
                <a16:creationId xmlns:a16="http://schemas.microsoft.com/office/drawing/2014/main" id="{B31F4B60-71E4-B941-8828-4F3B9440474D}"/>
              </a:ext>
            </a:extLst>
          </p:cNvPr>
          <p:cNvCxnSpPr>
            <a:cxnSpLocks/>
          </p:cNvCxnSpPr>
          <p:nvPr/>
        </p:nvCxnSpPr>
        <p:spPr>
          <a:xfrm>
            <a:off x="6855040" y="5072342"/>
            <a:ext cx="424333"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92" name="Oval 491">
            <a:extLst>
              <a:ext uri="{FF2B5EF4-FFF2-40B4-BE49-F238E27FC236}">
                <a16:creationId xmlns:a16="http://schemas.microsoft.com/office/drawing/2014/main" id="{12A4C154-7025-FD47-A024-BDD217DDFD58}"/>
              </a:ext>
            </a:extLst>
          </p:cNvPr>
          <p:cNvSpPr/>
          <p:nvPr/>
        </p:nvSpPr>
        <p:spPr>
          <a:xfrm rot="16200000" flipH="1">
            <a:off x="8866977" y="5952703"/>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3" name="Oval 492">
            <a:extLst>
              <a:ext uri="{FF2B5EF4-FFF2-40B4-BE49-F238E27FC236}">
                <a16:creationId xmlns:a16="http://schemas.microsoft.com/office/drawing/2014/main" id="{2874F35A-5065-F44D-AA27-27A15C79842D}"/>
              </a:ext>
            </a:extLst>
          </p:cNvPr>
          <p:cNvSpPr/>
          <p:nvPr/>
        </p:nvSpPr>
        <p:spPr>
          <a:xfrm rot="16200000" flipH="1">
            <a:off x="8866977" y="4841244"/>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7" name="Group 6">
            <a:extLst>
              <a:ext uri="{FF2B5EF4-FFF2-40B4-BE49-F238E27FC236}">
                <a16:creationId xmlns:a16="http://schemas.microsoft.com/office/drawing/2014/main" id="{9AFFF311-89B6-074A-8E50-84D97135160F}"/>
              </a:ext>
            </a:extLst>
          </p:cNvPr>
          <p:cNvGrpSpPr/>
          <p:nvPr/>
        </p:nvGrpSpPr>
        <p:grpSpPr>
          <a:xfrm>
            <a:off x="7378326" y="4574023"/>
            <a:ext cx="1598850" cy="1447274"/>
            <a:chOff x="7378326" y="4574023"/>
            <a:chExt cx="1598850" cy="1447274"/>
          </a:xfrm>
        </p:grpSpPr>
        <p:sp>
          <p:nvSpPr>
            <p:cNvPr id="481" name="Rounded Rectangle 480">
              <a:extLst>
                <a:ext uri="{FF2B5EF4-FFF2-40B4-BE49-F238E27FC236}">
                  <a16:creationId xmlns:a16="http://schemas.microsoft.com/office/drawing/2014/main" id="{4CC62BDE-543A-A646-AD15-2F6D0BA003C8}"/>
                </a:ext>
              </a:extLst>
            </p:cNvPr>
            <p:cNvSpPr/>
            <p:nvPr/>
          </p:nvSpPr>
          <p:spPr>
            <a:xfrm>
              <a:off x="7378326" y="4574023"/>
              <a:ext cx="1598850" cy="1447274"/>
            </a:xfrm>
            <a:prstGeom prst="roundRect">
              <a:avLst/>
            </a:prstGeom>
            <a:solidFill>
              <a:schemeClr val="bg1"/>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08" name="Rectangle 507">
              <a:extLst>
                <a:ext uri="{FF2B5EF4-FFF2-40B4-BE49-F238E27FC236}">
                  <a16:creationId xmlns:a16="http://schemas.microsoft.com/office/drawing/2014/main" id="{1674EF55-FBAC-C140-B105-969C7E8487A7}"/>
                </a:ext>
              </a:extLst>
            </p:cNvPr>
            <p:cNvSpPr/>
            <p:nvPr/>
          </p:nvSpPr>
          <p:spPr>
            <a:xfrm rot="16200000">
              <a:off x="7050052" y="5149985"/>
              <a:ext cx="1117742" cy="3590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ACT/PRE</a:t>
              </a:r>
            </a:p>
          </p:txBody>
        </p:sp>
        <p:cxnSp>
          <p:nvCxnSpPr>
            <p:cNvPr id="513" name="Straight Arrow Connector 512">
              <a:extLst>
                <a:ext uri="{FF2B5EF4-FFF2-40B4-BE49-F238E27FC236}">
                  <a16:creationId xmlns:a16="http://schemas.microsoft.com/office/drawing/2014/main" id="{67315A1D-7333-AF40-992D-CD542F832E8F}"/>
                </a:ext>
              </a:extLst>
            </p:cNvPr>
            <p:cNvCxnSpPr>
              <a:cxnSpLocks/>
            </p:cNvCxnSpPr>
            <p:nvPr/>
          </p:nvCxnSpPr>
          <p:spPr>
            <a:xfrm flipV="1">
              <a:off x="7756927" y="5327935"/>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86EEC01-1B3C-E648-9FD9-9FAA1DBE32F6}"/>
                </a:ext>
              </a:extLst>
            </p:cNvPr>
            <p:cNvGrpSpPr/>
            <p:nvPr/>
          </p:nvGrpSpPr>
          <p:grpSpPr>
            <a:xfrm>
              <a:off x="8308041" y="4657875"/>
              <a:ext cx="557538" cy="1269957"/>
              <a:chOff x="8308041" y="4657875"/>
              <a:chExt cx="557538" cy="1269957"/>
            </a:xfrm>
          </p:grpSpPr>
          <p:grpSp>
            <p:nvGrpSpPr>
              <p:cNvPr id="494" name="Group 493">
                <a:extLst>
                  <a:ext uri="{FF2B5EF4-FFF2-40B4-BE49-F238E27FC236}">
                    <a16:creationId xmlns:a16="http://schemas.microsoft.com/office/drawing/2014/main" id="{274DF094-4A4F-EE40-A2C8-396255F6A071}"/>
                  </a:ext>
                </a:extLst>
              </p:cNvPr>
              <p:cNvGrpSpPr/>
              <p:nvPr/>
            </p:nvGrpSpPr>
            <p:grpSpPr>
              <a:xfrm>
                <a:off x="8308041" y="4657875"/>
                <a:ext cx="557538" cy="1269957"/>
                <a:chOff x="4830795" y="4111398"/>
                <a:chExt cx="289491" cy="755921"/>
              </a:xfrm>
            </p:grpSpPr>
            <p:grpSp>
              <p:nvGrpSpPr>
                <p:cNvPr id="495" name="Group 494">
                  <a:extLst>
                    <a:ext uri="{FF2B5EF4-FFF2-40B4-BE49-F238E27FC236}">
                      <a16:creationId xmlns:a16="http://schemas.microsoft.com/office/drawing/2014/main" id="{E5755728-FCB9-8C4E-A32A-4028662ECD5C}"/>
                    </a:ext>
                  </a:extLst>
                </p:cNvPr>
                <p:cNvGrpSpPr/>
                <p:nvPr/>
              </p:nvGrpSpPr>
              <p:grpSpPr>
                <a:xfrm>
                  <a:off x="4830795" y="4111398"/>
                  <a:ext cx="289489" cy="755921"/>
                  <a:chOff x="4830795" y="4111398"/>
                  <a:chExt cx="289489" cy="755921"/>
                </a:xfrm>
              </p:grpSpPr>
              <p:sp>
                <p:nvSpPr>
                  <p:cNvPr id="497" name="Rectangle 496">
                    <a:extLst>
                      <a:ext uri="{FF2B5EF4-FFF2-40B4-BE49-F238E27FC236}">
                        <a16:creationId xmlns:a16="http://schemas.microsoft.com/office/drawing/2014/main" id="{4CF51F47-9CF9-E246-8AF7-923C6DFFD206}"/>
                      </a:ext>
                    </a:extLst>
                  </p:cNvPr>
                  <p:cNvSpPr/>
                  <p:nvPr/>
                </p:nvSpPr>
                <p:spPr>
                  <a:xfrm rot="16200000">
                    <a:off x="4614131" y="4344138"/>
                    <a:ext cx="722817" cy="289489"/>
                  </a:xfrm>
                  <a:prstGeom prst="rect">
                    <a:avLst/>
                  </a:prstGeom>
                  <a:solidFill>
                    <a:srgbClr val="70AD4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8" name="Oval 497">
                    <a:extLst>
                      <a:ext uri="{FF2B5EF4-FFF2-40B4-BE49-F238E27FC236}">
                        <a16:creationId xmlns:a16="http://schemas.microsoft.com/office/drawing/2014/main" id="{08F4B84C-DC65-DC4A-9941-F10662BD6C08}"/>
                      </a:ext>
                    </a:extLst>
                  </p:cNvPr>
                  <p:cNvSpPr/>
                  <p:nvPr/>
                </p:nvSpPr>
                <p:spPr>
                  <a:xfrm rot="16200000" flipH="1">
                    <a:off x="4928537"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9" name="Oval 498">
                    <a:extLst>
                      <a:ext uri="{FF2B5EF4-FFF2-40B4-BE49-F238E27FC236}">
                        <a16:creationId xmlns:a16="http://schemas.microsoft.com/office/drawing/2014/main" id="{E795B588-B028-1E44-97F4-6AC8A2F616A4}"/>
                      </a:ext>
                    </a:extLst>
                  </p:cNvPr>
                  <p:cNvSpPr/>
                  <p:nvPr/>
                </p:nvSpPr>
                <p:spPr>
                  <a:xfrm rot="16200000" flipH="1">
                    <a:off x="5018879"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0" name="Oval 499">
                    <a:extLst>
                      <a:ext uri="{FF2B5EF4-FFF2-40B4-BE49-F238E27FC236}">
                        <a16:creationId xmlns:a16="http://schemas.microsoft.com/office/drawing/2014/main" id="{189C9B04-5FAE-244B-9F2B-53D0DCC3CAEB}"/>
                      </a:ext>
                    </a:extLst>
                  </p:cNvPr>
                  <p:cNvSpPr/>
                  <p:nvPr/>
                </p:nvSpPr>
                <p:spPr>
                  <a:xfrm rot="16200000" flipH="1">
                    <a:off x="4928537"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1" name="Oval 500">
                    <a:extLst>
                      <a:ext uri="{FF2B5EF4-FFF2-40B4-BE49-F238E27FC236}">
                        <a16:creationId xmlns:a16="http://schemas.microsoft.com/office/drawing/2014/main" id="{EBEE26E3-3CFD-3E45-AFAA-C5A356787197}"/>
                      </a:ext>
                    </a:extLst>
                  </p:cNvPr>
                  <p:cNvSpPr/>
                  <p:nvPr/>
                </p:nvSpPr>
                <p:spPr>
                  <a:xfrm rot="16200000" flipH="1">
                    <a:off x="5018879"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96" name="Rectangle 495">
                  <a:extLst>
                    <a:ext uri="{FF2B5EF4-FFF2-40B4-BE49-F238E27FC236}">
                      <a16:creationId xmlns:a16="http://schemas.microsoft.com/office/drawing/2014/main" id="{D894887A-25F1-1F44-BEEE-9C506341120D}"/>
                    </a:ext>
                  </a:extLst>
                </p:cNvPr>
                <p:cNvSpPr/>
                <p:nvPr/>
              </p:nvSpPr>
              <p:spPr>
                <a:xfrm rot="16200000">
                  <a:off x="4819059" y="4476133"/>
                  <a:ext cx="575362" cy="27093"/>
                </a:xfrm>
                <a:prstGeom prst="rect">
                  <a:avLst/>
                </a:prstGeom>
                <a:pattFill prst="dkVert">
                  <a:fgClr>
                    <a:srgbClr val="FFC000">
                      <a:lumMod val="60000"/>
                      <a:lumOff val="40000"/>
                    </a:srgbClr>
                  </a:fgClr>
                  <a:bgClr>
                    <a:sysClr val="window" lastClr="FFFFFF"/>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502" name="Group 501">
                <a:extLst>
                  <a:ext uri="{FF2B5EF4-FFF2-40B4-BE49-F238E27FC236}">
                    <a16:creationId xmlns:a16="http://schemas.microsoft.com/office/drawing/2014/main" id="{2DB1DD8B-FB18-8849-9A9F-035F264A4AC8}"/>
                  </a:ext>
                </a:extLst>
              </p:cNvPr>
              <p:cNvGrpSpPr/>
              <p:nvPr/>
            </p:nvGrpSpPr>
            <p:grpSpPr>
              <a:xfrm rot="16200000">
                <a:off x="8185361" y="5143465"/>
                <a:ext cx="756076" cy="293602"/>
                <a:chOff x="4340198" y="1826549"/>
                <a:chExt cx="485918" cy="276639"/>
              </a:xfrm>
            </p:grpSpPr>
            <p:sp>
              <p:nvSpPr>
                <p:cNvPr id="503" name="Rectangle 502">
                  <a:extLst>
                    <a:ext uri="{FF2B5EF4-FFF2-40B4-BE49-F238E27FC236}">
                      <a16:creationId xmlns:a16="http://schemas.microsoft.com/office/drawing/2014/main" id="{8F40DD31-E5D3-1949-BB4A-77B0A48B9C3C}"/>
                    </a:ext>
                  </a:extLst>
                </p:cNvPr>
                <p:cNvSpPr/>
                <p:nvPr/>
              </p:nvSpPr>
              <p:spPr>
                <a:xfrm>
                  <a:off x="4340198" y="1826549"/>
                  <a:ext cx="174612" cy="276637"/>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4" name="Rectangle 503">
                  <a:extLst>
                    <a:ext uri="{FF2B5EF4-FFF2-40B4-BE49-F238E27FC236}">
                      <a16:creationId xmlns:a16="http://schemas.microsoft.com/office/drawing/2014/main" id="{A95F48CB-8E25-8B4E-AE80-FF1A55ADD162}"/>
                    </a:ext>
                  </a:extLst>
                </p:cNvPr>
                <p:cNvSpPr/>
                <p:nvPr/>
              </p:nvSpPr>
              <p:spPr>
                <a:xfrm>
                  <a:off x="4651504" y="1826550"/>
                  <a:ext cx="174612" cy="276638"/>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528" name="Oval 527">
                <a:extLst>
                  <a:ext uri="{FF2B5EF4-FFF2-40B4-BE49-F238E27FC236}">
                    <a16:creationId xmlns:a16="http://schemas.microsoft.com/office/drawing/2014/main" id="{18A4C544-1AC7-8549-9BF1-30B0708AB663}"/>
                  </a:ext>
                </a:extLst>
              </p:cNvPr>
              <p:cNvSpPr>
                <a:spLocks noChangeAspect="1"/>
              </p:cNvSpPr>
              <p:nvPr/>
            </p:nvSpPr>
            <p:spPr>
              <a:xfrm>
                <a:off x="8788782" y="582428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9" name="Oval 528">
                <a:extLst>
                  <a:ext uri="{FF2B5EF4-FFF2-40B4-BE49-F238E27FC236}">
                    <a16:creationId xmlns:a16="http://schemas.microsoft.com/office/drawing/2014/main" id="{5EC38BF4-30F8-1543-A138-A684F818BBD9}"/>
                  </a:ext>
                </a:extLst>
              </p:cNvPr>
              <p:cNvSpPr>
                <a:spLocks noChangeAspect="1"/>
              </p:cNvSpPr>
              <p:nvPr/>
            </p:nvSpPr>
            <p:spPr>
              <a:xfrm>
                <a:off x="8782340" y="472079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graphicFrame>
        <p:nvGraphicFramePr>
          <p:cNvPr id="531" name="Table 530">
            <a:extLst>
              <a:ext uri="{FF2B5EF4-FFF2-40B4-BE49-F238E27FC236}">
                <a16:creationId xmlns:a16="http://schemas.microsoft.com/office/drawing/2014/main" id="{1229032C-D001-F644-92AC-B94E443D54F6}"/>
              </a:ext>
            </a:extLst>
          </p:cNvPr>
          <p:cNvGraphicFramePr>
            <a:graphicFrameLocks noGrp="1"/>
          </p:cNvGraphicFramePr>
          <p:nvPr/>
        </p:nvGraphicFramePr>
        <p:xfrm>
          <a:off x="5082745" y="4275721"/>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ACT/PRE/PRE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cxnSp>
        <p:nvCxnSpPr>
          <p:cNvPr id="533" name="Straight Connector 532">
            <a:extLst>
              <a:ext uri="{FF2B5EF4-FFF2-40B4-BE49-F238E27FC236}">
                <a16:creationId xmlns:a16="http://schemas.microsoft.com/office/drawing/2014/main" id="{9F194B97-A4A4-1F4A-A3A1-1A1C65904476}"/>
              </a:ext>
            </a:extLst>
          </p:cNvPr>
          <p:cNvCxnSpPr/>
          <p:nvPr/>
        </p:nvCxnSpPr>
        <p:spPr>
          <a:xfrm>
            <a:off x="129785" y="3596854"/>
            <a:ext cx="8884429" cy="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535" name="Group 534">
            <a:extLst>
              <a:ext uri="{FF2B5EF4-FFF2-40B4-BE49-F238E27FC236}">
                <a16:creationId xmlns:a16="http://schemas.microsoft.com/office/drawing/2014/main" id="{96685389-20B3-8146-B6CF-E569C240BE1C}"/>
              </a:ext>
            </a:extLst>
          </p:cNvPr>
          <p:cNvGrpSpPr/>
          <p:nvPr/>
        </p:nvGrpSpPr>
        <p:grpSpPr>
          <a:xfrm>
            <a:off x="2307434" y="931164"/>
            <a:ext cx="1931355" cy="2049796"/>
            <a:chOff x="2307434" y="1557252"/>
            <a:chExt cx="1931355" cy="2049796"/>
          </a:xfrm>
        </p:grpSpPr>
        <p:grpSp>
          <p:nvGrpSpPr>
            <p:cNvPr id="416" name="Group 415">
              <a:extLst>
                <a:ext uri="{FF2B5EF4-FFF2-40B4-BE49-F238E27FC236}">
                  <a16:creationId xmlns:a16="http://schemas.microsoft.com/office/drawing/2014/main" id="{D06BFF73-B8EA-3D47-ADEB-7CFAD8555C79}"/>
                </a:ext>
              </a:extLst>
            </p:cNvPr>
            <p:cNvGrpSpPr/>
            <p:nvPr/>
          </p:nvGrpSpPr>
          <p:grpSpPr>
            <a:xfrm>
              <a:off x="2660496" y="1557252"/>
              <a:ext cx="1578293" cy="2049796"/>
              <a:chOff x="2755612" y="1974313"/>
              <a:chExt cx="1578293" cy="2049796"/>
            </a:xfrm>
          </p:grpSpPr>
          <p:grpSp>
            <p:nvGrpSpPr>
              <p:cNvPr id="414" name="Group 413">
                <a:extLst>
                  <a:ext uri="{FF2B5EF4-FFF2-40B4-BE49-F238E27FC236}">
                    <a16:creationId xmlns:a16="http://schemas.microsoft.com/office/drawing/2014/main" id="{8D26F9AA-55CA-5743-8D81-55784DD770A5}"/>
                  </a:ext>
                </a:extLst>
              </p:cNvPr>
              <p:cNvGrpSpPr/>
              <p:nvPr/>
            </p:nvGrpSpPr>
            <p:grpSpPr>
              <a:xfrm>
                <a:off x="2755612" y="2475443"/>
                <a:ext cx="1578293" cy="1548666"/>
                <a:chOff x="3211452" y="2874384"/>
                <a:chExt cx="1578293" cy="1548666"/>
              </a:xfrm>
            </p:grpSpPr>
            <p:sp>
              <p:nvSpPr>
                <p:cNvPr id="379" name="Rounded Rectangle 378">
                  <a:extLst>
                    <a:ext uri="{FF2B5EF4-FFF2-40B4-BE49-F238E27FC236}">
                      <a16:creationId xmlns:a16="http://schemas.microsoft.com/office/drawing/2014/main" id="{2E7BFECB-70FA-7F47-80F2-805C0314D392}"/>
                    </a:ext>
                  </a:extLst>
                </p:cNvPr>
                <p:cNvSpPr/>
                <p:nvPr/>
              </p:nvSpPr>
              <p:spPr>
                <a:xfrm>
                  <a:off x="3211452" y="2874384"/>
                  <a:ext cx="1466613" cy="1204068"/>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8" name="Group 407">
                  <a:extLst>
                    <a:ext uri="{FF2B5EF4-FFF2-40B4-BE49-F238E27FC236}">
                      <a16:creationId xmlns:a16="http://schemas.microsoft.com/office/drawing/2014/main" id="{A14FF517-2E12-FC47-882D-2E8C59A93BBB}"/>
                    </a:ext>
                  </a:extLst>
                </p:cNvPr>
                <p:cNvGrpSpPr/>
                <p:nvPr/>
              </p:nvGrpSpPr>
              <p:grpSpPr>
                <a:xfrm>
                  <a:off x="3412005" y="3198852"/>
                  <a:ext cx="1161942" cy="528322"/>
                  <a:chOff x="3412005" y="3198852"/>
                  <a:chExt cx="1161942" cy="528322"/>
                </a:xfrm>
              </p:grpSpPr>
              <p:grpSp>
                <p:nvGrpSpPr>
                  <p:cNvPr id="381" name="Group 380">
                    <a:extLst>
                      <a:ext uri="{FF2B5EF4-FFF2-40B4-BE49-F238E27FC236}">
                        <a16:creationId xmlns:a16="http://schemas.microsoft.com/office/drawing/2014/main" id="{2E0EFF5E-6202-DA47-8AD7-65046C1735C1}"/>
                      </a:ext>
                    </a:extLst>
                  </p:cNvPr>
                  <p:cNvGrpSpPr/>
                  <p:nvPr/>
                </p:nvGrpSpPr>
                <p:grpSpPr>
                  <a:xfrm>
                    <a:off x="3412005" y="3198852"/>
                    <a:ext cx="1128558" cy="528322"/>
                    <a:chOff x="1332999" y="4174190"/>
                    <a:chExt cx="1175252" cy="550180"/>
                  </a:xfrm>
                </p:grpSpPr>
                <p:grpSp>
                  <p:nvGrpSpPr>
                    <p:cNvPr id="383" name="Group 382">
                      <a:extLst>
                        <a:ext uri="{FF2B5EF4-FFF2-40B4-BE49-F238E27FC236}">
                          <a16:creationId xmlns:a16="http://schemas.microsoft.com/office/drawing/2014/main" id="{90112E02-8E4D-764B-81E5-B5AE43416020}"/>
                        </a:ext>
                      </a:extLst>
                    </p:cNvPr>
                    <p:cNvGrpSpPr/>
                    <p:nvPr/>
                  </p:nvGrpSpPr>
                  <p:grpSpPr>
                    <a:xfrm>
                      <a:off x="2147787" y="4431167"/>
                      <a:ext cx="360464" cy="69048"/>
                      <a:chOff x="4793112" y="4167661"/>
                      <a:chExt cx="360464" cy="69048"/>
                    </a:xfrm>
                  </p:grpSpPr>
                  <p:cxnSp>
                    <p:nvCxnSpPr>
                      <p:cNvPr id="394" name="Straight Connector 393">
                        <a:extLst>
                          <a:ext uri="{FF2B5EF4-FFF2-40B4-BE49-F238E27FC236}">
                            <a16:creationId xmlns:a16="http://schemas.microsoft.com/office/drawing/2014/main" id="{0F5DE70C-DCDB-9047-8B2D-0972443A5BD8}"/>
                          </a:ext>
                        </a:extLst>
                      </p:cNvPr>
                      <p:cNvCxnSpPr/>
                      <p:nvPr/>
                    </p:nvCxnSpPr>
                    <p:spPr>
                      <a:xfrm flipH="1">
                        <a:off x="4793112" y="4202185"/>
                        <a:ext cx="345242" cy="0"/>
                      </a:xfrm>
                      <a:prstGeom prst="line">
                        <a:avLst/>
                      </a:prstGeom>
                      <a:solidFill>
                        <a:schemeClr val="tx1"/>
                      </a:solid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5" name="Flowchart: Connector 11">
                        <a:extLst>
                          <a:ext uri="{FF2B5EF4-FFF2-40B4-BE49-F238E27FC236}">
                            <a16:creationId xmlns:a16="http://schemas.microsoft.com/office/drawing/2014/main" id="{2632382D-A056-FD43-AD2C-A7F8EA1831BF}"/>
                          </a:ext>
                        </a:extLst>
                      </p:cNvPr>
                      <p:cNvSpPr/>
                      <p:nvPr/>
                    </p:nvSpPr>
                    <p:spPr>
                      <a:xfrm>
                        <a:off x="5084528" y="4167661"/>
                        <a:ext cx="69048"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4" name="Group 383">
                      <a:extLst>
                        <a:ext uri="{FF2B5EF4-FFF2-40B4-BE49-F238E27FC236}">
                          <a16:creationId xmlns:a16="http://schemas.microsoft.com/office/drawing/2014/main" id="{DC6B394D-4AC6-4D4B-9472-BE87C07F22F8}"/>
                        </a:ext>
                      </a:extLst>
                    </p:cNvPr>
                    <p:cNvGrpSpPr/>
                    <p:nvPr/>
                  </p:nvGrpSpPr>
                  <p:grpSpPr>
                    <a:xfrm>
                      <a:off x="1333740" y="4250347"/>
                      <a:ext cx="414294" cy="69048"/>
                      <a:chOff x="3838217" y="3992220"/>
                      <a:chExt cx="414294" cy="69048"/>
                    </a:xfrm>
                  </p:grpSpPr>
                  <p:cxnSp>
                    <p:nvCxnSpPr>
                      <p:cNvPr id="392" name="Straight Connector 391">
                        <a:extLst>
                          <a:ext uri="{FF2B5EF4-FFF2-40B4-BE49-F238E27FC236}">
                            <a16:creationId xmlns:a16="http://schemas.microsoft.com/office/drawing/2014/main" id="{7430DEA5-979B-1E4D-8B44-1B147801909E}"/>
                          </a:ext>
                        </a:extLst>
                      </p:cNvPr>
                      <p:cNvCxnSpPr/>
                      <p:nvPr/>
                    </p:nvCxnSpPr>
                    <p:spPr>
                      <a:xfrm flipH="1">
                        <a:off x="3907266" y="4026731"/>
                        <a:ext cx="345245" cy="0"/>
                      </a:xfrm>
                      <a:prstGeom prst="line">
                        <a:avLst/>
                      </a:prstGeom>
                      <a:solidFill>
                        <a:schemeClr val="tx1"/>
                      </a:solidFill>
                      <a:ln w="12700" cap="flat" cmpd="sng" algn="ctr">
                        <a:solidFill>
                          <a:schemeClr val="tx1"/>
                        </a:solidFill>
                        <a:prstDash val="solid"/>
                      </a:ln>
                      <a:effectLst/>
                    </p:spPr>
                  </p:cxnSp>
                  <p:sp>
                    <p:nvSpPr>
                      <p:cNvPr id="393" name="Flowchart: Connector 8">
                        <a:extLst>
                          <a:ext uri="{FF2B5EF4-FFF2-40B4-BE49-F238E27FC236}">
                            <a16:creationId xmlns:a16="http://schemas.microsoft.com/office/drawing/2014/main" id="{E95AB8CB-F0A3-7D42-88D4-8FD7C5BFF50F}"/>
                          </a:ext>
                        </a:extLst>
                      </p:cNvPr>
                      <p:cNvSpPr/>
                      <p:nvPr/>
                    </p:nvSpPr>
                    <p:spPr>
                      <a:xfrm>
                        <a:off x="3838217" y="3992220"/>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5" name="Group 384">
                      <a:extLst>
                        <a:ext uri="{FF2B5EF4-FFF2-40B4-BE49-F238E27FC236}">
                          <a16:creationId xmlns:a16="http://schemas.microsoft.com/office/drawing/2014/main" id="{1C6DFE12-5613-F64E-9744-3B5530C3E624}"/>
                        </a:ext>
                      </a:extLst>
                    </p:cNvPr>
                    <p:cNvGrpSpPr/>
                    <p:nvPr/>
                  </p:nvGrpSpPr>
                  <p:grpSpPr>
                    <a:xfrm>
                      <a:off x="1341169" y="4431167"/>
                      <a:ext cx="406864" cy="69048"/>
                      <a:chOff x="3845646" y="4269682"/>
                      <a:chExt cx="406864" cy="69048"/>
                    </a:xfrm>
                  </p:grpSpPr>
                  <p:cxnSp>
                    <p:nvCxnSpPr>
                      <p:cNvPr id="390" name="Straight Connector 389">
                        <a:extLst>
                          <a:ext uri="{FF2B5EF4-FFF2-40B4-BE49-F238E27FC236}">
                            <a16:creationId xmlns:a16="http://schemas.microsoft.com/office/drawing/2014/main" id="{5923A7B9-B94E-A848-A136-F6DE99FC773A}"/>
                          </a:ext>
                        </a:extLst>
                      </p:cNvPr>
                      <p:cNvCxnSpPr/>
                      <p:nvPr/>
                    </p:nvCxnSpPr>
                    <p:spPr>
                      <a:xfrm flipH="1">
                        <a:off x="3907266" y="4304207"/>
                        <a:ext cx="345244" cy="0"/>
                      </a:xfrm>
                      <a:prstGeom prst="line">
                        <a:avLst/>
                      </a:prstGeom>
                      <a:solidFill>
                        <a:schemeClr val="tx1"/>
                      </a:solidFill>
                      <a:ln w="12700" cap="flat" cmpd="sng" algn="ctr">
                        <a:solidFill>
                          <a:schemeClr val="tx1"/>
                        </a:solidFill>
                        <a:prstDash val="solid"/>
                      </a:ln>
                      <a:effectLst/>
                    </p:spPr>
                  </p:cxnSp>
                  <p:sp>
                    <p:nvSpPr>
                      <p:cNvPr id="391" name="Flowchart: Connector 9">
                        <a:extLst>
                          <a:ext uri="{FF2B5EF4-FFF2-40B4-BE49-F238E27FC236}">
                            <a16:creationId xmlns:a16="http://schemas.microsoft.com/office/drawing/2014/main" id="{4B77B613-2F03-6E4A-AD34-B8504D238286}"/>
                          </a:ext>
                        </a:extLst>
                      </p:cNvPr>
                      <p:cNvSpPr/>
                      <p:nvPr/>
                    </p:nvSpPr>
                    <p:spPr>
                      <a:xfrm>
                        <a:off x="3845646" y="4269682"/>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6" name="Group 385">
                      <a:extLst>
                        <a:ext uri="{FF2B5EF4-FFF2-40B4-BE49-F238E27FC236}">
                          <a16:creationId xmlns:a16="http://schemas.microsoft.com/office/drawing/2014/main" id="{C0A2E64F-6546-F042-811A-622AC14A99B1}"/>
                        </a:ext>
                      </a:extLst>
                    </p:cNvPr>
                    <p:cNvGrpSpPr/>
                    <p:nvPr/>
                  </p:nvGrpSpPr>
                  <p:grpSpPr>
                    <a:xfrm>
                      <a:off x="1332999" y="4593843"/>
                      <a:ext cx="390964" cy="69048"/>
                      <a:chOff x="3845645" y="4571954"/>
                      <a:chExt cx="390964" cy="69048"/>
                    </a:xfrm>
                  </p:grpSpPr>
                  <p:sp>
                    <p:nvSpPr>
                      <p:cNvPr id="388" name="Flowchart: Connector 9">
                        <a:extLst>
                          <a:ext uri="{FF2B5EF4-FFF2-40B4-BE49-F238E27FC236}">
                            <a16:creationId xmlns:a16="http://schemas.microsoft.com/office/drawing/2014/main" id="{CFB88838-9CFC-BE4E-998E-9F66DC098730}"/>
                          </a:ext>
                        </a:extLst>
                      </p:cNvPr>
                      <p:cNvSpPr/>
                      <p:nvPr/>
                    </p:nvSpPr>
                    <p:spPr>
                      <a:xfrm>
                        <a:off x="3845645" y="4571954"/>
                        <a:ext cx="69047"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389" name="Straight Connector 388">
                        <a:extLst>
                          <a:ext uri="{FF2B5EF4-FFF2-40B4-BE49-F238E27FC236}">
                            <a16:creationId xmlns:a16="http://schemas.microsoft.com/office/drawing/2014/main" id="{38D784D0-9C48-EA4C-9B1D-0EDF227F3BAE}"/>
                          </a:ext>
                        </a:extLst>
                      </p:cNvPr>
                      <p:cNvCxnSpPr/>
                      <p:nvPr/>
                    </p:nvCxnSpPr>
                    <p:spPr>
                      <a:xfrm flipH="1">
                        <a:off x="3891367" y="4615548"/>
                        <a:ext cx="345242" cy="0"/>
                      </a:xfrm>
                      <a:prstGeom prst="line">
                        <a:avLst/>
                      </a:prstGeom>
                      <a:solidFill>
                        <a:schemeClr val="tx1"/>
                      </a:solidFill>
                      <a:ln w="12700" cap="flat" cmpd="sng" algn="ctr">
                        <a:solidFill>
                          <a:schemeClr val="tx1"/>
                        </a:solidFill>
                        <a:prstDash val="solid"/>
                      </a:ln>
                      <a:effectLst/>
                    </p:spPr>
                  </p:cxnSp>
                </p:grpSp>
                <p:sp>
                  <p:nvSpPr>
                    <p:cNvPr id="387" name="Oval 386">
                      <a:extLst>
                        <a:ext uri="{FF2B5EF4-FFF2-40B4-BE49-F238E27FC236}">
                          <a16:creationId xmlns:a16="http://schemas.microsoft.com/office/drawing/2014/main" id="{B9309423-001F-EC4B-A985-B4DEBFFAD982}"/>
                        </a:ext>
                      </a:extLst>
                    </p:cNvPr>
                    <p:cNvSpPr>
                      <a:spLocks noChangeAspect="1"/>
                    </p:cNvSpPr>
                    <p:nvPr/>
                  </p:nvSpPr>
                  <p:spPr>
                    <a:xfrm>
                      <a:off x="1650303" y="4174190"/>
                      <a:ext cx="550179" cy="550180"/>
                    </a:xfrm>
                    <a:prstGeom prst="ellipse">
                      <a:avLst/>
                    </a:prstGeom>
                    <a:solidFill>
                      <a:srgbClr val="D3DBD5"/>
                    </a:solidFill>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US" sz="2022"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sp>
                <p:nvSpPr>
                  <p:cNvPr id="382" name="TextBox 381">
                    <a:extLst>
                      <a:ext uri="{FF2B5EF4-FFF2-40B4-BE49-F238E27FC236}">
                        <a16:creationId xmlns:a16="http://schemas.microsoft.com/office/drawing/2014/main" id="{0169CB78-9A64-3943-AAF8-0F621B786CF9}"/>
                      </a:ext>
                    </a:extLst>
                  </p:cNvPr>
                  <p:cNvSpPr txBox="1"/>
                  <p:nvPr/>
                </p:nvSpPr>
                <p:spPr>
                  <a:xfrm>
                    <a:off x="3694179" y="3310909"/>
                    <a:ext cx="879768" cy="3294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a:t>
                    </a:r>
                  </a:p>
                </p:txBody>
              </p:sp>
            </p:grpSp>
            <p:sp>
              <p:nvSpPr>
                <p:cNvPr id="396" name="Rectangle 395">
                  <a:extLst>
                    <a:ext uri="{FF2B5EF4-FFF2-40B4-BE49-F238E27FC236}">
                      <a16:creationId xmlns:a16="http://schemas.microsoft.com/office/drawing/2014/main" id="{253C3A41-5E8D-9945-B93A-5F07E7684541}"/>
                    </a:ext>
                  </a:extLst>
                </p:cNvPr>
                <p:cNvSpPr/>
                <p:nvPr/>
              </p:nvSpPr>
              <p:spPr>
                <a:xfrm>
                  <a:off x="3226497" y="4084496"/>
                  <a:ext cx="156324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MAJ/NOT logic</a:t>
                  </a:r>
                </a:p>
              </p:txBody>
            </p:sp>
          </p:grpSp>
          <p:sp>
            <p:nvSpPr>
              <p:cNvPr id="415" name="Rectangle 414">
                <a:extLst>
                  <a:ext uri="{FF2B5EF4-FFF2-40B4-BE49-F238E27FC236}">
                    <a16:creationId xmlns:a16="http://schemas.microsoft.com/office/drawing/2014/main" id="{D2DF1CC8-CF8C-4941-8135-FD7570C97FD7}"/>
                  </a:ext>
                </a:extLst>
              </p:cNvPr>
              <p:cNvSpPr/>
              <p:nvPr/>
            </p:nvSpPr>
            <p:spPr>
              <a:xfrm>
                <a:off x="2785694" y="1974313"/>
                <a:ext cx="1443921"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1: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 logic</a:t>
                </a:r>
              </a:p>
            </p:txBody>
          </p:sp>
        </p:grpSp>
        <p:sp>
          <p:nvSpPr>
            <p:cNvPr id="534" name="Right Arrow 533">
              <a:extLst>
                <a:ext uri="{FF2B5EF4-FFF2-40B4-BE49-F238E27FC236}">
                  <a16:creationId xmlns:a16="http://schemas.microsoft.com/office/drawing/2014/main" id="{444D3331-2F50-DA42-AB1E-B39351D5CBEF}"/>
                </a:ext>
              </a:extLst>
            </p:cNvPr>
            <p:cNvSpPr/>
            <p:nvPr/>
          </p:nvSpPr>
          <p:spPr>
            <a:xfrm>
              <a:off x="2307434" y="2619261"/>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mc:AlternateContent xmlns:mc="http://schemas.openxmlformats.org/markup-compatibility/2006" xmlns:a14="http://schemas.microsoft.com/office/drawing/2010/main">
        <mc:Choice Requires="a14">
          <p:sp>
            <p:nvSpPr>
              <p:cNvPr id="156" name="Rectangle 155">
                <a:extLst>
                  <a:ext uri="{FF2B5EF4-FFF2-40B4-BE49-F238E27FC236}">
                    <a16:creationId xmlns:a16="http://schemas.microsoft.com/office/drawing/2014/main" id="{EF9D8263-4725-9041-8503-14C3B104646A}"/>
                  </a:ext>
                </a:extLst>
              </p:cNvPr>
              <p:cNvSpPr/>
              <p:nvPr/>
            </p:nvSpPr>
            <p:spPr>
              <a:xfrm>
                <a:off x="4548574" y="3029879"/>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156" name="Rectangle 155">
                <a:extLst>
                  <a:ext uri="{FF2B5EF4-FFF2-40B4-BE49-F238E27FC236}">
                    <a16:creationId xmlns:a16="http://schemas.microsoft.com/office/drawing/2014/main" id="{EF9D8263-4725-9041-8503-14C3B104646A}"/>
                  </a:ext>
                </a:extLst>
              </p:cNvPr>
              <p:cNvSpPr>
                <a:spLocks noRot="1" noChangeAspect="1" noMove="1" noResize="1" noEditPoints="1" noAdjustHandles="1" noChangeArrowheads="1" noChangeShapeType="1" noTextEdit="1"/>
              </p:cNvSpPr>
              <p:nvPr/>
            </p:nvSpPr>
            <p:spPr>
              <a:xfrm>
                <a:off x="4548574" y="3029879"/>
                <a:ext cx="1559686" cy="338554"/>
              </a:xfrm>
              <a:prstGeom prst="rect">
                <a:avLst/>
              </a:prstGeom>
              <a:blipFill>
                <a:blip r:embed="rId4"/>
                <a:stretch>
                  <a:fillRect t="-3571" b="-21429"/>
                </a:stretch>
              </a:blipFill>
            </p:spPr>
            <p:txBody>
              <a:bodyPr/>
              <a:lstStyle/>
              <a:p>
                <a:r>
                  <a:rPr lang="en-US">
                    <a:noFill/>
                  </a:rPr>
                  <a:t> </a:t>
                </a:r>
              </a:p>
            </p:txBody>
          </p:sp>
        </mc:Fallback>
      </mc:AlternateContent>
      <p:sp>
        <p:nvSpPr>
          <p:cNvPr id="158" name="Slide Number Placeholder 2">
            <a:extLst>
              <a:ext uri="{FF2B5EF4-FFF2-40B4-BE49-F238E27FC236}">
                <a16:creationId xmlns:a16="http://schemas.microsoft.com/office/drawing/2014/main" id="{BA3DC310-E70E-2A4C-98E9-E7CE8D146EDA}"/>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27</a:t>
            </a:r>
          </a:p>
        </p:txBody>
      </p:sp>
      <mc:AlternateContent xmlns:mc="http://schemas.openxmlformats.org/markup-compatibility/2006" xmlns:a14="http://schemas.microsoft.com/office/drawing/2010/main">
        <mc:Choice Requires="a14">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ysClr val="windowText" lastClr="000000"/>
                                    </a:solidFill>
                                    <a:latin typeface="Cambria Math" panose="02040503050406030204" pitchFamily="18" charset="0"/>
                                    <a:ea typeface="Cambria Math" panose="02040503050406030204" pitchFamily="18" charset="0"/>
                                  </a:rPr>
                                  <m:t>𝜇</m:t>
                                </m:r>
                                <m:r>
                                  <a:rPr lang="en-US" sz="1300" b="0" i="1" smtClean="0">
                                    <a:solidFill>
                                      <a:sysClr val="windowText" lastClr="000000"/>
                                    </a:solidFill>
                                    <a:latin typeface="Cambria Math" panose="02040503050406030204" pitchFamily="18" charset="0"/>
                                    <a:ea typeface="Cambria Math" panose="02040503050406030204" pitchFamily="18" charset="0"/>
                                  </a:rPr>
                                  <m:t>𝑃𝑟𝑜𝑔𝑟𝑎𝑚</m:t>
                                </m:r>
                              </m:oMath>
                            </m:oMathPara>
                          </a14:m>
                          <a:endParaRPr lang="en-US" sz="1300" b="0" dirty="0"/>
                        </a:p>
                      </a:txBody>
                      <a:tcPr marL="121921" marR="121921" marT="0" marB="0">
                        <a:lnL w="12700" cmpd="sng">
                          <a:noFill/>
                        </a:lnL>
                        <a:lnT w="12700" cmpd="sng">
                          <a:noFill/>
                        </a:lnT>
                        <a:solidFill>
                          <a:schemeClr val="bg1"/>
                        </a:solid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rgbClr val="C00000"/>
                                    </a:solidFill>
                                    <a:latin typeface="Cambria Math" panose="02040503050406030204" pitchFamily="18" charset="0"/>
                                    <a:ea typeface="Cambria Math" panose="02040503050406030204" pitchFamily="18" charset="0"/>
                                  </a:rPr>
                                  <m:t>𝜇</m:t>
                                </m:r>
                                <m:r>
                                  <a:rPr lang="en-US" sz="1300" b="0" i="1" smtClean="0">
                                    <a:solidFill>
                                      <a:srgbClr val="C00000"/>
                                    </a:solidFill>
                                    <a:latin typeface="Cambria Math" panose="02040503050406030204" pitchFamily="18" charset="0"/>
                                    <a:ea typeface="Cambria Math" panose="02040503050406030204" pitchFamily="18" charset="0"/>
                                  </a:rPr>
                                  <m:t>𝑃𝑟𝑜𝑔𝑟𝑎𝑚</m:t>
                                </m:r>
                              </m:oMath>
                            </m:oMathPara>
                          </a14:m>
                          <a:endParaRPr lang="en-US" sz="1300" b="0" dirty="0">
                            <a:solidFill>
                              <a:srgbClr val="C00000"/>
                            </a:solidFill>
                          </a:endParaRPr>
                        </a:p>
                      </a:txBody>
                      <a:tcPr marL="121921" marR="121921" marT="0" marB="0">
                        <a:lnL w="12700" cmpd="sng">
                          <a:noFill/>
                        </a:lnL>
                        <a:lnB w="12700" cmpd="sng">
                          <a:noFill/>
                        </a:lnB>
                        <a:solidFill>
                          <a:srgbClr val="FFBFBF">
                            <a:alpha val="20000"/>
                          </a:srgbClr>
                        </a:solid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Choice>
        <mc:Fallback xmlns="">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extLst>
                  <p:ext uri="{D42A27DB-BD31-4B8C-83A1-F6EECF244321}">
                    <p14:modId xmlns:p14="http://schemas.microsoft.com/office/powerpoint/2010/main" val="346212060"/>
                  </p:ext>
                </p:extLst>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endParaRPr lang="en-US"/>
                        </a:p>
                      </a:txBody>
                      <a:tcPr marL="121921" marR="121921" marT="0" marB="0">
                        <a:lnL w="12700" cmpd="sng">
                          <a:noFill/>
                        </a:lnL>
                        <a:lnT w="12700" cmpd="sng">
                          <a:noFill/>
                        </a:lnT>
                        <a:blipFill>
                          <a:blip r:embed="rId5"/>
                          <a:stretch>
                            <a:fillRect r="-103093" b="-104348"/>
                          </a:stretch>
                        </a:blip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endParaRPr lang="en-US"/>
                        </a:p>
                      </a:txBody>
                      <a:tcPr marL="121921" marR="121921" marT="0" marB="0">
                        <a:lnL w="12700" cmpd="sng">
                          <a:noFill/>
                        </a:lnL>
                        <a:lnB w="12700" cmpd="sng">
                          <a:noFill/>
                        </a:lnB>
                        <a:blipFill>
                          <a:blip r:embed="rId5"/>
                          <a:stretch>
                            <a:fillRect t="-100000" r="-103093" b="-4348"/>
                          </a:stretch>
                        </a:blip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Fallback>
      </mc:AlternateContent>
      <p:grpSp>
        <p:nvGrpSpPr>
          <p:cNvPr id="536" name="Group 535">
            <a:extLst>
              <a:ext uri="{FF2B5EF4-FFF2-40B4-BE49-F238E27FC236}">
                <a16:creationId xmlns:a16="http://schemas.microsoft.com/office/drawing/2014/main" id="{2560DD54-9826-2C47-AB02-2D240A0B9D80}"/>
              </a:ext>
            </a:extLst>
          </p:cNvPr>
          <p:cNvGrpSpPr/>
          <p:nvPr/>
        </p:nvGrpSpPr>
        <p:grpSpPr>
          <a:xfrm>
            <a:off x="6427968" y="1254721"/>
            <a:ext cx="2581861" cy="876925"/>
            <a:chOff x="6398771" y="1855706"/>
            <a:chExt cx="2581861" cy="876925"/>
          </a:xfrm>
        </p:grpSpPr>
        <p:grpSp>
          <p:nvGrpSpPr>
            <p:cNvPr id="411" name="Group 410">
              <a:extLst>
                <a:ext uri="{FF2B5EF4-FFF2-40B4-BE49-F238E27FC236}">
                  <a16:creationId xmlns:a16="http://schemas.microsoft.com/office/drawing/2014/main" id="{FF418A7D-059D-6D42-81F6-DBE7E7D21647}"/>
                </a:ext>
              </a:extLst>
            </p:cNvPr>
            <p:cNvGrpSpPr/>
            <p:nvPr/>
          </p:nvGrpSpPr>
          <p:grpSpPr>
            <a:xfrm>
              <a:off x="7799060" y="2499642"/>
              <a:ext cx="981071" cy="194415"/>
              <a:chOff x="8915995" y="2957417"/>
              <a:chExt cx="981071" cy="194415"/>
            </a:xfrm>
          </p:grpSpPr>
          <p:sp>
            <p:nvSpPr>
              <p:cNvPr id="318" name="Rectangle 317">
                <a:extLst>
                  <a:ext uri="{FF2B5EF4-FFF2-40B4-BE49-F238E27FC236}">
                    <a16:creationId xmlns:a16="http://schemas.microsoft.com/office/drawing/2014/main" id="{C992AC50-DC13-E74F-88D1-7802744C36A9}"/>
                  </a:ext>
                </a:extLst>
              </p:cNvPr>
              <p:cNvSpPr/>
              <p:nvPr/>
            </p:nvSpPr>
            <p:spPr>
              <a:xfrm>
                <a:off x="8915995" y="2960414"/>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19" name="Rectangle 318">
                <a:extLst>
                  <a:ext uri="{FF2B5EF4-FFF2-40B4-BE49-F238E27FC236}">
                    <a16:creationId xmlns:a16="http://schemas.microsoft.com/office/drawing/2014/main" id="{D80906D0-E127-714F-9EEF-4E0EBC42F894}"/>
                  </a:ext>
                </a:extLst>
              </p:cNvPr>
              <p:cNvSpPr/>
              <p:nvPr/>
            </p:nvSpPr>
            <p:spPr>
              <a:xfrm>
                <a:off x="9115367" y="2960414"/>
                <a:ext cx="193681" cy="181779"/>
              </a:xfrm>
              <a:prstGeom prst="rect">
                <a:avLst/>
              </a:prstGeom>
              <a:solidFill>
                <a:srgbClr val="FFF5C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0" name="Rectangle 319">
                <a:extLst>
                  <a:ext uri="{FF2B5EF4-FFF2-40B4-BE49-F238E27FC236}">
                    <a16:creationId xmlns:a16="http://schemas.microsoft.com/office/drawing/2014/main" id="{E73B4CC9-DBE2-9A44-A34E-CCAD535F3A01}"/>
                  </a:ext>
                </a:extLst>
              </p:cNvPr>
              <p:cNvSpPr/>
              <p:nvPr/>
            </p:nvSpPr>
            <p:spPr>
              <a:xfrm>
                <a:off x="9302399" y="2958834"/>
                <a:ext cx="193681" cy="181779"/>
              </a:xfrm>
              <a:prstGeom prst="rect">
                <a:avLst/>
              </a:prstGeom>
              <a:solidFill>
                <a:srgbClr val="CCD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1" name="Rectangle 320">
                <a:extLst>
                  <a:ext uri="{FF2B5EF4-FFF2-40B4-BE49-F238E27FC236}">
                    <a16:creationId xmlns:a16="http://schemas.microsoft.com/office/drawing/2014/main" id="{FD7D0DC0-81B9-D944-BADC-40C28F06EC59}"/>
                  </a:ext>
                </a:extLst>
              </p:cNvPr>
              <p:cNvSpPr/>
              <p:nvPr/>
            </p:nvSpPr>
            <p:spPr>
              <a:xfrm>
                <a:off x="9498287" y="2957417"/>
                <a:ext cx="193681" cy="181779"/>
              </a:xfrm>
              <a:prstGeom prst="rect">
                <a:avLst/>
              </a:prstGeom>
              <a:solidFill>
                <a:srgbClr val="A8D4A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2" name="Rectangle 321">
                <a:extLst>
                  <a:ext uri="{FF2B5EF4-FFF2-40B4-BE49-F238E27FC236}">
                    <a16:creationId xmlns:a16="http://schemas.microsoft.com/office/drawing/2014/main" id="{2BB41B32-4625-3E4E-879F-E44646621104}"/>
                  </a:ext>
                </a:extLst>
              </p:cNvPr>
              <p:cNvSpPr/>
              <p:nvPr/>
            </p:nvSpPr>
            <p:spPr>
              <a:xfrm>
                <a:off x="9695138" y="2958836"/>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3" name="Rectangle 322">
                <a:extLst>
                  <a:ext uri="{FF2B5EF4-FFF2-40B4-BE49-F238E27FC236}">
                    <a16:creationId xmlns:a16="http://schemas.microsoft.com/office/drawing/2014/main" id="{B16A6573-C63A-604E-BCF7-11033B6B437F}"/>
                  </a:ext>
                </a:extLst>
              </p:cNvPr>
              <p:cNvSpPr/>
              <p:nvPr/>
            </p:nvSpPr>
            <p:spPr>
              <a:xfrm>
                <a:off x="8924556" y="2970053"/>
                <a:ext cx="972510" cy="18177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sp>
          <p:nvSpPr>
            <p:cNvPr id="324" name="Alternate Process 323">
              <a:extLst>
                <a:ext uri="{FF2B5EF4-FFF2-40B4-BE49-F238E27FC236}">
                  <a16:creationId xmlns:a16="http://schemas.microsoft.com/office/drawing/2014/main" id="{38133FEE-43AB-C44A-8F12-40B52477EF96}"/>
                </a:ext>
              </a:extLst>
            </p:cNvPr>
            <p:cNvSpPr/>
            <p:nvPr/>
          </p:nvSpPr>
          <p:spPr>
            <a:xfrm>
              <a:off x="6413697" y="2171484"/>
              <a:ext cx="2507323" cy="561147"/>
            </a:xfrm>
            <a:prstGeom prst="flowChartAlternateProcess">
              <a:avLst/>
            </a:prstGeom>
            <a:no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rPr>
              </a:br>
              <a:endPar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mc:AlternateContent xmlns:mc="http://schemas.openxmlformats.org/markup-compatibility/2006" xmlns:a14="http://schemas.microsoft.com/office/drawing/2010/main">
          <mc:Choice Requires="a14">
            <p:sp>
              <p:nvSpPr>
                <p:cNvPr id="325" name="Rectangle 324">
                  <a:extLst>
                    <a:ext uri="{FF2B5EF4-FFF2-40B4-BE49-F238E27FC236}">
                      <a16:creationId xmlns:a16="http://schemas.microsoft.com/office/drawing/2014/main" id="{CDDEC419-1959-D94D-A13C-5010ED3DF0FC}"/>
                    </a:ext>
                  </a:extLst>
                </p:cNvPr>
                <p:cNvSpPr/>
                <p:nvPr/>
              </p:nvSpPr>
              <p:spPr>
                <a:xfrm>
                  <a:off x="6398771" y="1855706"/>
                  <a:ext cx="258186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14:m>
                    <m:oMath xmlns:m="http://schemas.openxmlformats.org/officeDocument/2006/math">
                      <m:r>
                        <a:rPr kumimoji="0" lang="en-US" sz="1600" b="0" i="1" u="none" strike="noStrike" kern="1200" cap="none" spc="0" normalizeH="0" baseline="0" noProof="0">
                          <a:ln>
                            <a:noFill/>
                          </a:ln>
                          <a:solidFill>
                            <a:srgbClr val="2E5597"/>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Program</a:t>
                  </a:r>
                </a:p>
              </p:txBody>
            </p:sp>
          </mc:Choice>
          <mc:Fallback xmlns="">
            <p:sp>
              <p:nvSpPr>
                <p:cNvPr id="325" name="Rectangle 324">
                  <a:extLst>
                    <a:ext uri="{FF2B5EF4-FFF2-40B4-BE49-F238E27FC236}">
                      <a16:creationId xmlns:a16="http://schemas.microsoft.com/office/drawing/2014/main" id="{CDDEC419-1959-D94D-A13C-5010ED3DF0FC}"/>
                    </a:ext>
                  </a:extLst>
                </p:cNvPr>
                <p:cNvSpPr>
                  <a:spLocks noRot="1" noChangeAspect="1" noMove="1" noResize="1" noEditPoints="1" noAdjustHandles="1" noChangeArrowheads="1" noChangeShapeType="1" noTextEdit="1"/>
                </p:cNvSpPr>
                <p:nvPr/>
              </p:nvSpPr>
              <p:spPr>
                <a:xfrm>
                  <a:off x="6398771" y="1855706"/>
                  <a:ext cx="2581861" cy="338554"/>
                </a:xfrm>
                <a:prstGeom prst="rect">
                  <a:avLst/>
                </a:prstGeom>
                <a:blipFill>
                  <a:blip r:embed="rId6"/>
                  <a:stretch>
                    <a:fillRect t="-3571" b="-2142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10" name="Rectangle 509">
                <a:extLst>
                  <a:ext uri="{FF2B5EF4-FFF2-40B4-BE49-F238E27FC236}">
                    <a16:creationId xmlns:a16="http://schemas.microsoft.com/office/drawing/2014/main" id="{9C6CE501-A4E7-5B41-86A1-C530B64A3437}"/>
                  </a:ext>
                </a:extLst>
              </p:cNvPr>
              <p:cNvSpPr/>
              <p:nvPr/>
            </p:nvSpPr>
            <p:spPr>
              <a:xfrm>
                <a:off x="5062752" y="5549825"/>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510" name="Rectangle 509">
                <a:extLst>
                  <a:ext uri="{FF2B5EF4-FFF2-40B4-BE49-F238E27FC236}">
                    <a16:creationId xmlns:a16="http://schemas.microsoft.com/office/drawing/2014/main" id="{9C6CE501-A4E7-5B41-86A1-C530B64A3437}"/>
                  </a:ext>
                </a:extLst>
              </p:cNvPr>
              <p:cNvSpPr>
                <a:spLocks noRot="1" noChangeAspect="1" noMove="1" noResize="1" noEditPoints="1" noAdjustHandles="1" noChangeArrowheads="1" noChangeShapeType="1" noTextEdit="1"/>
              </p:cNvSpPr>
              <p:nvPr/>
            </p:nvSpPr>
            <p:spPr>
              <a:xfrm>
                <a:off x="5062752" y="5549825"/>
                <a:ext cx="1559686" cy="338554"/>
              </a:xfrm>
              <a:prstGeom prst="rect">
                <a:avLst/>
              </a:prstGeom>
              <a:blipFill>
                <a:blip r:embed="rId7"/>
                <a:stretch>
                  <a:fillRect t="-3571" b="-25000"/>
                </a:stretch>
              </a:blipFill>
            </p:spPr>
            <p:txBody>
              <a:bodyPr/>
              <a:lstStyle/>
              <a:p>
                <a:r>
                  <a:rPr lang="en-US">
                    <a:noFill/>
                  </a:rPr>
                  <a:t> </a:t>
                </a:r>
              </a:p>
            </p:txBody>
          </p:sp>
        </mc:Fallback>
      </mc:AlternateContent>
    </p:spTree>
    <p:extLst>
      <p:ext uri="{BB962C8B-B14F-4D97-AF65-F5344CB8AC3E}">
        <p14:creationId xmlns:p14="http://schemas.microsoft.com/office/powerpoint/2010/main" val="205538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9"/>
                                        </p:tgtEl>
                                        <p:attrNameLst>
                                          <p:attrName>style.visibility</p:attrName>
                                        </p:attrNameLst>
                                      </p:cBhvr>
                                      <p:to>
                                        <p:strVal val="visible"/>
                                      </p:to>
                                    </p:set>
                                    <p:animEffect transition="in" filter="fade">
                                      <p:cBhvr>
                                        <p:cTn id="12" dur="500"/>
                                        <p:tgtEl>
                                          <p:spTgt spid="159"/>
                                        </p:tgtEl>
                                      </p:cBhvr>
                                    </p:animEffect>
                                  </p:childTnLst>
                                </p:cTn>
                              </p:par>
                              <p:par>
                                <p:cTn id="13" presetID="10" presetClass="exit" presetSubtype="0" fill="hold" grpId="1" nodeType="withEffect">
                                  <p:stCondLst>
                                    <p:cond delay="0"/>
                                  </p:stCondLst>
                                  <p:childTnLst>
                                    <p:animEffect transition="out" filter="fade">
                                      <p:cBhvr>
                                        <p:cTn id="14" dur="500"/>
                                        <p:tgtEl>
                                          <p:spTgt spid="157"/>
                                        </p:tgtEl>
                                      </p:cBhvr>
                                    </p:animEffect>
                                    <p:set>
                                      <p:cBhvr>
                                        <p:cTn id="15" dur="1" fill="hold">
                                          <p:stCondLst>
                                            <p:cond delay="499"/>
                                          </p:stCondLst>
                                        </p:cTn>
                                        <p:tgtEl>
                                          <p:spTgt spid="15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59"/>
                                        </p:tgtEl>
                                      </p:cBhvr>
                                    </p:animEffect>
                                    <p:set>
                                      <p:cBhvr>
                                        <p:cTn id="20" dur="1" fill="hold">
                                          <p:stCondLst>
                                            <p:cond delay="499"/>
                                          </p:stCondLst>
                                        </p:cTn>
                                        <p:tgtEl>
                                          <p:spTgt spid="159"/>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160"/>
                                        </p:tgtEl>
                                        <p:attrNameLst>
                                          <p:attrName>style.visibility</p:attrName>
                                        </p:attrNameLst>
                                      </p:cBhvr>
                                      <p:to>
                                        <p:strVal val="visible"/>
                                      </p:to>
                                    </p:set>
                                    <p:animEffect transition="in" filter="fade">
                                      <p:cBhvr>
                                        <p:cTn id="23"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animBg="1"/>
      <p:bldP spid="159" grpId="0" animBg="1"/>
      <p:bldP spid="159" grpId="1" animBg="1"/>
      <p:bldP spid="157" grpId="0" animBg="1"/>
      <p:bldP spid="157" grpId="1"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4AB7-AB37-0A4D-8C50-DBAC614EDDE9}"/>
              </a:ext>
            </a:extLst>
          </p:cNvPr>
          <p:cNvSpPr>
            <a:spLocks noGrp="1"/>
          </p:cNvSpPr>
          <p:nvPr>
            <p:ph type="title"/>
          </p:nvPr>
        </p:nvSpPr>
        <p:spPr/>
        <p:txBody>
          <a:bodyPr/>
          <a:lstStyle/>
          <a:p>
            <a:r>
              <a:rPr lang="en-US" sz="4400" dirty="0"/>
              <a:t>SIMDRAM Key Results</a:t>
            </a:r>
          </a:p>
        </p:txBody>
      </p:sp>
      <p:sp>
        <p:nvSpPr>
          <p:cNvPr id="3" name="Content Placeholder 2">
            <a:extLst>
              <a:ext uri="{FF2B5EF4-FFF2-40B4-BE49-F238E27FC236}">
                <a16:creationId xmlns:a16="http://schemas.microsoft.com/office/drawing/2014/main" id="{365FDE68-9981-7943-A013-F882D934F5CA}"/>
              </a:ext>
            </a:extLst>
          </p:cNvPr>
          <p:cNvSpPr>
            <a:spLocks noGrp="1"/>
          </p:cNvSpPr>
          <p:nvPr>
            <p:ph idx="1"/>
          </p:nvPr>
        </p:nvSpPr>
        <p:spPr>
          <a:xfrm>
            <a:off x="75991" y="911224"/>
            <a:ext cx="8987622" cy="5867329"/>
          </a:xfrm>
        </p:spPr>
        <p:txBody>
          <a:bodyPr/>
          <a:lstStyle/>
          <a:p>
            <a:pPr marL="0" indent="0">
              <a:buNone/>
            </a:pPr>
            <a:r>
              <a:rPr lang="en-US" sz="3200" dirty="0"/>
              <a:t>Evaluated on:</a:t>
            </a:r>
            <a:endParaRPr lang="en-US" sz="800" dirty="0"/>
          </a:p>
          <a:p>
            <a:pPr lvl="1"/>
            <a:r>
              <a:rPr lang="en-US" dirty="0">
                <a:solidFill>
                  <a:schemeClr val="accent1">
                    <a:lumMod val="75000"/>
                  </a:schemeClr>
                </a:solidFill>
              </a:rPr>
              <a:t>16 complex in-DRAM operations</a:t>
            </a:r>
          </a:p>
          <a:p>
            <a:pPr lvl="1"/>
            <a:r>
              <a:rPr lang="en-US" dirty="0">
                <a:solidFill>
                  <a:schemeClr val="accent1">
                    <a:lumMod val="75000"/>
                  </a:schemeClr>
                </a:solidFill>
              </a:rPr>
              <a:t>7 commonly-used real-world applications</a:t>
            </a:r>
          </a:p>
          <a:p>
            <a:pPr lvl="1"/>
            <a:endParaRPr lang="en-US" sz="1000" dirty="0">
              <a:solidFill>
                <a:schemeClr val="accent1">
                  <a:lumMod val="75000"/>
                </a:schemeClr>
              </a:solidFill>
            </a:endParaRPr>
          </a:p>
          <a:p>
            <a:pPr marL="0" indent="0">
              <a:buNone/>
            </a:pPr>
            <a:r>
              <a:rPr lang="en-US" b="1" dirty="0"/>
              <a:t>SIMDRAM provides:</a:t>
            </a:r>
          </a:p>
          <a:p>
            <a:pPr marL="0" indent="0">
              <a:buNone/>
            </a:pPr>
            <a:endParaRPr lang="en-US" sz="800" b="1" dirty="0"/>
          </a:p>
          <a:p>
            <a:r>
              <a:rPr lang="en-US" b="1" dirty="0">
                <a:solidFill>
                  <a:schemeClr val="accent6">
                    <a:lumMod val="75000"/>
                  </a:schemeClr>
                </a:solidFill>
              </a:rPr>
              <a:t>88×</a:t>
            </a:r>
            <a:r>
              <a:rPr lang="en-US" dirty="0">
                <a:solidFill>
                  <a:schemeClr val="accent6">
                    <a:lumMod val="75000"/>
                  </a:schemeClr>
                </a:solidFill>
              </a:rPr>
              <a:t> </a:t>
            </a:r>
            <a:r>
              <a:rPr lang="en-US" dirty="0"/>
              <a:t>and </a:t>
            </a:r>
            <a:r>
              <a:rPr lang="en-US" b="1" dirty="0">
                <a:solidFill>
                  <a:schemeClr val="accent6">
                    <a:lumMod val="75000"/>
                  </a:schemeClr>
                </a:solidFill>
              </a:rPr>
              <a:t>5.8×</a:t>
            </a:r>
            <a:r>
              <a:rPr lang="en-US" dirty="0"/>
              <a:t> the </a:t>
            </a:r>
            <a:r>
              <a:rPr lang="en-US" b="1" dirty="0">
                <a:solidFill>
                  <a:schemeClr val="accent1">
                    <a:lumMod val="75000"/>
                  </a:schemeClr>
                </a:solidFill>
              </a:rPr>
              <a:t>throughput</a:t>
            </a:r>
            <a:r>
              <a:rPr lang="en-US" dirty="0"/>
              <a:t> of a </a:t>
            </a:r>
            <a:r>
              <a:rPr lang="en-US" b="1" dirty="0">
                <a:solidFill>
                  <a:srgbClr val="C00000"/>
                </a:solidFill>
              </a:rPr>
              <a:t>CPU</a:t>
            </a:r>
            <a:r>
              <a:rPr lang="en-US" dirty="0"/>
              <a:t> and a</a:t>
            </a:r>
            <a:r>
              <a:rPr lang="en-US" b="1" dirty="0">
                <a:solidFill>
                  <a:srgbClr val="C00000"/>
                </a:solidFill>
              </a:rPr>
              <a:t> high-end GPU</a:t>
            </a:r>
            <a:r>
              <a:rPr lang="en-US" dirty="0"/>
              <a:t>, respectively, over </a:t>
            </a:r>
            <a:r>
              <a:rPr lang="en-US" b="1" dirty="0"/>
              <a:t>16 operations</a:t>
            </a:r>
          </a:p>
          <a:p>
            <a:endParaRPr lang="en-US" sz="800" b="1" dirty="0"/>
          </a:p>
          <a:p>
            <a:r>
              <a:rPr lang="en-US" b="1" dirty="0">
                <a:solidFill>
                  <a:schemeClr val="accent6">
                    <a:lumMod val="75000"/>
                  </a:schemeClr>
                </a:solidFill>
              </a:rPr>
              <a:t>257×</a:t>
            </a:r>
            <a:r>
              <a:rPr lang="en-US" dirty="0">
                <a:solidFill>
                  <a:schemeClr val="accent6">
                    <a:lumMod val="75000"/>
                  </a:schemeClr>
                </a:solidFill>
              </a:rPr>
              <a:t> </a:t>
            </a:r>
            <a:r>
              <a:rPr lang="en-US" dirty="0"/>
              <a:t>and </a:t>
            </a:r>
            <a:r>
              <a:rPr lang="en-US" b="1" dirty="0">
                <a:solidFill>
                  <a:schemeClr val="accent6">
                    <a:lumMod val="75000"/>
                  </a:schemeClr>
                </a:solidFill>
              </a:rPr>
              <a:t>31× </a:t>
            </a:r>
            <a:r>
              <a:rPr lang="en-US" dirty="0"/>
              <a:t>the </a:t>
            </a:r>
            <a:r>
              <a:rPr lang="en-US" b="1" dirty="0">
                <a:solidFill>
                  <a:schemeClr val="accent1">
                    <a:lumMod val="75000"/>
                  </a:schemeClr>
                </a:solidFill>
              </a:rPr>
              <a:t>energy efficiency</a:t>
            </a:r>
            <a:r>
              <a:rPr lang="en-US" dirty="0">
                <a:solidFill>
                  <a:schemeClr val="accent1">
                    <a:lumMod val="75000"/>
                  </a:schemeClr>
                </a:solidFill>
              </a:rPr>
              <a:t> </a:t>
            </a:r>
            <a:r>
              <a:rPr lang="en-US" dirty="0"/>
              <a:t>of a </a:t>
            </a:r>
            <a:r>
              <a:rPr lang="en-US" b="1" dirty="0">
                <a:solidFill>
                  <a:srgbClr val="C00000"/>
                </a:solidFill>
              </a:rPr>
              <a:t>CPU</a:t>
            </a:r>
            <a:r>
              <a:rPr lang="en-US" dirty="0"/>
              <a:t> and a </a:t>
            </a:r>
            <a:r>
              <a:rPr lang="en-US" b="1" dirty="0">
                <a:solidFill>
                  <a:srgbClr val="C00000"/>
                </a:solidFill>
              </a:rPr>
              <a:t>high-end GPU</a:t>
            </a:r>
            <a:r>
              <a:rPr lang="en-US" dirty="0"/>
              <a:t>, respectively, over</a:t>
            </a:r>
            <a:r>
              <a:rPr lang="en-US" b="1" dirty="0"/>
              <a:t> 16 operations</a:t>
            </a:r>
          </a:p>
          <a:p>
            <a:endParaRPr lang="en-US" sz="800" b="1" dirty="0"/>
          </a:p>
          <a:p>
            <a:r>
              <a:rPr lang="en-US" b="1" dirty="0">
                <a:solidFill>
                  <a:schemeClr val="accent6">
                    <a:lumMod val="75000"/>
                  </a:schemeClr>
                </a:solidFill>
              </a:rPr>
              <a:t>21× </a:t>
            </a:r>
            <a:r>
              <a:rPr lang="en-US" dirty="0"/>
              <a:t>and </a:t>
            </a:r>
            <a:r>
              <a:rPr lang="en-US" b="1" dirty="0">
                <a:solidFill>
                  <a:schemeClr val="accent6">
                    <a:lumMod val="75000"/>
                  </a:schemeClr>
                </a:solidFill>
              </a:rPr>
              <a:t>2.1×</a:t>
            </a:r>
            <a:r>
              <a:rPr lang="en-US" dirty="0"/>
              <a:t> the </a:t>
            </a:r>
            <a:r>
              <a:rPr lang="en-US" b="1" dirty="0">
                <a:solidFill>
                  <a:schemeClr val="accent1">
                    <a:lumMod val="75000"/>
                  </a:schemeClr>
                </a:solidFill>
              </a:rPr>
              <a:t>performance</a:t>
            </a:r>
            <a:r>
              <a:rPr lang="en-US" dirty="0"/>
              <a:t> of a </a:t>
            </a:r>
            <a:r>
              <a:rPr lang="en-US" b="1" dirty="0">
                <a:solidFill>
                  <a:srgbClr val="C00000"/>
                </a:solidFill>
              </a:rPr>
              <a:t>CPU</a:t>
            </a:r>
            <a:r>
              <a:rPr lang="en-US" dirty="0"/>
              <a:t> an a </a:t>
            </a:r>
            <a:r>
              <a:rPr lang="en-US" b="1" dirty="0">
                <a:solidFill>
                  <a:srgbClr val="C00000"/>
                </a:solidFill>
              </a:rPr>
              <a:t>high-end GPU</a:t>
            </a:r>
            <a:r>
              <a:rPr lang="en-US" dirty="0"/>
              <a:t>, over </a:t>
            </a:r>
            <a:r>
              <a:rPr lang="en-US" b="1" dirty="0"/>
              <a:t>seven real-world applications</a:t>
            </a:r>
          </a:p>
          <a:p>
            <a:endParaRPr lang="en-US" sz="3200" dirty="0">
              <a:solidFill>
                <a:schemeClr val="accent1">
                  <a:lumMod val="75000"/>
                </a:schemeClr>
              </a:solidFill>
            </a:endParaRPr>
          </a:p>
          <a:p>
            <a:endParaRPr lang="en-US" dirty="0"/>
          </a:p>
          <a:p>
            <a:endParaRPr lang="en-US" dirty="0"/>
          </a:p>
          <a:p>
            <a:endParaRPr lang="en-US" dirty="0"/>
          </a:p>
        </p:txBody>
      </p:sp>
      <p:sp>
        <p:nvSpPr>
          <p:cNvPr id="7" name="Slide Number Placeholder 2">
            <a:extLst>
              <a:ext uri="{FF2B5EF4-FFF2-40B4-BE49-F238E27FC236}">
                <a16:creationId xmlns:a16="http://schemas.microsoft.com/office/drawing/2014/main" id="{ADB34F72-6636-6140-8537-F243F816202B}"/>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A0CF43C-0A86-4E39-9C12-F39370374F43}"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470713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4AB7-AB37-0A4D-8C50-DBAC614EDDE9}"/>
              </a:ext>
            </a:extLst>
          </p:cNvPr>
          <p:cNvSpPr>
            <a:spLocks noGrp="1"/>
          </p:cNvSpPr>
          <p:nvPr>
            <p:ph type="title"/>
          </p:nvPr>
        </p:nvSpPr>
        <p:spPr/>
        <p:txBody>
          <a:bodyPr/>
          <a:lstStyle/>
          <a:p>
            <a:r>
              <a:rPr lang="en-US" dirty="0"/>
              <a:t>SIMDRAM Conclusion</a:t>
            </a:r>
          </a:p>
        </p:txBody>
      </p:sp>
      <p:sp>
        <p:nvSpPr>
          <p:cNvPr id="3" name="Content Placeholder 2">
            <a:extLst>
              <a:ext uri="{FF2B5EF4-FFF2-40B4-BE49-F238E27FC236}">
                <a16:creationId xmlns:a16="http://schemas.microsoft.com/office/drawing/2014/main" id="{365FDE68-9981-7943-A013-F882D934F5CA}"/>
              </a:ext>
            </a:extLst>
          </p:cNvPr>
          <p:cNvSpPr>
            <a:spLocks noGrp="1"/>
          </p:cNvSpPr>
          <p:nvPr>
            <p:ph idx="1"/>
          </p:nvPr>
        </p:nvSpPr>
        <p:spPr>
          <a:xfrm>
            <a:off x="78189" y="738132"/>
            <a:ext cx="8987622" cy="5867329"/>
          </a:xfrm>
        </p:spPr>
        <p:txBody>
          <a:bodyPr/>
          <a:lstStyle/>
          <a:p>
            <a:r>
              <a:rPr lang="en-US" b="1" dirty="0">
                <a:solidFill>
                  <a:srgbClr val="C00000"/>
                </a:solidFill>
              </a:rPr>
              <a:t>SIMDRAM:</a:t>
            </a:r>
          </a:p>
          <a:p>
            <a:pPr lvl="1"/>
            <a:r>
              <a:rPr lang="en-US" dirty="0"/>
              <a:t>Enables </a:t>
            </a:r>
            <a:r>
              <a:rPr lang="en-US" dirty="0">
                <a:solidFill>
                  <a:schemeClr val="accent1">
                    <a:lumMod val="75000"/>
                  </a:schemeClr>
                </a:solidFill>
              </a:rPr>
              <a:t>efficient</a:t>
            </a:r>
            <a:r>
              <a:rPr lang="en-US" dirty="0"/>
              <a:t> computation of a </a:t>
            </a:r>
            <a:r>
              <a:rPr lang="en-US" dirty="0">
                <a:solidFill>
                  <a:schemeClr val="accent1">
                    <a:lumMod val="75000"/>
                  </a:schemeClr>
                </a:solidFill>
              </a:rPr>
              <a:t>flexible</a:t>
            </a:r>
            <a:r>
              <a:rPr lang="en-US" dirty="0"/>
              <a:t> set and wide range of operations in a PuM </a:t>
            </a:r>
            <a:r>
              <a:rPr lang="en-US" dirty="0">
                <a:solidFill>
                  <a:schemeClr val="accent1">
                    <a:lumMod val="75000"/>
                  </a:schemeClr>
                </a:solidFill>
              </a:rPr>
              <a:t>massively parallel</a:t>
            </a:r>
            <a:r>
              <a:rPr lang="en-US" dirty="0"/>
              <a:t> SIMD substrate</a:t>
            </a:r>
          </a:p>
          <a:p>
            <a:pPr lvl="1"/>
            <a:endParaRPr lang="en-US" sz="100" dirty="0"/>
          </a:p>
          <a:p>
            <a:pPr lvl="1"/>
            <a:r>
              <a:rPr lang="en-US" dirty="0"/>
              <a:t>Provides the hardware, programming, and ISA support, to:</a:t>
            </a:r>
          </a:p>
          <a:p>
            <a:pPr lvl="2"/>
            <a:r>
              <a:rPr lang="en-US" dirty="0"/>
              <a:t>Address key </a:t>
            </a:r>
            <a:r>
              <a:rPr lang="en-US" dirty="0">
                <a:solidFill>
                  <a:schemeClr val="accent1">
                    <a:lumMod val="75000"/>
                  </a:schemeClr>
                </a:solidFill>
              </a:rPr>
              <a:t>system integration </a:t>
            </a:r>
            <a:r>
              <a:rPr lang="en-US" dirty="0"/>
              <a:t>challenges</a:t>
            </a:r>
          </a:p>
          <a:p>
            <a:pPr lvl="2"/>
            <a:r>
              <a:rPr lang="en-US" dirty="0"/>
              <a:t>Allow programmers to define and employ </a:t>
            </a:r>
            <a:r>
              <a:rPr lang="en-US" dirty="0">
                <a:solidFill>
                  <a:schemeClr val="accent1">
                    <a:lumMod val="75000"/>
                  </a:schemeClr>
                </a:solidFill>
              </a:rPr>
              <a:t>new operations </a:t>
            </a:r>
            <a:r>
              <a:rPr lang="en-US" dirty="0"/>
              <a:t>without hardware changes</a:t>
            </a:r>
          </a:p>
          <a:p>
            <a:pPr lvl="2"/>
            <a:endParaRPr lang="en-US" sz="100" dirty="0"/>
          </a:p>
          <a:p>
            <a:r>
              <a:rPr lang="en-US" sz="2400" b="1" dirty="0"/>
              <a:t>More in the paper:</a:t>
            </a:r>
          </a:p>
          <a:p>
            <a:pPr lvl="1"/>
            <a:r>
              <a:rPr lang="en-US" sz="2000" dirty="0"/>
              <a:t>Efficiently transposing data</a:t>
            </a:r>
          </a:p>
          <a:p>
            <a:pPr lvl="1"/>
            <a:r>
              <a:rPr lang="en-US" sz="2000" dirty="0"/>
              <a:t>Programming interface</a:t>
            </a:r>
          </a:p>
          <a:p>
            <a:pPr lvl="1"/>
            <a:r>
              <a:rPr lang="en-US" sz="2000" dirty="0"/>
              <a:t>Handling page faults, address translation, coherence, and interrupts</a:t>
            </a:r>
          </a:p>
          <a:p>
            <a:pPr lvl="1"/>
            <a:r>
              <a:rPr lang="en-US" sz="2000" dirty="0"/>
              <a:t>Security implications</a:t>
            </a:r>
          </a:p>
          <a:p>
            <a:pPr lvl="1"/>
            <a:r>
              <a:rPr lang="en-US" sz="2000" dirty="0"/>
              <a:t>Reliability evaluation</a:t>
            </a:r>
          </a:p>
          <a:p>
            <a:pPr lvl="1"/>
            <a:r>
              <a:rPr lang="en-US" sz="2000" dirty="0"/>
              <a:t>Comparison to in-cache computing</a:t>
            </a:r>
          </a:p>
          <a:p>
            <a:pPr lvl="1"/>
            <a:r>
              <a:rPr lang="en-US" sz="2000" dirty="0"/>
              <a:t>And more …</a:t>
            </a:r>
          </a:p>
          <a:p>
            <a:pPr lvl="1"/>
            <a:endParaRPr lang="en-US" sz="2000" b="1" dirty="0"/>
          </a:p>
          <a:p>
            <a:endParaRPr lang="en-US" dirty="0"/>
          </a:p>
          <a:p>
            <a:endParaRPr lang="en-US" dirty="0"/>
          </a:p>
        </p:txBody>
      </p:sp>
      <p:sp>
        <p:nvSpPr>
          <p:cNvPr id="6" name="Rectangle 5">
            <a:extLst>
              <a:ext uri="{FF2B5EF4-FFF2-40B4-BE49-F238E27FC236}">
                <a16:creationId xmlns:a16="http://schemas.microsoft.com/office/drawing/2014/main" id="{A4B4F04E-7A37-5C4E-973E-212A33AC2E0F}"/>
              </a:ext>
            </a:extLst>
          </p:cNvPr>
          <p:cNvSpPr/>
          <p:nvPr/>
        </p:nvSpPr>
        <p:spPr>
          <a:xfrm>
            <a:off x="78189" y="3428999"/>
            <a:ext cx="9090583" cy="289429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7" name="Slide Number Placeholder 2">
            <a:extLst>
              <a:ext uri="{FF2B5EF4-FFF2-40B4-BE49-F238E27FC236}">
                <a16:creationId xmlns:a16="http://schemas.microsoft.com/office/drawing/2014/main" id="{ADB34F72-6636-6140-8537-F243F816202B}"/>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A0CF43C-0A86-4E39-9C12-F39370374F43}"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BD977532-1772-9144-8FB8-0B81291D0717}"/>
              </a:ext>
            </a:extLst>
          </p:cNvPr>
          <p:cNvSpPr txBox="1"/>
          <p:nvPr/>
        </p:nvSpPr>
        <p:spPr>
          <a:xfrm>
            <a:off x="243662" y="3668225"/>
            <a:ext cx="8656675" cy="2246769"/>
          </a:xfrm>
          <a:prstGeom prst="rect">
            <a:avLst/>
          </a:prstGeom>
          <a:solidFill>
            <a:schemeClr val="accent4">
              <a:lumMod val="20000"/>
              <a:lumOff val="80000"/>
            </a:schemeClr>
          </a:solidFill>
          <a:ln w="76200">
            <a:solidFill>
              <a:schemeClr val="accent1"/>
            </a:solidFill>
          </a:ln>
        </p:spPr>
        <p:txBody>
          <a:bodyPr wrap="square" rtlCol="0">
            <a:spAutoFit/>
          </a:bodyPr>
          <a:lstStyle/>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endParaRP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SIMDRAM</a:t>
            </a:r>
            <a:r>
              <a:rPr kumimoji="0" lang="en-US" sz="2800" b="1" i="0" u="none" strike="noStrike" kern="1200" cap="none" spc="0" normalizeH="0" baseline="0" noProof="0" dirty="0">
                <a:ln>
                  <a:noFill/>
                </a:ln>
                <a:solidFill>
                  <a:prstClr val="black"/>
                </a:solidFill>
                <a:effectLst/>
                <a:uLnTx/>
                <a:uFillTx/>
                <a:latin typeface="Cambria" charset="0"/>
                <a:ea typeface="Cambria" charset="0"/>
                <a:cs typeface="Cambria" charset="0"/>
              </a:rPr>
              <a:t> is a promising PuM framework</a:t>
            </a:r>
          </a:p>
          <a:p>
            <a:pPr marL="914400" marR="0" lvl="1"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rPr>
              <a:t>Can </a:t>
            </a:r>
            <a:r>
              <a:rPr kumimoji="0" lang="en-US" sz="2400" b="1"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rPr>
              <a:t>ease the adoption </a:t>
            </a:r>
            <a:r>
              <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rPr>
              <a:t>of processing-using-DRAM architectures </a:t>
            </a:r>
          </a:p>
          <a:p>
            <a:pPr marL="914400" marR="0" lvl="1"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rPr>
              <a:t>Improves the </a:t>
            </a:r>
            <a:r>
              <a:rPr kumimoji="0" lang="en-US" sz="2400" b="1"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rPr>
              <a:t>performance</a:t>
            </a:r>
            <a:r>
              <a:rPr kumimoji="0" lang="en-US" sz="2400" b="0"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rPr>
              <a:t>and</a:t>
            </a:r>
            <a:r>
              <a:rPr kumimoji="0" lang="en-US" sz="2400" b="0"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rPr>
              <a:t> </a:t>
            </a:r>
            <a:r>
              <a:rPr kumimoji="0" lang="en-US" sz="2400" b="1"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rPr>
              <a:t>efficiency</a:t>
            </a:r>
            <a:r>
              <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rPr>
              <a:t> of processing-using-memory architectures</a:t>
            </a:r>
          </a:p>
          <a:p>
            <a:pPr marL="914400" marR="0" lvl="1"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8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Tree>
    <p:extLst>
      <p:ext uri="{BB962C8B-B14F-4D97-AF65-F5344CB8AC3E}">
        <p14:creationId xmlns:p14="http://schemas.microsoft.com/office/powerpoint/2010/main" val="1945289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500"/>
                                        <p:tgtEl>
                                          <p:spTgt spid="3">
                                            <p:txEl>
                                              <p:pRg st="7" end="7"/>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8" end="8"/>
                                            </p:txEl>
                                          </p:spTgt>
                                        </p:tgtEl>
                                        <p:attrNameLst>
                                          <p:attrName>style.visibility</p:attrName>
                                        </p:attrNameLst>
                                      </p:cBhvr>
                                      <p:to>
                                        <p:strVal val="visible"/>
                                      </p:to>
                                    </p:set>
                                    <p:animEffect transition="in" filter="fade">
                                      <p:cBhvr>
                                        <p:cTn id="10" dur="500"/>
                                        <p:tgtEl>
                                          <p:spTgt spid="3">
                                            <p:txEl>
                                              <p:pRg st="8" end="8"/>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animEffect transition="in" filter="fade">
                                      <p:cBhvr>
                                        <p:cTn id="13" dur="500"/>
                                        <p:tgtEl>
                                          <p:spTgt spid="3">
                                            <p:txEl>
                                              <p:pRg st="9" end="9"/>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10" end="10"/>
                                            </p:txEl>
                                          </p:spTgt>
                                        </p:tgtEl>
                                        <p:attrNameLst>
                                          <p:attrName>style.visibility</p:attrName>
                                        </p:attrNameLst>
                                      </p:cBhvr>
                                      <p:to>
                                        <p:strVal val="visible"/>
                                      </p:to>
                                    </p:set>
                                    <p:animEffect transition="in" filter="fade">
                                      <p:cBhvr>
                                        <p:cTn id="16" dur="500"/>
                                        <p:tgtEl>
                                          <p:spTgt spid="3">
                                            <p:txEl>
                                              <p:pRg st="10" end="10"/>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animEffect transition="in" filter="fade">
                                      <p:cBhvr>
                                        <p:cTn id="19" dur="500"/>
                                        <p:tgtEl>
                                          <p:spTgt spid="3">
                                            <p:txEl>
                                              <p:pRg st="11" end="11"/>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12" end="12"/>
                                            </p:txEl>
                                          </p:spTgt>
                                        </p:tgtEl>
                                        <p:attrNameLst>
                                          <p:attrName>style.visibility</p:attrName>
                                        </p:attrNameLst>
                                      </p:cBhvr>
                                      <p:to>
                                        <p:strVal val="visible"/>
                                      </p:to>
                                    </p:set>
                                    <p:animEffect transition="in" filter="fade">
                                      <p:cBhvr>
                                        <p:cTn id="22" dur="500"/>
                                        <p:tgtEl>
                                          <p:spTgt spid="3">
                                            <p:txEl>
                                              <p:pRg st="12" end="12"/>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13" end="13"/>
                                            </p:txEl>
                                          </p:spTgt>
                                        </p:tgtEl>
                                        <p:attrNameLst>
                                          <p:attrName>style.visibility</p:attrName>
                                        </p:attrNameLst>
                                      </p:cBhvr>
                                      <p:to>
                                        <p:strVal val="visible"/>
                                      </p:to>
                                    </p:set>
                                    <p:animEffect transition="in" filter="fade">
                                      <p:cBhvr>
                                        <p:cTn id="25" dur="500"/>
                                        <p:tgtEl>
                                          <p:spTgt spid="3">
                                            <p:txEl>
                                              <p:pRg st="13" end="13"/>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14" end="14"/>
                                            </p:txEl>
                                          </p:spTgt>
                                        </p:tgtEl>
                                        <p:attrNameLst>
                                          <p:attrName>style.visibility</p:attrName>
                                        </p:attrNameLst>
                                      </p:cBhvr>
                                      <p:to>
                                        <p:strVal val="visible"/>
                                      </p:to>
                                    </p:set>
                                    <p:animEffect transition="in" filter="fade">
                                      <p:cBhvr>
                                        <p:cTn id="28" dur="500"/>
                                        <p:tgtEl>
                                          <p:spTgt spid="3">
                                            <p:txEl>
                                              <p:pRg st="14" end="1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33F9358D-7A3F-0145-9E14-1952B598FB88}"/>
              </a:ext>
            </a:extLst>
          </p:cNvPr>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415925"/>
            <a:ext cx="9144000" cy="2051050"/>
          </a:xfrm>
          <a:prstGeom prst="rect">
            <a:avLst/>
          </a:prstGeom>
          <a:noFill/>
        </p:spPr>
        <p:txBody>
          <a:bodyPr anchor="ctr">
            <a:noAutofit/>
          </a:bodyPr>
          <a:lstStyle/>
          <a:p>
            <a:pPr algn="ctr">
              <a:lnSpc>
                <a:spcPct val="100000"/>
              </a:lnSpc>
            </a:pPr>
            <a:r>
              <a:rPr lang="en-US" sz="3600" b="1" i="1" dirty="0">
                <a:solidFill>
                  <a:schemeClr val="bg1"/>
                </a:solidFill>
                <a:latin typeface="Cambria" panose="02040503050406030204" pitchFamily="18" charset="0"/>
              </a:rPr>
              <a:t>SIMDRAM: A Framework for</a:t>
            </a:r>
            <a:br>
              <a:rPr lang="en-US" sz="3600" b="1" i="1" dirty="0">
                <a:solidFill>
                  <a:schemeClr val="bg1"/>
                </a:solidFill>
                <a:latin typeface="Cambria" panose="02040503050406030204" pitchFamily="18" charset="0"/>
              </a:rPr>
            </a:br>
            <a:r>
              <a:rPr lang="en-US" sz="3600" b="1" i="1" dirty="0">
                <a:solidFill>
                  <a:schemeClr val="bg1"/>
                </a:solidFill>
                <a:latin typeface="Cambria" panose="02040503050406030204" pitchFamily="18" charset="0"/>
              </a:rPr>
              <a:t>Bit-Serial SIMD Processing using DRAM</a:t>
            </a:r>
            <a:endParaRPr lang="en-US" sz="1800" b="1" i="1" dirty="0">
              <a:solidFill>
                <a:schemeClr val="bg1"/>
              </a:solidFill>
              <a:latin typeface="Cambria" panose="02040503050406030204" pitchFamily="18" charset="0"/>
              <a:cs typeface="Cambria"/>
            </a:endParaRPr>
          </a:p>
        </p:txBody>
      </p:sp>
      <p:sp>
        <p:nvSpPr>
          <p:cNvPr id="103" name="Subtitle 2"/>
          <p:cNvSpPr>
            <a:spLocks noGrp="1"/>
          </p:cNvSpPr>
          <p:nvPr>
            <p:ph type="subTitle" idx="4294967295"/>
          </p:nvPr>
        </p:nvSpPr>
        <p:spPr>
          <a:xfrm>
            <a:off x="0" y="3079750"/>
            <a:ext cx="9144000" cy="1866900"/>
          </a:xfrm>
          <a:prstGeom prst="rect">
            <a:avLst/>
          </a:prstGeom>
        </p:spPr>
        <p:txBody>
          <a:bodyPr anchor="ctr">
            <a:noAutofit/>
          </a:bodyPr>
          <a:lstStyle/>
          <a:p>
            <a:pPr marL="0" indent="0" algn="ctr">
              <a:buNone/>
            </a:pPr>
            <a:r>
              <a:rPr lang="en-US" sz="2400" b="1" dirty="0" err="1">
                <a:latin typeface="Cambria" panose="02040503050406030204" pitchFamily="18" charset="0"/>
              </a:rPr>
              <a:t>Nastaran</a:t>
            </a:r>
            <a:r>
              <a:rPr lang="en-US" sz="2400" b="1" dirty="0">
                <a:latin typeface="Cambria" panose="02040503050406030204" pitchFamily="18" charset="0"/>
              </a:rPr>
              <a:t> </a:t>
            </a:r>
            <a:r>
              <a:rPr lang="en-US" sz="2400" b="1" dirty="0" err="1">
                <a:latin typeface="Cambria" panose="02040503050406030204" pitchFamily="18" charset="0"/>
              </a:rPr>
              <a:t>Hajinazar</a:t>
            </a:r>
            <a:r>
              <a:rPr lang="en-US" sz="2400" b="1" dirty="0">
                <a:latin typeface="Cambria" panose="02040503050406030204" pitchFamily="18" charset="0"/>
              </a:rPr>
              <a:t>* 	</a:t>
            </a:r>
            <a:r>
              <a:rPr lang="en-US" sz="2400" dirty="0">
                <a:solidFill>
                  <a:schemeClr val="bg2">
                    <a:lumMod val="50000"/>
                  </a:schemeClr>
                </a:solidFill>
                <a:latin typeface="Cambria" panose="02040503050406030204" pitchFamily="18" charset="0"/>
                <a:cs typeface="Cambria"/>
              </a:rPr>
              <a:t>Geraldo F. Oliveira*</a:t>
            </a:r>
          </a:p>
          <a:p>
            <a:pPr marL="0" indent="0" algn="ctr">
              <a:buNone/>
            </a:pPr>
            <a:r>
              <a:rPr lang="en-US" sz="2400" dirty="0">
                <a:solidFill>
                  <a:schemeClr val="bg2">
                    <a:lumMod val="50000"/>
                  </a:schemeClr>
                </a:solidFill>
                <a:latin typeface="Cambria" panose="02040503050406030204" pitchFamily="18" charset="0"/>
                <a:cs typeface="Cambria"/>
              </a:rPr>
              <a:t>Sven </a:t>
            </a:r>
            <a:r>
              <a:rPr lang="en-US" sz="2400" dirty="0">
                <a:solidFill>
                  <a:schemeClr val="bg2">
                    <a:lumMod val="50000"/>
                  </a:schemeClr>
                </a:solidFill>
                <a:latin typeface="Cambria" panose="02040503050406030204" pitchFamily="18" charset="0"/>
              </a:rPr>
              <a:t>Gregorio	          Joao Ferreira           Nika Mansouri </a:t>
            </a:r>
            <a:r>
              <a:rPr lang="en-US" sz="2400" dirty="0" err="1">
                <a:solidFill>
                  <a:schemeClr val="bg2">
                    <a:lumMod val="50000"/>
                  </a:schemeClr>
                </a:solidFill>
                <a:latin typeface="Cambria" panose="02040503050406030204" pitchFamily="18" charset="0"/>
              </a:rPr>
              <a:t>Ghiasi</a:t>
            </a:r>
            <a:endParaRPr lang="en-US" sz="2400" dirty="0">
              <a:solidFill>
                <a:schemeClr val="bg2">
                  <a:lumMod val="50000"/>
                </a:schemeClr>
              </a:solidFill>
              <a:latin typeface="Cambria" panose="02040503050406030204" pitchFamily="18" charset="0"/>
            </a:endParaRPr>
          </a:p>
          <a:p>
            <a:pPr marL="0" indent="0" algn="ctr">
              <a:buNone/>
            </a:pPr>
            <a:r>
              <a:rPr lang="en-US" sz="2400" dirty="0" err="1">
                <a:solidFill>
                  <a:schemeClr val="bg2">
                    <a:lumMod val="50000"/>
                  </a:schemeClr>
                </a:solidFill>
                <a:latin typeface="Cambria" panose="02040503050406030204" pitchFamily="18" charset="0"/>
              </a:rPr>
              <a:t>Minesh</a:t>
            </a:r>
            <a:r>
              <a:rPr lang="en-US" sz="2400" dirty="0">
                <a:solidFill>
                  <a:schemeClr val="bg2">
                    <a:lumMod val="50000"/>
                  </a:schemeClr>
                </a:solidFill>
                <a:latin typeface="Cambria" panose="02040503050406030204" pitchFamily="18" charset="0"/>
              </a:rPr>
              <a:t> Patel	        Mohammed </a:t>
            </a:r>
            <a:r>
              <a:rPr lang="en-US" sz="2400" dirty="0" err="1">
                <a:solidFill>
                  <a:schemeClr val="bg2">
                    <a:lumMod val="50000"/>
                  </a:schemeClr>
                </a:solidFill>
                <a:latin typeface="Cambria" panose="02040503050406030204" pitchFamily="18" charset="0"/>
              </a:rPr>
              <a:t>Alser</a:t>
            </a:r>
            <a:r>
              <a:rPr lang="en-US" sz="2400" dirty="0">
                <a:solidFill>
                  <a:schemeClr val="bg2">
                    <a:lumMod val="50000"/>
                  </a:schemeClr>
                </a:solidFill>
                <a:latin typeface="Cambria" panose="02040503050406030204" pitchFamily="18" charset="0"/>
              </a:rPr>
              <a:t>           </a:t>
            </a:r>
            <a:r>
              <a:rPr lang="en-US" sz="2400" dirty="0" err="1">
                <a:solidFill>
                  <a:schemeClr val="bg2">
                    <a:lumMod val="50000"/>
                  </a:schemeClr>
                </a:solidFill>
                <a:latin typeface="Cambria" panose="02040503050406030204" pitchFamily="18" charset="0"/>
                <a:cs typeface="Cambria"/>
              </a:rPr>
              <a:t>Saugata</a:t>
            </a:r>
            <a:r>
              <a:rPr lang="en-US" sz="2400" dirty="0">
                <a:solidFill>
                  <a:schemeClr val="bg2">
                    <a:lumMod val="50000"/>
                  </a:schemeClr>
                </a:solidFill>
                <a:latin typeface="Cambria" panose="02040503050406030204" pitchFamily="18" charset="0"/>
                <a:cs typeface="Cambria"/>
              </a:rPr>
              <a:t> Ghose</a:t>
            </a:r>
          </a:p>
          <a:p>
            <a:pPr marL="0" indent="0" algn="ctr">
              <a:buNone/>
            </a:pPr>
            <a:r>
              <a:rPr lang="en-US" sz="2400" dirty="0">
                <a:solidFill>
                  <a:schemeClr val="bg2">
                    <a:lumMod val="50000"/>
                  </a:schemeClr>
                </a:solidFill>
                <a:latin typeface="Cambria" panose="02040503050406030204" pitchFamily="18" charset="0"/>
                <a:cs typeface="Cambria"/>
              </a:rPr>
              <a:t>Juan Gómez–Luna            </a:t>
            </a:r>
            <a:r>
              <a:rPr lang="en-US" sz="2400" dirty="0" err="1">
                <a:solidFill>
                  <a:schemeClr val="bg2">
                    <a:lumMod val="50000"/>
                  </a:schemeClr>
                </a:solidFill>
                <a:latin typeface="Cambria" panose="02040503050406030204" pitchFamily="18" charset="0"/>
                <a:cs typeface="Cambria"/>
              </a:rPr>
              <a:t>Onur</a:t>
            </a:r>
            <a:r>
              <a:rPr lang="en-US" sz="2400" dirty="0">
                <a:solidFill>
                  <a:schemeClr val="bg2">
                    <a:lumMod val="50000"/>
                  </a:schemeClr>
                </a:solidFill>
                <a:latin typeface="Cambria" panose="02040503050406030204" pitchFamily="18" charset="0"/>
                <a:cs typeface="Cambria"/>
              </a:rPr>
              <a:t> </a:t>
            </a:r>
            <a:r>
              <a:rPr lang="en-US" sz="2400" dirty="0" err="1">
                <a:solidFill>
                  <a:schemeClr val="bg2">
                    <a:lumMod val="50000"/>
                  </a:schemeClr>
                </a:solidFill>
                <a:latin typeface="Cambria" panose="02040503050406030204" pitchFamily="18" charset="0"/>
                <a:cs typeface="Cambria"/>
              </a:rPr>
              <a:t>Mutlu</a:t>
            </a:r>
            <a:endParaRPr lang="en-US" sz="2400" dirty="0">
              <a:solidFill>
                <a:schemeClr val="bg2">
                  <a:lumMod val="50000"/>
                </a:schemeClr>
              </a:solidFill>
              <a:latin typeface="Cambria" panose="02040503050406030204" pitchFamily="18" charset="0"/>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08002" y="5415968"/>
            <a:ext cx="2021074" cy="41516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picture containing drawing&#10;&#10;Description automatically generated">
            <a:extLst>
              <a:ext uri="{FF2B5EF4-FFF2-40B4-BE49-F238E27FC236}">
                <a16:creationId xmlns:a16="http://schemas.microsoft.com/office/drawing/2014/main" id="{2FC259B8-6802-7E45-8292-7403968B64F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20604" y="6102515"/>
            <a:ext cx="2397512" cy="566468"/>
          </a:xfrm>
          <a:prstGeom prst="rect">
            <a:avLst/>
          </a:prstGeom>
        </p:spPr>
      </p:pic>
      <p:pic>
        <p:nvPicPr>
          <p:cNvPr id="9" name="Picture 8" descr="A picture containing text, sign&#10;&#10;Description automatically generated">
            <a:extLst>
              <a:ext uri="{FF2B5EF4-FFF2-40B4-BE49-F238E27FC236}">
                <a16:creationId xmlns:a16="http://schemas.microsoft.com/office/drawing/2014/main" id="{B9ED11F2-6C18-F641-BBC8-6663D0D8CF1F}"/>
              </a:ext>
            </a:extLst>
          </p:cNvPr>
          <p:cNvPicPr>
            <a:picLocks noChangeAspect="1"/>
          </p:cNvPicPr>
          <p:nvPr/>
        </p:nvPicPr>
        <p:blipFill>
          <a:blip r:embed="rId5"/>
          <a:stretch>
            <a:fillRect/>
          </a:stretch>
        </p:blipFill>
        <p:spPr>
          <a:xfrm>
            <a:off x="5325885" y="6061899"/>
            <a:ext cx="2463800" cy="647700"/>
          </a:xfrm>
          <a:prstGeom prst="rect">
            <a:avLst/>
          </a:prstGeom>
        </p:spPr>
      </p:pic>
      <p:pic>
        <p:nvPicPr>
          <p:cNvPr id="12" name="Graphic 11">
            <a:extLst>
              <a:ext uri="{FF2B5EF4-FFF2-40B4-BE49-F238E27FC236}">
                <a16:creationId xmlns:a16="http://schemas.microsoft.com/office/drawing/2014/main" id="{D6A06925-44AC-ED4F-BC58-620055D2437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55411" y="5415968"/>
            <a:ext cx="2397512" cy="461236"/>
          </a:xfrm>
          <a:prstGeom prst="rect">
            <a:avLst/>
          </a:prstGeom>
        </p:spPr>
      </p:pic>
    </p:spTree>
    <p:extLst>
      <p:ext uri="{BB962C8B-B14F-4D97-AF65-F5344CB8AC3E}">
        <p14:creationId xmlns:p14="http://schemas.microsoft.com/office/powerpoint/2010/main" val="2987225563"/>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1190602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3904199466"/>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700" dirty="0" err="1"/>
              <a:t>Ataberk</a:t>
            </a:r>
            <a:r>
              <a:rPr lang="en-US" sz="1700" dirty="0"/>
              <a:t> </a:t>
            </a:r>
            <a:r>
              <a:rPr lang="en-US" sz="1700" dirty="0" err="1"/>
              <a:t>Olgun</a:t>
            </a:r>
            <a:r>
              <a:rPr lang="en-US" sz="1700" dirty="0"/>
              <a:t>, </a:t>
            </a:r>
            <a:r>
              <a:rPr lang="en-US" sz="1700" dirty="0" err="1"/>
              <a:t>Minesh</a:t>
            </a:r>
            <a:r>
              <a:rPr lang="en-US" sz="1700" dirty="0"/>
              <a:t> Patel, A. </a:t>
            </a:r>
            <a:r>
              <a:rPr lang="en-US" sz="1700" dirty="0" err="1"/>
              <a:t>Giray</a:t>
            </a:r>
            <a:r>
              <a:rPr lang="en-US" sz="1700" dirty="0"/>
              <a:t> </a:t>
            </a:r>
            <a:r>
              <a:rPr lang="en-US" sz="1700" dirty="0" err="1"/>
              <a:t>Yaglikci</a:t>
            </a:r>
            <a:r>
              <a:rPr lang="en-US" sz="1700" dirty="0"/>
              <a:t>, </a:t>
            </a:r>
            <a:r>
              <a:rPr lang="en-US" sz="1700" dirty="0" err="1"/>
              <a:t>Haocong</a:t>
            </a:r>
            <a:r>
              <a:rPr lang="en-US" sz="1700" dirty="0"/>
              <a:t> Luo, </a:t>
            </a:r>
            <a:r>
              <a:rPr lang="en-US" sz="1700" dirty="0" err="1"/>
              <a:t>Jeremie</a:t>
            </a:r>
            <a:r>
              <a:rPr lang="en-US" sz="1700" dirty="0"/>
              <a:t> S. Kim, F. </a:t>
            </a:r>
            <a:r>
              <a:rPr lang="en-US" sz="1700" dirty="0" err="1"/>
              <a:t>Nisa</a:t>
            </a:r>
            <a:r>
              <a:rPr lang="en-US" sz="1700" dirty="0"/>
              <a:t> </a:t>
            </a:r>
            <a:r>
              <a:rPr lang="en-US" sz="1700" dirty="0" err="1"/>
              <a:t>Bostanci</a:t>
            </a:r>
            <a:r>
              <a:rPr lang="en-US" sz="1700" dirty="0"/>
              <a:t>, Nandita Vijaykumar,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"QUAC-TRNG: High-Throughput True Random Number Generation Using Quadruple Row Activation in Commodity DRAM Chips"</a:t>
            </a:r>
            <a:br>
              <a:rPr lang="en-US" sz="1700" dirty="0"/>
            </a:br>
            <a:r>
              <a:rPr lang="en-US" sz="1700" i="1" dirty="0"/>
              <a:t>Proceedings of the </a:t>
            </a:r>
            <a:r>
              <a:rPr lang="en-US" sz="1700" i="1" dirty="0">
                <a:hlinkClick r:id="rId3"/>
              </a:rPr>
              <a:t>48th International Symposium on Computer Architecture</a:t>
            </a:r>
            <a:r>
              <a:rPr lang="en-US" sz="1700" i="1" dirty="0"/>
              <a:t> (</a:t>
            </a:r>
            <a:r>
              <a:rPr lang="en-US" sz="1700" b="1" i="1" dirty="0"/>
              <a:t>ISCA</a:t>
            </a:r>
            <a:r>
              <a:rPr lang="en-US" sz="1700" i="1" dirty="0"/>
              <a:t>)</a:t>
            </a:r>
            <a:r>
              <a:rPr lang="en-US" sz="1700" dirty="0"/>
              <a:t>, Virtual, June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Talk Video</a:t>
            </a:r>
            <a:r>
              <a:rPr lang="en-US" sz="1700" dirty="0"/>
              <a:t> (25 minutes)]</a:t>
            </a:r>
            <a:br>
              <a:rPr lang="en-US" sz="1700" dirty="0"/>
            </a:br>
            <a:r>
              <a:rPr lang="en-US" sz="1700" dirty="0"/>
              <a:t>[</a:t>
            </a:r>
            <a:r>
              <a:rPr lang="en-US" sz="1700" dirty="0">
                <a:hlinkClick r:id="rId9"/>
              </a:rPr>
              <a:t>SAFARI Live Seminar Video</a:t>
            </a:r>
            <a:r>
              <a:rPr lang="en-US" sz="1700" dirty="0"/>
              <a:t> (1 </a:t>
            </a:r>
            <a:r>
              <a:rPr lang="en-US" sz="1700" dirty="0" err="1"/>
              <a:t>hr</a:t>
            </a:r>
            <a:r>
              <a:rPr lang="en-US" sz="1700" dirty="0"/>
              <a:t> 26 mins)]</a:t>
            </a:r>
          </a:p>
          <a:p>
            <a:pPr marL="0" indent="0">
              <a:buNone/>
            </a:pPr>
            <a:br>
              <a:rPr lang="en-US" sz="1800" dirty="0"/>
            </a:br>
            <a:br>
              <a:rPr lang="en-US" sz="1800" dirty="0"/>
            </a:br>
            <a:endParaRPr lang="en-US" sz="1800" dirty="0"/>
          </a:p>
        </p:txBody>
      </p:sp>
      <p:pic>
        <p:nvPicPr>
          <p:cNvPr id="5" name="Picture 4">
            <a:extLst>
              <a:ext uri="{FF2B5EF4-FFF2-40B4-BE49-F238E27FC236}">
                <a16:creationId xmlns:a16="http://schemas.microsoft.com/office/drawing/2014/main" id="{C346B698-045C-9044-B1A7-4FFDCCB4C3C3}"/>
              </a:ext>
            </a:extLst>
          </p:cNvPr>
          <p:cNvPicPr>
            <a:picLocks noChangeAspect="1"/>
          </p:cNvPicPr>
          <p:nvPr/>
        </p:nvPicPr>
        <p:blipFill>
          <a:blip r:embed="rId10"/>
          <a:stretch>
            <a:fillRect/>
          </a:stretch>
        </p:blipFill>
        <p:spPr>
          <a:xfrm>
            <a:off x="0" y="4221088"/>
            <a:ext cx="9144000" cy="1726954"/>
          </a:xfrm>
          <a:prstGeom prst="rect">
            <a:avLst/>
          </a:prstGeom>
        </p:spPr>
      </p:pic>
    </p:spTree>
    <p:extLst>
      <p:ext uri="{BB962C8B-B14F-4D97-AF65-F5344CB8AC3E}">
        <p14:creationId xmlns:p14="http://schemas.microsoft.com/office/powerpoint/2010/main" val="2188688499"/>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Processing using Memory</a:t>
            </a:r>
          </a:p>
          <a:p>
            <a:pPr algn="l"/>
            <a:r>
              <a:rPr lang="en-US" sz="3600" dirty="0">
                <a:solidFill>
                  <a:srgbClr val="0432FF"/>
                </a:solidFill>
              </a:rPr>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07091077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Another Example: In-Memory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7643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1069132760"/>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1789793279"/>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42326847"/>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809297844"/>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068872983"/>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01239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353952706"/>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42571867"/>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450396750"/>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658652995"/>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127726386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770971935"/>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721324809"/>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2.3X and 2.2X</a:t>
            </a:r>
          </a:p>
        </p:txBody>
      </p:sp>
    </p:spTree>
    <p:extLst>
      <p:ext uri="{BB962C8B-B14F-4D97-AF65-F5344CB8AC3E}">
        <p14:creationId xmlns:p14="http://schemas.microsoft.com/office/powerpoint/2010/main" val="428393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96802063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571736298"/>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000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13286543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163397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"Transparent Offloading and Mapping (TOM): Enabling Programmer-Transparent Near-Data Processing in GPU Systems"</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Onur Mutlu, and Chita R. Das,</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"Scheduling Techniques for GPU Architectures with Processing-In-Memory Capabilities"</a:t>
            </a:r>
            <a:br>
              <a:rPr lang="en-US" sz="2000" dirty="0">
                <a:solidFill>
                  <a:srgbClr val="0432FF"/>
                </a:solidFill>
              </a:rPr>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558761848"/>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Dependent Cache Misses with an Enhanced Memory Controller"</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086795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"Continuous Runahead: Transparent Hardware Acceleration for Memory Intensive Workloads"</a:t>
            </a:r>
            <a:br>
              <a:rPr lang="en-US" sz="2000" dirty="0">
                <a:solidFill>
                  <a:srgbClr val="0432FF"/>
                </a:solidFill>
              </a:rPr>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3853280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689807694"/>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976275402"/>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2321253894"/>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Neural Network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2313391576"/>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0"/>
            <a:ext cx="9144000" cy="2864653"/>
          </a:xfrm>
          <a:solidFill>
            <a:schemeClr val="tx2">
              <a:lumMod val="75000"/>
            </a:schemeClr>
          </a:solidFill>
        </p:spPr>
        <p:txBody>
          <a:bodyPr/>
          <a:lstStyle/>
          <a:p>
            <a:r>
              <a:rPr lang="en-US" sz="3000" b="1" dirty="0">
                <a:solidFill>
                  <a:schemeClr val="bg1">
                    <a:lumMod val="95000"/>
                  </a:schemeClr>
                </a:solidFill>
                <a:latin typeface="Gill Sans MT" panose="020B0502020104020203" pitchFamily="34" charset="77"/>
              </a:rPr>
              <a:t>Google Neural Network Models for Edge Devices: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Analyzing and Mitigating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Machine Learning Inference Bottlenecks</a:t>
            </a: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0" y="3056347"/>
            <a:ext cx="9144000" cy="126188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Amirali</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Boroumand</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Saugata</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Ghose</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Berkin</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Akin	</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endPar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Ravi Narayanaswami</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a:ln>
                  <a:noFill/>
                </a:ln>
                <a:solidFill>
                  <a:srgbClr val="C00000"/>
                </a:solidFill>
                <a:effectLst/>
                <a:uLnTx/>
                <a:uFillTx/>
                <a:latin typeface="Gill Sans MT" panose="020B0502020104020203" pitchFamily="34" charset="77"/>
                <a:ea typeface="+mn-ea"/>
                <a:cs typeface="+mn-cs"/>
              </a:rPr>
              <a:t>Geraldo F. Oliveira</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Xiaoyu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Ma</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r>
              <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Eric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Shiu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Onur</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Mutlu</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8" name="Graphic 7">
            <a:extLst>
              <a:ext uri="{FF2B5EF4-FFF2-40B4-BE49-F238E27FC236}">
                <a16:creationId xmlns:a16="http://schemas.microsoft.com/office/drawing/2014/main" id="{43B2F70C-CDC6-A642-9D6B-32E6A8EA35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29000" y="5530813"/>
            <a:ext cx="2286000" cy="439783"/>
          </a:xfrm>
          <a:prstGeom prst="rect">
            <a:avLst/>
          </a:prstGeom>
        </p:spPr>
      </p:pic>
      <p:sp>
        <p:nvSpPr>
          <p:cNvPr id="11" name="Rectangle 10">
            <a:extLst>
              <a:ext uri="{FF2B5EF4-FFF2-40B4-BE49-F238E27FC236}">
                <a16:creationId xmlns:a16="http://schemas.microsoft.com/office/drawing/2014/main" id="{824F8868-9941-514D-88E1-0ACB358D9EC9}"/>
              </a:ext>
            </a:extLst>
          </p:cNvPr>
          <p:cNvSpPr/>
          <p:nvPr/>
        </p:nvSpPr>
        <p:spPr>
          <a:xfrm>
            <a:off x="0" y="4509926"/>
            <a:ext cx="9144000" cy="43088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PACT 2021</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pic>
        <p:nvPicPr>
          <p:cNvPr id="12" name="Picture 11">
            <a:extLst>
              <a:ext uri="{FF2B5EF4-FFF2-40B4-BE49-F238E27FC236}">
                <a16:creationId xmlns:a16="http://schemas.microsoft.com/office/drawing/2014/main" id="{AE53EB73-9E00-244C-B2EA-E33C2F8B2514}"/>
              </a:ext>
            </a:extLst>
          </p:cNvPr>
          <p:cNvPicPr>
            <a:picLocks noChangeAspect="1"/>
          </p:cNvPicPr>
          <p:nvPr/>
        </p:nvPicPr>
        <p:blipFill rotWithShape="1">
          <a:blip r:embed="rId5"/>
          <a:srcRect t="16962" b="27098"/>
          <a:stretch/>
        </p:blipFill>
        <p:spPr>
          <a:xfrm>
            <a:off x="58146" y="6173160"/>
            <a:ext cx="2534307" cy="511945"/>
          </a:xfrm>
          <a:prstGeom prst="rect">
            <a:avLst/>
          </a:prstGeom>
        </p:spPr>
      </p:pic>
      <p:pic>
        <p:nvPicPr>
          <p:cNvPr id="13" name="Picture 12">
            <a:extLst>
              <a:ext uri="{FF2B5EF4-FFF2-40B4-BE49-F238E27FC236}">
                <a16:creationId xmlns:a16="http://schemas.microsoft.com/office/drawing/2014/main" id="{5BB3B014-CC27-D142-BF69-04643810126E}"/>
              </a:ext>
            </a:extLst>
          </p:cNvPr>
          <p:cNvPicPr>
            <a:picLocks noChangeAspect="1"/>
          </p:cNvPicPr>
          <p:nvPr/>
        </p:nvPicPr>
        <p:blipFill rotWithShape="1">
          <a:blip r:embed="rId6"/>
          <a:srcRect l="5935" t="23510" r="5031" b="23990"/>
          <a:stretch/>
        </p:blipFill>
        <p:spPr>
          <a:xfrm>
            <a:off x="4678100" y="5959344"/>
            <a:ext cx="2286000" cy="898656"/>
          </a:xfrm>
          <a:prstGeom prst="rect">
            <a:avLst/>
          </a:prstGeom>
        </p:spPr>
      </p:pic>
      <p:pic>
        <p:nvPicPr>
          <p:cNvPr id="14" name="Picture 2" descr="http://www.euroc-project.eu/fileadmin/imgEuroc/eurocConsortiumLogos/ethLogo.png">
            <a:extLst>
              <a:ext uri="{FF2B5EF4-FFF2-40B4-BE49-F238E27FC236}">
                <a16:creationId xmlns:a16="http://schemas.microsoft.com/office/drawing/2014/main" id="{8E6DF52C-6D6F-1D47-92E5-A4DDA60A3E2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99224" y="6173160"/>
            <a:ext cx="1998476" cy="41052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B8B85FF5-57D1-D247-8B48-4263EDD6952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37124" y="5979804"/>
            <a:ext cx="2175266" cy="898656"/>
          </a:xfrm>
          <a:prstGeom prst="rect">
            <a:avLst/>
          </a:prstGeom>
        </p:spPr>
      </p:pic>
    </p:spTree>
    <p:extLst>
      <p:ext uri="{BB962C8B-B14F-4D97-AF65-F5344CB8AC3E}">
        <p14:creationId xmlns:p14="http://schemas.microsoft.com/office/powerpoint/2010/main" val="1746521473"/>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8969F0-2D37-9B4F-89A4-C9739461369A}"/>
              </a:ext>
            </a:extLst>
          </p:cNvPr>
          <p:cNvSpPr/>
          <p:nvPr/>
        </p:nvSpPr>
        <p:spPr>
          <a:xfrm>
            <a:off x="0" y="743205"/>
            <a:ext cx="9144000" cy="914400"/>
          </a:xfrm>
          <a:prstGeom prst="rect">
            <a:avLst/>
          </a:prstGeom>
          <a:solidFill>
            <a:srgbClr val="FFF4CC">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7" name="Rectangle 6">
            <a:extLst>
              <a:ext uri="{FF2B5EF4-FFF2-40B4-BE49-F238E27FC236}">
                <a16:creationId xmlns:a16="http://schemas.microsoft.com/office/drawing/2014/main" id="{A8C8C6C2-2540-E14E-8598-187AFA9373A3}"/>
              </a:ext>
            </a:extLst>
          </p:cNvPr>
          <p:cNvSpPr/>
          <p:nvPr/>
        </p:nvSpPr>
        <p:spPr>
          <a:xfrm>
            <a:off x="0" y="1928020"/>
            <a:ext cx="9144000" cy="1261494"/>
          </a:xfrm>
          <a:prstGeom prst="rect">
            <a:avLst/>
          </a:prstGeom>
          <a:solidFill>
            <a:srgbClr val="FFBFB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8" name="Rectangle 7">
            <a:extLst>
              <a:ext uri="{FF2B5EF4-FFF2-40B4-BE49-F238E27FC236}">
                <a16:creationId xmlns:a16="http://schemas.microsoft.com/office/drawing/2014/main" id="{592513E4-C4B7-F242-9A0D-35F07BCED5C7}"/>
              </a:ext>
            </a:extLst>
          </p:cNvPr>
          <p:cNvSpPr/>
          <p:nvPr/>
        </p:nvSpPr>
        <p:spPr>
          <a:xfrm>
            <a:off x="0" y="3429001"/>
            <a:ext cx="9144000" cy="925286"/>
          </a:xfrm>
          <a:prstGeom prst="rect">
            <a:avLst/>
          </a:prstGeom>
          <a:solidFill>
            <a:srgbClr val="CCD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0" name="Rectangle 9">
            <a:extLst>
              <a:ext uri="{FF2B5EF4-FFF2-40B4-BE49-F238E27FC236}">
                <a16:creationId xmlns:a16="http://schemas.microsoft.com/office/drawing/2014/main" id="{3E440315-C009-E346-A212-93C50C707296}"/>
              </a:ext>
            </a:extLst>
          </p:cNvPr>
          <p:cNvSpPr/>
          <p:nvPr/>
        </p:nvSpPr>
        <p:spPr>
          <a:xfrm>
            <a:off x="0" y="4542080"/>
            <a:ext cx="9144000" cy="925286"/>
          </a:xfrm>
          <a:prstGeom prst="rect">
            <a:avLst/>
          </a:prstGeom>
          <a:solidFill>
            <a:srgbClr val="B8CF9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1" name="Rectangle 10">
            <a:extLst>
              <a:ext uri="{FF2B5EF4-FFF2-40B4-BE49-F238E27FC236}">
                <a16:creationId xmlns:a16="http://schemas.microsoft.com/office/drawing/2014/main" id="{32042D8A-F894-404E-8CDA-6FFCBB190FD3}"/>
              </a:ext>
            </a:extLst>
          </p:cNvPr>
          <p:cNvSpPr/>
          <p:nvPr/>
        </p:nvSpPr>
        <p:spPr>
          <a:xfrm>
            <a:off x="0" y="5655159"/>
            <a:ext cx="9144000" cy="925286"/>
          </a:xfrm>
          <a:prstGeom prst="rect">
            <a:avLst/>
          </a:prstGeom>
          <a:solidFill>
            <a:srgbClr val="AF9CD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 name="Title 1"/>
          <p:cNvSpPr>
            <a:spLocks noGrp="1"/>
          </p:cNvSpPr>
          <p:nvPr>
            <p:ph type="title"/>
          </p:nvPr>
        </p:nvSpPr>
        <p:spPr>
          <a:xfrm>
            <a:off x="0" y="-76200"/>
            <a:ext cx="9144000" cy="914400"/>
          </a:xfrm>
        </p:spPr>
        <p:txBody>
          <a:bodyPr/>
          <a:lstStyle/>
          <a:p>
            <a:r>
              <a:rPr lang="en-US" dirty="0"/>
              <a:t>Executive Summary</a:t>
            </a:r>
          </a:p>
        </p:txBody>
      </p:sp>
      <p:sp>
        <p:nvSpPr>
          <p:cNvPr id="3" name="Content Placeholder 2"/>
          <p:cNvSpPr>
            <a:spLocks noGrp="1"/>
          </p:cNvSpPr>
          <p:nvPr>
            <p:ph idx="1"/>
          </p:nvPr>
        </p:nvSpPr>
        <p:spPr>
          <a:xfrm>
            <a:off x="152400" y="743204"/>
            <a:ext cx="8991600" cy="6019800"/>
          </a:xfrm>
        </p:spPr>
        <p:txBody>
          <a:bodyPr>
            <a:normAutofit lnSpcReduction="10000"/>
          </a:bodyPr>
          <a:lstStyle/>
          <a:p>
            <a:pPr marL="0" indent="0">
              <a:buNone/>
            </a:pPr>
            <a:r>
              <a:rPr lang="en-US" sz="2000" u="sng" dirty="0">
                <a:solidFill>
                  <a:schemeClr val="tx2"/>
                </a:solidFill>
              </a:rPr>
              <a:t>Context</a:t>
            </a:r>
            <a:r>
              <a:rPr lang="en-US" sz="2000" dirty="0">
                <a:solidFill>
                  <a:schemeClr val="tx2"/>
                </a:solidFill>
              </a:rPr>
              <a:t>:  We extensively analyze </a:t>
            </a:r>
            <a:r>
              <a:rPr lang="en-US" sz="2000" dirty="0">
                <a:solidFill>
                  <a:srgbClr val="0000FF"/>
                </a:solidFill>
              </a:rPr>
              <a:t>a state-of-the-art edge ML accelerator (Google Edge TPU) </a:t>
            </a:r>
            <a:r>
              <a:rPr lang="en-US" sz="2000" dirty="0">
                <a:solidFill>
                  <a:schemeClr val="tx2"/>
                </a:solidFill>
              </a:rPr>
              <a:t>using </a:t>
            </a:r>
            <a:r>
              <a:rPr lang="en-US" sz="2000" dirty="0">
                <a:solidFill>
                  <a:srgbClr val="0000FF"/>
                </a:solidFill>
              </a:rPr>
              <a:t>24 Google edge models</a:t>
            </a:r>
          </a:p>
          <a:p>
            <a:pPr lvl="1"/>
            <a:r>
              <a:rPr lang="en-US" sz="1800" dirty="0">
                <a:cs typeface="Adobe Garamond Pro"/>
              </a:rPr>
              <a:t> Wide range of models (CNNs, LSTMs, Transducers, RCNNs)</a:t>
            </a:r>
            <a:br>
              <a:rPr lang="en-US" sz="1800" dirty="0">
                <a:cs typeface="Adobe Garamond Pro"/>
              </a:rPr>
            </a:br>
            <a:endParaRPr lang="en-US" sz="1800" dirty="0">
              <a:solidFill>
                <a:schemeClr val="tx2"/>
              </a:solidFill>
            </a:endParaRPr>
          </a:p>
          <a:p>
            <a:pPr marL="0" indent="0">
              <a:buNone/>
            </a:pPr>
            <a:r>
              <a:rPr lang="en-US" sz="2000" u="sng" dirty="0">
                <a:solidFill>
                  <a:schemeClr val="tx2"/>
                </a:solidFill>
              </a:rPr>
              <a:t>Problem</a:t>
            </a:r>
            <a:r>
              <a:rPr lang="en-US" sz="2000" dirty="0">
                <a:solidFill>
                  <a:schemeClr val="tx2"/>
                </a:solidFill>
              </a:rPr>
              <a:t>:  The Edge TPU accelerator suffers from </a:t>
            </a:r>
            <a:r>
              <a:rPr lang="en-US" sz="2000" dirty="0">
                <a:solidFill>
                  <a:srgbClr val="800000"/>
                </a:solidFill>
              </a:rPr>
              <a:t>three challenges:</a:t>
            </a:r>
          </a:p>
          <a:p>
            <a:pPr lvl="1"/>
            <a:r>
              <a:rPr lang="en-US" sz="1800" dirty="0">
                <a:cs typeface="Adobe Garamond Pro"/>
              </a:rPr>
              <a:t>It operates </a:t>
            </a:r>
            <a:r>
              <a:rPr lang="en-US" sz="1800" dirty="0">
                <a:solidFill>
                  <a:srgbClr val="800000"/>
                </a:solidFill>
                <a:cs typeface="Adobe Garamond Pro"/>
              </a:rPr>
              <a:t>significantly below</a:t>
            </a:r>
            <a:r>
              <a:rPr lang="en-US" sz="1800" dirty="0">
                <a:solidFill>
                  <a:srgbClr val="C00000"/>
                </a:solidFill>
                <a:cs typeface="Adobe Garamond Pro"/>
              </a:rPr>
              <a:t> </a:t>
            </a:r>
            <a:r>
              <a:rPr lang="en-US" sz="1800" dirty="0">
                <a:solidFill>
                  <a:srgbClr val="595959"/>
                </a:solidFill>
                <a:cs typeface="Adobe Garamond Pro"/>
              </a:rPr>
              <a:t>its</a:t>
            </a:r>
            <a:r>
              <a:rPr lang="en-US" sz="1800" dirty="0">
                <a:solidFill>
                  <a:srgbClr val="C00000"/>
                </a:solidFill>
                <a:cs typeface="Adobe Garamond Pro"/>
              </a:rPr>
              <a:t> </a:t>
            </a:r>
            <a:r>
              <a:rPr lang="en-US" sz="1800" u="sng" dirty="0">
                <a:cs typeface="Adobe Garamond Pro"/>
              </a:rPr>
              <a:t>peak throughput</a:t>
            </a:r>
          </a:p>
          <a:p>
            <a:pPr lvl="1"/>
            <a:r>
              <a:rPr lang="en-US" sz="1800" dirty="0">
                <a:cs typeface="Adobe Garamond Pro"/>
              </a:rPr>
              <a:t>It operates </a:t>
            </a:r>
            <a:r>
              <a:rPr lang="en-US" sz="1800" dirty="0">
                <a:solidFill>
                  <a:srgbClr val="800000"/>
                </a:solidFill>
                <a:cs typeface="Adobe Garamond Pro"/>
              </a:rPr>
              <a:t>significantly below </a:t>
            </a:r>
            <a:r>
              <a:rPr lang="en-US" sz="1800" dirty="0">
                <a:solidFill>
                  <a:srgbClr val="595959"/>
                </a:solidFill>
                <a:cs typeface="Adobe Garamond Pro"/>
              </a:rPr>
              <a:t>its</a:t>
            </a:r>
            <a:r>
              <a:rPr lang="en-US" sz="1800" dirty="0">
                <a:solidFill>
                  <a:srgbClr val="800000"/>
                </a:solidFill>
                <a:cs typeface="Adobe Garamond Pro"/>
              </a:rPr>
              <a:t> </a:t>
            </a:r>
            <a:r>
              <a:rPr lang="en-US" sz="1800" u="sng" dirty="0">
                <a:cs typeface="Adobe Garamond Pro"/>
              </a:rPr>
              <a:t>theoretical energy efficiency</a:t>
            </a:r>
          </a:p>
          <a:p>
            <a:pPr lvl="1"/>
            <a:r>
              <a:rPr lang="en-US" sz="1800" dirty="0">
                <a:solidFill>
                  <a:srgbClr val="595959"/>
                </a:solidFill>
                <a:cs typeface="Adobe Garamond Pro"/>
              </a:rPr>
              <a:t>It</a:t>
            </a:r>
            <a:r>
              <a:rPr lang="en-US" sz="1800" dirty="0">
                <a:solidFill>
                  <a:srgbClr val="800000"/>
                </a:solidFill>
                <a:cs typeface="Adobe Garamond Pro"/>
              </a:rPr>
              <a:t> inefficiently </a:t>
            </a:r>
            <a:r>
              <a:rPr lang="en-US" sz="1800" dirty="0">
                <a:solidFill>
                  <a:srgbClr val="595959"/>
                </a:solidFill>
                <a:cs typeface="Adobe Garamond Pro"/>
              </a:rPr>
              <a:t>handles</a:t>
            </a:r>
            <a:r>
              <a:rPr lang="en-US" sz="1800" dirty="0">
                <a:solidFill>
                  <a:srgbClr val="800000"/>
                </a:solidFill>
                <a:cs typeface="Adobe Garamond Pro"/>
              </a:rPr>
              <a:t> </a:t>
            </a:r>
            <a:r>
              <a:rPr lang="en-US" sz="1800" u="sng" dirty="0">
                <a:cs typeface="Adobe Garamond Pro"/>
              </a:rPr>
              <a:t>memory accesses</a:t>
            </a:r>
            <a:br>
              <a:rPr lang="en-US" sz="1800" dirty="0">
                <a:cs typeface="Adobe Garamond Pro"/>
              </a:rPr>
            </a:br>
            <a:endParaRPr lang="en-US" sz="1800" dirty="0">
              <a:cs typeface="Adobe Garamond Pro"/>
            </a:endParaRPr>
          </a:p>
          <a:p>
            <a:pPr marL="0" lvl="1" indent="0">
              <a:buNone/>
            </a:pPr>
            <a:r>
              <a:rPr lang="en-US" sz="2000" u="sng" dirty="0">
                <a:solidFill>
                  <a:schemeClr val="tx2"/>
                </a:solidFill>
              </a:rPr>
              <a:t>Key Insight</a:t>
            </a:r>
            <a:r>
              <a:rPr lang="en-US" sz="2000" dirty="0">
                <a:solidFill>
                  <a:schemeClr val="tx2"/>
                </a:solidFill>
              </a:rPr>
              <a:t>:  These shortcomings arise from </a:t>
            </a:r>
            <a:r>
              <a:rPr lang="en-US" sz="2000" dirty="0">
                <a:solidFill>
                  <a:srgbClr val="0000FF"/>
                </a:solidFill>
              </a:rPr>
              <a:t>the monolithic design</a:t>
            </a:r>
            <a:r>
              <a:rPr lang="en-US" sz="2000" dirty="0">
                <a:solidFill>
                  <a:schemeClr val="tx2"/>
                </a:solidFill>
              </a:rPr>
              <a:t> of the Edge TPU accelerator</a:t>
            </a:r>
          </a:p>
          <a:p>
            <a:pPr lvl="1"/>
            <a:r>
              <a:rPr lang="en-US" sz="1800" dirty="0">
                <a:cs typeface="Adobe Garamond Pro"/>
              </a:rPr>
              <a:t>The Edge TPU accelerator design does not account for </a:t>
            </a:r>
            <a:r>
              <a:rPr lang="en-US" sz="1800" dirty="0">
                <a:solidFill>
                  <a:srgbClr val="0000FF"/>
                </a:solidFill>
                <a:cs typeface="Adobe Garamond Pro"/>
              </a:rPr>
              <a:t>layer heterogeneity </a:t>
            </a:r>
            <a:br>
              <a:rPr lang="en-US" sz="1800" dirty="0">
                <a:solidFill>
                  <a:srgbClr val="0000FF"/>
                </a:solidFill>
                <a:cs typeface="Adobe Garamond Pro"/>
              </a:rPr>
            </a:br>
            <a:endParaRPr lang="en-US" sz="1800" dirty="0">
              <a:solidFill>
                <a:srgbClr val="0000FF"/>
              </a:solidFill>
            </a:endParaRPr>
          </a:p>
          <a:p>
            <a:pPr marL="0" lvl="1" indent="0">
              <a:buNone/>
            </a:pPr>
            <a:r>
              <a:rPr lang="en-US" sz="2000" u="sng" dirty="0">
                <a:solidFill>
                  <a:schemeClr val="tx2"/>
                </a:solidFill>
              </a:rPr>
              <a:t>Key Mechanism</a:t>
            </a:r>
            <a:r>
              <a:rPr lang="en-US" sz="2000" dirty="0">
                <a:solidFill>
                  <a:schemeClr val="tx2"/>
                </a:solidFill>
              </a:rPr>
              <a:t>:  A new framework called </a:t>
            </a:r>
            <a:r>
              <a:rPr lang="en-US" sz="2000" dirty="0">
                <a:solidFill>
                  <a:srgbClr val="0000FF"/>
                </a:solidFill>
              </a:rPr>
              <a:t>Mensa</a:t>
            </a:r>
          </a:p>
          <a:p>
            <a:pPr lvl="1"/>
            <a:r>
              <a:rPr lang="en-US" sz="1800" dirty="0">
                <a:cs typeface="Adobe Garamond Pro"/>
              </a:rPr>
              <a:t>Mensa consists of heterogeneous accelerators whose dataflow and hardware are specialized for specific families of layers</a:t>
            </a:r>
            <a:br>
              <a:rPr lang="en-US" sz="1800" dirty="0">
                <a:cs typeface="Adobe Garamond Pro"/>
              </a:rPr>
            </a:br>
            <a:endParaRPr lang="en-US" sz="1800" dirty="0">
              <a:solidFill>
                <a:schemeClr val="tx2"/>
              </a:solidFill>
            </a:endParaRPr>
          </a:p>
          <a:p>
            <a:pPr marL="0" lvl="1" indent="0">
              <a:buNone/>
            </a:pPr>
            <a:r>
              <a:rPr lang="en-US" sz="2000" u="sng" dirty="0">
                <a:solidFill>
                  <a:schemeClr val="tx2"/>
                </a:solidFill>
              </a:rPr>
              <a:t>Key Results</a:t>
            </a:r>
            <a:r>
              <a:rPr lang="en-US" sz="2000" dirty="0">
                <a:solidFill>
                  <a:schemeClr val="tx2"/>
                </a:solidFill>
              </a:rPr>
              <a:t>:  We design a version of Mensa for Google edge ML models</a:t>
            </a:r>
          </a:p>
          <a:p>
            <a:pPr lvl="1"/>
            <a:r>
              <a:rPr lang="en-US" sz="1800" dirty="0">
                <a:cs typeface="Adobe Garamond Pro"/>
              </a:rPr>
              <a:t>Mensa improves performance and energy by </a:t>
            </a:r>
            <a:r>
              <a:rPr lang="en-US" sz="1800" dirty="0">
                <a:solidFill>
                  <a:srgbClr val="0000FF"/>
                </a:solidFill>
                <a:cs typeface="Adobe Garamond Pro"/>
              </a:rPr>
              <a:t>3.0X</a:t>
            </a:r>
            <a:r>
              <a:rPr lang="en-US" sz="1800" dirty="0">
                <a:cs typeface="Adobe Garamond Pro"/>
              </a:rPr>
              <a:t> and </a:t>
            </a:r>
            <a:r>
              <a:rPr lang="en-US" sz="1800" dirty="0">
                <a:solidFill>
                  <a:srgbClr val="0000FF"/>
                </a:solidFill>
                <a:cs typeface="Adobe Garamond Pro"/>
              </a:rPr>
              <a:t>3.1X</a:t>
            </a:r>
          </a:p>
          <a:p>
            <a:pPr lvl="1"/>
            <a:r>
              <a:rPr lang="en-US" sz="1800" dirty="0">
                <a:cs typeface="Adobe Garamond Pro"/>
              </a:rPr>
              <a:t>Mensa reduces cost and improves area efficiency</a:t>
            </a:r>
            <a:endParaRPr lang="en-US" sz="1800" dirty="0">
              <a:solidFill>
                <a:srgbClr val="0000FF"/>
              </a:solidFill>
              <a:cs typeface="Adobe Garamond Pro"/>
            </a:endParaRPr>
          </a:p>
          <a:p>
            <a:pPr lvl="1"/>
            <a:endParaRPr lang="en-US" sz="2000" dirty="0">
              <a:solidFill>
                <a:schemeClr val="accent2"/>
              </a:solidFill>
              <a:cs typeface="Gill Sans MT"/>
            </a:endParaRPr>
          </a:p>
          <a:p>
            <a:pPr marL="342900" lvl="1" indent="-342900">
              <a:buFont typeface="Arial" pitchFamily="34" charset="0"/>
              <a:buChar char="•"/>
            </a:pPr>
            <a:endParaRPr lang="en-US" sz="2600" dirty="0">
              <a:solidFill>
                <a:schemeClr val="accent2"/>
              </a:solidFill>
              <a:cs typeface="Gill Sans MT"/>
            </a:endParaRPr>
          </a:p>
          <a:p>
            <a:endParaRPr lang="en-US" sz="2600" dirty="0">
              <a:solidFill>
                <a:srgbClr val="0000FF"/>
              </a:solidFill>
            </a:endParaRPr>
          </a:p>
          <a:p>
            <a:pPr lvl="1"/>
            <a:endParaRPr lang="en-US" sz="2200" dirty="0">
              <a:solidFill>
                <a:srgbClr val="C00000"/>
              </a:solidFill>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Slide Number Placeholder 4"/>
          <p:cNvSpPr>
            <a:spLocks noGrp="1"/>
          </p:cNvSpPr>
          <p:nvPr>
            <p:ph type="sldNum" sz="quarter" idx="12"/>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2400" b="1" i="0" u="none" strike="noStrike" kern="1200" cap="none" spc="0" normalizeH="0" baseline="0" noProof="0" dirty="0">
              <a:ln>
                <a:noFill/>
              </a:ln>
              <a:solidFill>
                <a:srgbClr val="0070C0"/>
              </a:solidFill>
              <a:effectLst/>
              <a:uLnTx/>
              <a:uFillTx/>
              <a:latin typeface="Gill Sans MT"/>
              <a:ea typeface="+mn-ea"/>
              <a:cs typeface="+mn-cs"/>
            </a:endParaRPr>
          </a:p>
        </p:txBody>
      </p:sp>
    </p:spTree>
    <p:extLst>
      <p:ext uri="{BB962C8B-B14F-4D97-AF65-F5344CB8AC3E}">
        <p14:creationId xmlns:p14="http://schemas.microsoft.com/office/powerpoint/2010/main" val="20617545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3583261512"/>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9842331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Simple Processing in Memory</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"PIM-Enabled Instructions: A Low-Overhead, Locality-Aware Processing-in-Memory Architecture"</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25977745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3093831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2919743255"/>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2124796521"/>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290435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943032683"/>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574272244"/>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a:bodyPr>
          <a:lstStyle/>
          <a:p>
            <a:r>
              <a:rPr lang="en-US" dirty="0"/>
              <a:t>2,560-DPU Processing-in-Memory System</a:t>
            </a:r>
          </a:p>
        </p:txBody>
      </p:sp>
      <p:pic>
        <p:nvPicPr>
          <p:cNvPr id="4" name="Picture 3">
            <a:extLst>
              <a:ext uri="{FF2B5EF4-FFF2-40B4-BE49-F238E27FC236}">
                <a16:creationId xmlns:a16="http://schemas.microsoft.com/office/drawing/2014/main" id="{36E8E657-497E-D34D-9E02-328862033C12}"/>
              </a:ext>
            </a:extLst>
          </p:cNvPr>
          <p:cNvPicPr>
            <a:picLocks noChangeAspect="1"/>
          </p:cNvPicPr>
          <p:nvPr/>
        </p:nvPicPr>
        <p:blipFill>
          <a:blip r:embed="rId3"/>
          <a:stretch>
            <a:fillRect/>
          </a:stretch>
        </p:blipFill>
        <p:spPr>
          <a:xfrm>
            <a:off x="2979309" y="903296"/>
            <a:ext cx="5851473" cy="5573704"/>
          </a:xfrm>
          <a:prstGeom prst="rect">
            <a:avLst/>
          </a:prstGeom>
        </p:spPr>
      </p:pic>
      <p:pic>
        <p:nvPicPr>
          <p:cNvPr id="12" name="Picture 11">
            <a:extLst>
              <a:ext uri="{FF2B5EF4-FFF2-40B4-BE49-F238E27FC236}">
                <a16:creationId xmlns:a16="http://schemas.microsoft.com/office/drawing/2014/main" id="{D3106EDF-1A4E-6145-9E03-9FF99CE57DC6}"/>
              </a:ext>
            </a:extLst>
          </p:cNvPr>
          <p:cNvPicPr>
            <a:picLocks noChangeAspect="1"/>
          </p:cNvPicPr>
          <p:nvPr/>
        </p:nvPicPr>
        <p:blipFill>
          <a:blip r:embed="rId4"/>
          <a:stretch>
            <a:fillRect/>
          </a:stretch>
        </p:blipFill>
        <p:spPr>
          <a:xfrm>
            <a:off x="3920245" y="2904293"/>
            <a:ext cx="3012711" cy="2118984"/>
          </a:xfrm>
          <a:prstGeom prst="rect">
            <a:avLst/>
          </a:prstGeom>
        </p:spPr>
      </p:pic>
      <p:pic>
        <p:nvPicPr>
          <p:cNvPr id="14" name="Picture 13">
            <a:extLst>
              <a:ext uri="{FF2B5EF4-FFF2-40B4-BE49-F238E27FC236}">
                <a16:creationId xmlns:a16="http://schemas.microsoft.com/office/drawing/2014/main" id="{BE0F6870-38D1-E447-9353-7D4BF29084F6}"/>
              </a:ext>
            </a:extLst>
          </p:cNvPr>
          <p:cNvPicPr>
            <a:picLocks noChangeAspect="1"/>
          </p:cNvPicPr>
          <p:nvPr/>
        </p:nvPicPr>
        <p:blipFill>
          <a:blip r:embed="rId5"/>
          <a:stretch>
            <a:fillRect/>
          </a:stretch>
        </p:blipFill>
        <p:spPr>
          <a:xfrm>
            <a:off x="6549230" y="1674985"/>
            <a:ext cx="2066388" cy="919299"/>
          </a:xfrm>
          <a:prstGeom prst="rect">
            <a:avLst/>
          </a:prstGeom>
        </p:spPr>
      </p:pic>
      <p:pic>
        <p:nvPicPr>
          <p:cNvPr id="16" name="Picture 15">
            <a:extLst>
              <a:ext uri="{FF2B5EF4-FFF2-40B4-BE49-F238E27FC236}">
                <a16:creationId xmlns:a16="http://schemas.microsoft.com/office/drawing/2014/main" id="{CB32921E-5AA3-B844-8F27-9D5D6227F59C}"/>
              </a:ext>
            </a:extLst>
          </p:cNvPr>
          <p:cNvPicPr>
            <a:picLocks noChangeAspect="1"/>
          </p:cNvPicPr>
          <p:nvPr/>
        </p:nvPicPr>
        <p:blipFill>
          <a:blip r:embed="rId6"/>
          <a:stretch>
            <a:fillRect/>
          </a:stretch>
        </p:blipFill>
        <p:spPr>
          <a:xfrm>
            <a:off x="3138623" y="3439859"/>
            <a:ext cx="2592924" cy="2001694"/>
          </a:xfrm>
          <a:prstGeom prst="rect">
            <a:avLst/>
          </a:prstGeom>
        </p:spPr>
      </p:pic>
      <p:pic>
        <p:nvPicPr>
          <p:cNvPr id="18" name="Picture 17">
            <a:extLst>
              <a:ext uri="{FF2B5EF4-FFF2-40B4-BE49-F238E27FC236}">
                <a16:creationId xmlns:a16="http://schemas.microsoft.com/office/drawing/2014/main" id="{56C4920E-CFD7-B344-BBAC-B77FDC25C719}"/>
              </a:ext>
            </a:extLst>
          </p:cNvPr>
          <p:cNvPicPr>
            <a:picLocks noChangeAspect="1"/>
          </p:cNvPicPr>
          <p:nvPr/>
        </p:nvPicPr>
        <p:blipFill>
          <a:blip r:embed="rId7"/>
          <a:stretch>
            <a:fillRect/>
          </a:stretch>
        </p:blipFill>
        <p:spPr>
          <a:xfrm>
            <a:off x="5987595" y="1887464"/>
            <a:ext cx="2070100" cy="868519"/>
          </a:xfrm>
          <a:prstGeom prst="rect">
            <a:avLst/>
          </a:prstGeom>
        </p:spPr>
      </p:pic>
      <p:pic>
        <p:nvPicPr>
          <p:cNvPr id="23" name="Picture 22">
            <a:extLst>
              <a:ext uri="{FF2B5EF4-FFF2-40B4-BE49-F238E27FC236}">
                <a16:creationId xmlns:a16="http://schemas.microsoft.com/office/drawing/2014/main" id="{4EEC4595-5C2B-D74E-A7AB-93038825B54C}"/>
              </a:ext>
            </a:extLst>
          </p:cNvPr>
          <p:cNvPicPr>
            <a:picLocks noChangeAspect="1"/>
          </p:cNvPicPr>
          <p:nvPr/>
        </p:nvPicPr>
        <p:blipFill>
          <a:blip r:embed="rId8"/>
          <a:stretch>
            <a:fillRect/>
          </a:stretch>
        </p:blipFill>
        <p:spPr>
          <a:xfrm>
            <a:off x="4721083" y="2294202"/>
            <a:ext cx="2809502" cy="1458000"/>
          </a:xfrm>
          <a:prstGeom prst="rect">
            <a:avLst/>
          </a:prstGeom>
        </p:spPr>
      </p:pic>
      <p:pic>
        <p:nvPicPr>
          <p:cNvPr id="25" name="Picture 24">
            <a:extLst>
              <a:ext uri="{FF2B5EF4-FFF2-40B4-BE49-F238E27FC236}">
                <a16:creationId xmlns:a16="http://schemas.microsoft.com/office/drawing/2014/main" id="{5F31B5F0-E7C8-A94D-A239-6162094D42FE}"/>
              </a:ext>
            </a:extLst>
          </p:cNvPr>
          <p:cNvPicPr>
            <a:picLocks noChangeAspect="1"/>
          </p:cNvPicPr>
          <p:nvPr/>
        </p:nvPicPr>
        <p:blipFill>
          <a:blip r:embed="rId9"/>
          <a:stretch>
            <a:fillRect/>
          </a:stretch>
        </p:blipFill>
        <p:spPr>
          <a:xfrm>
            <a:off x="5552690" y="2066443"/>
            <a:ext cx="2320496" cy="1008022"/>
          </a:xfrm>
          <a:prstGeom prst="rect">
            <a:avLst/>
          </a:prstGeom>
        </p:spPr>
      </p:pic>
      <p:grpSp>
        <p:nvGrpSpPr>
          <p:cNvPr id="31" name="Group 30">
            <a:extLst>
              <a:ext uri="{FF2B5EF4-FFF2-40B4-BE49-F238E27FC236}">
                <a16:creationId xmlns:a16="http://schemas.microsoft.com/office/drawing/2014/main" id="{705FFEEB-275A-6D48-A0BA-4952CDBF4E51}"/>
              </a:ext>
            </a:extLst>
          </p:cNvPr>
          <p:cNvGrpSpPr/>
          <p:nvPr/>
        </p:nvGrpSpPr>
        <p:grpSpPr>
          <a:xfrm>
            <a:off x="6813095" y="975827"/>
            <a:ext cx="2281552" cy="1398315"/>
            <a:chOff x="5480050" y="921748"/>
            <a:chExt cx="2281552" cy="1398315"/>
          </a:xfrm>
        </p:grpSpPr>
        <p:pic>
          <p:nvPicPr>
            <p:cNvPr id="27" name="Picture 26">
              <a:extLst>
                <a:ext uri="{FF2B5EF4-FFF2-40B4-BE49-F238E27FC236}">
                  <a16:creationId xmlns:a16="http://schemas.microsoft.com/office/drawing/2014/main" id="{C6CE7DF7-C4B4-D04D-8FF2-ED61BC62C0A6}"/>
                </a:ext>
              </a:extLst>
            </p:cNvPr>
            <p:cNvPicPr>
              <a:picLocks noChangeAspect="1"/>
            </p:cNvPicPr>
            <p:nvPr/>
          </p:nvPicPr>
          <p:blipFill>
            <a:blip r:embed="rId10"/>
            <a:stretch>
              <a:fillRect/>
            </a:stretch>
          </p:blipFill>
          <p:spPr>
            <a:xfrm>
              <a:off x="5480050" y="1249462"/>
              <a:ext cx="2120900" cy="750472"/>
            </a:xfrm>
            <a:prstGeom prst="rect">
              <a:avLst/>
            </a:prstGeom>
          </p:spPr>
        </p:pic>
        <p:sp>
          <p:nvSpPr>
            <p:cNvPr id="29" name="Rectangle 28">
              <a:extLst>
                <a:ext uri="{FF2B5EF4-FFF2-40B4-BE49-F238E27FC236}">
                  <a16:creationId xmlns:a16="http://schemas.microsoft.com/office/drawing/2014/main" id="{14550289-053A-BA48-9FBD-B9F4A7CC5957}"/>
                </a:ext>
              </a:extLst>
            </p:cNvPr>
            <p:cNvSpPr/>
            <p:nvPr/>
          </p:nvSpPr>
          <p:spPr>
            <a:xfrm>
              <a:off x="7506375" y="921748"/>
              <a:ext cx="255227"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36" name="Group 35">
            <a:extLst>
              <a:ext uri="{FF2B5EF4-FFF2-40B4-BE49-F238E27FC236}">
                <a16:creationId xmlns:a16="http://schemas.microsoft.com/office/drawing/2014/main" id="{E61AF7B0-9D5C-3D46-B511-5F0408593525}"/>
              </a:ext>
            </a:extLst>
          </p:cNvPr>
          <p:cNvGrpSpPr/>
          <p:nvPr/>
        </p:nvGrpSpPr>
        <p:grpSpPr>
          <a:xfrm>
            <a:off x="2111632" y="3614951"/>
            <a:ext cx="3211780" cy="2660400"/>
            <a:chOff x="778587" y="3625968"/>
            <a:chExt cx="3211780" cy="2660400"/>
          </a:xfrm>
        </p:grpSpPr>
        <p:pic>
          <p:nvPicPr>
            <p:cNvPr id="35" name="Picture 34">
              <a:extLst>
                <a:ext uri="{FF2B5EF4-FFF2-40B4-BE49-F238E27FC236}">
                  <a16:creationId xmlns:a16="http://schemas.microsoft.com/office/drawing/2014/main" id="{70E57DCB-2F0D-BD41-A724-67B83D67B578}"/>
                </a:ext>
              </a:extLst>
            </p:cNvPr>
            <p:cNvPicPr>
              <a:picLocks noChangeAspect="1"/>
            </p:cNvPicPr>
            <p:nvPr/>
          </p:nvPicPr>
          <p:blipFill>
            <a:blip r:embed="rId11"/>
            <a:stretch>
              <a:fillRect/>
            </a:stretch>
          </p:blipFill>
          <p:spPr>
            <a:xfrm>
              <a:off x="922110" y="3625968"/>
              <a:ext cx="3068257" cy="2660400"/>
            </a:xfrm>
            <a:prstGeom prst="rect">
              <a:avLst/>
            </a:prstGeom>
          </p:spPr>
        </p:pic>
        <p:sp>
          <p:nvSpPr>
            <p:cNvPr id="28" name="Rectangle 27">
              <a:extLst>
                <a:ext uri="{FF2B5EF4-FFF2-40B4-BE49-F238E27FC236}">
                  <a16:creationId xmlns:a16="http://schemas.microsoft.com/office/drawing/2014/main" id="{89138301-4BD6-DD49-9B22-015A6C780208}"/>
                </a:ext>
              </a:extLst>
            </p:cNvPr>
            <p:cNvSpPr/>
            <p:nvPr/>
          </p:nvSpPr>
          <p:spPr>
            <a:xfrm>
              <a:off x="778587" y="3625968"/>
              <a:ext cx="853178"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pic>
        <p:nvPicPr>
          <p:cNvPr id="17" name="Picture 16">
            <a:extLst>
              <a:ext uri="{FF2B5EF4-FFF2-40B4-BE49-F238E27FC236}">
                <a16:creationId xmlns:a16="http://schemas.microsoft.com/office/drawing/2014/main" id="{50ADAA6C-C5FB-CB44-A9E6-6E964C8200AA}"/>
              </a:ext>
            </a:extLst>
          </p:cNvPr>
          <p:cNvPicPr>
            <a:picLocks noChangeAspect="1"/>
          </p:cNvPicPr>
          <p:nvPr/>
        </p:nvPicPr>
        <p:blipFill>
          <a:blip r:embed="rId12"/>
          <a:stretch>
            <a:fillRect/>
          </a:stretch>
        </p:blipFill>
        <p:spPr>
          <a:xfrm>
            <a:off x="166062" y="990600"/>
            <a:ext cx="2729538" cy="3213445"/>
          </a:xfrm>
          <a:prstGeom prst="rect">
            <a:avLst/>
          </a:prstGeom>
        </p:spPr>
      </p:pic>
      <p:sp>
        <p:nvSpPr>
          <p:cNvPr id="19" name="Slide Number Placeholder 3">
            <a:extLst>
              <a:ext uri="{FF2B5EF4-FFF2-40B4-BE49-F238E27FC236}">
                <a16:creationId xmlns:a16="http://schemas.microsoft.com/office/drawing/2014/main" id="{DD0B0116-900A-2E42-B946-6D64B4AF6111}"/>
              </a:ext>
            </a:extLst>
          </p:cNvPr>
          <p:cNvSpPr>
            <a:spLocks noGrp="1"/>
          </p:cNvSpPr>
          <p:nvPr>
            <p:ph type="sldNum" sz="quarter" idx="11"/>
          </p:nvPr>
        </p:nvSpPr>
        <p:spPr>
          <a:xfrm>
            <a:off x="6777038" y="631825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3" name="TextBox 2">
            <a:extLst>
              <a:ext uri="{FF2B5EF4-FFF2-40B4-BE49-F238E27FC236}">
                <a16:creationId xmlns:a16="http://schemas.microsoft.com/office/drawing/2014/main" id="{4A498B5C-ED8C-5E45-ADFE-D336315F8238}"/>
              </a:ext>
            </a:extLst>
          </p:cNvPr>
          <p:cNvSpPr txBox="1"/>
          <p:nvPr/>
        </p:nvSpPr>
        <p:spPr>
          <a:xfrm>
            <a:off x="2514600" y="6516469"/>
            <a:ext cx="4742004"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13">
                  <a:extLst>
                    <a:ext uri="{A12FA001-AC4F-418D-AE19-62706E023703}">
                      <ahyp:hlinkClr xmlns:ahyp="http://schemas.microsoft.com/office/drawing/2018/hyperlinkcolor" val="tx"/>
                    </a:ext>
                  </a:extLst>
                </a:hlinkClick>
              </a:rPr>
              <a:t>https://arxiv.org/pdf/2105.03814.pdf</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20" name="Picture 19">
            <a:extLst>
              <a:ext uri="{FF2B5EF4-FFF2-40B4-BE49-F238E27FC236}">
                <a16:creationId xmlns:a16="http://schemas.microsoft.com/office/drawing/2014/main" id="{D1C71662-8A7A-2045-B226-D20EE146E943}"/>
              </a:ext>
            </a:extLst>
          </p:cNvPr>
          <p:cNvPicPr>
            <a:picLocks noChangeAspect="1"/>
          </p:cNvPicPr>
          <p:nvPr/>
        </p:nvPicPr>
        <p:blipFill>
          <a:blip r:embed="rId14"/>
          <a:stretch>
            <a:fillRect/>
          </a:stretch>
        </p:blipFill>
        <p:spPr>
          <a:xfrm>
            <a:off x="166062" y="4367231"/>
            <a:ext cx="2405112" cy="2420032"/>
          </a:xfrm>
          <a:prstGeom prst="rect">
            <a:avLst/>
          </a:prstGeom>
        </p:spPr>
      </p:pic>
    </p:spTree>
    <p:extLst>
      <p:ext uri="{BB962C8B-B14F-4D97-AF65-F5344CB8AC3E}">
        <p14:creationId xmlns:p14="http://schemas.microsoft.com/office/powerpoint/2010/main" val="29711059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515447642"/>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4131554601"/>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1322C-BB72-CE42-B0AA-57E423944272}"/>
              </a:ext>
            </a:extLst>
          </p:cNvPr>
          <p:cNvSpPr>
            <a:spLocks noGrp="1"/>
          </p:cNvSpPr>
          <p:nvPr>
            <p:ph type="title"/>
          </p:nvPr>
        </p:nvSpPr>
        <p:spPr/>
        <p:txBody>
          <a:bodyPr>
            <a:normAutofit fontScale="90000"/>
          </a:bodyPr>
          <a:lstStyle/>
          <a:p>
            <a:r>
              <a:rPr lang="en-US" dirty="0" err="1"/>
              <a:t>PrIM</a:t>
            </a:r>
            <a:r>
              <a:rPr lang="en-US" dirty="0"/>
              <a:t> Benchmarks: Application Domains</a:t>
            </a:r>
          </a:p>
        </p:txBody>
      </p:sp>
      <p:graphicFrame>
        <p:nvGraphicFramePr>
          <p:cNvPr id="7" name="Content Placeholder 6">
            <a:extLst>
              <a:ext uri="{FF2B5EF4-FFF2-40B4-BE49-F238E27FC236}">
                <a16:creationId xmlns:a16="http://schemas.microsoft.com/office/drawing/2014/main" id="{D42219D4-777D-6E42-9BED-8AB0204C0E42}"/>
              </a:ext>
            </a:extLst>
          </p:cNvPr>
          <p:cNvGraphicFramePr>
            <a:graphicFrameLocks noGrp="1"/>
          </p:cNvGraphicFramePr>
          <p:nvPr>
            <p:ph idx="1"/>
          </p:nvPr>
        </p:nvGraphicFramePr>
        <p:xfrm>
          <a:off x="168275" y="936626"/>
          <a:ext cx="8894763" cy="5431517"/>
        </p:xfrm>
        <a:graphic>
          <a:graphicData uri="http://schemas.openxmlformats.org/drawingml/2006/table">
            <a:tbl>
              <a:tblPr firstRow="1" bandRow="1">
                <a:tableStyleId>{9DCAF9ED-07DC-4A11-8D7F-57B35C25682E}</a:tableStyleId>
              </a:tblPr>
              <a:tblGrid>
                <a:gridCol w="2964921">
                  <a:extLst>
                    <a:ext uri="{9D8B030D-6E8A-4147-A177-3AD203B41FA5}">
                      <a16:colId xmlns:a16="http://schemas.microsoft.com/office/drawing/2014/main" val="1839206127"/>
                    </a:ext>
                  </a:extLst>
                </a:gridCol>
                <a:gridCol w="4165675">
                  <a:extLst>
                    <a:ext uri="{9D8B030D-6E8A-4147-A177-3AD203B41FA5}">
                      <a16:colId xmlns:a16="http://schemas.microsoft.com/office/drawing/2014/main" val="3573282612"/>
                    </a:ext>
                  </a:extLst>
                </a:gridCol>
                <a:gridCol w="1764167">
                  <a:extLst>
                    <a:ext uri="{9D8B030D-6E8A-4147-A177-3AD203B41FA5}">
                      <a16:colId xmlns:a16="http://schemas.microsoft.com/office/drawing/2014/main" val="362133022"/>
                    </a:ext>
                  </a:extLst>
                </a:gridCol>
              </a:tblGrid>
              <a:tr h="319501">
                <a:tc>
                  <a:txBody>
                    <a:bodyPr/>
                    <a:lstStyle/>
                    <a:p>
                      <a:r>
                        <a:rPr lang="en-US" sz="1400" dirty="0">
                          <a:latin typeface="Candara" panose="020E0502030303020204" pitchFamily="34" charset="0"/>
                        </a:rPr>
                        <a:t>Domain</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Benchmark</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Short name</a:t>
                      </a:r>
                      <a:endParaRPr lang="en-US" sz="1400" dirty="0">
                        <a:solidFill>
                          <a:schemeClr val="bg1"/>
                        </a:solidFill>
                        <a:latin typeface="Candara" panose="020E0502030303020204" pitchFamily="34" charset="0"/>
                      </a:endParaRPr>
                    </a:p>
                  </a:txBody>
                  <a:tcPr/>
                </a:tc>
                <a:extLst>
                  <a:ext uri="{0D108BD9-81ED-4DB2-BD59-A6C34878D82A}">
                    <a16:rowId xmlns:a16="http://schemas.microsoft.com/office/drawing/2014/main" val="2894804337"/>
                  </a:ext>
                </a:extLst>
              </a:tr>
              <a:tr h="319501">
                <a:tc rowSpan="2">
                  <a:txBody>
                    <a:bodyPr/>
                    <a:lstStyle/>
                    <a:p>
                      <a:r>
                        <a:rPr lang="en-US" sz="1400" dirty="0">
                          <a:latin typeface="Candara" panose="020E0502030303020204" pitchFamily="34" charset="0"/>
                        </a:rPr>
                        <a:t>Dense linear algebra</a:t>
                      </a:r>
                    </a:p>
                  </a:txBody>
                  <a:tcPr anchor="ctr"/>
                </a:tc>
                <a:tc>
                  <a:txBody>
                    <a:bodyPr/>
                    <a:lstStyle/>
                    <a:p>
                      <a:r>
                        <a:rPr lang="en-US" sz="1400" dirty="0">
                          <a:latin typeface="Candara" panose="020E0502030303020204" pitchFamily="34" charset="0"/>
                        </a:rPr>
                        <a:t>Vector Addition</a:t>
                      </a:r>
                    </a:p>
                  </a:txBody>
                  <a:tcPr/>
                </a:tc>
                <a:tc>
                  <a:txBody>
                    <a:bodyPr/>
                    <a:lstStyle/>
                    <a:p>
                      <a:r>
                        <a:rPr lang="en-US" sz="1400" dirty="0">
                          <a:latin typeface="Candara" panose="020E0502030303020204" pitchFamily="34" charset="0"/>
                        </a:rPr>
                        <a:t>VA</a:t>
                      </a:r>
                    </a:p>
                  </a:txBody>
                  <a:tcPr/>
                </a:tc>
                <a:extLst>
                  <a:ext uri="{0D108BD9-81ED-4DB2-BD59-A6C34878D82A}">
                    <a16:rowId xmlns:a16="http://schemas.microsoft.com/office/drawing/2014/main" val="4290190206"/>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Matrix-Vector Multiply</a:t>
                      </a:r>
                    </a:p>
                  </a:txBody>
                  <a:tcPr/>
                </a:tc>
                <a:tc>
                  <a:txBody>
                    <a:bodyPr/>
                    <a:lstStyle/>
                    <a:p>
                      <a:r>
                        <a:rPr lang="en-US" sz="1400" dirty="0">
                          <a:latin typeface="Candara" panose="020E0502030303020204" pitchFamily="34" charset="0"/>
                        </a:rPr>
                        <a:t>GEMV</a:t>
                      </a:r>
                    </a:p>
                  </a:txBody>
                  <a:tcPr/>
                </a:tc>
                <a:extLst>
                  <a:ext uri="{0D108BD9-81ED-4DB2-BD59-A6C34878D82A}">
                    <a16:rowId xmlns:a16="http://schemas.microsoft.com/office/drawing/2014/main" val="1965124206"/>
                  </a:ext>
                </a:extLst>
              </a:tr>
              <a:tr h="319501">
                <a:tc>
                  <a:txBody>
                    <a:bodyPr/>
                    <a:lstStyle/>
                    <a:p>
                      <a:r>
                        <a:rPr lang="en-US" sz="1400" dirty="0">
                          <a:latin typeface="Candara" panose="020E0502030303020204" pitchFamily="34" charset="0"/>
                        </a:rPr>
                        <a:t>Sparse linear algebra</a:t>
                      </a:r>
                    </a:p>
                  </a:txBody>
                  <a:tcPr/>
                </a:tc>
                <a:tc>
                  <a:txBody>
                    <a:bodyPr/>
                    <a:lstStyle/>
                    <a:p>
                      <a:r>
                        <a:rPr lang="en-US" sz="1400" dirty="0">
                          <a:latin typeface="Candara" panose="020E0502030303020204" pitchFamily="34" charset="0"/>
                        </a:rPr>
                        <a:t>Sparse Matrix-Vector Multiply</a:t>
                      </a:r>
                    </a:p>
                  </a:txBody>
                  <a:tcPr/>
                </a:tc>
                <a:tc>
                  <a:txBody>
                    <a:bodyPr/>
                    <a:lstStyle/>
                    <a:p>
                      <a:r>
                        <a:rPr lang="en-US" sz="1400" dirty="0" err="1">
                          <a:latin typeface="Candara" panose="020E0502030303020204" pitchFamily="34" charset="0"/>
                        </a:rPr>
                        <a:t>SpMV</a:t>
                      </a:r>
                      <a:endParaRPr lang="en-US" sz="1400" dirty="0">
                        <a:latin typeface="Candara" panose="020E0502030303020204" pitchFamily="34" charset="0"/>
                      </a:endParaRPr>
                    </a:p>
                  </a:txBody>
                  <a:tcPr/>
                </a:tc>
                <a:extLst>
                  <a:ext uri="{0D108BD9-81ED-4DB2-BD59-A6C34878D82A}">
                    <a16:rowId xmlns:a16="http://schemas.microsoft.com/office/drawing/2014/main" val="2511201907"/>
                  </a:ext>
                </a:extLst>
              </a:tr>
              <a:tr h="319501">
                <a:tc rowSpan="2">
                  <a:txBody>
                    <a:bodyPr/>
                    <a:lstStyle/>
                    <a:p>
                      <a:r>
                        <a:rPr lang="en-US" sz="1400" dirty="0">
                          <a:latin typeface="Candara" panose="020E0502030303020204" pitchFamily="34" charset="0"/>
                        </a:rPr>
                        <a:t>Databases</a:t>
                      </a:r>
                    </a:p>
                  </a:txBody>
                  <a:tcPr anchor="ctr"/>
                </a:tc>
                <a:tc>
                  <a:txBody>
                    <a:bodyPr/>
                    <a:lstStyle/>
                    <a:p>
                      <a:r>
                        <a:rPr lang="en-US" sz="1400" dirty="0">
                          <a:latin typeface="Candara" panose="020E0502030303020204" pitchFamily="34" charset="0"/>
                        </a:rPr>
                        <a:t>Select</a:t>
                      </a:r>
                    </a:p>
                  </a:txBody>
                  <a:tcPr/>
                </a:tc>
                <a:tc>
                  <a:txBody>
                    <a:bodyPr/>
                    <a:lstStyle/>
                    <a:p>
                      <a:r>
                        <a:rPr lang="en-US" sz="1400" dirty="0">
                          <a:latin typeface="Candara" panose="020E0502030303020204" pitchFamily="34" charset="0"/>
                        </a:rPr>
                        <a:t>SEL</a:t>
                      </a:r>
                    </a:p>
                  </a:txBody>
                  <a:tcPr/>
                </a:tc>
                <a:extLst>
                  <a:ext uri="{0D108BD9-81ED-4DB2-BD59-A6C34878D82A}">
                    <a16:rowId xmlns:a16="http://schemas.microsoft.com/office/drawing/2014/main" val="308234675"/>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Unique</a:t>
                      </a:r>
                    </a:p>
                  </a:txBody>
                  <a:tcPr/>
                </a:tc>
                <a:tc>
                  <a:txBody>
                    <a:bodyPr/>
                    <a:lstStyle/>
                    <a:p>
                      <a:r>
                        <a:rPr lang="en-US" sz="1400" dirty="0">
                          <a:latin typeface="Candara" panose="020E0502030303020204" pitchFamily="34" charset="0"/>
                        </a:rPr>
                        <a:t>UNI</a:t>
                      </a:r>
                    </a:p>
                  </a:txBody>
                  <a:tcPr/>
                </a:tc>
                <a:extLst>
                  <a:ext uri="{0D108BD9-81ED-4DB2-BD59-A6C34878D82A}">
                    <a16:rowId xmlns:a16="http://schemas.microsoft.com/office/drawing/2014/main" val="1298232571"/>
                  </a:ext>
                </a:extLst>
              </a:tr>
              <a:tr h="319501">
                <a:tc rowSpan="2">
                  <a:txBody>
                    <a:bodyPr/>
                    <a:lstStyle/>
                    <a:p>
                      <a:r>
                        <a:rPr lang="en-US" sz="1400" dirty="0">
                          <a:latin typeface="Candara" panose="020E0502030303020204" pitchFamily="34" charset="0"/>
                        </a:rPr>
                        <a:t>Data analytics</a:t>
                      </a:r>
                    </a:p>
                  </a:txBody>
                  <a:tcPr anchor="ctr"/>
                </a:tc>
                <a:tc>
                  <a:txBody>
                    <a:bodyPr/>
                    <a:lstStyle/>
                    <a:p>
                      <a:r>
                        <a:rPr lang="en-US" sz="1400" dirty="0">
                          <a:latin typeface="Candara" panose="020E0502030303020204" pitchFamily="34" charset="0"/>
                        </a:rPr>
                        <a:t>Binary Search</a:t>
                      </a:r>
                    </a:p>
                  </a:txBody>
                  <a:tcPr/>
                </a:tc>
                <a:tc>
                  <a:txBody>
                    <a:bodyPr/>
                    <a:lstStyle/>
                    <a:p>
                      <a:r>
                        <a:rPr lang="en-US" sz="1400" dirty="0">
                          <a:latin typeface="Candara" panose="020E0502030303020204" pitchFamily="34" charset="0"/>
                        </a:rPr>
                        <a:t>BS</a:t>
                      </a:r>
                    </a:p>
                  </a:txBody>
                  <a:tcPr/>
                </a:tc>
                <a:extLst>
                  <a:ext uri="{0D108BD9-81ED-4DB2-BD59-A6C34878D82A}">
                    <a16:rowId xmlns:a16="http://schemas.microsoft.com/office/drawing/2014/main" val="565451127"/>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Time Series Analysis</a:t>
                      </a:r>
                    </a:p>
                  </a:txBody>
                  <a:tcPr/>
                </a:tc>
                <a:tc>
                  <a:txBody>
                    <a:bodyPr/>
                    <a:lstStyle/>
                    <a:p>
                      <a:r>
                        <a:rPr lang="en-US" sz="1400" dirty="0">
                          <a:latin typeface="Candara" panose="020E0502030303020204" pitchFamily="34" charset="0"/>
                        </a:rPr>
                        <a:t>TS</a:t>
                      </a:r>
                    </a:p>
                  </a:txBody>
                  <a:tcPr/>
                </a:tc>
                <a:extLst>
                  <a:ext uri="{0D108BD9-81ED-4DB2-BD59-A6C34878D82A}">
                    <a16:rowId xmlns:a16="http://schemas.microsoft.com/office/drawing/2014/main" val="387008381"/>
                  </a:ext>
                </a:extLst>
              </a:tr>
              <a:tr h="319501">
                <a:tc>
                  <a:txBody>
                    <a:bodyPr/>
                    <a:lstStyle/>
                    <a:p>
                      <a:r>
                        <a:rPr lang="en-US" sz="1400" dirty="0">
                          <a:latin typeface="Candara" panose="020E0502030303020204" pitchFamily="34" charset="0"/>
                        </a:rPr>
                        <a:t>Graph processing</a:t>
                      </a:r>
                    </a:p>
                  </a:txBody>
                  <a:tcPr/>
                </a:tc>
                <a:tc>
                  <a:txBody>
                    <a:bodyPr/>
                    <a:lstStyle/>
                    <a:p>
                      <a:r>
                        <a:rPr lang="en-US" sz="1400" dirty="0">
                          <a:latin typeface="Candara" panose="020E0502030303020204" pitchFamily="34" charset="0"/>
                        </a:rPr>
                        <a:t>Breadth-First Search</a:t>
                      </a:r>
                    </a:p>
                  </a:txBody>
                  <a:tcPr/>
                </a:tc>
                <a:tc>
                  <a:txBody>
                    <a:bodyPr/>
                    <a:lstStyle/>
                    <a:p>
                      <a:r>
                        <a:rPr lang="en-US" sz="1400" dirty="0">
                          <a:latin typeface="Candara" panose="020E0502030303020204" pitchFamily="34" charset="0"/>
                        </a:rPr>
                        <a:t>BFS</a:t>
                      </a:r>
                    </a:p>
                  </a:txBody>
                  <a:tcPr/>
                </a:tc>
                <a:extLst>
                  <a:ext uri="{0D108BD9-81ED-4DB2-BD59-A6C34878D82A}">
                    <a16:rowId xmlns:a16="http://schemas.microsoft.com/office/drawing/2014/main" val="3987081438"/>
                  </a:ext>
                </a:extLst>
              </a:tr>
              <a:tr h="319501">
                <a:tc>
                  <a:txBody>
                    <a:bodyPr/>
                    <a:lstStyle/>
                    <a:p>
                      <a:r>
                        <a:rPr lang="en-US" sz="1400" dirty="0">
                          <a:latin typeface="Candara" panose="020E0502030303020204" pitchFamily="34" charset="0"/>
                        </a:rPr>
                        <a:t>Neural networks</a:t>
                      </a:r>
                    </a:p>
                  </a:txBody>
                  <a:tcPr/>
                </a:tc>
                <a:tc>
                  <a:txBody>
                    <a:bodyPr/>
                    <a:lstStyle/>
                    <a:p>
                      <a:r>
                        <a:rPr lang="en-US" sz="1400" dirty="0">
                          <a:latin typeface="Candara" panose="020E0502030303020204" pitchFamily="34" charset="0"/>
                        </a:rPr>
                        <a:t>Multilayer Perceptron</a:t>
                      </a:r>
                    </a:p>
                  </a:txBody>
                  <a:tcPr/>
                </a:tc>
                <a:tc>
                  <a:txBody>
                    <a:bodyPr/>
                    <a:lstStyle/>
                    <a:p>
                      <a:r>
                        <a:rPr lang="en-US" sz="1400" dirty="0">
                          <a:latin typeface="Candara" panose="020E0502030303020204" pitchFamily="34" charset="0"/>
                        </a:rPr>
                        <a:t>MLP</a:t>
                      </a:r>
                    </a:p>
                  </a:txBody>
                  <a:tcPr/>
                </a:tc>
                <a:extLst>
                  <a:ext uri="{0D108BD9-81ED-4DB2-BD59-A6C34878D82A}">
                    <a16:rowId xmlns:a16="http://schemas.microsoft.com/office/drawing/2014/main" val="1924520618"/>
                  </a:ext>
                </a:extLst>
              </a:tr>
              <a:tr h="319501">
                <a:tc>
                  <a:txBody>
                    <a:bodyPr/>
                    <a:lstStyle/>
                    <a:p>
                      <a:r>
                        <a:rPr lang="en-US" sz="1400" dirty="0">
                          <a:latin typeface="Candara" panose="020E0502030303020204" pitchFamily="34" charset="0"/>
                        </a:rPr>
                        <a:t>Bioinformatics</a:t>
                      </a:r>
                    </a:p>
                  </a:txBody>
                  <a:tcPr/>
                </a:tc>
                <a:tc>
                  <a:txBody>
                    <a:bodyPr/>
                    <a:lstStyle/>
                    <a:p>
                      <a:r>
                        <a:rPr lang="en-US" sz="1400" dirty="0">
                          <a:latin typeface="Candara" panose="020E0502030303020204" pitchFamily="34" charset="0"/>
                        </a:rPr>
                        <a:t>Needleman-Wunsch</a:t>
                      </a:r>
                    </a:p>
                  </a:txBody>
                  <a:tcPr/>
                </a:tc>
                <a:tc>
                  <a:txBody>
                    <a:bodyPr/>
                    <a:lstStyle/>
                    <a:p>
                      <a:r>
                        <a:rPr lang="en-US" sz="1400" dirty="0">
                          <a:latin typeface="Candara" panose="020E0502030303020204" pitchFamily="34" charset="0"/>
                        </a:rPr>
                        <a:t>NW</a:t>
                      </a:r>
                    </a:p>
                  </a:txBody>
                  <a:tcPr/>
                </a:tc>
                <a:extLst>
                  <a:ext uri="{0D108BD9-81ED-4DB2-BD59-A6C34878D82A}">
                    <a16:rowId xmlns:a16="http://schemas.microsoft.com/office/drawing/2014/main" val="3592205944"/>
                  </a:ext>
                </a:extLst>
              </a:tr>
              <a:tr h="319501">
                <a:tc rowSpan="2">
                  <a:txBody>
                    <a:bodyPr/>
                    <a:lstStyle/>
                    <a:p>
                      <a:r>
                        <a:rPr lang="en-US" sz="1400" dirty="0">
                          <a:latin typeface="Candara" panose="020E0502030303020204" pitchFamily="34" charset="0"/>
                        </a:rPr>
                        <a:t>Image processing</a:t>
                      </a:r>
                    </a:p>
                  </a:txBody>
                  <a:tcPr anchor="ctr"/>
                </a:tc>
                <a:tc>
                  <a:txBody>
                    <a:bodyPr/>
                    <a:lstStyle/>
                    <a:p>
                      <a:r>
                        <a:rPr lang="en-US" sz="1400" dirty="0">
                          <a:latin typeface="Candara" panose="020E0502030303020204" pitchFamily="34" charset="0"/>
                        </a:rPr>
                        <a:t>Image histogram (short)</a:t>
                      </a:r>
                    </a:p>
                  </a:txBody>
                  <a:tcPr/>
                </a:tc>
                <a:tc>
                  <a:txBody>
                    <a:bodyPr/>
                    <a:lstStyle/>
                    <a:p>
                      <a:r>
                        <a:rPr lang="en-US" sz="1400" dirty="0">
                          <a:latin typeface="Candara" panose="020E0502030303020204" pitchFamily="34" charset="0"/>
                        </a:rPr>
                        <a:t>HST-S</a:t>
                      </a:r>
                    </a:p>
                  </a:txBody>
                  <a:tcPr/>
                </a:tc>
                <a:extLst>
                  <a:ext uri="{0D108BD9-81ED-4DB2-BD59-A6C34878D82A}">
                    <a16:rowId xmlns:a16="http://schemas.microsoft.com/office/drawing/2014/main" val="3167293920"/>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Image histogram (large)</a:t>
                      </a:r>
                    </a:p>
                  </a:txBody>
                  <a:tcPr/>
                </a:tc>
                <a:tc>
                  <a:txBody>
                    <a:bodyPr/>
                    <a:lstStyle/>
                    <a:p>
                      <a:r>
                        <a:rPr lang="en-US" sz="1400" dirty="0">
                          <a:latin typeface="Candara" panose="020E0502030303020204" pitchFamily="34" charset="0"/>
                        </a:rPr>
                        <a:t>HST-L</a:t>
                      </a:r>
                    </a:p>
                  </a:txBody>
                  <a:tcPr/>
                </a:tc>
                <a:extLst>
                  <a:ext uri="{0D108BD9-81ED-4DB2-BD59-A6C34878D82A}">
                    <a16:rowId xmlns:a16="http://schemas.microsoft.com/office/drawing/2014/main" val="1732467408"/>
                  </a:ext>
                </a:extLst>
              </a:tr>
              <a:tr h="319501">
                <a:tc rowSpan="4">
                  <a:txBody>
                    <a:bodyPr/>
                    <a:lstStyle/>
                    <a:p>
                      <a:r>
                        <a:rPr lang="en-US" sz="1400" dirty="0">
                          <a:latin typeface="Candara" panose="020E0502030303020204" pitchFamily="34" charset="0"/>
                        </a:rPr>
                        <a:t>Parallel primitives</a:t>
                      </a:r>
                    </a:p>
                  </a:txBody>
                  <a:tcPr anchor="ctr"/>
                </a:tc>
                <a:tc>
                  <a:txBody>
                    <a:bodyPr/>
                    <a:lstStyle/>
                    <a:p>
                      <a:r>
                        <a:rPr lang="en-US" sz="1400" dirty="0">
                          <a:latin typeface="Candara" panose="020E0502030303020204" pitchFamily="34" charset="0"/>
                        </a:rPr>
                        <a:t>Reduction</a:t>
                      </a:r>
                    </a:p>
                  </a:txBody>
                  <a:tcPr/>
                </a:tc>
                <a:tc>
                  <a:txBody>
                    <a:bodyPr/>
                    <a:lstStyle/>
                    <a:p>
                      <a:r>
                        <a:rPr lang="en-US" sz="1400" dirty="0">
                          <a:latin typeface="Candara" panose="020E0502030303020204" pitchFamily="34" charset="0"/>
                        </a:rPr>
                        <a:t>RED</a:t>
                      </a:r>
                    </a:p>
                  </a:txBody>
                  <a:tcPr/>
                </a:tc>
                <a:extLst>
                  <a:ext uri="{0D108BD9-81ED-4DB2-BD59-A6C34878D82A}">
                    <a16:rowId xmlns:a16="http://schemas.microsoft.com/office/drawing/2014/main" val="1318272034"/>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(scan-scan-add)</a:t>
                      </a:r>
                    </a:p>
                  </a:txBody>
                  <a:tcPr/>
                </a:tc>
                <a:tc>
                  <a:txBody>
                    <a:bodyPr/>
                    <a:lstStyle/>
                    <a:p>
                      <a:r>
                        <a:rPr lang="en-US" sz="1400" dirty="0">
                          <a:latin typeface="Candara" panose="020E0502030303020204" pitchFamily="34" charset="0"/>
                        </a:rPr>
                        <a:t>SCAN-SSA</a:t>
                      </a:r>
                    </a:p>
                  </a:txBody>
                  <a:tcPr/>
                </a:tc>
                <a:extLst>
                  <a:ext uri="{0D108BD9-81ED-4DB2-BD59-A6C34878D82A}">
                    <a16:rowId xmlns:a16="http://schemas.microsoft.com/office/drawing/2014/main" val="2004235633"/>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(reduce-scan-scan)</a:t>
                      </a:r>
                    </a:p>
                  </a:txBody>
                  <a:tcPr/>
                </a:tc>
                <a:tc>
                  <a:txBody>
                    <a:bodyPr/>
                    <a:lstStyle/>
                    <a:p>
                      <a:r>
                        <a:rPr lang="en-US" sz="1400" dirty="0">
                          <a:latin typeface="Candara" panose="020E0502030303020204" pitchFamily="34" charset="0"/>
                        </a:rPr>
                        <a:t>SCAN-RSS</a:t>
                      </a:r>
                    </a:p>
                  </a:txBody>
                  <a:tcPr/>
                </a:tc>
                <a:extLst>
                  <a:ext uri="{0D108BD9-81ED-4DB2-BD59-A6C34878D82A}">
                    <a16:rowId xmlns:a16="http://schemas.microsoft.com/office/drawing/2014/main" val="82245761"/>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 transposition</a:t>
                      </a:r>
                    </a:p>
                  </a:txBody>
                  <a:tcPr/>
                </a:tc>
                <a:tc>
                  <a:txBody>
                    <a:bodyPr/>
                    <a:lstStyle/>
                    <a:p>
                      <a:r>
                        <a:rPr lang="en-US" sz="1400" dirty="0">
                          <a:latin typeface="Candara" panose="020E0502030303020204" pitchFamily="34" charset="0"/>
                        </a:rPr>
                        <a:t>TRNS</a:t>
                      </a:r>
                    </a:p>
                  </a:txBody>
                  <a:tcPr/>
                </a:tc>
                <a:extLst>
                  <a:ext uri="{0D108BD9-81ED-4DB2-BD59-A6C34878D82A}">
                    <a16:rowId xmlns:a16="http://schemas.microsoft.com/office/drawing/2014/main" val="3173461368"/>
                  </a:ext>
                </a:extLst>
              </a:tr>
            </a:tbl>
          </a:graphicData>
        </a:graphic>
      </p:graphicFrame>
    </p:spTree>
    <p:extLst>
      <p:ext uri="{BB962C8B-B14F-4D97-AF65-F5344CB8AC3E}">
        <p14:creationId xmlns:p14="http://schemas.microsoft.com/office/powerpoint/2010/main" val="3464049451"/>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fontScale="90000"/>
          </a:bodyPr>
          <a:lstStyle/>
          <a:p>
            <a:r>
              <a:rPr lang="en-US" dirty="0" err="1"/>
              <a:t>PrIM</a:t>
            </a:r>
            <a:r>
              <a:rPr lang="en-US" dirty="0"/>
              <a:t> Benchmarks are Open Source</a:t>
            </a:r>
          </a:p>
        </p:txBody>
      </p:sp>
      <p:sp>
        <p:nvSpPr>
          <p:cNvPr id="3" name="Content Placeholder 2">
            <a:extLst>
              <a:ext uri="{FF2B5EF4-FFF2-40B4-BE49-F238E27FC236}">
                <a16:creationId xmlns:a16="http://schemas.microsoft.com/office/drawing/2014/main" id="{3A69F76A-5B3C-E64B-A07F-5EB4408B21C9}"/>
              </a:ext>
            </a:extLst>
          </p:cNvPr>
          <p:cNvSpPr>
            <a:spLocks noGrp="1"/>
          </p:cNvSpPr>
          <p:nvPr>
            <p:ph idx="1"/>
          </p:nvPr>
        </p:nvSpPr>
        <p:spPr/>
        <p:txBody>
          <a:bodyPr>
            <a:normAutofit/>
          </a:bodyPr>
          <a:lstStyle/>
          <a:p>
            <a:r>
              <a:rPr lang="en-US" sz="2400" dirty="0"/>
              <a:t>All microbenchmarks, benchmarks, and scripts</a:t>
            </a:r>
          </a:p>
          <a:p>
            <a:r>
              <a:rPr lang="en-US" sz="2400" dirty="0">
                <a:hlinkClick r:id="rId3"/>
              </a:rPr>
              <a:t>https://github.com/CMU-SAFARI/prim-benchmarks</a:t>
            </a:r>
            <a:endParaRPr lang="en-US" sz="2400" dirty="0"/>
          </a:p>
          <a:p>
            <a:endParaRPr lang="en-US" sz="2400" dirty="0"/>
          </a:p>
        </p:txBody>
      </p:sp>
      <p:pic>
        <p:nvPicPr>
          <p:cNvPr id="4" name="Picture 3">
            <a:extLst>
              <a:ext uri="{FF2B5EF4-FFF2-40B4-BE49-F238E27FC236}">
                <a16:creationId xmlns:a16="http://schemas.microsoft.com/office/drawing/2014/main" id="{B1FA27B2-6CC8-5C4B-B68F-F810D4173F6A}"/>
              </a:ext>
            </a:extLst>
          </p:cNvPr>
          <p:cNvPicPr>
            <a:picLocks noChangeAspect="1"/>
          </p:cNvPicPr>
          <p:nvPr/>
        </p:nvPicPr>
        <p:blipFill>
          <a:blip r:embed="rId4"/>
          <a:stretch>
            <a:fillRect/>
          </a:stretch>
        </p:blipFill>
        <p:spPr>
          <a:xfrm>
            <a:off x="1355311" y="1813559"/>
            <a:ext cx="6433378" cy="4591853"/>
          </a:xfrm>
          <a:prstGeom prst="rect">
            <a:avLst/>
          </a:prstGeom>
        </p:spPr>
      </p:pic>
    </p:spTree>
    <p:extLst>
      <p:ext uri="{BB962C8B-B14F-4D97-AF65-F5344CB8AC3E}">
        <p14:creationId xmlns:p14="http://schemas.microsoft.com/office/powerpoint/2010/main" val="1295164441"/>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Understanding a Modern PIM Architecture</a:t>
            </a:r>
          </a:p>
        </p:txBody>
      </p:sp>
      <p:pic>
        <p:nvPicPr>
          <p:cNvPr id="7" name="Picture 6">
            <a:extLst>
              <a:ext uri="{FF2B5EF4-FFF2-40B4-BE49-F238E27FC236}">
                <a16:creationId xmlns:a16="http://schemas.microsoft.com/office/drawing/2014/main" id="{169FC009-0A42-9444-BC07-2ACD64DFBCD4}"/>
              </a:ext>
            </a:extLst>
          </p:cNvPr>
          <p:cNvPicPr>
            <a:picLocks noChangeAspect="1"/>
          </p:cNvPicPr>
          <p:nvPr/>
        </p:nvPicPr>
        <p:blipFill>
          <a:blip r:embed="rId3"/>
          <a:stretch>
            <a:fillRect/>
          </a:stretch>
        </p:blipFill>
        <p:spPr>
          <a:xfrm>
            <a:off x="0" y="2427942"/>
            <a:ext cx="9131300" cy="1930400"/>
          </a:xfrm>
          <a:prstGeom prst="rect">
            <a:avLst/>
          </a:prstGeom>
        </p:spPr>
      </p:pic>
      <p:sp>
        <p:nvSpPr>
          <p:cNvPr id="10" name="Subtitle 1">
            <a:extLst>
              <a:ext uri="{FF2B5EF4-FFF2-40B4-BE49-F238E27FC236}">
                <a16:creationId xmlns:a16="http://schemas.microsoft.com/office/drawing/2014/main" id="{2FDA9319-5751-7940-9055-BA9FBB6536F3}"/>
              </a:ext>
            </a:extLst>
          </p:cNvPr>
          <p:cNvSpPr txBox="1">
            <a:spLocks/>
          </p:cNvSpPr>
          <p:nvPr/>
        </p:nvSpPr>
        <p:spPr>
          <a:xfrm>
            <a:off x="1106731" y="5525569"/>
            <a:ext cx="6858000" cy="803991"/>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prstClr val="black"/>
                </a:solidFill>
                <a:effectLst/>
                <a:uLnTx/>
                <a:uFillTx/>
                <a:latin typeface="Calibri Light" panose="020F0302020204030204"/>
                <a:ea typeface="+mn-ea"/>
                <a:cs typeface="+mn-cs"/>
                <a:hlinkClick r:id="rId4"/>
              </a:rPr>
              <a:t>https://arxiv.org/pdf/2105.03814.pdf</a:t>
            </a:r>
            <a:endParaRPr kumimoji="0" lang="en-US" sz="2000" b="1" i="0" u="sng"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Calibri Light" panose="020F0302020204030204"/>
                <a:ea typeface="+mn-ea"/>
                <a:cs typeface="+mn-cs"/>
                <a:hlinkClick r:id="rId5"/>
              </a:rPr>
              <a:t>https://github.com/CMU-SAFARI/prim-benchmarks</a:t>
            </a:r>
            <a:endParaRPr kumimoji="0" lang="en-US" sz="20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063638740"/>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sz="3800" dirty="0"/>
              <a:t>Understanding a Modern PIM Architecture</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9" name="Picture 8">
            <a:extLst>
              <a:ext uri="{FF2B5EF4-FFF2-40B4-BE49-F238E27FC236}">
                <a16:creationId xmlns:a16="http://schemas.microsoft.com/office/drawing/2014/main" id="{54381580-1F1F-5944-AEC7-1891060AC193}"/>
              </a:ext>
            </a:extLst>
          </p:cNvPr>
          <p:cNvPicPr>
            <a:picLocks noChangeAspect="1"/>
          </p:cNvPicPr>
          <p:nvPr/>
        </p:nvPicPr>
        <p:blipFill>
          <a:blip r:embed="rId2"/>
          <a:stretch>
            <a:fillRect/>
          </a:stretch>
        </p:blipFill>
        <p:spPr>
          <a:xfrm>
            <a:off x="849015" y="914400"/>
            <a:ext cx="7369769" cy="5506901"/>
          </a:xfrm>
          <a:prstGeom prst="rect">
            <a:avLst/>
          </a:prstGeom>
        </p:spPr>
      </p:pic>
      <p:sp>
        <p:nvSpPr>
          <p:cNvPr id="6" name="Rectangle 5">
            <a:extLst>
              <a:ext uri="{FF2B5EF4-FFF2-40B4-BE49-F238E27FC236}">
                <a16:creationId xmlns:a16="http://schemas.microsoft.com/office/drawing/2014/main" id="{5465C192-4893-AD4D-A97C-499395E42DF0}"/>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345048692"/>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2099651550"/>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https://www.youtube.com/watch?v=Pp9jSU2b9oM&amp;list=PL5Q2soXY2Zi8_VVChACnON4sfh2bJ5IrD&amp;index=159</a:t>
            </a: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05908769-F1A3-3149-BEAD-28F09753D549}"/>
              </a:ext>
            </a:extLst>
          </p:cNvPr>
          <p:cNvPicPr>
            <a:picLocks noChangeAspect="1"/>
          </p:cNvPicPr>
          <p:nvPr/>
        </p:nvPicPr>
        <p:blipFill>
          <a:blip r:embed="rId3"/>
          <a:stretch>
            <a:fillRect/>
          </a:stretch>
        </p:blipFill>
        <p:spPr>
          <a:xfrm>
            <a:off x="629193" y="894920"/>
            <a:ext cx="7809413" cy="5558416"/>
          </a:xfrm>
          <a:prstGeom prst="rect">
            <a:avLst/>
          </a:prstGeom>
        </p:spPr>
      </p:pic>
    </p:spTree>
    <p:extLst>
      <p:ext uri="{BB962C8B-B14F-4D97-AF65-F5344CB8AC3E}">
        <p14:creationId xmlns:p14="http://schemas.microsoft.com/office/powerpoint/2010/main" val="2693423104"/>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to appear,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1885492434"/>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600" dirty="0"/>
              <a:t>DAMOV Analysis Methodology &amp; Workloads</a:t>
            </a:r>
            <a:endParaRPr lang="en-US" sz="36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https://arxiv.org/pdf/2105.03725.pdf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834531838"/>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870B-0E44-2546-B851-356F8AC5695D}"/>
              </a:ext>
            </a:extLst>
          </p:cNvPr>
          <p:cNvSpPr>
            <a:spLocks noGrp="1"/>
          </p:cNvSpPr>
          <p:nvPr>
            <p:ph type="title"/>
          </p:nvPr>
        </p:nvSpPr>
        <p:spPr/>
        <p:txBody>
          <a:bodyPr/>
          <a:lstStyle/>
          <a:p>
            <a:r>
              <a:rPr lang="en-US" dirty="0"/>
              <a:t>When to Employ Near-Data Processing? </a:t>
            </a:r>
          </a:p>
        </p:txBody>
      </p:sp>
      <p:sp>
        <p:nvSpPr>
          <p:cNvPr id="4" name="Oval 3">
            <a:extLst>
              <a:ext uri="{FF2B5EF4-FFF2-40B4-BE49-F238E27FC236}">
                <a16:creationId xmlns:a16="http://schemas.microsoft.com/office/drawing/2014/main" id="{8F60FE34-5F58-5C43-A7A4-77B1B8F44DB1}"/>
              </a:ext>
            </a:extLst>
          </p:cNvPr>
          <p:cNvSpPr/>
          <p:nvPr/>
        </p:nvSpPr>
        <p:spPr>
          <a:xfrm>
            <a:off x="2973154" y="2305585"/>
            <a:ext cx="3211232" cy="1524000"/>
          </a:xfrm>
          <a:prstGeom prst="ellipse">
            <a:avLst/>
          </a:prstGeom>
          <a:solidFill>
            <a:srgbClr val="77BF6F"/>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Near-Data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Processing</a:t>
            </a:r>
          </a:p>
        </p:txBody>
      </p:sp>
      <p:grpSp>
        <p:nvGrpSpPr>
          <p:cNvPr id="5" name="Group 4">
            <a:extLst>
              <a:ext uri="{FF2B5EF4-FFF2-40B4-BE49-F238E27FC236}">
                <a16:creationId xmlns:a16="http://schemas.microsoft.com/office/drawing/2014/main" id="{201768E1-C8A0-AC4B-A3C0-E84FC09A9E37}"/>
              </a:ext>
            </a:extLst>
          </p:cNvPr>
          <p:cNvGrpSpPr/>
          <p:nvPr/>
        </p:nvGrpSpPr>
        <p:grpSpPr>
          <a:xfrm>
            <a:off x="2878320" y="726328"/>
            <a:ext cx="4195700" cy="1596033"/>
            <a:chOff x="3073303" y="1009850"/>
            <a:chExt cx="4195700" cy="1906011"/>
          </a:xfrm>
        </p:grpSpPr>
        <p:sp>
          <p:nvSpPr>
            <p:cNvPr id="6" name="TextBox 5">
              <a:extLst>
                <a:ext uri="{FF2B5EF4-FFF2-40B4-BE49-F238E27FC236}">
                  <a16:creationId xmlns:a16="http://schemas.microsoft.com/office/drawing/2014/main" id="{17F58A94-356A-374D-B404-C4DCAD3A28F7}"/>
                </a:ext>
              </a:extLst>
            </p:cNvPr>
            <p:cNvSpPr txBox="1"/>
            <p:nvPr/>
          </p:nvSpPr>
          <p:spPr>
            <a:xfrm>
              <a:off x="3073303" y="1009850"/>
              <a:ext cx="4195700" cy="91888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Mobile consumer workloads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7" name="Freeform: Shape 14">
              <a:extLst>
                <a:ext uri="{FF2B5EF4-FFF2-40B4-BE49-F238E27FC236}">
                  <a16:creationId xmlns:a16="http://schemas.microsoft.com/office/drawing/2014/main" id="{9C2F4064-4929-6B49-9090-210D8274FF50}"/>
                </a:ext>
              </a:extLst>
            </p:cNvPr>
            <p:cNvSpPr/>
            <p:nvPr/>
          </p:nvSpPr>
          <p:spPr>
            <a:xfrm>
              <a:off x="4907738" y="1889401"/>
              <a:ext cx="245642" cy="1026460"/>
            </a:xfrm>
            <a:custGeom>
              <a:avLst/>
              <a:gdLst>
                <a:gd name="connsiteX0" fmla="*/ 0 w 255373"/>
                <a:gd name="connsiteY0" fmla="*/ 1087395 h 1087395"/>
                <a:gd name="connsiteX1" fmla="*/ 255373 w 255373"/>
                <a:gd name="connsiteY1" fmla="*/ 0 h 1087395"/>
              </a:gdLst>
              <a:ahLst/>
              <a:cxnLst>
                <a:cxn ang="0">
                  <a:pos x="connsiteX0" y="connsiteY0"/>
                </a:cxn>
                <a:cxn ang="0">
                  <a:pos x="connsiteX1" y="connsiteY1"/>
                </a:cxn>
              </a:cxnLst>
              <a:rect l="l" t="t" r="r" b="b"/>
              <a:pathLst>
                <a:path w="255373" h="1087395">
                  <a:moveTo>
                    <a:pt x="0" y="1087395"/>
                  </a:moveTo>
                  <a:lnTo>
                    <a:pt x="255373"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8" name="Group 7">
            <a:extLst>
              <a:ext uri="{FF2B5EF4-FFF2-40B4-BE49-F238E27FC236}">
                <a16:creationId xmlns:a16="http://schemas.microsoft.com/office/drawing/2014/main" id="{F3176FD9-5713-E045-AB72-4E4C8FE4ECDC}"/>
              </a:ext>
            </a:extLst>
          </p:cNvPr>
          <p:cNvGrpSpPr/>
          <p:nvPr/>
        </p:nvGrpSpPr>
        <p:grpSpPr>
          <a:xfrm>
            <a:off x="6078311" y="1818163"/>
            <a:ext cx="2793846" cy="988283"/>
            <a:chOff x="6204399" y="2374826"/>
            <a:chExt cx="2793846" cy="988283"/>
          </a:xfrm>
        </p:grpSpPr>
        <p:sp>
          <p:nvSpPr>
            <p:cNvPr id="9" name="TextBox 8">
              <a:extLst>
                <a:ext uri="{FF2B5EF4-FFF2-40B4-BE49-F238E27FC236}">
                  <a16:creationId xmlns:a16="http://schemas.microsoft.com/office/drawing/2014/main" id="{D85E0C8A-A665-744E-8154-AB774FD00FB8}"/>
                </a:ext>
              </a:extLst>
            </p:cNvPr>
            <p:cNvSpPr txBox="1"/>
            <p:nvPr/>
          </p:nvSpPr>
          <p:spPr>
            <a:xfrm>
              <a:off x="6453767" y="2374826"/>
              <a:ext cx="2544478"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Neural networks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0" noProof="0" dirty="0" err="1">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0" name="Freeform: Shape 15">
              <a:extLst>
                <a:ext uri="{FF2B5EF4-FFF2-40B4-BE49-F238E27FC236}">
                  <a16:creationId xmlns:a16="http://schemas.microsoft.com/office/drawing/2014/main" id="{1387FE78-FC48-E641-A6C6-D9D0335D9CBE}"/>
                </a:ext>
              </a:extLst>
            </p:cNvPr>
            <p:cNvSpPr/>
            <p:nvPr/>
          </p:nvSpPr>
          <p:spPr>
            <a:xfrm>
              <a:off x="6204399" y="2870886"/>
              <a:ext cx="729800" cy="492223"/>
            </a:xfrm>
            <a:custGeom>
              <a:avLst/>
              <a:gdLst>
                <a:gd name="connsiteX0" fmla="*/ 0 w 906162"/>
                <a:gd name="connsiteY0" fmla="*/ 329514 h 329514"/>
                <a:gd name="connsiteX1" fmla="*/ 906162 w 906162"/>
                <a:gd name="connsiteY1" fmla="*/ 0 h 329514"/>
              </a:gdLst>
              <a:ahLst/>
              <a:cxnLst>
                <a:cxn ang="0">
                  <a:pos x="connsiteX0" y="connsiteY0"/>
                </a:cxn>
                <a:cxn ang="0">
                  <a:pos x="connsiteX1" y="connsiteY1"/>
                </a:cxn>
              </a:cxnLst>
              <a:rect l="l" t="t" r="r" b="b"/>
              <a:pathLst>
                <a:path w="906162" h="329514">
                  <a:moveTo>
                    <a:pt x="0" y="329514"/>
                  </a:moveTo>
                  <a:lnTo>
                    <a:pt x="906162"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1" name="Group 10">
            <a:extLst>
              <a:ext uri="{FF2B5EF4-FFF2-40B4-BE49-F238E27FC236}">
                <a16:creationId xmlns:a16="http://schemas.microsoft.com/office/drawing/2014/main" id="{02126128-81FA-7C48-B816-9DF271AAF36B}"/>
              </a:ext>
            </a:extLst>
          </p:cNvPr>
          <p:cNvGrpSpPr/>
          <p:nvPr/>
        </p:nvGrpSpPr>
        <p:grpSpPr>
          <a:xfrm>
            <a:off x="75991" y="1461673"/>
            <a:ext cx="3096410" cy="1223332"/>
            <a:chOff x="738224" y="1853584"/>
            <a:chExt cx="3322976" cy="1146543"/>
          </a:xfrm>
        </p:grpSpPr>
        <p:sp>
          <p:nvSpPr>
            <p:cNvPr id="12" name="TextBox 11">
              <a:extLst>
                <a:ext uri="{FF2B5EF4-FFF2-40B4-BE49-F238E27FC236}">
                  <a16:creationId xmlns:a16="http://schemas.microsoft.com/office/drawing/2014/main" id="{BF13E577-CE22-6E40-8770-A413B64FB467}"/>
                </a:ext>
              </a:extLst>
            </p:cNvPr>
            <p:cNvSpPr txBox="1"/>
            <p:nvPr/>
          </p:nvSpPr>
          <p:spPr>
            <a:xfrm>
              <a:off x="738224" y="1853584"/>
              <a:ext cx="2843511"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Graph processing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(Tesseract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1</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3" name="Freeform: Shape 16">
              <a:extLst>
                <a:ext uri="{FF2B5EF4-FFF2-40B4-BE49-F238E27FC236}">
                  <a16:creationId xmlns:a16="http://schemas.microsoft.com/office/drawing/2014/main" id="{936AAEE9-A7CE-1A4B-BBC9-EA000415F476}"/>
                </a:ext>
              </a:extLst>
            </p:cNvPr>
            <p:cNvSpPr/>
            <p:nvPr/>
          </p:nvSpPr>
          <p:spPr>
            <a:xfrm>
              <a:off x="3047999" y="2285999"/>
              <a:ext cx="1013201" cy="714128"/>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EC23AF05-902E-CD45-A520-45559293161E}"/>
              </a:ext>
            </a:extLst>
          </p:cNvPr>
          <p:cNvGrpSpPr/>
          <p:nvPr/>
        </p:nvGrpSpPr>
        <p:grpSpPr>
          <a:xfrm>
            <a:off x="991661" y="3668461"/>
            <a:ext cx="3037883" cy="1378984"/>
            <a:chOff x="2414397" y="4686438"/>
            <a:chExt cx="3037883" cy="1378984"/>
          </a:xfrm>
        </p:grpSpPr>
        <p:sp>
          <p:nvSpPr>
            <p:cNvPr id="18" name="TextBox 17">
              <a:extLst>
                <a:ext uri="{FF2B5EF4-FFF2-40B4-BE49-F238E27FC236}">
                  <a16:creationId xmlns:a16="http://schemas.microsoft.com/office/drawing/2014/main" id="{D4D70FED-B881-9C46-B6CE-6490B7D34038}"/>
                </a:ext>
              </a:extLst>
            </p:cNvPr>
            <p:cNvSpPr txBox="1"/>
            <p:nvPr/>
          </p:nvSpPr>
          <p:spPr>
            <a:xfrm>
              <a:off x="2414397" y="5295981"/>
              <a:ext cx="303788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Time series analysis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(NATSA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6</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19" name="Freeform: Shape 18">
              <a:extLst>
                <a:ext uri="{FF2B5EF4-FFF2-40B4-BE49-F238E27FC236}">
                  <a16:creationId xmlns:a16="http://schemas.microsoft.com/office/drawing/2014/main" id="{09CE2BD0-303A-AB48-B631-BDA3A49F15FD}"/>
                </a:ext>
              </a:extLst>
            </p:cNvPr>
            <p:cNvSpPr/>
            <p:nvPr/>
          </p:nvSpPr>
          <p:spPr>
            <a:xfrm>
              <a:off x="4085967" y="4686438"/>
              <a:ext cx="890244" cy="69287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20" name="Group 19">
            <a:extLst>
              <a:ext uri="{FF2B5EF4-FFF2-40B4-BE49-F238E27FC236}">
                <a16:creationId xmlns:a16="http://schemas.microsoft.com/office/drawing/2014/main" id="{D9732F72-DF5A-BD41-941A-7F12D6A5CBD1}"/>
              </a:ext>
            </a:extLst>
          </p:cNvPr>
          <p:cNvGrpSpPr/>
          <p:nvPr/>
        </p:nvGrpSpPr>
        <p:grpSpPr>
          <a:xfrm>
            <a:off x="5821319" y="3543093"/>
            <a:ext cx="3326459" cy="1337976"/>
            <a:chOff x="5774167" y="4000439"/>
            <a:chExt cx="3326459" cy="1337976"/>
          </a:xfrm>
        </p:grpSpPr>
        <p:sp>
          <p:nvSpPr>
            <p:cNvPr id="21" name="TextBox 20">
              <a:extLst>
                <a:ext uri="{FF2B5EF4-FFF2-40B4-BE49-F238E27FC236}">
                  <a16:creationId xmlns:a16="http://schemas.microsoft.com/office/drawing/2014/main" id="{C70EC3CA-FA70-314F-84AB-B4AC1BCE23A6}"/>
                </a:ext>
              </a:extLst>
            </p:cNvPr>
            <p:cNvSpPr txBox="1"/>
            <p:nvPr/>
          </p:nvSpPr>
          <p:spPr>
            <a:xfrm>
              <a:off x="6004906" y="4199642"/>
              <a:ext cx="3095720" cy="113877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DNA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sequence mapping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(GenASM</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3</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GRIM-Filter</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4</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22" name="Freeform: Shape 19">
              <a:extLst>
                <a:ext uri="{FF2B5EF4-FFF2-40B4-BE49-F238E27FC236}">
                  <a16:creationId xmlns:a16="http://schemas.microsoft.com/office/drawing/2014/main" id="{72861EC4-3668-8F43-8B16-7169AA4EA8A0}"/>
                </a:ext>
              </a:extLst>
            </p:cNvPr>
            <p:cNvSpPr/>
            <p:nvPr/>
          </p:nvSpPr>
          <p:spPr>
            <a:xfrm>
              <a:off x="5774167" y="4000439"/>
              <a:ext cx="1057818" cy="584559"/>
            </a:xfrm>
            <a:custGeom>
              <a:avLst/>
              <a:gdLst>
                <a:gd name="connsiteX0" fmla="*/ 0 w 955589"/>
                <a:gd name="connsiteY0" fmla="*/ 0 h 634314"/>
                <a:gd name="connsiteX1" fmla="*/ 955589 w 955589"/>
                <a:gd name="connsiteY1" fmla="*/ 634314 h 634314"/>
              </a:gdLst>
              <a:ahLst/>
              <a:cxnLst>
                <a:cxn ang="0">
                  <a:pos x="connsiteX0" y="connsiteY0"/>
                </a:cxn>
                <a:cxn ang="0">
                  <a:pos x="connsiteX1" y="connsiteY1"/>
                </a:cxn>
              </a:cxnLst>
              <a:rect l="l" t="t" r="r" b="b"/>
              <a:pathLst>
                <a:path w="955589" h="634314">
                  <a:moveTo>
                    <a:pt x="0" y="0"/>
                  </a:moveTo>
                  <a:lnTo>
                    <a:pt x="955589" y="634314"/>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23" name="Group 22">
            <a:extLst>
              <a:ext uri="{FF2B5EF4-FFF2-40B4-BE49-F238E27FC236}">
                <a16:creationId xmlns:a16="http://schemas.microsoft.com/office/drawing/2014/main" id="{DC4EBAD0-D45A-9341-B0F5-3A74AB265177}"/>
              </a:ext>
            </a:extLst>
          </p:cNvPr>
          <p:cNvGrpSpPr/>
          <p:nvPr/>
        </p:nvGrpSpPr>
        <p:grpSpPr>
          <a:xfrm>
            <a:off x="4712755" y="3829585"/>
            <a:ext cx="837586" cy="991412"/>
            <a:chOff x="3420385" y="4013776"/>
            <a:chExt cx="837586" cy="1433568"/>
          </a:xfrm>
        </p:grpSpPr>
        <p:sp>
          <p:nvSpPr>
            <p:cNvPr id="24" name="TextBox 23">
              <a:extLst>
                <a:ext uri="{FF2B5EF4-FFF2-40B4-BE49-F238E27FC236}">
                  <a16:creationId xmlns:a16="http://schemas.microsoft.com/office/drawing/2014/main" id="{3C46697F-1C07-C942-884C-732484FE316B}"/>
                </a:ext>
              </a:extLst>
            </p:cNvPr>
            <p:cNvSpPr txBox="1"/>
            <p:nvPr/>
          </p:nvSpPr>
          <p:spPr>
            <a:xfrm>
              <a:off x="3784764" y="4862570"/>
              <a:ext cx="473207" cy="584774"/>
            </a:xfrm>
            <a:prstGeom prst="rect">
              <a:avLst/>
            </a:prstGeom>
            <a:noFill/>
            <a:ln w="28575">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a:t>
              </a:r>
            </a:p>
          </p:txBody>
        </p:sp>
        <p:sp>
          <p:nvSpPr>
            <p:cNvPr id="25" name="Freeform: Shape 23">
              <a:extLst>
                <a:ext uri="{FF2B5EF4-FFF2-40B4-BE49-F238E27FC236}">
                  <a16:creationId xmlns:a16="http://schemas.microsoft.com/office/drawing/2014/main" id="{2B2DB8C3-200D-5341-8C5D-C6FDAAAB9454}"/>
                </a:ext>
              </a:extLst>
            </p:cNvPr>
            <p:cNvSpPr/>
            <p:nvPr/>
          </p:nvSpPr>
          <p:spPr>
            <a:xfrm flipH="1">
              <a:off x="3420385" y="4013776"/>
              <a:ext cx="533400" cy="121920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26" name="Content Placeholder 25">
            <a:extLst>
              <a:ext uri="{FF2B5EF4-FFF2-40B4-BE49-F238E27FC236}">
                <a16:creationId xmlns:a16="http://schemas.microsoft.com/office/drawing/2014/main" id="{99FA6965-BE90-B747-B56B-EDB7DCD1158D}"/>
              </a:ext>
            </a:extLst>
          </p:cNvPr>
          <p:cNvSpPr>
            <a:spLocks noGrp="1"/>
          </p:cNvSpPr>
          <p:nvPr>
            <p:ph idx="1"/>
          </p:nvPr>
        </p:nvSpPr>
        <p:spPr>
          <a:xfrm>
            <a:off x="34309" y="5021585"/>
            <a:ext cx="9094167" cy="1606775"/>
          </a:xfrm>
        </p:spPr>
        <p:txBody>
          <a:bodyPr>
            <a:noAutofit/>
          </a:bodyPr>
          <a:lstStyle/>
          <a:p>
            <a:pPr marL="0" indent="0">
              <a:lnSpc>
                <a:spcPct val="100000"/>
              </a:lnSpc>
              <a:spcBef>
                <a:spcPts val="400"/>
              </a:spcBef>
              <a:buNone/>
            </a:pPr>
            <a:r>
              <a:rPr lang="en-US" sz="1050" dirty="0">
                <a:solidFill>
                  <a:schemeClr val="bg1">
                    <a:lumMod val="75000"/>
                  </a:schemeClr>
                </a:solidFill>
              </a:rPr>
              <a:t>[1] </a:t>
            </a:r>
            <a:r>
              <a:rPr lang="en-US" sz="1050" dirty="0" err="1">
                <a:solidFill>
                  <a:schemeClr val="bg1">
                    <a:lumMod val="75000"/>
                  </a:schemeClr>
                </a:solidFill>
              </a:rPr>
              <a:t>Ahn</a:t>
            </a:r>
            <a:r>
              <a:rPr lang="en-US" sz="1050" dirty="0">
                <a:solidFill>
                  <a:schemeClr val="bg1">
                    <a:lumMod val="75000"/>
                  </a:schemeClr>
                </a:solidFill>
              </a:rPr>
              <a:t>+, “A Scalable Processing-in-Memory Accelerator for Parallel Graph Processing," ISCA, 2015</a:t>
            </a:r>
          </a:p>
          <a:p>
            <a:pPr marL="0" indent="0">
              <a:lnSpc>
                <a:spcPct val="100000"/>
              </a:lnSpc>
              <a:spcBef>
                <a:spcPts val="400"/>
              </a:spcBef>
              <a:buNone/>
            </a:pPr>
            <a:r>
              <a:rPr lang="en-US" sz="1050" dirty="0">
                <a:solidFill>
                  <a:schemeClr val="bg1">
                    <a:lumMod val="75000"/>
                  </a:schemeClr>
                </a:solidFill>
              </a:rPr>
              <a:t>[2] </a:t>
            </a:r>
            <a:r>
              <a:rPr lang="en-US" sz="1050" dirty="0" err="1">
                <a:solidFill>
                  <a:schemeClr val="bg1">
                    <a:lumMod val="75000"/>
                  </a:schemeClr>
                </a:solidFill>
              </a:rPr>
              <a:t>Boroumand</a:t>
            </a:r>
            <a:r>
              <a:rPr lang="en-US" sz="1050" dirty="0">
                <a:solidFill>
                  <a:schemeClr val="bg1">
                    <a:lumMod val="75000"/>
                  </a:schemeClr>
                </a:solidFill>
              </a:rPr>
              <a:t>+, "Google Workloads for Consumer Devices: Mitigating Data Movement Bottlenecks,” ASPLOS, 2018</a:t>
            </a:r>
          </a:p>
          <a:p>
            <a:pPr marL="0" indent="0">
              <a:lnSpc>
                <a:spcPct val="100000"/>
              </a:lnSpc>
              <a:spcBef>
                <a:spcPts val="400"/>
              </a:spcBef>
              <a:buNone/>
            </a:pPr>
            <a:r>
              <a:rPr lang="en-US" sz="1050" dirty="0">
                <a:solidFill>
                  <a:schemeClr val="bg1">
                    <a:lumMod val="75000"/>
                  </a:schemeClr>
                </a:solidFill>
              </a:rPr>
              <a:t>[3] Cali+, "</a:t>
            </a:r>
            <a:r>
              <a:rPr lang="en-US" sz="1050" dirty="0" err="1">
                <a:solidFill>
                  <a:schemeClr val="bg1">
                    <a:lumMod val="75000"/>
                  </a:schemeClr>
                </a:solidFill>
              </a:rPr>
              <a:t>GenASM</a:t>
            </a:r>
            <a:r>
              <a:rPr lang="en-US" sz="1050" dirty="0">
                <a:solidFill>
                  <a:schemeClr val="bg1">
                    <a:lumMod val="75000"/>
                  </a:schemeClr>
                </a:solidFill>
              </a:rPr>
              <a:t>: A High-Performance, Low-Power Approximate String Matching Acceleration Framework for Genome Sequence Analysis,” MICRO, 2020 </a:t>
            </a:r>
          </a:p>
          <a:p>
            <a:pPr marL="0" indent="0">
              <a:lnSpc>
                <a:spcPct val="100000"/>
              </a:lnSpc>
              <a:spcBef>
                <a:spcPts val="400"/>
              </a:spcBef>
              <a:buNone/>
            </a:pPr>
            <a:r>
              <a:rPr lang="en-US" sz="1050" dirty="0">
                <a:solidFill>
                  <a:schemeClr val="bg1">
                    <a:lumMod val="75000"/>
                  </a:schemeClr>
                </a:solidFill>
              </a:rPr>
              <a:t>[4] Kim+, "GRIM-Filter: Fast Seed Location Filtering in DNA Read Mapping Using Processing-in-Memory Technologies,” BMC Genomics, 2018</a:t>
            </a:r>
          </a:p>
          <a:p>
            <a:pPr marL="0" indent="0">
              <a:lnSpc>
                <a:spcPct val="100000"/>
              </a:lnSpc>
              <a:spcBef>
                <a:spcPts val="400"/>
              </a:spcBef>
              <a:buNone/>
            </a:pPr>
            <a:r>
              <a:rPr lang="en-US" sz="1050" dirty="0">
                <a:solidFill>
                  <a:schemeClr val="bg1">
                    <a:lumMod val="75000"/>
                  </a:schemeClr>
                </a:solidFill>
              </a:rPr>
              <a:t>[5] </a:t>
            </a:r>
            <a:r>
              <a:rPr lang="en-US" sz="1050" dirty="0" err="1">
                <a:solidFill>
                  <a:schemeClr val="bg1">
                    <a:lumMod val="75000"/>
                  </a:schemeClr>
                </a:solidFill>
              </a:rPr>
              <a:t>Boroumand</a:t>
            </a:r>
            <a:r>
              <a:rPr lang="en-US" sz="1050" dirty="0">
                <a:solidFill>
                  <a:schemeClr val="bg1">
                    <a:lumMod val="75000"/>
                  </a:schemeClr>
                </a:solidFill>
              </a:rPr>
              <a:t>+, "Polynesia: Enabling Effective Hybrid Transactional/Analytical Databases with Specialized Hardware/Software Co-Design,” arXiv:2103.00798 [</a:t>
            </a:r>
            <a:r>
              <a:rPr lang="en-US" sz="1050" dirty="0" err="1">
                <a:solidFill>
                  <a:schemeClr val="bg1">
                    <a:lumMod val="75000"/>
                  </a:schemeClr>
                </a:solidFill>
              </a:rPr>
              <a:t>cs.AR</a:t>
            </a:r>
            <a:r>
              <a:rPr lang="en-US" sz="1050" dirty="0">
                <a:solidFill>
                  <a:schemeClr val="bg1">
                    <a:lumMod val="75000"/>
                  </a:schemeClr>
                </a:solidFill>
              </a:rPr>
              <a:t>], 2021</a:t>
            </a:r>
          </a:p>
          <a:p>
            <a:pPr marL="0" indent="0">
              <a:lnSpc>
                <a:spcPct val="100000"/>
              </a:lnSpc>
              <a:spcBef>
                <a:spcPts val="400"/>
              </a:spcBef>
              <a:buNone/>
            </a:pPr>
            <a:r>
              <a:rPr lang="en-US" sz="1050" dirty="0">
                <a:solidFill>
                  <a:schemeClr val="bg1">
                    <a:lumMod val="75000"/>
                  </a:schemeClr>
                </a:solidFill>
              </a:rPr>
              <a:t>[6] Fernandez+, “NATSA: A Near-Data Processing Accelerator for Time Series Analysis,” ICCD, 2020</a:t>
            </a:r>
          </a:p>
          <a:p>
            <a:pPr marL="0" indent="0">
              <a:lnSpc>
                <a:spcPct val="100000"/>
              </a:lnSpc>
              <a:spcBef>
                <a:spcPts val="400"/>
              </a:spcBef>
              <a:buNone/>
            </a:pPr>
            <a:endParaRPr lang="en-US" sz="1050" dirty="0">
              <a:solidFill>
                <a:schemeClr val="bg1">
                  <a:lumMod val="75000"/>
                </a:schemeClr>
              </a:solidFill>
            </a:endParaRPr>
          </a:p>
          <a:p>
            <a:pPr marL="0" indent="0">
              <a:lnSpc>
                <a:spcPct val="100000"/>
              </a:lnSpc>
              <a:spcBef>
                <a:spcPts val="400"/>
              </a:spcBef>
              <a:buNone/>
            </a:pPr>
            <a:endParaRPr lang="en-US" sz="1050" dirty="0">
              <a:solidFill>
                <a:schemeClr val="bg1">
                  <a:lumMod val="65000"/>
                </a:schemeClr>
              </a:solidFill>
            </a:endParaRPr>
          </a:p>
        </p:txBody>
      </p:sp>
      <p:sp>
        <p:nvSpPr>
          <p:cNvPr id="27" name="Slide Number Placeholder 5">
            <a:extLst>
              <a:ext uri="{FF2B5EF4-FFF2-40B4-BE49-F238E27FC236}">
                <a16:creationId xmlns:a16="http://schemas.microsoft.com/office/drawing/2014/main" id="{5D9B580A-0251-D240-84A1-581A3C334AD4}"/>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8</a:t>
            </a:r>
          </a:p>
        </p:txBody>
      </p:sp>
      <p:grpSp>
        <p:nvGrpSpPr>
          <p:cNvPr id="28" name="Group 27">
            <a:extLst>
              <a:ext uri="{FF2B5EF4-FFF2-40B4-BE49-F238E27FC236}">
                <a16:creationId xmlns:a16="http://schemas.microsoft.com/office/drawing/2014/main" id="{1B9EB573-9041-9A4C-9CC2-CC99C223D078}"/>
              </a:ext>
            </a:extLst>
          </p:cNvPr>
          <p:cNvGrpSpPr/>
          <p:nvPr/>
        </p:nvGrpSpPr>
        <p:grpSpPr>
          <a:xfrm>
            <a:off x="669675" y="2878258"/>
            <a:ext cx="2329883" cy="769441"/>
            <a:chOff x="1309638" y="2475710"/>
            <a:chExt cx="2500362" cy="721143"/>
          </a:xfrm>
        </p:grpSpPr>
        <p:sp>
          <p:nvSpPr>
            <p:cNvPr id="29" name="TextBox 28">
              <a:extLst>
                <a:ext uri="{FF2B5EF4-FFF2-40B4-BE49-F238E27FC236}">
                  <a16:creationId xmlns:a16="http://schemas.microsoft.com/office/drawing/2014/main" id="{C5D42B10-C369-5C42-BC9A-3CC32429ECA8}"/>
                </a:ext>
              </a:extLst>
            </p:cNvPr>
            <p:cNvSpPr txBox="1"/>
            <p:nvPr/>
          </p:nvSpPr>
          <p:spPr>
            <a:xfrm>
              <a:off x="1309638" y="2475710"/>
              <a:ext cx="1756767"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Databases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(Polynesia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5</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30" name="Freeform: Shape 16">
              <a:extLst>
                <a:ext uri="{FF2B5EF4-FFF2-40B4-BE49-F238E27FC236}">
                  <a16:creationId xmlns:a16="http://schemas.microsoft.com/office/drawing/2014/main" id="{2E59F70C-46FC-D144-A989-A6CAA3BCE549}"/>
                </a:ext>
              </a:extLst>
            </p:cNvPr>
            <p:cNvSpPr/>
            <p:nvPr/>
          </p:nvSpPr>
          <p:spPr>
            <a:xfrm flipV="1">
              <a:off x="3048001" y="2771992"/>
              <a:ext cx="761999" cy="42849"/>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1876406325"/>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576D68-840D-4751-9C30-8884D8792624}"/>
              </a:ext>
            </a:extLst>
          </p:cNvPr>
          <p:cNvSpPr>
            <a:spLocks noGrp="1"/>
          </p:cNvSpPr>
          <p:nvPr>
            <p:ph type="title"/>
          </p:nvPr>
        </p:nvSpPr>
        <p:spPr/>
        <p:txBody>
          <a:bodyPr/>
          <a:lstStyle/>
          <a:p>
            <a:r>
              <a:rPr lang="en-US" dirty="0"/>
              <a:t>Step 1: Application Profiling </a:t>
            </a:r>
          </a:p>
        </p:txBody>
      </p:sp>
      <p:sp>
        <p:nvSpPr>
          <p:cNvPr id="3" name="Espaço Reservado para Conteúdo 2">
            <a:extLst>
              <a:ext uri="{FF2B5EF4-FFF2-40B4-BE49-F238E27FC236}">
                <a16:creationId xmlns:a16="http://schemas.microsoft.com/office/drawing/2014/main" id="{BE0EBD8F-8878-4F45-A76A-C50D5816038E}"/>
              </a:ext>
            </a:extLst>
          </p:cNvPr>
          <p:cNvSpPr>
            <a:spLocks noGrp="1"/>
          </p:cNvSpPr>
          <p:nvPr>
            <p:ph idx="1"/>
          </p:nvPr>
        </p:nvSpPr>
        <p:spPr/>
        <p:txBody>
          <a:bodyPr/>
          <a:lstStyle/>
          <a:p>
            <a:r>
              <a:rPr lang="en-US" sz="2400" dirty="0"/>
              <a:t>We analyze </a:t>
            </a:r>
            <a:r>
              <a:rPr lang="en-US" sz="2400" dirty="0">
                <a:solidFill>
                  <a:schemeClr val="accent1">
                    <a:lumMod val="75000"/>
                  </a:schemeClr>
                </a:solidFill>
              </a:rPr>
              <a:t>345 applications</a:t>
            </a:r>
            <a:r>
              <a:rPr lang="en-US" sz="2400" dirty="0"/>
              <a:t> from distinct domains</a:t>
            </a:r>
            <a:r>
              <a:rPr lang="en-US" sz="2400" b="1" dirty="0"/>
              <a:t>:</a:t>
            </a:r>
          </a:p>
          <a:p>
            <a:pPr marL="0" indent="0">
              <a:buNone/>
            </a:pPr>
            <a:endParaRPr lang="en-US" sz="2400" b="1" dirty="0"/>
          </a:p>
          <a:p>
            <a:pPr>
              <a:buFontTx/>
              <a:buChar char="-"/>
            </a:pPr>
            <a:endParaRPr lang="en-US" b="1" dirty="0"/>
          </a:p>
          <a:p>
            <a:pPr>
              <a:buFontTx/>
              <a:buChar char="-"/>
            </a:pPr>
            <a:endParaRPr lang="en-US" dirty="0"/>
          </a:p>
        </p:txBody>
      </p:sp>
      <p:sp>
        <p:nvSpPr>
          <p:cNvPr id="6"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25</a:t>
            </a:r>
          </a:p>
        </p:txBody>
      </p:sp>
      <p:sp>
        <p:nvSpPr>
          <p:cNvPr id="7" name="Rectangle 6">
            <a:extLst>
              <a:ext uri="{FF2B5EF4-FFF2-40B4-BE49-F238E27FC236}">
                <a16:creationId xmlns:a16="http://schemas.microsoft.com/office/drawing/2014/main" id="{57EDCFFB-9755-1C42-A8EE-85CF2AD143F5}"/>
              </a:ext>
            </a:extLst>
          </p:cNvPr>
          <p:cNvSpPr/>
          <p:nvPr/>
        </p:nvSpPr>
        <p:spPr>
          <a:xfrm>
            <a:off x="134788" y="1325018"/>
            <a:ext cx="4870031" cy="5632311"/>
          </a:xfrm>
          <a:prstGeom prst="rect">
            <a:avLst/>
          </a:prstGeom>
        </p:spPr>
        <p:txBody>
          <a:bodyPr wrap="square">
            <a:spAutoFit/>
          </a:bodyPr>
          <a:lstStyle/>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Graph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Deep Neural Networks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Physics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High-Performance Computing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Genomics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Machine Learning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Databases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 Reorganization</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Image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Map-Reduce</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Benchmarking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Linear Algebra   </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5" name="Group 4">
            <a:extLst>
              <a:ext uri="{FF2B5EF4-FFF2-40B4-BE49-F238E27FC236}">
                <a16:creationId xmlns:a16="http://schemas.microsoft.com/office/drawing/2014/main" id="{6D4CD789-CE14-EF4A-8D29-43A108585B77}"/>
              </a:ext>
            </a:extLst>
          </p:cNvPr>
          <p:cNvGrpSpPr/>
          <p:nvPr/>
        </p:nvGrpSpPr>
        <p:grpSpPr>
          <a:xfrm>
            <a:off x="4669559" y="1554109"/>
            <a:ext cx="4474441" cy="4188560"/>
            <a:chOff x="287318" y="2244751"/>
            <a:chExt cx="3915641" cy="3665463"/>
          </a:xfrm>
        </p:grpSpPr>
        <p:grpSp>
          <p:nvGrpSpPr>
            <p:cNvPr id="8" name="Group 7">
              <a:extLst>
                <a:ext uri="{FF2B5EF4-FFF2-40B4-BE49-F238E27FC236}">
                  <a16:creationId xmlns:a16="http://schemas.microsoft.com/office/drawing/2014/main" id="{D03C7A51-D54F-C44F-9C79-87901EA49EAE}"/>
                </a:ext>
              </a:extLst>
            </p:cNvPr>
            <p:cNvGrpSpPr/>
            <p:nvPr/>
          </p:nvGrpSpPr>
          <p:grpSpPr>
            <a:xfrm>
              <a:off x="287318" y="2244751"/>
              <a:ext cx="3412488" cy="3665463"/>
              <a:chOff x="287318" y="2244751"/>
              <a:chExt cx="3412488" cy="3665463"/>
            </a:xfrm>
          </p:grpSpPr>
          <p:sp>
            <p:nvSpPr>
              <p:cNvPr id="9" name="Oval 8">
                <a:extLst>
                  <a:ext uri="{FF2B5EF4-FFF2-40B4-BE49-F238E27FC236}">
                    <a16:creationId xmlns:a16="http://schemas.microsoft.com/office/drawing/2014/main" id="{56E51B3A-D7E7-7746-B109-B736D012BF11}"/>
                  </a:ext>
                </a:extLst>
              </p:cNvPr>
              <p:cNvSpPr/>
              <p:nvPr/>
            </p:nvSpPr>
            <p:spPr>
              <a:xfrm>
                <a:off x="1627961" y="4813397"/>
                <a:ext cx="985872" cy="896895"/>
              </a:xfrm>
              <a:prstGeom prst="ellipse">
                <a:avLst/>
              </a:prstGeom>
              <a:solidFill>
                <a:srgbClr val="8D74A1"/>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Physics</a:t>
                </a:r>
              </a:p>
            </p:txBody>
          </p:sp>
          <p:sp>
            <p:nvSpPr>
              <p:cNvPr id="10" name="Oval 9">
                <a:extLst>
                  <a:ext uri="{FF2B5EF4-FFF2-40B4-BE49-F238E27FC236}">
                    <a16:creationId xmlns:a16="http://schemas.microsoft.com/office/drawing/2014/main" id="{8BDF4EF2-647A-CA4E-A51D-30DB819BC088}"/>
                  </a:ext>
                </a:extLst>
              </p:cNvPr>
              <p:cNvSpPr/>
              <p:nvPr/>
            </p:nvSpPr>
            <p:spPr>
              <a:xfrm>
                <a:off x="1333547" y="3488458"/>
                <a:ext cx="1075636" cy="839943"/>
              </a:xfrm>
              <a:prstGeom prst="ellipse">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Security</a:t>
                </a:r>
              </a:p>
            </p:txBody>
          </p:sp>
          <p:sp>
            <p:nvSpPr>
              <p:cNvPr id="11" name="Oval 10">
                <a:extLst>
                  <a:ext uri="{FF2B5EF4-FFF2-40B4-BE49-F238E27FC236}">
                    <a16:creationId xmlns:a16="http://schemas.microsoft.com/office/drawing/2014/main" id="{05D425B0-9644-E142-A9E9-E1CEE6E3425B}"/>
                  </a:ext>
                </a:extLst>
              </p:cNvPr>
              <p:cNvSpPr/>
              <p:nvPr/>
            </p:nvSpPr>
            <p:spPr>
              <a:xfrm>
                <a:off x="287318" y="2441408"/>
                <a:ext cx="1187064" cy="1152189"/>
              </a:xfrm>
              <a:prstGeom prst="ellipse">
                <a:avLst/>
              </a:prstGeom>
              <a:solidFill>
                <a:schemeClr val="accent5"/>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Machine learning</a:t>
                </a:r>
              </a:p>
            </p:txBody>
          </p:sp>
          <p:sp>
            <p:nvSpPr>
              <p:cNvPr id="12" name="Oval 11">
                <a:extLst>
                  <a:ext uri="{FF2B5EF4-FFF2-40B4-BE49-F238E27FC236}">
                    <a16:creationId xmlns:a16="http://schemas.microsoft.com/office/drawing/2014/main" id="{1D19B34A-5341-6B4D-86EA-8F34223C95D2}"/>
                  </a:ext>
                </a:extLst>
              </p:cNvPr>
              <p:cNvSpPr/>
              <p:nvPr/>
            </p:nvSpPr>
            <p:spPr>
              <a:xfrm>
                <a:off x="2456967" y="4692047"/>
                <a:ext cx="1178427" cy="971402"/>
              </a:xfrm>
              <a:prstGeom prst="ellipse">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Database</a:t>
                </a:r>
              </a:p>
            </p:txBody>
          </p:sp>
          <p:sp>
            <p:nvSpPr>
              <p:cNvPr id="13" name="Oval 12">
                <a:extLst>
                  <a:ext uri="{FF2B5EF4-FFF2-40B4-BE49-F238E27FC236}">
                    <a16:creationId xmlns:a16="http://schemas.microsoft.com/office/drawing/2014/main" id="{C3B2254A-50C7-B449-A205-B6978BCDD313}"/>
                  </a:ext>
                </a:extLst>
              </p:cNvPr>
              <p:cNvSpPr/>
              <p:nvPr/>
            </p:nvSpPr>
            <p:spPr>
              <a:xfrm>
                <a:off x="365224" y="4775910"/>
                <a:ext cx="1519205" cy="1134304"/>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Graph processing</a:t>
                </a:r>
              </a:p>
            </p:txBody>
          </p:sp>
          <p:sp>
            <p:nvSpPr>
              <p:cNvPr id="14" name="Oval 13">
                <a:extLst>
                  <a:ext uri="{FF2B5EF4-FFF2-40B4-BE49-F238E27FC236}">
                    <a16:creationId xmlns:a16="http://schemas.microsoft.com/office/drawing/2014/main" id="{472A0705-9BC1-E943-9C33-1F609CBF2CE1}"/>
                  </a:ext>
                </a:extLst>
              </p:cNvPr>
              <p:cNvSpPr/>
              <p:nvPr/>
            </p:nvSpPr>
            <p:spPr>
              <a:xfrm>
                <a:off x="1900160" y="2608766"/>
                <a:ext cx="1171584" cy="1352980"/>
              </a:xfrm>
              <a:prstGeom prst="ellipse">
                <a:avLst/>
              </a:prstGeom>
              <a:solidFill>
                <a:srgbClr val="8D74A1"/>
              </a:solidFill>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analytics</a:t>
                </a:r>
              </a:p>
            </p:txBody>
          </p:sp>
          <p:sp>
            <p:nvSpPr>
              <p:cNvPr id="15" name="Oval 14">
                <a:extLst>
                  <a:ext uri="{FF2B5EF4-FFF2-40B4-BE49-F238E27FC236}">
                    <a16:creationId xmlns:a16="http://schemas.microsoft.com/office/drawing/2014/main" id="{2DBEECCB-BA0E-6A43-BEBB-6C8C0BF71C32}"/>
                  </a:ext>
                </a:extLst>
              </p:cNvPr>
              <p:cNvSpPr/>
              <p:nvPr/>
            </p:nvSpPr>
            <p:spPr>
              <a:xfrm>
                <a:off x="321538" y="4088978"/>
                <a:ext cx="1680173" cy="1060798"/>
              </a:xfrm>
              <a:prstGeom prst="ellipse">
                <a:avLst/>
              </a:prstGeom>
              <a:solidFill>
                <a:schemeClr val="bg2">
                  <a:lumMod val="50000"/>
                </a:schemeClr>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reorganization</a:t>
                </a:r>
              </a:p>
            </p:txBody>
          </p:sp>
          <p:sp>
            <p:nvSpPr>
              <p:cNvPr id="16" name="Oval 15">
                <a:extLst>
                  <a:ext uri="{FF2B5EF4-FFF2-40B4-BE49-F238E27FC236}">
                    <a16:creationId xmlns:a16="http://schemas.microsoft.com/office/drawing/2014/main" id="{4C2D8E6A-ECE2-2B47-A176-D727694397FF}"/>
                  </a:ext>
                </a:extLst>
              </p:cNvPr>
              <p:cNvSpPr/>
              <p:nvPr/>
            </p:nvSpPr>
            <p:spPr>
              <a:xfrm>
                <a:off x="913332" y="3020526"/>
                <a:ext cx="1259688" cy="656169"/>
              </a:xfrm>
              <a:prstGeom prst="ellipse">
                <a:avLst/>
              </a:prstGeom>
              <a:solidFill>
                <a:schemeClr val="accent4">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Genomics</a:t>
                </a:r>
              </a:p>
            </p:txBody>
          </p:sp>
          <p:sp>
            <p:nvSpPr>
              <p:cNvPr id="17" name="Oval 16">
                <a:extLst>
                  <a:ext uri="{FF2B5EF4-FFF2-40B4-BE49-F238E27FC236}">
                    <a16:creationId xmlns:a16="http://schemas.microsoft.com/office/drawing/2014/main" id="{9D21C273-818C-7741-9C4F-B3ADD5B707BE}"/>
                  </a:ext>
                </a:extLst>
              </p:cNvPr>
              <p:cNvSpPr/>
              <p:nvPr/>
            </p:nvSpPr>
            <p:spPr>
              <a:xfrm>
                <a:off x="342002" y="3376187"/>
                <a:ext cx="1176724" cy="981981"/>
              </a:xfrm>
              <a:prstGeom prst="ellipse">
                <a:avLst/>
              </a:prstGeom>
              <a:solidFill>
                <a:schemeClr val="accent2"/>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Deep Neural Networks</a:t>
                </a:r>
              </a:p>
            </p:txBody>
          </p:sp>
          <p:sp>
            <p:nvSpPr>
              <p:cNvPr id="18" name="Oval 17">
                <a:extLst>
                  <a:ext uri="{FF2B5EF4-FFF2-40B4-BE49-F238E27FC236}">
                    <a16:creationId xmlns:a16="http://schemas.microsoft.com/office/drawing/2014/main" id="{4C41485A-98AA-EF40-A37F-D723C5A2CCBA}"/>
                  </a:ext>
                </a:extLst>
              </p:cNvPr>
              <p:cNvSpPr/>
              <p:nvPr/>
            </p:nvSpPr>
            <p:spPr>
              <a:xfrm>
                <a:off x="1582339" y="3845299"/>
                <a:ext cx="1335156" cy="1149908"/>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Image processing</a:t>
                </a:r>
              </a:p>
            </p:txBody>
          </p:sp>
          <p:sp>
            <p:nvSpPr>
              <p:cNvPr id="19" name="Oval 18">
                <a:extLst>
                  <a:ext uri="{FF2B5EF4-FFF2-40B4-BE49-F238E27FC236}">
                    <a16:creationId xmlns:a16="http://schemas.microsoft.com/office/drawing/2014/main" id="{4AD777D6-308D-7741-A6B7-04C7FD732DE6}"/>
                  </a:ext>
                </a:extLst>
              </p:cNvPr>
              <p:cNvSpPr/>
              <p:nvPr/>
            </p:nvSpPr>
            <p:spPr>
              <a:xfrm>
                <a:off x="2577018" y="3467859"/>
                <a:ext cx="1122788" cy="1345054"/>
              </a:xfrm>
              <a:prstGeom prst="ellipse">
                <a:avLst/>
              </a:prstGeom>
              <a:solidFill>
                <a:schemeClr val="accent4">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Linear algebra</a:t>
                </a:r>
              </a:p>
            </p:txBody>
          </p:sp>
          <p:sp>
            <p:nvSpPr>
              <p:cNvPr id="20" name="Oval 19">
                <a:extLst>
                  <a:ext uri="{FF2B5EF4-FFF2-40B4-BE49-F238E27FC236}">
                    <a16:creationId xmlns:a16="http://schemas.microsoft.com/office/drawing/2014/main" id="{CAB46374-DEE7-904E-BC56-86E772055EB1}"/>
                  </a:ext>
                </a:extLst>
              </p:cNvPr>
              <p:cNvSpPr/>
              <p:nvPr/>
            </p:nvSpPr>
            <p:spPr>
              <a:xfrm>
                <a:off x="1222538" y="2244751"/>
                <a:ext cx="1354479" cy="1041463"/>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Signal processing</a:t>
                </a:r>
              </a:p>
            </p:txBody>
          </p:sp>
          <p:sp>
            <p:nvSpPr>
              <p:cNvPr id="21" name="Oval 20">
                <a:extLst>
                  <a:ext uri="{FF2B5EF4-FFF2-40B4-BE49-F238E27FC236}">
                    <a16:creationId xmlns:a16="http://schemas.microsoft.com/office/drawing/2014/main" id="{207C48DF-CDA6-094A-82E8-F66155CC5DCC}"/>
                  </a:ext>
                </a:extLst>
              </p:cNvPr>
              <p:cNvSpPr/>
              <p:nvPr/>
            </p:nvSpPr>
            <p:spPr>
              <a:xfrm>
                <a:off x="2684917" y="2477665"/>
                <a:ext cx="988009" cy="1079673"/>
              </a:xfrm>
              <a:prstGeom prst="ellipse">
                <a:avLst/>
              </a:prstGeom>
              <a:solidFill>
                <a:srgbClr val="4372C4"/>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mining</a:t>
                </a:r>
              </a:p>
            </p:txBody>
          </p:sp>
        </p:grpSp>
        <p:pic>
          <p:nvPicPr>
            <p:cNvPr id="23" name="Picture 22">
              <a:extLst>
                <a:ext uri="{FF2B5EF4-FFF2-40B4-BE49-F238E27FC236}">
                  <a16:creationId xmlns:a16="http://schemas.microsoft.com/office/drawing/2014/main" id="{BF9EC09B-DC22-3948-9655-D28F73170DAD}"/>
                </a:ext>
              </a:extLst>
            </p:cNvPr>
            <p:cNvPicPr>
              <a:picLocks noChangeAspect="1"/>
            </p:cNvPicPr>
            <p:nvPr/>
          </p:nvPicPr>
          <p:blipFill>
            <a:blip r:embed="rId3">
              <a:grayscl/>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5886174">
              <a:off x="2540729" y="3442581"/>
              <a:ext cx="1648931" cy="1675528"/>
            </a:xfrm>
            <a:prstGeom prst="rect">
              <a:avLst/>
            </a:prstGeom>
          </p:spPr>
        </p:pic>
      </p:grpSp>
    </p:spTree>
    <p:extLst>
      <p:ext uri="{BB962C8B-B14F-4D97-AF65-F5344CB8AC3E}">
        <p14:creationId xmlns:p14="http://schemas.microsoft.com/office/powerpoint/2010/main" val="3997419417"/>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sp>
        <p:nvSpPr>
          <p:cNvPr id="45" name="Rounded Rectangle 44">
            <a:extLst>
              <a:ext uri="{FF2B5EF4-FFF2-40B4-BE49-F238E27FC236}">
                <a16:creationId xmlns:a16="http://schemas.microsoft.com/office/drawing/2014/main" id="{643BDBE9-E2FB-7F40-AC99-750DC2EFE20A}"/>
              </a:ext>
            </a:extLst>
          </p:cNvPr>
          <p:cNvSpPr/>
          <p:nvPr/>
        </p:nvSpPr>
        <p:spPr>
          <a:xfrm>
            <a:off x="75991" y="3443391"/>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368004"/>
            <a:ext cx="330071"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733347"/>
            <a:ext cx="327335"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0161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07674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188696"/>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1957389"/>
            <a:ext cx="1296903" cy="820764"/>
            <a:chOff x="3270773" y="4911119"/>
            <a:chExt cx="981344" cy="613301"/>
          </a:xfrm>
        </p:grpSpPr>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71" name="Rectangle 170">
            <a:extLst>
              <a:ext uri="{FF2B5EF4-FFF2-40B4-BE49-F238E27FC236}">
                <a16:creationId xmlns:a16="http://schemas.microsoft.com/office/drawing/2014/main" id="{8E25B451-5E0F-F94E-8C79-7B44F5EA6A77}"/>
              </a:ext>
            </a:extLst>
          </p:cNvPr>
          <p:cNvSpPr/>
          <p:nvPr/>
        </p:nvSpPr>
        <p:spPr>
          <a:xfrm>
            <a:off x="2146226" y="2955747"/>
            <a:ext cx="132420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Decreasing</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714961"/>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6" name="Rectangle 175">
            <a:extLst>
              <a:ext uri="{FF2B5EF4-FFF2-40B4-BE49-F238E27FC236}">
                <a16:creationId xmlns:a16="http://schemas.microsoft.com/office/drawing/2014/main" id="{C11D3D82-B5DA-6842-BD5D-4C3BCBAFB6B8}"/>
              </a:ext>
            </a:extLst>
          </p:cNvPr>
          <p:cNvSpPr/>
          <p:nvPr/>
        </p:nvSpPr>
        <p:spPr>
          <a:xfrm>
            <a:off x="2452481" y="1357883"/>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530930"/>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353923"/>
            <a:ext cx="654625" cy="753677"/>
            <a:chOff x="3195934" y="4911119"/>
            <a:chExt cx="1056183" cy="753677"/>
          </a:xfrm>
        </p:grpSpPr>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401708"/>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03732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223649"/>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1869442"/>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827589"/>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824696"/>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4922943"/>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690182"/>
            <a:ext cx="1353074" cy="856055"/>
            <a:chOff x="3228482" y="4911118"/>
            <a:chExt cx="1023847" cy="639671"/>
          </a:xfrm>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13" name="Rounded Rectangle 112">
            <a:extLst>
              <a:ext uri="{FF2B5EF4-FFF2-40B4-BE49-F238E27FC236}">
                <a16:creationId xmlns:a16="http://schemas.microsoft.com/office/drawing/2014/main" id="{4001AD76-8A66-9D4A-8C40-BF4927FE8B79}"/>
              </a:ext>
            </a:extLst>
          </p:cNvPr>
          <p:cNvSpPr/>
          <p:nvPr/>
        </p:nvSpPr>
        <p:spPr>
          <a:xfrm>
            <a:off x="3307875" y="4253043"/>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606115"/>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7" name="Rectangle 116">
            <a:extLst>
              <a:ext uri="{FF2B5EF4-FFF2-40B4-BE49-F238E27FC236}">
                <a16:creationId xmlns:a16="http://schemas.microsoft.com/office/drawing/2014/main" id="{7437E05F-CA10-6B47-B091-5E5E3FEFA89B}"/>
              </a:ext>
            </a:extLst>
          </p:cNvPr>
          <p:cNvSpPr/>
          <p:nvPr/>
        </p:nvSpPr>
        <p:spPr>
          <a:xfrm>
            <a:off x="2488786" y="58042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064413"/>
            <a:ext cx="121199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Increasing</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253043"/>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606115"/>
            <a:ext cx="854393"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317424"/>
            <a:ext cx="755302" cy="477323"/>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794747"/>
            <a:ext cx="765722" cy="482677"/>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E89221D-47B2-0A41-BE80-DF926D4C98C6}"/>
              </a:ext>
            </a:extLst>
          </p:cNvPr>
          <p:cNvCxnSpPr>
            <a:stCxn id="259" idx="3"/>
            <a:endCxn id="268" idx="1"/>
          </p:cNvCxnSpPr>
          <p:nvPr/>
        </p:nvCxnSpPr>
        <p:spPr>
          <a:xfrm flipV="1">
            <a:off x="4178816" y="3013328"/>
            <a:ext cx="791051" cy="2893"/>
          </a:xfrm>
          <a:prstGeom prst="line">
            <a:avLst/>
          </a:prstGeom>
          <a:ln w="57150"/>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412254"/>
            <a:ext cx="806779" cy="2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058074"/>
            <a:ext cx="798584" cy="21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013328"/>
            <a:ext cx="787073" cy="30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stCxn id="113" idx="3"/>
            <a:endCxn id="133" idx="1"/>
          </p:cNvCxnSpPr>
          <p:nvPr/>
        </p:nvCxnSpPr>
        <p:spPr>
          <a:xfrm>
            <a:off x="4142293" y="4441675"/>
            <a:ext cx="81275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stCxn id="114" idx="3"/>
            <a:endCxn id="147" idx="1"/>
          </p:cNvCxnSpPr>
          <p:nvPr/>
        </p:nvCxnSpPr>
        <p:spPr>
          <a:xfrm>
            <a:off x="4208467" y="5794747"/>
            <a:ext cx="751412"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441674"/>
            <a:ext cx="806921"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0212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9" name="Rectangle 178">
            <a:extLst>
              <a:ext uri="{FF2B5EF4-FFF2-40B4-BE49-F238E27FC236}">
                <a16:creationId xmlns:a16="http://schemas.microsoft.com/office/drawing/2014/main" id="{49D8A377-DA90-BC43-BF8A-CC8C4E61B4FA}"/>
              </a:ext>
            </a:extLst>
          </p:cNvPr>
          <p:cNvSpPr/>
          <p:nvPr/>
        </p:nvSpPr>
        <p:spPr>
          <a:xfrm>
            <a:off x="4265193" y="2687104"/>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06771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790118"/>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272070"/>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0578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7243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6813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050026"/>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494638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72" name="Rectangle 71">
            <a:extLst>
              <a:ext uri="{FF2B5EF4-FFF2-40B4-BE49-F238E27FC236}">
                <a16:creationId xmlns:a16="http://schemas.microsoft.com/office/drawing/2014/main" id="{BBF1E46F-55BD-6644-AA4D-3A4E8BDFA619}"/>
              </a:ext>
            </a:extLst>
          </p:cNvPr>
          <p:cNvSpPr/>
          <p:nvPr/>
        </p:nvSpPr>
        <p:spPr>
          <a:xfrm>
            <a:off x="5016058" y="6383671"/>
            <a:ext cx="3899341" cy="443692"/>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E29CB9BB-E451-D940-BD9C-E7A53900C843}"/>
              </a:ext>
            </a:extLst>
          </p:cNvPr>
          <p:cNvSpPr/>
          <p:nvPr/>
        </p:nvSpPr>
        <p:spPr>
          <a:xfrm>
            <a:off x="75990" y="695617"/>
            <a:ext cx="9068009" cy="5676608"/>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ounded Rectangle 2">
            <a:extLst>
              <a:ext uri="{FF2B5EF4-FFF2-40B4-BE49-F238E27FC236}">
                <a16:creationId xmlns:a16="http://schemas.microsoft.com/office/drawing/2014/main" id="{54A1377A-2721-FA4D-B83D-AEABA5CBB04E}"/>
              </a:ext>
            </a:extLst>
          </p:cNvPr>
          <p:cNvSpPr/>
          <p:nvPr/>
        </p:nvSpPr>
        <p:spPr>
          <a:xfrm>
            <a:off x="6353247" y="695618"/>
            <a:ext cx="2759653" cy="5943600"/>
          </a:xfrm>
          <a:prstGeom prst="roundRect">
            <a:avLst>
              <a:gd name="adj" fmla="val 3593"/>
            </a:avLst>
          </a:prstGeom>
          <a:solidFill>
            <a:schemeClr val="accent6">
              <a:lumMod val="20000"/>
              <a:lumOff val="80000"/>
            </a:schemeClr>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2" name="Rectangle 291">
            <a:extLst>
              <a:ext uri="{FF2B5EF4-FFF2-40B4-BE49-F238E27FC236}">
                <a16:creationId xmlns:a16="http://schemas.microsoft.com/office/drawing/2014/main" id="{579BF855-92CB-9546-87E6-31F231AF73A2}"/>
              </a:ext>
            </a:extLst>
          </p:cNvPr>
          <p:cNvSpPr/>
          <p:nvPr/>
        </p:nvSpPr>
        <p:spPr>
          <a:xfrm>
            <a:off x="6591359" y="1115074"/>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1a: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Bandwidth</a:t>
            </a: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763093"/>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Latency</a:t>
            </a: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720354"/>
            <a:ext cx="2324041" cy="592009"/>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1c: L1/L2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Capacity</a:t>
            </a: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144494"/>
            <a:ext cx="2319017"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2a: L3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Contention</a:t>
            </a:r>
          </a:p>
        </p:txBody>
      </p:sp>
      <p:sp>
        <p:nvSpPr>
          <p:cNvPr id="291" name="Rectangle 290">
            <a:extLst>
              <a:ext uri="{FF2B5EF4-FFF2-40B4-BE49-F238E27FC236}">
                <a16:creationId xmlns:a16="http://schemas.microsoft.com/office/drawing/2014/main" id="{C1E1CE50-4A35-5045-88B1-E3861B82A761}"/>
              </a:ext>
            </a:extLst>
          </p:cNvPr>
          <p:cNvSpPr/>
          <p:nvPr/>
        </p:nvSpPr>
        <p:spPr>
          <a:xfrm>
            <a:off x="6579994" y="5980244"/>
            <a:ext cx="2335405"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2c: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Compute-Bound</a:t>
            </a: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020244"/>
            <a:ext cx="2345826"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L1 Cache Capacity</a:t>
            </a:r>
          </a:p>
        </p:txBody>
      </p:sp>
      <p:sp>
        <p:nvSpPr>
          <p:cNvPr id="65" name="Rectangle 64">
            <a:extLst>
              <a:ext uri="{FF2B5EF4-FFF2-40B4-BE49-F238E27FC236}">
                <a16:creationId xmlns:a16="http://schemas.microsoft.com/office/drawing/2014/main" id="{CD337A0F-219D-9045-9726-E2147F7B4783}"/>
              </a:ext>
            </a:extLst>
          </p:cNvPr>
          <p:cNvSpPr/>
          <p:nvPr/>
        </p:nvSpPr>
        <p:spPr>
          <a:xfrm>
            <a:off x="6057157" y="695617"/>
            <a:ext cx="337066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Memory Bottleneck Class</a:t>
            </a:r>
          </a:p>
        </p:txBody>
      </p:sp>
      <p:sp>
        <p:nvSpPr>
          <p:cNvPr id="76" name="Rounded Rectangle 75">
            <a:extLst>
              <a:ext uri="{FF2B5EF4-FFF2-40B4-BE49-F238E27FC236}">
                <a16:creationId xmlns:a16="http://schemas.microsoft.com/office/drawing/2014/main" id="{27063B40-663B-6947-A34B-31F097D89AD9}"/>
              </a:ext>
            </a:extLst>
          </p:cNvPr>
          <p:cNvSpPr/>
          <p:nvPr/>
        </p:nvSpPr>
        <p:spPr>
          <a:xfrm>
            <a:off x="145310" y="2186107"/>
            <a:ext cx="5903567" cy="2485787"/>
          </a:xfrm>
          <a:prstGeom prst="roundRect">
            <a:avLst/>
          </a:prstGeom>
          <a:solidFill>
            <a:schemeClr val="accent1">
              <a:lumMod val="20000"/>
              <a:lumOff val="80000"/>
            </a:schemeClr>
          </a:solidFill>
          <a:ln w="19050">
            <a:solidFill>
              <a:schemeClr val="tx1"/>
            </a:solidFill>
          </a:ln>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Six classes of </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 movement bottlenecks:</a:t>
            </a:r>
          </a:p>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E700"/>
              </a:solidFill>
              <a:effectLst/>
              <a:uLnTx/>
              <a:uFillTx/>
              <a:latin typeface="Cambria" panose="02040503050406030204" pitchFamily="18" charset="0"/>
              <a:ea typeface="+mn-ea"/>
              <a:cs typeface="+mn-cs"/>
            </a:endParaRP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each class ↔ data movement</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mitigation mechanism </a:t>
            </a:r>
          </a:p>
        </p:txBody>
      </p:sp>
      <p:sp>
        <p:nvSpPr>
          <p:cNvPr id="68" name="Slide Number Placeholder 5">
            <a:extLst>
              <a:ext uri="{FF2B5EF4-FFF2-40B4-BE49-F238E27FC236}">
                <a16:creationId xmlns:a16="http://schemas.microsoft.com/office/drawing/2014/main" id="{33ACF114-F24B-2245-AC6B-E325DDBBFED8}"/>
              </a:ext>
            </a:extLst>
          </p:cNvPr>
          <p:cNvSpPr txBox="1">
            <a:spLocks/>
          </p:cNvSpPr>
          <p:nvPr/>
        </p:nvSpPr>
        <p:spPr>
          <a:xfrm>
            <a:off x="7924799" y="654475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31</a:t>
            </a:r>
          </a:p>
        </p:txBody>
      </p:sp>
    </p:spTree>
    <p:extLst>
      <p:ext uri="{BB962C8B-B14F-4D97-AF65-F5344CB8AC3E}">
        <p14:creationId xmlns:p14="http://schemas.microsoft.com/office/powerpoint/2010/main" val="1361526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6" grpId="0" animBg="1"/>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6" name="Slide Number Placeholder 5">
            <a:extLst>
              <a:ext uri="{FF2B5EF4-FFF2-40B4-BE49-F238E27FC236}">
                <a16:creationId xmlns:a16="http://schemas.microsoft.com/office/drawing/2014/main" id="{6BC66A82-2219-E240-BAFB-4CEF16612443}"/>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44</a:t>
            </a:r>
          </a:p>
        </p:txBody>
      </p:sp>
    </p:spTree>
    <p:extLst>
      <p:ext uri="{BB962C8B-B14F-4D97-AF65-F5344CB8AC3E}">
        <p14:creationId xmlns:p14="http://schemas.microsoft.com/office/powerpoint/2010/main" val="2623437294"/>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6" name="Slide Number Placeholder 5">
            <a:extLst>
              <a:ext uri="{FF2B5EF4-FFF2-40B4-BE49-F238E27FC236}">
                <a16:creationId xmlns:a16="http://schemas.microsoft.com/office/drawing/2014/main" id="{6BC66A82-2219-E240-BAFB-4CEF16612443}"/>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44</a:t>
            </a:r>
          </a:p>
        </p:txBody>
      </p:sp>
      <p:sp>
        <p:nvSpPr>
          <p:cNvPr id="17" name="Rectangle 16">
            <a:extLst>
              <a:ext uri="{FF2B5EF4-FFF2-40B4-BE49-F238E27FC236}">
                <a16:creationId xmlns:a16="http://schemas.microsoft.com/office/drawing/2014/main" id="{CF4B9F11-828E-3D4A-A8C5-18AF04EEB038}"/>
              </a:ext>
            </a:extLst>
          </p:cNvPr>
          <p:cNvSpPr/>
          <p:nvPr/>
        </p:nvSpPr>
        <p:spPr>
          <a:xfrm>
            <a:off x="-15699" y="2780928"/>
            <a:ext cx="9167549" cy="1082348"/>
          </a:xfrm>
          <a:prstGeom prst="rect">
            <a:avLst/>
          </a:prstGeom>
          <a:solidFill>
            <a:srgbClr val="77BF6F"/>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8E702"/>
                </a:solidFill>
                <a:effectLst/>
                <a:uLnTx/>
                <a:uFillTx/>
                <a:latin typeface="Cambria" panose="02040503050406030204" pitchFamily="18" charset="0"/>
                <a:ea typeface="+mn-ea"/>
                <a:cs typeface="+mn-cs"/>
              </a:rPr>
              <a:t>Get DAMOV at:</a:t>
            </a:r>
            <a:r>
              <a:rPr kumimoji="0" lang="en-US" sz="2800" b="1" i="0" u="none" strike="noStrike" kern="1200" cap="none" spc="0" normalizeH="0" baseline="0" noProof="0" dirty="0">
                <a:ln>
                  <a:noFill/>
                </a:ln>
                <a:solidFill>
                  <a:srgbClr val="FFFF0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hlinkClick r:id="rId4"/>
              </a:rPr>
              <a:t>https://github.com/CMU-SAFARI/DAMOV</a:t>
            </a: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 </a:t>
            </a:r>
          </a:p>
        </p:txBody>
      </p:sp>
    </p:spTree>
    <p:extLst>
      <p:ext uri="{BB962C8B-B14F-4D97-AF65-F5344CB8AC3E}">
        <p14:creationId xmlns:p14="http://schemas.microsoft.com/office/powerpoint/2010/main" val="272433660"/>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100" dirty="0"/>
              <a:t>More on DAMOV Analysis Methodology &amp; Workloads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https://www.youtube.com/watch?v=GWideVyo0nM&amp;list=PL5Q2soXY2Zi_tOTAYm--dYByNPL7JhwR9&amp;index=3</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1522E1A7-90CA-BD4A-96D7-2BBC406FEC9F}"/>
              </a:ext>
            </a:extLst>
          </p:cNvPr>
          <p:cNvPicPr>
            <a:picLocks noChangeAspect="1"/>
          </p:cNvPicPr>
          <p:nvPr/>
        </p:nvPicPr>
        <p:blipFill>
          <a:blip r:embed="rId3"/>
          <a:stretch>
            <a:fillRect/>
          </a:stretch>
        </p:blipFill>
        <p:spPr>
          <a:xfrm>
            <a:off x="395536" y="924198"/>
            <a:ext cx="8065702" cy="5529138"/>
          </a:xfrm>
          <a:prstGeom prst="rect">
            <a:avLst/>
          </a:prstGeom>
        </p:spPr>
      </p:pic>
    </p:spTree>
    <p:extLst>
      <p:ext uri="{BB962C8B-B14F-4D97-AF65-F5344CB8AC3E}">
        <p14:creationId xmlns:p14="http://schemas.microsoft.com/office/powerpoint/2010/main" val="2729616113"/>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p:txBody>
          <a:bodyPr/>
          <a:lstStyle/>
          <a:p>
            <a:r>
              <a:rPr lang="en-US" dirty="0"/>
              <a:t>More on DAMOV</a:t>
            </a:r>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a:xfrm>
            <a:off x="228600" y="1052736"/>
            <a:ext cx="8610600" cy="5195664"/>
          </a:xfrm>
        </p:spPr>
        <p:txBody>
          <a:bodyPr/>
          <a:lstStyle/>
          <a:p>
            <a:r>
              <a:rPr lang="en-US" sz="1900" dirty="0"/>
              <a:t>Geraldo F. Oliveira, Juan Gomez-Luna, Lois </a:t>
            </a:r>
            <a:r>
              <a:rPr lang="en-US" sz="1900" dirty="0" err="1"/>
              <a:t>Orosa</a:t>
            </a:r>
            <a:r>
              <a:rPr lang="en-US" sz="1900" dirty="0"/>
              <a:t>, </a:t>
            </a:r>
            <a:r>
              <a:rPr lang="en-US" sz="1900" dirty="0" err="1"/>
              <a:t>Saugata</a:t>
            </a:r>
            <a:r>
              <a:rPr lang="en-US" sz="1900" dirty="0"/>
              <a:t> Ghose, Nandita Vijaykumar, Ivan </a:t>
            </a:r>
            <a:r>
              <a:rPr lang="en-US" sz="1900" dirty="0" err="1"/>
              <a:t>fernandez</a:t>
            </a:r>
            <a:r>
              <a:rPr lang="en-US" sz="1900" dirty="0"/>
              <a:t>, Mohammad </a:t>
            </a:r>
            <a:r>
              <a:rPr lang="en-US" sz="1900" dirty="0" err="1"/>
              <a:t>Sadrosadati</a:t>
            </a:r>
            <a:r>
              <a:rPr lang="en-US" sz="1900" dirty="0"/>
              <a:t>, and Onur Mutlu,</a:t>
            </a:r>
            <a:br>
              <a:rPr lang="en-US" sz="1900" dirty="0"/>
            </a:br>
            <a:r>
              <a:rPr lang="en-US" sz="1900" b="1" dirty="0">
                <a:solidFill>
                  <a:srgbClr val="0432FF"/>
                </a:solidFill>
                <a:hlinkClick r:id="rId2">
                  <a:extLst>
                    <a:ext uri="{A12FA001-AC4F-418D-AE19-62706E023703}">
                      <ahyp:hlinkClr xmlns:ahyp="http://schemas.microsoft.com/office/drawing/2018/hyperlinkcolor" val="tx"/>
                    </a:ext>
                  </a:extLst>
                </a:hlinkClick>
              </a:rPr>
              <a:t>"DAMOV: A New Methodology and Benchmark Suite for Evaluating Data Movement Bottlenecks"</a:t>
            </a:r>
            <a:br>
              <a:rPr lang="en-US" sz="1900" dirty="0"/>
            </a:br>
            <a:r>
              <a:rPr lang="en-US" sz="1900" i="1" dirty="0"/>
              <a:t>Preprint in </a:t>
            </a:r>
            <a:r>
              <a:rPr lang="en-US" sz="1900" b="1" i="1" dirty="0">
                <a:hlinkClick r:id="rId3"/>
              </a:rPr>
              <a:t>arXiv</a:t>
            </a:r>
            <a:r>
              <a:rPr lang="en-US" sz="1900" dirty="0"/>
              <a:t>, 8 May 2021.</a:t>
            </a:r>
            <a:br>
              <a:rPr lang="en-US" sz="1900" dirty="0"/>
            </a:br>
            <a:r>
              <a:rPr lang="en-US" sz="1900" dirty="0"/>
              <a:t>[</a:t>
            </a:r>
            <a:r>
              <a:rPr lang="en-US" sz="1900" dirty="0">
                <a:hlinkClick r:id="rId4"/>
              </a:rPr>
              <a:t>arXiv preprint</a:t>
            </a:r>
            <a:r>
              <a:rPr lang="en-US" sz="1900" dirty="0"/>
              <a:t>]</a:t>
            </a:r>
            <a:br>
              <a:rPr lang="en-US" sz="1900" dirty="0"/>
            </a:br>
            <a:r>
              <a:rPr lang="en-US" sz="1900" dirty="0"/>
              <a:t>[</a:t>
            </a:r>
            <a:r>
              <a:rPr lang="en-US" sz="1900" dirty="0">
                <a:hlinkClick r:id="rId5"/>
              </a:rPr>
              <a:t>DAMOV Suite and Simulator Source Code</a:t>
            </a:r>
            <a:r>
              <a:rPr lang="en-US" sz="1900" dirty="0"/>
              <a:t>]</a:t>
            </a:r>
            <a:br>
              <a:rPr lang="en-US" sz="1900" dirty="0"/>
            </a:br>
            <a:r>
              <a:rPr lang="en-US" sz="1900" dirty="0"/>
              <a:t>[</a:t>
            </a:r>
            <a:r>
              <a:rPr lang="en-US" sz="1900" dirty="0">
                <a:hlinkClick r:id="rId6"/>
              </a:rPr>
              <a:t>SAFARI Live Seminar Video</a:t>
            </a:r>
            <a:r>
              <a:rPr lang="en-US" sz="1900" dirty="0"/>
              <a:t> (2 </a:t>
            </a:r>
            <a:r>
              <a:rPr lang="en-US" sz="1900" dirty="0" err="1"/>
              <a:t>hrs</a:t>
            </a:r>
            <a:r>
              <a:rPr lang="en-US" sz="1900" dirty="0"/>
              <a:t> 40 mins)]</a:t>
            </a:r>
            <a:br>
              <a:rPr lang="en-US" sz="1900" dirty="0"/>
            </a:br>
            <a:r>
              <a:rPr lang="en-US" sz="1900" dirty="0"/>
              <a:t>[</a:t>
            </a:r>
            <a:r>
              <a:rPr lang="en-US" sz="1900" dirty="0">
                <a:hlinkClick r:id="rId7"/>
              </a:rPr>
              <a:t>Short Talk Video</a:t>
            </a:r>
            <a:r>
              <a:rPr lang="en-US" sz="1900" dirty="0"/>
              <a:t> (21 minutes)]</a:t>
            </a:r>
          </a:p>
          <a:p>
            <a:pPr marL="0" indent="0">
              <a:buNone/>
            </a:pPr>
            <a:br>
              <a:rPr lang="en-US" sz="1900" dirty="0"/>
            </a:br>
            <a:endParaRPr lang="en-US" sz="1900" dirty="0"/>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60798F91-C924-1941-860B-F0C51011C7CB}"/>
              </a:ext>
            </a:extLst>
          </p:cNvPr>
          <p:cNvPicPr>
            <a:picLocks noChangeAspect="1"/>
          </p:cNvPicPr>
          <p:nvPr/>
        </p:nvPicPr>
        <p:blipFill>
          <a:blip r:embed="rId8"/>
          <a:stretch>
            <a:fillRect/>
          </a:stretch>
        </p:blipFill>
        <p:spPr>
          <a:xfrm>
            <a:off x="1631950" y="4135438"/>
            <a:ext cx="5803900" cy="2565400"/>
          </a:xfrm>
          <a:prstGeom prst="rect">
            <a:avLst/>
          </a:prstGeom>
        </p:spPr>
      </p:pic>
    </p:spTree>
    <p:extLst>
      <p:ext uri="{BB962C8B-B14F-4D97-AF65-F5344CB8AC3E}">
        <p14:creationId xmlns:p14="http://schemas.microsoft.com/office/powerpoint/2010/main" val="2805238901"/>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247489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1956070367"/>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2E1D580-1DF2-C54C-B169-B5F1E5158117}"/>
              </a:ext>
            </a:extLst>
          </p:cNvPr>
          <p:cNvPicPr>
            <a:picLocks noChangeAspect="1"/>
          </p:cNvPicPr>
          <p:nvPr/>
        </p:nvPicPr>
        <p:blipFill>
          <a:blip r:embed="rId2"/>
          <a:stretch>
            <a:fillRect/>
          </a:stretch>
        </p:blipFill>
        <p:spPr>
          <a:xfrm>
            <a:off x="0" y="997527"/>
            <a:ext cx="9144000" cy="4518837"/>
          </a:xfrm>
          <a:prstGeom prst="rect">
            <a:avLst/>
          </a:prstGeom>
        </p:spPr>
      </p:pic>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3"/>
          <a:stretch>
            <a:fillRect/>
          </a:stretch>
        </p:blipFill>
        <p:spPr>
          <a:xfrm>
            <a:off x="6400800" y="5551873"/>
            <a:ext cx="1775114" cy="1223577"/>
          </a:xfrm>
          <a:prstGeom prst="rect">
            <a:avLst/>
          </a:prstGeom>
        </p:spPr>
      </p:pic>
    </p:spTree>
    <p:extLst>
      <p:ext uri="{BB962C8B-B14F-4D97-AF65-F5344CB8AC3E}">
        <p14:creationId xmlns:p14="http://schemas.microsoft.com/office/powerpoint/2010/main" val="2150160225"/>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2"/>
          <a:stretch>
            <a:fillRect/>
          </a:stretch>
        </p:blipFill>
        <p:spPr>
          <a:xfrm>
            <a:off x="6400800" y="5551873"/>
            <a:ext cx="1775114" cy="1223577"/>
          </a:xfrm>
          <a:prstGeom prst="rect">
            <a:avLst/>
          </a:prstGeom>
        </p:spPr>
      </p:pic>
      <p:pic>
        <p:nvPicPr>
          <p:cNvPr id="7" name="Picture 6">
            <a:extLst>
              <a:ext uri="{FF2B5EF4-FFF2-40B4-BE49-F238E27FC236}">
                <a16:creationId xmlns:a16="http://schemas.microsoft.com/office/drawing/2014/main" id="{829EB899-2C59-8347-87DE-7AEDAE098E0E}"/>
              </a:ext>
            </a:extLst>
          </p:cNvPr>
          <p:cNvPicPr>
            <a:picLocks noChangeAspect="1"/>
          </p:cNvPicPr>
          <p:nvPr/>
        </p:nvPicPr>
        <p:blipFill>
          <a:blip r:embed="rId3"/>
          <a:stretch>
            <a:fillRect/>
          </a:stretch>
        </p:blipFill>
        <p:spPr>
          <a:xfrm>
            <a:off x="0" y="1632245"/>
            <a:ext cx="9144000" cy="3234070"/>
          </a:xfrm>
          <a:prstGeom prst="rect">
            <a:avLst/>
          </a:prstGeom>
        </p:spPr>
      </p:pic>
    </p:spTree>
    <p:extLst>
      <p:ext uri="{BB962C8B-B14F-4D97-AF65-F5344CB8AC3E}">
        <p14:creationId xmlns:p14="http://schemas.microsoft.com/office/powerpoint/2010/main" val="3600543096"/>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4253475012"/>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a:t>
            </a:r>
            <a:r>
              <a:rPr lang="en-US" sz="3800" dirty="0" err="1"/>
              <a:t>AxDIMM</a:t>
            </a:r>
            <a:r>
              <a:rPr lang="en-US" sz="3800" dirty="0"/>
              <a:t>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r>
              <a:rPr lang="en-US" dirty="0"/>
              <a:t>DDR5-PIM</a:t>
            </a:r>
          </a:p>
          <a:p>
            <a:pPr lvl="1"/>
            <a:r>
              <a:rPr lang="en-US" dirty="0"/>
              <a:t>DLRM recommendation system</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FCF7A9E-E0FB-2940-A668-77B550C711E4}"/>
              </a:ext>
            </a:extLst>
          </p:cNvPr>
          <p:cNvPicPr>
            <a:picLocks noChangeAspect="1"/>
          </p:cNvPicPr>
          <p:nvPr/>
        </p:nvPicPr>
        <p:blipFill rotWithShape="1">
          <a:blip r:embed="rId2"/>
          <a:srcRect t="3135" b="1"/>
          <a:stretch/>
        </p:blipFill>
        <p:spPr>
          <a:xfrm>
            <a:off x="5491978" y="4939215"/>
            <a:ext cx="3494859" cy="1461585"/>
          </a:xfrm>
          <a:prstGeom prst="rect">
            <a:avLst/>
          </a:prstGeom>
        </p:spPr>
      </p:pic>
      <p:grpSp>
        <p:nvGrpSpPr>
          <p:cNvPr id="9" name="Group 8">
            <a:extLst>
              <a:ext uri="{FF2B5EF4-FFF2-40B4-BE49-F238E27FC236}">
                <a16:creationId xmlns:a16="http://schemas.microsoft.com/office/drawing/2014/main" id="{1F2116CC-AE4C-C245-A91B-56DA9C2A5AB9}"/>
              </a:ext>
            </a:extLst>
          </p:cNvPr>
          <p:cNvGrpSpPr>
            <a:grpSpLocks noChangeAspect="1"/>
          </p:cNvGrpSpPr>
          <p:nvPr/>
        </p:nvGrpSpPr>
        <p:grpSpPr>
          <a:xfrm>
            <a:off x="5865291" y="1022909"/>
            <a:ext cx="3002279" cy="1644091"/>
            <a:chOff x="100000" y="862740"/>
            <a:chExt cx="4069270" cy="2228391"/>
          </a:xfrm>
        </p:grpSpPr>
        <p:pic>
          <p:nvPicPr>
            <p:cNvPr id="10" name="Picture 9">
              <a:extLst>
                <a:ext uri="{FF2B5EF4-FFF2-40B4-BE49-F238E27FC236}">
                  <a16:creationId xmlns:a16="http://schemas.microsoft.com/office/drawing/2014/main" id="{7B7B2DD5-1935-F548-A387-1349A64873BF}"/>
                </a:ext>
              </a:extLst>
            </p:cNvPr>
            <p:cNvPicPr>
              <a:picLocks noChangeAspect="1"/>
            </p:cNvPicPr>
            <p:nvPr/>
          </p:nvPicPr>
          <p:blipFill>
            <a:blip r:embed="rId3"/>
            <a:stretch>
              <a:fillRect/>
            </a:stretch>
          </p:blipFill>
          <p:spPr>
            <a:xfrm>
              <a:off x="100000" y="1159634"/>
              <a:ext cx="4069270" cy="1931497"/>
            </a:xfrm>
            <a:prstGeom prst="rect">
              <a:avLst/>
            </a:prstGeom>
          </p:spPr>
        </p:pic>
        <p:sp>
          <p:nvSpPr>
            <p:cNvPr id="11" name="Rectangle 10">
              <a:extLst>
                <a:ext uri="{FF2B5EF4-FFF2-40B4-BE49-F238E27FC236}">
                  <a16:creationId xmlns:a16="http://schemas.microsoft.com/office/drawing/2014/main" id="{936A3B20-5E20-0D44-BD6B-9DE9B313FE24}"/>
                </a:ext>
              </a:extLst>
            </p:cNvPr>
            <p:cNvSpPr/>
            <p:nvPr/>
          </p:nvSpPr>
          <p:spPr>
            <a:xfrm>
              <a:off x="929107" y="862740"/>
              <a:ext cx="1776448" cy="369333"/>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Baseline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grpSp>
        <p:nvGrpSpPr>
          <p:cNvPr id="12" name="Group 11">
            <a:extLst>
              <a:ext uri="{FF2B5EF4-FFF2-40B4-BE49-F238E27FC236}">
                <a16:creationId xmlns:a16="http://schemas.microsoft.com/office/drawing/2014/main" id="{41297CFD-59DD-384E-97E3-7AE7BC6C5C34}"/>
              </a:ext>
            </a:extLst>
          </p:cNvPr>
          <p:cNvGrpSpPr>
            <a:grpSpLocks noChangeAspect="1"/>
          </p:cNvGrpSpPr>
          <p:nvPr/>
        </p:nvGrpSpPr>
        <p:grpSpPr>
          <a:xfrm>
            <a:off x="5883828" y="2895600"/>
            <a:ext cx="3107772" cy="1775735"/>
            <a:chOff x="4744267" y="634328"/>
            <a:chExt cx="4299733" cy="2456804"/>
          </a:xfrm>
        </p:grpSpPr>
        <p:pic>
          <p:nvPicPr>
            <p:cNvPr id="13" name="Picture 12">
              <a:extLst>
                <a:ext uri="{FF2B5EF4-FFF2-40B4-BE49-F238E27FC236}">
                  <a16:creationId xmlns:a16="http://schemas.microsoft.com/office/drawing/2014/main" id="{4EF9F513-FA4B-E949-99EC-7CFF34E584C8}"/>
                </a:ext>
              </a:extLst>
            </p:cNvPr>
            <p:cNvPicPr>
              <a:picLocks noChangeAspect="1"/>
            </p:cNvPicPr>
            <p:nvPr/>
          </p:nvPicPr>
          <p:blipFill rotWithShape="1">
            <a:blip r:embed="rId4"/>
            <a:srcRect t="4075" b="2189"/>
            <a:stretch/>
          </p:blipFill>
          <p:spPr>
            <a:xfrm>
              <a:off x="4744267" y="1159634"/>
              <a:ext cx="4299733" cy="1931498"/>
            </a:xfrm>
            <a:prstGeom prst="rect">
              <a:avLst/>
            </a:prstGeom>
          </p:spPr>
        </p:pic>
        <p:sp>
          <p:nvSpPr>
            <p:cNvPr id="14" name="Rectangle 13">
              <a:extLst>
                <a:ext uri="{FF2B5EF4-FFF2-40B4-BE49-F238E27FC236}">
                  <a16:creationId xmlns:a16="http://schemas.microsoft.com/office/drawing/2014/main" id="{3036909C-2052-0A45-A3A2-4C2930C8654C}"/>
                </a:ext>
              </a:extLst>
            </p:cNvPr>
            <p:cNvSpPr/>
            <p:nvPr/>
          </p:nvSpPr>
          <p:spPr>
            <a:xfrm>
              <a:off x="5564945" y="634328"/>
              <a:ext cx="1904689"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AxDIMM</a:t>
              </a: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pic>
        <p:nvPicPr>
          <p:cNvPr id="15" name="Picture 14">
            <a:extLst>
              <a:ext uri="{FF2B5EF4-FFF2-40B4-BE49-F238E27FC236}">
                <a16:creationId xmlns:a16="http://schemas.microsoft.com/office/drawing/2014/main" id="{8CFED770-D7DA-4148-A854-219B6EAC3AE3}"/>
              </a:ext>
            </a:extLst>
          </p:cNvPr>
          <p:cNvPicPr>
            <a:picLocks noChangeAspect="1"/>
          </p:cNvPicPr>
          <p:nvPr/>
        </p:nvPicPr>
        <p:blipFill>
          <a:blip r:embed="rId5"/>
          <a:stretch>
            <a:fillRect/>
          </a:stretch>
        </p:blipFill>
        <p:spPr>
          <a:xfrm>
            <a:off x="332322" y="1983156"/>
            <a:ext cx="4426237" cy="4454430"/>
          </a:xfrm>
          <a:prstGeom prst="rect">
            <a:avLst/>
          </a:prstGeom>
        </p:spPr>
      </p:pic>
      <p:sp>
        <p:nvSpPr>
          <p:cNvPr id="16" name="TextBox 15">
            <a:extLst>
              <a:ext uri="{FF2B5EF4-FFF2-40B4-BE49-F238E27FC236}">
                <a16:creationId xmlns:a16="http://schemas.microsoft.com/office/drawing/2014/main" id="{0C450CF6-3385-024A-B2B2-719A2C17BE5E}"/>
              </a:ext>
            </a:extLst>
          </p:cNvPr>
          <p:cNvSpPr txBox="1"/>
          <p:nvPr/>
        </p:nvSpPr>
        <p:spPr>
          <a:xfrm>
            <a:off x="304800" y="6528003"/>
            <a:ext cx="7968848"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Ke</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et al. "Near-Memory Processing in Action: Accelerating Personalized Recommendation with </a:t>
            </a: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AxDIMM</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IEEE Micro (2021)</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6409463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71507145"/>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18763417"/>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247043793"/>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4004479322"/>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A62C6-245B-8443-B7CE-6831BC148AF4}"/>
              </a:ext>
            </a:extLst>
          </p:cNvPr>
          <p:cNvSpPr>
            <a:spLocks noGrp="1"/>
          </p:cNvSpPr>
          <p:nvPr>
            <p:ph type="title"/>
          </p:nvPr>
        </p:nvSpPr>
        <p:spPr/>
        <p:txBody>
          <a:bodyPr/>
          <a:lstStyle/>
          <a:p>
            <a:r>
              <a:rPr lang="en-US" dirty="0"/>
              <a:t>A Recent Short Talk on PIM</a:t>
            </a:r>
          </a:p>
        </p:txBody>
      </p:sp>
      <p:sp>
        <p:nvSpPr>
          <p:cNvPr id="3" name="Content Placeholder 2">
            <a:extLst>
              <a:ext uri="{FF2B5EF4-FFF2-40B4-BE49-F238E27FC236}">
                <a16:creationId xmlns:a16="http://schemas.microsoft.com/office/drawing/2014/main" id="{82638B41-1AAE-C742-AC03-70DBD908F3C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9B68B6C-C332-2E4B-8093-975CC24C253C}"/>
              </a:ext>
            </a:extLst>
          </p:cNvPr>
          <p:cNvSpPr>
            <a:spLocks noGrp="1"/>
          </p:cNvSpPr>
          <p:nvPr>
            <p:ph type="sldNum" sz="quarter" idx="11"/>
          </p:nvPr>
        </p:nvSpPr>
        <p:spPr/>
        <p:txBody>
          <a:bodyPr/>
          <a:lstStyle/>
          <a:p>
            <a:pPr>
              <a:defRPr/>
            </a:pPr>
            <a:fld id="{8E574D81-B5DE-384D-B24B-566C679AE608}" type="slidenum">
              <a:rPr lang="en-US" smtClean="0"/>
              <a:pPr>
                <a:defRPr/>
              </a:pPr>
              <a:t>226</a:t>
            </a:fld>
            <a:endParaRPr lang="en-US"/>
          </a:p>
        </p:txBody>
      </p:sp>
      <p:sp>
        <p:nvSpPr>
          <p:cNvPr id="5" name="Rectangle 4">
            <a:extLst>
              <a:ext uri="{FF2B5EF4-FFF2-40B4-BE49-F238E27FC236}">
                <a16:creationId xmlns:a16="http://schemas.microsoft.com/office/drawing/2014/main" id="{046416A0-DF02-E245-9280-E36EB3057FFB}"/>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
        <p:nvSpPr>
          <p:cNvPr id="7" name="TextBox 6">
            <a:extLst>
              <a:ext uri="{FF2B5EF4-FFF2-40B4-BE49-F238E27FC236}">
                <a16:creationId xmlns:a16="http://schemas.microsoft.com/office/drawing/2014/main" id="{6F9443F3-7339-6D4C-B22D-61F89E0CD3B5}"/>
              </a:ext>
            </a:extLst>
          </p:cNvPr>
          <p:cNvSpPr txBox="1"/>
          <p:nvPr/>
        </p:nvSpPr>
        <p:spPr>
          <a:xfrm>
            <a:off x="2339752" y="6202448"/>
            <a:ext cx="4269246" cy="307777"/>
          </a:xfrm>
          <a:prstGeom prst="rect">
            <a:avLst/>
          </a:prstGeom>
          <a:noFill/>
        </p:spPr>
        <p:txBody>
          <a:bodyPr wrap="none" rtlCol="0">
            <a:spAutoFit/>
          </a:bodyPr>
          <a:lstStyle/>
          <a:p>
            <a:pPr lvl="0">
              <a:defRPr/>
            </a:pPr>
            <a:r>
              <a:rPr lang="en-US" sz="1400" dirty="0">
                <a:solidFill>
                  <a:srgbClr val="0000FF"/>
                </a:solidFill>
                <a:hlinkClick r:id="rId3">
                  <a:extLst>
                    <a:ext uri="{A12FA001-AC4F-418D-AE19-62706E023703}">
                      <ahyp:hlinkClr xmlns:ahyp="http://schemas.microsoft.com/office/drawing/2018/hyperlinkcolor" val="tx"/>
                    </a:ext>
                  </a:extLst>
                </a:hlinkClick>
              </a:rPr>
              <a:t>https://www.youtube.com/watch?v=jVYCchBGNVc</a:t>
            </a:r>
            <a:r>
              <a:rPr lang="en-US" sz="1400" dirty="0">
                <a:solidFill>
                  <a:srgbClr val="0000FF"/>
                </a:solidFill>
              </a:rPr>
              <a:t> </a:t>
            </a:r>
            <a:endParaRPr kumimoji="0" lang="en-US" sz="1400" b="0" i="0" u="none" strike="noStrike" kern="1200" cap="none" spc="0" normalizeH="0" baseline="0" noProof="0" dirty="0">
              <a:ln>
                <a:noFill/>
              </a:ln>
              <a:solidFill>
                <a:srgbClr val="0000FF"/>
              </a:solidFill>
              <a:effectLst/>
              <a:uLnTx/>
              <a:uFillTx/>
              <a:latin typeface="Tahoma"/>
              <a:ea typeface="+mn-ea"/>
              <a:cs typeface="+mn-cs"/>
            </a:endParaRPr>
          </a:p>
        </p:txBody>
      </p:sp>
      <p:pic>
        <p:nvPicPr>
          <p:cNvPr id="8" name="Picture 7">
            <a:extLst>
              <a:ext uri="{FF2B5EF4-FFF2-40B4-BE49-F238E27FC236}">
                <a16:creationId xmlns:a16="http://schemas.microsoft.com/office/drawing/2014/main" id="{14F28498-2081-B847-BCF2-175445837F4C}"/>
              </a:ext>
            </a:extLst>
          </p:cNvPr>
          <p:cNvPicPr>
            <a:picLocks noChangeAspect="1"/>
          </p:cNvPicPr>
          <p:nvPr/>
        </p:nvPicPr>
        <p:blipFill>
          <a:blip r:embed="rId4"/>
          <a:stretch>
            <a:fillRect/>
          </a:stretch>
        </p:blipFill>
        <p:spPr>
          <a:xfrm>
            <a:off x="827584" y="940468"/>
            <a:ext cx="7740352" cy="5299211"/>
          </a:xfrm>
          <a:prstGeom prst="rect">
            <a:avLst/>
          </a:prstGeom>
        </p:spPr>
      </p:pic>
    </p:spTree>
    <p:extLst>
      <p:ext uri="{BB962C8B-B14F-4D97-AF65-F5344CB8AC3E}">
        <p14:creationId xmlns:p14="http://schemas.microsoft.com/office/powerpoint/2010/main" val="2344476590"/>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27464823"/>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35117740"/>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4454953"/>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154425902"/>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Barriers to Adoption of PIM</a:t>
            </a:r>
          </a:p>
        </p:txBody>
      </p:sp>
      <p:sp>
        <p:nvSpPr>
          <p:cNvPr id="3" name="Content Placeholder 2"/>
          <p:cNvSpPr>
            <a:spLocks noGrp="1"/>
          </p:cNvSpPr>
          <p:nvPr>
            <p:ph idx="1"/>
          </p:nvPr>
        </p:nvSpPr>
        <p:spPr>
          <a:xfrm>
            <a:off x="228600" y="928464"/>
            <a:ext cx="8915400" cy="5020816"/>
          </a:xfrm>
        </p:spPr>
        <p:txBody>
          <a:bodyPr/>
          <a:lstStyle/>
          <a:p>
            <a:pPr marL="0" indent="0">
              <a:buNone/>
            </a:pPr>
            <a:r>
              <a:rPr lang="en-US" dirty="0">
                <a:solidFill>
                  <a:srgbClr val="0432FF"/>
                </a:solidFill>
              </a:rPr>
              <a:t>1. </a:t>
            </a:r>
            <a:r>
              <a:rPr lang="en-US" b="1" dirty="0">
                <a:solidFill>
                  <a:srgbClr val="0432FF"/>
                </a:solidFill>
              </a:rPr>
              <a:t>Functionality</a:t>
            </a:r>
            <a:r>
              <a:rPr lang="en-US" dirty="0">
                <a:solidFill>
                  <a:srgbClr val="0432FF"/>
                </a:solidFill>
              </a:rPr>
              <a:t> and </a:t>
            </a:r>
            <a:r>
              <a:rPr lang="en-US" b="1" dirty="0">
                <a:solidFill>
                  <a:srgbClr val="0432FF"/>
                </a:solidFill>
              </a:rPr>
              <a:t>applications</a:t>
            </a:r>
            <a:r>
              <a:rPr lang="en-US" dirty="0">
                <a:solidFill>
                  <a:srgbClr val="0432FF"/>
                </a:solidFill>
              </a:rPr>
              <a:t> &amp; </a:t>
            </a:r>
            <a:r>
              <a:rPr lang="en-US" b="1" dirty="0">
                <a:solidFill>
                  <a:srgbClr val="0432FF"/>
                </a:solidFill>
              </a:rPr>
              <a:t>software</a:t>
            </a:r>
            <a:r>
              <a:rPr lang="en-US" dirty="0">
                <a:solidFill>
                  <a:srgbClr val="0432FF"/>
                </a:solidFill>
              </a:rPr>
              <a:t> for PIM</a:t>
            </a:r>
          </a:p>
          <a:p>
            <a:pPr marL="0" indent="0">
              <a:buNone/>
            </a:pPr>
            <a:endParaRPr lang="en-US" dirty="0"/>
          </a:p>
          <a:p>
            <a:pPr marL="0" indent="0">
              <a:buNone/>
            </a:pPr>
            <a:r>
              <a:rPr lang="en-US" dirty="0">
                <a:solidFill>
                  <a:srgbClr val="7030A0"/>
                </a:solidFill>
              </a:rPr>
              <a:t>2. Ease of </a:t>
            </a:r>
            <a:r>
              <a:rPr lang="en-US" b="1" dirty="0">
                <a:solidFill>
                  <a:srgbClr val="7030A0"/>
                </a:solidFill>
              </a:rPr>
              <a:t>programming</a:t>
            </a:r>
            <a:r>
              <a:rPr lang="en-US" dirty="0">
                <a:solidFill>
                  <a:srgbClr val="7030A0"/>
                </a:solidFill>
              </a:rPr>
              <a:t> (interfaces and compiler/HW support)</a:t>
            </a:r>
          </a:p>
          <a:p>
            <a:pPr marL="0" indent="0">
              <a:buNone/>
            </a:pPr>
            <a:endParaRPr lang="en-US" dirty="0"/>
          </a:p>
          <a:p>
            <a:pPr marL="0" indent="0">
              <a:buNone/>
            </a:pPr>
            <a:r>
              <a:rPr lang="en-US" dirty="0">
                <a:solidFill>
                  <a:srgbClr val="8C0000"/>
                </a:solidFill>
              </a:rPr>
              <a:t>3. </a:t>
            </a:r>
            <a:r>
              <a:rPr lang="en-US" b="1" dirty="0">
                <a:solidFill>
                  <a:srgbClr val="8C0000"/>
                </a:solidFill>
              </a:rPr>
              <a:t>System</a:t>
            </a:r>
            <a:r>
              <a:rPr lang="en-US" dirty="0">
                <a:solidFill>
                  <a:srgbClr val="8C0000"/>
                </a:solidFill>
              </a:rPr>
              <a:t> and </a:t>
            </a:r>
            <a:r>
              <a:rPr lang="en-US" b="1" dirty="0">
                <a:solidFill>
                  <a:srgbClr val="8C0000"/>
                </a:solidFill>
              </a:rPr>
              <a:t>security</a:t>
            </a:r>
            <a:r>
              <a:rPr lang="en-US" dirty="0">
                <a:solidFill>
                  <a:srgbClr val="8C0000"/>
                </a:solidFill>
              </a:rPr>
              <a:t> support: coherence, synchronization, virtual memory, isolation, …</a:t>
            </a:r>
          </a:p>
          <a:p>
            <a:pPr marL="0" indent="0">
              <a:buNone/>
            </a:pPr>
            <a:endParaRPr lang="en-US" dirty="0"/>
          </a:p>
          <a:p>
            <a:pPr marL="0" indent="0">
              <a:buNone/>
            </a:pPr>
            <a:r>
              <a:rPr lang="en-US" dirty="0">
                <a:solidFill>
                  <a:schemeClr val="tx2"/>
                </a:solidFill>
              </a:rPr>
              <a:t>4. </a:t>
            </a:r>
            <a:r>
              <a:rPr lang="en-US" b="1" dirty="0">
                <a:solidFill>
                  <a:schemeClr val="tx2"/>
                </a:solidFill>
              </a:rPr>
              <a:t>Runtime</a:t>
            </a:r>
            <a:r>
              <a:rPr lang="en-US" dirty="0">
                <a:solidFill>
                  <a:schemeClr val="tx2"/>
                </a:solidFill>
              </a:rPr>
              <a:t> and </a:t>
            </a:r>
            <a:r>
              <a:rPr lang="en-US" b="1" dirty="0">
                <a:solidFill>
                  <a:schemeClr val="tx2"/>
                </a:solidFill>
              </a:rPr>
              <a:t>compilation</a:t>
            </a:r>
            <a:r>
              <a:rPr lang="en-US" dirty="0">
                <a:solidFill>
                  <a:schemeClr val="tx2"/>
                </a:solidFill>
              </a:rPr>
              <a:t> systems for adaptive scheduling, data mapping, access/sharing control, …</a:t>
            </a:r>
          </a:p>
          <a:p>
            <a:pPr marL="0" indent="0">
              <a:buNone/>
            </a:pPr>
            <a:endParaRPr lang="en-US" dirty="0"/>
          </a:p>
          <a:p>
            <a:pPr marL="0" indent="0">
              <a:buNone/>
            </a:pPr>
            <a:r>
              <a:rPr lang="en-US" dirty="0">
                <a:solidFill>
                  <a:srgbClr val="0070C0"/>
                </a:solidFill>
              </a:rPr>
              <a:t>5. </a:t>
            </a:r>
            <a:r>
              <a:rPr lang="en-US" b="1" dirty="0">
                <a:solidFill>
                  <a:srgbClr val="0070C0"/>
                </a:solidFill>
              </a:rPr>
              <a:t>Infrastructures</a:t>
            </a:r>
            <a:r>
              <a:rPr lang="en-US" dirty="0">
                <a:solidFill>
                  <a:srgbClr val="0070C0"/>
                </a:solidFill>
              </a:rPr>
              <a:t>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77272"/>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9931430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948005"/>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600" dirty="0"/>
              <a:t>DAMOV Analysis Methodology &amp; Workloads</a:t>
            </a:r>
            <a:endParaRPr lang="en-US" sz="36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https://arxiv.org/pdf/2105.03725.pdf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5794310"/>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6" name="Slide Number Placeholder 5">
            <a:extLst>
              <a:ext uri="{FF2B5EF4-FFF2-40B4-BE49-F238E27FC236}">
                <a16:creationId xmlns:a16="http://schemas.microsoft.com/office/drawing/2014/main" id="{6BC66A82-2219-E240-BAFB-4CEF16612443}"/>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44</a:t>
            </a:r>
          </a:p>
        </p:txBody>
      </p:sp>
    </p:spTree>
    <p:extLst>
      <p:ext uri="{BB962C8B-B14F-4D97-AF65-F5344CB8AC3E}">
        <p14:creationId xmlns:p14="http://schemas.microsoft.com/office/powerpoint/2010/main" val="3872429888"/>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PIM Can Enable New Medical Platforms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b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ＭＳ Ｐゴシック" panose="020B0600070205080204" pitchFamily="34" charset="-128"/>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625152209"/>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236</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Tree>
    <p:extLst>
      <p:ext uri="{BB962C8B-B14F-4D97-AF65-F5344CB8AC3E}">
        <p14:creationId xmlns:p14="http://schemas.microsoft.com/office/powerpoint/2010/main" val="4209417424"/>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 Overview</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solidFill>
                  <a:srgbClr val="0432FF"/>
                </a:solidFill>
              </a:rPr>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97103997"/>
      </p:ext>
    </p:extLst>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to appear,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484247312"/>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6C4B3FF-961C-8E4D-8E32-9A70FB45E8F8}"/>
              </a:ext>
            </a:extLst>
          </p:cNvPr>
          <p:cNvPicPr>
            <a:picLocks noChangeAspect="1"/>
          </p:cNvPicPr>
          <p:nvPr/>
        </p:nvPicPr>
        <p:blipFill>
          <a:blip r:embed="rId7"/>
          <a:stretch>
            <a:fillRect/>
          </a:stretch>
        </p:blipFill>
        <p:spPr>
          <a:xfrm>
            <a:off x="1399080" y="2507031"/>
            <a:ext cx="6345839" cy="4315761"/>
          </a:xfrm>
          <a:prstGeom prst="rect">
            <a:avLst/>
          </a:prstGeom>
        </p:spPr>
      </p:pic>
      <p:sp>
        <p:nvSpPr>
          <p:cNvPr id="5" name="TextBox 4">
            <a:extLst>
              <a:ext uri="{FF2B5EF4-FFF2-40B4-BE49-F238E27FC236}">
                <a16:creationId xmlns:a16="http://schemas.microsoft.com/office/drawing/2014/main" id="{25539279-48A3-BE4E-B6C7-1E37C771F1BB}"/>
              </a:ext>
            </a:extLst>
          </p:cNvPr>
          <p:cNvSpPr txBox="1"/>
          <p:nvPr/>
        </p:nvSpPr>
        <p:spPr>
          <a:xfrm>
            <a:off x="2788947" y="6541128"/>
            <a:ext cx="35661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https://www.youtube.com/watch?v=r7sn41lH-4A</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3344286223"/>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788646850"/>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454547"/>
            <a:ext cx="8428037" cy="822325"/>
          </a:xfrm>
        </p:spPr>
        <p:txBody>
          <a:bodyPr/>
          <a:lstStyle/>
          <a:p>
            <a:pPr algn="ctr" eaLnBrk="1" hangingPunct="1"/>
            <a:r>
              <a:rPr lang="en-US" sz="5000" dirty="0">
                <a:latin typeface="Garamond" charset="0"/>
              </a:rPr>
              <a:t>Unfortunately, Little or No </a:t>
            </a:r>
            <a:br>
              <a:rPr lang="en-US" sz="5000" dirty="0">
                <a:latin typeface="Garamond" charset="0"/>
              </a:rPr>
            </a:br>
            <a:r>
              <a:rPr lang="en-US" sz="5000" dirty="0">
                <a:latin typeface="Garamond" charset="0"/>
              </a:rPr>
              <a:t>Time for the Next Two Parts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37249748"/>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Info in This Longer Tutorial…</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163376925"/>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6047526"/>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Data-Driven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7011743"/>
      </p:ext>
    </p:extLst>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2150130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98957649"/>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Can we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fundamentally intelligent architectures?</a:t>
            </a:r>
          </a:p>
        </p:txBody>
      </p:sp>
    </p:spTree>
    <p:extLst>
      <p:ext uri="{BB962C8B-B14F-4D97-AF65-F5344CB8AC3E}">
        <p14:creationId xmlns:p14="http://schemas.microsoft.com/office/powerpoint/2010/main" val="22432639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How do we start?</a:t>
            </a:r>
          </a:p>
        </p:txBody>
      </p:sp>
    </p:spTree>
    <p:extLst>
      <p:ext uri="{BB962C8B-B14F-4D97-AF65-F5344CB8AC3E}">
        <p14:creationId xmlns:p14="http://schemas.microsoft.com/office/powerpoint/2010/main" val="1821119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396721196"/>
      </p:ext>
    </p:extLst>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38742556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832116738"/>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677988"/>
            <a:ext cx="9186863" cy="2005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97106948"/>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276600"/>
            <a:ext cx="9144000" cy="2949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872426485"/>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256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7598973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solidFill>
                  <a:srgbClr val="FF0000"/>
                </a:solidFill>
              </a:rPr>
              <a:t>Reality</a:t>
            </a:r>
            <a:r>
              <a:rPr lang="en-US" dirty="0"/>
              <a:t>: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solidFill>
                  <a:srgbClr val="0000FF"/>
                </a:solidFill>
              </a:rPr>
              <a:t>Dream</a:t>
            </a:r>
            <a:r>
              <a:rPr lang="en-US" dirty="0"/>
              <a:t>: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257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23398889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41007042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1052513"/>
            <a:ext cx="8724900" cy="574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1212731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607275514"/>
      </p:ext>
    </p:extLst>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000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95288" y="2508250"/>
            <a:ext cx="8255000" cy="408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13738733"/>
      </p:ext>
    </p:extLst>
  </p:cSld>
  <p:clrMapOvr>
    <a:masterClrMapping/>
  </p:clrMapOvr>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3251315361"/>
      </p:ext>
    </p:extLst>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938" y="4567386"/>
            <a:ext cx="9144000" cy="188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0013" y="1125538"/>
            <a:ext cx="9072562" cy="2274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2464435036"/>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10124363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432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solidFill>
                  <a:srgbClr val="0432FF"/>
                </a:solidFill>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1183902844"/>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r>
              <a:rPr lang="en-US" sz="1600" dirty="0"/>
              <a:t>Rahul </a:t>
            </a:r>
            <a:r>
              <a:rPr lang="en-US" sz="1600" dirty="0" err="1"/>
              <a:t>Bera</a:t>
            </a:r>
            <a:r>
              <a:rPr lang="en-US" sz="1600" dirty="0"/>
              <a:t>, Konstantinos </a:t>
            </a:r>
            <a:r>
              <a:rPr lang="en-US" sz="1600" dirty="0" err="1"/>
              <a:t>Kanellopoulos</a:t>
            </a:r>
            <a:r>
              <a:rPr lang="en-US" sz="1600" dirty="0"/>
              <a:t>, Anant Nori, Taha </a:t>
            </a:r>
            <a:r>
              <a:rPr lang="en-US" sz="1600" dirty="0" err="1"/>
              <a:t>Shahroodi</a:t>
            </a:r>
            <a:r>
              <a:rPr lang="en-US" sz="1600" dirty="0"/>
              <a:t>, Sreenivas </a:t>
            </a:r>
            <a:r>
              <a:rPr lang="en-US" sz="1600" dirty="0" err="1"/>
              <a:t>Subramoney</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"Pythia: A Customizable Hardware Prefetching Framework Using Online Reinforcement Learning"</a:t>
            </a:r>
            <a:br>
              <a:rPr lang="en-US" sz="1600" dirty="0"/>
            </a:br>
            <a:r>
              <a:rPr lang="en-US" sz="1600" i="1" dirty="0"/>
              <a:t>Proceedings of the </a:t>
            </a:r>
            <a:r>
              <a:rPr lang="en-US" sz="1600" i="1" dirty="0">
                <a:hlinkClick r:id="rId3"/>
              </a:rPr>
              <a:t>54th International Symposium on Microarchitecture</a:t>
            </a:r>
            <a:r>
              <a:rPr lang="en-US" sz="1600" i="1" dirty="0"/>
              <a:t> (</a:t>
            </a:r>
            <a:r>
              <a:rPr lang="en-US" sz="1600" b="1" i="1" dirty="0"/>
              <a:t>MICRO</a:t>
            </a:r>
            <a:r>
              <a:rPr lang="en-US" sz="1600" i="1" dirty="0"/>
              <a:t>)</a:t>
            </a:r>
            <a:r>
              <a:rPr lang="en-US" sz="1600" dirty="0"/>
              <a:t>, Virtual, October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Slides (pptx)</a:t>
            </a:r>
            <a:r>
              <a:rPr lang="en-US" sz="1600" dirty="0"/>
              <a:t> </a:t>
            </a:r>
            <a:r>
              <a:rPr lang="en-US" sz="1600" dirty="0">
                <a:hlinkClick r:id="rId9"/>
              </a:rPr>
              <a:t>(pdf)</a:t>
            </a:r>
            <a:r>
              <a:rPr lang="en-US" sz="1600" dirty="0"/>
              <a:t>]</a:t>
            </a:r>
            <a:br>
              <a:rPr lang="en-US" sz="1600" dirty="0"/>
            </a:br>
            <a:r>
              <a:rPr lang="en-US" sz="1600" dirty="0"/>
              <a:t>[</a:t>
            </a:r>
            <a:r>
              <a:rPr lang="en-US" sz="1600" dirty="0">
                <a:hlinkClick r:id="rId10"/>
              </a:rPr>
              <a:t>Talk Video</a:t>
            </a:r>
            <a:r>
              <a:rPr lang="en-US" sz="1600" dirty="0"/>
              <a:t> (20 minutes)]</a:t>
            </a:r>
            <a:br>
              <a:rPr lang="en-US" sz="1600" dirty="0"/>
            </a:br>
            <a:r>
              <a:rPr lang="en-US" sz="1600" dirty="0"/>
              <a:t>[</a:t>
            </a:r>
            <a:r>
              <a:rPr lang="en-US" sz="1600" dirty="0">
                <a:hlinkClick r:id="rId11"/>
              </a:rPr>
              <a:t>Lightning Talk Video</a:t>
            </a:r>
            <a:r>
              <a:rPr lang="en-US" sz="1600" dirty="0"/>
              <a:t> (1.5 minutes)]</a:t>
            </a:r>
            <a:br>
              <a:rPr lang="en-US" sz="1600" dirty="0"/>
            </a:br>
            <a:r>
              <a:rPr lang="en-US" sz="1600" dirty="0"/>
              <a:t>[</a:t>
            </a:r>
            <a:r>
              <a:rPr lang="en-US" sz="1600" dirty="0">
                <a:hlinkClick r:id="rId12"/>
              </a:rPr>
              <a:t>Pythia Source Code (Officially Artifact Evaluated with All Badges)</a:t>
            </a:r>
            <a:r>
              <a:rPr lang="en-US" sz="1600" dirty="0"/>
              <a:t>]</a:t>
            </a:r>
            <a:br>
              <a:rPr lang="en-US" sz="1600" dirty="0"/>
            </a:br>
            <a:r>
              <a:rPr lang="en-US" sz="1600" dirty="0"/>
              <a:t>[</a:t>
            </a:r>
            <a:r>
              <a:rPr lang="en-US" sz="1600" dirty="0">
                <a:hlinkClick r:id="rId13"/>
              </a:rPr>
              <a:t>arXiv version</a:t>
            </a:r>
            <a:r>
              <a:rPr lang="en-US" sz="1600" dirty="0"/>
              <a:t>]</a:t>
            </a:r>
          </a:p>
          <a:p>
            <a:pPr marL="0" indent="0">
              <a:buNone/>
            </a:pPr>
            <a:br>
              <a:rPr lang="en-US" sz="1600" dirty="0"/>
            </a:br>
            <a:endParaRPr lang="en-US" sz="1600" dirty="0"/>
          </a:p>
        </p:txBody>
      </p:sp>
      <p:pic>
        <p:nvPicPr>
          <p:cNvPr id="8" name="Picture 7">
            <a:extLst>
              <a:ext uri="{FF2B5EF4-FFF2-40B4-BE49-F238E27FC236}">
                <a16:creationId xmlns:a16="http://schemas.microsoft.com/office/drawing/2014/main" id="{1701DCC2-6CD5-A04C-9F39-E488424A902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4083" y="4460635"/>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3180D2CD-D1FB-7F4E-9E0F-D796E4F17354}"/>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15">
                  <a:extLst>
                    <a:ext uri="{A12FA001-AC4F-418D-AE19-62706E023703}">
                      <ahyp:hlinkClr xmlns:ahyp="http://schemas.microsoft.com/office/drawing/2018/hyperlinkcolor" val="tx"/>
                    </a:ext>
                  </a:extLst>
                </a:hlinkClick>
              </a:rPr>
              <a:t>https://arxiv.org/pdf/2109.12021.pdf</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728232680"/>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Rahul </a:t>
            </a:r>
            <a:r>
              <a:rPr kumimoji="0" lang="en-US" sz="2400" b="1" i="0" u="sng"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Bera</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Konstantinos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Kanellopoulos</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Anant V. Nori,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Taha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Shahroodi</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Sreenivas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Subramoney</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Onur</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Mutlu</a:t>
            </a:r>
            <a:endPar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16923"/>
          </a:xfrm>
          <a:prstGeom prst="rect">
            <a:avLst/>
          </a:prstGeom>
          <a:solidFill>
            <a:srgbClr val="232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Pythia</a:t>
            </a:r>
            <a:endParaRPr kumimoji="0" lang="en-US" sz="62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A Customizable Hardware Prefetching Framework Using Online Reinforcement Learning</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2" name="Picture 11">
            <a:extLst>
              <a:ext uri="{FF2B5EF4-FFF2-40B4-BE49-F238E27FC236}">
                <a16:creationId xmlns:a16="http://schemas.microsoft.com/office/drawing/2014/main" id="{17108674-F00F-2B40-AD5B-7FE829C4B79E}"/>
              </a:ext>
            </a:extLst>
          </p:cNvPr>
          <p:cNvPicPr>
            <a:picLocks noChangeAspect="1"/>
          </p:cNvPicPr>
          <p:nvPr/>
        </p:nvPicPr>
        <p:blipFill>
          <a:blip r:embed="rId6"/>
          <a:stretch>
            <a:fillRect/>
          </a:stretch>
        </p:blipFill>
        <p:spPr>
          <a:xfrm>
            <a:off x="6948407" y="5601696"/>
            <a:ext cx="1767017" cy="691012"/>
          </a:xfrm>
          <a:prstGeom prst="rect">
            <a:avLst/>
          </a:prstGeom>
        </p:spPr>
      </p:pic>
      <p:pic>
        <p:nvPicPr>
          <p:cNvPr id="8" name="Picture 7">
            <a:extLst>
              <a:ext uri="{FF2B5EF4-FFF2-40B4-BE49-F238E27FC236}">
                <a16:creationId xmlns:a16="http://schemas.microsoft.com/office/drawing/2014/main" id="{FD298C08-FC93-E646-B31F-6B7F8C471F3A}"/>
              </a:ext>
            </a:extLst>
          </p:cNvPr>
          <p:cNvPicPr>
            <a:picLocks noChangeAspect="1"/>
          </p:cNvPicPr>
          <p:nvPr/>
        </p:nvPicPr>
        <p:blipFill>
          <a:blip r:embed="rId7"/>
          <a:stretch>
            <a:fillRect/>
          </a:stretch>
        </p:blipFill>
        <p:spPr>
          <a:xfrm>
            <a:off x="6127264" y="113396"/>
            <a:ext cx="908812" cy="903791"/>
          </a:xfrm>
          <a:prstGeom prst="rect">
            <a:avLst/>
          </a:prstGeom>
        </p:spPr>
      </p:pic>
      <p:pic>
        <p:nvPicPr>
          <p:cNvPr id="9" name="Picture 8">
            <a:extLst>
              <a:ext uri="{FF2B5EF4-FFF2-40B4-BE49-F238E27FC236}">
                <a16:creationId xmlns:a16="http://schemas.microsoft.com/office/drawing/2014/main" id="{F5EDFA81-19D9-314E-9BB1-888EB0FFA586}"/>
              </a:ext>
            </a:extLst>
          </p:cNvPr>
          <p:cNvPicPr>
            <a:picLocks noChangeAspect="1"/>
          </p:cNvPicPr>
          <p:nvPr/>
        </p:nvPicPr>
        <p:blipFill>
          <a:blip r:embed="rId8"/>
          <a:stretch>
            <a:fillRect/>
          </a:stretch>
        </p:blipFill>
        <p:spPr>
          <a:xfrm>
            <a:off x="7125746" y="113395"/>
            <a:ext cx="908812" cy="903791"/>
          </a:xfrm>
          <a:prstGeom prst="rect">
            <a:avLst/>
          </a:prstGeom>
        </p:spPr>
      </p:pic>
      <p:pic>
        <p:nvPicPr>
          <p:cNvPr id="10" name="Picture 9">
            <a:extLst>
              <a:ext uri="{FF2B5EF4-FFF2-40B4-BE49-F238E27FC236}">
                <a16:creationId xmlns:a16="http://schemas.microsoft.com/office/drawing/2014/main" id="{D3C7A674-47D3-FB49-A74C-491B52491BA3}"/>
              </a:ext>
            </a:extLst>
          </p:cNvPr>
          <p:cNvPicPr>
            <a:picLocks noChangeAspect="1"/>
          </p:cNvPicPr>
          <p:nvPr/>
        </p:nvPicPr>
        <p:blipFill>
          <a:blip r:embed="rId9"/>
          <a:stretch>
            <a:fillRect/>
          </a:stretch>
        </p:blipFill>
        <p:spPr>
          <a:xfrm>
            <a:off x="8124229" y="113394"/>
            <a:ext cx="908812" cy="903791"/>
          </a:xfrm>
          <a:prstGeom prst="rect">
            <a:avLst/>
          </a:prstGeom>
        </p:spPr>
      </p:pic>
      <p:sp>
        <p:nvSpPr>
          <p:cNvPr id="5" name="TextBox 4">
            <a:extLst>
              <a:ext uri="{FF2B5EF4-FFF2-40B4-BE49-F238E27FC236}">
                <a16:creationId xmlns:a16="http://schemas.microsoft.com/office/drawing/2014/main" id="{6ED748E9-D2F2-4145-9728-0B85031E8E5C}"/>
              </a:ext>
            </a:extLst>
          </p:cNvPr>
          <p:cNvSpPr txBox="1"/>
          <p:nvPr/>
        </p:nvSpPr>
        <p:spPr>
          <a:xfrm>
            <a:off x="1940510" y="5020679"/>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0"/>
              </a:rPr>
              <a:t>https://github.com/CMU-SAFARI/Pythia</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2132311214"/>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78D72AD6-90F9-4D4E-BB8C-B3CAE2447857}"/>
              </a:ext>
            </a:extLst>
          </p:cNvPr>
          <p:cNvSpPr/>
          <p:nvPr/>
        </p:nvSpPr>
        <p:spPr>
          <a:xfrm>
            <a:off x="90613" y="4939815"/>
            <a:ext cx="8972997" cy="1228072"/>
          </a:xfrm>
          <a:prstGeom prst="roundRect">
            <a:avLst>
              <a:gd name="adj" fmla="val 4914"/>
            </a:avLst>
          </a:prstGeom>
          <a:solidFill>
            <a:srgbClr val="FFD4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ounded Rectangle 9">
            <a:extLst>
              <a:ext uri="{FF2B5EF4-FFF2-40B4-BE49-F238E27FC236}">
                <a16:creationId xmlns:a16="http://schemas.microsoft.com/office/drawing/2014/main" id="{323F9310-436B-2148-9BEE-287B9C8D0845}"/>
              </a:ext>
            </a:extLst>
          </p:cNvPr>
          <p:cNvSpPr/>
          <p:nvPr/>
        </p:nvSpPr>
        <p:spPr>
          <a:xfrm>
            <a:off x="90614" y="3731501"/>
            <a:ext cx="8972997" cy="1157390"/>
          </a:xfrm>
          <a:prstGeom prst="roundRect">
            <a:avLst>
              <a:gd name="adj" fmla="val 4752"/>
            </a:avLst>
          </a:prstGeom>
          <a:solidFill>
            <a:srgbClr val="E2F0D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ounded Rectangle 8">
            <a:extLst>
              <a:ext uri="{FF2B5EF4-FFF2-40B4-BE49-F238E27FC236}">
                <a16:creationId xmlns:a16="http://schemas.microsoft.com/office/drawing/2014/main" id="{0E26C6B5-FAA5-AD49-A5C5-27FF882473B7}"/>
              </a:ext>
            </a:extLst>
          </p:cNvPr>
          <p:cNvSpPr/>
          <p:nvPr/>
        </p:nvSpPr>
        <p:spPr>
          <a:xfrm>
            <a:off x="90615" y="2762038"/>
            <a:ext cx="8972997" cy="918538"/>
          </a:xfrm>
          <a:prstGeom prst="roundRect">
            <a:avLst>
              <a:gd name="adj" fmla="val 6118"/>
            </a:avLst>
          </a:prstGeom>
          <a:solidFill>
            <a:srgbClr val="FFF2C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ounded Rectangle 5">
            <a:extLst>
              <a:ext uri="{FF2B5EF4-FFF2-40B4-BE49-F238E27FC236}">
                <a16:creationId xmlns:a16="http://schemas.microsoft.com/office/drawing/2014/main" id="{245F93DA-41DE-4A4C-9B1D-817B6A0EBC50}"/>
              </a:ext>
            </a:extLst>
          </p:cNvPr>
          <p:cNvSpPr/>
          <p:nvPr/>
        </p:nvSpPr>
        <p:spPr>
          <a:xfrm>
            <a:off x="80387" y="1553645"/>
            <a:ext cx="8972997" cy="1157390"/>
          </a:xfrm>
          <a:prstGeom prst="roundRect">
            <a:avLst>
              <a:gd name="adj" fmla="val 5700"/>
            </a:avLst>
          </a:prstGeom>
          <a:solidFill>
            <a:srgbClr val="FBE5D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ounded Rectangle 3">
            <a:extLst>
              <a:ext uri="{FF2B5EF4-FFF2-40B4-BE49-F238E27FC236}">
                <a16:creationId xmlns:a16="http://schemas.microsoft.com/office/drawing/2014/main" id="{7D6700DE-A60F-0047-B270-63F9AB574DCC}"/>
              </a:ext>
            </a:extLst>
          </p:cNvPr>
          <p:cNvSpPr/>
          <p:nvPr/>
        </p:nvSpPr>
        <p:spPr>
          <a:xfrm>
            <a:off x="90616" y="936172"/>
            <a:ext cx="8972997" cy="566471"/>
          </a:xfrm>
          <a:prstGeom prst="roundRect">
            <a:avLst>
              <a:gd name="adj" fmla="val 10119"/>
            </a:avLst>
          </a:prstGeom>
          <a:solidFill>
            <a:srgbClr val="DAE3F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A709DE5-F276-824C-9D6F-0E1B1DEE5DF3}"/>
              </a:ext>
            </a:extLst>
          </p:cNvPr>
          <p:cNvSpPr>
            <a:spLocks noGrp="1"/>
          </p:cNvSpPr>
          <p:nvPr>
            <p:ph type="title"/>
          </p:nvPr>
        </p:nvSpPr>
        <p:spPr/>
        <p:txBody>
          <a:bodyPr>
            <a:normAutofit fontScale="90000"/>
          </a:bodyPr>
          <a:lstStyle/>
          <a:p>
            <a:r>
              <a:rPr lang="en-US" dirty="0"/>
              <a:t>Executive Summary</a:t>
            </a:r>
          </a:p>
        </p:txBody>
      </p:sp>
      <p:sp>
        <p:nvSpPr>
          <p:cNvPr id="13" name="TextBox 12">
            <a:extLst>
              <a:ext uri="{FF2B5EF4-FFF2-40B4-BE49-F238E27FC236}">
                <a16:creationId xmlns:a16="http://schemas.microsoft.com/office/drawing/2014/main" id="{CDE8B0D0-D472-A74F-9DA1-634CACC78EB5}"/>
              </a:ext>
            </a:extLst>
          </p:cNvPr>
          <p:cNvSpPr txBox="1"/>
          <p:nvPr/>
        </p:nvSpPr>
        <p:spPr>
          <a:xfrm>
            <a:off x="2205308" y="6273497"/>
            <a:ext cx="4743606" cy="408623"/>
          </a:xfrm>
          <a:prstGeom prst="roundRect">
            <a:avLst/>
          </a:prstGeom>
          <a:solidFill>
            <a:schemeClr val="bg1">
              <a:lumMod val="95000"/>
            </a:schemeClr>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3"/>
              </a:rPr>
              <a:t>https://github.com/CMU-SAFARI/Pythia</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3" name="Content Placeholder 2">
            <a:extLst>
              <a:ext uri="{FF2B5EF4-FFF2-40B4-BE49-F238E27FC236}">
                <a16:creationId xmlns:a16="http://schemas.microsoft.com/office/drawing/2014/main" id="{44722C4C-45FE-344B-A79D-CCCD100D937C}"/>
              </a:ext>
            </a:extLst>
          </p:cNvPr>
          <p:cNvSpPr>
            <a:spLocks noGrp="1"/>
          </p:cNvSpPr>
          <p:nvPr>
            <p:ph idx="1"/>
          </p:nvPr>
        </p:nvSpPr>
        <p:spPr>
          <a:xfrm>
            <a:off x="68368" y="936172"/>
            <a:ext cx="8995245" cy="5789494"/>
          </a:xfrm>
        </p:spPr>
        <p:txBody>
          <a:bodyPr>
            <a:normAutofit/>
          </a:bodyPr>
          <a:lstStyle/>
          <a:p>
            <a:r>
              <a:rPr lang="en-US" sz="1800" b="1" dirty="0">
                <a:solidFill>
                  <a:srgbClr val="0070C0"/>
                </a:solidFill>
                <a:latin typeface="Calibri" panose="020F0502020204030204" pitchFamily="34" charset="0"/>
                <a:cs typeface="Calibri" panose="020F0502020204030204" pitchFamily="34" charset="0"/>
              </a:rPr>
              <a:t>Background</a:t>
            </a:r>
            <a:r>
              <a:rPr lang="en-US" sz="1800" dirty="0">
                <a:latin typeface="Calibri" panose="020F0502020204030204" pitchFamily="34" charset="0"/>
                <a:cs typeface="Calibri" panose="020F0502020204030204" pitchFamily="34" charset="0"/>
              </a:rPr>
              <a:t>: Prefetchers predict addresses of future memory requests by associating memory access patterns with program context (called </a:t>
            </a:r>
            <a:r>
              <a:rPr lang="en-US" sz="1800" b="1" dirty="0">
                <a:solidFill>
                  <a:schemeClr val="accent1">
                    <a:lumMod val="75000"/>
                  </a:schemeClr>
                </a:solidFill>
                <a:latin typeface="Calibri" panose="020F0502020204030204" pitchFamily="34" charset="0"/>
                <a:cs typeface="Calibri" panose="020F0502020204030204" pitchFamily="34" charset="0"/>
              </a:rPr>
              <a:t>feature</a:t>
            </a:r>
            <a:r>
              <a:rPr lang="en-US" sz="1800" dirty="0">
                <a:latin typeface="Calibri" panose="020F0502020204030204" pitchFamily="34" charset="0"/>
                <a:cs typeface="Calibri" panose="020F0502020204030204" pitchFamily="34" charset="0"/>
              </a:rPr>
              <a:t>)</a:t>
            </a:r>
          </a:p>
          <a:p>
            <a:r>
              <a:rPr lang="en-US" sz="1800" b="1" dirty="0">
                <a:solidFill>
                  <a:srgbClr val="E30305"/>
                </a:solidFill>
                <a:latin typeface="Calibri" panose="020F0502020204030204" pitchFamily="34" charset="0"/>
                <a:cs typeface="Calibri" panose="020F0502020204030204" pitchFamily="34" charset="0"/>
              </a:rPr>
              <a:t>Problem</a:t>
            </a:r>
            <a:r>
              <a:rPr lang="en-US" sz="1800" dirty="0">
                <a:latin typeface="Calibri" panose="020F0502020204030204" pitchFamily="34" charset="0"/>
                <a:cs typeface="Calibri" panose="020F0502020204030204" pitchFamily="34" charset="0"/>
              </a:rPr>
              <a:t>: Three key shortcomings of prior prefetchers:</a:t>
            </a:r>
          </a:p>
          <a:p>
            <a:pPr marL="536575" lvl="1" indent="-179388"/>
            <a:r>
              <a:rPr lang="en-US" sz="1600" dirty="0">
                <a:latin typeface="Calibri" panose="020F0502020204030204" pitchFamily="34" charset="0"/>
                <a:cs typeface="Calibri" panose="020F0502020204030204" pitchFamily="34" charset="0"/>
              </a:rPr>
              <a:t>Predict mainly using a </a:t>
            </a:r>
            <a:r>
              <a:rPr lang="en-US" sz="1600" b="1" dirty="0">
                <a:solidFill>
                  <a:srgbClr val="C00000"/>
                </a:solidFill>
                <a:latin typeface="Calibri" panose="020F0502020204030204" pitchFamily="34" charset="0"/>
                <a:cs typeface="Calibri" panose="020F0502020204030204" pitchFamily="34" charset="0"/>
              </a:rPr>
              <a:t>single program feature</a:t>
            </a:r>
          </a:p>
          <a:p>
            <a:pPr marL="536575" lvl="1" indent="-179388"/>
            <a:r>
              <a:rPr lang="en-US" sz="1600" dirty="0">
                <a:latin typeface="Calibri" panose="020F0502020204030204" pitchFamily="34" charset="0"/>
                <a:cs typeface="Calibri" panose="020F0502020204030204" pitchFamily="34" charset="0"/>
              </a:rPr>
              <a:t>Lack </a:t>
            </a:r>
            <a:r>
              <a:rPr lang="en-US" sz="1600" b="1" dirty="0">
                <a:solidFill>
                  <a:srgbClr val="C00000"/>
                </a:solidFill>
                <a:latin typeface="Calibri" panose="020F0502020204030204" pitchFamily="34" charset="0"/>
                <a:cs typeface="Calibri" panose="020F0502020204030204" pitchFamily="34" charset="0"/>
              </a:rPr>
              <a:t>inherent system awareness </a:t>
            </a:r>
            <a:r>
              <a:rPr lang="en-US" sz="1600" dirty="0">
                <a:latin typeface="Calibri" panose="020F0502020204030204" pitchFamily="34" charset="0"/>
                <a:cs typeface="Calibri" panose="020F0502020204030204" pitchFamily="34" charset="0"/>
              </a:rPr>
              <a:t>(e.g., memory bandwidth usage)</a:t>
            </a:r>
          </a:p>
          <a:p>
            <a:pPr marL="536575" lvl="1" indent="-179388"/>
            <a:r>
              <a:rPr lang="en-US" sz="1600" dirty="0">
                <a:latin typeface="Calibri" panose="020F0502020204030204" pitchFamily="34" charset="0"/>
                <a:cs typeface="Calibri" panose="020F0502020204030204" pitchFamily="34" charset="0"/>
              </a:rPr>
              <a:t>Lack </a:t>
            </a:r>
            <a:r>
              <a:rPr lang="en-US" sz="1600" b="1" dirty="0">
                <a:solidFill>
                  <a:srgbClr val="C00000"/>
                </a:solidFill>
                <a:latin typeface="Calibri" panose="020F0502020204030204" pitchFamily="34" charset="0"/>
                <a:cs typeface="Calibri" panose="020F0502020204030204" pitchFamily="34" charset="0"/>
              </a:rPr>
              <a:t>in-silicon customizability</a:t>
            </a:r>
          </a:p>
          <a:p>
            <a:r>
              <a:rPr lang="en-US" sz="1800" b="1" dirty="0">
                <a:solidFill>
                  <a:schemeClr val="accent4">
                    <a:lumMod val="75000"/>
                  </a:schemeClr>
                </a:solidFill>
                <a:latin typeface="Calibri" panose="020F0502020204030204" pitchFamily="34" charset="0"/>
                <a:cs typeface="Calibri" panose="020F0502020204030204" pitchFamily="34" charset="0"/>
              </a:rPr>
              <a:t>Goal</a:t>
            </a:r>
            <a:r>
              <a:rPr lang="en-US" sz="1800" dirty="0">
                <a:latin typeface="Calibri" panose="020F0502020204030204" pitchFamily="34" charset="0"/>
                <a:cs typeface="Calibri" panose="020F0502020204030204" pitchFamily="34" charset="0"/>
              </a:rPr>
              <a:t>: Design a prefetching framework that:</a:t>
            </a:r>
          </a:p>
          <a:p>
            <a:pPr marL="536575" lvl="1" indent="-179388"/>
            <a:r>
              <a:rPr lang="en-US" sz="1600" dirty="0">
                <a:latin typeface="Calibri" panose="020F0502020204030204" pitchFamily="34" charset="0"/>
                <a:cs typeface="Calibri" panose="020F0502020204030204" pitchFamily="34" charset="0"/>
              </a:rPr>
              <a:t>Learns from </a:t>
            </a:r>
            <a:r>
              <a:rPr lang="en-US" sz="1600" b="1" dirty="0">
                <a:solidFill>
                  <a:schemeClr val="accent4">
                    <a:lumMod val="75000"/>
                  </a:schemeClr>
                </a:solidFill>
                <a:latin typeface="Calibri" panose="020F0502020204030204" pitchFamily="34" charset="0"/>
                <a:cs typeface="Calibri" panose="020F0502020204030204" pitchFamily="34" charset="0"/>
              </a:rPr>
              <a:t>multiple features</a:t>
            </a:r>
            <a:r>
              <a:rPr lang="en-US" sz="1600" dirty="0">
                <a:latin typeface="Calibri" panose="020F0502020204030204" pitchFamily="34" charset="0"/>
                <a:cs typeface="Calibri" panose="020F0502020204030204" pitchFamily="34" charset="0"/>
              </a:rPr>
              <a:t> and </a:t>
            </a:r>
            <a:r>
              <a:rPr lang="en-US" sz="1600" b="1" dirty="0">
                <a:solidFill>
                  <a:schemeClr val="accent4">
                    <a:lumMod val="75000"/>
                  </a:schemeClr>
                </a:solidFill>
                <a:latin typeface="Calibri" panose="020F0502020204030204" pitchFamily="34" charset="0"/>
                <a:cs typeface="Calibri" panose="020F0502020204030204" pitchFamily="34" charset="0"/>
              </a:rPr>
              <a:t>inherent system-level feedback</a:t>
            </a:r>
          </a:p>
          <a:p>
            <a:pPr marL="536575" lvl="1" indent="-179388"/>
            <a:r>
              <a:rPr lang="en-US" sz="1600" dirty="0">
                <a:latin typeface="Calibri" panose="020F0502020204030204" pitchFamily="34" charset="0"/>
                <a:cs typeface="Calibri" panose="020F0502020204030204" pitchFamily="34" charset="0"/>
              </a:rPr>
              <a:t>Can be </a:t>
            </a:r>
            <a:r>
              <a:rPr lang="en-US" sz="1600" b="1" dirty="0">
                <a:solidFill>
                  <a:schemeClr val="accent4">
                    <a:lumMod val="75000"/>
                  </a:schemeClr>
                </a:solidFill>
                <a:latin typeface="Calibri" panose="020F0502020204030204" pitchFamily="34" charset="0"/>
                <a:cs typeface="Calibri" panose="020F0502020204030204" pitchFamily="34" charset="0"/>
              </a:rPr>
              <a:t>customized in silicon</a:t>
            </a:r>
            <a:r>
              <a:rPr lang="en-US" sz="1600" dirty="0">
                <a:latin typeface="Calibri" panose="020F0502020204030204" pitchFamily="34" charset="0"/>
                <a:cs typeface="Calibri" panose="020F0502020204030204" pitchFamily="34" charset="0"/>
              </a:rPr>
              <a:t> to use different features and/or prefetching objectives</a:t>
            </a:r>
          </a:p>
          <a:p>
            <a:r>
              <a:rPr lang="en-US" sz="1800" b="1" dirty="0">
                <a:solidFill>
                  <a:schemeClr val="accent6">
                    <a:lumMod val="75000"/>
                  </a:schemeClr>
                </a:solidFill>
                <a:latin typeface="Calibri" panose="020F0502020204030204" pitchFamily="34" charset="0"/>
                <a:cs typeface="Calibri" panose="020F0502020204030204" pitchFamily="34" charset="0"/>
              </a:rPr>
              <a:t>Contribution</a:t>
            </a:r>
            <a:r>
              <a:rPr lang="en-US" sz="1800" dirty="0">
                <a:latin typeface="Calibri" panose="020F0502020204030204" pitchFamily="34" charset="0"/>
                <a:cs typeface="Calibri" panose="020F0502020204030204" pitchFamily="34" charset="0"/>
              </a:rPr>
              <a:t>: Pythia, which formulates prefetching as reinforcement learning problem</a:t>
            </a:r>
          </a:p>
          <a:p>
            <a:pPr marL="536575" lvl="1" indent="-179388"/>
            <a:r>
              <a:rPr lang="en-US" sz="1600" dirty="0">
                <a:latin typeface="Calibri" panose="020F0502020204030204" pitchFamily="34" charset="0"/>
                <a:cs typeface="Calibri" panose="020F0502020204030204" pitchFamily="34" charset="0"/>
              </a:rPr>
              <a:t>Takes</a:t>
            </a:r>
            <a:r>
              <a:rPr lang="en-US" sz="1600" b="1" dirty="0">
                <a:solidFill>
                  <a:srgbClr val="C00000"/>
                </a:solidFill>
                <a:latin typeface="Calibri" panose="020F0502020204030204" pitchFamily="34" charset="0"/>
                <a:cs typeface="Calibri" panose="020F0502020204030204" pitchFamily="34" charset="0"/>
              </a:rPr>
              <a:t> </a:t>
            </a:r>
            <a:r>
              <a:rPr lang="en-US" sz="1600" b="1" dirty="0">
                <a:solidFill>
                  <a:schemeClr val="accent6">
                    <a:lumMod val="75000"/>
                  </a:schemeClr>
                </a:solidFill>
                <a:latin typeface="Calibri" panose="020F0502020204030204" pitchFamily="34" charset="0"/>
                <a:cs typeface="Calibri" panose="020F0502020204030204" pitchFamily="34" charset="0"/>
              </a:rPr>
              <a:t>adaptive</a:t>
            </a:r>
            <a:r>
              <a:rPr lang="en-US" sz="1600" dirty="0">
                <a:latin typeface="Calibri" panose="020F0502020204030204" pitchFamily="34" charset="0"/>
                <a:cs typeface="Calibri" panose="020F0502020204030204" pitchFamily="34" charset="0"/>
              </a:rPr>
              <a:t> prefetch decisions using multiple features and system-level feedback</a:t>
            </a:r>
          </a:p>
          <a:p>
            <a:pPr marL="536575" lvl="1" indent="-179388"/>
            <a:r>
              <a:rPr lang="en-US" sz="1600" dirty="0">
                <a:latin typeface="Calibri" panose="020F0502020204030204" pitchFamily="34" charset="0"/>
                <a:cs typeface="Calibri" panose="020F0502020204030204" pitchFamily="34" charset="0"/>
              </a:rPr>
              <a:t>Can be </a:t>
            </a:r>
            <a:r>
              <a:rPr lang="en-US" sz="1600" b="1" dirty="0">
                <a:solidFill>
                  <a:schemeClr val="accent6">
                    <a:lumMod val="75000"/>
                  </a:schemeClr>
                </a:solidFill>
                <a:latin typeface="Calibri" panose="020F0502020204030204" pitchFamily="34" charset="0"/>
                <a:cs typeface="Calibri" panose="020F0502020204030204" pitchFamily="34" charset="0"/>
              </a:rPr>
              <a:t>customized in silicon</a:t>
            </a:r>
            <a:r>
              <a:rPr lang="en-US" sz="1600" dirty="0">
                <a:latin typeface="Calibri" panose="020F0502020204030204" pitchFamily="34" charset="0"/>
                <a:cs typeface="Calibri" panose="020F0502020204030204" pitchFamily="34" charset="0"/>
              </a:rPr>
              <a:t> for target workloads via simple configuration registers</a:t>
            </a:r>
          </a:p>
          <a:p>
            <a:pPr marL="536575" lvl="1" indent="-179388"/>
            <a:r>
              <a:rPr lang="en-US" sz="1600" dirty="0">
                <a:latin typeface="Calibri" panose="020F0502020204030204" pitchFamily="34" charset="0"/>
                <a:cs typeface="Calibri" panose="020F0502020204030204" pitchFamily="34" charset="0"/>
              </a:rPr>
              <a:t>Proposes</a:t>
            </a:r>
            <a:r>
              <a:rPr lang="en-US" sz="1600" b="1" dirty="0">
                <a:solidFill>
                  <a:schemeClr val="accent6">
                    <a:lumMod val="75000"/>
                  </a:schemeClr>
                </a:solidFill>
                <a:latin typeface="Calibri" panose="020F0502020204030204" pitchFamily="34" charset="0"/>
                <a:cs typeface="Calibri" panose="020F0502020204030204" pitchFamily="34" charset="0"/>
              </a:rPr>
              <a:t> a realistic and practical</a:t>
            </a:r>
            <a:r>
              <a:rPr lang="en-US" sz="1600" dirty="0">
                <a:latin typeface="Calibri" panose="020F0502020204030204" pitchFamily="34" charset="0"/>
                <a:cs typeface="Calibri" panose="020F0502020204030204" pitchFamily="34" charset="0"/>
              </a:rPr>
              <a:t> implementation of RL algorithm in hardware</a:t>
            </a:r>
          </a:p>
          <a:p>
            <a:r>
              <a:rPr lang="en-US" sz="1800" b="1" dirty="0">
                <a:solidFill>
                  <a:srgbClr val="7030A0"/>
                </a:solidFill>
                <a:latin typeface="Calibri" panose="020F0502020204030204" pitchFamily="34" charset="0"/>
                <a:cs typeface="Calibri" panose="020F0502020204030204" pitchFamily="34" charset="0"/>
              </a:rPr>
              <a:t>Key Results</a:t>
            </a:r>
            <a:r>
              <a:rPr lang="en-US" sz="1800" dirty="0">
                <a:latin typeface="Calibri" panose="020F0502020204030204" pitchFamily="34" charset="0"/>
                <a:cs typeface="Calibri" panose="020F0502020204030204" pitchFamily="34" charset="0"/>
              </a:rPr>
              <a:t>:</a:t>
            </a:r>
          </a:p>
          <a:p>
            <a:pPr marL="536575" lvl="1" indent="-179388"/>
            <a:r>
              <a:rPr lang="en-US" sz="1600" dirty="0">
                <a:latin typeface="Calibri" panose="020F0502020204030204" pitchFamily="34" charset="0"/>
                <a:cs typeface="Calibri" panose="020F0502020204030204" pitchFamily="34" charset="0"/>
              </a:rPr>
              <a:t>Evaluated using a wide range of workloads from SPEC CPU, PARSEC, </a:t>
            </a:r>
            <a:r>
              <a:rPr lang="en-US" sz="1600" dirty="0" err="1">
                <a:latin typeface="Calibri" panose="020F0502020204030204" pitchFamily="34" charset="0"/>
                <a:cs typeface="Calibri" panose="020F0502020204030204" pitchFamily="34" charset="0"/>
              </a:rPr>
              <a:t>Ligra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Cloudsuite</a:t>
            </a:r>
            <a:endParaRPr lang="en-US" sz="1600" dirty="0">
              <a:latin typeface="Calibri" panose="020F0502020204030204" pitchFamily="34" charset="0"/>
              <a:cs typeface="Calibri" panose="020F0502020204030204" pitchFamily="34" charset="0"/>
            </a:endParaRPr>
          </a:p>
          <a:p>
            <a:pPr marL="536575" lvl="1" indent="-179388"/>
            <a:r>
              <a:rPr lang="en-US" sz="1600" dirty="0">
                <a:latin typeface="Calibri" panose="020F0502020204030204" pitchFamily="34" charset="0"/>
                <a:cs typeface="Calibri" panose="020F0502020204030204" pitchFamily="34" charset="0"/>
              </a:rPr>
              <a:t>Outperforms best prefetcher (in 1-core config.) by </a:t>
            </a:r>
            <a:r>
              <a:rPr lang="en-US" sz="1600" b="1" dirty="0">
                <a:solidFill>
                  <a:srgbClr val="7030A0"/>
                </a:solidFill>
                <a:latin typeface="Calibri" panose="020F0502020204030204" pitchFamily="34" charset="0"/>
                <a:cs typeface="Calibri" panose="020F0502020204030204" pitchFamily="34" charset="0"/>
              </a:rPr>
              <a:t>3.4%, 7.7% and 17%</a:t>
            </a:r>
            <a:r>
              <a:rPr lang="en-US" sz="1600" b="1" dirty="0">
                <a:solidFill>
                  <a:srgbClr val="C00000"/>
                </a:solidFill>
                <a:latin typeface="Calibri" panose="020F0502020204030204" pitchFamily="34" charset="0"/>
                <a:cs typeface="Calibri" panose="020F0502020204030204" pitchFamily="34" charset="0"/>
              </a:rPr>
              <a:t> </a:t>
            </a:r>
            <a:r>
              <a:rPr lang="en-US" sz="1600" dirty="0">
                <a:latin typeface="Calibri" panose="020F0502020204030204" pitchFamily="34" charset="0"/>
                <a:cs typeface="Calibri" panose="020F0502020204030204" pitchFamily="34" charset="0"/>
              </a:rPr>
              <a:t>in 1/4/</a:t>
            </a:r>
            <a:r>
              <a:rPr lang="en-US" sz="1600" dirty="0" err="1">
                <a:latin typeface="Calibri" panose="020F0502020204030204" pitchFamily="34" charset="0"/>
                <a:cs typeface="Calibri" panose="020F0502020204030204" pitchFamily="34" charset="0"/>
              </a:rPr>
              <a:t>bw</a:t>
            </a:r>
            <a:r>
              <a:rPr lang="en-US" sz="1600" dirty="0">
                <a:latin typeface="Calibri" panose="020F0502020204030204" pitchFamily="34" charset="0"/>
                <a:cs typeface="Calibri" panose="020F0502020204030204" pitchFamily="34" charset="0"/>
              </a:rPr>
              <a:t>-constrained cores</a:t>
            </a:r>
          </a:p>
          <a:p>
            <a:pPr marL="536575" lvl="1" indent="-179388"/>
            <a:r>
              <a:rPr lang="en-US" sz="1600" dirty="0">
                <a:latin typeface="Calibri" panose="020F0502020204030204" pitchFamily="34" charset="0"/>
                <a:cs typeface="Calibri" panose="020F0502020204030204" pitchFamily="34" charset="0"/>
              </a:rPr>
              <a:t>Up to </a:t>
            </a:r>
            <a:r>
              <a:rPr lang="en-US" sz="1600" b="1" dirty="0">
                <a:solidFill>
                  <a:srgbClr val="7030A0"/>
                </a:solidFill>
                <a:latin typeface="Calibri" panose="020F0502020204030204" pitchFamily="34" charset="0"/>
                <a:cs typeface="Calibri" panose="020F0502020204030204" pitchFamily="34" charset="0"/>
              </a:rPr>
              <a:t>7.8% more performance </a:t>
            </a:r>
            <a:r>
              <a:rPr lang="en-US" sz="1600" dirty="0">
                <a:latin typeface="Calibri" panose="020F0502020204030204" pitchFamily="34" charset="0"/>
                <a:cs typeface="Calibri" panose="020F0502020204030204" pitchFamily="34" charset="0"/>
              </a:rPr>
              <a:t>over basic Pythia across </a:t>
            </a:r>
            <a:r>
              <a:rPr lang="en-US" sz="1600" dirty="0" err="1">
                <a:latin typeface="Calibri" panose="020F0502020204030204" pitchFamily="34" charset="0"/>
                <a:cs typeface="Calibri" panose="020F0502020204030204" pitchFamily="34" charset="0"/>
              </a:rPr>
              <a:t>Ligra</a:t>
            </a:r>
            <a:r>
              <a:rPr lang="en-US" sz="1600" dirty="0">
                <a:latin typeface="Calibri" panose="020F0502020204030204" pitchFamily="34" charset="0"/>
                <a:cs typeface="Calibri" panose="020F0502020204030204" pitchFamily="34" charset="0"/>
              </a:rPr>
              <a:t> workloads via simple customization</a:t>
            </a:r>
          </a:p>
        </p:txBody>
      </p:sp>
    </p:spTree>
    <p:extLst>
      <p:ext uri="{BB962C8B-B14F-4D97-AF65-F5344CB8AC3E}">
        <p14:creationId xmlns:p14="http://schemas.microsoft.com/office/powerpoint/2010/main" val="547504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xEl>
                                              <p:pRg st="13" end="13"/>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
                                            <p:txEl>
                                              <p:pRg st="15" end="15"/>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9" grpId="0" animBg="1"/>
      <p:bldP spid="6" grpId="0" animBg="1"/>
      <p:bldP spid="4" grpId="0" animBg="1"/>
      <p:bldP spid="13" grpId="0" animBg="1"/>
    </p:bld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5BD8FD-8814-1C4A-84D3-B2D6C3AD0CBF}"/>
              </a:ext>
            </a:extLst>
          </p:cNvPr>
          <p:cNvSpPr>
            <a:spLocks noGrp="1"/>
          </p:cNvSpPr>
          <p:nvPr>
            <p:ph type="title"/>
          </p:nvPr>
        </p:nvSpPr>
        <p:spPr/>
        <p:txBody>
          <a:bodyPr/>
          <a:lstStyle/>
          <a:p>
            <a:r>
              <a:rPr lang="en-US" sz="3800" dirty="0"/>
              <a:t>Key Shortcomings in Prior Prefetchers</a:t>
            </a:r>
          </a:p>
        </p:txBody>
      </p:sp>
      <p:sp>
        <p:nvSpPr>
          <p:cNvPr id="5" name="Content Placeholder 4">
            <a:extLst>
              <a:ext uri="{FF2B5EF4-FFF2-40B4-BE49-F238E27FC236}">
                <a16:creationId xmlns:a16="http://schemas.microsoft.com/office/drawing/2014/main" id="{50C54CB4-985E-7444-B83B-9DD4B2AA78DF}"/>
              </a:ext>
            </a:extLst>
          </p:cNvPr>
          <p:cNvSpPr>
            <a:spLocks noGrp="1"/>
          </p:cNvSpPr>
          <p:nvPr>
            <p:ph idx="1"/>
          </p:nvPr>
        </p:nvSpPr>
        <p:spPr/>
        <p:txBody>
          <a:bodyPr>
            <a:normAutofit/>
          </a:bodyPr>
          <a:lstStyle/>
          <a:p>
            <a:r>
              <a:rPr lang="en-US" sz="3000" dirty="0">
                <a:latin typeface="Calibri" panose="020F0502020204030204" pitchFamily="34" charset="0"/>
                <a:cs typeface="Calibri" panose="020F0502020204030204" pitchFamily="34" charset="0"/>
              </a:rPr>
              <a:t>We observe </a:t>
            </a:r>
            <a:r>
              <a:rPr lang="en-US" sz="3000" b="1" dirty="0">
                <a:solidFill>
                  <a:srgbClr val="C00000"/>
                </a:solidFill>
                <a:latin typeface="Calibri" panose="020F0502020204030204" pitchFamily="34" charset="0"/>
                <a:cs typeface="Calibri" panose="020F0502020204030204" pitchFamily="34" charset="0"/>
              </a:rPr>
              <a:t>three key shortcomings</a:t>
            </a:r>
            <a:r>
              <a:rPr lang="en-US" sz="3000" dirty="0">
                <a:latin typeface="Calibri" panose="020F0502020204030204" pitchFamily="34" charset="0"/>
                <a:cs typeface="Calibri" panose="020F0502020204030204" pitchFamily="34" charset="0"/>
              </a:rPr>
              <a:t> that significantly limit performance benefits of prior prefetchers</a:t>
            </a:r>
          </a:p>
        </p:txBody>
      </p:sp>
      <p:sp>
        <p:nvSpPr>
          <p:cNvPr id="6" name="Rectangle 5">
            <a:extLst>
              <a:ext uri="{FF2B5EF4-FFF2-40B4-BE49-F238E27FC236}">
                <a16:creationId xmlns:a16="http://schemas.microsoft.com/office/drawing/2014/main" id="{6F21AB0B-7F8D-C841-A2EF-3CF16CC35568}"/>
              </a:ext>
            </a:extLst>
          </p:cNvPr>
          <p:cNvSpPr/>
          <p:nvPr/>
        </p:nvSpPr>
        <p:spPr>
          <a:xfrm>
            <a:off x="0" y="2258171"/>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Predict mainly using a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single program feature</a:t>
            </a:r>
          </a:p>
        </p:txBody>
      </p:sp>
      <p:sp>
        <p:nvSpPr>
          <p:cNvPr id="7" name="Rectangle 6">
            <a:extLst>
              <a:ext uri="{FF2B5EF4-FFF2-40B4-BE49-F238E27FC236}">
                <a16:creationId xmlns:a16="http://schemas.microsoft.com/office/drawing/2014/main" id="{5F42E4B1-E4C8-134F-B7EF-54760F12B47B}"/>
              </a:ext>
            </a:extLst>
          </p:cNvPr>
          <p:cNvSpPr/>
          <p:nvPr/>
        </p:nvSpPr>
        <p:spPr>
          <a:xfrm>
            <a:off x="0" y="3429000"/>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Lack inherent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system awareness</a:t>
            </a:r>
          </a:p>
        </p:txBody>
      </p:sp>
      <p:sp>
        <p:nvSpPr>
          <p:cNvPr id="8" name="Rectangle 7">
            <a:extLst>
              <a:ext uri="{FF2B5EF4-FFF2-40B4-BE49-F238E27FC236}">
                <a16:creationId xmlns:a16="http://schemas.microsoft.com/office/drawing/2014/main" id="{F4DF45F0-4550-7F44-B962-423337D47660}"/>
              </a:ext>
            </a:extLst>
          </p:cNvPr>
          <p:cNvSpPr/>
          <p:nvPr/>
        </p:nvSpPr>
        <p:spPr>
          <a:xfrm>
            <a:off x="0" y="4599829"/>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Lack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in-silicon customizability</a:t>
            </a:r>
            <a:endPar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9" name="Rectangle 8">
            <a:extLst>
              <a:ext uri="{FF2B5EF4-FFF2-40B4-BE49-F238E27FC236}">
                <a16:creationId xmlns:a16="http://schemas.microsoft.com/office/drawing/2014/main" id="{D5E3FCCB-96D5-784F-A7F1-E91AC10581A7}"/>
              </a:ext>
            </a:extLst>
          </p:cNvPr>
          <p:cNvSpPr/>
          <p:nvPr/>
        </p:nvSpPr>
        <p:spPr>
          <a:xfrm>
            <a:off x="31804" y="2313830"/>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prstClr val="white"/>
                </a:solidFill>
                <a:effectLst/>
                <a:uLnTx/>
                <a:uFillTx/>
                <a:latin typeface="Lato Black" panose="020F0502020204030203" pitchFamily="34" charset="77"/>
                <a:ea typeface="+mn-ea"/>
                <a:cs typeface="+mn-cs"/>
              </a:rPr>
              <a:t>1</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
        <p:nvSpPr>
          <p:cNvPr id="10" name="Rectangle 9">
            <a:extLst>
              <a:ext uri="{FF2B5EF4-FFF2-40B4-BE49-F238E27FC236}">
                <a16:creationId xmlns:a16="http://schemas.microsoft.com/office/drawing/2014/main" id="{240621A8-FD2F-9A4F-958E-C654EBD70AED}"/>
              </a:ext>
            </a:extLst>
          </p:cNvPr>
          <p:cNvSpPr/>
          <p:nvPr/>
        </p:nvSpPr>
        <p:spPr>
          <a:xfrm>
            <a:off x="31803" y="3499087"/>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rPr>
              <a:t>2</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
        <p:nvSpPr>
          <p:cNvPr id="11" name="Rectangle 10">
            <a:extLst>
              <a:ext uri="{FF2B5EF4-FFF2-40B4-BE49-F238E27FC236}">
                <a16:creationId xmlns:a16="http://schemas.microsoft.com/office/drawing/2014/main" id="{5FED9F05-0C36-C347-9B3D-250673C37CF2}"/>
              </a:ext>
            </a:extLst>
          </p:cNvPr>
          <p:cNvSpPr/>
          <p:nvPr/>
        </p:nvSpPr>
        <p:spPr>
          <a:xfrm>
            <a:off x="31802" y="4667415"/>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rPr>
              <a:t>3</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Tree>
    <p:extLst>
      <p:ext uri="{BB962C8B-B14F-4D97-AF65-F5344CB8AC3E}">
        <p14:creationId xmlns:p14="http://schemas.microsoft.com/office/powerpoint/2010/main" val="3253811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AD11F8-F0EF-7C4D-86C5-B76B163FE8AF}"/>
              </a:ext>
            </a:extLst>
          </p:cNvPr>
          <p:cNvSpPr>
            <a:spLocks noGrp="1"/>
          </p:cNvSpPr>
          <p:nvPr>
            <p:ph type="title"/>
          </p:nvPr>
        </p:nvSpPr>
        <p:spPr/>
        <p:txBody>
          <a:bodyPr/>
          <a:lstStyle/>
          <a:p>
            <a:r>
              <a:rPr lang="en-US" dirty="0"/>
              <a:t>Our Goal</a:t>
            </a:r>
          </a:p>
        </p:txBody>
      </p:sp>
      <p:sp>
        <p:nvSpPr>
          <p:cNvPr id="6" name="Rounded Rectangle 5">
            <a:extLst>
              <a:ext uri="{FF2B5EF4-FFF2-40B4-BE49-F238E27FC236}">
                <a16:creationId xmlns:a16="http://schemas.microsoft.com/office/drawing/2014/main" id="{00F8F039-743D-2642-84D6-4D49626B242B}"/>
              </a:ext>
            </a:extLst>
          </p:cNvPr>
          <p:cNvSpPr/>
          <p:nvPr/>
        </p:nvSpPr>
        <p:spPr>
          <a:xfrm>
            <a:off x="83925" y="1521070"/>
            <a:ext cx="8976149" cy="4237891"/>
          </a:xfrm>
          <a:prstGeom prst="roundRect">
            <a:avLst>
              <a:gd name="adj" fmla="val 6175"/>
            </a:avLst>
          </a:prstGeom>
          <a:solidFill>
            <a:srgbClr val="DAE3F3"/>
          </a:solidFill>
          <a:ln w="381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4200" b="1" i="0" u="none" strike="noStrike" kern="1200" cap="none" spc="0" normalizeH="0" baseline="0" noProof="0" dirty="0">
                <a:ln>
                  <a:noFill/>
                </a:ln>
                <a:solidFill>
                  <a:srgbClr val="000CFF"/>
                </a:solidFill>
                <a:effectLst/>
                <a:uLnTx/>
                <a:uFillTx/>
                <a:latin typeface="Calibri" panose="020F0502020204030204"/>
                <a:ea typeface="+mn-ea"/>
                <a:cs typeface="+mn-cs"/>
              </a:rPr>
              <a:t>prefetching</a:t>
            </a:r>
            <a:r>
              <a:rPr kumimoji="0" lang="en-US" sz="4200" b="0" i="0" u="none" strike="noStrike" kern="1200" cap="none" spc="0" normalizeH="0" baseline="0" noProof="0" dirty="0">
                <a:ln>
                  <a:noFill/>
                </a:ln>
                <a:solidFill>
                  <a:srgbClr val="000CFF"/>
                </a:solidFill>
                <a:effectLst/>
                <a:uLnTx/>
                <a:uFillTx/>
                <a:latin typeface="Calibri" panose="020F0502020204030204"/>
                <a:ea typeface="+mn-ea"/>
                <a:cs typeface="+mn-cs"/>
              </a:rPr>
              <a:t> </a:t>
            </a:r>
            <a:r>
              <a:rPr kumimoji="0" lang="en-US" sz="4200" b="1" i="0" u="none" strike="noStrike" kern="1200" cap="none" spc="0" normalizeH="0" baseline="0" noProof="0" dirty="0">
                <a:ln>
                  <a:noFill/>
                </a:ln>
                <a:solidFill>
                  <a:srgbClr val="000CFF"/>
                </a:solidFill>
                <a:effectLst/>
                <a:uLnTx/>
                <a:uFillTx/>
                <a:latin typeface="Calibri" panose="020F0502020204030204"/>
                <a:ea typeface="+mn-ea"/>
                <a:cs typeface="+mn-cs"/>
              </a:rPr>
              <a:t>framework</a:t>
            </a:r>
            <a:r>
              <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rPr>
              <a:t> that can: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Learn to prefetch using </a:t>
            </a:r>
            <a:r>
              <a:rPr kumimoji="0" lang="en-US" sz="3400" b="1" i="0" u="none" strike="noStrike" kern="1200" cap="none" spc="0" normalizeH="0" baseline="0" noProof="0" dirty="0">
                <a:ln>
                  <a:noFill/>
                </a:ln>
                <a:solidFill>
                  <a:srgbClr val="70AD47"/>
                </a:solidFill>
                <a:effectLst/>
                <a:uLnTx/>
                <a:uFillTx/>
                <a:latin typeface="Calibri" panose="020F0502020204030204"/>
                <a:ea typeface="+mn-ea"/>
                <a:cs typeface="+mn-cs"/>
              </a:rPr>
              <a:t>multiple features</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3400" b="1" i="0" u="none" strike="noStrike" kern="1200" cap="none" spc="0" normalizeH="0" baseline="0" noProof="0" dirty="0">
                <a:ln>
                  <a:noFill/>
                </a:ln>
                <a:solidFill>
                  <a:srgbClr val="70AD47"/>
                </a:solidFill>
                <a:effectLst/>
                <a:uLnTx/>
                <a:uFillTx/>
                <a:latin typeface="Calibri" panose="020F0502020204030204"/>
                <a:ea typeface="+mn-ea"/>
                <a:cs typeface="+mn-cs"/>
              </a:rPr>
              <a:t>inherent system-level feedback</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information</a:t>
            </a: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Be </a:t>
            </a:r>
            <a:r>
              <a:rPr kumimoji="0" lang="en-US" sz="3400" b="1" i="0" u="none" strike="noStrike" kern="1200" cap="none" spc="0" normalizeH="0" baseline="0" noProof="0" dirty="0">
                <a:ln>
                  <a:noFill/>
                </a:ln>
                <a:solidFill>
                  <a:srgbClr val="C00000"/>
                </a:solidFill>
                <a:effectLst/>
                <a:uLnTx/>
                <a:uFillTx/>
                <a:latin typeface="Calibri" panose="020F0502020204030204"/>
                <a:ea typeface="+mn-ea"/>
                <a:cs typeface="+mn-cs"/>
              </a:rPr>
              <a:t>easily customized in silicon</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to use different features and/or change prefetcher’s objectives</a:t>
            </a:r>
          </a:p>
        </p:txBody>
      </p:sp>
    </p:spTree>
    <p:extLst>
      <p:ext uri="{BB962C8B-B14F-4D97-AF65-F5344CB8AC3E}">
        <p14:creationId xmlns:p14="http://schemas.microsoft.com/office/powerpoint/2010/main" val="3091178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ABE630-4151-074F-8263-49EFB5E0D497}"/>
              </a:ext>
            </a:extLst>
          </p:cNvPr>
          <p:cNvSpPr>
            <a:spLocks noGrp="1"/>
          </p:cNvSpPr>
          <p:nvPr>
            <p:ph type="title"/>
          </p:nvPr>
        </p:nvSpPr>
        <p:spPr/>
        <p:txBody>
          <a:bodyPr/>
          <a:lstStyle/>
          <a:p>
            <a:r>
              <a:rPr lang="en-US" dirty="0"/>
              <a:t>Our Proposal</a:t>
            </a:r>
          </a:p>
        </p:txBody>
      </p:sp>
      <p:pic>
        <p:nvPicPr>
          <p:cNvPr id="11" name="Content Placeholder 10">
            <a:extLst>
              <a:ext uri="{FF2B5EF4-FFF2-40B4-BE49-F238E27FC236}">
                <a16:creationId xmlns:a16="http://schemas.microsoft.com/office/drawing/2014/main" id="{459EE8E4-A7E4-6D4C-B683-1F70FCCCB9B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64504" y="1204572"/>
            <a:ext cx="2414992" cy="2414992"/>
          </a:xfrm>
        </p:spPr>
      </p:pic>
      <p:sp>
        <p:nvSpPr>
          <p:cNvPr id="12" name="TextBox 11">
            <a:extLst>
              <a:ext uri="{FF2B5EF4-FFF2-40B4-BE49-F238E27FC236}">
                <a16:creationId xmlns:a16="http://schemas.microsoft.com/office/drawing/2014/main" id="{AB14BC19-14CB-C74A-8F2C-9DB36EC9727C}"/>
              </a:ext>
            </a:extLst>
          </p:cNvPr>
          <p:cNvSpPr txBox="1"/>
          <p:nvPr/>
        </p:nvSpPr>
        <p:spPr>
          <a:xfrm>
            <a:off x="3711510" y="3702380"/>
            <a:ext cx="1809598"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Pythia</a:t>
            </a:r>
            <a:endParaRPr kumimoji="0" lang="en-US" sz="4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4" name="TextBox 13">
            <a:extLst>
              <a:ext uri="{FF2B5EF4-FFF2-40B4-BE49-F238E27FC236}">
                <a16:creationId xmlns:a16="http://schemas.microsoft.com/office/drawing/2014/main" id="{3CFB2216-8DDA-B34B-BDD0-7A67AE10B2F9}"/>
              </a:ext>
            </a:extLst>
          </p:cNvPr>
          <p:cNvSpPr txBox="1"/>
          <p:nvPr/>
        </p:nvSpPr>
        <p:spPr>
          <a:xfrm>
            <a:off x="1818549" y="4616193"/>
            <a:ext cx="5595521" cy="101566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Formulates prefetching as a </a:t>
            </a:r>
            <a:r>
              <a:rPr kumimoji="0" lang="en-US" sz="3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reinforcement learning problem</a:t>
            </a:r>
          </a:p>
        </p:txBody>
      </p:sp>
      <p:sp>
        <p:nvSpPr>
          <p:cNvPr id="15" name="TextBox 14">
            <a:extLst>
              <a:ext uri="{FF2B5EF4-FFF2-40B4-BE49-F238E27FC236}">
                <a16:creationId xmlns:a16="http://schemas.microsoft.com/office/drawing/2014/main" id="{5CF0F5F5-213D-A341-A7B3-42238F9F4941}"/>
              </a:ext>
            </a:extLst>
          </p:cNvPr>
          <p:cNvSpPr txBox="1"/>
          <p:nvPr/>
        </p:nvSpPr>
        <p:spPr>
          <a:xfrm>
            <a:off x="1919098" y="6263552"/>
            <a:ext cx="5394425" cy="46166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Pythia is named after the oracle of Delphi, who is known for her accurate prophecies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https://</a:t>
            </a:r>
            <a:r>
              <a:rPr kumimoji="0" lang="en-US" sz="1200" b="0" i="1"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en.wikipedia.org</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/wiki/Pythia</a:t>
            </a:r>
          </a:p>
        </p:txBody>
      </p:sp>
    </p:spTree>
    <p:extLst>
      <p:ext uri="{BB962C8B-B14F-4D97-AF65-F5344CB8AC3E}">
        <p14:creationId xmlns:p14="http://schemas.microsoft.com/office/powerpoint/2010/main" val="1582575663"/>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DBA749-4B46-5846-A229-89C516AB117E}"/>
              </a:ext>
            </a:extLst>
          </p:cNvPr>
          <p:cNvSpPr>
            <a:spLocks noGrp="1"/>
          </p:cNvSpPr>
          <p:nvPr>
            <p:ph type="title"/>
          </p:nvPr>
        </p:nvSpPr>
        <p:spPr/>
        <p:txBody>
          <a:bodyPr/>
          <a:lstStyle/>
          <a:p>
            <a:r>
              <a:rPr lang="en-US" sz="3800" dirty="0"/>
              <a:t>Basics of Reinforcement Learning (RL)</a:t>
            </a:r>
          </a:p>
        </p:txBody>
      </p:sp>
      <p:sp>
        <p:nvSpPr>
          <p:cNvPr id="5" name="Content Placeholder 4">
            <a:extLst>
              <a:ext uri="{FF2B5EF4-FFF2-40B4-BE49-F238E27FC236}">
                <a16:creationId xmlns:a16="http://schemas.microsoft.com/office/drawing/2014/main" id="{90772A9A-66E4-0244-83CD-CADE17C6CDDE}"/>
              </a:ext>
            </a:extLst>
          </p:cNvPr>
          <p:cNvSpPr>
            <a:spLocks noGrp="1"/>
          </p:cNvSpPr>
          <p:nvPr>
            <p:ph idx="1"/>
          </p:nvPr>
        </p:nvSpPr>
        <p:spPr>
          <a:xfrm>
            <a:off x="169011" y="936172"/>
            <a:ext cx="8894602" cy="5789494"/>
          </a:xfrm>
        </p:spPr>
        <p:txBody>
          <a:bodyPr>
            <a:normAutofit/>
          </a:bodyPr>
          <a:lstStyle/>
          <a:p>
            <a:r>
              <a:rPr lang="en-US" sz="3000" dirty="0">
                <a:latin typeface="Calibri" panose="020F0502020204030204" pitchFamily="34" charset="0"/>
                <a:cs typeface="Calibri" panose="020F0502020204030204" pitchFamily="34" charset="0"/>
              </a:rPr>
              <a:t>Algorithmic approach to learn to take an </a:t>
            </a:r>
            <a:r>
              <a:rPr lang="en-US" sz="3000" b="1" dirty="0">
                <a:solidFill>
                  <a:srgbClr val="000CFF"/>
                </a:solidFill>
                <a:latin typeface="Calibri" panose="020F0502020204030204" pitchFamily="34" charset="0"/>
                <a:cs typeface="Calibri" panose="020F0502020204030204" pitchFamily="34" charset="0"/>
              </a:rPr>
              <a:t>action</a:t>
            </a:r>
            <a:r>
              <a:rPr lang="en-US" sz="3000" dirty="0">
                <a:latin typeface="Calibri" panose="020F0502020204030204" pitchFamily="34" charset="0"/>
                <a:cs typeface="Calibri" panose="020F0502020204030204" pitchFamily="34" charset="0"/>
              </a:rPr>
              <a:t> in a given </a:t>
            </a:r>
            <a:r>
              <a:rPr lang="en-US" sz="3000" b="1" dirty="0">
                <a:solidFill>
                  <a:srgbClr val="000CFF"/>
                </a:solidFill>
                <a:latin typeface="Calibri" panose="020F0502020204030204" pitchFamily="34" charset="0"/>
                <a:cs typeface="Calibri" panose="020F0502020204030204" pitchFamily="34" charset="0"/>
              </a:rPr>
              <a:t>situation</a:t>
            </a:r>
            <a:r>
              <a:rPr lang="en-US" sz="3000" dirty="0">
                <a:latin typeface="Calibri" panose="020F0502020204030204" pitchFamily="34" charset="0"/>
                <a:cs typeface="Calibri" panose="020F0502020204030204" pitchFamily="34" charset="0"/>
              </a:rPr>
              <a:t> to maximize a numerical </a:t>
            </a:r>
            <a:r>
              <a:rPr lang="en-US" sz="3000" b="1" dirty="0">
                <a:solidFill>
                  <a:srgbClr val="000CFF"/>
                </a:solidFill>
                <a:latin typeface="Calibri" panose="020F0502020204030204" pitchFamily="34" charset="0"/>
                <a:cs typeface="Calibri" panose="020F0502020204030204" pitchFamily="34" charset="0"/>
              </a:rPr>
              <a:t>reward</a:t>
            </a: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sz="3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Agent stores </a:t>
            </a:r>
            <a:r>
              <a:rPr lang="en-US" sz="3000" b="1" dirty="0">
                <a:solidFill>
                  <a:srgbClr val="C00000"/>
                </a:solidFill>
                <a:latin typeface="Calibri" panose="020F0502020204030204" pitchFamily="34" charset="0"/>
                <a:cs typeface="Calibri" panose="020F0502020204030204" pitchFamily="34" charset="0"/>
              </a:rPr>
              <a:t>Q-values</a:t>
            </a:r>
            <a:r>
              <a:rPr lang="en-US" sz="3000" dirty="0">
                <a:latin typeface="Calibri" panose="020F0502020204030204" pitchFamily="34" charset="0"/>
                <a:cs typeface="Calibri" panose="020F0502020204030204" pitchFamily="34" charset="0"/>
              </a:rPr>
              <a:t> for </a:t>
            </a:r>
            <a:r>
              <a:rPr lang="en-US" sz="3000" i="1" dirty="0">
                <a:solidFill>
                  <a:srgbClr val="C00000"/>
                </a:solidFill>
                <a:latin typeface="Calibri" panose="020F0502020204030204" pitchFamily="34" charset="0"/>
                <a:cs typeface="Calibri" panose="020F0502020204030204" pitchFamily="34" charset="0"/>
              </a:rPr>
              <a:t>every</a:t>
            </a:r>
            <a:r>
              <a:rPr lang="en-US" sz="3000" dirty="0">
                <a:latin typeface="Calibri" panose="020F0502020204030204" pitchFamily="34" charset="0"/>
                <a:cs typeface="Calibri" panose="020F0502020204030204" pitchFamily="34" charset="0"/>
              </a:rPr>
              <a:t> state-action pair</a:t>
            </a:r>
          </a:p>
          <a:p>
            <a:pPr lvl="1"/>
            <a:r>
              <a:rPr lang="en-US" sz="2600" b="1" dirty="0">
                <a:solidFill>
                  <a:srgbClr val="C00000"/>
                </a:solidFill>
                <a:latin typeface="Calibri" panose="020F0502020204030204" pitchFamily="34" charset="0"/>
                <a:cs typeface="Calibri" panose="020F0502020204030204" pitchFamily="34" charset="0"/>
              </a:rPr>
              <a:t>Expected return</a:t>
            </a:r>
            <a:r>
              <a:rPr lang="en-US" sz="2600" dirty="0">
                <a:latin typeface="Calibri" panose="020F0502020204030204" pitchFamily="34" charset="0"/>
                <a:cs typeface="Calibri" panose="020F0502020204030204" pitchFamily="34" charset="0"/>
              </a:rPr>
              <a:t> for taking an action in a state</a:t>
            </a:r>
          </a:p>
          <a:p>
            <a:pPr lvl="1"/>
            <a:r>
              <a:rPr lang="en-US" sz="2600" dirty="0">
                <a:latin typeface="Calibri" panose="020F0502020204030204" pitchFamily="34" charset="0"/>
                <a:cs typeface="Calibri" panose="020F0502020204030204" pitchFamily="34" charset="0"/>
              </a:rPr>
              <a:t>Given a state, selects action that provides </a:t>
            </a:r>
            <a:r>
              <a:rPr lang="en-US" sz="2600" b="1" dirty="0">
                <a:solidFill>
                  <a:srgbClr val="C00000"/>
                </a:solidFill>
                <a:latin typeface="Calibri" panose="020F0502020204030204" pitchFamily="34" charset="0"/>
                <a:cs typeface="Calibri" panose="020F0502020204030204" pitchFamily="34" charset="0"/>
              </a:rPr>
              <a:t>highest</a:t>
            </a:r>
            <a:r>
              <a:rPr lang="en-US" sz="2600" dirty="0">
                <a:latin typeface="Calibri" panose="020F0502020204030204" pitchFamily="34" charset="0"/>
                <a:cs typeface="Calibri" panose="020F0502020204030204" pitchFamily="34" charset="0"/>
              </a:rPr>
              <a:t> Q-value</a:t>
            </a:r>
          </a:p>
        </p:txBody>
      </p:sp>
      <p:pic>
        <p:nvPicPr>
          <p:cNvPr id="7" name="Picture 6">
            <a:extLst>
              <a:ext uri="{FF2B5EF4-FFF2-40B4-BE49-F238E27FC236}">
                <a16:creationId xmlns:a16="http://schemas.microsoft.com/office/drawing/2014/main" id="{B5318DA0-969A-3649-BFAC-A2D03EE60C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5534" y="2162423"/>
            <a:ext cx="6642100" cy="2819400"/>
          </a:xfrm>
          <a:prstGeom prst="rect">
            <a:avLst/>
          </a:prstGeom>
        </p:spPr>
      </p:pic>
      <p:sp>
        <p:nvSpPr>
          <p:cNvPr id="8" name="Rectangle 7">
            <a:extLst>
              <a:ext uri="{FF2B5EF4-FFF2-40B4-BE49-F238E27FC236}">
                <a16:creationId xmlns:a16="http://schemas.microsoft.com/office/drawing/2014/main" id="{C0AB31C9-755A-A641-A5B7-B2FAC56E2924}"/>
              </a:ext>
            </a:extLst>
          </p:cNvPr>
          <p:cNvSpPr/>
          <p:nvPr/>
        </p:nvSpPr>
        <p:spPr>
          <a:xfrm>
            <a:off x="1029114" y="2162423"/>
            <a:ext cx="2520563" cy="1200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4E8297D-305C-904E-9B21-424EB26849AC}"/>
              </a:ext>
            </a:extLst>
          </p:cNvPr>
          <p:cNvSpPr/>
          <p:nvPr/>
        </p:nvSpPr>
        <p:spPr>
          <a:xfrm>
            <a:off x="1029113" y="3408113"/>
            <a:ext cx="2051437"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FDC9F6A-4388-6D49-9731-DE2CD9ADC8F7}"/>
              </a:ext>
            </a:extLst>
          </p:cNvPr>
          <p:cNvSpPr/>
          <p:nvPr/>
        </p:nvSpPr>
        <p:spPr>
          <a:xfrm>
            <a:off x="3304512" y="3408114"/>
            <a:ext cx="2392017" cy="7901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A86BF9D-0283-7440-900E-6B4D6908B55A}"/>
              </a:ext>
            </a:extLst>
          </p:cNvPr>
          <p:cNvSpPr/>
          <p:nvPr/>
        </p:nvSpPr>
        <p:spPr>
          <a:xfrm>
            <a:off x="4336856" y="2934031"/>
            <a:ext cx="327328" cy="4382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F074B86-3F1D-DC43-A0D9-82380326512F}"/>
              </a:ext>
            </a:extLst>
          </p:cNvPr>
          <p:cNvSpPr/>
          <p:nvPr/>
        </p:nvSpPr>
        <p:spPr>
          <a:xfrm>
            <a:off x="5451363" y="2108258"/>
            <a:ext cx="2346271" cy="1255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D594AEAD-E8D2-064A-9277-BF53D83E64B8}"/>
              </a:ext>
            </a:extLst>
          </p:cNvPr>
          <p:cNvSpPr/>
          <p:nvPr/>
        </p:nvSpPr>
        <p:spPr>
          <a:xfrm>
            <a:off x="5920491" y="3422118"/>
            <a:ext cx="1877143"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2350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6E1681-0436-2046-A6E8-E391907CBE2D}"/>
              </a:ext>
            </a:extLst>
          </p:cNvPr>
          <p:cNvSpPr>
            <a:spLocks noGrp="1"/>
          </p:cNvSpPr>
          <p:nvPr>
            <p:ph type="title"/>
          </p:nvPr>
        </p:nvSpPr>
        <p:spPr/>
        <p:txBody>
          <a:bodyPr/>
          <a:lstStyle/>
          <a:p>
            <a:r>
              <a:rPr lang="en-US" dirty="0"/>
              <a:t>Formulating Prefetching as RL</a:t>
            </a:r>
          </a:p>
        </p:txBody>
      </p:sp>
      <p:pic>
        <p:nvPicPr>
          <p:cNvPr id="7" name="Content Placeholder 6">
            <a:extLst>
              <a:ext uri="{FF2B5EF4-FFF2-40B4-BE49-F238E27FC236}">
                <a16:creationId xmlns:a16="http://schemas.microsoft.com/office/drawing/2014/main" id="{D621D27C-6A02-F347-8494-127556EA2F7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76107" y="1004336"/>
            <a:ext cx="5391785" cy="2288674"/>
          </a:xfrm>
        </p:spPr>
      </p:pic>
      <p:pic>
        <p:nvPicPr>
          <p:cNvPr id="9" name="Picture 8">
            <a:extLst>
              <a:ext uri="{FF2B5EF4-FFF2-40B4-BE49-F238E27FC236}">
                <a16:creationId xmlns:a16="http://schemas.microsoft.com/office/drawing/2014/main" id="{08FD2C54-DB36-6245-9D84-8805931FF3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177" y="3701697"/>
            <a:ext cx="6905646" cy="2707883"/>
          </a:xfrm>
          <a:prstGeom prst="rect">
            <a:avLst/>
          </a:prstGeom>
        </p:spPr>
      </p:pic>
      <p:sp>
        <p:nvSpPr>
          <p:cNvPr id="10" name="Rectangle 9">
            <a:extLst>
              <a:ext uri="{FF2B5EF4-FFF2-40B4-BE49-F238E27FC236}">
                <a16:creationId xmlns:a16="http://schemas.microsoft.com/office/drawing/2014/main" id="{BF167353-6E22-B849-A3CE-4DAA684787AB}"/>
              </a:ext>
            </a:extLst>
          </p:cNvPr>
          <p:cNvSpPr/>
          <p:nvPr/>
        </p:nvSpPr>
        <p:spPr>
          <a:xfrm>
            <a:off x="3852404" y="1004336"/>
            <a:ext cx="1502797" cy="625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70BBACB-9B0A-E94F-9AFF-672B37109C36}"/>
              </a:ext>
            </a:extLst>
          </p:cNvPr>
          <p:cNvSpPr/>
          <p:nvPr/>
        </p:nvSpPr>
        <p:spPr>
          <a:xfrm>
            <a:off x="3465440" y="2667329"/>
            <a:ext cx="2276726" cy="625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FA8E092-D95D-AA42-83E3-6B402095208D}"/>
              </a:ext>
            </a:extLst>
          </p:cNvPr>
          <p:cNvSpPr/>
          <p:nvPr/>
        </p:nvSpPr>
        <p:spPr>
          <a:xfrm>
            <a:off x="3742410" y="3670095"/>
            <a:ext cx="1571269" cy="6987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E7B7EFEA-C3BB-4445-8891-5B3E2A5E45DD}"/>
              </a:ext>
            </a:extLst>
          </p:cNvPr>
          <p:cNvSpPr/>
          <p:nvPr/>
        </p:nvSpPr>
        <p:spPr>
          <a:xfrm>
            <a:off x="3351250" y="5504311"/>
            <a:ext cx="2434870" cy="905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BC07B293-3AA4-514B-9205-E17A1FF6CE86}"/>
              </a:ext>
            </a:extLst>
          </p:cNvPr>
          <p:cNvSpPr/>
          <p:nvPr/>
        </p:nvSpPr>
        <p:spPr>
          <a:xfrm>
            <a:off x="1876107" y="1004336"/>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A00F6041-70A8-8B48-B707-103A49B165B2}"/>
              </a:ext>
            </a:extLst>
          </p:cNvPr>
          <p:cNvSpPr/>
          <p:nvPr/>
        </p:nvSpPr>
        <p:spPr>
          <a:xfrm>
            <a:off x="1516751" y="2004851"/>
            <a:ext cx="1929911" cy="11105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3403463-B2FC-7B43-8971-9C41BD9A4AC5}"/>
              </a:ext>
            </a:extLst>
          </p:cNvPr>
          <p:cNvSpPr/>
          <p:nvPr/>
        </p:nvSpPr>
        <p:spPr>
          <a:xfrm>
            <a:off x="5361174" y="1004336"/>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2B802A5-C049-5241-89D4-10C515AA1A24}"/>
              </a:ext>
            </a:extLst>
          </p:cNvPr>
          <p:cNvSpPr/>
          <p:nvPr/>
        </p:nvSpPr>
        <p:spPr>
          <a:xfrm>
            <a:off x="5754317" y="2018244"/>
            <a:ext cx="1532354" cy="10350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D01B655-E837-864F-8F97-7BAC0B2BDE0B}"/>
              </a:ext>
            </a:extLst>
          </p:cNvPr>
          <p:cNvSpPr/>
          <p:nvPr/>
        </p:nvSpPr>
        <p:spPr>
          <a:xfrm>
            <a:off x="3635534" y="2014852"/>
            <a:ext cx="1929911" cy="318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604999C2-C787-1345-A7EB-032921114C93}"/>
              </a:ext>
            </a:extLst>
          </p:cNvPr>
          <p:cNvSpPr/>
          <p:nvPr/>
        </p:nvSpPr>
        <p:spPr>
          <a:xfrm flipV="1">
            <a:off x="4462899" y="2444440"/>
            <a:ext cx="211572" cy="207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91B66F59-2BC1-9D4E-A978-5805F82B3B84}"/>
              </a:ext>
            </a:extLst>
          </p:cNvPr>
          <p:cNvSpPr/>
          <p:nvPr/>
        </p:nvSpPr>
        <p:spPr>
          <a:xfrm flipV="1">
            <a:off x="4490267" y="1645389"/>
            <a:ext cx="211572" cy="3344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A7BC7899-9C44-F645-BD75-9F5C02E38CF9}"/>
              </a:ext>
            </a:extLst>
          </p:cNvPr>
          <p:cNvSpPr/>
          <p:nvPr/>
        </p:nvSpPr>
        <p:spPr>
          <a:xfrm>
            <a:off x="1800347" y="3567160"/>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30A33112-6F21-8E48-8C1F-50C79A1E9745}"/>
              </a:ext>
            </a:extLst>
          </p:cNvPr>
          <p:cNvSpPr/>
          <p:nvPr/>
        </p:nvSpPr>
        <p:spPr>
          <a:xfrm>
            <a:off x="1201143" y="4574301"/>
            <a:ext cx="2150107"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38DE44E6-5721-E144-B3A7-B97F2708D3B9}"/>
              </a:ext>
            </a:extLst>
          </p:cNvPr>
          <p:cNvSpPr/>
          <p:nvPr/>
        </p:nvSpPr>
        <p:spPr>
          <a:xfrm>
            <a:off x="5325831" y="3609752"/>
            <a:ext cx="2617026"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3E426AF4-FF54-224F-9EF8-CBF772E904EE}"/>
              </a:ext>
            </a:extLst>
          </p:cNvPr>
          <p:cNvSpPr/>
          <p:nvPr/>
        </p:nvSpPr>
        <p:spPr>
          <a:xfrm>
            <a:off x="5792752" y="5036102"/>
            <a:ext cx="2143475"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DAE916B8-EDC0-B04C-A79A-A6EA5938CC6B}"/>
              </a:ext>
            </a:extLst>
          </p:cNvPr>
          <p:cNvSpPr/>
          <p:nvPr/>
        </p:nvSpPr>
        <p:spPr>
          <a:xfrm>
            <a:off x="4118776" y="4847604"/>
            <a:ext cx="828047" cy="318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C851705C-DF0B-784F-B880-19E4B735823F}"/>
              </a:ext>
            </a:extLst>
          </p:cNvPr>
          <p:cNvSpPr/>
          <p:nvPr/>
        </p:nvSpPr>
        <p:spPr>
          <a:xfrm>
            <a:off x="4339186" y="4376751"/>
            <a:ext cx="302162" cy="4371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74D32609-641B-0B4A-8DBE-CF095DACCA47}"/>
              </a:ext>
            </a:extLst>
          </p:cNvPr>
          <p:cNvSpPr/>
          <p:nvPr/>
        </p:nvSpPr>
        <p:spPr>
          <a:xfrm>
            <a:off x="4339186" y="5181614"/>
            <a:ext cx="302162" cy="2910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9" name="Straight Connector 28">
            <a:extLst>
              <a:ext uri="{FF2B5EF4-FFF2-40B4-BE49-F238E27FC236}">
                <a16:creationId xmlns:a16="http://schemas.microsoft.com/office/drawing/2014/main" id="{ED122E0C-22F0-6747-A99C-5BF96DC1691A}"/>
              </a:ext>
            </a:extLst>
          </p:cNvPr>
          <p:cNvCxnSpPr/>
          <p:nvPr/>
        </p:nvCxnSpPr>
        <p:spPr>
          <a:xfrm>
            <a:off x="954157" y="3429000"/>
            <a:ext cx="7243638" cy="0"/>
          </a:xfrm>
          <a:prstGeom prst="line">
            <a:avLst/>
          </a:prstGeom>
          <a:ln w="28575">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0180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hidden"/>
                                      </p:to>
                                    </p:set>
                                  </p:childTnLst>
                                </p:cTn>
                              </p:par>
                              <p:par>
                                <p:cTn id="43" presetID="1" presetClass="exit"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hidden"/>
                                      </p:to>
                                    </p:set>
                                  </p:childTnLst>
                                </p:cTn>
                              </p:par>
                              <p:par>
                                <p:cTn id="47" presetID="1" presetClass="exit"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3FCEAF-8A5B-644C-A41E-0C6D4BB6BEF3}"/>
              </a:ext>
            </a:extLst>
          </p:cNvPr>
          <p:cNvSpPr>
            <a:spLocks noGrp="1"/>
          </p:cNvSpPr>
          <p:nvPr>
            <p:ph type="title"/>
          </p:nvPr>
        </p:nvSpPr>
        <p:spPr/>
        <p:txBody>
          <a:bodyPr/>
          <a:lstStyle/>
          <a:p>
            <a:r>
              <a:rPr lang="en-US" dirty="0"/>
              <a:t>Pythia Overview</a:t>
            </a:r>
          </a:p>
        </p:txBody>
      </p:sp>
      <p:sp>
        <p:nvSpPr>
          <p:cNvPr id="5" name="Content Placeholder 4">
            <a:extLst>
              <a:ext uri="{FF2B5EF4-FFF2-40B4-BE49-F238E27FC236}">
                <a16:creationId xmlns:a16="http://schemas.microsoft.com/office/drawing/2014/main" id="{8B656715-C85A-7749-B41C-B585766E82AC}"/>
              </a:ext>
            </a:extLst>
          </p:cNvPr>
          <p:cNvSpPr>
            <a:spLocks noGrp="1"/>
          </p:cNvSpPr>
          <p:nvPr>
            <p:ph idx="1"/>
          </p:nvPr>
        </p:nvSpPr>
        <p:spPr/>
        <p:txBody>
          <a:bodyPr>
            <a:normAutofit/>
          </a:bodyPr>
          <a:lstStyle/>
          <a:p>
            <a:r>
              <a:rPr lang="en-US" b="1" dirty="0">
                <a:solidFill>
                  <a:schemeClr val="accent2"/>
                </a:solidFill>
                <a:latin typeface="Calibri" panose="020F0502020204030204" pitchFamily="34" charset="0"/>
                <a:cs typeface="Calibri" panose="020F0502020204030204" pitchFamily="34" charset="0"/>
              </a:rPr>
              <a:t>Q-Value Store</a:t>
            </a:r>
            <a:r>
              <a:rPr lang="en-US" dirty="0">
                <a:latin typeface="Calibri" panose="020F0502020204030204" pitchFamily="34" charset="0"/>
                <a:cs typeface="Calibri" panose="020F0502020204030204" pitchFamily="34" charset="0"/>
              </a:rPr>
              <a:t>: Records Q-values for </a:t>
            </a:r>
            <a:r>
              <a:rPr lang="en-US" i="1" dirty="0">
                <a:solidFill>
                  <a:srgbClr val="C00000"/>
                </a:solidFill>
                <a:latin typeface="Calibri" panose="020F0502020204030204" pitchFamily="34" charset="0"/>
                <a:cs typeface="Calibri" panose="020F0502020204030204" pitchFamily="34" charset="0"/>
              </a:rPr>
              <a:t>all</a:t>
            </a:r>
            <a:r>
              <a:rPr lang="en-US" dirty="0">
                <a:latin typeface="Calibri" panose="020F0502020204030204" pitchFamily="34" charset="0"/>
                <a:cs typeface="Calibri" panose="020F0502020204030204" pitchFamily="34" charset="0"/>
              </a:rPr>
              <a:t> state-action pairs</a:t>
            </a:r>
          </a:p>
          <a:p>
            <a:r>
              <a:rPr lang="en-US" b="1" dirty="0">
                <a:solidFill>
                  <a:srgbClr val="7030A0"/>
                </a:solidFill>
                <a:latin typeface="Calibri" panose="020F0502020204030204" pitchFamily="34" charset="0"/>
                <a:cs typeface="Calibri" panose="020F0502020204030204" pitchFamily="34" charset="0"/>
              </a:rPr>
              <a:t>Evaluation Queue</a:t>
            </a:r>
            <a:r>
              <a:rPr lang="en-US" dirty="0">
                <a:latin typeface="Calibri" panose="020F0502020204030204" pitchFamily="34" charset="0"/>
                <a:cs typeface="Calibri" panose="020F0502020204030204" pitchFamily="34" charset="0"/>
              </a:rPr>
              <a:t>: A FIFO queue of recently-taken actions</a:t>
            </a:r>
          </a:p>
        </p:txBody>
      </p:sp>
      <p:sp>
        <p:nvSpPr>
          <p:cNvPr id="109" name="Rounded Rectangle 108">
            <a:extLst>
              <a:ext uri="{FF2B5EF4-FFF2-40B4-BE49-F238E27FC236}">
                <a16:creationId xmlns:a16="http://schemas.microsoft.com/office/drawing/2014/main" id="{EC8661E4-A71B-3540-BD0E-E0D5DB689D16}"/>
              </a:ext>
            </a:extLst>
          </p:cNvPr>
          <p:cNvSpPr/>
          <p:nvPr/>
        </p:nvSpPr>
        <p:spPr>
          <a:xfrm>
            <a:off x="2784494" y="4873134"/>
            <a:ext cx="2724277" cy="385893"/>
          </a:xfrm>
          <a:prstGeom prst="roundRect">
            <a:avLst/>
          </a:prstGeom>
          <a:solidFill>
            <a:schemeClr val="accent2">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a:ln>
                  <a:noFill/>
                </a:ln>
                <a:solidFill>
                  <a:prstClr val="black"/>
                </a:solidFill>
                <a:effectLst/>
                <a:uLnTx/>
                <a:uFillTx/>
                <a:latin typeface="Calibri" panose="020F0502020204030204"/>
                <a:ea typeface="+mn-ea"/>
                <a:cs typeface="+mn-cs"/>
              </a:rPr>
              <a:t>Evaluation Queue</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 (EQ)</a:t>
            </a:r>
            <a:endPar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0" name="Rectangle 109">
            <a:extLst>
              <a:ext uri="{FF2B5EF4-FFF2-40B4-BE49-F238E27FC236}">
                <a16:creationId xmlns:a16="http://schemas.microsoft.com/office/drawing/2014/main" id="{B88356B1-928C-264A-9B5F-9E3C9EC2B60F}"/>
              </a:ext>
            </a:extLst>
          </p:cNvPr>
          <p:cNvSpPr/>
          <p:nvPr/>
        </p:nvSpPr>
        <p:spPr>
          <a:xfrm>
            <a:off x="808505" y="2870992"/>
            <a:ext cx="1241570" cy="578840"/>
          </a:xfrm>
          <a:prstGeom prst="rect">
            <a:avLst/>
          </a:prstGeom>
          <a:solidFill>
            <a:schemeClr val="bg1">
              <a:lumMod val="95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Demand</a:t>
            </a:r>
            <a:r>
              <a:rPr kumimoji="0" lang="en-CH" sz="18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Request</a:t>
            </a:r>
          </a:p>
        </p:txBody>
      </p:sp>
      <p:cxnSp>
        <p:nvCxnSpPr>
          <p:cNvPr id="111" name="Elbow Connector 110">
            <a:extLst>
              <a:ext uri="{FF2B5EF4-FFF2-40B4-BE49-F238E27FC236}">
                <a16:creationId xmlns:a16="http://schemas.microsoft.com/office/drawing/2014/main" id="{799D849E-B76B-764E-83B2-02E1654DC452}"/>
              </a:ext>
            </a:extLst>
          </p:cNvPr>
          <p:cNvCxnSpPr>
            <a:cxnSpLocks/>
          </p:cNvCxnSpPr>
          <p:nvPr/>
        </p:nvCxnSpPr>
        <p:spPr>
          <a:xfrm rot="16200000" flipH="1">
            <a:off x="1319478" y="3564808"/>
            <a:ext cx="1862357" cy="1635854"/>
          </a:xfrm>
          <a:prstGeom prst="bentConnector3">
            <a:avLst>
              <a:gd name="adj1" fmla="val 12117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2" name="Oval 111">
            <a:extLst>
              <a:ext uri="{FF2B5EF4-FFF2-40B4-BE49-F238E27FC236}">
                <a16:creationId xmlns:a16="http://schemas.microsoft.com/office/drawing/2014/main" id="{382F50DC-6D7F-D044-89B5-8FDF94727609}"/>
              </a:ext>
            </a:extLst>
          </p:cNvPr>
          <p:cNvSpPr/>
          <p:nvPr/>
        </p:nvSpPr>
        <p:spPr>
          <a:xfrm>
            <a:off x="2108043" y="5340658"/>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173" name="TextBox 172">
            <a:extLst>
              <a:ext uri="{FF2B5EF4-FFF2-40B4-BE49-F238E27FC236}">
                <a16:creationId xmlns:a16="http://schemas.microsoft.com/office/drawing/2014/main" id="{7E7927F1-F692-8441-8877-592E9DF51BD5}"/>
              </a:ext>
            </a:extLst>
          </p:cNvPr>
          <p:cNvSpPr txBox="1"/>
          <p:nvPr/>
        </p:nvSpPr>
        <p:spPr>
          <a:xfrm>
            <a:off x="1306487" y="5700692"/>
            <a:ext cx="188833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Assign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reward to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0" i="1"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orresponding</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EQ entry</a:t>
            </a:r>
            <a:endPar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4" name="Straight Arrow Connector 173">
            <a:extLst>
              <a:ext uri="{FF2B5EF4-FFF2-40B4-BE49-F238E27FC236}">
                <a16:creationId xmlns:a16="http://schemas.microsoft.com/office/drawing/2014/main" id="{88FC4250-A26F-D241-82E9-FCD66DBA2DCC}"/>
              </a:ext>
            </a:extLst>
          </p:cNvPr>
          <p:cNvCxnSpPr>
            <a:cxnSpLocks/>
          </p:cNvCxnSpPr>
          <p:nvPr/>
        </p:nvCxnSpPr>
        <p:spPr>
          <a:xfrm>
            <a:off x="3014642" y="3165735"/>
            <a:ext cx="1253456"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75" name="Rectangle 174">
            <a:extLst>
              <a:ext uri="{FF2B5EF4-FFF2-40B4-BE49-F238E27FC236}">
                <a16:creationId xmlns:a16="http://schemas.microsoft.com/office/drawing/2014/main" id="{54B3E7B3-1DFD-D94C-A922-29813EAB75AA}"/>
              </a:ext>
            </a:extLst>
          </p:cNvPr>
          <p:cNvSpPr/>
          <p:nvPr/>
        </p:nvSpPr>
        <p:spPr>
          <a:xfrm>
            <a:off x="3297875" y="2635649"/>
            <a:ext cx="79836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Look</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up </a:t>
            </a:r>
            <a:endPar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rPr>
              <a:t>QVStore</a:t>
            </a:r>
          </a:p>
        </p:txBody>
      </p:sp>
      <p:sp>
        <p:nvSpPr>
          <p:cNvPr id="176" name="Rectangle 175">
            <a:extLst>
              <a:ext uri="{FF2B5EF4-FFF2-40B4-BE49-F238E27FC236}">
                <a16:creationId xmlns:a16="http://schemas.microsoft.com/office/drawing/2014/main" id="{DE7775CF-E1F5-8E46-9049-D65F8E93668A}"/>
              </a:ext>
            </a:extLst>
          </p:cNvPr>
          <p:cNvSpPr/>
          <p:nvPr/>
        </p:nvSpPr>
        <p:spPr>
          <a:xfrm>
            <a:off x="2322367" y="2906510"/>
            <a:ext cx="832128" cy="504718"/>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State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Vector</a:t>
            </a:r>
          </a:p>
        </p:txBody>
      </p:sp>
      <p:sp>
        <p:nvSpPr>
          <p:cNvPr id="177" name="Rectangle 176">
            <a:extLst>
              <a:ext uri="{FF2B5EF4-FFF2-40B4-BE49-F238E27FC236}">
                <a16:creationId xmlns:a16="http://schemas.microsoft.com/office/drawing/2014/main" id="{587FE97B-5658-7A49-A914-E5D83F503595}"/>
              </a:ext>
            </a:extLst>
          </p:cNvPr>
          <p:cNvSpPr/>
          <p:nvPr/>
        </p:nvSpPr>
        <p:spPr>
          <a:xfrm>
            <a:off x="4508804" y="3780661"/>
            <a:ext cx="1506182"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Q-Value Store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800" b="1" i="1" u="none" strike="noStrike" kern="1200" cap="none" spc="0" normalizeH="0" baseline="0" noProof="0" dirty="0" err="1">
                <a:ln>
                  <a:noFill/>
                </a:ln>
                <a:solidFill>
                  <a:prstClr val="black"/>
                </a:solidFill>
                <a:effectLst/>
                <a:uLnTx/>
                <a:uFillTx/>
                <a:latin typeface="Calibri" panose="020F0502020204030204"/>
                <a:ea typeface="+mn-ea"/>
                <a:cs typeface="+mn-cs"/>
              </a:rPr>
              <a:t>QVStore</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8" name="Straight Arrow Connector 177">
            <a:extLst>
              <a:ext uri="{FF2B5EF4-FFF2-40B4-BE49-F238E27FC236}">
                <a16:creationId xmlns:a16="http://schemas.microsoft.com/office/drawing/2014/main" id="{74357D81-4E96-ED47-8706-8416146AE134}"/>
              </a:ext>
            </a:extLst>
          </p:cNvPr>
          <p:cNvCxnSpPr>
            <a:stCxn id="110" idx="3"/>
            <a:endCxn id="176" idx="1"/>
          </p:cNvCxnSpPr>
          <p:nvPr/>
        </p:nvCxnSpPr>
        <p:spPr>
          <a:xfrm flipV="1">
            <a:off x="2050075" y="3158869"/>
            <a:ext cx="272292" cy="15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9" name="Oval 178">
            <a:extLst>
              <a:ext uri="{FF2B5EF4-FFF2-40B4-BE49-F238E27FC236}">
                <a16:creationId xmlns:a16="http://schemas.microsoft.com/office/drawing/2014/main" id="{6ADC6D65-C652-5846-A0C0-D713E2DE326C}"/>
              </a:ext>
            </a:extLst>
          </p:cNvPr>
          <p:cNvSpPr/>
          <p:nvPr/>
        </p:nvSpPr>
        <p:spPr>
          <a:xfrm>
            <a:off x="2595818" y="2564797"/>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80" name="Oval 179">
            <a:extLst>
              <a:ext uri="{FF2B5EF4-FFF2-40B4-BE49-F238E27FC236}">
                <a16:creationId xmlns:a16="http://schemas.microsoft.com/office/drawing/2014/main" id="{D906ED77-3132-214E-A3F5-31B07CAE1C39}"/>
              </a:ext>
            </a:extLst>
          </p:cNvPr>
          <p:cNvSpPr/>
          <p:nvPr/>
        </p:nvSpPr>
        <p:spPr>
          <a:xfrm>
            <a:off x="3554075" y="3232315"/>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184" name="Oval 183">
            <a:extLst>
              <a:ext uri="{FF2B5EF4-FFF2-40B4-BE49-F238E27FC236}">
                <a16:creationId xmlns:a16="http://schemas.microsoft.com/office/drawing/2014/main" id="{476A954E-AC99-B948-9C25-154CE4DACB8E}"/>
              </a:ext>
            </a:extLst>
          </p:cNvPr>
          <p:cNvSpPr/>
          <p:nvPr/>
        </p:nvSpPr>
        <p:spPr>
          <a:xfrm>
            <a:off x="6014879" y="4730521"/>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5</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5" name="TextBox 184">
            <a:extLst>
              <a:ext uri="{FF2B5EF4-FFF2-40B4-BE49-F238E27FC236}">
                <a16:creationId xmlns:a16="http://schemas.microsoft.com/office/drawing/2014/main" id="{DED76AD1-C286-F54B-BF0B-B1C81BB0C856}"/>
              </a:ext>
            </a:extLst>
          </p:cNvPr>
          <p:cNvSpPr txBox="1"/>
          <p:nvPr/>
        </p:nvSpPr>
        <p:spPr>
          <a:xfrm>
            <a:off x="5378782" y="5102664"/>
            <a:ext cx="2163349"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Insert prefetch action &amp;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State-Action pair in EQ</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86" name="Elbow Connector 185">
            <a:extLst>
              <a:ext uri="{FF2B5EF4-FFF2-40B4-BE49-F238E27FC236}">
                <a16:creationId xmlns:a16="http://schemas.microsoft.com/office/drawing/2014/main" id="{15E5651A-39A4-AD4E-A15B-18B1FFAEF0FC}"/>
              </a:ext>
            </a:extLst>
          </p:cNvPr>
          <p:cNvCxnSpPr>
            <a:cxnSpLocks/>
            <a:stCxn id="109" idx="1"/>
          </p:cNvCxnSpPr>
          <p:nvPr/>
        </p:nvCxnSpPr>
        <p:spPr>
          <a:xfrm rot="10800000" flipH="1">
            <a:off x="2784494" y="3747909"/>
            <a:ext cx="1657524" cy="1318172"/>
          </a:xfrm>
          <a:prstGeom prst="bentConnector3">
            <a:avLst>
              <a:gd name="adj1" fmla="val -1379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7" name="Oval 186">
            <a:extLst>
              <a:ext uri="{FF2B5EF4-FFF2-40B4-BE49-F238E27FC236}">
                <a16:creationId xmlns:a16="http://schemas.microsoft.com/office/drawing/2014/main" id="{EEF2AF26-83E3-4E48-8DAE-05821FC6A326}"/>
              </a:ext>
            </a:extLst>
          </p:cNvPr>
          <p:cNvSpPr/>
          <p:nvPr/>
        </p:nvSpPr>
        <p:spPr>
          <a:xfrm>
            <a:off x="2177701" y="4262013"/>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6</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8" name="Rectangle 187">
            <a:extLst>
              <a:ext uri="{FF2B5EF4-FFF2-40B4-BE49-F238E27FC236}">
                <a16:creationId xmlns:a16="http://schemas.microsoft.com/office/drawing/2014/main" id="{EFC4A003-0047-B548-A1D9-92DECD65EB20}"/>
              </a:ext>
            </a:extLst>
          </p:cNvPr>
          <p:cNvSpPr/>
          <p:nvPr/>
        </p:nvSpPr>
        <p:spPr>
          <a:xfrm>
            <a:off x="4508804" y="5969822"/>
            <a:ext cx="1663943" cy="385893"/>
          </a:xfrm>
          <a:prstGeom prst="rect">
            <a:avLst/>
          </a:prstGeom>
          <a:solidFill>
            <a:schemeClr val="accent6">
              <a:lumMod val="20000"/>
              <a:lumOff val="80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Prefetch Fill </a:t>
            </a:r>
          </a:p>
        </p:txBody>
      </p:sp>
      <p:cxnSp>
        <p:nvCxnSpPr>
          <p:cNvPr id="189" name="Straight Arrow Connector 188">
            <a:extLst>
              <a:ext uri="{FF2B5EF4-FFF2-40B4-BE49-F238E27FC236}">
                <a16:creationId xmlns:a16="http://schemas.microsoft.com/office/drawing/2014/main" id="{C4489A71-7E05-1B4D-A4B3-DD2DA5AC432B}"/>
              </a:ext>
            </a:extLst>
          </p:cNvPr>
          <p:cNvCxnSpPr>
            <a:cxnSpLocks/>
          </p:cNvCxnSpPr>
          <p:nvPr/>
        </p:nvCxnSpPr>
        <p:spPr>
          <a:xfrm flipV="1">
            <a:off x="5048115" y="5318082"/>
            <a:ext cx="0" cy="556451"/>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90" name="Rectangle 189">
            <a:extLst>
              <a:ext uri="{FF2B5EF4-FFF2-40B4-BE49-F238E27FC236}">
                <a16:creationId xmlns:a16="http://schemas.microsoft.com/office/drawing/2014/main" id="{B4E1DBE9-431A-BC49-9501-63346E18178F}"/>
              </a:ext>
            </a:extLst>
          </p:cNvPr>
          <p:cNvSpPr/>
          <p:nvPr/>
        </p:nvSpPr>
        <p:spPr>
          <a:xfrm>
            <a:off x="4516320" y="2380107"/>
            <a:ext cx="352982"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a:ln>
                  <a:noFill/>
                </a:ln>
                <a:solidFill>
                  <a:prstClr val="black"/>
                </a:solidFill>
                <a:effectLst/>
                <a:uLnTx/>
                <a:uFillTx/>
                <a:latin typeface="Calibri" panose="020F0502020204030204"/>
                <a:ea typeface="+mn-ea"/>
                <a:cs typeface="+mn-cs"/>
              </a:rPr>
              <a:t>A1</a:t>
            </a: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A68EBED8-7957-B64F-B3E1-3FB8DA825AEE}"/>
              </a:ext>
            </a:extLst>
          </p:cNvPr>
          <p:cNvSpPr/>
          <p:nvPr/>
        </p:nvSpPr>
        <p:spPr>
          <a:xfrm>
            <a:off x="4870021" y="2376552"/>
            <a:ext cx="356188"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1" i="0" u="none" strike="noStrike" kern="1200" cap="none" spc="0" normalizeH="0" baseline="0" noProof="0">
                <a:ln>
                  <a:noFill/>
                </a:ln>
                <a:solidFill>
                  <a:prstClr val="black"/>
                </a:solidFill>
                <a:effectLst/>
                <a:uLnTx/>
                <a:uFillTx/>
                <a:latin typeface="Calibri" panose="020F0502020204030204"/>
                <a:ea typeface="+mn-ea"/>
                <a:cs typeface="+mn-cs"/>
              </a:rPr>
              <a:t>A2</a:t>
            </a:r>
            <a:endParaRPr kumimoji="0" lang="en-CH"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5D5C5A33-2AC4-E44D-BB0A-6BC9E2928D10}"/>
              </a:ext>
            </a:extLst>
          </p:cNvPr>
          <p:cNvSpPr/>
          <p:nvPr/>
        </p:nvSpPr>
        <p:spPr>
          <a:xfrm>
            <a:off x="5231038" y="2372997"/>
            <a:ext cx="352982"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a:ln>
                  <a:noFill/>
                </a:ln>
                <a:solidFill>
                  <a:prstClr val="black"/>
                </a:solidFill>
                <a:effectLst/>
                <a:uLnTx/>
                <a:uFillTx/>
                <a:latin typeface="Calibri" panose="020F0502020204030204"/>
                <a:ea typeface="+mn-ea"/>
                <a:cs typeface="+mn-cs"/>
              </a:rPr>
              <a:t>A3</a:t>
            </a: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3" name="Rounded Rectangle 192">
            <a:extLst>
              <a:ext uri="{FF2B5EF4-FFF2-40B4-BE49-F238E27FC236}">
                <a16:creationId xmlns:a16="http://schemas.microsoft.com/office/drawing/2014/main" id="{09552ACF-AD9B-9343-981D-03F83CA30487}"/>
              </a:ext>
            </a:extLst>
          </p:cNvPr>
          <p:cNvSpPr/>
          <p:nvPr/>
        </p:nvSpPr>
        <p:spPr>
          <a:xfrm>
            <a:off x="6802341" y="2865890"/>
            <a:ext cx="1426822" cy="730105"/>
          </a:xfrm>
          <a:prstGeom prst="roundRect">
            <a:avLst/>
          </a:prstGeom>
          <a:solidFill>
            <a:schemeClr val="tx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Memory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Hierarchy</a:t>
            </a:r>
          </a:p>
        </p:txBody>
      </p:sp>
      <p:cxnSp>
        <p:nvCxnSpPr>
          <p:cNvPr id="194" name="Straight Arrow Connector 193">
            <a:extLst>
              <a:ext uri="{FF2B5EF4-FFF2-40B4-BE49-F238E27FC236}">
                <a16:creationId xmlns:a16="http://schemas.microsoft.com/office/drawing/2014/main" id="{A9793FB3-ADBA-9340-964F-C14E30A5A345}"/>
              </a:ext>
            </a:extLst>
          </p:cNvPr>
          <p:cNvCxnSpPr>
            <a:cxnSpLocks/>
            <a:endCxn id="193" idx="1"/>
          </p:cNvCxnSpPr>
          <p:nvPr/>
        </p:nvCxnSpPr>
        <p:spPr>
          <a:xfrm flipV="1">
            <a:off x="5971738" y="3230943"/>
            <a:ext cx="830603" cy="610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5" name="Rectangle 194">
            <a:extLst>
              <a:ext uri="{FF2B5EF4-FFF2-40B4-BE49-F238E27FC236}">
                <a16:creationId xmlns:a16="http://schemas.microsoft.com/office/drawing/2014/main" id="{7D964871-AF2D-2C4C-A018-991008E8378E}"/>
              </a:ext>
            </a:extLst>
          </p:cNvPr>
          <p:cNvSpPr/>
          <p:nvPr/>
        </p:nvSpPr>
        <p:spPr>
          <a:xfrm>
            <a:off x="5931285" y="2677246"/>
            <a:ext cx="85921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Generate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prefetch</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6" name="Rectangle 195">
            <a:extLst>
              <a:ext uri="{FF2B5EF4-FFF2-40B4-BE49-F238E27FC236}">
                <a16:creationId xmlns:a16="http://schemas.microsoft.com/office/drawing/2014/main" id="{34B3079F-FCD7-274B-8506-2786C809D580}"/>
              </a:ext>
            </a:extLst>
          </p:cNvPr>
          <p:cNvSpPr/>
          <p:nvPr/>
        </p:nvSpPr>
        <p:spPr>
          <a:xfrm>
            <a:off x="2586481" y="4143016"/>
            <a:ext cx="1757868" cy="52322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Evict EQ entry and update </a:t>
            </a:r>
            <a:r>
              <a:rPr kumimoji="0" lang="en-US" sz="1400" b="0" i="1" u="none" strike="noStrike" kern="1200" cap="none" spc="0" normalizeH="0" baseline="0" noProof="0" dirty="0" err="1">
                <a:ln>
                  <a:noFill/>
                </a:ln>
                <a:solidFill>
                  <a:prstClr val="black"/>
                </a:solidFill>
                <a:effectLst/>
                <a:uLnTx/>
                <a:uFillTx/>
                <a:latin typeface="Calibri" panose="020F0502020204030204"/>
                <a:ea typeface="+mn-ea"/>
                <a:cs typeface="+mn-cs"/>
              </a:rPr>
              <a:t>QVStore</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7" name="Oval 196">
            <a:extLst>
              <a:ext uri="{FF2B5EF4-FFF2-40B4-BE49-F238E27FC236}">
                <a16:creationId xmlns:a16="http://schemas.microsoft.com/office/drawing/2014/main" id="{0243FFFE-6A73-CA40-B4DF-3CD7A32986AF}"/>
              </a:ext>
            </a:extLst>
          </p:cNvPr>
          <p:cNvSpPr/>
          <p:nvPr/>
        </p:nvSpPr>
        <p:spPr>
          <a:xfrm>
            <a:off x="6212152" y="2436321"/>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198" name="Rectangle 197">
            <a:extLst>
              <a:ext uri="{FF2B5EF4-FFF2-40B4-BE49-F238E27FC236}">
                <a16:creationId xmlns:a16="http://schemas.microsoft.com/office/drawing/2014/main" id="{CF5F4FBB-8860-F042-8A9D-EBCEC1147F88}"/>
              </a:ext>
            </a:extLst>
          </p:cNvPr>
          <p:cNvSpPr/>
          <p:nvPr/>
        </p:nvSpPr>
        <p:spPr>
          <a:xfrm>
            <a:off x="3793570" y="2026696"/>
            <a:ext cx="2617255" cy="307777"/>
          </a:xfrm>
          <a:prstGeom prst="rect">
            <a:avLst/>
          </a:prstGeom>
          <a:solidFill>
            <a:schemeClr val="bg2"/>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Find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the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Action with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ax </a:t>
            </a:r>
            <a:r>
              <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rPr>
              <a:t>Q-Value</a:t>
            </a:r>
          </a:p>
        </p:txBody>
      </p:sp>
      <p:cxnSp>
        <p:nvCxnSpPr>
          <p:cNvPr id="199" name="Straight Arrow Connector 198">
            <a:extLst>
              <a:ext uri="{FF2B5EF4-FFF2-40B4-BE49-F238E27FC236}">
                <a16:creationId xmlns:a16="http://schemas.microsoft.com/office/drawing/2014/main" id="{CF04ABA9-016F-1D44-9CB9-2CD086BB1F29}"/>
              </a:ext>
            </a:extLst>
          </p:cNvPr>
          <p:cNvCxnSpPr>
            <a:cxnSpLocks/>
          </p:cNvCxnSpPr>
          <p:nvPr/>
        </p:nvCxnSpPr>
        <p:spPr>
          <a:xfrm>
            <a:off x="5038337" y="2293563"/>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cxnSp>
        <p:nvCxnSpPr>
          <p:cNvPr id="200" name="Straight Arrow Connector 199">
            <a:extLst>
              <a:ext uri="{FF2B5EF4-FFF2-40B4-BE49-F238E27FC236}">
                <a16:creationId xmlns:a16="http://schemas.microsoft.com/office/drawing/2014/main" id="{B72E909B-B36E-9B4E-B9AB-70D89B040A5F}"/>
              </a:ext>
            </a:extLst>
          </p:cNvPr>
          <p:cNvCxnSpPr>
            <a:cxnSpLocks/>
          </p:cNvCxnSpPr>
          <p:nvPr/>
        </p:nvCxnSpPr>
        <p:spPr>
          <a:xfrm>
            <a:off x="4679009" y="2293563"/>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cxnSp>
        <p:nvCxnSpPr>
          <p:cNvPr id="201" name="Straight Arrow Connector 200">
            <a:extLst>
              <a:ext uri="{FF2B5EF4-FFF2-40B4-BE49-F238E27FC236}">
                <a16:creationId xmlns:a16="http://schemas.microsoft.com/office/drawing/2014/main" id="{A8CF9FBF-1EAE-E141-943E-8B123653A864}"/>
              </a:ext>
            </a:extLst>
          </p:cNvPr>
          <p:cNvCxnSpPr>
            <a:cxnSpLocks/>
          </p:cNvCxnSpPr>
          <p:nvPr/>
        </p:nvCxnSpPr>
        <p:spPr>
          <a:xfrm>
            <a:off x="5394429" y="2308908"/>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sp>
        <p:nvSpPr>
          <p:cNvPr id="202" name="Oval 201">
            <a:extLst>
              <a:ext uri="{FF2B5EF4-FFF2-40B4-BE49-F238E27FC236}">
                <a16:creationId xmlns:a16="http://schemas.microsoft.com/office/drawing/2014/main" id="{85BD7E60-7BFF-434D-BBB6-AE2235405BE1}"/>
              </a:ext>
            </a:extLst>
          </p:cNvPr>
          <p:cNvSpPr/>
          <p:nvPr/>
        </p:nvSpPr>
        <p:spPr>
          <a:xfrm>
            <a:off x="5123608" y="5476795"/>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7</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12" name="Group 211">
            <a:extLst>
              <a:ext uri="{FF2B5EF4-FFF2-40B4-BE49-F238E27FC236}">
                <a16:creationId xmlns:a16="http://schemas.microsoft.com/office/drawing/2014/main" id="{4B9572B7-08B9-8F49-80A6-03052E688C52}"/>
              </a:ext>
            </a:extLst>
          </p:cNvPr>
          <p:cNvGrpSpPr/>
          <p:nvPr/>
        </p:nvGrpSpPr>
        <p:grpSpPr>
          <a:xfrm>
            <a:off x="4289620" y="2601710"/>
            <a:ext cx="1592509" cy="1220460"/>
            <a:chOff x="4289620" y="2601710"/>
            <a:chExt cx="1592509" cy="1220460"/>
          </a:xfrm>
        </p:grpSpPr>
        <p:sp>
          <p:nvSpPr>
            <p:cNvPr id="113" name="Rectangle 112">
              <a:extLst>
                <a:ext uri="{FF2B5EF4-FFF2-40B4-BE49-F238E27FC236}">
                  <a16:creationId xmlns:a16="http://schemas.microsoft.com/office/drawing/2014/main" id="{FD3A8377-8D24-9143-8097-35CFD901AD6C}"/>
                </a:ext>
              </a:extLst>
            </p:cNvPr>
            <p:cNvSpPr/>
            <p:nvPr/>
          </p:nvSpPr>
          <p:spPr>
            <a:xfrm>
              <a:off x="4289620" y="26017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Rectangle 113">
              <a:extLst>
                <a:ext uri="{FF2B5EF4-FFF2-40B4-BE49-F238E27FC236}">
                  <a16:creationId xmlns:a16="http://schemas.microsoft.com/office/drawing/2014/main" id="{44BD0F1C-308B-AD41-ADC0-9D662775B839}"/>
                </a:ext>
              </a:extLst>
            </p:cNvPr>
            <p:cNvSpPr/>
            <p:nvPr/>
          </p:nvSpPr>
          <p:spPr>
            <a:xfrm>
              <a:off x="4499345" y="26017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Rectangle 114">
              <a:extLst>
                <a:ext uri="{FF2B5EF4-FFF2-40B4-BE49-F238E27FC236}">
                  <a16:creationId xmlns:a16="http://schemas.microsoft.com/office/drawing/2014/main" id="{3F57A77B-B4C5-B34F-9654-A2C73A1DDC34}"/>
                </a:ext>
              </a:extLst>
            </p:cNvPr>
            <p:cNvSpPr/>
            <p:nvPr/>
          </p:nvSpPr>
          <p:spPr>
            <a:xfrm>
              <a:off x="4858673" y="26017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Rectangle 115">
              <a:extLst>
                <a:ext uri="{FF2B5EF4-FFF2-40B4-BE49-F238E27FC236}">
                  <a16:creationId xmlns:a16="http://schemas.microsoft.com/office/drawing/2014/main" id="{89A27451-93BD-8E44-8120-AD957A3C2F88}"/>
                </a:ext>
              </a:extLst>
            </p:cNvPr>
            <p:cNvSpPr/>
            <p:nvPr/>
          </p:nvSpPr>
          <p:spPr>
            <a:xfrm>
              <a:off x="5218001" y="26017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Rectangle 116">
              <a:extLst>
                <a:ext uri="{FF2B5EF4-FFF2-40B4-BE49-F238E27FC236}">
                  <a16:creationId xmlns:a16="http://schemas.microsoft.com/office/drawing/2014/main" id="{1FB99F77-BEFB-7F4C-8456-69B826978233}"/>
                </a:ext>
              </a:extLst>
            </p:cNvPr>
            <p:cNvSpPr/>
            <p:nvPr/>
          </p:nvSpPr>
          <p:spPr>
            <a:xfrm>
              <a:off x="4289620" y="2777883"/>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 name="Rectangle 117">
              <a:extLst>
                <a:ext uri="{FF2B5EF4-FFF2-40B4-BE49-F238E27FC236}">
                  <a16:creationId xmlns:a16="http://schemas.microsoft.com/office/drawing/2014/main" id="{ACF4C514-8B32-614D-BF6B-3F188A3F5A83}"/>
                </a:ext>
              </a:extLst>
            </p:cNvPr>
            <p:cNvSpPr/>
            <p:nvPr/>
          </p:nvSpPr>
          <p:spPr>
            <a:xfrm>
              <a:off x="4499345" y="27778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Rectangle 118">
              <a:extLst>
                <a:ext uri="{FF2B5EF4-FFF2-40B4-BE49-F238E27FC236}">
                  <a16:creationId xmlns:a16="http://schemas.microsoft.com/office/drawing/2014/main" id="{9AFF6B2C-7524-D04C-AD64-4B438BFD7B75}"/>
                </a:ext>
              </a:extLst>
            </p:cNvPr>
            <p:cNvSpPr/>
            <p:nvPr/>
          </p:nvSpPr>
          <p:spPr>
            <a:xfrm>
              <a:off x="4858673" y="27778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Rectangle 119">
              <a:extLst>
                <a:ext uri="{FF2B5EF4-FFF2-40B4-BE49-F238E27FC236}">
                  <a16:creationId xmlns:a16="http://schemas.microsoft.com/office/drawing/2014/main" id="{4EAD4285-7314-DD46-8C66-6AA6025A7AA4}"/>
                </a:ext>
              </a:extLst>
            </p:cNvPr>
            <p:cNvSpPr/>
            <p:nvPr/>
          </p:nvSpPr>
          <p:spPr>
            <a:xfrm>
              <a:off x="5218001" y="27778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1" name="Rectangle 120">
              <a:extLst>
                <a:ext uri="{FF2B5EF4-FFF2-40B4-BE49-F238E27FC236}">
                  <a16:creationId xmlns:a16="http://schemas.microsoft.com/office/drawing/2014/main" id="{B9A6C0D6-5D43-9D4B-88B7-75FD58C3B988}"/>
                </a:ext>
              </a:extLst>
            </p:cNvPr>
            <p:cNvSpPr/>
            <p:nvPr/>
          </p:nvSpPr>
          <p:spPr>
            <a:xfrm>
              <a:off x="4289620" y="2954048"/>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Rectangle 121">
              <a:extLst>
                <a:ext uri="{FF2B5EF4-FFF2-40B4-BE49-F238E27FC236}">
                  <a16:creationId xmlns:a16="http://schemas.microsoft.com/office/drawing/2014/main" id="{CAB6E6E3-1D84-9E43-BE56-DD55A7DE7CCB}"/>
                </a:ext>
              </a:extLst>
            </p:cNvPr>
            <p:cNvSpPr/>
            <p:nvPr/>
          </p:nvSpPr>
          <p:spPr>
            <a:xfrm>
              <a:off x="4499345" y="29540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Rectangle 122">
              <a:extLst>
                <a:ext uri="{FF2B5EF4-FFF2-40B4-BE49-F238E27FC236}">
                  <a16:creationId xmlns:a16="http://schemas.microsoft.com/office/drawing/2014/main" id="{B4E5707F-03EA-6F40-AAF2-E23363D7AB62}"/>
                </a:ext>
              </a:extLst>
            </p:cNvPr>
            <p:cNvSpPr/>
            <p:nvPr/>
          </p:nvSpPr>
          <p:spPr>
            <a:xfrm>
              <a:off x="4858673" y="29540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Rectangle 123">
              <a:extLst>
                <a:ext uri="{FF2B5EF4-FFF2-40B4-BE49-F238E27FC236}">
                  <a16:creationId xmlns:a16="http://schemas.microsoft.com/office/drawing/2014/main" id="{522B78C4-6877-CE46-A63B-7A82ECD115B6}"/>
                </a:ext>
              </a:extLst>
            </p:cNvPr>
            <p:cNvSpPr/>
            <p:nvPr/>
          </p:nvSpPr>
          <p:spPr>
            <a:xfrm>
              <a:off x="5218001" y="29540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5" name="Rectangle 124">
              <a:extLst>
                <a:ext uri="{FF2B5EF4-FFF2-40B4-BE49-F238E27FC236}">
                  <a16:creationId xmlns:a16="http://schemas.microsoft.com/office/drawing/2014/main" id="{FA16AED2-8F60-B74B-8B2C-22BB3853A814}"/>
                </a:ext>
              </a:extLst>
            </p:cNvPr>
            <p:cNvSpPr/>
            <p:nvPr/>
          </p:nvSpPr>
          <p:spPr>
            <a:xfrm>
              <a:off x="4289620" y="3130207"/>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Rectangle 125">
              <a:extLst>
                <a:ext uri="{FF2B5EF4-FFF2-40B4-BE49-F238E27FC236}">
                  <a16:creationId xmlns:a16="http://schemas.microsoft.com/office/drawing/2014/main" id="{CBB5A613-228E-E84B-8B5A-BD3DDE37FC4B}"/>
                </a:ext>
              </a:extLst>
            </p:cNvPr>
            <p:cNvSpPr/>
            <p:nvPr/>
          </p:nvSpPr>
          <p:spPr>
            <a:xfrm>
              <a:off x="4499345" y="31302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Rectangle 126">
              <a:extLst>
                <a:ext uri="{FF2B5EF4-FFF2-40B4-BE49-F238E27FC236}">
                  <a16:creationId xmlns:a16="http://schemas.microsoft.com/office/drawing/2014/main" id="{C33B4829-767E-CC46-841A-C59701274878}"/>
                </a:ext>
              </a:extLst>
            </p:cNvPr>
            <p:cNvSpPr/>
            <p:nvPr/>
          </p:nvSpPr>
          <p:spPr>
            <a:xfrm>
              <a:off x="4858673" y="31302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Rectangle 127">
              <a:extLst>
                <a:ext uri="{FF2B5EF4-FFF2-40B4-BE49-F238E27FC236}">
                  <a16:creationId xmlns:a16="http://schemas.microsoft.com/office/drawing/2014/main" id="{4FF74D98-0B9E-B447-95A6-F7E4B08A282C}"/>
                </a:ext>
              </a:extLst>
            </p:cNvPr>
            <p:cNvSpPr/>
            <p:nvPr/>
          </p:nvSpPr>
          <p:spPr>
            <a:xfrm>
              <a:off x="5218001" y="31302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9" name="Rectangle 128">
              <a:extLst>
                <a:ext uri="{FF2B5EF4-FFF2-40B4-BE49-F238E27FC236}">
                  <a16:creationId xmlns:a16="http://schemas.microsoft.com/office/drawing/2014/main" id="{936DAFF4-957A-5B45-B8B7-8D31D4136A21}"/>
                </a:ext>
              </a:extLst>
            </p:cNvPr>
            <p:cNvSpPr/>
            <p:nvPr/>
          </p:nvSpPr>
          <p:spPr>
            <a:xfrm>
              <a:off x="4289620" y="3306366"/>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Rectangle 129">
              <a:extLst>
                <a:ext uri="{FF2B5EF4-FFF2-40B4-BE49-F238E27FC236}">
                  <a16:creationId xmlns:a16="http://schemas.microsoft.com/office/drawing/2014/main" id="{D2980796-4C2F-414B-816E-081F907A10F6}"/>
                </a:ext>
              </a:extLst>
            </p:cNvPr>
            <p:cNvSpPr/>
            <p:nvPr/>
          </p:nvSpPr>
          <p:spPr>
            <a:xfrm>
              <a:off x="4499345" y="33063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Rectangle 130">
              <a:extLst>
                <a:ext uri="{FF2B5EF4-FFF2-40B4-BE49-F238E27FC236}">
                  <a16:creationId xmlns:a16="http://schemas.microsoft.com/office/drawing/2014/main" id="{A887C44D-FFC2-384B-83BF-BEB08C155264}"/>
                </a:ext>
              </a:extLst>
            </p:cNvPr>
            <p:cNvSpPr/>
            <p:nvPr/>
          </p:nvSpPr>
          <p:spPr>
            <a:xfrm>
              <a:off x="4858673" y="33063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E1A5196E-7185-724A-983F-D13E80FEF654}"/>
                </a:ext>
              </a:extLst>
            </p:cNvPr>
            <p:cNvSpPr/>
            <p:nvPr/>
          </p:nvSpPr>
          <p:spPr>
            <a:xfrm>
              <a:off x="5218001" y="33063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721EE2A8-FA3E-FE45-9AFE-3FAF44806885}"/>
                </a:ext>
              </a:extLst>
            </p:cNvPr>
            <p:cNvSpPr/>
            <p:nvPr/>
          </p:nvSpPr>
          <p:spPr>
            <a:xfrm>
              <a:off x="4442020" y="27541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a:extLst>
                <a:ext uri="{FF2B5EF4-FFF2-40B4-BE49-F238E27FC236}">
                  <a16:creationId xmlns:a16="http://schemas.microsoft.com/office/drawing/2014/main" id="{84A7F9AF-2BA4-DA46-B255-8263E7DC1415}"/>
                </a:ext>
              </a:extLst>
            </p:cNvPr>
            <p:cNvSpPr/>
            <p:nvPr/>
          </p:nvSpPr>
          <p:spPr>
            <a:xfrm>
              <a:off x="4651745" y="27541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C834DDEE-C429-1F4E-BA53-A9762690A852}"/>
                </a:ext>
              </a:extLst>
            </p:cNvPr>
            <p:cNvSpPr/>
            <p:nvPr/>
          </p:nvSpPr>
          <p:spPr>
            <a:xfrm>
              <a:off x="5011073" y="27541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F2A5FBBE-49F2-6E41-A6FA-5BF57BDC811B}"/>
                </a:ext>
              </a:extLst>
            </p:cNvPr>
            <p:cNvSpPr/>
            <p:nvPr/>
          </p:nvSpPr>
          <p:spPr>
            <a:xfrm>
              <a:off x="5370401" y="27541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7" name="Rectangle 136">
              <a:extLst>
                <a:ext uri="{FF2B5EF4-FFF2-40B4-BE49-F238E27FC236}">
                  <a16:creationId xmlns:a16="http://schemas.microsoft.com/office/drawing/2014/main" id="{AB7977CF-D25A-0249-8C4F-1F5C1074B4DA}"/>
                </a:ext>
              </a:extLst>
            </p:cNvPr>
            <p:cNvSpPr/>
            <p:nvPr/>
          </p:nvSpPr>
          <p:spPr>
            <a:xfrm>
              <a:off x="4442020" y="2930283"/>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 name="Rectangle 137">
              <a:extLst>
                <a:ext uri="{FF2B5EF4-FFF2-40B4-BE49-F238E27FC236}">
                  <a16:creationId xmlns:a16="http://schemas.microsoft.com/office/drawing/2014/main" id="{1DCC281C-206A-1C42-9653-43442F95173C}"/>
                </a:ext>
              </a:extLst>
            </p:cNvPr>
            <p:cNvSpPr/>
            <p:nvPr/>
          </p:nvSpPr>
          <p:spPr>
            <a:xfrm>
              <a:off x="4651745" y="29302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Rectangle 138">
              <a:extLst>
                <a:ext uri="{FF2B5EF4-FFF2-40B4-BE49-F238E27FC236}">
                  <a16:creationId xmlns:a16="http://schemas.microsoft.com/office/drawing/2014/main" id="{FA8DB686-5998-1347-B9D1-24913AB66085}"/>
                </a:ext>
              </a:extLst>
            </p:cNvPr>
            <p:cNvSpPr/>
            <p:nvPr/>
          </p:nvSpPr>
          <p:spPr>
            <a:xfrm>
              <a:off x="5011073" y="29302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Rectangle 139">
              <a:extLst>
                <a:ext uri="{FF2B5EF4-FFF2-40B4-BE49-F238E27FC236}">
                  <a16:creationId xmlns:a16="http://schemas.microsoft.com/office/drawing/2014/main" id="{52477002-3CA5-0C4A-A69F-FC27F12C0F32}"/>
                </a:ext>
              </a:extLst>
            </p:cNvPr>
            <p:cNvSpPr/>
            <p:nvPr/>
          </p:nvSpPr>
          <p:spPr>
            <a:xfrm>
              <a:off x="5370401" y="29302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 name="Rectangle 140">
              <a:extLst>
                <a:ext uri="{FF2B5EF4-FFF2-40B4-BE49-F238E27FC236}">
                  <a16:creationId xmlns:a16="http://schemas.microsoft.com/office/drawing/2014/main" id="{E71E42E4-EA17-8544-BA6F-98DC7D25C484}"/>
                </a:ext>
              </a:extLst>
            </p:cNvPr>
            <p:cNvSpPr/>
            <p:nvPr/>
          </p:nvSpPr>
          <p:spPr>
            <a:xfrm>
              <a:off x="4442020" y="3106448"/>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 name="Rectangle 141">
              <a:extLst>
                <a:ext uri="{FF2B5EF4-FFF2-40B4-BE49-F238E27FC236}">
                  <a16:creationId xmlns:a16="http://schemas.microsoft.com/office/drawing/2014/main" id="{E3C6B61F-3267-144B-8B8B-0330940C7B3A}"/>
                </a:ext>
              </a:extLst>
            </p:cNvPr>
            <p:cNvSpPr/>
            <p:nvPr/>
          </p:nvSpPr>
          <p:spPr>
            <a:xfrm>
              <a:off x="4651745" y="31064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Rectangle 142">
              <a:extLst>
                <a:ext uri="{FF2B5EF4-FFF2-40B4-BE49-F238E27FC236}">
                  <a16:creationId xmlns:a16="http://schemas.microsoft.com/office/drawing/2014/main" id="{79B9D27D-654E-9345-BFDB-F279B43171E6}"/>
                </a:ext>
              </a:extLst>
            </p:cNvPr>
            <p:cNvSpPr/>
            <p:nvPr/>
          </p:nvSpPr>
          <p:spPr>
            <a:xfrm>
              <a:off x="5011073" y="31064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 name="Rectangle 143">
              <a:extLst>
                <a:ext uri="{FF2B5EF4-FFF2-40B4-BE49-F238E27FC236}">
                  <a16:creationId xmlns:a16="http://schemas.microsoft.com/office/drawing/2014/main" id="{57B09164-A6D4-DE4F-B6E0-4B3B182E83E6}"/>
                </a:ext>
              </a:extLst>
            </p:cNvPr>
            <p:cNvSpPr/>
            <p:nvPr/>
          </p:nvSpPr>
          <p:spPr>
            <a:xfrm>
              <a:off x="5370401" y="31064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5" name="Rectangle 144">
              <a:extLst>
                <a:ext uri="{FF2B5EF4-FFF2-40B4-BE49-F238E27FC236}">
                  <a16:creationId xmlns:a16="http://schemas.microsoft.com/office/drawing/2014/main" id="{50AAB409-A231-B344-89A5-BC22A08F4E5D}"/>
                </a:ext>
              </a:extLst>
            </p:cNvPr>
            <p:cNvSpPr/>
            <p:nvPr/>
          </p:nvSpPr>
          <p:spPr>
            <a:xfrm>
              <a:off x="4442020" y="3282607"/>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Rectangle 145">
              <a:extLst>
                <a:ext uri="{FF2B5EF4-FFF2-40B4-BE49-F238E27FC236}">
                  <a16:creationId xmlns:a16="http://schemas.microsoft.com/office/drawing/2014/main" id="{DC64A051-2E1C-D24E-A926-7F6CFAB82A42}"/>
                </a:ext>
              </a:extLst>
            </p:cNvPr>
            <p:cNvSpPr/>
            <p:nvPr/>
          </p:nvSpPr>
          <p:spPr>
            <a:xfrm>
              <a:off x="4651745" y="32826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Rectangle 146">
              <a:extLst>
                <a:ext uri="{FF2B5EF4-FFF2-40B4-BE49-F238E27FC236}">
                  <a16:creationId xmlns:a16="http://schemas.microsoft.com/office/drawing/2014/main" id="{D016E615-339E-344B-8E16-39978250CC74}"/>
                </a:ext>
              </a:extLst>
            </p:cNvPr>
            <p:cNvSpPr/>
            <p:nvPr/>
          </p:nvSpPr>
          <p:spPr>
            <a:xfrm>
              <a:off x="5011073" y="32826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 name="Rectangle 147">
              <a:extLst>
                <a:ext uri="{FF2B5EF4-FFF2-40B4-BE49-F238E27FC236}">
                  <a16:creationId xmlns:a16="http://schemas.microsoft.com/office/drawing/2014/main" id="{5AA2512A-D531-5048-948E-B343384A84E0}"/>
                </a:ext>
              </a:extLst>
            </p:cNvPr>
            <p:cNvSpPr/>
            <p:nvPr/>
          </p:nvSpPr>
          <p:spPr>
            <a:xfrm>
              <a:off x="5370401" y="32826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9" name="Rectangle 148">
              <a:extLst>
                <a:ext uri="{FF2B5EF4-FFF2-40B4-BE49-F238E27FC236}">
                  <a16:creationId xmlns:a16="http://schemas.microsoft.com/office/drawing/2014/main" id="{7BFE0B49-5175-1643-B20A-A2F81DD24087}"/>
                </a:ext>
              </a:extLst>
            </p:cNvPr>
            <p:cNvSpPr/>
            <p:nvPr/>
          </p:nvSpPr>
          <p:spPr>
            <a:xfrm>
              <a:off x="4442020" y="3458766"/>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Rectangle 149">
              <a:extLst>
                <a:ext uri="{FF2B5EF4-FFF2-40B4-BE49-F238E27FC236}">
                  <a16:creationId xmlns:a16="http://schemas.microsoft.com/office/drawing/2014/main" id="{6D163B17-BB1F-FE4C-9ED1-3760259AAEFA}"/>
                </a:ext>
              </a:extLst>
            </p:cNvPr>
            <p:cNvSpPr/>
            <p:nvPr/>
          </p:nvSpPr>
          <p:spPr>
            <a:xfrm>
              <a:off x="4651745" y="34587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Rectangle 150">
              <a:extLst>
                <a:ext uri="{FF2B5EF4-FFF2-40B4-BE49-F238E27FC236}">
                  <a16:creationId xmlns:a16="http://schemas.microsoft.com/office/drawing/2014/main" id="{73533B4D-DE4C-6B4F-8107-68EBB6D94730}"/>
                </a:ext>
              </a:extLst>
            </p:cNvPr>
            <p:cNvSpPr/>
            <p:nvPr/>
          </p:nvSpPr>
          <p:spPr>
            <a:xfrm>
              <a:off x="5011073" y="34587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Rectangle 151">
              <a:extLst>
                <a:ext uri="{FF2B5EF4-FFF2-40B4-BE49-F238E27FC236}">
                  <a16:creationId xmlns:a16="http://schemas.microsoft.com/office/drawing/2014/main" id="{869B4248-3278-184F-89E3-0AA368CC0E71}"/>
                </a:ext>
              </a:extLst>
            </p:cNvPr>
            <p:cNvSpPr/>
            <p:nvPr/>
          </p:nvSpPr>
          <p:spPr>
            <a:xfrm>
              <a:off x="5370401" y="34587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3" name="Rectangle 152">
              <a:extLst>
                <a:ext uri="{FF2B5EF4-FFF2-40B4-BE49-F238E27FC236}">
                  <a16:creationId xmlns:a16="http://schemas.microsoft.com/office/drawing/2014/main" id="{6E0751EC-A6E7-A447-99EF-FEAD80409739}"/>
                </a:ext>
              </a:extLst>
            </p:cNvPr>
            <p:cNvSpPr/>
            <p:nvPr/>
          </p:nvSpPr>
          <p:spPr>
            <a:xfrm>
              <a:off x="4594420" y="29065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 name="Rectangle 153">
              <a:extLst>
                <a:ext uri="{FF2B5EF4-FFF2-40B4-BE49-F238E27FC236}">
                  <a16:creationId xmlns:a16="http://schemas.microsoft.com/office/drawing/2014/main" id="{E9D1925E-9291-3E49-8439-0D01E9F12223}"/>
                </a:ext>
              </a:extLst>
            </p:cNvPr>
            <p:cNvSpPr/>
            <p:nvPr/>
          </p:nvSpPr>
          <p:spPr>
            <a:xfrm>
              <a:off x="4804145" y="29065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Rectangle 154">
              <a:extLst>
                <a:ext uri="{FF2B5EF4-FFF2-40B4-BE49-F238E27FC236}">
                  <a16:creationId xmlns:a16="http://schemas.microsoft.com/office/drawing/2014/main" id="{30359934-1140-8A40-A8C9-8E1C28D77FC0}"/>
                </a:ext>
              </a:extLst>
            </p:cNvPr>
            <p:cNvSpPr/>
            <p:nvPr/>
          </p:nvSpPr>
          <p:spPr>
            <a:xfrm>
              <a:off x="5163473" y="29065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 name="Rectangle 155">
              <a:extLst>
                <a:ext uri="{FF2B5EF4-FFF2-40B4-BE49-F238E27FC236}">
                  <a16:creationId xmlns:a16="http://schemas.microsoft.com/office/drawing/2014/main" id="{DBE827D9-5ABC-C84A-9948-CAE67C6223F8}"/>
                </a:ext>
              </a:extLst>
            </p:cNvPr>
            <p:cNvSpPr/>
            <p:nvPr/>
          </p:nvSpPr>
          <p:spPr>
            <a:xfrm>
              <a:off x="5522801" y="29065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7" name="Rectangle 156">
              <a:extLst>
                <a:ext uri="{FF2B5EF4-FFF2-40B4-BE49-F238E27FC236}">
                  <a16:creationId xmlns:a16="http://schemas.microsoft.com/office/drawing/2014/main" id="{3DC75011-39A9-0747-8EEF-32D06E2EAA8A}"/>
                </a:ext>
              </a:extLst>
            </p:cNvPr>
            <p:cNvSpPr/>
            <p:nvPr/>
          </p:nvSpPr>
          <p:spPr>
            <a:xfrm>
              <a:off x="4594420" y="3082683"/>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Rectangle 157">
              <a:extLst>
                <a:ext uri="{FF2B5EF4-FFF2-40B4-BE49-F238E27FC236}">
                  <a16:creationId xmlns:a16="http://schemas.microsoft.com/office/drawing/2014/main" id="{2805C98B-5BFC-3840-B582-6A0B09D38789}"/>
                </a:ext>
              </a:extLst>
            </p:cNvPr>
            <p:cNvSpPr/>
            <p:nvPr/>
          </p:nvSpPr>
          <p:spPr>
            <a:xfrm>
              <a:off x="4804145" y="30826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 name="Rectangle 158">
              <a:extLst>
                <a:ext uri="{FF2B5EF4-FFF2-40B4-BE49-F238E27FC236}">
                  <a16:creationId xmlns:a16="http://schemas.microsoft.com/office/drawing/2014/main" id="{D0A5A52E-1300-A44B-AC53-6974825156CB}"/>
                </a:ext>
              </a:extLst>
            </p:cNvPr>
            <p:cNvSpPr/>
            <p:nvPr/>
          </p:nvSpPr>
          <p:spPr>
            <a:xfrm>
              <a:off x="5163473" y="30826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Rectangle 159">
              <a:extLst>
                <a:ext uri="{FF2B5EF4-FFF2-40B4-BE49-F238E27FC236}">
                  <a16:creationId xmlns:a16="http://schemas.microsoft.com/office/drawing/2014/main" id="{5CB469A1-A4C2-F246-B303-813E353BB533}"/>
                </a:ext>
              </a:extLst>
            </p:cNvPr>
            <p:cNvSpPr/>
            <p:nvPr/>
          </p:nvSpPr>
          <p:spPr>
            <a:xfrm>
              <a:off x="5522801" y="30826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1" name="Rectangle 160">
              <a:extLst>
                <a:ext uri="{FF2B5EF4-FFF2-40B4-BE49-F238E27FC236}">
                  <a16:creationId xmlns:a16="http://schemas.microsoft.com/office/drawing/2014/main" id="{2E244172-D057-B941-B8E7-E7A88B70B4D2}"/>
                </a:ext>
              </a:extLst>
            </p:cNvPr>
            <p:cNvSpPr/>
            <p:nvPr/>
          </p:nvSpPr>
          <p:spPr>
            <a:xfrm>
              <a:off x="4594420" y="3258848"/>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 name="Rectangle 161">
              <a:extLst>
                <a:ext uri="{FF2B5EF4-FFF2-40B4-BE49-F238E27FC236}">
                  <a16:creationId xmlns:a16="http://schemas.microsoft.com/office/drawing/2014/main" id="{7C270745-8C73-0746-8971-4AF504B7019F}"/>
                </a:ext>
              </a:extLst>
            </p:cNvPr>
            <p:cNvSpPr/>
            <p:nvPr/>
          </p:nvSpPr>
          <p:spPr>
            <a:xfrm>
              <a:off x="4804145" y="32588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 name="Rectangle 162">
              <a:extLst>
                <a:ext uri="{FF2B5EF4-FFF2-40B4-BE49-F238E27FC236}">
                  <a16:creationId xmlns:a16="http://schemas.microsoft.com/office/drawing/2014/main" id="{06BCF51D-67B1-A347-B542-FD6FB02215A0}"/>
                </a:ext>
              </a:extLst>
            </p:cNvPr>
            <p:cNvSpPr/>
            <p:nvPr/>
          </p:nvSpPr>
          <p:spPr>
            <a:xfrm>
              <a:off x="5163473" y="32588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 name="Rectangle 163">
              <a:extLst>
                <a:ext uri="{FF2B5EF4-FFF2-40B4-BE49-F238E27FC236}">
                  <a16:creationId xmlns:a16="http://schemas.microsoft.com/office/drawing/2014/main" id="{087CE3F0-07E6-A849-87AA-63BF28801962}"/>
                </a:ext>
              </a:extLst>
            </p:cNvPr>
            <p:cNvSpPr/>
            <p:nvPr/>
          </p:nvSpPr>
          <p:spPr>
            <a:xfrm>
              <a:off x="5522801" y="32588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5" name="Rectangle 164">
              <a:extLst>
                <a:ext uri="{FF2B5EF4-FFF2-40B4-BE49-F238E27FC236}">
                  <a16:creationId xmlns:a16="http://schemas.microsoft.com/office/drawing/2014/main" id="{E500197A-944F-D74D-8E02-798D9B8A1A32}"/>
                </a:ext>
              </a:extLst>
            </p:cNvPr>
            <p:cNvSpPr/>
            <p:nvPr/>
          </p:nvSpPr>
          <p:spPr>
            <a:xfrm>
              <a:off x="4594420" y="3435007"/>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 name="Rectangle 165">
              <a:extLst>
                <a:ext uri="{FF2B5EF4-FFF2-40B4-BE49-F238E27FC236}">
                  <a16:creationId xmlns:a16="http://schemas.microsoft.com/office/drawing/2014/main" id="{A7405B60-4A29-0A4D-91F4-655E4DFCF345}"/>
                </a:ext>
              </a:extLst>
            </p:cNvPr>
            <p:cNvSpPr/>
            <p:nvPr/>
          </p:nvSpPr>
          <p:spPr>
            <a:xfrm>
              <a:off x="4804145" y="34350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Rectangle 166">
              <a:extLst>
                <a:ext uri="{FF2B5EF4-FFF2-40B4-BE49-F238E27FC236}">
                  <a16:creationId xmlns:a16="http://schemas.microsoft.com/office/drawing/2014/main" id="{CFAA4F28-9CE9-0B41-A7B6-96F82E9BA6EC}"/>
                </a:ext>
              </a:extLst>
            </p:cNvPr>
            <p:cNvSpPr/>
            <p:nvPr/>
          </p:nvSpPr>
          <p:spPr>
            <a:xfrm>
              <a:off x="5163473" y="34350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Rectangle 167">
              <a:extLst>
                <a:ext uri="{FF2B5EF4-FFF2-40B4-BE49-F238E27FC236}">
                  <a16:creationId xmlns:a16="http://schemas.microsoft.com/office/drawing/2014/main" id="{BDF2E21C-D995-5549-8D42-7CA6F3B5E3EC}"/>
                </a:ext>
              </a:extLst>
            </p:cNvPr>
            <p:cNvSpPr/>
            <p:nvPr/>
          </p:nvSpPr>
          <p:spPr>
            <a:xfrm>
              <a:off x="5522801" y="34350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9" name="Rectangle 168">
              <a:extLst>
                <a:ext uri="{FF2B5EF4-FFF2-40B4-BE49-F238E27FC236}">
                  <a16:creationId xmlns:a16="http://schemas.microsoft.com/office/drawing/2014/main" id="{785CFE8B-16E7-934D-96C2-47D4B3DF383D}"/>
                </a:ext>
              </a:extLst>
            </p:cNvPr>
            <p:cNvSpPr/>
            <p:nvPr/>
          </p:nvSpPr>
          <p:spPr>
            <a:xfrm>
              <a:off x="4594420" y="3611166"/>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 name="Rectangle 169">
              <a:extLst>
                <a:ext uri="{FF2B5EF4-FFF2-40B4-BE49-F238E27FC236}">
                  <a16:creationId xmlns:a16="http://schemas.microsoft.com/office/drawing/2014/main" id="{0ED70F50-3F4D-3945-B1A4-281F695672BF}"/>
                </a:ext>
              </a:extLst>
            </p:cNvPr>
            <p:cNvSpPr/>
            <p:nvPr/>
          </p:nvSpPr>
          <p:spPr>
            <a:xfrm>
              <a:off x="4804145" y="36111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1" name="Rectangle 170">
              <a:extLst>
                <a:ext uri="{FF2B5EF4-FFF2-40B4-BE49-F238E27FC236}">
                  <a16:creationId xmlns:a16="http://schemas.microsoft.com/office/drawing/2014/main" id="{89C6D539-89DC-8047-83D9-1C63B10A9A1E}"/>
                </a:ext>
              </a:extLst>
            </p:cNvPr>
            <p:cNvSpPr/>
            <p:nvPr/>
          </p:nvSpPr>
          <p:spPr>
            <a:xfrm>
              <a:off x="5163473" y="36111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2" name="Rectangle 171">
              <a:extLst>
                <a:ext uri="{FF2B5EF4-FFF2-40B4-BE49-F238E27FC236}">
                  <a16:creationId xmlns:a16="http://schemas.microsoft.com/office/drawing/2014/main" id="{14D4D384-1412-3745-BBB1-5A9CA9FE5528}"/>
                </a:ext>
              </a:extLst>
            </p:cNvPr>
            <p:cNvSpPr/>
            <p:nvPr/>
          </p:nvSpPr>
          <p:spPr>
            <a:xfrm>
              <a:off x="5522801" y="36111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 name="Rectangle 203">
              <a:extLst>
                <a:ext uri="{FF2B5EF4-FFF2-40B4-BE49-F238E27FC236}">
                  <a16:creationId xmlns:a16="http://schemas.microsoft.com/office/drawing/2014/main" id="{DF6E36A8-6582-8747-BB44-EF1A66E23C68}"/>
                </a:ext>
              </a:extLst>
            </p:cNvPr>
            <p:cNvSpPr/>
            <p:nvPr/>
          </p:nvSpPr>
          <p:spPr>
            <a:xfrm>
              <a:off x="4544504" y="3065619"/>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S1</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5" name="Rectangle 204">
              <a:extLst>
                <a:ext uri="{FF2B5EF4-FFF2-40B4-BE49-F238E27FC236}">
                  <a16:creationId xmlns:a16="http://schemas.microsoft.com/office/drawing/2014/main" id="{00B2DAE8-CBDF-C344-A5D5-32290481D4A6}"/>
                </a:ext>
              </a:extLst>
            </p:cNvPr>
            <p:cNvSpPr/>
            <p:nvPr/>
          </p:nvSpPr>
          <p:spPr>
            <a:xfrm>
              <a:off x="4545841" y="3240237"/>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S2</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6" name="Rectangle 205">
              <a:extLst>
                <a:ext uri="{FF2B5EF4-FFF2-40B4-BE49-F238E27FC236}">
                  <a16:creationId xmlns:a16="http://schemas.microsoft.com/office/drawing/2014/main" id="{A110B1DD-D7D9-8B48-9C15-044DD56AD9CA}"/>
                </a:ext>
              </a:extLst>
            </p:cNvPr>
            <p:cNvSpPr/>
            <p:nvPr/>
          </p:nvSpPr>
          <p:spPr>
            <a:xfrm>
              <a:off x="4549671" y="3413952"/>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S3</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7" name="Rectangle 206">
              <a:extLst>
                <a:ext uri="{FF2B5EF4-FFF2-40B4-BE49-F238E27FC236}">
                  <a16:creationId xmlns:a16="http://schemas.microsoft.com/office/drawing/2014/main" id="{5353740A-DEFC-704F-83EA-45ABFE836C34}"/>
                </a:ext>
              </a:extLst>
            </p:cNvPr>
            <p:cNvSpPr/>
            <p:nvPr/>
          </p:nvSpPr>
          <p:spPr>
            <a:xfrm>
              <a:off x="4549671" y="3591338"/>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S4</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208" name="TextBox 207">
            <a:extLst>
              <a:ext uri="{FF2B5EF4-FFF2-40B4-BE49-F238E27FC236}">
                <a16:creationId xmlns:a16="http://schemas.microsoft.com/office/drawing/2014/main" id="{8C887EF2-64B3-5C4F-B587-5D0337A2B97A}"/>
              </a:ext>
            </a:extLst>
          </p:cNvPr>
          <p:cNvSpPr txBox="1"/>
          <p:nvPr/>
        </p:nvSpPr>
        <p:spPr>
          <a:xfrm>
            <a:off x="3714030" y="5490076"/>
            <a:ext cx="1317540"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Set filled bit</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09" name="Elbow Connector 208">
            <a:extLst>
              <a:ext uri="{FF2B5EF4-FFF2-40B4-BE49-F238E27FC236}">
                <a16:creationId xmlns:a16="http://schemas.microsoft.com/office/drawing/2014/main" id="{DF0815CD-63AD-4245-9714-D351E1229B14}"/>
              </a:ext>
            </a:extLst>
          </p:cNvPr>
          <p:cNvCxnSpPr>
            <a:cxnSpLocks/>
          </p:cNvCxnSpPr>
          <p:nvPr/>
        </p:nvCxnSpPr>
        <p:spPr>
          <a:xfrm flipH="1">
            <a:off x="5527641" y="3563338"/>
            <a:ext cx="468480" cy="1525255"/>
          </a:xfrm>
          <a:prstGeom prst="bentConnector4">
            <a:avLst>
              <a:gd name="adj1" fmla="val -151871"/>
              <a:gd name="adj2" fmla="val 100039"/>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11" name="Group 210">
            <a:extLst>
              <a:ext uri="{FF2B5EF4-FFF2-40B4-BE49-F238E27FC236}">
                <a16:creationId xmlns:a16="http://schemas.microsoft.com/office/drawing/2014/main" id="{BE5C845F-5541-584A-8AC5-5CFCF1682CD8}"/>
              </a:ext>
            </a:extLst>
          </p:cNvPr>
          <p:cNvGrpSpPr/>
          <p:nvPr/>
        </p:nvGrpSpPr>
        <p:grpSpPr>
          <a:xfrm>
            <a:off x="4852151" y="3225743"/>
            <a:ext cx="965556" cy="246221"/>
            <a:chOff x="-1482231" y="2981228"/>
            <a:chExt cx="965556" cy="246221"/>
          </a:xfrm>
        </p:grpSpPr>
        <p:sp>
          <p:nvSpPr>
            <p:cNvPr id="181" name="Rectangle 180">
              <a:extLst>
                <a:ext uri="{FF2B5EF4-FFF2-40B4-BE49-F238E27FC236}">
                  <a16:creationId xmlns:a16="http://schemas.microsoft.com/office/drawing/2014/main" id="{F696243C-A446-D24F-8E95-6F5853E28F7B}"/>
                </a:ext>
              </a:extLst>
            </p:cNvPr>
            <p:cNvSpPr/>
            <p:nvPr/>
          </p:nvSpPr>
          <p:spPr>
            <a:xfrm>
              <a:off x="-1482231" y="3046340"/>
              <a:ext cx="243526" cy="119395"/>
            </a:xfrm>
            <a:prstGeom prst="rect">
              <a:avLst/>
            </a:prstGeom>
            <a:solidFill>
              <a:schemeClr val="accent1">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2" name="Rectangle 181">
              <a:extLst>
                <a:ext uri="{FF2B5EF4-FFF2-40B4-BE49-F238E27FC236}">
                  <a16:creationId xmlns:a16="http://schemas.microsoft.com/office/drawing/2014/main" id="{EE62E3F3-73B0-5C40-99F7-20A5CB2C1166}"/>
                </a:ext>
              </a:extLst>
            </p:cNvPr>
            <p:cNvSpPr/>
            <p:nvPr/>
          </p:nvSpPr>
          <p:spPr>
            <a:xfrm>
              <a:off x="-1122902" y="3047091"/>
              <a:ext cx="243526" cy="11939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3" name="Rectangle 182">
              <a:extLst>
                <a:ext uri="{FF2B5EF4-FFF2-40B4-BE49-F238E27FC236}">
                  <a16:creationId xmlns:a16="http://schemas.microsoft.com/office/drawing/2014/main" id="{C0BF88CC-D73B-8145-8BB1-9D8D1FFA9467}"/>
                </a:ext>
              </a:extLst>
            </p:cNvPr>
            <p:cNvSpPr/>
            <p:nvPr/>
          </p:nvSpPr>
          <p:spPr>
            <a:xfrm>
              <a:off x="-760201" y="3047091"/>
              <a:ext cx="243526" cy="119395"/>
            </a:xfrm>
            <a:prstGeom prst="rect">
              <a:avLst/>
            </a:prstGeom>
            <a:solidFill>
              <a:schemeClr val="tx2">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3" name="Rectangle 202">
              <a:extLst>
                <a:ext uri="{FF2B5EF4-FFF2-40B4-BE49-F238E27FC236}">
                  <a16:creationId xmlns:a16="http://schemas.microsoft.com/office/drawing/2014/main" id="{1A133D55-F6E3-8043-9FAD-85C7DFD57450}"/>
                </a:ext>
              </a:extLst>
            </p:cNvPr>
            <p:cNvSpPr/>
            <p:nvPr/>
          </p:nvSpPr>
          <p:spPr>
            <a:xfrm>
              <a:off x="-1206336" y="2981228"/>
              <a:ext cx="415498" cy="24622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000" b="0" i="1" u="none" strike="noStrike" kern="1200" cap="none" spc="0" normalizeH="0" baseline="0" noProof="0" dirty="0">
                  <a:ln>
                    <a:noFill/>
                  </a:ln>
                  <a:solidFill>
                    <a:prstClr val="white"/>
                  </a:solidFill>
                  <a:effectLst/>
                  <a:uLnTx/>
                  <a:uFillTx/>
                  <a:latin typeface="Calibri" panose="020F0502020204030204"/>
                  <a:ea typeface="+mn-ea"/>
                  <a:cs typeface="+mn-cs"/>
                </a:rPr>
                <a:t>Max</a:t>
              </a:r>
            </a:p>
          </p:txBody>
        </p:sp>
      </p:grpSp>
    </p:spTree>
    <p:extLst>
      <p:ext uri="{BB962C8B-B14F-4D97-AF65-F5344CB8AC3E}">
        <p14:creationId xmlns:p14="http://schemas.microsoft.com/office/powerpoint/2010/main" val="2636478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9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9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0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9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90"/>
                                        </p:tgtEl>
                                        <p:attrNameLst>
                                          <p:attrName>style.visibility</p:attrName>
                                        </p:attrNameLst>
                                      </p:cBhvr>
                                      <p:to>
                                        <p:strVal val="visible"/>
                                      </p:to>
                                    </p:set>
                                  </p:childTnLst>
                                </p:cTn>
                              </p:par>
                              <p:par>
                                <p:cTn id="59" presetID="10" presetClass="entr" presetSubtype="0" fill="hold" nodeType="withEffect">
                                  <p:stCondLst>
                                    <p:cond delay="200"/>
                                  </p:stCondLst>
                                  <p:childTnLst>
                                    <p:set>
                                      <p:cBhvr>
                                        <p:cTn id="60" dur="1" fill="hold">
                                          <p:stCondLst>
                                            <p:cond delay="0"/>
                                          </p:stCondLst>
                                        </p:cTn>
                                        <p:tgtEl>
                                          <p:spTgt spid="211"/>
                                        </p:tgtEl>
                                        <p:attrNameLst>
                                          <p:attrName>style.visibility</p:attrName>
                                        </p:attrNameLst>
                                      </p:cBhvr>
                                      <p:to>
                                        <p:strVal val="visible"/>
                                      </p:to>
                                    </p:set>
                                    <p:animEffect transition="in" filter="fade">
                                      <p:cBhvr>
                                        <p:cTn id="61" dur="300"/>
                                        <p:tgtEl>
                                          <p:spTgt spid="211"/>
                                        </p:tgtEl>
                                      </p:cBhvr>
                                    </p:animEffec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19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195"/>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194"/>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193"/>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0"/>
                                          </p:stCondLst>
                                        </p:cTn>
                                        <p:tgtEl>
                                          <p:spTgt spid="209"/>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184"/>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185"/>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nodeType="clickEffect">
                                  <p:stCondLst>
                                    <p:cond delay="0"/>
                                  </p:stCondLst>
                                  <p:childTnLst>
                                    <p:set>
                                      <p:cBhvr>
                                        <p:cTn id="83" dur="1" fill="hold">
                                          <p:stCondLst>
                                            <p:cond delay="0"/>
                                          </p:stCondLst>
                                        </p:cTn>
                                        <p:tgtEl>
                                          <p:spTgt spid="186"/>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196"/>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187"/>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202"/>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189"/>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208"/>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1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2" grpId="0" animBg="1"/>
      <p:bldP spid="173" grpId="0"/>
      <p:bldP spid="175" grpId="0"/>
      <p:bldP spid="176" grpId="0" animBg="1"/>
      <p:bldP spid="177" grpId="0"/>
      <p:bldP spid="179" grpId="0" animBg="1"/>
      <p:bldP spid="180" grpId="0" animBg="1"/>
      <p:bldP spid="184" grpId="0" animBg="1"/>
      <p:bldP spid="185" grpId="0"/>
      <p:bldP spid="187" grpId="0" animBg="1"/>
      <p:bldP spid="188" grpId="0" animBg="1"/>
      <p:bldP spid="190" grpId="0"/>
      <p:bldP spid="191" grpId="0"/>
      <p:bldP spid="192" grpId="0"/>
      <p:bldP spid="193" grpId="0" animBg="1"/>
      <p:bldP spid="195" grpId="0"/>
      <p:bldP spid="196" grpId="0"/>
      <p:bldP spid="197" grpId="0" animBg="1"/>
      <p:bldP spid="198" grpId="0" animBg="1"/>
      <p:bldP spid="202" grpId="0" animBg="1"/>
      <p:bldP spid="208" grpId="0"/>
    </p:bld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BC26D8-06D7-3D42-8BD9-27A2266EE1ED}"/>
              </a:ext>
            </a:extLst>
          </p:cNvPr>
          <p:cNvSpPr>
            <a:spLocks noGrp="1"/>
          </p:cNvSpPr>
          <p:nvPr>
            <p:ph type="title"/>
          </p:nvPr>
        </p:nvSpPr>
        <p:spPr/>
        <p:txBody>
          <a:bodyPr/>
          <a:lstStyle/>
          <a:p>
            <a:r>
              <a:rPr lang="en-US" dirty="0"/>
              <a:t>Simulation Methodology</a:t>
            </a:r>
          </a:p>
        </p:txBody>
      </p:sp>
      <p:sp>
        <p:nvSpPr>
          <p:cNvPr id="5" name="Content Placeholder 4">
            <a:extLst>
              <a:ext uri="{FF2B5EF4-FFF2-40B4-BE49-F238E27FC236}">
                <a16:creationId xmlns:a16="http://schemas.microsoft.com/office/drawing/2014/main" id="{EBED96BD-B5B0-524D-AF57-C1B3FE166193}"/>
              </a:ext>
            </a:extLst>
          </p:cNvPr>
          <p:cNvSpPr>
            <a:spLocks noGrp="1"/>
          </p:cNvSpPr>
          <p:nvPr>
            <p:ph idx="1"/>
          </p:nvPr>
        </p:nvSpPr>
        <p:spPr>
          <a:xfrm>
            <a:off x="169011" y="936172"/>
            <a:ext cx="8894602" cy="5583898"/>
          </a:xfrm>
        </p:spPr>
        <p:txBody>
          <a:bodyPr>
            <a:normAutofit lnSpcReduction="10000"/>
          </a:bodyPr>
          <a:lstStyle/>
          <a:p>
            <a:r>
              <a:rPr lang="en-US" b="1" dirty="0" err="1">
                <a:solidFill>
                  <a:srgbClr val="C00000"/>
                </a:solidFill>
                <a:latin typeface="Calibri" panose="020F0502020204030204" pitchFamily="34" charset="0"/>
                <a:cs typeface="Calibri" panose="020F0502020204030204" pitchFamily="34" charset="0"/>
              </a:rPr>
              <a:t>Champsim</a:t>
            </a:r>
            <a:r>
              <a:rPr lang="en-US" b="1" dirty="0">
                <a:solidFill>
                  <a:srgbClr val="C00000"/>
                </a:solidFill>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[3]</a:t>
            </a:r>
            <a:r>
              <a:rPr lang="en-US" dirty="0">
                <a:latin typeface="Calibri" panose="020F0502020204030204" pitchFamily="34" charset="0"/>
                <a:cs typeface="Calibri" panose="020F0502020204030204" pitchFamily="34" charset="0"/>
              </a:rPr>
              <a:t> trace-driven simulator</a:t>
            </a:r>
          </a:p>
          <a:p>
            <a:endParaRPr lang="en-US" sz="1000" dirty="0">
              <a:latin typeface="Calibri" panose="020F0502020204030204" pitchFamily="34" charset="0"/>
              <a:cs typeface="Calibri" panose="020F0502020204030204" pitchFamily="34" charset="0"/>
            </a:endParaRPr>
          </a:p>
          <a:p>
            <a:r>
              <a:rPr lang="en-US" b="1" dirty="0">
                <a:solidFill>
                  <a:srgbClr val="C00000"/>
                </a:solidFill>
                <a:latin typeface="Calibri" panose="020F0502020204030204" pitchFamily="34" charset="0"/>
                <a:cs typeface="Calibri" panose="020F0502020204030204" pitchFamily="34" charset="0"/>
              </a:rPr>
              <a:t>150</a:t>
            </a:r>
            <a:r>
              <a:rPr lang="en-US" dirty="0">
                <a:latin typeface="Calibri" panose="020F0502020204030204" pitchFamily="34" charset="0"/>
                <a:cs typeface="Calibri" panose="020F0502020204030204" pitchFamily="34" charset="0"/>
              </a:rPr>
              <a:t> single-core memory-intensive workload traces</a:t>
            </a:r>
          </a:p>
          <a:p>
            <a:pPr lvl="1"/>
            <a:r>
              <a:rPr lang="en-US" dirty="0">
                <a:latin typeface="Calibri" panose="020F0502020204030204" pitchFamily="34" charset="0"/>
                <a:cs typeface="Calibri" panose="020F0502020204030204" pitchFamily="34" charset="0"/>
              </a:rPr>
              <a:t>SPEC CPU2006 and CPU2017</a:t>
            </a:r>
          </a:p>
          <a:p>
            <a:pPr lvl="1"/>
            <a:r>
              <a:rPr lang="en-US" dirty="0">
                <a:latin typeface="Calibri" panose="020F0502020204030204" pitchFamily="34" charset="0"/>
                <a:cs typeface="Calibri" panose="020F0502020204030204" pitchFamily="34" charset="0"/>
              </a:rPr>
              <a:t>PARSEC 2.1</a:t>
            </a:r>
          </a:p>
          <a:p>
            <a:pPr lvl="1"/>
            <a:r>
              <a:rPr lang="en-US" dirty="0" err="1">
                <a:latin typeface="Calibri" panose="020F0502020204030204" pitchFamily="34" charset="0"/>
                <a:cs typeface="Calibri" panose="020F0502020204030204" pitchFamily="34" charset="0"/>
              </a:rPr>
              <a:t>Ligra</a:t>
            </a:r>
            <a:endParaRPr lang="en-US" dirty="0">
              <a:latin typeface="Calibri" panose="020F0502020204030204" pitchFamily="34" charset="0"/>
              <a:cs typeface="Calibri" panose="020F0502020204030204" pitchFamily="34" charset="0"/>
            </a:endParaRPr>
          </a:p>
          <a:p>
            <a:pPr lvl="1"/>
            <a:r>
              <a:rPr lang="en-US" dirty="0" err="1">
                <a:latin typeface="Calibri" panose="020F0502020204030204" pitchFamily="34" charset="0"/>
                <a:cs typeface="Calibri" panose="020F0502020204030204" pitchFamily="34" charset="0"/>
              </a:rPr>
              <a:t>Cloudsuite</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Homogeneous and heterogeneous multi-core mixes</a:t>
            </a:r>
          </a:p>
          <a:p>
            <a:pPr lvl="1"/>
            <a:endParaRPr lang="en-US" sz="1000" dirty="0">
              <a:latin typeface="Calibri" panose="020F0502020204030204" pitchFamily="34" charset="0"/>
              <a:cs typeface="Calibri" panose="020F0502020204030204" pitchFamily="34" charset="0"/>
            </a:endParaRPr>
          </a:p>
          <a:p>
            <a:r>
              <a:rPr lang="en-US" b="1" dirty="0">
                <a:solidFill>
                  <a:srgbClr val="C00000"/>
                </a:solidFill>
                <a:latin typeface="Calibri" panose="020F0502020204030204" pitchFamily="34" charset="0"/>
                <a:cs typeface="Calibri" panose="020F0502020204030204" pitchFamily="34" charset="0"/>
              </a:rPr>
              <a:t>Five</a:t>
            </a:r>
            <a:r>
              <a:rPr lang="en-US" dirty="0">
                <a:latin typeface="Calibri" panose="020F0502020204030204" pitchFamily="34" charset="0"/>
                <a:cs typeface="Calibri" panose="020F0502020204030204" pitchFamily="34" charset="0"/>
              </a:rPr>
              <a:t> state-of-the-art prefetchers</a:t>
            </a:r>
          </a:p>
          <a:p>
            <a:pPr lvl="1"/>
            <a:r>
              <a:rPr lang="en-US" dirty="0">
                <a:latin typeface="Calibri" panose="020F0502020204030204" pitchFamily="34" charset="0"/>
                <a:cs typeface="Calibri" panose="020F0502020204030204" pitchFamily="34" charset="0"/>
              </a:rPr>
              <a:t>SPP </a:t>
            </a:r>
            <a:r>
              <a:rPr lang="en-US" sz="1800" b="1" dirty="0">
                <a:solidFill>
                  <a:schemeClr val="bg2">
                    <a:lumMod val="75000"/>
                  </a:schemeClr>
                </a:solidFill>
                <a:latin typeface="Calibri" panose="020F0502020204030204" pitchFamily="34" charset="0"/>
                <a:cs typeface="Calibri" panose="020F0502020204030204" pitchFamily="34" charset="0"/>
              </a:rPr>
              <a:t>[Kim+, MICRO’16]</a:t>
            </a:r>
            <a:endParaRPr lang="en-US" b="1" dirty="0">
              <a:solidFill>
                <a:schemeClr val="bg2">
                  <a:lumMod val="75000"/>
                </a:schemeClr>
              </a:solidFill>
              <a:latin typeface="Calibri" panose="020F0502020204030204" pitchFamily="34" charset="0"/>
              <a:cs typeface="Calibri" panose="020F0502020204030204" pitchFamily="34" charset="0"/>
            </a:endParaRPr>
          </a:p>
          <a:p>
            <a:pPr lvl="1"/>
            <a:r>
              <a:rPr lang="en-US" dirty="0">
                <a:latin typeface="Calibri" panose="020F0502020204030204" pitchFamily="34" charset="0"/>
                <a:cs typeface="Calibri" panose="020F0502020204030204" pitchFamily="34" charset="0"/>
              </a:rPr>
              <a:t>Bingo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Bakhshalipour</a:t>
            </a:r>
            <a:r>
              <a:rPr lang="en-US" sz="1800" b="1" dirty="0">
                <a:solidFill>
                  <a:schemeClr val="bg2">
                    <a:lumMod val="75000"/>
                  </a:schemeClr>
                </a:solidFill>
                <a:latin typeface="Calibri" panose="020F0502020204030204" pitchFamily="34" charset="0"/>
                <a:cs typeface="Calibri" panose="020F0502020204030204" pitchFamily="34" charset="0"/>
              </a:rPr>
              <a:t>+, HPCA’19]</a:t>
            </a:r>
          </a:p>
          <a:p>
            <a:pPr lvl="1"/>
            <a:r>
              <a:rPr lang="en-US" dirty="0">
                <a:latin typeface="Calibri" panose="020F0502020204030204" pitchFamily="34" charset="0"/>
                <a:cs typeface="Calibri" panose="020F0502020204030204" pitchFamily="34" charset="0"/>
              </a:rPr>
              <a:t>MLOP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Shakerinava</a:t>
            </a:r>
            <a:r>
              <a:rPr lang="en-US" sz="1800" b="1" dirty="0">
                <a:solidFill>
                  <a:schemeClr val="bg2">
                    <a:lumMod val="75000"/>
                  </a:schemeClr>
                </a:solidFill>
                <a:latin typeface="Calibri" panose="020F0502020204030204" pitchFamily="34" charset="0"/>
                <a:cs typeface="Calibri" panose="020F0502020204030204" pitchFamily="34" charset="0"/>
              </a:rPr>
              <a:t>+, 3</a:t>
            </a:r>
            <a:r>
              <a:rPr lang="en-US" sz="1800" b="1" baseline="30000" dirty="0">
                <a:solidFill>
                  <a:schemeClr val="bg2">
                    <a:lumMod val="75000"/>
                  </a:schemeClr>
                </a:solidFill>
                <a:latin typeface="Calibri" panose="020F0502020204030204" pitchFamily="34" charset="0"/>
                <a:cs typeface="Calibri" panose="020F0502020204030204" pitchFamily="34" charset="0"/>
              </a:rPr>
              <a:t>rd</a:t>
            </a:r>
            <a:r>
              <a:rPr lang="en-US" sz="1800" b="1" dirty="0">
                <a:solidFill>
                  <a:schemeClr val="bg2">
                    <a:lumMod val="75000"/>
                  </a:schemeClr>
                </a:solidFill>
                <a:latin typeface="Calibri" panose="020F0502020204030204" pitchFamily="34" charset="0"/>
                <a:cs typeface="Calibri" panose="020F0502020204030204" pitchFamily="34" charset="0"/>
              </a:rPr>
              <a:t> Prefetching Championship, 2019 ]</a:t>
            </a:r>
          </a:p>
          <a:p>
            <a:pPr lvl="1"/>
            <a:r>
              <a:rPr lang="en-US" dirty="0" err="1">
                <a:latin typeface="Calibri" panose="020F0502020204030204" pitchFamily="34" charset="0"/>
                <a:cs typeface="Calibri" panose="020F0502020204030204" pitchFamily="34" charset="0"/>
              </a:rPr>
              <a:t>SPP+DSPatch</a:t>
            </a:r>
            <a:r>
              <a:rPr lang="en-US" dirty="0">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Bera</a:t>
            </a:r>
            <a:r>
              <a:rPr lang="en-US" sz="1800" b="1" dirty="0">
                <a:solidFill>
                  <a:schemeClr val="bg2">
                    <a:lumMod val="75000"/>
                  </a:schemeClr>
                </a:solidFill>
                <a:latin typeface="Calibri" panose="020F0502020204030204" pitchFamily="34" charset="0"/>
                <a:cs typeface="Calibri" panose="020F0502020204030204" pitchFamily="34" charset="0"/>
              </a:rPr>
              <a:t>+, MICRO’19]</a:t>
            </a:r>
          </a:p>
          <a:p>
            <a:pPr lvl="1"/>
            <a:r>
              <a:rPr lang="en-US" dirty="0">
                <a:latin typeface="Calibri" panose="020F0502020204030204" pitchFamily="34" charset="0"/>
                <a:cs typeface="Calibri" panose="020F0502020204030204" pitchFamily="34" charset="0"/>
              </a:rPr>
              <a:t>SPP+PPF </a:t>
            </a:r>
            <a:r>
              <a:rPr lang="en-US" sz="1800" b="1" dirty="0">
                <a:solidFill>
                  <a:schemeClr val="bg2">
                    <a:lumMod val="75000"/>
                  </a:schemeClr>
                </a:solidFill>
                <a:latin typeface="Calibri" panose="020F0502020204030204" pitchFamily="34" charset="0"/>
                <a:cs typeface="Calibri" panose="020F0502020204030204" pitchFamily="34" charset="0"/>
              </a:rPr>
              <a:t>[Bhatia+, ISCA’20]</a:t>
            </a:r>
          </a:p>
        </p:txBody>
      </p:sp>
      <p:sp>
        <p:nvSpPr>
          <p:cNvPr id="2" name="TextBox 1">
            <a:extLst>
              <a:ext uri="{FF2B5EF4-FFF2-40B4-BE49-F238E27FC236}">
                <a16:creationId xmlns:a16="http://schemas.microsoft.com/office/drawing/2014/main" id="{870820FF-CC99-994C-9E2F-D95E9DD48D9E}"/>
              </a:ext>
            </a:extLst>
          </p:cNvPr>
          <p:cNvSpPr txBox="1"/>
          <p:nvPr/>
        </p:nvSpPr>
        <p:spPr>
          <a:xfrm>
            <a:off x="5623757" y="6398822"/>
            <a:ext cx="30313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[3] </a:t>
            </a: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hlinkClick r:id="rId2">
                  <a:extLst>
                    <a:ext uri="{A12FA001-AC4F-418D-AE19-62706E023703}">
                      <ahyp:hlinkClr xmlns:ahyp="http://schemas.microsoft.com/office/drawing/2018/hyperlinkcolor" val="tx"/>
                    </a:ext>
                  </a:extLst>
                </a:hlinkClick>
              </a:rPr>
              <a:t>https://github.com/ChampSim/ChampSim</a:t>
            </a:r>
            <a:endPar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6585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13" end="1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97EA5C-35E4-F941-9564-9CF822114D44}"/>
              </a:ext>
            </a:extLst>
          </p:cNvPr>
          <p:cNvSpPr>
            <a:spLocks noGrp="1"/>
          </p:cNvSpPr>
          <p:nvPr>
            <p:ph type="title"/>
          </p:nvPr>
        </p:nvSpPr>
        <p:spPr/>
        <p:txBody>
          <a:bodyPr/>
          <a:lstStyle/>
          <a:p>
            <a:r>
              <a:rPr lang="en-US" dirty="0"/>
              <a:t>Basic Pythia Configuration</a:t>
            </a:r>
          </a:p>
        </p:txBody>
      </p:sp>
      <p:sp>
        <p:nvSpPr>
          <p:cNvPr id="5" name="Content Placeholder 4">
            <a:extLst>
              <a:ext uri="{FF2B5EF4-FFF2-40B4-BE49-F238E27FC236}">
                <a16:creationId xmlns:a16="http://schemas.microsoft.com/office/drawing/2014/main" id="{4EFAB781-6E1D-4D44-AAAC-11021D7B8DD5}"/>
              </a:ext>
            </a:extLst>
          </p:cNvPr>
          <p:cNvSpPr>
            <a:spLocks noGrp="1"/>
          </p:cNvSpPr>
          <p:nvPr>
            <p:ph idx="1"/>
          </p:nvPr>
        </p:nvSpPr>
        <p:spPr/>
        <p:txBody>
          <a:bodyPr/>
          <a:lstStyle/>
          <a:p>
            <a:r>
              <a:rPr lang="en-US" sz="3000" dirty="0">
                <a:latin typeface="Calibri" panose="020F0502020204030204" pitchFamily="34" charset="0"/>
                <a:cs typeface="Calibri" panose="020F0502020204030204" pitchFamily="34" charset="0"/>
              </a:rPr>
              <a:t>Derived from </a:t>
            </a:r>
            <a:r>
              <a:rPr lang="en-US" sz="3000" b="1" dirty="0">
                <a:solidFill>
                  <a:srgbClr val="FF5261"/>
                </a:solidFill>
                <a:latin typeface="Calibri" panose="020F0502020204030204" pitchFamily="34" charset="0"/>
                <a:cs typeface="Calibri" panose="020F0502020204030204" pitchFamily="34" charset="0"/>
              </a:rPr>
              <a:t>automatic design-space exploration</a:t>
            </a:r>
          </a:p>
          <a:p>
            <a:endParaRPr lang="en-US" dirty="0">
              <a:latin typeface="Calibri" panose="020F0502020204030204" pitchFamily="34" charset="0"/>
              <a:cs typeface="Calibri" panose="020F0502020204030204" pitchFamily="34" charset="0"/>
            </a:endParaRPr>
          </a:p>
          <a:p>
            <a:r>
              <a:rPr lang="en-US" sz="3000" b="1" dirty="0">
                <a:solidFill>
                  <a:srgbClr val="C00000"/>
                </a:solidFill>
                <a:latin typeface="Calibri" panose="020F0502020204030204" pitchFamily="34" charset="0"/>
                <a:cs typeface="Calibri" panose="020F0502020204030204" pitchFamily="34" charset="0"/>
              </a:rPr>
              <a:t>State:</a:t>
            </a:r>
            <a:r>
              <a:rPr lang="en-US" sz="3000" dirty="0">
                <a:latin typeface="Calibri" panose="020F0502020204030204" pitchFamily="34" charset="0"/>
                <a:cs typeface="Calibri" panose="020F0502020204030204" pitchFamily="34" charset="0"/>
              </a:rPr>
              <a:t> 2 features</a:t>
            </a:r>
          </a:p>
          <a:p>
            <a:pPr lvl="1"/>
            <a:r>
              <a:rPr lang="en-US" sz="2600" dirty="0" err="1">
                <a:latin typeface="Calibri" panose="020F0502020204030204" pitchFamily="34" charset="0"/>
                <a:cs typeface="Calibri" panose="020F0502020204030204" pitchFamily="34" charset="0"/>
              </a:rPr>
              <a:t>PC+Delta</a:t>
            </a:r>
            <a:endParaRPr lang="en-US" sz="2600" dirty="0">
              <a:latin typeface="Calibri" panose="020F0502020204030204" pitchFamily="34" charset="0"/>
              <a:cs typeface="Calibri" panose="020F0502020204030204" pitchFamily="34" charset="0"/>
            </a:endParaRPr>
          </a:p>
          <a:p>
            <a:pPr lvl="1"/>
            <a:r>
              <a:rPr lang="en-US" sz="2600" dirty="0">
                <a:latin typeface="Calibri" panose="020F0502020204030204" pitchFamily="34" charset="0"/>
                <a:cs typeface="Calibri" panose="020F0502020204030204" pitchFamily="34" charset="0"/>
              </a:rPr>
              <a:t>Sequence of last-4 deltas</a:t>
            </a:r>
          </a:p>
          <a:p>
            <a:pPr lvl="1"/>
            <a:endParaRPr lang="en-US" sz="1600" dirty="0">
              <a:latin typeface="Calibri" panose="020F0502020204030204" pitchFamily="34" charset="0"/>
              <a:cs typeface="Calibri" panose="020F0502020204030204" pitchFamily="34" charset="0"/>
            </a:endParaRPr>
          </a:p>
          <a:p>
            <a:r>
              <a:rPr lang="en-US" sz="3000" b="1" dirty="0">
                <a:solidFill>
                  <a:srgbClr val="7030A0"/>
                </a:solidFill>
                <a:latin typeface="Calibri" panose="020F0502020204030204" pitchFamily="34" charset="0"/>
                <a:cs typeface="Calibri" panose="020F0502020204030204" pitchFamily="34" charset="0"/>
              </a:rPr>
              <a:t>Actions:</a:t>
            </a:r>
            <a:r>
              <a:rPr lang="en-US" sz="3000" dirty="0">
                <a:latin typeface="Calibri" panose="020F0502020204030204" pitchFamily="34" charset="0"/>
                <a:cs typeface="Calibri" panose="020F0502020204030204" pitchFamily="34" charset="0"/>
              </a:rPr>
              <a:t> 16 prefetch offsets</a:t>
            </a:r>
          </a:p>
          <a:p>
            <a:pPr lvl="1"/>
            <a:r>
              <a:rPr lang="en-US" sz="2600" dirty="0">
                <a:latin typeface="Calibri" panose="020F0502020204030204" pitchFamily="34" charset="0"/>
                <a:cs typeface="Calibri" panose="020F0502020204030204" pitchFamily="34" charset="0"/>
              </a:rPr>
              <a:t>Ranging between -6 to +32. Including 0.</a:t>
            </a:r>
          </a:p>
          <a:p>
            <a:endParaRPr lang="en-US" sz="1600" dirty="0">
              <a:latin typeface="Calibri" panose="020F0502020204030204" pitchFamily="34" charset="0"/>
              <a:cs typeface="Calibri" panose="020F0502020204030204" pitchFamily="34" charset="0"/>
            </a:endParaRPr>
          </a:p>
          <a:p>
            <a:r>
              <a:rPr lang="en-US" sz="3000" b="1" dirty="0">
                <a:solidFill>
                  <a:schemeClr val="accent6">
                    <a:lumMod val="75000"/>
                  </a:schemeClr>
                </a:solidFill>
                <a:latin typeface="Calibri" panose="020F0502020204030204" pitchFamily="34" charset="0"/>
                <a:cs typeface="Calibri" panose="020F0502020204030204" pitchFamily="34" charset="0"/>
              </a:rPr>
              <a:t>Rewards:</a:t>
            </a:r>
          </a:p>
          <a:p>
            <a:pPr lvl="1"/>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AT</a:t>
            </a:r>
            <a:r>
              <a:rPr lang="en-US" sz="2600" dirty="0">
                <a:latin typeface="Calibri" panose="020F0502020204030204" pitchFamily="34" charset="0"/>
                <a:cs typeface="Calibri" panose="020F0502020204030204" pitchFamily="34" charset="0"/>
              </a:rPr>
              <a:t> = +20; R</a:t>
            </a:r>
            <a:r>
              <a:rPr lang="en-US" sz="2600" baseline="-25000" dirty="0">
                <a:latin typeface="Calibri" panose="020F0502020204030204" pitchFamily="34" charset="0"/>
                <a:cs typeface="Calibri" panose="020F0502020204030204" pitchFamily="34" charset="0"/>
              </a:rPr>
              <a:t>AL</a:t>
            </a:r>
            <a:r>
              <a:rPr lang="en-US" sz="2600" dirty="0">
                <a:latin typeface="Calibri" panose="020F0502020204030204" pitchFamily="34" charset="0"/>
                <a:cs typeface="Calibri" panose="020F0502020204030204" pitchFamily="34" charset="0"/>
              </a:rPr>
              <a:t> = +12; R</a:t>
            </a:r>
            <a:r>
              <a:rPr lang="en-US" sz="2600" baseline="-25000" dirty="0">
                <a:latin typeface="Calibri" panose="020F0502020204030204" pitchFamily="34" charset="0"/>
                <a:cs typeface="Calibri" panose="020F0502020204030204" pitchFamily="34" charset="0"/>
              </a:rPr>
              <a:t>NP</a:t>
            </a:r>
            <a:r>
              <a:rPr lang="en-US" sz="2600" dirty="0">
                <a:latin typeface="Calibri" panose="020F0502020204030204" pitchFamily="34" charset="0"/>
                <a:cs typeface="Calibri" panose="020F0502020204030204" pitchFamily="34" charset="0"/>
              </a:rPr>
              <a:t>-H=-2; R</a:t>
            </a:r>
            <a:r>
              <a:rPr lang="en-US" sz="2600" baseline="-25000" dirty="0">
                <a:latin typeface="Calibri" panose="020F0502020204030204" pitchFamily="34" charset="0"/>
                <a:cs typeface="Calibri" panose="020F0502020204030204" pitchFamily="34" charset="0"/>
              </a:rPr>
              <a:t>NP</a:t>
            </a:r>
            <a:r>
              <a:rPr lang="en-US" sz="2600" dirty="0">
                <a:latin typeface="Calibri" panose="020F0502020204030204" pitchFamily="34" charset="0"/>
                <a:cs typeface="Calibri" panose="020F0502020204030204" pitchFamily="34" charset="0"/>
              </a:rPr>
              <a:t>-L=-4;</a:t>
            </a:r>
          </a:p>
          <a:p>
            <a:pPr lvl="1"/>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IN</a:t>
            </a:r>
            <a:r>
              <a:rPr lang="en-US" sz="2600" dirty="0">
                <a:latin typeface="Calibri" panose="020F0502020204030204" pitchFamily="34" charset="0"/>
                <a:cs typeface="Calibri" panose="020F0502020204030204" pitchFamily="34" charset="0"/>
              </a:rPr>
              <a:t>-H=-14; R</a:t>
            </a:r>
            <a:r>
              <a:rPr lang="en-US" sz="2600" baseline="-25000" dirty="0">
                <a:latin typeface="Calibri" panose="020F0502020204030204" pitchFamily="34" charset="0"/>
                <a:cs typeface="Calibri" panose="020F0502020204030204" pitchFamily="34" charset="0"/>
              </a:rPr>
              <a:t>IN</a:t>
            </a:r>
            <a:r>
              <a:rPr lang="en-US" sz="2600" dirty="0">
                <a:latin typeface="Calibri" panose="020F0502020204030204" pitchFamily="34" charset="0"/>
                <a:cs typeface="Calibri" panose="020F0502020204030204" pitchFamily="34" charset="0"/>
              </a:rPr>
              <a:t>-L=-8; R</a:t>
            </a:r>
            <a:r>
              <a:rPr lang="en-US" sz="2600" baseline="-25000" dirty="0">
                <a:latin typeface="Calibri" panose="020F0502020204030204" pitchFamily="34" charset="0"/>
                <a:cs typeface="Calibri" panose="020F0502020204030204" pitchFamily="34" charset="0"/>
              </a:rPr>
              <a:t>CL</a:t>
            </a:r>
            <a:r>
              <a:rPr lang="en-US" sz="2600" dirty="0">
                <a:latin typeface="Calibri" panose="020F0502020204030204" pitchFamily="34" charset="0"/>
                <a:cs typeface="Calibri" panose="020F0502020204030204" pitchFamily="34" charset="0"/>
              </a:rPr>
              <a:t>=-12</a:t>
            </a:r>
          </a:p>
          <a:p>
            <a:pPr marL="457200" lvl="1" indent="0">
              <a:buNone/>
            </a:pP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82355412"/>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5">
            <a:extLst>
              <a:ext uri="{FF2B5EF4-FFF2-40B4-BE49-F238E27FC236}">
                <a16:creationId xmlns:a16="http://schemas.microsoft.com/office/drawing/2014/main" id="{C8FB2B37-63B1-3840-A052-A998E2D143FE}"/>
              </a:ext>
            </a:extLst>
          </p:cNvPr>
          <p:cNvGraphicFramePr>
            <a:graphicFrameLocks/>
          </p:cNvGraphicFramePr>
          <p:nvPr/>
        </p:nvGraphicFramePr>
        <p:xfrm>
          <a:off x="510181" y="960479"/>
          <a:ext cx="7942055" cy="544032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sz="3800" dirty="0"/>
              <a:t>Performance with Varying Core Count</a:t>
            </a:r>
          </a:p>
        </p:txBody>
      </p:sp>
      <p:sp>
        <p:nvSpPr>
          <p:cNvPr id="22" name="TextBox 21">
            <a:extLst>
              <a:ext uri="{FF2B5EF4-FFF2-40B4-BE49-F238E27FC236}">
                <a16:creationId xmlns:a16="http://schemas.microsoft.com/office/drawing/2014/main" id="{AE7AB2C0-F26E-BC42-8113-1C7DF5CA59FE}"/>
              </a:ext>
            </a:extLst>
          </p:cNvPr>
          <p:cNvSpPr txBox="1"/>
          <p:nvPr/>
        </p:nvSpPr>
        <p:spPr>
          <a:xfrm>
            <a:off x="7836423" y="4134678"/>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23" name="TextBox 22">
            <a:extLst>
              <a:ext uri="{FF2B5EF4-FFF2-40B4-BE49-F238E27FC236}">
                <a16:creationId xmlns:a16="http://schemas.microsoft.com/office/drawing/2014/main" id="{A4738DB8-88F4-A547-80E8-05C09F8B5A93}"/>
              </a:ext>
            </a:extLst>
          </p:cNvPr>
          <p:cNvSpPr txBox="1"/>
          <p:nvPr/>
        </p:nvSpPr>
        <p:spPr>
          <a:xfrm>
            <a:off x="7836423" y="3839495"/>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24" name="TextBox 23">
            <a:extLst>
              <a:ext uri="{FF2B5EF4-FFF2-40B4-BE49-F238E27FC236}">
                <a16:creationId xmlns:a16="http://schemas.microsoft.com/office/drawing/2014/main" id="{47312256-2DE4-FD4C-BA5C-DAA59788AD54}"/>
              </a:ext>
            </a:extLst>
          </p:cNvPr>
          <p:cNvSpPr txBox="1"/>
          <p:nvPr/>
        </p:nvSpPr>
        <p:spPr>
          <a:xfrm>
            <a:off x="7836423" y="3563047"/>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Calibri" panose="020F0502020204030204" pitchFamily="34" charset="0"/>
              </a:rPr>
              <a:t>SPP</a:t>
            </a:r>
          </a:p>
        </p:txBody>
      </p:sp>
      <p:sp>
        <p:nvSpPr>
          <p:cNvPr id="25" name="TextBox 24">
            <a:extLst>
              <a:ext uri="{FF2B5EF4-FFF2-40B4-BE49-F238E27FC236}">
                <a16:creationId xmlns:a16="http://schemas.microsoft.com/office/drawing/2014/main" id="{B0749C44-98C1-BD4B-A2FB-459F4206E6D6}"/>
              </a:ext>
            </a:extLst>
          </p:cNvPr>
          <p:cNvSpPr txBox="1"/>
          <p:nvPr/>
        </p:nvSpPr>
        <p:spPr>
          <a:xfrm>
            <a:off x="7835125" y="254019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endParaRPr kumimoji="0" lang="en-US" sz="2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cxnSp>
        <p:nvCxnSpPr>
          <p:cNvPr id="33" name="Straight Arrow Connector 32">
            <a:extLst>
              <a:ext uri="{FF2B5EF4-FFF2-40B4-BE49-F238E27FC236}">
                <a16:creationId xmlns:a16="http://schemas.microsoft.com/office/drawing/2014/main" id="{BE790E4C-4B06-2740-8B8D-6FFA51A0B61F}"/>
              </a:ext>
            </a:extLst>
          </p:cNvPr>
          <p:cNvCxnSpPr>
            <a:cxnSpLocks/>
          </p:cNvCxnSpPr>
          <p:nvPr/>
        </p:nvCxnSpPr>
        <p:spPr>
          <a:xfrm>
            <a:off x="2965837" y="3206364"/>
            <a:ext cx="0" cy="63313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291E7F-2016-6A4A-BAF2-ACA54EBC87A4}"/>
              </a:ext>
            </a:extLst>
          </p:cNvPr>
          <p:cNvSpPr txBox="1"/>
          <p:nvPr/>
        </p:nvSpPr>
        <p:spPr>
          <a:xfrm>
            <a:off x="2994809" y="3280529"/>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3.4%</a:t>
            </a:r>
          </a:p>
        </p:txBody>
      </p:sp>
      <p:cxnSp>
        <p:nvCxnSpPr>
          <p:cNvPr id="36" name="Straight Arrow Connector 35">
            <a:extLst>
              <a:ext uri="{FF2B5EF4-FFF2-40B4-BE49-F238E27FC236}">
                <a16:creationId xmlns:a16="http://schemas.microsoft.com/office/drawing/2014/main" id="{F7D8D3D2-0C0B-8449-B3DA-4AADD62928F5}"/>
              </a:ext>
            </a:extLst>
          </p:cNvPr>
          <p:cNvCxnSpPr>
            <a:cxnSpLocks/>
          </p:cNvCxnSpPr>
          <p:nvPr/>
        </p:nvCxnSpPr>
        <p:spPr>
          <a:xfrm>
            <a:off x="7714091" y="2847453"/>
            <a:ext cx="0" cy="1115704"/>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4A9D6B6-834A-504D-8FBB-2AB89500C826}"/>
              </a:ext>
            </a:extLst>
          </p:cNvPr>
          <p:cNvSpPr txBox="1"/>
          <p:nvPr/>
        </p:nvSpPr>
        <p:spPr>
          <a:xfrm>
            <a:off x="6924575" y="3189861"/>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7.7%</a:t>
            </a:r>
          </a:p>
        </p:txBody>
      </p:sp>
    </p:spTree>
    <p:extLst>
      <p:ext uri="{BB962C8B-B14F-4D97-AF65-F5344CB8AC3E}">
        <p14:creationId xmlns:p14="http://schemas.microsoft.com/office/powerpoint/2010/main" val="66911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1">
                                            <p:graphicEl>
                                              <a:chart seriesIdx="-3" categoryIdx="-3" bldStep="gridLegend"/>
                                            </p:graphicEl>
                                          </p:spTgt>
                                        </p:tgtEl>
                                        <p:attrNameLst>
                                          <p:attrName>style.visibility</p:attrName>
                                        </p:attrNameLst>
                                      </p:cBhvr>
                                      <p:to>
                                        <p:strVal val="visible"/>
                                      </p:to>
                                    </p:set>
                                    <p:animEffect transition="in" filter="wipe(left)">
                                      <p:cBhvr>
                                        <p:cTn id="7" dur="500"/>
                                        <p:tgtEl>
                                          <p:spTgt spid="21">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graphicEl>
                                              <a:chart seriesIdx="0" categoryIdx="-4" bldStep="series"/>
                                            </p:graphicEl>
                                          </p:spTgt>
                                        </p:tgtEl>
                                        <p:attrNameLst>
                                          <p:attrName>style.visibility</p:attrName>
                                        </p:attrNameLst>
                                      </p:cBhvr>
                                      <p:to>
                                        <p:strVal val="visible"/>
                                      </p:to>
                                    </p:set>
                                    <p:animEffect transition="in" filter="wipe(left)">
                                      <p:cBhvr>
                                        <p:cTn id="12" dur="500"/>
                                        <p:tgtEl>
                                          <p:spTgt spid="21">
                                            <p:graphicEl>
                                              <a:chart seriesIdx="0" categoryIdx="-4" bldStep="series"/>
                                            </p:graphicEl>
                                          </p:spTgt>
                                        </p:tgtEl>
                                      </p:cBhvr>
                                    </p:animEffect>
                                  </p:childTnLst>
                                </p:cTn>
                              </p:par>
                              <p:par>
                                <p:cTn id="13" presetID="1" presetClass="entr" presetSubtype="0" fill="hold" grpId="0" nodeType="withEffect">
                                  <p:stCondLst>
                                    <p:cond delay="500"/>
                                  </p:stCondLst>
                                  <p:childTnLst>
                                    <p:set>
                                      <p:cBhvr>
                                        <p:cTn id="14" dur="1" fill="hold">
                                          <p:stCondLst>
                                            <p:cond delay="0"/>
                                          </p:stCondLst>
                                        </p:cTn>
                                        <p:tgtEl>
                                          <p:spTgt spid="24"/>
                                        </p:tgtEl>
                                        <p:attrNameLst>
                                          <p:attrName>style.visibility</p:attrName>
                                        </p:attrNameLst>
                                      </p:cBhvr>
                                      <p:to>
                                        <p:strVal val="visible"/>
                                      </p:to>
                                    </p:set>
                                  </p:childTnLst>
                                </p:cTn>
                              </p:par>
                              <p:par>
                                <p:cTn id="15" presetID="22" presetClass="entr" presetSubtype="8" fill="hold" grpId="0" nodeType="withEffect">
                                  <p:stCondLst>
                                    <p:cond delay="500"/>
                                  </p:stCondLst>
                                  <p:childTnLst>
                                    <p:set>
                                      <p:cBhvr>
                                        <p:cTn id="16" dur="1" fill="hold">
                                          <p:stCondLst>
                                            <p:cond delay="0"/>
                                          </p:stCondLst>
                                        </p:cTn>
                                        <p:tgtEl>
                                          <p:spTgt spid="21">
                                            <p:graphicEl>
                                              <a:chart seriesIdx="1" categoryIdx="-4" bldStep="series"/>
                                            </p:graphicEl>
                                          </p:spTgt>
                                        </p:tgtEl>
                                        <p:attrNameLst>
                                          <p:attrName>style.visibility</p:attrName>
                                        </p:attrNameLst>
                                      </p:cBhvr>
                                      <p:to>
                                        <p:strVal val="visible"/>
                                      </p:to>
                                    </p:set>
                                    <p:animEffect transition="in" filter="wipe(left)">
                                      <p:cBhvr>
                                        <p:cTn id="17" dur="500"/>
                                        <p:tgtEl>
                                          <p:spTgt spid="21">
                                            <p:graphicEl>
                                              <a:chart seriesIdx="1" categoryIdx="-4" bldStep="series"/>
                                            </p:graphicEl>
                                          </p:spTgt>
                                        </p:tgtEl>
                                      </p:cBhvr>
                                    </p:animEffect>
                                  </p:childTnLst>
                                </p:cTn>
                              </p:par>
                              <p:par>
                                <p:cTn id="18" presetID="1" presetClass="entr" presetSubtype="0" fill="hold" grpId="0" nodeType="withEffect">
                                  <p:stCondLst>
                                    <p:cond delay="1000"/>
                                  </p:stCondLst>
                                  <p:childTnLst>
                                    <p:set>
                                      <p:cBhvr>
                                        <p:cTn id="19" dur="1" fill="hold">
                                          <p:stCondLst>
                                            <p:cond delay="0"/>
                                          </p:stCondLst>
                                        </p:cTn>
                                        <p:tgtEl>
                                          <p:spTgt spid="22"/>
                                        </p:tgtEl>
                                        <p:attrNameLst>
                                          <p:attrName>style.visibility</p:attrName>
                                        </p:attrNameLst>
                                      </p:cBhvr>
                                      <p:to>
                                        <p:strVal val="visible"/>
                                      </p:to>
                                    </p:set>
                                  </p:childTnLst>
                                </p:cTn>
                              </p:par>
                              <p:par>
                                <p:cTn id="20" presetID="22" presetClass="entr" presetSubtype="8" fill="hold" grpId="0" nodeType="withEffect">
                                  <p:stCondLst>
                                    <p:cond delay="1000"/>
                                  </p:stCondLst>
                                  <p:childTnLst>
                                    <p:set>
                                      <p:cBhvr>
                                        <p:cTn id="21" dur="1" fill="hold">
                                          <p:stCondLst>
                                            <p:cond delay="0"/>
                                          </p:stCondLst>
                                        </p:cTn>
                                        <p:tgtEl>
                                          <p:spTgt spid="21">
                                            <p:graphicEl>
                                              <a:chart seriesIdx="2" categoryIdx="-4" bldStep="series"/>
                                            </p:graphicEl>
                                          </p:spTgt>
                                        </p:tgtEl>
                                        <p:attrNameLst>
                                          <p:attrName>style.visibility</p:attrName>
                                        </p:attrNameLst>
                                      </p:cBhvr>
                                      <p:to>
                                        <p:strVal val="visible"/>
                                      </p:to>
                                    </p:set>
                                    <p:animEffect transition="in" filter="wipe(left)">
                                      <p:cBhvr>
                                        <p:cTn id="22" dur="500"/>
                                        <p:tgtEl>
                                          <p:spTgt spid="21">
                                            <p:graphicEl>
                                              <a:chart seriesIdx="2" categoryIdx="-4" bldStep="series"/>
                                            </p:graphicEl>
                                          </p:spTgt>
                                        </p:tgtEl>
                                      </p:cBhvr>
                                    </p:animEffect>
                                  </p:childTnLst>
                                </p:cTn>
                              </p:par>
                              <p:par>
                                <p:cTn id="23" presetID="1" presetClass="entr" presetSubtype="0" fill="hold" grpId="0" nodeType="withEffect">
                                  <p:stCondLst>
                                    <p:cond delay="150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1">
                                            <p:graphicEl>
                                              <a:chart seriesIdx="3" categoryIdx="-4" bldStep="series"/>
                                            </p:graphicEl>
                                          </p:spTgt>
                                        </p:tgtEl>
                                        <p:attrNameLst>
                                          <p:attrName>style.visibility</p:attrName>
                                        </p:attrNameLst>
                                      </p:cBhvr>
                                      <p:to>
                                        <p:strVal val="visible"/>
                                      </p:to>
                                    </p:set>
                                    <p:animEffect transition="in" filter="wipe(left)">
                                      <p:cBhvr>
                                        <p:cTn id="29" dur="500"/>
                                        <p:tgtEl>
                                          <p:spTgt spid="21">
                                            <p:graphicEl>
                                              <a:chart seriesIdx="3" categoryIdx="-4" bldStep="series"/>
                                            </p:graphicEl>
                                          </p:spTgt>
                                        </p:tgtEl>
                                      </p:cBhvr>
                                    </p:animEffect>
                                  </p:childTnLst>
                                </p:cTn>
                              </p:par>
                              <p:par>
                                <p:cTn id="30" presetID="1" presetClass="entr" presetSubtype="0" fill="hold" grpId="0" nodeType="withEffect">
                                  <p:stCondLst>
                                    <p:cond delay="500"/>
                                  </p:stCondLst>
                                  <p:childTnLst>
                                    <p:set>
                                      <p:cBhvr>
                                        <p:cTn id="31" dur="1" fill="hold">
                                          <p:stCondLst>
                                            <p:cond delay="0"/>
                                          </p:stCondLst>
                                        </p:cTn>
                                        <p:tgtEl>
                                          <p:spTgt spid="2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3"/>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38"/>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 grpId="0" uiExpand="1">
        <p:bldSub>
          <a:bldChart bld="series"/>
        </p:bldSub>
      </p:bldGraphic>
      <p:bldP spid="22" grpId="0"/>
      <p:bldP spid="23" grpId="0"/>
      <p:bldP spid="24" grpId="0"/>
      <p:bldP spid="25" grpId="0"/>
      <p:bldP spid="35" grpId="0"/>
      <p:bldP spid="38" grpId="0"/>
    </p:bld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5">
            <a:extLst>
              <a:ext uri="{FF2B5EF4-FFF2-40B4-BE49-F238E27FC236}">
                <a16:creationId xmlns:a16="http://schemas.microsoft.com/office/drawing/2014/main" id="{C8FB2B37-63B1-3840-A052-A998E2D143FE}"/>
              </a:ext>
            </a:extLst>
          </p:cNvPr>
          <p:cNvGraphicFramePr>
            <a:graphicFrameLocks/>
          </p:cNvGraphicFramePr>
          <p:nvPr/>
        </p:nvGraphicFramePr>
        <p:xfrm>
          <a:off x="510181" y="960479"/>
          <a:ext cx="7942055" cy="544032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sz="3800" dirty="0"/>
              <a:t>Performance with Varying Core Count</a:t>
            </a:r>
          </a:p>
        </p:txBody>
      </p:sp>
      <p:sp>
        <p:nvSpPr>
          <p:cNvPr id="22" name="TextBox 21">
            <a:extLst>
              <a:ext uri="{FF2B5EF4-FFF2-40B4-BE49-F238E27FC236}">
                <a16:creationId xmlns:a16="http://schemas.microsoft.com/office/drawing/2014/main" id="{AE7AB2C0-F26E-BC42-8113-1C7DF5CA59FE}"/>
              </a:ext>
            </a:extLst>
          </p:cNvPr>
          <p:cNvSpPr txBox="1"/>
          <p:nvPr/>
        </p:nvSpPr>
        <p:spPr>
          <a:xfrm>
            <a:off x="7836423" y="4134678"/>
            <a:ext cx="8451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Lato" panose="020F0502020204030203" pitchFamily="34" charset="77"/>
                <a:ea typeface="+mn-ea"/>
                <a:cs typeface="+mn-cs"/>
              </a:rPr>
              <a:t>Bingo</a:t>
            </a:r>
          </a:p>
        </p:txBody>
      </p:sp>
      <p:sp>
        <p:nvSpPr>
          <p:cNvPr id="23" name="TextBox 22">
            <a:extLst>
              <a:ext uri="{FF2B5EF4-FFF2-40B4-BE49-F238E27FC236}">
                <a16:creationId xmlns:a16="http://schemas.microsoft.com/office/drawing/2014/main" id="{A4738DB8-88F4-A547-80E8-05C09F8B5A93}"/>
              </a:ext>
            </a:extLst>
          </p:cNvPr>
          <p:cNvSpPr txBox="1"/>
          <p:nvPr/>
        </p:nvSpPr>
        <p:spPr>
          <a:xfrm>
            <a:off x="7836423" y="3839495"/>
            <a:ext cx="92204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Lato" panose="020F0502020204030203" pitchFamily="34" charset="77"/>
                <a:ea typeface="+mn-ea"/>
                <a:cs typeface="+mn-cs"/>
              </a:rPr>
              <a:t>MLOP</a:t>
            </a:r>
          </a:p>
        </p:txBody>
      </p:sp>
      <p:sp>
        <p:nvSpPr>
          <p:cNvPr id="24" name="TextBox 23">
            <a:extLst>
              <a:ext uri="{FF2B5EF4-FFF2-40B4-BE49-F238E27FC236}">
                <a16:creationId xmlns:a16="http://schemas.microsoft.com/office/drawing/2014/main" id="{47312256-2DE4-FD4C-BA5C-DAA59788AD54}"/>
              </a:ext>
            </a:extLst>
          </p:cNvPr>
          <p:cNvSpPr txBox="1"/>
          <p:nvPr/>
        </p:nvSpPr>
        <p:spPr>
          <a:xfrm>
            <a:off x="7836423" y="3563047"/>
            <a:ext cx="64312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Lato" panose="020F0502020204030203" pitchFamily="34" charset="77"/>
                <a:ea typeface="+mn-ea"/>
                <a:cs typeface="+mn-cs"/>
              </a:rPr>
              <a:t>SPP</a:t>
            </a:r>
          </a:p>
        </p:txBody>
      </p:sp>
      <p:sp>
        <p:nvSpPr>
          <p:cNvPr id="25" name="TextBox 24">
            <a:extLst>
              <a:ext uri="{FF2B5EF4-FFF2-40B4-BE49-F238E27FC236}">
                <a16:creationId xmlns:a16="http://schemas.microsoft.com/office/drawing/2014/main" id="{B0749C44-98C1-BD4B-A2FB-459F4206E6D6}"/>
              </a:ext>
            </a:extLst>
          </p:cNvPr>
          <p:cNvSpPr txBox="1"/>
          <p:nvPr/>
        </p:nvSpPr>
        <p:spPr>
          <a:xfrm>
            <a:off x="7835125" y="2540195"/>
            <a:ext cx="107914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rPr>
              <a:t>Pythia</a:t>
            </a:r>
            <a:endParaRPr kumimoji="0" lang="en-US" sz="20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endParaRPr>
          </a:p>
        </p:txBody>
      </p:sp>
      <p:cxnSp>
        <p:nvCxnSpPr>
          <p:cNvPr id="33" name="Straight Arrow Connector 32">
            <a:extLst>
              <a:ext uri="{FF2B5EF4-FFF2-40B4-BE49-F238E27FC236}">
                <a16:creationId xmlns:a16="http://schemas.microsoft.com/office/drawing/2014/main" id="{BE790E4C-4B06-2740-8B8D-6FFA51A0B61F}"/>
              </a:ext>
            </a:extLst>
          </p:cNvPr>
          <p:cNvCxnSpPr>
            <a:cxnSpLocks/>
          </p:cNvCxnSpPr>
          <p:nvPr/>
        </p:nvCxnSpPr>
        <p:spPr>
          <a:xfrm>
            <a:off x="2965837" y="3206364"/>
            <a:ext cx="0" cy="63313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291E7F-2016-6A4A-BAF2-ACA54EBC87A4}"/>
              </a:ext>
            </a:extLst>
          </p:cNvPr>
          <p:cNvSpPr txBox="1"/>
          <p:nvPr/>
        </p:nvSpPr>
        <p:spPr>
          <a:xfrm>
            <a:off x="2994809" y="3280529"/>
            <a:ext cx="74571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3.4%</a:t>
            </a:r>
          </a:p>
        </p:txBody>
      </p:sp>
      <p:cxnSp>
        <p:nvCxnSpPr>
          <p:cNvPr id="36" name="Straight Arrow Connector 35">
            <a:extLst>
              <a:ext uri="{FF2B5EF4-FFF2-40B4-BE49-F238E27FC236}">
                <a16:creationId xmlns:a16="http://schemas.microsoft.com/office/drawing/2014/main" id="{F7D8D3D2-0C0B-8449-B3DA-4AADD62928F5}"/>
              </a:ext>
            </a:extLst>
          </p:cNvPr>
          <p:cNvCxnSpPr>
            <a:cxnSpLocks/>
          </p:cNvCxnSpPr>
          <p:nvPr/>
        </p:nvCxnSpPr>
        <p:spPr>
          <a:xfrm>
            <a:off x="7714091" y="2847453"/>
            <a:ext cx="0" cy="1115704"/>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4A9D6B6-834A-504D-8FBB-2AB89500C826}"/>
              </a:ext>
            </a:extLst>
          </p:cNvPr>
          <p:cNvSpPr txBox="1"/>
          <p:nvPr/>
        </p:nvSpPr>
        <p:spPr>
          <a:xfrm>
            <a:off x="6961748" y="3129785"/>
            <a:ext cx="74571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7.7%</a:t>
            </a:r>
          </a:p>
        </p:txBody>
      </p:sp>
      <p:sp>
        <p:nvSpPr>
          <p:cNvPr id="12" name="Rectangle 11">
            <a:extLst>
              <a:ext uri="{FF2B5EF4-FFF2-40B4-BE49-F238E27FC236}">
                <a16:creationId xmlns:a16="http://schemas.microsoft.com/office/drawing/2014/main" id="{D782EF0A-FF3F-2447-94E7-065DCDE4778E}"/>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ED78F5B-5AD3-3444-AB2D-EFA84E5C42D3}"/>
              </a:ext>
            </a:extLst>
          </p:cNvPr>
          <p:cNvSpPr/>
          <p:nvPr/>
        </p:nvSpPr>
        <p:spPr>
          <a:xfrm>
            <a:off x="80387" y="2046456"/>
            <a:ext cx="8983226" cy="1310280"/>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 Pythia consistently provides the highest performance in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all core configurations</a:t>
            </a:r>
          </a:p>
        </p:txBody>
      </p:sp>
      <p:sp>
        <p:nvSpPr>
          <p:cNvPr id="14" name="Rectangle 13">
            <a:extLst>
              <a:ext uri="{FF2B5EF4-FFF2-40B4-BE49-F238E27FC236}">
                <a16:creationId xmlns:a16="http://schemas.microsoft.com/office/drawing/2014/main" id="{8E5B46C1-FC04-B54B-819D-490FB17FC6C3}"/>
              </a:ext>
            </a:extLst>
          </p:cNvPr>
          <p:cNvSpPr/>
          <p:nvPr/>
        </p:nvSpPr>
        <p:spPr>
          <a:xfrm>
            <a:off x="80387" y="3802856"/>
            <a:ext cx="8983226" cy="1017745"/>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2. Pythia’s gain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increases with core count</a:t>
            </a:r>
          </a:p>
        </p:txBody>
      </p:sp>
    </p:spTree>
    <p:extLst>
      <p:ext uri="{BB962C8B-B14F-4D97-AF65-F5344CB8AC3E}">
        <p14:creationId xmlns:p14="http://schemas.microsoft.com/office/powerpoint/2010/main" val="2284287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189DF5-26C1-604A-8FFF-039744C89528}"/>
              </a:ext>
            </a:extLst>
          </p:cNvPr>
          <p:cNvSpPr/>
          <p:nvPr/>
        </p:nvSpPr>
        <p:spPr>
          <a:xfrm>
            <a:off x="5931673" y="1137037"/>
            <a:ext cx="357809" cy="707666"/>
          </a:xfrm>
          <a:prstGeom prst="rect">
            <a:avLst/>
          </a:prstGeom>
          <a:solidFill>
            <a:schemeClr val="accent2">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852EC56-9A0D-8C4C-A03A-886B1B37B6EA}"/>
              </a:ext>
            </a:extLst>
          </p:cNvPr>
          <p:cNvSpPr/>
          <p:nvPr/>
        </p:nvSpPr>
        <p:spPr>
          <a:xfrm>
            <a:off x="4310932" y="1490870"/>
            <a:ext cx="357809" cy="1498820"/>
          </a:xfrm>
          <a:prstGeom prst="rect">
            <a:avLst/>
          </a:prstGeom>
          <a:solidFill>
            <a:schemeClr val="accent6">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20000"/>
                  <a:lumOff val="80000"/>
                </a:srgb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A26AB28-E6FB-B342-8F73-C33E646B9012}"/>
              </a:ext>
            </a:extLst>
          </p:cNvPr>
          <p:cNvSpPr/>
          <p:nvPr/>
        </p:nvSpPr>
        <p:spPr>
          <a:xfrm>
            <a:off x="3493273" y="2009030"/>
            <a:ext cx="357809" cy="1966622"/>
          </a:xfrm>
          <a:prstGeom prst="rect">
            <a:avLst/>
          </a:prstGeom>
          <a:solidFill>
            <a:srgbClr val="B1F5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BDBDB5-78F5-5B45-AF03-EE2E263CDFAB}"/>
              </a:ext>
            </a:extLst>
          </p:cNvPr>
          <p:cNvSpPr/>
          <p:nvPr/>
        </p:nvSpPr>
        <p:spPr>
          <a:xfrm>
            <a:off x="2675614" y="3090408"/>
            <a:ext cx="357809" cy="2030232"/>
          </a:xfrm>
          <a:prstGeom prst="rect">
            <a:avLst/>
          </a:prstGeom>
          <a:solidFill>
            <a:srgbClr val="E8C9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CA066560-B431-AD4A-A271-21C20C27697E}"/>
              </a:ext>
            </a:extLst>
          </p:cNvPr>
          <p:cNvGraphicFramePr>
            <a:graphicFrameLocks noGrp="1"/>
          </p:cNvGraphicFramePr>
          <p:nvPr>
            <p:ph idx="1"/>
          </p:nvPr>
        </p:nvGraphicFramePr>
        <p:xfrm>
          <a:off x="644704" y="842838"/>
          <a:ext cx="7854591" cy="5720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E45BEF4-7A68-EB48-BDF4-73C667B49DE6}"/>
              </a:ext>
            </a:extLst>
          </p:cNvPr>
          <p:cNvSpPr>
            <a:spLocks noGrp="1"/>
          </p:cNvSpPr>
          <p:nvPr>
            <p:ph type="title"/>
          </p:nvPr>
        </p:nvSpPr>
        <p:spPr/>
        <p:txBody>
          <a:bodyPr/>
          <a:lstStyle/>
          <a:p>
            <a:r>
              <a:rPr lang="en-US" sz="3200" dirty="0"/>
              <a:t>Performance with Varying DRAM Bandwidth</a:t>
            </a:r>
          </a:p>
        </p:txBody>
      </p:sp>
      <p:sp>
        <p:nvSpPr>
          <p:cNvPr id="11" name="TextBox 10">
            <a:extLst>
              <a:ext uri="{FF2B5EF4-FFF2-40B4-BE49-F238E27FC236}">
                <a16:creationId xmlns:a16="http://schemas.microsoft.com/office/drawing/2014/main" id="{4CA0334B-FBF7-374C-88CD-C4F7447B6B7A}"/>
              </a:ext>
            </a:extLst>
          </p:cNvPr>
          <p:cNvSpPr txBox="1"/>
          <p:nvPr/>
        </p:nvSpPr>
        <p:spPr>
          <a:xfrm>
            <a:off x="4668741" y="2589580"/>
            <a:ext cx="205806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~Intel Xeon 6258R</a:t>
            </a:r>
          </a:p>
        </p:txBody>
      </p:sp>
      <p:sp>
        <p:nvSpPr>
          <p:cNvPr id="12" name="TextBox 11">
            <a:extLst>
              <a:ext uri="{FF2B5EF4-FFF2-40B4-BE49-F238E27FC236}">
                <a16:creationId xmlns:a16="http://schemas.microsoft.com/office/drawing/2014/main" id="{39B37F5F-6EA5-8E49-AC90-05356E13800C}"/>
              </a:ext>
            </a:extLst>
          </p:cNvPr>
          <p:cNvSpPr txBox="1"/>
          <p:nvPr/>
        </p:nvSpPr>
        <p:spPr>
          <a:xfrm>
            <a:off x="3920554" y="3591445"/>
            <a:ext cx="27646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EPYC Rome 7702P</a:t>
            </a:r>
          </a:p>
        </p:txBody>
      </p:sp>
      <p:sp>
        <p:nvSpPr>
          <p:cNvPr id="13" name="TextBox 12">
            <a:extLst>
              <a:ext uri="{FF2B5EF4-FFF2-40B4-BE49-F238E27FC236}">
                <a16:creationId xmlns:a16="http://schemas.microsoft.com/office/drawing/2014/main" id="{6B216214-9C94-2C44-BF1C-D6C6C189A227}"/>
              </a:ext>
            </a:extLst>
          </p:cNvPr>
          <p:cNvSpPr txBox="1"/>
          <p:nvPr/>
        </p:nvSpPr>
        <p:spPr>
          <a:xfrm>
            <a:off x="3089060" y="4658706"/>
            <a:ext cx="293381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a:t>
            </a:r>
            <a:r>
              <a:rPr kumimoji="0" lang="en-US" sz="2000" b="0" i="1" u="none" strike="noStrike" kern="1200" cap="none" spc="0" normalizeH="0" baseline="0" noProof="0" dirty="0" err="1">
                <a:ln>
                  <a:noFill/>
                </a:ln>
                <a:solidFill>
                  <a:srgbClr val="E7E6E6">
                    <a:lumMod val="50000"/>
                  </a:srgbClr>
                </a:solidFill>
                <a:effectLst/>
                <a:uLnTx/>
                <a:uFillTx/>
                <a:latin typeface="Calibri" panose="020F0502020204030204" pitchFamily="34" charset="0"/>
                <a:ea typeface="+mn-ea"/>
                <a:cs typeface="Calibri" panose="020F0502020204030204" pitchFamily="34" charset="0"/>
              </a:rPr>
              <a:t>Threadripper</a:t>
            </a: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 3990x</a:t>
            </a:r>
          </a:p>
        </p:txBody>
      </p:sp>
      <p:sp>
        <p:nvSpPr>
          <p:cNvPr id="14" name="TextBox 13">
            <a:extLst>
              <a:ext uri="{FF2B5EF4-FFF2-40B4-BE49-F238E27FC236}">
                <a16:creationId xmlns:a16="http://schemas.microsoft.com/office/drawing/2014/main" id="{5EE9F10A-8B23-7941-84EF-002FE5597F59}"/>
              </a:ext>
            </a:extLst>
          </p:cNvPr>
          <p:cNvSpPr txBox="1"/>
          <p:nvPr/>
        </p:nvSpPr>
        <p:spPr>
          <a:xfrm>
            <a:off x="7810198" y="1839385"/>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SPP</a:t>
            </a:r>
          </a:p>
        </p:txBody>
      </p:sp>
      <p:sp>
        <p:nvSpPr>
          <p:cNvPr id="15" name="TextBox 14">
            <a:extLst>
              <a:ext uri="{FF2B5EF4-FFF2-40B4-BE49-F238E27FC236}">
                <a16:creationId xmlns:a16="http://schemas.microsoft.com/office/drawing/2014/main" id="{5F10B72E-015E-B849-8200-7EB07ABE0EB7}"/>
              </a:ext>
            </a:extLst>
          </p:cNvPr>
          <p:cNvSpPr txBox="1"/>
          <p:nvPr/>
        </p:nvSpPr>
        <p:spPr>
          <a:xfrm>
            <a:off x="7795398" y="1334855"/>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16" name="TextBox 15">
            <a:extLst>
              <a:ext uri="{FF2B5EF4-FFF2-40B4-BE49-F238E27FC236}">
                <a16:creationId xmlns:a16="http://schemas.microsoft.com/office/drawing/2014/main" id="{002A643B-926E-D444-BB4B-6BB5C7D77F06}"/>
              </a:ext>
            </a:extLst>
          </p:cNvPr>
          <p:cNvSpPr txBox="1"/>
          <p:nvPr/>
        </p:nvSpPr>
        <p:spPr>
          <a:xfrm>
            <a:off x="7805366" y="1586301"/>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17" name="TextBox 16">
            <a:extLst>
              <a:ext uri="{FF2B5EF4-FFF2-40B4-BE49-F238E27FC236}">
                <a16:creationId xmlns:a16="http://schemas.microsoft.com/office/drawing/2014/main" id="{A2AEDD91-0C32-574E-A186-5BE3E67D1250}"/>
              </a:ext>
            </a:extLst>
          </p:cNvPr>
          <p:cNvSpPr txBox="1"/>
          <p:nvPr/>
        </p:nvSpPr>
        <p:spPr>
          <a:xfrm>
            <a:off x="7795398" y="102920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p>
        </p:txBody>
      </p:sp>
      <p:sp>
        <p:nvSpPr>
          <p:cNvPr id="19" name="TextBox 18">
            <a:extLst>
              <a:ext uri="{FF2B5EF4-FFF2-40B4-BE49-F238E27FC236}">
                <a16:creationId xmlns:a16="http://schemas.microsoft.com/office/drawing/2014/main" id="{9E6D2B8A-FBBA-A44F-BBFF-5961207623E6}"/>
              </a:ext>
            </a:extLst>
          </p:cNvPr>
          <p:cNvSpPr txBox="1"/>
          <p:nvPr/>
        </p:nvSpPr>
        <p:spPr>
          <a:xfrm>
            <a:off x="5638974" y="1823102"/>
            <a:ext cx="106150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Baseline</a:t>
            </a:r>
          </a:p>
        </p:txBody>
      </p:sp>
      <p:cxnSp>
        <p:nvCxnSpPr>
          <p:cNvPr id="21" name="Straight Arrow Connector 20">
            <a:extLst>
              <a:ext uri="{FF2B5EF4-FFF2-40B4-BE49-F238E27FC236}">
                <a16:creationId xmlns:a16="http://schemas.microsoft.com/office/drawing/2014/main" id="{118F8850-7242-1847-8B96-B32BE4DFB84C}"/>
              </a:ext>
            </a:extLst>
          </p:cNvPr>
          <p:cNvCxnSpPr/>
          <p:nvPr/>
        </p:nvCxnSpPr>
        <p:spPr>
          <a:xfrm>
            <a:off x="7577594" y="1204640"/>
            <a:ext cx="0" cy="341906"/>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5E65D6-965B-D149-B1FC-1C4A2019F3AD}"/>
              </a:ext>
            </a:extLst>
          </p:cNvPr>
          <p:cNvSpPr txBox="1"/>
          <p:nvPr/>
        </p:nvSpPr>
        <p:spPr>
          <a:xfrm>
            <a:off x="7340291" y="820503"/>
            <a:ext cx="56086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a:t>
            </a:r>
          </a:p>
        </p:txBody>
      </p:sp>
      <p:cxnSp>
        <p:nvCxnSpPr>
          <p:cNvPr id="23" name="Straight Arrow Connector 22">
            <a:extLst>
              <a:ext uri="{FF2B5EF4-FFF2-40B4-BE49-F238E27FC236}">
                <a16:creationId xmlns:a16="http://schemas.microsoft.com/office/drawing/2014/main" id="{2439A36C-430F-5A4A-AEF7-487C86615982}"/>
              </a:ext>
            </a:extLst>
          </p:cNvPr>
          <p:cNvCxnSpPr>
            <a:cxnSpLocks/>
          </p:cNvCxnSpPr>
          <p:nvPr/>
        </p:nvCxnSpPr>
        <p:spPr>
          <a:xfrm>
            <a:off x="2675614" y="3177889"/>
            <a:ext cx="0" cy="1665483"/>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A070D8-8650-5B48-BCED-7C89EE12F006}"/>
              </a:ext>
            </a:extLst>
          </p:cNvPr>
          <p:cNvSpPr txBox="1"/>
          <p:nvPr/>
        </p:nvSpPr>
        <p:spPr>
          <a:xfrm>
            <a:off x="2666017" y="3825964"/>
            <a:ext cx="63190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17%</a:t>
            </a:r>
          </a:p>
        </p:txBody>
      </p:sp>
      <p:cxnSp>
        <p:nvCxnSpPr>
          <p:cNvPr id="3" name="Straight Connector 2">
            <a:extLst>
              <a:ext uri="{FF2B5EF4-FFF2-40B4-BE49-F238E27FC236}">
                <a16:creationId xmlns:a16="http://schemas.microsoft.com/office/drawing/2014/main" id="{A958F930-B399-9349-B00B-4C36F84BFC85}"/>
              </a:ext>
            </a:extLst>
          </p:cNvPr>
          <p:cNvCxnSpPr/>
          <p:nvPr/>
        </p:nvCxnSpPr>
        <p:spPr>
          <a:xfrm>
            <a:off x="2388973" y="3311611"/>
            <a:ext cx="5708822" cy="0"/>
          </a:xfrm>
          <a:prstGeom prst="line">
            <a:avLst/>
          </a:prstGeom>
          <a:ln w="12700">
            <a:solidFill>
              <a:srgbClr val="E3030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693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left)">
                                      <p:cBhvr>
                                        <p:cTn id="7" dur="500"/>
                                        <p:tgtEl>
                                          <p:spTgt spid="6">
                                            <p:graphicEl>
                                              <a:chart seriesIdx="-3" categoryIdx="-3" bldStep="gridLegend"/>
                                            </p:graphic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right)">
                                      <p:cBhvr>
                                        <p:cTn id="15" dur="500"/>
                                        <p:tgtEl>
                                          <p:spTgt spid="6">
                                            <p:graphicEl>
                                              <a:chart seriesIdx="0" categoryIdx="-4" bldStep="series"/>
                                            </p:graphicEl>
                                          </p:spTgt>
                                        </p:tgtEl>
                                      </p:cBhvr>
                                    </p:animEffect>
                                  </p:childTnLst>
                                </p:cTn>
                              </p:par>
                              <p:par>
                                <p:cTn id="16" presetID="1" presetClass="entr" presetSubtype="0" fill="hold" grpId="0" nodeType="withEffect">
                                  <p:stCondLst>
                                    <p:cond delay="500"/>
                                  </p:stCondLst>
                                  <p:childTnLst>
                                    <p:set>
                                      <p:cBhvr>
                                        <p:cTn id="17" dur="1" fill="hold">
                                          <p:stCondLst>
                                            <p:cond delay="0"/>
                                          </p:stCondLst>
                                        </p:cTn>
                                        <p:tgtEl>
                                          <p:spTgt spid="14"/>
                                        </p:tgtEl>
                                        <p:attrNameLst>
                                          <p:attrName>style.visibility</p:attrName>
                                        </p:attrNameLst>
                                      </p:cBhvr>
                                      <p:to>
                                        <p:strVal val="visible"/>
                                      </p:to>
                                    </p:set>
                                  </p:childTnLst>
                                </p:cTn>
                              </p:par>
                              <p:par>
                                <p:cTn id="18" presetID="22" presetClass="entr" presetSubtype="2" fill="hold" grpId="0" nodeType="withEffect">
                                  <p:stCondLst>
                                    <p:cond delay="500"/>
                                  </p:stCondLst>
                                  <p:childTnLst>
                                    <p:set>
                                      <p:cBhvr>
                                        <p:cTn id="19"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right)">
                                      <p:cBhvr>
                                        <p:cTn id="20" dur="500"/>
                                        <p:tgtEl>
                                          <p:spTgt spid="6">
                                            <p:graphicEl>
                                              <a:chart seriesIdx="1" categoryIdx="-4" bldStep="series"/>
                                            </p:graphicEl>
                                          </p:spTgt>
                                        </p:tgtEl>
                                      </p:cBhvr>
                                    </p:animEffect>
                                  </p:childTnLst>
                                </p:cTn>
                              </p:par>
                              <p:par>
                                <p:cTn id="21" presetID="1" presetClass="entr" presetSubtype="0" fill="hold" grpId="0" nodeType="withEffect">
                                  <p:stCondLst>
                                    <p:cond delay="1000"/>
                                  </p:stCondLst>
                                  <p:childTnLst>
                                    <p:set>
                                      <p:cBhvr>
                                        <p:cTn id="22" dur="1" fill="hold">
                                          <p:stCondLst>
                                            <p:cond delay="0"/>
                                          </p:stCondLst>
                                        </p:cTn>
                                        <p:tgtEl>
                                          <p:spTgt spid="15"/>
                                        </p:tgtEl>
                                        <p:attrNameLst>
                                          <p:attrName>style.visibility</p:attrName>
                                        </p:attrNameLst>
                                      </p:cBhvr>
                                      <p:to>
                                        <p:strVal val="visible"/>
                                      </p:to>
                                    </p:set>
                                  </p:childTnLst>
                                </p:cTn>
                              </p:par>
                              <p:par>
                                <p:cTn id="23" presetID="22" presetClass="entr" presetSubtype="2" fill="hold" grpId="0" nodeType="withEffect">
                                  <p:stCondLst>
                                    <p:cond delay="1000"/>
                                  </p:stCondLst>
                                  <p:childTnLst>
                                    <p:set>
                                      <p:cBhvr>
                                        <p:cTn id="24" dur="1" fill="hold">
                                          <p:stCondLst>
                                            <p:cond delay="0"/>
                                          </p:stCondLst>
                                        </p:cTn>
                                        <p:tgtEl>
                                          <p:spTgt spid="6">
                                            <p:graphicEl>
                                              <a:chart seriesIdx="2" categoryIdx="-4" bldStep="series"/>
                                            </p:graphicEl>
                                          </p:spTgt>
                                        </p:tgtEl>
                                        <p:attrNameLst>
                                          <p:attrName>style.visibility</p:attrName>
                                        </p:attrNameLst>
                                      </p:cBhvr>
                                      <p:to>
                                        <p:strVal val="visible"/>
                                      </p:to>
                                    </p:set>
                                    <p:animEffect transition="in" filter="wipe(right)">
                                      <p:cBhvr>
                                        <p:cTn id="25" dur="500"/>
                                        <p:tgtEl>
                                          <p:spTgt spid="6">
                                            <p:graphicEl>
                                              <a:chart seriesIdx="2" categoryIdx="-4" bldStep="series"/>
                                            </p:graphicEl>
                                          </p:spTgt>
                                        </p:tgtEl>
                                      </p:cBhvr>
                                    </p:animEffect>
                                  </p:childTnLst>
                                </p:cTn>
                              </p:par>
                              <p:par>
                                <p:cTn id="26" presetID="1" presetClass="entr" presetSubtype="0" fill="hold" grpId="0" nodeType="withEffect">
                                  <p:stCondLst>
                                    <p:cond delay="1500"/>
                                  </p:stCondLst>
                                  <p:childTnLst>
                                    <p:set>
                                      <p:cBhvr>
                                        <p:cTn id="27" dur="1" fill="hold">
                                          <p:stCondLst>
                                            <p:cond delay="0"/>
                                          </p:stCondLst>
                                        </p:cTn>
                                        <p:tgtEl>
                                          <p:spTgt spid="1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22" presetClass="entr" presetSubtype="2" fill="hold" grpId="0" nodeType="clickEffect">
                                  <p:stCondLst>
                                    <p:cond delay="0"/>
                                  </p:stCondLst>
                                  <p:childTnLst>
                                    <p:set>
                                      <p:cBhvr>
                                        <p:cTn id="49" dur="1" fill="hold">
                                          <p:stCondLst>
                                            <p:cond delay="0"/>
                                          </p:stCondLst>
                                        </p:cTn>
                                        <p:tgtEl>
                                          <p:spTgt spid="6">
                                            <p:graphicEl>
                                              <a:chart seriesIdx="3" categoryIdx="-4" bldStep="series"/>
                                            </p:graphicEl>
                                          </p:spTgt>
                                        </p:tgtEl>
                                        <p:attrNameLst>
                                          <p:attrName>style.visibility</p:attrName>
                                        </p:attrNameLst>
                                      </p:cBhvr>
                                      <p:to>
                                        <p:strVal val="visible"/>
                                      </p:to>
                                    </p:set>
                                    <p:animEffect transition="in" filter="wipe(right)">
                                      <p:cBhvr>
                                        <p:cTn id="50" dur="500"/>
                                        <p:tgtEl>
                                          <p:spTgt spid="6">
                                            <p:graphicEl>
                                              <a:chart seriesIdx="3" categoryIdx="-4" bldStep="series"/>
                                            </p:graphicEl>
                                          </p:spTgt>
                                        </p:tgtEl>
                                      </p:cBhvr>
                                    </p:animEffect>
                                  </p:childTnLst>
                                </p:cTn>
                              </p:par>
                              <p:par>
                                <p:cTn id="51" presetID="1" presetClass="entr" presetSubtype="0" fill="hold" grpId="0" nodeType="withEffect">
                                  <p:stCondLst>
                                    <p:cond delay="50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Graphic spid="6" grpId="0" uiExpand="1">
        <p:bldSub>
          <a:bldChart bld="series"/>
        </p:bldSub>
      </p:bldGraphic>
      <p:bldP spid="11" grpId="0"/>
      <p:bldP spid="12" grpId="0"/>
      <p:bldP spid="13" grpId="0"/>
      <p:bldP spid="14" grpId="0"/>
      <p:bldP spid="15" grpId="0"/>
      <p:bldP spid="16" grpId="0"/>
      <p:bldP spid="17" grpId="0"/>
      <p:bldP spid="19" grpId="0"/>
      <p:bldP spid="22" grpId="0"/>
      <p:bldP spid="25" grpId="0"/>
    </p:bld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189DF5-26C1-604A-8FFF-039744C89528}"/>
              </a:ext>
            </a:extLst>
          </p:cNvPr>
          <p:cNvSpPr/>
          <p:nvPr/>
        </p:nvSpPr>
        <p:spPr>
          <a:xfrm>
            <a:off x="5931673" y="1137037"/>
            <a:ext cx="357809" cy="707666"/>
          </a:xfrm>
          <a:prstGeom prst="rect">
            <a:avLst/>
          </a:prstGeom>
          <a:solidFill>
            <a:schemeClr val="accent2">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852EC56-9A0D-8C4C-A03A-886B1B37B6EA}"/>
              </a:ext>
            </a:extLst>
          </p:cNvPr>
          <p:cNvSpPr/>
          <p:nvPr/>
        </p:nvSpPr>
        <p:spPr>
          <a:xfrm>
            <a:off x="4310932" y="1490870"/>
            <a:ext cx="357809" cy="1498820"/>
          </a:xfrm>
          <a:prstGeom prst="rect">
            <a:avLst/>
          </a:prstGeom>
          <a:solidFill>
            <a:schemeClr val="accent6">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20000"/>
                  <a:lumOff val="80000"/>
                </a:srgb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A26AB28-E6FB-B342-8F73-C33E646B9012}"/>
              </a:ext>
            </a:extLst>
          </p:cNvPr>
          <p:cNvSpPr/>
          <p:nvPr/>
        </p:nvSpPr>
        <p:spPr>
          <a:xfrm>
            <a:off x="3493273" y="2009030"/>
            <a:ext cx="357809" cy="1966622"/>
          </a:xfrm>
          <a:prstGeom prst="rect">
            <a:avLst/>
          </a:prstGeom>
          <a:solidFill>
            <a:srgbClr val="B1F5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BDBDB5-78F5-5B45-AF03-EE2E263CDFAB}"/>
              </a:ext>
            </a:extLst>
          </p:cNvPr>
          <p:cNvSpPr/>
          <p:nvPr/>
        </p:nvSpPr>
        <p:spPr>
          <a:xfrm>
            <a:off x="2675614" y="3090408"/>
            <a:ext cx="357809" cy="2030232"/>
          </a:xfrm>
          <a:prstGeom prst="rect">
            <a:avLst/>
          </a:prstGeom>
          <a:solidFill>
            <a:srgbClr val="E8C9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CA066560-B431-AD4A-A271-21C20C27697E}"/>
              </a:ext>
            </a:extLst>
          </p:cNvPr>
          <p:cNvGraphicFramePr>
            <a:graphicFrameLocks noGrp="1"/>
          </p:cNvGraphicFramePr>
          <p:nvPr>
            <p:ph idx="1"/>
          </p:nvPr>
        </p:nvGraphicFramePr>
        <p:xfrm>
          <a:off x="644704" y="842838"/>
          <a:ext cx="7854591" cy="5720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E45BEF4-7A68-EB48-BDF4-73C667B49DE6}"/>
              </a:ext>
            </a:extLst>
          </p:cNvPr>
          <p:cNvSpPr>
            <a:spLocks noGrp="1"/>
          </p:cNvSpPr>
          <p:nvPr>
            <p:ph type="title"/>
          </p:nvPr>
        </p:nvSpPr>
        <p:spPr/>
        <p:txBody>
          <a:bodyPr/>
          <a:lstStyle/>
          <a:p>
            <a:r>
              <a:rPr lang="en-US" sz="3200" dirty="0"/>
              <a:t>Performance with Varying DRAM Bandwidth</a:t>
            </a:r>
          </a:p>
        </p:txBody>
      </p:sp>
      <p:sp>
        <p:nvSpPr>
          <p:cNvPr id="11" name="TextBox 10">
            <a:extLst>
              <a:ext uri="{FF2B5EF4-FFF2-40B4-BE49-F238E27FC236}">
                <a16:creationId xmlns:a16="http://schemas.microsoft.com/office/drawing/2014/main" id="{4CA0334B-FBF7-374C-88CD-C4F7447B6B7A}"/>
              </a:ext>
            </a:extLst>
          </p:cNvPr>
          <p:cNvSpPr txBox="1"/>
          <p:nvPr/>
        </p:nvSpPr>
        <p:spPr>
          <a:xfrm>
            <a:off x="4668741" y="2589580"/>
            <a:ext cx="199285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~Intel Xeon 6258R</a:t>
            </a:r>
          </a:p>
        </p:txBody>
      </p:sp>
      <p:sp>
        <p:nvSpPr>
          <p:cNvPr id="12" name="TextBox 11">
            <a:extLst>
              <a:ext uri="{FF2B5EF4-FFF2-40B4-BE49-F238E27FC236}">
                <a16:creationId xmlns:a16="http://schemas.microsoft.com/office/drawing/2014/main" id="{39B37F5F-6EA5-8E49-AC90-05356E13800C}"/>
              </a:ext>
            </a:extLst>
          </p:cNvPr>
          <p:cNvSpPr txBox="1"/>
          <p:nvPr/>
        </p:nvSpPr>
        <p:spPr>
          <a:xfrm>
            <a:off x="3920554" y="3591445"/>
            <a:ext cx="269176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~AMD EPYC Rome 7702P</a:t>
            </a:r>
          </a:p>
        </p:txBody>
      </p:sp>
      <p:sp>
        <p:nvSpPr>
          <p:cNvPr id="13" name="TextBox 12">
            <a:extLst>
              <a:ext uri="{FF2B5EF4-FFF2-40B4-BE49-F238E27FC236}">
                <a16:creationId xmlns:a16="http://schemas.microsoft.com/office/drawing/2014/main" id="{6B216214-9C94-2C44-BF1C-D6C6C189A227}"/>
              </a:ext>
            </a:extLst>
          </p:cNvPr>
          <p:cNvSpPr txBox="1"/>
          <p:nvPr/>
        </p:nvSpPr>
        <p:spPr>
          <a:xfrm>
            <a:off x="3089060" y="4658706"/>
            <a:ext cx="279275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~AMD </a:t>
            </a:r>
            <a:r>
              <a:rPr kumimoji="0" lang="en-US" sz="1800" b="0" i="1" u="none" strike="noStrike" kern="1200" cap="none" spc="0" normalizeH="0" baseline="0" noProof="0" dirty="0" err="1">
                <a:ln>
                  <a:noFill/>
                </a:ln>
                <a:solidFill>
                  <a:srgbClr val="E7E6E6">
                    <a:lumMod val="50000"/>
                  </a:srgbClr>
                </a:solidFill>
                <a:effectLst/>
                <a:uLnTx/>
                <a:uFillTx/>
                <a:latin typeface="Lato" panose="020F0502020204030203" pitchFamily="34" charset="77"/>
                <a:ea typeface="+mn-ea"/>
                <a:cs typeface="+mn-cs"/>
              </a:rPr>
              <a:t>Threadripper</a:t>
            </a: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 3990x</a:t>
            </a:r>
          </a:p>
        </p:txBody>
      </p:sp>
      <p:sp>
        <p:nvSpPr>
          <p:cNvPr id="14" name="TextBox 13">
            <a:extLst>
              <a:ext uri="{FF2B5EF4-FFF2-40B4-BE49-F238E27FC236}">
                <a16:creationId xmlns:a16="http://schemas.microsoft.com/office/drawing/2014/main" id="{5EE9F10A-8B23-7941-84EF-002FE5597F59}"/>
              </a:ext>
            </a:extLst>
          </p:cNvPr>
          <p:cNvSpPr txBox="1"/>
          <p:nvPr/>
        </p:nvSpPr>
        <p:spPr>
          <a:xfrm>
            <a:off x="7810198" y="1839385"/>
            <a:ext cx="64312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Lato" panose="020F0502020204030203" pitchFamily="34" charset="77"/>
                <a:ea typeface="+mn-ea"/>
                <a:cs typeface="+mn-cs"/>
              </a:rPr>
              <a:t>SPP</a:t>
            </a:r>
          </a:p>
        </p:txBody>
      </p:sp>
      <p:sp>
        <p:nvSpPr>
          <p:cNvPr id="15" name="TextBox 14">
            <a:extLst>
              <a:ext uri="{FF2B5EF4-FFF2-40B4-BE49-F238E27FC236}">
                <a16:creationId xmlns:a16="http://schemas.microsoft.com/office/drawing/2014/main" id="{5F10B72E-015E-B849-8200-7EB07ABE0EB7}"/>
              </a:ext>
            </a:extLst>
          </p:cNvPr>
          <p:cNvSpPr txBox="1"/>
          <p:nvPr/>
        </p:nvSpPr>
        <p:spPr>
          <a:xfrm>
            <a:off x="7795398" y="1334855"/>
            <a:ext cx="8451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Lato" panose="020F0502020204030203" pitchFamily="34" charset="77"/>
                <a:ea typeface="+mn-ea"/>
                <a:cs typeface="+mn-cs"/>
              </a:rPr>
              <a:t>Bingo</a:t>
            </a:r>
          </a:p>
        </p:txBody>
      </p:sp>
      <p:sp>
        <p:nvSpPr>
          <p:cNvPr id="16" name="TextBox 15">
            <a:extLst>
              <a:ext uri="{FF2B5EF4-FFF2-40B4-BE49-F238E27FC236}">
                <a16:creationId xmlns:a16="http://schemas.microsoft.com/office/drawing/2014/main" id="{002A643B-926E-D444-BB4B-6BB5C7D77F06}"/>
              </a:ext>
            </a:extLst>
          </p:cNvPr>
          <p:cNvSpPr txBox="1"/>
          <p:nvPr/>
        </p:nvSpPr>
        <p:spPr>
          <a:xfrm>
            <a:off x="7805366" y="1586301"/>
            <a:ext cx="92204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Lato" panose="020F0502020204030203" pitchFamily="34" charset="77"/>
                <a:ea typeface="+mn-ea"/>
                <a:cs typeface="+mn-cs"/>
              </a:rPr>
              <a:t>MLOP</a:t>
            </a:r>
          </a:p>
        </p:txBody>
      </p:sp>
      <p:sp>
        <p:nvSpPr>
          <p:cNvPr id="17" name="TextBox 16">
            <a:extLst>
              <a:ext uri="{FF2B5EF4-FFF2-40B4-BE49-F238E27FC236}">
                <a16:creationId xmlns:a16="http://schemas.microsoft.com/office/drawing/2014/main" id="{A2AEDD91-0C32-574E-A186-5BE3E67D1250}"/>
              </a:ext>
            </a:extLst>
          </p:cNvPr>
          <p:cNvSpPr txBox="1"/>
          <p:nvPr/>
        </p:nvSpPr>
        <p:spPr>
          <a:xfrm>
            <a:off x="7795398" y="1029205"/>
            <a:ext cx="107914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rPr>
              <a:t>Pythia</a:t>
            </a:r>
          </a:p>
        </p:txBody>
      </p:sp>
      <p:sp>
        <p:nvSpPr>
          <p:cNvPr id="19" name="TextBox 18">
            <a:extLst>
              <a:ext uri="{FF2B5EF4-FFF2-40B4-BE49-F238E27FC236}">
                <a16:creationId xmlns:a16="http://schemas.microsoft.com/office/drawing/2014/main" id="{9E6D2B8A-FBBA-A44F-BBFF-5961207623E6}"/>
              </a:ext>
            </a:extLst>
          </p:cNvPr>
          <p:cNvSpPr txBox="1"/>
          <p:nvPr/>
        </p:nvSpPr>
        <p:spPr>
          <a:xfrm>
            <a:off x="5638974" y="1823102"/>
            <a:ext cx="97334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Baseline</a:t>
            </a:r>
          </a:p>
        </p:txBody>
      </p:sp>
      <p:cxnSp>
        <p:nvCxnSpPr>
          <p:cNvPr id="21" name="Straight Arrow Connector 20">
            <a:extLst>
              <a:ext uri="{FF2B5EF4-FFF2-40B4-BE49-F238E27FC236}">
                <a16:creationId xmlns:a16="http://schemas.microsoft.com/office/drawing/2014/main" id="{118F8850-7242-1847-8B96-B32BE4DFB84C}"/>
              </a:ext>
            </a:extLst>
          </p:cNvPr>
          <p:cNvCxnSpPr/>
          <p:nvPr/>
        </p:nvCxnSpPr>
        <p:spPr>
          <a:xfrm>
            <a:off x="7577594" y="1204640"/>
            <a:ext cx="0" cy="341906"/>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5E65D6-965B-D149-B1FC-1C4A2019F3AD}"/>
              </a:ext>
            </a:extLst>
          </p:cNvPr>
          <p:cNvSpPr txBox="1"/>
          <p:nvPr/>
        </p:nvSpPr>
        <p:spPr>
          <a:xfrm>
            <a:off x="7356764" y="794763"/>
            <a:ext cx="50526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3%</a:t>
            </a:r>
          </a:p>
        </p:txBody>
      </p:sp>
      <p:cxnSp>
        <p:nvCxnSpPr>
          <p:cNvPr id="23" name="Straight Arrow Connector 22">
            <a:extLst>
              <a:ext uri="{FF2B5EF4-FFF2-40B4-BE49-F238E27FC236}">
                <a16:creationId xmlns:a16="http://schemas.microsoft.com/office/drawing/2014/main" id="{2439A36C-430F-5A4A-AEF7-487C86615982}"/>
              </a:ext>
            </a:extLst>
          </p:cNvPr>
          <p:cNvCxnSpPr>
            <a:cxnSpLocks/>
          </p:cNvCxnSpPr>
          <p:nvPr/>
        </p:nvCxnSpPr>
        <p:spPr>
          <a:xfrm>
            <a:off x="2675614" y="3177889"/>
            <a:ext cx="0" cy="1665483"/>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A070D8-8650-5B48-BCED-7C89EE12F006}"/>
              </a:ext>
            </a:extLst>
          </p:cNvPr>
          <p:cNvSpPr txBox="1"/>
          <p:nvPr/>
        </p:nvSpPr>
        <p:spPr>
          <a:xfrm>
            <a:off x="2666017" y="3825964"/>
            <a:ext cx="63991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17%</a:t>
            </a:r>
          </a:p>
        </p:txBody>
      </p:sp>
      <p:sp>
        <p:nvSpPr>
          <p:cNvPr id="20" name="Rectangle 19">
            <a:extLst>
              <a:ext uri="{FF2B5EF4-FFF2-40B4-BE49-F238E27FC236}">
                <a16:creationId xmlns:a16="http://schemas.microsoft.com/office/drawing/2014/main" id="{CFB99ED5-254B-834B-8CE2-64A8CD8975BF}"/>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E80A7FC1-AA75-8346-96D6-E584847A540F}"/>
              </a:ext>
            </a:extLst>
          </p:cNvPr>
          <p:cNvSpPr/>
          <p:nvPr/>
        </p:nvSpPr>
        <p:spPr>
          <a:xfrm>
            <a:off x="80388" y="2655844"/>
            <a:ext cx="8983226" cy="1558928"/>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Pythia outperforms prior best prefetchers for</a:t>
            </a:r>
            <a:r>
              <a:rPr kumimoji="0" lang="en-US" sz="33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 wide range of DRAM bandwidth configurations</a:t>
            </a:r>
          </a:p>
        </p:txBody>
      </p:sp>
    </p:spTree>
    <p:extLst>
      <p:ext uri="{BB962C8B-B14F-4D97-AF65-F5344CB8AC3E}">
        <p14:creationId xmlns:p14="http://schemas.microsoft.com/office/powerpoint/2010/main" val="2860837427"/>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F170E7-5437-B241-B8D8-8F3300D03E7C}"/>
              </a:ext>
            </a:extLst>
          </p:cNvPr>
          <p:cNvSpPr>
            <a:spLocks noGrp="1"/>
          </p:cNvSpPr>
          <p:nvPr>
            <p:ph type="title"/>
          </p:nvPr>
        </p:nvSpPr>
        <p:spPr/>
        <p:txBody>
          <a:bodyPr/>
          <a:lstStyle/>
          <a:p>
            <a:r>
              <a:rPr lang="en-US" dirty="0"/>
              <a:t>Pythia’s Overhead</a:t>
            </a:r>
          </a:p>
        </p:txBody>
      </p:sp>
      <p:sp>
        <p:nvSpPr>
          <p:cNvPr id="5" name="Content Placeholder 4">
            <a:extLst>
              <a:ext uri="{FF2B5EF4-FFF2-40B4-BE49-F238E27FC236}">
                <a16:creationId xmlns:a16="http://schemas.microsoft.com/office/drawing/2014/main" id="{63E193EB-0456-824E-AABB-C7B93318976B}"/>
              </a:ext>
            </a:extLst>
          </p:cNvPr>
          <p:cNvSpPr>
            <a:spLocks noGrp="1"/>
          </p:cNvSpPr>
          <p:nvPr>
            <p:ph idx="1"/>
          </p:nvPr>
        </p:nvSpPr>
        <p:spPr/>
        <p:txBody>
          <a:bodyPr/>
          <a:lstStyle/>
          <a:p>
            <a:r>
              <a:rPr lang="en-US" sz="3000" b="1" dirty="0">
                <a:solidFill>
                  <a:srgbClr val="000CFF"/>
                </a:solidFill>
                <a:latin typeface="+mn-lt"/>
              </a:rPr>
              <a:t>25.5 KB </a:t>
            </a:r>
            <a:r>
              <a:rPr lang="en-US" sz="3000" dirty="0">
                <a:latin typeface="+mn-lt"/>
              </a:rPr>
              <a:t>of total metadata storage </a:t>
            </a:r>
            <a:r>
              <a:rPr lang="en-US" sz="3000" b="1" dirty="0">
                <a:solidFill>
                  <a:srgbClr val="000CFF"/>
                </a:solidFill>
                <a:latin typeface="+mn-lt"/>
              </a:rPr>
              <a:t>per core</a:t>
            </a:r>
          </a:p>
          <a:p>
            <a:pPr lvl="1"/>
            <a:r>
              <a:rPr lang="en-US" sz="2600" dirty="0">
                <a:latin typeface="+mn-lt"/>
              </a:rPr>
              <a:t>Only simple tables</a:t>
            </a:r>
          </a:p>
          <a:p>
            <a:r>
              <a:rPr lang="en-US" sz="3000" dirty="0">
                <a:latin typeface="+mn-lt"/>
              </a:rPr>
              <a:t>We also model functionally-accurate Pythia with full complexity in </a:t>
            </a:r>
            <a:r>
              <a:rPr lang="en-US" sz="3000" b="1" dirty="0">
                <a:solidFill>
                  <a:schemeClr val="accent2"/>
                </a:solidFill>
                <a:latin typeface="+mn-lt"/>
              </a:rPr>
              <a:t>Chisel</a:t>
            </a:r>
            <a:r>
              <a:rPr lang="en-US" sz="3000" dirty="0">
                <a:latin typeface="+mn-lt"/>
              </a:rPr>
              <a:t> </a:t>
            </a:r>
            <a:r>
              <a:rPr lang="en-US" sz="1800" b="1" dirty="0">
                <a:solidFill>
                  <a:schemeClr val="bg2">
                    <a:lumMod val="75000"/>
                  </a:schemeClr>
                </a:solidFill>
                <a:latin typeface="+mn-lt"/>
              </a:rPr>
              <a:t>[4]</a:t>
            </a:r>
            <a:r>
              <a:rPr lang="en-US" sz="3000" dirty="0">
                <a:latin typeface="+mn-lt"/>
              </a:rPr>
              <a:t> HDL</a:t>
            </a:r>
          </a:p>
        </p:txBody>
      </p:sp>
      <p:sp>
        <p:nvSpPr>
          <p:cNvPr id="6" name="Rounded Rectangle 5">
            <a:extLst>
              <a:ext uri="{FF2B5EF4-FFF2-40B4-BE49-F238E27FC236}">
                <a16:creationId xmlns:a16="http://schemas.microsoft.com/office/drawing/2014/main" id="{B9CE33B3-3879-9E48-945B-53C67109D76C}"/>
              </a:ext>
            </a:extLst>
          </p:cNvPr>
          <p:cNvSpPr/>
          <p:nvPr/>
        </p:nvSpPr>
        <p:spPr>
          <a:xfrm>
            <a:off x="2539715" y="2980986"/>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1.03%</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area</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overhead</a:t>
            </a:r>
          </a:p>
        </p:txBody>
      </p:sp>
      <p:sp>
        <p:nvSpPr>
          <p:cNvPr id="8" name="Rounded Rectangle 7">
            <a:extLst>
              <a:ext uri="{FF2B5EF4-FFF2-40B4-BE49-F238E27FC236}">
                <a16:creationId xmlns:a16="http://schemas.microsoft.com/office/drawing/2014/main" id="{1FCF103B-80E0-0B4F-96B7-2C7E8AA094DF}"/>
              </a:ext>
            </a:extLst>
          </p:cNvPr>
          <p:cNvSpPr/>
          <p:nvPr/>
        </p:nvSpPr>
        <p:spPr>
          <a:xfrm>
            <a:off x="2539714" y="5187273"/>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Satisfies prediction latency</a:t>
            </a:r>
            <a:endPar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15" name="Picture 14">
            <a:extLst>
              <a:ext uri="{FF2B5EF4-FFF2-40B4-BE49-F238E27FC236}">
                <a16:creationId xmlns:a16="http://schemas.microsoft.com/office/drawing/2014/main" id="{8499BC97-2BA5-584E-8758-5898A9ACB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2778904"/>
            <a:ext cx="1014185" cy="1014185"/>
          </a:xfrm>
          <a:prstGeom prst="rect">
            <a:avLst/>
          </a:prstGeom>
          <a:effectLst>
            <a:outerShdw blurRad="50800" dist="38100" dir="2700000" algn="tl" rotWithShape="0">
              <a:prstClr val="black">
                <a:alpha val="40000"/>
              </a:prstClr>
            </a:outerShdw>
          </a:effectLst>
        </p:spPr>
      </p:pic>
      <p:sp>
        <p:nvSpPr>
          <p:cNvPr id="17" name="Rounded Rectangle 16">
            <a:extLst>
              <a:ext uri="{FF2B5EF4-FFF2-40B4-BE49-F238E27FC236}">
                <a16:creationId xmlns:a16="http://schemas.microsoft.com/office/drawing/2014/main" id="{964FBD02-CAFE-C749-90E4-555B48C2307C}"/>
              </a:ext>
            </a:extLst>
          </p:cNvPr>
          <p:cNvSpPr/>
          <p:nvPr/>
        </p:nvSpPr>
        <p:spPr>
          <a:xfrm>
            <a:off x="2539714" y="4065373"/>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rPr>
              <a:t>0.4%</a:t>
            </a: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rPr>
              <a:t>power</a:t>
            </a: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 overhead</a:t>
            </a:r>
          </a:p>
        </p:txBody>
      </p:sp>
      <p:pic>
        <p:nvPicPr>
          <p:cNvPr id="18" name="Picture 17">
            <a:extLst>
              <a:ext uri="{FF2B5EF4-FFF2-40B4-BE49-F238E27FC236}">
                <a16:creationId xmlns:a16="http://schemas.microsoft.com/office/drawing/2014/main" id="{1443FFCA-31F6-644E-8F1B-1AF3AA3D2D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3874523"/>
            <a:ext cx="1014185" cy="1014185"/>
          </a:xfrm>
          <a:prstGeom prst="rect">
            <a:avLst/>
          </a:prstGeom>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E02E2A8A-176E-2A44-AE22-6D9BB69A78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4985794"/>
            <a:ext cx="1042482" cy="1014185"/>
          </a:xfrm>
          <a:prstGeom prst="rect">
            <a:avLst/>
          </a:prstGeom>
          <a:effectLst>
            <a:outerShdw blurRad="50800" dist="38100" dir="2700000" algn="tl" rotWithShape="0">
              <a:prstClr val="black">
                <a:alpha val="40000"/>
              </a:prstClr>
            </a:outerShdw>
          </a:effectLst>
        </p:spPr>
      </p:pic>
      <p:sp>
        <p:nvSpPr>
          <p:cNvPr id="20" name="TextBox 19">
            <a:extLst>
              <a:ext uri="{FF2B5EF4-FFF2-40B4-BE49-F238E27FC236}">
                <a16:creationId xmlns:a16="http://schemas.microsoft.com/office/drawing/2014/main" id="{E2FAFE7A-26BE-B54E-9515-C4C2BB6617F5}"/>
              </a:ext>
            </a:extLst>
          </p:cNvPr>
          <p:cNvSpPr txBox="1"/>
          <p:nvPr/>
        </p:nvSpPr>
        <p:spPr>
          <a:xfrm>
            <a:off x="1707907" y="6121440"/>
            <a:ext cx="620323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of a desktop-class 4-core Skylake processor (Xeon D2132IT, 60W)</a:t>
            </a:r>
          </a:p>
        </p:txBody>
      </p:sp>
      <p:sp>
        <p:nvSpPr>
          <p:cNvPr id="21" name="TextBox 20">
            <a:extLst>
              <a:ext uri="{FF2B5EF4-FFF2-40B4-BE49-F238E27FC236}">
                <a16:creationId xmlns:a16="http://schemas.microsoft.com/office/drawing/2014/main" id="{A5C02E59-B1D8-4E46-92B4-5062CD636EE0}"/>
              </a:ext>
            </a:extLst>
          </p:cNvPr>
          <p:cNvSpPr txBox="1"/>
          <p:nvPr/>
        </p:nvSpPr>
        <p:spPr>
          <a:xfrm>
            <a:off x="6514862" y="6394960"/>
            <a:ext cx="2137958" cy="276999"/>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[4] </a:t>
            </a: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hlinkClick r:id="rId4">
                  <a:extLst>
                    <a:ext uri="{A12FA001-AC4F-418D-AE19-62706E023703}">
                      <ahyp:hlinkClr xmlns:ahyp="http://schemas.microsoft.com/office/drawing/2018/hyperlinkcolor" val="tx"/>
                    </a:ext>
                  </a:extLst>
                </a:hlinkClick>
              </a:rPr>
              <a:t>https://www.chisel-lang.org</a:t>
            </a:r>
            <a:endPar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0695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animEffect transition="in" filter="fade">
                                      <p:cBhvr>
                                        <p:cTn id="9" dur="300"/>
                                        <p:tgtEl>
                                          <p:spTgt spid="21"/>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3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300"/>
                                        <p:tgtEl>
                                          <p:spTgt spid="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3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30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3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3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3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7" grpId="0" animBg="1"/>
      <p:bldP spid="20" grpId="0"/>
      <p:bldP spid="21" grpId="0"/>
    </p:bld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1BF3B2-EBA2-284D-B1A6-0A4796392EF5}"/>
              </a:ext>
            </a:extLst>
          </p:cNvPr>
          <p:cNvSpPr>
            <a:spLocks noGrp="1"/>
          </p:cNvSpPr>
          <p:nvPr>
            <p:ph type="title"/>
          </p:nvPr>
        </p:nvSpPr>
        <p:spPr/>
        <p:txBody>
          <a:bodyPr/>
          <a:lstStyle/>
          <a:p>
            <a:r>
              <a:rPr lang="en-US" dirty="0"/>
              <a:t>More in the Paper</a:t>
            </a:r>
          </a:p>
        </p:txBody>
      </p:sp>
      <p:sp>
        <p:nvSpPr>
          <p:cNvPr id="5" name="Content Placeholder 4">
            <a:extLst>
              <a:ext uri="{FF2B5EF4-FFF2-40B4-BE49-F238E27FC236}">
                <a16:creationId xmlns:a16="http://schemas.microsoft.com/office/drawing/2014/main" id="{3A584A94-F8C7-C549-8266-83090A961D82}"/>
              </a:ext>
            </a:extLst>
          </p:cNvPr>
          <p:cNvSpPr>
            <a:spLocks noGrp="1"/>
          </p:cNvSpPr>
          <p:nvPr>
            <p:ph idx="1"/>
          </p:nvPr>
        </p:nvSpPr>
        <p:spPr/>
        <p:txBody>
          <a:bodyPr>
            <a:normAutofit lnSpcReduction="10000"/>
          </a:bodyPr>
          <a:lstStyle/>
          <a:p>
            <a:r>
              <a:rPr lang="en-US" dirty="0"/>
              <a:t>Performance comparison with </a:t>
            </a:r>
            <a:r>
              <a:rPr lang="en-US" b="1" dirty="0">
                <a:solidFill>
                  <a:srgbClr val="C00000"/>
                </a:solidFill>
              </a:rPr>
              <a:t>unseen traces</a:t>
            </a:r>
          </a:p>
          <a:p>
            <a:pPr lvl="1"/>
            <a:r>
              <a:rPr lang="en-US" dirty="0"/>
              <a:t>Pythia provides equally high performance benefits</a:t>
            </a:r>
            <a:br>
              <a:rPr lang="en-US" dirty="0"/>
            </a:br>
            <a:endParaRPr lang="en-US" dirty="0"/>
          </a:p>
          <a:p>
            <a:r>
              <a:rPr lang="en-US" dirty="0"/>
              <a:t>Comparison against </a:t>
            </a:r>
            <a:r>
              <a:rPr lang="en-US" b="1" dirty="0">
                <a:solidFill>
                  <a:srgbClr val="000CFF"/>
                </a:solidFill>
              </a:rPr>
              <a:t>multi-level prefetchers</a:t>
            </a:r>
            <a:endParaRPr lang="en-US" b="1" dirty="0">
              <a:solidFill>
                <a:srgbClr val="C00000"/>
              </a:solidFill>
            </a:endParaRPr>
          </a:p>
          <a:p>
            <a:pPr lvl="1"/>
            <a:r>
              <a:rPr lang="en-US" dirty="0"/>
              <a:t>Pythia outperforms prior best multi-level prefetchers</a:t>
            </a:r>
          </a:p>
          <a:p>
            <a:pPr lvl="1"/>
            <a:endParaRPr lang="en-US" dirty="0"/>
          </a:p>
          <a:p>
            <a:r>
              <a:rPr lang="en-US" dirty="0"/>
              <a:t>Understanding Pythia’s learning with </a:t>
            </a:r>
            <a:r>
              <a:rPr lang="en-US" b="1" dirty="0">
                <a:solidFill>
                  <a:schemeClr val="accent2"/>
                </a:solidFill>
              </a:rPr>
              <a:t>a case study</a:t>
            </a:r>
          </a:p>
          <a:p>
            <a:pPr lvl="1"/>
            <a:r>
              <a:rPr lang="en-US" dirty="0"/>
              <a:t>We reason towards the correctness of Pythia’s decision</a:t>
            </a:r>
          </a:p>
          <a:p>
            <a:endParaRPr lang="en-US" b="1" dirty="0">
              <a:solidFill>
                <a:schemeClr val="accent6"/>
              </a:solidFill>
            </a:endParaRPr>
          </a:p>
          <a:p>
            <a:r>
              <a:rPr lang="en-US" b="1" dirty="0">
                <a:solidFill>
                  <a:schemeClr val="accent6"/>
                </a:solidFill>
              </a:rPr>
              <a:t>Performance sensitivity</a:t>
            </a:r>
            <a:r>
              <a:rPr lang="en-US" dirty="0"/>
              <a:t> towards different features and hyperparameter values</a:t>
            </a:r>
          </a:p>
          <a:p>
            <a:endParaRPr lang="en-US" dirty="0"/>
          </a:p>
          <a:p>
            <a:r>
              <a:rPr lang="en-US" dirty="0"/>
              <a:t>Detailed single-core and four-core performance</a:t>
            </a:r>
            <a:endParaRPr lang="en-US" b="1" dirty="0">
              <a:solidFill>
                <a:srgbClr val="C00000"/>
              </a:solidFill>
            </a:endParaRPr>
          </a:p>
          <a:p>
            <a:pPr>
              <a:buFont typeface="Wingdings" pitchFamily="2" charset="2"/>
              <a:buChar char="ü"/>
            </a:pPr>
            <a:endParaRPr lang="en-US" b="1" dirty="0">
              <a:solidFill>
                <a:srgbClr val="C00000"/>
              </a:solidFill>
            </a:endParaRPr>
          </a:p>
        </p:txBody>
      </p:sp>
      <p:sp>
        <p:nvSpPr>
          <p:cNvPr id="6" name="Rectangle 5">
            <a:extLst>
              <a:ext uri="{FF2B5EF4-FFF2-40B4-BE49-F238E27FC236}">
                <a16:creationId xmlns:a16="http://schemas.microsoft.com/office/drawing/2014/main" id="{E6F44A4A-BB04-3A40-AA0C-1FAF328BF33C}"/>
              </a:ext>
            </a:extLst>
          </p:cNvPr>
          <p:cNvSpPr/>
          <p:nvPr/>
        </p:nvSpPr>
        <p:spPr>
          <a:xfrm>
            <a:off x="169011" y="874643"/>
            <a:ext cx="8736450" cy="5542060"/>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1329752B-1A8B-6144-9B45-3FF3BF816C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539" y="2302611"/>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8" name="TextBox 7">
            <a:extLst>
              <a:ext uri="{FF2B5EF4-FFF2-40B4-BE49-F238E27FC236}">
                <a16:creationId xmlns:a16="http://schemas.microsoft.com/office/drawing/2014/main" id="{54E21BB4-2BC2-3449-A3CD-747FA23CAAD4}"/>
              </a:ext>
            </a:extLst>
          </p:cNvPr>
          <p:cNvSpPr txBox="1"/>
          <p:nvPr/>
        </p:nvSpPr>
        <p:spPr>
          <a:xfrm>
            <a:off x="2172522" y="4359529"/>
            <a:ext cx="4729428" cy="369332"/>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4"/>
              </a:rPr>
              <a:t>https://arxiv.org/pdf/2109.12021.pdf</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1328341355"/>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85BB35-9FEF-244E-92B7-E108363EA1D8}"/>
              </a:ext>
            </a:extLst>
          </p:cNvPr>
          <p:cNvSpPr>
            <a:spLocks noGrp="1"/>
          </p:cNvSpPr>
          <p:nvPr>
            <p:ph type="title"/>
          </p:nvPr>
        </p:nvSpPr>
        <p:spPr/>
        <p:txBody>
          <a:bodyPr/>
          <a:lstStyle/>
          <a:p>
            <a:r>
              <a:rPr lang="en-US" dirty="0"/>
              <a:t>Pythia is Open Source</a:t>
            </a:r>
          </a:p>
        </p:txBody>
      </p:sp>
      <p:sp>
        <p:nvSpPr>
          <p:cNvPr id="9" name="Content Placeholder 8">
            <a:extLst>
              <a:ext uri="{FF2B5EF4-FFF2-40B4-BE49-F238E27FC236}">
                <a16:creationId xmlns:a16="http://schemas.microsoft.com/office/drawing/2014/main" id="{F53749AB-BE31-7046-A890-54FC3D0BA9C8}"/>
              </a:ext>
            </a:extLst>
          </p:cNvPr>
          <p:cNvSpPr>
            <a:spLocks noGrp="1"/>
          </p:cNvSpPr>
          <p:nvPr>
            <p:ph idx="1"/>
          </p:nvPr>
        </p:nvSpPr>
        <p:spPr/>
        <p:txBody>
          <a:bodyPr/>
          <a:lstStyle/>
          <a:p>
            <a:pPr marL="0" indent="0" algn="ctr">
              <a:buNone/>
            </a:pPr>
            <a:r>
              <a:rPr lang="en-US" sz="3200" dirty="0">
                <a:latin typeface="Calibri" panose="020F0502020204030204" pitchFamily="34" charset="0"/>
                <a:cs typeface="Calibri" panose="020F0502020204030204" pitchFamily="34" charset="0"/>
                <a:hlinkClick r:id="rId2"/>
              </a:rPr>
              <a:t>https://github.com/CMU-SAFARI/Pythia</a:t>
            </a:r>
            <a:endParaRPr lang="en-US" sz="3200" dirty="0">
              <a:latin typeface="Calibri" panose="020F0502020204030204" pitchFamily="34" charset="0"/>
              <a:cs typeface="Calibri" panose="020F0502020204030204" pitchFamily="34" charset="0"/>
            </a:endParaRPr>
          </a:p>
          <a:p>
            <a:endParaRPr lang="en-US" sz="1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MICRO’21 </a:t>
            </a:r>
            <a:r>
              <a:rPr lang="en-US" sz="3000" b="1" dirty="0">
                <a:solidFill>
                  <a:srgbClr val="C00000"/>
                </a:solidFill>
                <a:latin typeface="Calibri" panose="020F0502020204030204" pitchFamily="34" charset="0"/>
                <a:cs typeface="Calibri" panose="020F0502020204030204" pitchFamily="34" charset="0"/>
              </a:rPr>
              <a:t>artifact evaluated</a:t>
            </a:r>
          </a:p>
          <a:p>
            <a:r>
              <a:rPr lang="en-US" sz="3000" b="1" dirty="0" err="1">
                <a:solidFill>
                  <a:srgbClr val="000CFF"/>
                </a:solidFill>
                <a:latin typeface="Calibri" panose="020F0502020204030204" pitchFamily="34" charset="0"/>
                <a:cs typeface="Calibri" panose="020F0502020204030204" pitchFamily="34" charset="0"/>
              </a:rPr>
              <a:t>Champsim</a:t>
            </a:r>
            <a:r>
              <a:rPr lang="en-US" sz="3000" b="1" dirty="0">
                <a:solidFill>
                  <a:srgbClr val="000CFF"/>
                </a:solidFill>
                <a:latin typeface="Calibri" panose="020F0502020204030204" pitchFamily="34" charset="0"/>
                <a:cs typeface="Calibri" panose="020F0502020204030204" pitchFamily="34" charset="0"/>
              </a:rPr>
              <a:t> source</a:t>
            </a:r>
            <a:r>
              <a:rPr lang="en-US" sz="3000" dirty="0">
                <a:solidFill>
                  <a:srgbClr val="000CFF"/>
                </a:solidFill>
                <a:latin typeface="Calibri" panose="020F0502020204030204" pitchFamily="34" charset="0"/>
                <a:cs typeface="Calibri" panose="020F0502020204030204" pitchFamily="34" charset="0"/>
              </a:rPr>
              <a:t> </a:t>
            </a:r>
            <a:r>
              <a:rPr lang="en-US" sz="3000" dirty="0">
                <a:latin typeface="Calibri" panose="020F0502020204030204" pitchFamily="34" charset="0"/>
                <a:cs typeface="Calibri" panose="020F0502020204030204" pitchFamily="34" charset="0"/>
              </a:rPr>
              <a:t>code + </a:t>
            </a:r>
            <a:r>
              <a:rPr lang="en-US" sz="3000" b="1" dirty="0">
                <a:solidFill>
                  <a:srgbClr val="000CFF"/>
                </a:solidFill>
                <a:latin typeface="Calibri" panose="020F0502020204030204" pitchFamily="34" charset="0"/>
                <a:cs typeface="Calibri" panose="020F0502020204030204" pitchFamily="34" charset="0"/>
              </a:rPr>
              <a:t>Chisel</a:t>
            </a:r>
            <a:r>
              <a:rPr lang="en-US" sz="3000" dirty="0">
                <a:latin typeface="Calibri" panose="020F0502020204030204" pitchFamily="34" charset="0"/>
                <a:cs typeface="Calibri" panose="020F0502020204030204" pitchFamily="34" charset="0"/>
              </a:rPr>
              <a:t> modeling code</a:t>
            </a:r>
          </a:p>
          <a:p>
            <a:r>
              <a:rPr lang="en-US" sz="3000" b="1" dirty="0">
                <a:solidFill>
                  <a:schemeClr val="accent6">
                    <a:lumMod val="75000"/>
                  </a:schemeClr>
                </a:solidFill>
                <a:latin typeface="Calibri" panose="020F0502020204030204" pitchFamily="34" charset="0"/>
                <a:cs typeface="Calibri" panose="020F0502020204030204" pitchFamily="34" charset="0"/>
              </a:rPr>
              <a:t>All traces</a:t>
            </a:r>
            <a:r>
              <a:rPr lang="en-US" sz="3000" dirty="0">
                <a:latin typeface="Calibri" panose="020F0502020204030204" pitchFamily="34" charset="0"/>
                <a:cs typeface="Calibri" panose="020F0502020204030204" pitchFamily="34" charset="0"/>
              </a:rPr>
              <a:t> used for evaluation</a:t>
            </a:r>
          </a:p>
        </p:txBody>
      </p:sp>
      <p:pic>
        <p:nvPicPr>
          <p:cNvPr id="13" name="Picture 12">
            <a:extLst>
              <a:ext uri="{FF2B5EF4-FFF2-40B4-BE49-F238E27FC236}">
                <a16:creationId xmlns:a16="http://schemas.microsoft.com/office/drawing/2014/main" id="{0CF51876-2774-604C-B12B-CB9D757B3020}"/>
              </a:ext>
            </a:extLst>
          </p:cNvPr>
          <p:cNvPicPr>
            <a:picLocks noChangeAspect="1"/>
          </p:cNvPicPr>
          <p:nvPr/>
        </p:nvPicPr>
        <p:blipFill>
          <a:blip r:embed="rId3"/>
          <a:stretch>
            <a:fillRect/>
          </a:stretch>
        </p:blipFill>
        <p:spPr>
          <a:xfrm>
            <a:off x="6351586" y="43365"/>
            <a:ext cx="759994" cy="755795"/>
          </a:xfrm>
          <a:prstGeom prst="rect">
            <a:avLst/>
          </a:prstGeom>
        </p:spPr>
      </p:pic>
      <p:pic>
        <p:nvPicPr>
          <p:cNvPr id="14" name="Picture 13">
            <a:extLst>
              <a:ext uri="{FF2B5EF4-FFF2-40B4-BE49-F238E27FC236}">
                <a16:creationId xmlns:a16="http://schemas.microsoft.com/office/drawing/2014/main" id="{1F963882-2781-184B-8124-7F3E699EEE5E}"/>
              </a:ext>
            </a:extLst>
          </p:cNvPr>
          <p:cNvPicPr>
            <a:picLocks noChangeAspect="1"/>
          </p:cNvPicPr>
          <p:nvPr/>
        </p:nvPicPr>
        <p:blipFill>
          <a:blip r:embed="rId4"/>
          <a:stretch>
            <a:fillRect/>
          </a:stretch>
        </p:blipFill>
        <p:spPr>
          <a:xfrm>
            <a:off x="7204269" y="44462"/>
            <a:ext cx="759994" cy="755795"/>
          </a:xfrm>
          <a:prstGeom prst="rect">
            <a:avLst/>
          </a:prstGeom>
        </p:spPr>
      </p:pic>
      <p:pic>
        <p:nvPicPr>
          <p:cNvPr id="15" name="Picture 14">
            <a:extLst>
              <a:ext uri="{FF2B5EF4-FFF2-40B4-BE49-F238E27FC236}">
                <a16:creationId xmlns:a16="http://schemas.microsoft.com/office/drawing/2014/main" id="{D325227A-CBE5-E542-927A-E269C88CB4C0}"/>
              </a:ext>
            </a:extLst>
          </p:cNvPr>
          <p:cNvPicPr>
            <a:picLocks noChangeAspect="1"/>
          </p:cNvPicPr>
          <p:nvPr/>
        </p:nvPicPr>
        <p:blipFill>
          <a:blip r:embed="rId5"/>
          <a:stretch>
            <a:fillRect/>
          </a:stretch>
        </p:blipFill>
        <p:spPr>
          <a:xfrm>
            <a:off x="8056952" y="44241"/>
            <a:ext cx="759994" cy="755795"/>
          </a:xfrm>
          <a:prstGeom prst="rect">
            <a:avLst/>
          </a:prstGeom>
        </p:spPr>
      </p:pic>
      <p:pic>
        <p:nvPicPr>
          <p:cNvPr id="3" name="Picture 2">
            <a:extLst>
              <a:ext uri="{FF2B5EF4-FFF2-40B4-BE49-F238E27FC236}">
                <a16:creationId xmlns:a16="http://schemas.microsoft.com/office/drawing/2014/main" id="{DBAB3A35-E534-8847-A3B1-ECB4E72F93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33096" y="3179920"/>
            <a:ext cx="6836119" cy="3634715"/>
          </a:xfrm>
          <a:prstGeom prst="rect">
            <a:avLst/>
          </a:prstGeom>
        </p:spPr>
      </p:pic>
    </p:spTree>
    <p:extLst>
      <p:ext uri="{BB962C8B-B14F-4D97-AF65-F5344CB8AC3E}">
        <p14:creationId xmlns:p14="http://schemas.microsoft.com/office/powerpoint/2010/main" val="2336520520"/>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Rahul </a:t>
            </a:r>
            <a:r>
              <a:rPr kumimoji="0" lang="en-US" sz="2400" b="1" i="0" u="sng"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Bera</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Konstantinos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Kanellopoulos</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Anant V. Nori,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Taha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Shahroodi</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Sreenivas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Subramoney</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Onur</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Mutlu</a:t>
            </a:r>
            <a:endPar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16923"/>
          </a:xfrm>
          <a:prstGeom prst="rect">
            <a:avLst/>
          </a:prstGeom>
          <a:solidFill>
            <a:srgbClr val="232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Pythia</a:t>
            </a:r>
            <a:endPar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A Customizable Hardware Prefetching Framework Using Online Reinforcement Learning</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2" name="Picture 11">
            <a:extLst>
              <a:ext uri="{FF2B5EF4-FFF2-40B4-BE49-F238E27FC236}">
                <a16:creationId xmlns:a16="http://schemas.microsoft.com/office/drawing/2014/main" id="{17108674-F00F-2B40-AD5B-7FE829C4B79E}"/>
              </a:ext>
            </a:extLst>
          </p:cNvPr>
          <p:cNvPicPr>
            <a:picLocks noChangeAspect="1"/>
          </p:cNvPicPr>
          <p:nvPr/>
        </p:nvPicPr>
        <p:blipFill>
          <a:blip r:embed="rId6"/>
          <a:stretch>
            <a:fillRect/>
          </a:stretch>
        </p:blipFill>
        <p:spPr>
          <a:xfrm>
            <a:off x="6948407" y="5601696"/>
            <a:ext cx="1767017" cy="691012"/>
          </a:xfrm>
          <a:prstGeom prst="rect">
            <a:avLst/>
          </a:prstGeom>
        </p:spPr>
      </p:pic>
      <p:pic>
        <p:nvPicPr>
          <p:cNvPr id="8" name="Picture 7">
            <a:extLst>
              <a:ext uri="{FF2B5EF4-FFF2-40B4-BE49-F238E27FC236}">
                <a16:creationId xmlns:a16="http://schemas.microsoft.com/office/drawing/2014/main" id="{FD298C08-FC93-E646-B31F-6B7F8C471F3A}"/>
              </a:ext>
            </a:extLst>
          </p:cNvPr>
          <p:cNvPicPr>
            <a:picLocks noChangeAspect="1"/>
          </p:cNvPicPr>
          <p:nvPr/>
        </p:nvPicPr>
        <p:blipFill>
          <a:blip r:embed="rId7"/>
          <a:stretch>
            <a:fillRect/>
          </a:stretch>
        </p:blipFill>
        <p:spPr>
          <a:xfrm>
            <a:off x="6127264" y="113396"/>
            <a:ext cx="908812" cy="903791"/>
          </a:xfrm>
          <a:prstGeom prst="rect">
            <a:avLst/>
          </a:prstGeom>
        </p:spPr>
      </p:pic>
      <p:pic>
        <p:nvPicPr>
          <p:cNvPr id="9" name="Picture 8">
            <a:extLst>
              <a:ext uri="{FF2B5EF4-FFF2-40B4-BE49-F238E27FC236}">
                <a16:creationId xmlns:a16="http://schemas.microsoft.com/office/drawing/2014/main" id="{F5EDFA81-19D9-314E-9BB1-888EB0FFA586}"/>
              </a:ext>
            </a:extLst>
          </p:cNvPr>
          <p:cNvPicPr>
            <a:picLocks noChangeAspect="1"/>
          </p:cNvPicPr>
          <p:nvPr/>
        </p:nvPicPr>
        <p:blipFill>
          <a:blip r:embed="rId8"/>
          <a:stretch>
            <a:fillRect/>
          </a:stretch>
        </p:blipFill>
        <p:spPr>
          <a:xfrm>
            <a:off x="7125746" y="113395"/>
            <a:ext cx="908812" cy="903791"/>
          </a:xfrm>
          <a:prstGeom prst="rect">
            <a:avLst/>
          </a:prstGeom>
        </p:spPr>
      </p:pic>
      <p:pic>
        <p:nvPicPr>
          <p:cNvPr id="10" name="Picture 9">
            <a:extLst>
              <a:ext uri="{FF2B5EF4-FFF2-40B4-BE49-F238E27FC236}">
                <a16:creationId xmlns:a16="http://schemas.microsoft.com/office/drawing/2014/main" id="{D3C7A674-47D3-FB49-A74C-491B52491BA3}"/>
              </a:ext>
            </a:extLst>
          </p:cNvPr>
          <p:cNvPicPr>
            <a:picLocks noChangeAspect="1"/>
          </p:cNvPicPr>
          <p:nvPr/>
        </p:nvPicPr>
        <p:blipFill>
          <a:blip r:embed="rId9"/>
          <a:stretch>
            <a:fillRect/>
          </a:stretch>
        </p:blipFill>
        <p:spPr>
          <a:xfrm>
            <a:off x="8124229" y="113394"/>
            <a:ext cx="908812" cy="903791"/>
          </a:xfrm>
          <a:prstGeom prst="rect">
            <a:avLst/>
          </a:prstGeom>
        </p:spPr>
      </p:pic>
      <p:sp>
        <p:nvSpPr>
          <p:cNvPr id="5" name="TextBox 4">
            <a:extLst>
              <a:ext uri="{FF2B5EF4-FFF2-40B4-BE49-F238E27FC236}">
                <a16:creationId xmlns:a16="http://schemas.microsoft.com/office/drawing/2014/main" id="{6ED748E9-D2F2-4145-9728-0B85031E8E5C}"/>
              </a:ext>
            </a:extLst>
          </p:cNvPr>
          <p:cNvSpPr txBox="1"/>
          <p:nvPr/>
        </p:nvSpPr>
        <p:spPr>
          <a:xfrm>
            <a:off x="1940510" y="5020679"/>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0"/>
              </a:rPr>
              <a:t>https://github.com/CMU-SAFARI/Pythia</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566431108"/>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r>
              <a:rPr lang="en-US" sz="1600" dirty="0"/>
              <a:t>Rahul </a:t>
            </a:r>
            <a:r>
              <a:rPr lang="en-US" sz="1600" dirty="0" err="1"/>
              <a:t>Bera</a:t>
            </a:r>
            <a:r>
              <a:rPr lang="en-US" sz="1600" dirty="0"/>
              <a:t>, Konstantinos </a:t>
            </a:r>
            <a:r>
              <a:rPr lang="en-US" sz="1600" dirty="0" err="1"/>
              <a:t>Kanellopoulos</a:t>
            </a:r>
            <a:r>
              <a:rPr lang="en-US" sz="1600" dirty="0"/>
              <a:t>, Anant Nori, Taha </a:t>
            </a:r>
            <a:r>
              <a:rPr lang="en-US" sz="1600" dirty="0" err="1"/>
              <a:t>Shahroodi</a:t>
            </a:r>
            <a:r>
              <a:rPr lang="en-US" sz="1600" dirty="0"/>
              <a:t>, Sreenivas </a:t>
            </a:r>
            <a:r>
              <a:rPr lang="en-US" sz="1600" dirty="0" err="1"/>
              <a:t>Subramoney</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"Pythia: A Customizable Hardware Prefetching Framework Using Online Reinforcement Learning"</a:t>
            </a:r>
            <a:br>
              <a:rPr lang="en-US" sz="1600" dirty="0"/>
            </a:br>
            <a:r>
              <a:rPr lang="en-US" sz="1600" i="1" dirty="0"/>
              <a:t>Proceedings of the </a:t>
            </a:r>
            <a:r>
              <a:rPr lang="en-US" sz="1600" i="1" dirty="0">
                <a:hlinkClick r:id="rId3"/>
              </a:rPr>
              <a:t>54th International Symposium on Microarchitecture</a:t>
            </a:r>
            <a:r>
              <a:rPr lang="en-US" sz="1600" i="1" dirty="0"/>
              <a:t> (</a:t>
            </a:r>
            <a:r>
              <a:rPr lang="en-US" sz="1600" b="1" i="1" dirty="0"/>
              <a:t>MICRO</a:t>
            </a:r>
            <a:r>
              <a:rPr lang="en-US" sz="1600" i="1" dirty="0"/>
              <a:t>)</a:t>
            </a:r>
            <a:r>
              <a:rPr lang="en-US" sz="1600" dirty="0"/>
              <a:t>, Virtual, October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Slides (pptx)</a:t>
            </a:r>
            <a:r>
              <a:rPr lang="en-US" sz="1600" dirty="0"/>
              <a:t> </a:t>
            </a:r>
            <a:r>
              <a:rPr lang="en-US" sz="1600" dirty="0">
                <a:hlinkClick r:id="rId9"/>
              </a:rPr>
              <a:t>(pdf)</a:t>
            </a:r>
            <a:r>
              <a:rPr lang="en-US" sz="1600" dirty="0"/>
              <a:t>]</a:t>
            </a:r>
            <a:br>
              <a:rPr lang="en-US" sz="1600" dirty="0"/>
            </a:br>
            <a:r>
              <a:rPr lang="en-US" sz="1600" dirty="0"/>
              <a:t>[</a:t>
            </a:r>
            <a:r>
              <a:rPr lang="en-US" sz="1600" dirty="0">
                <a:hlinkClick r:id="rId10"/>
              </a:rPr>
              <a:t>Talk Video</a:t>
            </a:r>
            <a:r>
              <a:rPr lang="en-US" sz="1600" dirty="0"/>
              <a:t> (20 minutes)]</a:t>
            </a:r>
            <a:br>
              <a:rPr lang="en-US" sz="1600" dirty="0"/>
            </a:br>
            <a:r>
              <a:rPr lang="en-US" sz="1600" dirty="0"/>
              <a:t>[</a:t>
            </a:r>
            <a:r>
              <a:rPr lang="en-US" sz="1600" dirty="0">
                <a:hlinkClick r:id="rId11"/>
              </a:rPr>
              <a:t>Lightning Talk Video</a:t>
            </a:r>
            <a:r>
              <a:rPr lang="en-US" sz="1600" dirty="0"/>
              <a:t> (1.5 minutes)]</a:t>
            </a:r>
            <a:br>
              <a:rPr lang="en-US" sz="1600" dirty="0"/>
            </a:br>
            <a:r>
              <a:rPr lang="en-US" sz="1600" dirty="0"/>
              <a:t>[</a:t>
            </a:r>
            <a:r>
              <a:rPr lang="en-US" sz="1600" dirty="0">
                <a:hlinkClick r:id="rId12"/>
              </a:rPr>
              <a:t>Pythia Source Code (Officially Artifact Evaluated with All Badges)</a:t>
            </a:r>
            <a:r>
              <a:rPr lang="en-US" sz="1600" dirty="0"/>
              <a:t>]</a:t>
            </a:r>
            <a:br>
              <a:rPr lang="en-US" sz="1600" dirty="0"/>
            </a:br>
            <a:r>
              <a:rPr lang="en-US" sz="1600" dirty="0"/>
              <a:t>[</a:t>
            </a:r>
            <a:r>
              <a:rPr lang="en-US" sz="1600" dirty="0">
                <a:hlinkClick r:id="rId13"/>
              </a:rPr>
              <a:t>arXiv version</a:t>
            </a:r>
            <a:r>
              <a:rPr lang="en-US" sz="1600" dirty="0"/>
              <a:t>]</a:t>
            </a:r>
          </a:p>
          <a:p>
            <a:pPr marL="0" indent="0">
              <a:buNone/>
            </a:pPr>
            <a:br>
              <a:rPr lang="en-US" sz="1600" dirty="0"/>
            </a:br>
            <a:endParaRPr lang="en-US" sz="1600" dirty="0"/>
          </a:p>
        </p:txBody>
      </p:sp>
      <p:pic>
        <p:nvPicPr>
          <p:cNvPr id="8" name="Picture 7">
            <a:extLst>
              <a:ext uri="{FF2B5EF4-FFF2-40B4-BE49-F238E27FC236}">
                <a16:creationId xmlns:a16="http://schemas.microsoft.com/office/drawing/2014/main" id="{1701DCC2-6CD5-A04C-9F39-E488424A902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4083" y="4460635"/>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3180D2CD-D1FB-7F4E-9E0F-D796E4F17354}"/>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15">
                  <a:extLst>
                    <a:ext uri="{A12FA001-AC4F-418D-AE19-62706E023703}">
                      <ahyp:hlinkClr xmlns:ahyp="http://schemas.microsoft.com/office/drawing/2018/hyperlinkcolor" val="tx"/>
                    </a:ext>
                  </a:extLst>
                </a:hlinkClick>
              </a:rPr>
              <a:t>https://arxiv.org/pdf/2109.12021.pdf</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557415019"/>
      </p:ext>
    </p:extLst>
  </p:cSld>
  <p:clrMapOvr>
    <a:masterClrMapping/>
  </p:clrMapOvr>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20646945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655182203"/>
      </p:ext>
    </p:extLst>
  </p:cSld>
  <p:clrMapOvr>
    <a:masterClrMapping/>
  </p:clrMapOvr>
  <p:transition/>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Data-Aware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041502320"/>
      </p:ext>
    </p:extLst>
  </p:cSld>
  <p:clrMapOvr>
    <a:masterClrMapping/>
  </p:clrMapOvr>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088202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13707169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Expressiveness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4195671853"/>
      </p:ext>
    </p:extLst>
  </p:cSld>
  <p:clrMapOvr>
    <a:masterClrMapping/>
  </p:clrMapOvr>
  <p:transition/>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769136815"/>
      </p:ext>
    </p:extLst>
  </p:cSld>
  <p:clrMapOvr>
    <a:masterClrMapping/>
  </p:clrMapOvr>
  <p:transition/>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114470086"/>
      </p:ext>
    </p:extLst>
  </p:cSld>
  <p:clrMapOvr>
    <a:masterClrMapping/>
  </p:clrMapOvr>
  <p:transition/>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3991B8-7F35-49FA-9981-29BAA9F9D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4728" y="2105028"/>
            <a:ext cx="1237367" cy="1237367"/>
          </a:xfrm>
          <a:prstGeom prst="rect">
            <a:avLst/>
          </a:prstGeom>
        </p:spPr>
      </p:pic>
      <p:pic>
        <p:nvPicPr>
          <p:cNvPr id="6" name="Picture 5">
            <a:extLst>
              <a:ext uri="{FF2B5EF4-FFF2-40B4-BE49-F238E27FC236}">
                <a16:creationId xmlns:a16="http://schemas.microsoft.com/office/drawing/2014/main" id="{B4993BC9-5D4B-4293-97A7-507709EF11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307" y="2106504"/>
            <a:ext cx="1128113" cy="1128113"/>
          </a:xfrm>
          <a:prstGeom prst="rect">
            <a:avLst/>
          </a:prstGeom>
        </p:spPr>
      </p:pic>
      <p:sp>
        <p:nvSpPr>
          <p:cNvPr id="5" name="TextBox 4">
            <a:extLst>
              <a:ext uri="{FF2B5EF4-FFF2-40B4-BE49-F238E27FC236}">
                <a16:creationId xmlns:a16="http://schemas.microsoft.com/office/drawing/2014/main" id="{B0A2F924-D4FF-4583-9854-973945A4B695}"/>
              </a:ext>
            </a:extLst>
          </p:cNvPr>
          <p:cNvSpPr txBox="1"/>
          <p:nvPr/>
        </p:nvSpPr>
        <p:spPr>
          <a:xfrm flipH="1">
            <a:off x="494811" y="3272846"/>
            <a:ext cx="2638861" cy="461665"/>
          </a:xfrm>
          <a:prstGeom prst="rect">
            <a:avLst/>
          </a:prstGeom>
          <a:noFill/>
        </p:spPr>
        <p:txBody>
          <a:bodyPr wrap="square" rtlCol="0">
            <a:spAutoFit/>
          </a:bodyPr>
          <a:lstStyle/>
          <a:p>
            <a:pPr defTabSz="685800">
              <a:defRPr/>
            </a:pPr>
            <a:r>
              <a:rPr lang="en-US" sz="2400" b="1" dirty="0">
                <a:solidFill>
                  <a:prstClr val="black"/>
                </a:solidFill>
                <a:latin typeface="Myriad Pro Cond" panose="020B0506030403020204" pitchFamily="34" charset="0"/>
              </a:rPr>
              <a:t>Data Structures</a:t>
            </a:r>
          </a:p>
        </p:txBody>
      </p:sp>
      <p:pic>
        <p:nvPicPr>
          <p:cNvPr id="18" name="Picture 17">
            <a:extLst>
              <a:ext uri="{FF2B5EF4-FFF2-40B4-BE49-F238E27FC236}">
                <a16:creationId xmlns:a16="http://schemas.microsoft.com/office/drawing/2014/main" id="{01AE6EB5-79BF-4D70-914C-C84B3DCB87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75872" y="2192903"/>
            <a:ext cx="1879548" cy="1167299"/>
          </a:xfrm>
          <a:prstGeom prst="rect">
            <a:avLst/>
          </a:prstGeom>
        </p:spPr>
      </p:pic>
      <p:sp>
        <p:nvSpPr>
          <p:cNvPr id="20" name="TextBox 19">
            <a:extLst>
              <a:ext uri="{FF2B5EF4-FFF2-40B4-BE49-F238E27FC236}">
                <a16:creationId xmlns:a16="http://schemas.microsoft.com/office/drawing/2014/main" id="{0787DFDD-470B-4059-8EEC-86837AF6B966}"/>
              </a:ext>
            </a:extLst>
          </p:cNvPr>
          <p:cNvSpPr txBox="1"/>
          <p:nvPr/>
        </p:nvSpPr>
        <p:spPr>
          <a:xfrm flipH="1">
            <a:off x="3279616" y="3262833"/>
            <a:ext cx="2509582" cy="461665"/>
          </a:xfrm>
          <a:prstGeom prst="rect">
            <a:avLst/>
          </a:prstGeom>
          <a:noFill/>
        </p:spPr>
        <p:txBody>
          <a:bodyPr wrap="square" rtlCol="0">
            <a:spAutoFit/>
          </a:bodyPr>
          <a:lstStyle/>
          <a:p>
            <a:pPr defTabSz="685800">
              <a:defRPr/>
            </a:pPr>
            <a:r>
              <a:rPr lang="en-US" sz="2400" b="1" dirty="0">
                <a:solidFill>
                  <a:prstClr val="black"/>
                </a:solidFill>
                <a:latin typeface="Myriad Pro Cond" panose="020B0506030403020204" pitchFamily="34" charset="0"/>
              </a:rPr>
              <a:t>Access Patterns</a:t>
            </a:r>
          </a:p>
        </p:txBody>
      </p:sp>
      <p:sp>
        <p:nvSpPr>
          <p:cNvPr id="21" name="Rectangle: Rounded Corners 20">
            <a:extLst>
              <a:ext uri="{FF2B5EF4-FFF2-40B4-BE49-F238E27FC236}">
                <a16:creationId xmlns:a16="http://schemas.microsoft.com/office/drawing/2014/main" id="{D61563F4-CD91-4629-8FDF-B7195EF30523}"/>
              </a:ext>
            </a:extLst>
          </p:cNvPr>
          <p:cNvSpPr/>
          <p:nvPr/>
        </p:nvSpPr>
        <p:spPr>
          <a:xfrm>
            <a:off x="6237768" y="2337277"/>
            <a:ext cx="1421180"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2100" b="1" dirty="0">
                <a:solidFill>
                  <a:prstClr val="white"/>
                </a:solidFill>
                <a:latin typeface="Courier New" panose="02070309020205020404" pitchFamily="49" charset="0"/>
                <a:cs typeface="Courier New" panose="02070309020205020404" pitchFamily="49" charset="0"/>
              </a:rPr>
              <a:t>Integer</a:t>
            </a:r>
          </a:p>
        </p:txBody>
      </p:sp>
      <p:sp>
        <p:nvSpPr>
          <p:cNvPr id="22" name="Rectangle: Rounded Corners 21">
            <a:extLst>
              <a:ext uri="{FF2B5EF4-FFF2-40B4-BE49-F238E27FC236}">
                <a16:creationId xmlns:a16="http://schemas.microsoft.com/office/drawing/2014/main" id="{CB2AB60C-8BA2-4B9C-A08D-CD4BEEC88CAC}"/>
              </a:ext>
            </a:extLst>
          </p:cNvPr>
          <p:cNvSpPr/>
          <p:nvPr/>
        </p:nvSpPr>
        <p:spPr>
          <a:xfrm>
            <a:off x="7784132" y="2333679"/>
            <a:ext cx="1036670"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2100" b="1" dirty="0">
                <a:solidFill>
                  <a:prstClr val="white"/>
                </a:solidFill>
                <a:latin typeface="Courier New" panose="02070309020205020404" pitchFamily="49" charset="0"/>
                <a:cs typeface="Courier New" panose="02070309020205020404" pitchFamily="49" charset="0"/>
              </a:rPr>
              <a:t>Float</a:t>
            </a:r>
          </a:p>
        </p:txBody>
      </p:sp>
      <p:sp>
        <p:nvSpPr>
          <p:cNvPr id="23" name="Rectangle: Rounded Corners 22">
            <a:extLst>
              <a:ext uri="{FF2B5EF4-FFF2-40B4-BE49-F238E27FC236}">
                <a16:creationId xmlns:a16="http://schemas.microsoft.com/office/drawing/2014/main" id="{07303329-9C49-48CB-A100-26045C765F97}"/>
              </a:ext>
            </a:extLst>
          </p:cNvPr>
          <p:cNvSpPr/>
          <p:nvPr/>
        </p:nvSpPr>
        <p:spPr>
          <a:xfrm>
            <a:off x="8133873" y="2931327"/>
            <a:ext cx="878751"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2100" b="1" dirty="0">
                <a:solidFill>
                  <a:prstClr val="white"/>
                </a:solidFill>
                <a:latin typeface="Courier New" panose="02070309020205020404" pitchFamily="49" charset="0"/>
                <a:cs typeface="Courier New" panose="02070309020205020404" pitchFamily="49" charset="0"/>
              </a:rPr>
              <a:t>Char</a:t>
            </a:r>
          </a:p>
        </p:txBody>
      </p:sp>
      <p:sp>
        <p:nvSpPr>
          <p:cNvPr id="24" name="TextBox 23">
            <a:extLst>
              <a:ext uri="{FF2B5EF4-FFF2-40B4-BE49-F238E27FC236}">
                <a16:creationId xmlns:a16="http://schemas.microsoft.com/office/drawing/2014/main" id="{EDA2F559-0016-4202-BD6C-AD7935DB6E63}"/>
              </a:ext>
            </a:extLst>
          </p:cNvPr>
          <p:cNvSpPr txBox="1"/>
          <p:nvPr/>
        </p:nvSpPr>
        <p:spPr>
          <a:xfrm flipH="1">
            <a:off x="6251849" y="2869483"/>
            <a:ext cx="1964068" cy="800219"/>
          </a:xfrm>
          <a:prstGeom prst="rect">
            <a:avLst/>
          </a:prstGeom>
          <a:noFill/>
        </p:spPr>
        <p:txBody>
          <a:bodyPr wrap="square" rtlCol="0">
            <a:spAutoFit/>
          </a:bodyPr>
          <a:lstStyle/>
          <a:p>
            <a:pPr defTabSz="685800">
              <a:defRPr/>
            </a:pPr>
            <a:r>
              <a:rPr lang="en-US" sz="2300" b="1" dirty="0">
                <a:solidFill>
                  <a:prstClr val="black"/>
                </a:solidFill>
                <a:latin typeface="Myriad Pro Cond" panose="020B0506030403020204" pitchFamily="34" charset="0"/>
              </a:rPr>
              <a:t>Data Type/Layout</a:t>
            </a:r>
          </a:p>
        </p:txBody>
      </p:sp>
      <p:sp>
        <p:nvSpPr>
          <p:cNvPr id="35" name="Title 34"/>
          <p:cNvSpPr>
            <a:spLocks noGrp="1"/>
          </p:cNvSpPr>
          <p:nvPr>
            <p:ph type="title"/>
          </p:nvPr>
        </p:nvSpPr>
        <p:spPr>
          <a:xfrm>
            <a:off x="628649" y="365126"/>
            <a:ext cx="8440247" cy="955675"/>
          </a:xfrm>
        </p:spPr>
        <p:txBody>
          <a:bodyPr>
            <a:normAutofit fontScale="90000"/>
          </a:bodyPr>
          <a:lstStyle/>
          <a:p>
            <a:r>
              <a:rPr lang="en-US" dirty="0"/>
              <a:t>SW provides key program information to HW</a:t>
            </a:r>
          </a:p>
        </p:txBody>
      </p:sp>
      <p:cxnSp>
        <p:nvCxnSpPr>
          <p:cNvPr id="10" name="Straight Connector 9">
            <a:extLst>
              <a:ext uri="{FF2B5EF4-FFF2-40B4-BE49-F238E27FC236}">
                <a16:creationId xmlns:a16="http://schemas.microsoft.com/office/drawing/2014/main" id="{3B71DAEE-2F87-435F-81CD-5D4295A0126F}"/>
              </a:ext>
            </a:extLst>
          </p:cNvPr>
          <p:cNvCxnSpPr>
            <a:cxnSpLocks/>
          </p:cNvCxnSpPr>
          <p:nvPr/>
        </p:nvCxnSpPr>
        <p:spPr>
          <a:xfrm flipV="1">
            <a:off x="265923" y="4683397"/>
            <a:ext cx="8649478" cy="873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2A4EB21E-D3D1-4869-97DE-F215B5B33D61}"/>
              </a:ext>
            </a:extLst>
          </p:cNvPr>
          <p:cNvSpPr txBox="1"/>
          <p:nvPr/>
        </p:nvSpPr>
        <p:spPr>
          <a:xfrm flipH="1">
            <a:off x="-45868" y="4683397"/>
            <a:ext cx="2509582" cy="646331"/>
          </a:xfrm>
          <a:prstGeom prst="rect">
            <a:avLst/>
          </a:prstGeom>
          <a:noFill/>
        </p:spPr>
        <p:txBody>
          <a:bodyPr wrap="square" rtlCol="0">
            <a:spAutoFit/>
          </a:bodyPr>
          <a:lstStyle/>
          <a:p>
            <a:pPr algn="ctr" defTabSz="685800">
              <a:defRPr/>
            </a:pPr>
            <a:r>
              <a:rPr lang="en-US" sz="3600" b="1" dirty="0">
                <a:solidFill>
                  <a:srgbClr val="008000"/>
                </a:solidFill>
                <a:latin typeface="Myriad Pro Cond" panose="020B0506030403020204" pitchFamily="34" charset="0"/>
              </a:rPr>
              <a:t>Hardware</a:t>
            </a:r>
          </a:p>
        </p:txBody>
      </p:sp>
      <p:sp>
        <p:nvSpPr>
          <p:cNvPr id="37" name="TextBox 36">
            <a:extLst>
              <a:ext uri="{FF2B5EF4-FFF2-40B4-BE49-F238E27FC236}">
                <a16:creationId xmlns:a16="http://schemas.microsoft.com/office/drawing/2014/main" id="{82E67385-FE4B-4070-9C61-70B8E17EBA00}"/>
              </a:ext>
            </a:extLst>
          </p:cNvPr>
          <p:cNvSpPr txBox="1"/>
          <p:nvPr/>
        </p:nvSpPr>
        <p:spPr>
          <a:xfrm flipH="1">
            <a:off x="-97153" y="4045588"/>
            <a:ext cx="2509582" cy="646331"/>
          </a:xfrm>
          <a:prstGeom prst="rect">
            <a:avLst/>
          </a:prstGeom>
          <a:noFill/>
        </p:spPr>
        <p:txBody>
          <a:bodyPr wrap="square" rtlCol="0">
            <a:spAutoFit/>
          </a:bodyPr>
          <a:lstStyle/>
          <a:p>
            <a:pPr algn="ctr" defTabSz="685800">
              <a:defRPr/>
            </a:pPr>
            <a:r>
              <a:rPr lang="en-US" sz="3600" b="1" dirty="0">
                <a:solidFill>
                  <a:srgbClr val="008000"/>
                </a:solidFill>
                <a:latin typeface="Myriad Pro Cond" panose="020B0506030403020204" pitchFamily="34" charset="0"/>
              </a:rPr>
              <a:t>Software</a:t>
            </a:r>
          </a:p>
        </p:txBody>
      </p:sp>
      <p:sp>
        <p:nvSpPr>
          <p:cNvPr id="40" name="Arrow: Down 39">
            <a:extLst>
              <a:ext uri="{FF2B5EF4-FFF2-40B4-BE49-F238E27FC236}">
                <a16:creationId xmlns:a16="http://schemas.microsoft.com/office/drawing/2014/main" id="{2C99635E-5D71-411C-BAD9-1845C4F15533}"/>
              </a:ext>
            </a:extLst>
          </p:cNvPr>
          <p:cNvSpPr/>
          <p:nvPr/>
        </p:nvSpPr>
        <p:spPr>
          <a:xfrm rot="19472651">
            <a:off x="2592758" y="3786904"/>
            <a:ext cx="844414" cy="1299664"/>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Calibri" panose="020F0502020204030204"/>
            </a:endParaRPr>
          </a:p>
        </p:txBody>
      </p:sp>
      <p:sp>
        <p:nvSpPr>
          <p:cNvPr id="43" name="Arrow: Down 42">
            <a:extLst>
              <a:ext uri="{FF2B5EF4-FFF2-40B4-BE49-F238E27FC236}">
                <a16:creationId xmlns:a16="http://schemas.microsoft.com/office/drawing/2014/main" id="{3ECF43C9-97D8-4982-868C-0F03361FFE37}"/>
              </a:ext>
            </a:extLst>
          </p:cNvPr>
          <p:cNvSpPr/>
          <p:nvPr/>
        </p:nvSpPr>
        <p:spPr>
          <a:xfrm>
            <a:off x="4668745" y="3828874"/>
            <a:ext cx="844414" cy="1087161"/>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Calibri" panose="020F0502020204030204"/>
            </a:endParaRPr>
          </a:p>
        </p:txBody>
      </p:sp>
      <p:sp>
        <p:nvSpPr>
          <p:cNvPr id="44" name="Arrow: Down 43">
            <a:extLst>
              <a:ext uri="{FF2B5EF4-FFF2-40B4-BE49-F238E27FC236}">
                <a16:creationId xmlns:a16="http://schemas.microsoft.com/office/drawing/2014/main" id="{B7190F64-A422-42CC-B544-CB47EAE6FC93}"/>
              </a:ext>
            </a:extLst>
          </p:cNvPr>
          <p:cNvSpPr/>
          <p:nvPr/>
        </p:nvSpPr>
        <p:spPr>
          <a:xfrm rot="2564361">
            <a:off x="7182070" y="3732216"/>
            <a:ext cx="844414" cy="1374758"/>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Calibri" panose="020F0502020204030204"/>
            </a:endParaRPr>
          </a:p>
        </p:txBody>
      </p:sp>
      <p:sp>
        <p:nvSpPr>
          <p:cNvPr id="42" name="Rectangle: Rounded Corners 41">
            <a:extLst>
              <a:ext uri="{FF2B5EF4-FFF2-40B4-BE49-F238E27FC236}">
                <a16:creationId xmlns:a16="http://schemas.microsoft.com/office/drawing/2014/main" id="{AE2827BF-1B17-4339-9CD3-BDAE8AD4D3E5}"/>
              </a:ext>
            </a:extLst>
          </p:cNvPr>
          <p:cNvSpPr/>
          <p:nvPr/>
        </p:nvSpPr>
        <p:spPr>
          <a:xfrm>
            <a:off x="3995936" y="5155647"/>
            <a:ext cx="2130061" cy="692774"/>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3000" b="1" dirty="0">
                <a:solidFill>
                  <a:prstClr val="white"/>
                </a:solidFill>
                <a:latin typeface="Myriad Pro Cond" panose="020B0506030403020204" pitchFamily="34" charset="0"/>
              </a:rPr>
              <a:t>Prefetcher</a:t>
            </a:r>
          </a:p>
        </p:txBody>
      </p:sp>
      <p:sp>
        <p:nvSpPr>
          <p:cNvPr id="45" name="Rectangle: Rounded Corners 44">
            <a:extLst>
              <a:ext uri="{FF2B5EF4-FFF2-40B4-BE49-F238E27FC236}">
                <a16:creationId xmlns:a16="http://schemas.microsoft.com/office/drawing/2014/main" id="{5781B6E8-05D5-4ACA-8442-AE049D461113}"/>
              </a:ext>
            </a:extLst>
          </p:cNvPr>
          <p:cNvSpPr/>
          <p:nvPr/>
        </p:nvSpPr>
        <p:spPr>
          <a:xfrm>
            <a:off x="323198" y="2125267"/>
            <a:ext cx="5698277" cy="1612121"/>
          </a:xfrm>
          <a:prstGeom prst="round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49" name="Rectangle: Rounded Corners 48">
            <a:extLst>
              <a:ext uri="{FF2B5EF4-FFF2-40B4-BE49-F238E27FC236}">
                <a16:creationId xmlns:a16="http://schemas.microsoft.com/office/drawing/2014/main" id="{18CC260B-AFFA-4223-A40E-2E8F90AAC016}"/>
              </a:ext>
            </a:extLst>
          </p:cNvPr>
          <p:cNvSpPr/>
          <p:nvPr/>
        </p:nvSpPr>
        <p:spPr>
          <a:xfrm>
            <a:off x="6219760" y="5120710"/>
            <a:ext cx="2849136" cy="801663"/>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3000" b="1" dirty="0">
                <a:solidFill>
                  <a:prstClr val="white"/>
                </a:solidFill>
                <a:latin typeface="Myriad Pro Cond" panose="020B0506030403020204" pitchFamily="34" charset="0"/>
              </a:rPr>
              <a:t>Data Compression</a:t>
            </a:r>
          </a:p>
        </p:txBody>
      </p:sp>
      <p:sp>
        <p:nvSpPr>
          <p:cNvPr id="50" name="Rectangle: Rounded Corners 49">
            <a:extLst>
              <a:ext uri="{FF2B5EF4-FFF2-40B4-BE49-F238E27FC236}">
                <a16:creationId xmlns:a16="http://schemas.microsoft.com/office/drawing/2014/main" id="{7F4B9DF8-AF1F-4C7D-AFD8-7448B9A114C5}"/>
              </a:ext>
            </a:extLst>
          </p:cNvPr>
          <p:cNvSpPr/>
          <p:nvPr/>
        </p:nvSpPr>
        <p:spPr>
          <a:xfrm>
            <a:off x="6112584" y="2138890"/>
            <a:ext cx="2956313" cy="1612121"/>
          </a:xfrm>
          <a:prstGeom prst="round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51" name="Rectangle: Rounded Corners 50">
            <a:extLst>
              <a:ext uri="{FF2B5EF4-FFF2-40B4-BE49-F238E27FC236}">
                <a16:creationId xmlns:a16="http://schemas.microsoft.com/office/drawing/2014/main" id="{ED35D88E-99D6-4529-83EC-E7624E517F56}"/>
              </a:ext>
            </a:extLst>
          </p:cNvPr>
          <p:cNvSpPr/>
          <p:nvPr/>
        </p:nvSpPr>
        <p:spPr>
          <a:xfrm>
            <a:off x="1512904" y="5210976"/>
            <a:ext cx="2362074" cy="1094678"/>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3000" b="1" dirty="0">
                <a:solidFill>
                  <a:prstClr val="white"/>
                </a:solidFill>
                <a:latin typeface="Myriad Pro Cond" panose="020B0506030403020204" pitchFamily="34" charset="0"/>
              </a:rPr>
              <a:t>Data Placement</a:t>
            </a:r>
          </a:p>
        </p:txBody>
      </p:sp>
    </p:spTree>
    <p:custDataLst>
      <p:tags r:id="rId1"/>
    </p:custDataLst>
    <p:extLst>
      <p:ext uri="{BB962C8B-B14F-4D97-AF65-F5344CB8AC3E}">
        <p14:creationId xmlns:p14="http://schemas.microsoft.com/office/powerpoint/2010/main" val="3479168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45"/>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0" grpId="0"/>
      <p:bldP spid="21" grpId="0" animBg="1"/>
      <p:bldP spid="22" grpId="0" animBg="1"/>
      <p:bldP spid="23" grpId="0" animBg="1"/>
      <p:bldP spid="24" grpId="0"/>
      <p:bldP spid="40" grpId="0" animBg="1"/>
      <p:bldP spid="43" grpId="0" animBg="1"/>
      <p:bldP spid="44" grpId="0" animBg="1"/>
      <p:bldP spid="42" grpId="0" animBg="1"/>
      <p:bldP spid="45" grpId="0" animBg="1"/>
      <p:bldP spid="45" grpId="1" animBg="1"/>
      <p:bldP spid="49" grpId="0" animBg="1"/>
      <p:bldP spid="50" grpId="0" animBg="1"/>
      <p:bldP spid="51" grpId="0" animBg="1"/>
    </p:bld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BD972-B5BE-4A0C-8424-0310661C5073}"/>
              </a:ext>
            </a:extLst>
          </p:cNvPr>
          <p:cNvSpPr>
            <a:spLocks noGrp="1"/>
          </p:cNvSpPr>
          <p:nvPr>
            <p:ph type="title"/>
          </p:nvPr>
        </p:nvSpPr>
        <p:spPr>
          <a:xfrm>
            <a:off x="449138" y="365126"/>
            <a:ext cx="8515350" cy="955675"/>
          </a:xfrm>
        </p:spPr>
        <p:txBody>
          <a:bodyPr>
            <a:normAutofit fontScale="90000"/>
          </a:bodyPr>
          <a:lstStyle/>
          <a:p>
            <a:r>
              <a:rPr lang="en-US" dirty="0"/>
              <a:t>Broader goal: Enable many cross-layer optimizations</a:t>
            </a:r>
          </a:p>
        </p:txBody>
      </p:sp>
      <p:sp>
        <p:nvSpPr>
          <p:cNvPr id="14" name="Content Placeholder 2">
            <a:extLst>
              <a:ext uri="{FF2B5EF4-FFF2-40B4-BE49-F238E27FC236}">
                <a16:creationId xmlns:a16="http://schemas.microsoft.com/office/drawing/2014/main" id="{82F06B10-C072-410E-B4C6-F602076608B0}"/>
              </a:ext>
            </a:extLst>
          </p:cNvPr>
          <p:cNvSpPr txBox="1">
            <a:spLocks/>
          </p:cNvSpPr>
          <p:nvPr/>
        </p:nvSpPr>
        <p:spPr>
          <a:xfrm>
            <a:off x="3165373" y="1966058"/>
            <a:ext cx="3292577" cy="3932299"/>
          </a:xfrm>
          <a:prstGeom prst="rect">
            <a:avLst/>
          </a:prstGeom>
        </p:spPr>
        <p:txBody>
          <a:bodyPr vert="horz" lIns="68580" tIns="34290" rIns="68580" bIns="34290" rtlCol="0">
            <a:normAutofit fontScale="62500" lnSpcReduction="20000"/>
          </a:bodyPr>
          <a:lstStyle>
            <a:lvl1pPr marL="228600" indent="-228600" algn="l" defTabSz="914400" rtl="0" eaLnBrk="1" latinLnBrk="0" hangingPunct="1">
              <a:lnSpc>
                <a:spcPct val="90000"/>
              </a:lnSpc>
              <a:spcBef>
                <a:spcPts val="1000"/>
              </a:spcBef>
              <a:buFont typeface="Wingdings" panose="05000000000000000000" pitchFamily="2" charset="2"/>
              <a:buChar char="§"/>
              <a:defRPr sz="2800" b="1" i="0"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Tx/>
              <a:buChar char="−"/>
              <a:defRPr sz="2400" b="1" i="0"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20000"/>
              </a:lnSpc>
              <a:spcBef>
                <a:spcPts val="750"/>
              </a:spcBef>
              <a:buNone/>
              <a:defRPr/>
            </a:pPr>
            <a:r>
              <a:rPr lang="en-US" sz="4275" dirty="0">
                <a:solidFill>
                  <a:srgbClr val="1D6FA9"/>
                </a:solidFill>
              </a:rPr>
              <a:t>Optimizations:</a:t>
            </a:r>
          </a:p>
          <a:p>
            <a:pPr marL="0" indent="0" defTabSz="685800">
              <a:lnSpc>
                <a:spcPct val="120000"/>
              </a:lnSpc>
              <a:spcBef>
                <a:spcPts val="750"/>
              </a:spcBef>
              <a:buNone/>
              <a:defRPr/>
            </a:pPr>
            <a:r>
              <a:rPr lang="en-US" sz="3000" dirty="0">
                <a:solidFill>
                  <a:prstClr val="black"/>
                </a:solidFill>
              </a:rPr>
              <a:t>Cache Management</a:t>
            </a:r>
          </a:p>
          <a:p>
            <a:pPr marL="0" indent="0" defTabSz="685800">
              <a:lnSpc>
                <a:spcPct val="120000"/>
              </a:lnSpc>
              <a:spcBef>
                <a:spcPts val="750"/>
              </a:spcBef>
              <a:buNone/>
              <a:defRPr/>
            </a:pPr>
            <a:r>
              <a:rPr lang="en-US" sz="3000" dirty="0">
                <a:solidFill>
                  <a:prstClr val="black"/>
                </a:solidFill>
              </a:rPr>
              <a:t>Data Placement in DRAM</a:t>
            </a:r>
          </a:p>
          <a:p>
            <a:pPr marL="0" indent="0" defTabSz="685800">
              <a:lnSpc>
                <a:spcPct val="120000"/>
              </a:lnSpc>
              <a:spcBef>
                <a:spcPts val="750"/>
              </a:spcBef>
              <a:buNone/>
              <a:defRPr/>
            </a:pPr>
            <a:r>
              <a:rPr lang="en-US" sz="3000" dirty="0">
                <a:solidFill>
                  <a:prstClr val="black"/>
                </a:solidFill>
              </a:rPr>
              <a:t>Data Compression</a:t>
            </a:r>
          </a:p>
          <a:p>
            <a:pPr marL="0" indent="0" defTabSz="685800">
              <a:lnSpc>
                <a:spcPct val="120000"/>
              </a:lnSpc>
              <a:spcBef>
                <a:spcPts val="750"/>
              </a:spcBef>
              <a:buNone/>
              <a:defRPr/>
            </a:pPr>
            <a:r>
              <a:rPr lang="en-US" sz="3000" dirty="0">
                <a:solidFill>
                  <a:prstClr val="black"/>
                </a:solidFill>
              </a:rPr>
              <a:t>Approximation</a:t>
            </a:r>
          </a:p>
          <a:p>
            <a:pPr marL="0" indent="0" defTabSz="685800">
              <a:lnSpc>
                <a:spcPct val="120000"/>
              </a:lnSpc>
              <a:spcBef>
                <a:spcPts val="750"/>
              </a:spcBef>
              <a:buNone/>
              <a:defRPr/>
            </a:pPr>
            <a:r>
              <a:rPr lang="en-US" sz="3000" dirty="0">
                <a:solidFill>
                  <a:prstClr val="black"/>
                </a:solidFill>
              </a:rPr>
              <a:t>DRAM Cache Management</a:t>
            </a:r>
          </a:p>
          <a:p>
            <a:pPr marL="0" indent="0" defTabSz="685800">
              <a:lnSpc>
                <a:spcPct val="120000"/>
              </a:lnSpc>
              <a:spcBef>
                <a:spcPts val="750"/>
              </a:spcBef>
              <a:buNone/>
              <a:defRPr/>
            </a:pPr>
            <a:r>
              <a:rPr lang="en-US" sz="3000" dirty="0">
                <a:solidFill>
                  <a:prstClr val="black"/>
                </a:solidFill>
              </a:rPr>
              <a:t>NVM Management</a:t>
            </a:r>
          </a:p>
          <a:p>
            <a:pPr marL="0" indent="0" defTabSz="685800">
              <a:lnSpc>
                <a:spcPct val="120000"/>
              </a:lnSpc>
              <a:spcBef>
                <a:spcPts val="750"/>
              </a:spcBef>
              <a:buNone/>
              <a:defRPr/>
            </a:pPr>
            <a:r>
              <a:rPr lang="en-US" sz="3000" dirty="0">
                <a:solidFill>
                  <a:prstClr val="black"/>
                </a:solidFill>
              </a:rPr>
              <a:t>NUCA/NUMA Optimizations</a:t>
            </a:r>
          </a:p>
          <a:p>
            <a:pPr marL="0" indent="0" defTabSz="685800">
              <a:lnSpc>
                <a:spcPct val="120000"/>
              </a:lnSpc>
              <a:spcBef>
                <a:spcPts val="750"/>
              </a:spcBef>
              <a:buNone/>
              <a:defRPr/>
            </a:pPr>
            <a:r>
              <a:rPr lang="en-US" sz="3000" dirty="0">
                <a:solidFill>
                  <a:prstClr val="black"/>
                </a:solidFill>
              </a:rPr>
              <a:t>…</a:t>
            </a:r>
          </a:p>
          <a:p>
            <a:pPr marL="0" indent="0" defTabSz="685800">
              <a:spcBef>
                <a:spcPts val="750"/>
              </a:spcBef>
              <a:buNone/>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a:p>
            <a:pPr marL="0" indent="0" defTabSz="685800">
              <a:spcBef>
                <a:spcPts val="750"/>
              </a:spcBef>
              <a:buNone/>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p:txBody>
      </p:sp>
      <p:sp>
        <p:nvSpPr>
          <p:cNvPr id="15" name="Content Placeholder 2">
            <a:extLst>
              <a:ext uri="{FF2B5EF4-FFF2-40B4-BE49-F238E27FC236}">
                <a16:creationId xmlns:a16="http://schemas.microsoft.com/office/drawing/2014/main" id="{0A4DCB55-87DF-43C3-86A5-28025ED3192E}"/>
              </a:ext>
            </a:extLst>
          </p:cNvPr>
          <p:cNvSpPr txBox="1">
            <a:spLocks/>
          </p:cNvSpPr>
          <p:nvPr/>
        </p:nvSpPr>
        <p:spPr>
          <a:xfrm>
            <a:off x="395536" y="1966059"/>
            <a:ext cx="3292577" cy="189474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defRPr/>
            </a:pPr>
            <a:r>
              <a:rPr lang="en-US" sz="3000" dirty="0">
                <a:solidFill>
                  <a:srgbClr val="1D6FA9"/>
                </a:solidFill>
              </a:rPr>
              <a:t>Express:</a:t>
            </a:r>
          </a:p>
          <a:p>
            <a:pPr marL="0" indent="0" defTabSz="685800">
              <a:spcBef>
                <a:spcPts val="750"/>
              </a:spcBef>
              <a:buNone/>
              <a:defRPr/>
            </a:pPr>
            <a:r>
              <a:rPr lang="en-US" sz="2400" dirty="0">
                <a:solidFill>
                  <a:prstClr val="black"/>
                </a:solidFill>
              </a:rPr>
              <a:t>Data structures</a:t>
            </a:r>
          </a:p>
          <a:p>
            <a:pPr marL="0" indent="0" defTabSz="685800">
              <a:spcBef>
                <a:spcPts val="750"/>
              </a:spcBef>
              <a:buNone/>
              <a:defRPr/>
            </a:pPr>
            <a:r>
              <a:rPr lang="en-US" sz="2400" dirty="0">
                <a:solidFill>
                  <a:prstClr val="black"/>
                </a:solidFill>
              </a:rPr>
              <a:t>Access semantics</a:t>
            </a:r>
          </a:p>
          <a:p>
            <a:pPr marL="0" indent="0" defTabSz="685800">
              <a:spcBef>
                <a:spcPts val="750"/>
              </a:spcBef>
              <a:buNone/>
              <a:defRPr/>
            </a:pPr>
            <a:r>
              <a:rPr lang="en-US" sz="2400" dirty="0">
                <a:solidFill>
                  <a:prstClr val="black"/>
                </a:solidFill>
              </a:rPr>
              <a:t>Data types</a:t>
            </a:r>
          </a:p>
          <a:p>
            <a:pPr marL="0" indent="0" defTabSz="685800">
              <a:spcBef>
                <a:spcPts val="750"/>
              </a:spcBef>
              <a:buNone/>
              <a:defRPr/>
            </a:pPr>
            <a:r>
              <a:rPr lang="en-US" sz="2400" dirty="0">
                <a:solidFill>
                  <a:prstClr val="black"/>
                </a:solidFill>
              </a:rPr>
              <a:t>Working set</a:t>
            </a:r>
          </a:p>
          <a:p>
            <a:pPr marL="0" indent="0" defTabSz="685800">
              <a:spcBef>
                <a:spcPts val="750"/>
              </a:spcBef>
              <a:buNone/>
              <a:defRPr/>
            </a:pPr>
            <a:r>
              <a:rPr lang="en-US" sz="2400" dirty="0">
                <a:solidFill>
                  <a:prstClr val="black"/>
                </a:solidFill>
              </a:rPr>
              <a:t>Reuse</a:t>
            </a:r>
          </a:p>
          <a:p>
            <a:pPr marL="0" indent="0" defTabSz="685800">
              <a:spcBef>
                <a:spcPts val="750"/>
              </a:spcBef>
              <a:buNone/>
              <a:defRPr/>
            </a:pPr>
            <a:r>
              <a:rPr lang="en-US" sz="2400" dirty="0">
                <a:solidFill>
                  <a:prstClr val="black"/>
                </a:solidFill>
              </a:rPr>
              <a:t>Access frequency</a:t>
            </a:r>
          </a:p>
          <a:p>
            <a:pPr marL="0" indent="0" defTabSz="685800">
              <a:spcBef>
                <a:spcPts val="750"/>
              </a:spcBef>
              <a:buNone/>
              <a:defRPr/>
            </a:pPr>
            <a:r>
              <a:rPr lang="en-US" sz="2400" dirty="0">
                <a:solidFill>
                  <a:prstClr val="black"/>
                </a:solidFill>
              </a:rPr>
              <a:t>…</a:t>
            </a:r>
          </a:p>
          <a:p>
            <a:pPr marL="0" indent="0" defTabSz="685800">
              <a:spcBef>
                <a:spcPts val="750"/>
              </a:spcBef>
              <a:buNone/>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a:p>
            <a:pPr marL="0" indent="0" defTabSz="685800">
              <a:spcBef>
                <a:spcPts val="750"/>
              </a:spcBef>
              <a:buNone/>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p:txBody>
      </p:sp>
      <p:sp>
        <p:nvSpPr>
          <p:cNvPr id="6" name="Content Placeholder 2">
            <a:extLst>
              <a:ext uri="{FF2B5EF4-FFF2-40B4-BE49-F238E27FC236}">
                <a16:creationId xmlns:a16="http://schemas.microsoft.com/office/drawing/2014/main" id="{82A2138D-4F9F-4C0D-9ABE-0897AE0F9410}"/>
              </a:ext>
            </a:extLst>
          </p:cNvPr>
          <p:cNvSpPr txBox="1">
            <a:spLocks/>
          </p:cNvSpPr>
          <p:nvPr/>
        </p:nvSpPr>
        <p:spPr>
          <a:xfrm>
            <a:off x="6363218" y="1966058"/>
            <a:ext cx="2673278" cy="3540248"/>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b="1" i="0"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Tx/>
              <a:buChar char="−"/>
              <a:defRPr sz="2400" b="1" i="0"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20000"/>
              </a:lnSpc>
              <a:spcBef>
                <a:spcPts val="750"/>
              </a:spcBef>
              <a:buNone/>
              <a:defRPr/>
            </a:pPr>
            <a:r>
              <a:rPr lang="en-US" sz="3000" dirty="0">
                <a:solidFill>
                  <a:srgbClr val="008000"/>
                </a:solidFill>
              </a:rPr>
              <a:t>Benefits:</a:t>
            </a:r>
          </a:p>
          <a:p>
            <a:pPr marL="0" indent="0" defTabSz="685800">
              <a:lnSpc>
                <a:spcPct val="120000"/>
              </a:lnSpc>
              <a:spcBef>
                <a:spcPts val="750"/>
              </a:spcBef>
              <a:buNone/>
              <a:defRPr/>
            </a:pPr>
            <a:r>
              <a:rPr lang="en-US" sz="2100" dirty="0">
                <a:solidFill>
                  <a:srgbClr val="0000FF"/>
                </a:solidFill>
              </a:rPr>
              <a:t>More efficient HW:</a:t>
            </a:r>
          </a:p>
          <a:p>
            <a:pPr marL="171450" indent="-171450" defTabSz="685800">
              <a:spcBef>
                <a:spcPts val="750"/>
              </a:spcBef>
              <a:buClr>
                <a:srgbClr val="008000"/>
              </a:buClr>
              <a:buFont typeface="Wingdings" panose="05000000000000000000" pitchFamily="2" charset="2"/>
              <a:buChar char="ü"/>
              <a:defRPr/>
            </a:pPr>
            <a:r>
              <a:rPr lang="en-US" sz="2100" dirty="0">
                <a:solidFill>
                  <a:schemeClr val="accent1"/>
                </a:solidFill>
              </a:rPr>
              <a:t>Performance</a:t>
            </a:r>
            <a:r>
              <a:rPr lang="en-US" sz="2100" dirty="0">
                <a:solidFill>
                  <a:prstClr val="black"/>
                </a:solidFill>
              </a:rPr>
              <a:t> </a:t>
            </a:r>
          </a:p>
          <a:p>
            <a:pPr marL="171450" indent="-171450" defTabSz="685800">
              <a:spcBef>
                <a:spcPts val="750"/>
              </a:spcBef>
              <a:buClr>
                <a:srgbClr val="008000"/>
              </a:buClr>
              <a:buFont typeface="Wingdings" panose="05000000000000000000" pitchFamily="2" charset="2"/>
              <a:buChar char="ü"/>
              <a:defRPr/>
            </a:pPr>
            <a:endParaRPr lang="en-US" sz="2100" dirty="0">
              <a:solidFill>
                <a:prstClr val="black"/>
              </a:solidFill>
            </a:endParaRPr>
          </a:p>
          <a:p>
            <a:pPr marL="0" indent="0" defTabSz="685800">
              <a:spcBef>
                <a:spcPts val="750"/>
              </a:spcBef>
              <a:buClr>
                <a:srgbClr val="008000"/>
              </a:buClr>
              <a:buNone/>
              <a:defRPr/>
            </a:pPr>
            <a:r>
              <a:rPr lang="en-US" sz="2100" dirty="0">
                <a:solidFill>
                  <a:srgbClr val="0000FF"/>
                </a:solidFill>
              </a:rPr>
              <a:t>Reduced SW burden:</a:t>
            </a:r>
          </a:p>
          <a:p>
            <a:pPr marL="171450" indent="-171450" defTabSz="685800">
              <a:spcBef>
                <a:spcPts val="750"/>
              </a:spcBef>
              <a:buClr>
                <a:srgbClr val="008000"/>
              </a:buClr>
              <a:buFont typeface="Wingdings" panose="05000000000000000000" pitchFamily="2" charset="2"/>
              <a:buChar char="ü"/>
              <a:defRPr/>
            </a:pPr>
            <a:r>
              <a:rPr lang="en-US" sz="2100" dirty="0">
                <a:solidFill>
                  <a:schemeClr val="accent1"/>
                </a:solidFill>
              </a:rPr>
              <a:t>Programmability</a:t>
            </a:r>
          </a:p>
          <a:p>
            <a:pPr marL="171450" indent="-171450" defTabSz="685800">
              <a:spcBef>
                <a:spcPts val="750"/>
              </a:spcBef>
              <a:buClr>
                <a:srgbClr val="008000"/>
              </a:buClr>
              <a:buFont typeface="Wingdings" panose="05000000000000000000" pitchFamily="2" charset="2"/>
              <a:buChar char="ü"/>
              <a:defRPr/>
            </a:pPr>
            <a:r>
              <a:rPr lang="en-US" sz="2100" dirty="0">
                <a:solidFill>
                  <a:schemeClr val="accent1"/>
                </a:solidFill>
              </a:rPr>
              <a:t>Portability</a:t>
            </a:r>
          </a:p>
          <a:p>
            <a:pPr marL="0" indent="0" defTabSz="685800">
              <a:spcBef>
                <a:spcPts val="750"/>
              </a:spcBef>
              <a:buNone/>
            </a:pPr>
            <a:endParaRPr lang="en-US" sz="2100" dirty="0">
              <a:solidFill>
                <a:prstClr val="black"/>
              </a:solidFill>
            </a:endParaRPr>
          </a:p>
          <a:p>
            <a:pPr marL="514350" lvl="1" indent="-171450" defTabSz="685800">
              <a:spcBef>
                <a:spcPts val="750"/>
              </a:spcBef>
              <a:buClr>
                <a:srgbClr val="008000"/>
              </a:buClr>
              <a:buFont typeface="Myriad Pro Cond" panose="020B0506030403020204" pitchFamily="34" charset="0"/>
              <a:buChar char="−"/>
            </a:pPr>
            <a:endParaRPr lang="en-US" sz="1800" dirty="0">
              <a:solidFill>
                <a:prstClr val="black"/>
              </a:solidFill>
            </a:endParaRPr>
          </a:p>
          <a:p>
            <a:pPr marL="0" indent="0" defTabSz="685800">
              <a:spcBef>
                <a:spcPts val="750"/>
              </a:spcBef>
              <a:buNone/>
              <a:defRPr/>
            </a:pPr>
            <a:endParaRPr lang="en-US" sz="2100" dirty="0">
              <a:solidFill>
                <a:prstClr val="black"/>
              </a:solidFill>
            </a:endParaRPr>
          </a:p>
          <a:p>
            <a:pPr marL="0" indent="0" defTabSz="685800">
              <a:spcBef>
                <a:spcPts val="750"/>
              </a:spcBef>
              <a:buNone/>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a:p>
            <a:pPr marL="0" indent="0" defTabSz="685800">
              <a:spcBef>
                <a:spcPts val="750"/>
              </a:spcBef>
              <a:buNone/>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p:txBody>
      </p:sp>
    </p:spTree>
    <p:custDataLst>
      <p:tags r:id="rId1"/>
    </p:custDataLst>
    <p:extLst>
      <p:ext uri="{BB962C8B-B14F-4D97-AF65-F5344CB8AC3E}">
        <p14:creationId xmlns:p14="http://schemas.microsoft.com/office/powerpoint/2010/main" val="943368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wd">
                                    <p:tmAbs val="100"/>
                                  </p:iterate>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iterate type="wd">
                                    <p:tmAbs val="100"/>
                                  </p:iterate>
                                  <p:childTnLst>
                                    <p:set>
                                      <p:cBhvr>
                                        <p:cTn id="8" dur="1" fill="hold">
                                          <p:stCondLst>
                                            <p:cond delay="0"/>
                                          </p:stCondLst>
                                        </p:cTn>
                                        <p:tgtEl>
                                          <p:spTgt spid="1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iterate type="wd">
                                    <p:tmAbs val="100"/>
                                  </p:iterate>
                                  <p:childTnLst>
                                    <p:set>
                                      <p:cBhvr>
                                        <p:cTn id="10" dur="1" fill="hold">
                                          <p:stCondLst>
                                            <p:cond delay="0"/>
                                          </p:stCondLst>
                                        </p:cTn>
                                        <p:tgtEl>
                                          <p:spTgt spid="1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iterate type="wd">
                                    <p:tmAbs val="100"/>
                                  </p:iterate>
                                  <p:childTnLst>
                                    <p:set>
                                      <p:cBhvr>
                                        <p:cTn id="12" dur="1" fill="hold">
                                          <p:stCondLst>
                                            <p:cond delay="0"/>
                                          </p:stCondLst>
                                        </p:cTn>
                                        <p:tgtEl>
                                          <p:spTgt spid="1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iterate type="wd">
                                    <p:tmAbs val="100"/>
                                  </p:iterate>
                                  <p:childTnLst>
                                    <p:set>
                                      <p:cBhvr>
                                        <p:cTn id="14" dur="1" fill="hold">
                                          <p:stCondLst>
                                            <p:cond delay="0"/>
                                          </p:stCondLst>
                                        </p:cTn>
                                        <p:tgtEl>
                                          <p:spTgt spid="1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iterate type="wd">
                                    <p:tmAbs val="100"/>
                                  </p:iterate>
                                  <p:childTnLst>
                                    <p:set>
                                      <p:cBhvr>
                                        <p:cTn id="16" dur="1" fill="hold">
                                          <p:stCondLst>
                                            <p:cond delay="0"/>
                                          </p:stCondLst>
                                        </p:cTn>
                                        <p:tgtEl>
                                          <p:spTgt spid="1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iterate type="wd">
                                    <p:tmAbs val="100"/>
                                  </p:iterate>
                                  <p:childTnLst>
                                    <p:set>
                                      <p:cBhvr>
                                        <p:cTn id="18" dur="1" fill="hold">
                                          <p:stCondLst>
                                            <p:cond delay="0"/>
                                          </p:stCondLst>
                                        </p:cTn>
                                        <p:tgtEl>
                                          <p:spTgt spid="1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iterate type="wd">
                                    <p:tmAbs val="100"/>
                                  </p:iterate>
                                  <p:childTnLst>
                                    <p:set>
                                      <p:cBhvr>
                                        <p:cTn id="20" dur="1" fill="hold">
                                          <p:stCondLst>
                                            <p:cond delay="0"/>
                                          </p:stCondLst>
                                        </p:cTn>
                                        <p:tgtEl>
                                          <p:spTgt spid="1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iterate type="wd">
                                    <p:tmAbs val="100"/>
                                  </p:iterate>
                                  <p:childTnLst>
                                    <p:set>
                                      <p:cBhvr>
                                        <p:cTn id="24" dur="1" fill="hold">
                                          <p:stCondLst>
                                            <p:cond delay="0"/>
                                          </p:stCondLst>
                                        </p:cTn>
                                        <p:tgtEl>
                                          <p:spTgt spid="14">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iterate type="wd">
                                    <p:tmAbs val="100"/>
                                  </p:iterate>
                                  <p:childTnLst>
                                    <p:set>
                                      <p:cBhvr>
                                        <p:cTn id="26" dur="1" fill="hold">
                                          <p:stCondLst>
                                            <p:cond delay="0"/>
                                          </p:stCondLst>
                                        </p:cTn>
                                        <p:tgtEl>
                                          <p:spTgt spid="14">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iterate type="wd">
                                    <p:tmAbs val="100"/>
                                  </p:iterate>
                                  <p:childTnLst>
                                    <p:set>
                                      <p:cBhvr>
                                        <p:cTn id="28" dur="1" fill="hold">
                                          <p:stCondLst>
                                            <p:cond delay="0"/>
                                          </p:stCondLst>
                                        </p:cTn>
                                        <p:tgtEl>
                                          <p:spTgt spid="14">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iterate type="wd">
                                    <p:tmAbs val="100"/>
                                  </p:iterate>
                                  <p:childTnLst>
                                    <p:set>
                                      <p:cBhvr>
                                        <p:cTn id="30" dur="1" fill="hold">
                                          <p:stCondLst>
                                            <p:cond delay="0"/>
                                          </p:stCondLst>
                                        </p:cTn>
                                        <p:tgtEl>
                                          <p:spTgt spid="14">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iterate type="wd">
                                    <p:tmAbs val="100"/>
                                  </p:iterate>
                                  <p:childTnLst>
                                    <p:set>
                                      <p:cBhvr>
                                        <p:cTn id="32" dur="1" fill="hold">
                                          <p:stCondLst>
                                            <p:cond delay="0"/>
                                          </p:stCondLst>
                                        </p:cTn>
                                        <p:tgtEl>
                                          <p:spTgt spid="14">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iterate type="wd">
                                    <p:tmAbs val="100"/>
                                  </p:iterate>
                                  <p:childTnLst>
                                    <p:set>
                                      <p:cBhvr>
                                        <p:cTn id="34" dur="1" fill="hold">
                                          <p:stCondLst>
                                            <p:cond delay="0"/>
                                          </p:stCondLst>
                                        </p:cTn>
                                        <p:tgtEl>
                                          <p:spTgt spid="14">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iterate type="wd">
                                    <p:tmAbs val="100"/>
                                  </p:iterate>
                                  <p:childTnLst>
                                    <p:set>
                                      <p:cBhvr>
                                        <p:cTn id="36" dur="1" fill="hold">
                                          <p:stCondLst>
                                            <p:cond delay="0"/>
                                          </p:stCondLst>
                                        </p:cTn>
                                        <p:tgtEl>
                                          <p:spTgt spid="14">
                                            <p:txEl>
                                              <p:pRg st="6" end="6"/>
                                            </p:txEl>
                                          </p:spTgt>
                                        </p:tgtEl>
                                        <p:attrNameLst>
                                          <p:attrName>style.visibility</p:attrName>
                                        </p:attrNameLst>
                                      </p:cBhvr>
                                      <p:to>
                                        <p:strVal val="visible"/>
                                      </p:to>
                                    </p:set>
                                  </p:childTnLst>
                                </p:cTn>
                              </p:par>
                              <p:par>
                                <p:cTn id="37" presetID="1" presetClass="entr" presetSubtype="0" fill="hold" nodeType="withEffect">
                                  <p:stCondLst>
                                    <p:cond delay="0"/>
                                  </p:stCondLst>
                                  <p:iterate type="wd">
                                    <p:tmAbs val="100"/>
                                  </p:iterate>
                                  <p:childTnLst>
                                    <p:set>
                                      <p:cBhvr>
                                        <p:cTn id="38" dur="1" fill="hold">
                                          <p:stCondLst>
                                            <p:cond delay="0"/>
                                          </p:stCondLst>
                                        </p:cTn>
                                        <p:tgtEl>
                                          <p:spTgt spid="14">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iterate type="wd">
                                    <p:tmAbs val="100"/>
                                  </p:iterate>
                                  <p:childTnLst>
                                    <p:set>
                                      <p:cBhvr>
                                        <p:cTn id="40" dur="1" fill="hold">
                                          <p:stCondLst>
                                            <p:cond delay="0"/>
                                          </p:stCondLst>
                                        </p:cTn>
                                        <p:tgtEl>
                                          <p:spTgt spid="14">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iterate type="wd">
                                    <p:tmAbs val="100"/>
                                  </p:iterate>
                                  <p:childTnLst>
                                    <p:set>
                                      <p:cBhvr>
                                        <p:cTn id="4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iterate type="wd">
                                    <p:tmAbs val="100"/>
                                  </p:iterate>
                                  <p:childTnLst>
                                    <p:set>
                                      <p:cBhvr>
                                        <p:cTn id="4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iterate type="wd">
                                    <p:tmAbs val="100"/>
                                  </p:iterate>
                                  <p:childTnLst>
                                    <p:set>
                                      <p:cBhvr>
                                        <p:cTn id="5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iterate type="wd">
                                    <p:tmAbs val="100"/>
                                  </p:iterate>
                                  <p:childTnLst>
                                    <p:set>
                                      <p:cBhvr>
                                        <p:cTn id="5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iterate type="wd">
                                    <p:tmAbs val="100"/>
                                  </p:iterate>
                                  <p:childTnLst>
                                    <p:set>
                                      <p:cBhvr>
                                        <p:cTn id="6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iterate type="wd">
                                    <p:tmAbs val="100"/>
                                  </p:iterate>
                                  <p:childTnLst>
                                    <p:set>
                                      <p:cBhvr>
                                        <p:cTn id="6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FFA59-8247-407A-9C4B-CD69EE16BAAD}"/>
              </a:ext>
            </a:extLst>
          </p:cNvPr>
          <p:cNvSpPr>
            <a:spLocks noGrp="1"/>
          </p:cNvSpPr>
          <p:nvPr>
            <p:ph type="title"/>
          </p:nvPr>
        </p:nvSpPr>
        <p:spPr>
          <a:xfrm>
            <a:off x="628650" y="365126"/>
            <a:ext cx="8335838" cy="955675"/>
          </a:xfrm>
        </p:spPr>
        <p:txBody>
          <a:bodyPr>
            <a:normAutofit fontScale="90000"/>
          </a:bodyPr>
          <a:lstStyle/>
          <a:p>
            <a:r>
              <a:rPr lang="en-US" dirty="0"/>
              <a:t>Our approach: Rich cross-layer abstractions</a:t>
            </a:r>
          </a:p>
        </p:txBody>
      </p:sp>
      <p:sp>
        <p:nvSpPr>
          <p:cNvPr id="5" name="Rectangle: Rounded Corners 4">
            <a:extLst>
              <a:ext uri="{FF2B5EF4-FFF2-40B4-BE49-F238E27FC236}">
                <a16:creationId xmlns:a16="http://schemas.microsoft.com/office/drawing/2014/main" id="{0AC2723D-D586-4C6E-A9D2-EF15BEB31BDF}"/>
              </a:ext>
            </a:extLst>
          </p:cNvPr>
          <p:cNvSpPr/>
          <p:nvPr/>
        </p:nvSpPr>
        <p:spPr>
          <a:xfrm>
            <a:off x="5445054" y="3093453"/>
            <a:ext cx="2049258" cy="784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Myriad Pro Cond" panose="020B0506030403020204" pitchFamily="34" charset="0"/>
              </a:rPr>
              <a:t>Cross-layer Abstraction + Interfaces</a:t>
            </a:r>
          </a:p>
        </p:txBody>
      </p:sp>
      <p:sp>
        <p:nvSpPr>
          <p:cNvPr id="3" name="Content Placeholder 2">
            <a:extLst>
              <a:ext uri="{FF2B5EF4-FFF2-40B4-BE49-F238E27FC236}">
                <a16:creationId xmlns:a16="http://schemas.microsoft.com/office/drawing/2014/main" id="{D8DE5F4F-9DD7-4A27-B3E1-CE2BF73AC64C}"/>
              </a:ext>
            </a:extLst>
          </p:cNvPr>
          <p:cNvSpPr>
            <a:spLocks noGrp="1"/>
          </p:cNvSpPr>
          <p:nvPr>
            <p:ph idx="1"/>
          </p:nvPr>
        </p:nvSpPr>
        <p:spPr>
          <a:xfrm>
            <a:off x="508001" y="2368722"/>
            <a:ext cx="5032929" cy="3314015"/>
          </a:xfrm>
        </p:spPr>
        <p:txBody>
          <a:bodyPr>
            <a:normAutofit/>
          </a:bodyPr>
          <a:lstStyle/>
          <a:p>
            <a:pPr marL="385763" indent="-385763">
              <a:spcBef>
                <a:spcPts val="0"/>
              </a:spcBef>
              <a:buSzPct val="100000"/>
              <a:buFont typeface="+mj-lt"/>
              <a:buAutoNum type="arabicPeriod"/>
            </a:pPr>
            <a:r>
              <a:rPr lang="en-US" dirty="0">
                <a:solidFill>
                  <a:srgbClr val="0000FF"/>
                </a:solidFill>
              </a:rPr>
              <a:t>Generality:  Enable a wide range of cross-layer approaches</a:t>
            </a:r>
          </a:p>
          <a:p>
            <a:pPr marL="728663" lvl="1" indent="-385763">
              <a:spcBef>
                <a:spcPts val="0"/>
              </a:spcBef>
              <a:buSzPct val="100000"/>
              <a:buFont typeface="+mj-lt"/>
              <a:buAutoNum type="arabicPeriod"/>
            </a:pPr>
            <a:endParaRPr lang="en-US" sz="2100" dirty="0">
              <a:solidFill>
                <a:srgbClr val="0000FF"/>
              </a:solidFill>
            </a:endParaRPr>
          </a:p>
          <a:p>
            <a:pPr marL="385763" indent="-385763">
              <a:spcBef>
                <a:spcPts val="0"/>
              </a:spcBef>
              <a:buSzPct val="100000"/>
              <a:buFont typeface="+mj-lt"/>
              <a:buAutoNum type="arabicPeriod"/>
            </a:pPr>
            <a:r>
              <a:rPr lang="en-US" dirty="0">
                <a:solidFill>
                  <a:srgbClr val="0000FF"/>
                </a:solidFill>
              </a:rPr>
              <a:t>Minimize programmer effort</a:t>
            </a:r>
          </a:p>
          <a:p>
            <a:pPr marL="385763" indent="-385763">
              <a:spcBef>
                <a:spcPts val="0"/>
              </a:spcBef>
              <a:buSzPct val="100000"/>
              <a:buFont typeface="+mj-lt"/>
              <a:buAutoNum type="arabicPeriod"/>
            </a:pPr>
            <a:endParaRPr lang="en-US" dirty="0">
              <a:solidFill>
                <a:srgbClr val="0000FF"/>
              </a:solidFill>
            </a:endParaRPr>
          </a:p>
          <a:p>
            <a:pPr marL="385763" indent="-385763">
              <a:spcBef>
                <a:spcPts val="0"/>
              </a:spcBef>
              <a:buSzPct val="100000"/>
              <a:buFont typeface="+mj-lt"/>
              <a:buAutoNum type="arabicPeriod"/>
            </a:pPr>
            <a:r>
              <a:rPr lang="en-US" dirty="0">
                <a:solidFill>
                  <a:srgbClr val="0000FF"/>
                </a:solidFill>
              </a:rPr>
              <a:t>Overhead</a:t>
            </a:r>
          </a:p>
          <a:p>
            <a:pPr lvl="1">
              <a:buFont typeface="Myriad Pro Cond" panose="020B0506030403020204" pitchFamily="34" charset="0"/>
              <a:buChar char="−"/>
            </a:pPr>
            <a:endParaRPr lang="en-US" sz="2100" dirty="0"/>
          </a:p>
        </p:txBody>
      </p:sp>
      <p:sp>
        <p:nvSpPr>
          <p:cNvPr id="4" name="Slide Number Placeholder 3">
            <a:extLst>
              <a:ext uri="{FF2B5EF4-FFF2-40B4-BE49-F238E27FC236}">
                <a16:creationId xmlns:a16="http://schemas.microsoft.com/office/drawing/2014/main" id="{8B83974F-CC10-4FB1-BA86-F506D448AB14}"/>
              </a:ext>
            </a:extLst>
          </p:cNvPr>
          <p:cNvSpPr>
            <a:spLocks noGrp="1"/>
          </p:cNvSpPr>
          <p:nvPr>
            <p:ph type="sldNum" sz="quarter" idx="12"/>
          </p:nvPr>
        </p:nvSpPr>
        <p:spPr/>
        <p:txBody>
          <a:bodyPr/>
          <a:lstStyle/>
          <a:p>
            <a:fld id="{7D7EBB9B-B08F-4F4F-A422-C245B70DFA91}" type="slidenum">
              <a:rPr lang="en-US" smtClean="0"/>
              <a:pPr/>
              <a:t>296</a:t>
            </a:fld>
            <a:endParaRPr lang="en-US" dirty="0"/>
          </a:p>
        </p:txBody>
      </p:sp>
      <p:sp>
        <p:nvSpPr>
          <p:cNvPr id="8" name="Rounded Rectangle 18">
            <a:extLst>
              <a:ext uri="{FF2B5EF4-FFF2-40B4-BE49-F238E27FC236}">
                <a16:creationId xmlns:a16="http://schemas.microsoft.com/office/drawing/2014/main" id="{A01E438F-3C56-45CE-8E6B-52251FE1C654}"/>
              </a:ext>
            </a:extLst>
          </p:cNvPr>
          <p:cNvSpPr/>
          <p:nvPr/>
        </p:nvSpPr>
        <p:spPr>
          <a:xfrm>
            <a:off x="5631547" y="2030464"/>
            <a:ext cx="1638410" cy="517780"/>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2400" b="1" dirty="0">
                <a:solidFill>
                  <a:prstClr val="black"/>
                </a:solidFill>
                <a:latin typeface="Myriad Pro Cond" panose="020B0506030403020204" pitchFamily="34" charset="0"/>
              </a:rPr>
              <a:t>Program</a:t>
            </a:r>
          </a:p>
        </p:txBody>
      </p:sp>
      <p:sp>
        <p:nvSpPr>
          <p:cNvPr id="10" name="Rounded Rectangle 12">
            <a:extLst>
              <a:ext uri="{FF2B5EF4-FFF2-40B4-BE49-F238E27FC236}">
                <a16:creationId xmlns:a16="http://schemas.microsoft.com/office/drawing/2014/main" id="{8D5B50EE-F1CD-4FEF-A0FC-30609082820F}"/>
              </a:ext>
            </a:extLst>
          </p:cNvPr>
          <p:cNvSpPr/>
          <p:nvPr/>
        </p:nvSpPr>
        <p:spPr>
          <a:xfrm>
            <a:off x="6783041" y="5365649"/>
            <a:ext cx="1383076" cy="409881"/>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2100" b="1" dirty="0">
                <a:solidFill>
                  <a:schemeClr val="tx1"/>
                </a:solidFill>
                <a:latin typeface="Myriad Pro Cond" panose="020B0506030403020204" pitchFamily="34" charset="0"/>
              </a:rPr>
              <a:t>Caches</a:t>
            </a:r>
          </a:p>
        </p:txBody>
      </p:sp>
      <p:sp>
        <p:nvSpPr>
          <p:cNvPr id="11" name="Rounded Rectangle 13">
            <a:extLst>
              <a:ext uri="{FF2B5EF4-FFF2-40B4-BE49-F238E27FC236}">
                <a16:creationId xmlns:a16="http://schemas.microsoft.com/office/drawing/2014/main" id="{D5233536-D125-45E1-8A8C-3A21A1A8AFD4}"/>
              </a:ext>
            </a:extLst>
          </p:cNvPr>
          <p:cNvSpPr/>
          <p:nvPr/>
        </p:nvSpPr>
        <p:spPr>
          <a:xfrm>
            <a:off x="6783041" y="4123795"/>
            <a:ext cx="1389358" cy="652511"/>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b="1" dirty="0">
                <a:solidFill>
                  <a:schemeClr val="tx1"/>
                </a:solidFill>
                <a:latin typeface="Myriad Pro Cond" panose="020B0506030403020204" pitchFamily="34" charset="0"/>
              </a:rPr>
              <a:t>Memory</a:t>
            </a:r>
          </a:p>
          <a:p>
            <a:pPr algn="ctr" defTabSz="685800">
              <a:defRPr/>
            </a:pPr>
            <a:r>
              <a:rPr lang="en-US" b="1" dirty="0">
                <a:solidFill>
                  <a:schemeClr val="tx1"/>
                </a:solidFill>
                <a:latin typeface="Myriad Pro Cond" panose="020B0506030403020204" pitchFamily="34" charset="0"/>
              </a:rPr>
              <a:t>Controller</a:t>
            </a:r>
          </a:p>
        </p:txBody>
      </p:sp>
      <p:sp>
        <p:nvSpPr>
          <p:cNvPr id="12" name="Rounded Rectangle 14">
            <a:extLst>
              <a:ext uri="{FF2B5EF4-FFF2-40B4-BE49-F238E27FC236}">
                <a16:creationId xmlns:a16="http://schemas.microsoft.com/office/drawing/2014/main" id="{0FEAAC8A-E52D-47D0-A0B8-BDBEF014B75B}"/>
              </a:ext>
            </a:extLst>
          </p:cNvPr>
          <p:cNvSpPr/>
          <p:nvPr/>
        </p:nvSpPr>
        <p:spPr>
          <a:xfrm>
            <a:off x="4788025" y="4232103"/>
            <a:ext cx="1301845" cy="454217"/>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2100" b="1" dirty="0">
                <a:solidFill>
                  <a:schemeClr val="bg1"/>
                </a:solidFill>
                <a:latin typeface="Myriad Pro Cond" panose="020B0506030403020204" pitchFamily="34" charset="0"/>
              </a:rPr>
              <a:t>OS</a:t>
            </a:r>
          </a:p>
        </p:txBody>
      </p:sp>
      <p:sp>
        <p:nvSpPr>
          <p:cNvPr id="13" name="Rounded Rectangle 15">
            <a:extLst>
              <a:ext uri="{FF2B5EF4-FFF2-40B4-BE49-F238E27FC236}">
                <a16:creationId xmlns:a16="http://schemas.microsoft.com/office/drawing/2014/main" id="{38C2C38C-DD7F-4AE4-8902-5A541B2142AE}"/>
              </a:ext>
            </a:extLst>
          </p:cNvPr>
          <p:cNvSpPr/>
          <p:nvPr/>
        </p:nvSpPr>
        <p:spPr>
          <a:xfrm>
            <a:off x="6776760" y="4815557"/>
            <a:ext cx="1389357" cy="481259"/>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b="1" dirty="0">
                <a:solidFill>
                  <a:schemeClr val="tx1"/>
                </a:solidFill>
                <a:latin typeface="Myriad Pro Cond" panose="020B0506030403020204" pitchFamily="34" charset="0"/>
              </a:rPr>
              <a:t>Prefetcher</a:t>
            </a:r>
          </a:p>
        </p:txBody>
      </p:sp>
      <p:cxnSp>
        <p:nvCxnSpPr>
          <p:cNvPr id="9" name="Straight Arrow Connector 8">
            <a:extLst>
              <a:ext uri="{FF2B5EF4-FFF2-40B4-BE49-F238E27FC236}">
                <a16:creationId xmlns:a16="http://schemas.microsoft.com/office/drawing/2014/main" id="{9105439E-146D-4AAF-8959-AA6CD817972A}"/>
              </a:ext>
            </a:extLst>
          </p:cNvPr>
          <p:cNvCxnSpPr>
            <a:cxnSpLocks/>
            <a:stCxn id="8" idx="2"/>
            <a:endCxn id="5" idx="0"/>
          </p:cNvCxnSpPr>
          <p:nvPr/>
        </p:nvCxnSpPr>
        <p:spPr>
          <a:xfrm>
            <a:off x="6450751" y="2548243"/>
            <a:ext cx="18932" cy="545210"/>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220D822A-8B11-4A12-BCBC-FC9C474DB20F}"/>
              </a:ext>
            </a:extLst>
          </p:cNvPr>
          <p:cNvCxnSpPr>
            <a:cxnSpLocks/>
          </p:cNvCxnSpPr>
          <p:nvPr/>
        </p:nvCxnSpPr>
        <p:spPr>
          <a:xfrm>
            <a:off x="6457511" y="3892155"/>
            <a:ext cx="0" cy="361051"/>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sp>
        <p:nvSpPr>
          <p:cNvPr id="35" name="Rounded Rectangle 14">
            <a:extLst>
              <a:ext uri="{FF2B5EF4-FFF2-40B4-BE49-F238E27FC236}">
                <a16:creationId xmlns:a16="http://schemas.microsoft.com/office/drawing/2014/main" id="{41A6389B-7E98-449E-A0F3-389D3895B2D4}"/>
              </a:ext>
            </a:extLst>
          </p:cNvPr>
          <p:cNvSpPr/>
          <p:nvPr/>
        </p:nvSpPr>
        <p:spPr>
          <a:xfrm>
            <a:off x="4788025" y="5329391"/>
            <a:ext cx="1301845" cy="454217"/>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2100" b="1" dirty="0">
                <a:solidFill>
                  <a:schemeClr val="bg1"/>
                </a:solidFill>
                <a:latin typeface="Myriad Pro Cond" panose="020B0506030403020204" pitchFamily="34" charset="0"/>
              </a:rPr>
              <a:t>Driver</a:t>
            </a:r>
          </a:p>
        </p:txBody>
      </p:sp>
      <p:sp>
        <p:nvSpPr>
          <p:cNvPr id="36" name="Rounded Rectangle 14">
            <a:extLst>
              <a:ext uri="{FF2B5EF4-FFF2-40B4-BE49-F238E27FC236}">
                <a16:creationId xmlns:a16="http://schemas.microsoft.com/office/drawing/2014/main" id="{0608708D-BBFA-4089-97A0-993DD60B1A99}"/>
              </a:ext>
            </a:extLst>
          </p:cNvPr>
          <p:cNvSpPr/>
          <p:nvPr/>
        </p:nvSpPr>
        <p:spPr>
          <a:xfrm>
            <a:off x="4788025" y="4767225"/>
            <a:ext cx="1317428" cy="481260"/>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2000" b="1" dirty="0">
                <a:solidFill>
                  <a:schemeClr val="bg1"/>
                </a:solidFill>
                <a:latin typeface="Myriad Pro Cond" panose="020B0506030403020204" pitchFamily="34" charset="0"/>
              </a:rPr>
              <a:t>Compiler</a:t>
            </a:r>
          </a:p>
        </p:txBody>
      </p:sp>
      <p:sp>
        <p:nvSpPr>
          <p:cNvPr id="27" name="TextBox 26">
            <a:extLst>
              <a:ext uri="{FF2B5EF4-FFF2-40B4-BE49-F238E27FC236}">
                <a16:creationId xmlns:a16="http://schemas.microsoft.com/office/drawing/2014/main" id="{F10DF4E2-EA40-439F-82C3-5A1EB25E3E62}"/>
              </a:ext>
            </a:extLst>
          </p:cNvPr>
          <p:cNvSpPr txBox="1"/>
          <p:nvPr/>
        </p:nvSpPr>
        <p:spPr>
          <a:xfrm>
            <a:off x="149263" y="4776306"/>
            <a:ext cx="3985779" cy="1061829"/>
          </a:xfrm>
          <a:prstGeom prst="rect">
            <a:avLst/>
          </a:prstGeom>
          <a:noFill/>
        </p:spPr>
        <p:txBody>
          <a:bodyPr wrap="square" rtlCol="0">
            <a:spAutoFit/>
          </a:bodyPr>
          <a:lstStyle/>
          <a:p>
            <a:pPr algn="ctr"/>
            <a:r>
              <a:rPr lang="en-US" sz="2100" b="1" u="sng" dirty="0">
                <a:latin typeface="Myriad Pro Cond" panose="020B0506030403020204" pitchFamily="34" charset="0"/>
              </a:rPr>
              <a:t>Approach</a:t>
            </a:r>
            <a:r>
              <a:rPr lang="en-US" sz="2100" b="1" dirty="0">
                <a:latin typeface="Myriad Pro Cond" panose="020B0506030403020204" pitchFamily="34" charset="0"/>
              </a:rPr>
              <a:t>: Flexibly associate specific semantic information with any </a:t>
            </a:r>
            <a:r>
              <a:rPr lang="en-US" sz="2100" b="1" dirty="0">
                <a:solidFill>
                  <a:schemeClr val="accent5"/>
                </a:solidFill>
                <a:latin typeface="Myriad Pro Cond" panose="020B0506030403020204" pitchFamily="34" charset="0"/>
              </a:rPr>
              <a:t>data &amp; code</a:t>
            </a:r>
            <a:r>
              <a:rPr lang="en-US" sz="2100" b="1" dirty="0">
                <a:solidFill>
                  <a:schemeClr val="tx2"/>
                </a:solidFill>
                <a:latin typeface="Myriad Pro Cond" panose="020B0506030403020204" pitchFamily="34" charset="0"/>
              </a:rPr>
              <a:t> </a:t>
            </a:r>
          </a:p>
        </p:txBody>
      </p:sp>
      <p:cxnSp>
        <p:nvCxnSpPr>
          <p:cNvPr id="45" name="Connector: Curved 44">
            <a:extLst>
              <a:ext uri="{FF2B5EF4-FFF2-40B4-BE49-F238E27FC236}">
                <a16:creationId xmlns:a16="http://schemas.microsoft.com/office/drawing/2014/main" id="{2308B2D1-16AE-4F06-97CE-E54C88FC05D7}"/>
              </a:ext>
            </a:extLst>
          </p:cNvPr>
          <p:cNvCxnSpPr>
            <a:cxnSpLocks/>
          </p:cNvCxnSpPr>
          <p:nvPr/>
        </p:nvCxnSpPr>
        <p:spPr>
          <a:xfrm>
            <a:off x="7269956" y="2331748"/>
            <a:ext cx="770219" cy="2816723"/>
          </a:xfrm>
          <a:prstGeom prst="curvedConnector2">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3" name="Connector: Curved 52">
            <a:extLst>
              <a:ext uri="{FF2B5EF4-FFF2-40B4-BE49-F238E27FC236}">
                <a16:creationId xmlns:a16="http://schemas.microsoft.com/office/drawing/2014/main" id="{41EEAE70-6847-478C-8A4D-DE4352E05C7C}"/>
              </a:ext>
            </a:extLst>
          </p:cNvPr>
          <p:cNvCxnSpPr>
            <a:cxnSpLocks/>
            <a:endCxn id="35" idx="3"/>
          </p:cNvCxnSpPr>
          <p:nvPr/>
        </p:nvCxnSpPr>
        <p:spPr>
          <a:xfrm rot="5400000">
            <a:off x="5114912" y="3375260"/>
            <a:ext cx="3156198" cy="1206282"/>
          </a:xfrm>
          <a:prstGeom prst="curvedConnector2">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9" name="Connector: Curved 58">
            <a:extLst>
              <a:ext uri="{FF2B5EF4-FFF2-40B4-BE49-F238E27FC236}">
                <a16:creationId xmlns:a16="http://schemas.microsoft.com/office/drawing/2014/main" id="{F97CCC7F-587C-40AC-B596-5A42A6740D46}"/>
              </a:ext>
            </a:extLst>
          </p:cNvPr>
          <p:cNvCxnSpPr>
            <a:cxnSpLocks/>
            <a:stCxn id="11" idx="3"/>
            <a:endCxn id="8" idx="3"/>
          </p:cNvCxnSpPr>
          <p:nvPr/>
        </p:nvCxnSpPr>
        <p:spPr>
          <a:xfrm flipH="1" flipV="1">
            <a:off x="7269957" y="2289354"/>
            <a:ext cx="902442" cy="2160697"/>
          </a:xfrm>
          <a:prstGeom prst="curvedConnector3">
            <a:avLst>
              <a:gd name="adj1" fmla="val -25331"/>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63" name="Rectangle: Rounded Corners 62">
            <a:extLst>
              <a:ext uri="{FF2B5EF4-FFF2-40B4-BE49-F238E27FC236}">
                <a16:creationId xmlns:a16="http://schemas.microsoft.com/office/drawing/2014/main" id="{80278FCB-F26A-4978-9A23-64923A687A6B}"/>
              </a:ext>
            </a:extLst>
          </p:cNvPr>
          <p:cNvSpPr/>
          <p:nvPr/>
        </p:nvSpPr>
        <p:spPr>
          <a:xfrm>
            <a:off x="5445055" y="3067446"/>
            <a:ext cx="2075582" cy="855369"/>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a:solidFill>
                  <a:schemeClr val="bg1"/>
                </a:solidFill>
                <a:latin typeface="Myriad Pro Cond" panose="020B0506030403020204" pitchFamily="34" charset="0"/>
              </a:rPr>
              <a:t>Expressive Memory</a:t>
            </a:r>
          </a:p>
          <a:p>
            <a:pPr algn="ctr"/>
            <a:r>
              <a:rPr lang="en-US" sz="2100" b="1" dirty="0">
                <a:solidFill>
                  <a:schemeClr val="bg1"/>
                </a:solidFill>
                <a:latin typeface="Myriad Pro Cond" panose="020B0506030403020204" pitchFamily="34" charset="0"/>
              </a:rPr>
              <a:t>“</a:t>
            </a:r>
            <a:r>
              <a:rPr lang="en-US" sz="2100" b="1" dirty="0" err="1">
                <a:solidFill>
                  <a:schemeClr val="bg1"/>
                </a:solidFill>
                <a:latin typeface="Myriad Pro Cond" panose="020B0506030403020204" pitchFamily="34" charset="0"/>
              </a:rPr>
              <a:t>XMem</a:t>
            </a:r>
            <a:r>
              <a:rPr lang="en-US" sz="2100" b="1" dirty="0">
                <a:solidFill>
                  <a:schemeClr val="bg1"/>
                </a:solidFill>
                <a:latin typeface="Myriad Pro Cond" panose="020B0506030403020204" pitchFamily="34" charset="0"/>
              </a:rPr>
              <a:t>”</a:t>
            </a:r>
          </a:p>
        </p:txBody>
      </p:sp>
    </p:spTree>
    <p:extLst>
      <p:ext uri="{BB962C8B-B14F-4D97-AF65-F5344CB8AC3E}">
        <p14:creationId xmlns:p14="http://schemas.microsoft.com/office/powerpoint/2010/main" val="3579948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53"/>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45"/>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5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63" grpId="0" animBg="1"/>
    </p:bld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0C51E-D431-624B-9ADA-7AF62F498320}"/>
              </a:ext>
            </a:extLst>
          </p:cNvPr>
          <p:cNvSpPr txBox="1">
            <a:spLocks/>
          </p:cNvSpPr>
          <p:nvPr/>
        </p:nvSpPr>
        <p:spPr>
          <a:xfrm>
            <a:off x="75991" y="73723"/>
            <a:ext cx="8987622" cy="740193"/>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rPr>
              <a:t>Example: </a:t>
            </a:r>
            <a:r>
              <a:rPr kumimoji="0" lang="en-US" sz="4400" b="1" i="0" u="none" strike="noStrike" kern="1200" cap="none" spc="0" normalizeH="0" baseline="0" noProof="0" dirty="0" err="1">
                <a:ln>
                  <a:noFill/>
                </a:ln>
                <a:solidFill>
                  <a:sysClr val="windowText" lastClr="000000"/>
                </a:solidFill>
                <a:effectLst/>
                <a:uLnTx/>
                <a:uFillTx/>
                <a:latin typeface="Cambria" panose="02040503050406030204" pitchFamily="18" charset="0"/>
                <a:ea typeface="+mj-ea"/>
                <a:cs typeface="+mj-cs"/>
              </a:rPr>
              <a:t>XMem</a:t>
            </a:r>
            <a:r>
              <a:rPr kumimoji="0" lang="en-US" sz="24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rPr>
              <a:t> </a:t>
            </a:r>
            <a:endParaRPr kumimoji="0" lang="en-US"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endParaRPr>
          </a:p>
        </p:txBody>
      </p:sp>
      <p:sp>
        <p:nvSpPr>
          <p:cNvPr id="3" name="Content Placeholder 2">
            <a:extLst>
              <a:ext uri="{FF2B5EF4-FFF2-40B4-BE49-F238E27FC236}">
                <a16:creationId xmlns:a16="http://schemas.microsoft.com/office/drawing/2014/main" id="{120B351E-4C42-164C-A932-4FA343798BBE}"/>
              </a:ext>
            </a:extLst>
          </p:cNvPr>
          <p:cNvSpPr txBox="1">
            <a:spLocks/>
          </p:cNvSpPr>
          <p:nvPr/>
        </p:nvSpPr>
        <p:spPr>
          <a:xfrm>
            <a:off x="200686" y="813916"/>
            <a:ext cx="8818627" cy="57817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100000"/>
              </a:lnSpc>
              <a:spcBef>
                <a:spcPts val="500"/>
              </a:spcBef>
              <a:spcAft>
                <a:spcPts val="400"/>
              </a:spcAft>
              <a:buClrTx/>
              <a:buSzTx/>
              <a:buFont typeface="Cambria" panose="02040503050406030204" pitchFamily="18" charset="0"/>
              <a:buNone/>
              <a:tabLst/>
              <a:defRPr/>
            </a:pPr>
            <a:endParaRPr kumimoji="0" lang="en-CA" sz="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CA" sz="2800" b="0" i="0" u="none" strike="noStrike" kern="1200" cap="none" spc="0" normalizeH="0" baseline="0" noProof="0" dirty="0">
                <a:ln>
                  <a:noFill/>
                </a:ln>
                <a:solidFill>
                  <a:srgbClr val="237114"/>
                </a:solidFill>
                <a:effectLst/>
                <a:uLnTx/>
                <a:uFillTx/>
                <a:latin typeface="Cambria" panose="02040503050406030204" pitchFamily="18" charset="0"/>
                <a:ea typeface="+mn-ea"/>
                <a:cs typeface="+mn-cs"/>
              </a:rPr>
              <a:t>Goal</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convey data semantics to the hardware enables more intelligent management of resources.</a:t>
            </a: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CA" sz="2800" b="0" i="0" u="none" strike="noStrike" kern="1200" cap="none" spc="0" normalizeH="0" baseline="0" noProof="0" dirty="0" err="1">
                <a:ln>
                  <a:noFill/>
                </a:ln>
                <a:solidFill>
                  <a:srgbClr val="0070C0"/>
                </a:solidFill>
                <a:effectLst/>
                <a:uLnTx/>
                <a:uFillTx/>
                <a:latin typeface="Cambria" panose="02040503050406030204" pitchFamily="18" charset="0"/>
                <a:ea typeface="+mn-ea"/>
                <a:cs typeface="+mn-cs"/>
              </a:rPr>
              <a:t>XMem</a:t>
            </a:r>
            <a:r>
              <a:rPr kumimoji="0" lang="en-CA" sz="2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introduces a new HW/SW abstraction, called </a:t>
            </a:r>
            <a:r>
              <a:rPr kumimoji="0" lang="en-CA" sz="28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Atom, </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conveying data semantics</a:t>
            </a:r>
            <a:endParaRPr kumimoji="0" lang="en-CA" sz="28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457200" marR="0" lvl="1" indent="0" algn="l" defTabSz="914400" rtl="0" eaLnBrk="1" fontAlgn="auto" latinLnBrk="0" hangingPunct="1">
              <a:lnSpc>
                <a:spcPct val="100000"/>
              </a:lnSpc>
              <a:spcBef>
                <a:spcPts val="500"/>
              </a:spcBef>
              <a:spcAft>
                <a:spcPts val="400"/>
              </a:spcAft>
              <a:buClrTx/>
              <a:buSzTx/>
              <a:buFont typeface="Cambria" panose="02040503050406030204" pitchFamily="18" charset="0"/>
              <a:buNone/>
              <a:tabLst/>
              <a:defRPr/>
            </a:pPr>
            <a:endParaRPr kumimoji="0" lang="en-CA"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4" name="Slide Number Placeholder 2">
            <a:extLst>
              <a:ext uri="{FF2B5EF4-FFF2-40B4-BE49-F238E27FC236}">
                <a16:creationId xmlns:a16="http://schemas.microsoft.com/office/drawing/2014/main" id="{67A38FE9-16BA-CB49-8452-ADF758FBDFBE}"/>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A0CF43C-0A86-4E39-9C12-F39370374F43}"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53" name="Group 52">
            <a:extLst>
              <a:ext uri="{FF2B5EF4-FFF2-40B4-BE49-F238E27FC236}">
                <a16:creationId xmlns:a16="http://schemas.microsoft.com/office/drawing/2014/main" id="{5A540D96-A2CD-5E4E-A721-E0471AD2DBB8}"/>
              </a:ext>
            </a:extLst>
          </p:cNvPr>
          <p:cNvGrpSpPr/>
          <p:nvPr/>
        </p:nvGrpSpPr>
        <p:grpSpPr>
          <a:xfrm>
            <a:off x="385984" y="3398201"/>
            <a:ext cx="8539843" cy="3255111"/>
            <a:chOff x="479470" y="3480905"/>
            <a:chExt cx="8539843" cy="3255111"/>
          </a:xfrm>
        </p:grpSpPr>
        <p:cxnSp>
          <p:nvCxnSpPr>
            <p:cNvPr id="37" name="Straight Connector 36">
              <a:extLst>
                <a:ext uri="{FF2B5EF4-FFF2-40B4-BE49-F238E27FC236}">
                  <a16:creationId xmlns:a16="http://schemas.microsoft.com/office/drawing/2014/main" id="{7B930CBC-C7A6-384A-8381-1AD36EA57E53}"/>
                </a:ext>
              </a:extLst>
            </p:cNvPr>
            <p:cNvCxnSpPr/>
            <p:nvPr/>
          </p:nvCxnSpPr>
          <p:spPr>
            <a:xfrm>
              <a:off x="479470" y="5155914"/>
              <a:ext cx="8286750" cy="24494"/>
            </a:xfrm>
            <a:prstGeom prst="line">
              <a:avLst/>
            </a:prstGeom>
            <a:noFill/>
            <a:ln w="38100" cap="flat" cmpd="sng" algn="ctr">
              <a:solidFill>
                <a:srgbClr val="E7E6E6">
                  <a:lumMod val="50000"/>
                </a:srgbClr>
              </a:solidFill>
              <a:prstDash val="solid"/>
              <a:miter lim="800000"/>
            </a:ln>
            <a:effectLst/>
          </p:spPr>
        </p:cxnSp>
        <p:sp>
          <p:nvSpPr>
            <p:cNvPr id="38" name="TextBox 37">
              <a:extLst>
                <a:ext uri="{FF2B5EF4-FFF2-40B4-BE49-F238E27FC236}">
                  <a16:creationId xmlns:a16="http://schemas.microsoft.com/office/drawing/2014/main" id="{CAC879C3-D033-F94C-A371-9D6D0267BC7A}"/>
                </a:ext>
              </a:extLst>
            </p:cNvPr>
            <p:cNvSpPr txBox="1"/>
            <p:nvPr/>
          </p:nvSpPr>
          <p:spPr>
            <a:xfrm>
              <a:off x="512102" y="4246031"/>
              <a:ext cx="1616468" cy="553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solidFill>
                  <a:effectLst/>
                  <a:uLnTx/>
                  <a:uFillTx/>
                  <a:latin typeface="Myriad Pro Cond"/>
                  <a:ea typeface="+mn-ea"/>
                  <a:cs typeface="+mn-cs"/>
                </a:rPr>
                <a:t>Software</a:t>
              </a:r>
            </a:p>
          </p:txBody>
        </p:sp>
        <p:sp>
          <p:nvSpPr>
            <p:cNvPr id="39" name="TextBox 38">
              <a:extLst>
                <a:ext uri="{FF2B5EF4-FFF2-40B4-BE49-F238E27FC236}">
                  <a16:creationId xmlns:a16="http://schemas.microsoft.com/office/drawing/2014/main" id="{4FA54174-02D5-F54D-A301-6D4F471790B2}"/>
                </a:ext>
              </a:extLst>
            </p:cNvPr>
            <p:cNvSpPr txBox="1"/>
            <p:nvPr/>
          </p:nvSpPr>
          <p:spPr>
            <a:xfrm>
              <a:off x="539108" y="5710586"/>
              <a:ext cx="1738296" cy="553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solidFill>
                  <a:effectLst/>
                  <a:uLnTx/>
                  <a:uFillTx/>
                  <a:latin typeface="Myriad Pro Cond"/>
                  <a:ea typeface="+mn-ea"/>
                  <a:cs typeface="+mn-cs"/>
                </a:rPr>
                <a:t>Hardware</a:t>
              </a:r>
            </a:p>
          </p:txBody>
        </p:sp>
        <p:sp>
          <p:nvSpPr>
            <p:cNvPr id="40" name="Rounded Rectangle 39">
              <a:extLst>
                <a:ext uri="{FF2B5EF4-FFF2-40B4-BE49-F238E27FC236}">
                  <a16:creationId xmlns:a16="http://schemas.microsoft.com/office/drawing/2014/main" id="{B862AE14-F7EE-2447-A63C-FD324289BCEE}"/>
                </a:ext>
              </a:extLst>
            </p:cNvPr>
            <p:cNvSpPr/>
            <p:nvPr/>
          </p:nvSpPr>
          <p:spPr>
            <a:xfrm>
              <a:off x="1132060" y="4841325"/>
              <a:ext cx="1085927"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Atom:1</a:t>
              </a:r>
            </a:p>
          </p:txBody>
        </p:sp>
        <p:sp>
          <p:nvSpPr>
            <p:cNvPr id="41" name="Rounded Rectangle 40">
              <a:extLst>
                <a:ext uri="{FF2B5EF4-FFF2-40B4-BE49-F238E27FC236}">
                  <a16:creationId xmlns:a16="http://schemas.microsoft.com/office/drawing/2014/main" id="{63C59353-12E0-C146-A4EB-BCCBC2ED27AC}"/>
                </a:ext>
              </a:extLst>
            </p:cNvPr>
            <p:cNvSpPr/>
            <p:nvPr/>
          </p:nvSpPr>
          <p:spPr>
            <a:xfrm>
              <a:off x="3850402" y="3480905"/>
              <a:ext cx="1889678" cy="604010"/>
            </a:xfrm>
            <a:prstGeom prst="roundRect">
              <a:avLst/>
            </a:prstGeom>
            <a:solidFill>
              <a:srgbClr val="009900"/>
            </a:solidFill>
            <a:ln w="381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n-ea"/>
                  <a:cs typeface="+mn-cs"/>
                </a:rPr>
                <a:t>Application</a:t>
              </a:r>
            </a:p>
          </p:txBody>
        </p:sp>
        <p:sp>
          <p:nvSpPr>
            <p:cNvPr id="42" name="Rounded Rectangle 41">
              <a:extLst>
                <a:ext uri="{FF2B5EF4-FFF2-40B4-BE49-F238E27FC236}">
                  <a16:creationId xmlns:a16="http://schemas.microsoft.com/office/drawing/2014/main" id="{DEF1E9FE-683E-CD40-8767-7D312EF6193A}"/>
                </a:ext>
              </a:extLst>
            </p:cNvPr>
            <p:cNvSpPr/>
            <p:nvPr/>
          </p:nvSpPr>
          <p:spPr>
            <a:xfrm>
              <a:off x="4181841" y="4849489"/>
              <a:ext cx="1029802"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 2</a:t>
              </a:r>
            </a:p>
          </p:txBody>
        </p:sp>
        <p:sp>
          <p:nvSpPr>
            <p:cNvPr id="43" name="Rounded Rectangle 42">
              <a:extLst>
                <a:ext uri="{FF2B5EF4-FFF2-40B4-BE49-F238E27FC236}">
                  <a16:creationId xmlns:a16="http://schemas.microsoft.com/office/drawing/2014/main" id="{4C39FC10-9678-634F-B131-30AF4FDA168B}"/>
                </a:ext>
              </a:extLst>
            </p:cNvPr>
            <p:cNvSpPr/>
            <p:nvPr/>
          </p:nvSpPr>
          <p:spPr>
            <a:xfrm>
              <a:off x="6630241" y="4841325"/>
              <a:ext cx="1028616"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 3</a:t>
              </a:r>
            </a:p>
          </p:txBody>
        </p:sp>
        <p:sp>
          <p:nvSpPr>
            <p:cNvPr id="44" name="Rectangle: Rounded Corners 2">
              <a:extLst>
                <a:ext uri="{FF2B5EF4-FFF2-40B4-BE49-F238E27FC236}">
                  <a16:creationId xmlns:a16="http://schemas.microsoft.com/office/drawing/2014/main" id="{8A0CFFA0-7B29-2A4E-8A2D-36EA7322FA91}"/>
                </a:ext>
              </a:extLst>
            </p:cNvPr>
            <p:cNvSpPr/>
            <p:nvPr/>
          </p:nvSpPr>
          <p:spPr>
            <a:xfrm>
              <a:off x="3143338" y="6099683"/>
              <a:ext cx="3283688" cy="636333"/>
            </a:xfrm>
            <a:prstGeom prst="roundRect">
              <a:avLst/>
            </a:prstGeom>
            <a:solidFill>
              <a:srgbClr val="5B9BD5">
                <a:lumMod val="75000"/>
              </a:srgbClr>
            </a:solidFill>
            <a:ln w="1905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n-ea"/>
                  <a:cs typeface="+mn-cs"/>
                </a:rPr>
                <a:t>System/Architecture</a:t>
              </a:r>
            </a:p>
          </p:txBody>
        </p:sp>
        <p:cxnSp>
          <p:nvCxnSpPr>
            <p:cNvPr id="45" name="Straight Arrow Connector 44">
              <a:extLst>
                <a:ext uri="{FF2B5EF4-FFF2-40B4-BE49-F238E27FC236}">
                  <a16:creationId xmlns:a16="http://schemas.microsoft.com/office/drawing/2014/main" id="{2299B66B-46EB-B241-8631-D8F18550F601}"/>
                </a:ext>
              </a:extLst>
            </p:cNvPr>
            <p:cNvCxnSpPr>
              <a:cxnSpLocks/>
            </p:cNvCxnSpPr>
            <p:nvPr/>
          </p:nvCxnSpPr>
          <p:spPr>
            <a:xfrm flipH="1">
              <a:off x="2156847" y="5180408"/>
              <a:ext cx="557788" cy="235475"/>
            </a:xfrm>
            <a:prstGeom prst="straightConnector1">
              <a:avLst/>
            </a:prstGeom>
            <a:noFill/>
            <a:ln w="57150" cap="flat" cmpd="sng" algn="ctr">
              <a:solidFill>
                <a:sysClr val="windowText" lastClr="000000"/>
              </a:solidFill>
              <a:prstDash val="solid"/>
              <a:miter lim="800000"/>
              <a:tailEnd type="arrow"/>
            </a:ln>
            <a:effectLst/>
          </p:spPr>
        </p:cxnSp>
        <p:sp>
          <p:nvSpPr>
            <p:cNvPr id="46" name="Rounded Rectangle 45">
              <a:extLst>
                <a:ext uri="{FF2B5EF4-FFF2-40B4-BE49-F238E27FC236}">
                  <a16:creationId xmlns:a16="http://schemas.microsoft.com/office/drawing/2014/main" id="{9816DC82-1420-934C-8696-96B136E7670E}"/>
                </a:ext>
              </a:extLst>
            </p:cNvPr>
            <p:cNvSpPr/>
            <p:nvPr/>
          </p:nvSpPr>
          <p:spPr>
            <a:xfrm>
              <a:off x="2611415" y="4821644"/>
              <a:ext cx="1416929" cy="706010"/>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47" name="Straight Arrow Connector 46">
              <a:extLst>
                <a:ext uri="{FF2B5EF4-FFF2-40B4-BE49-F238E27FC236}">
                  <a16:creationId xmlns:a16="http://schemas.microsoft.com/office/drawing/2014/main" id="{5F662D9D-1E95-F14F-908D-E4257ACE47DA}"/>
                </a:ext>
              </a:extLst>
            </p:cNvPr>
            <p:cNvCxnSpPr>
              <a:cxnSpLocks/>
              <a:stCxn id="48" idx="1"/>
            </p:cNvCxnSpPr>
            <p:nvPr/>
          </p:nvCxnSpPr>
          <p:spPr>
            <a:xfrm flipH="1">
              <a:off x="5155098" y="5190164"/>
              <a:ext cx="334848" cy="231795"/>
            </a:xfrm>
            <a:prstGeom prst="straightConnector1">
              <a:avLst/>
            </a:prstGeom>
            <a:noFill/>
            <a:ln w="57150" cap="flat" cmpd="sng" algn="ctr">
              <a:solidFill>
                <a:sysClr val="windowText" lastClr="000000"/>
              </a:solidFill>
              <a:prstDash val="solid"/>
              <a:miter lim="800000"/>
              <a:tailEnd type="arrow"/>
            </a:ln>
            <a:effectLst/>
          </p:spPr>
        </p:cxnSp>
        <p:sp>
          <p:nvSpPr>
            <p:cNvPr id="48" name="Rounded Rectangle 47">
              <a:extLst>
                <a:ext uri="{FF2B5EF4-FFF2-40B4-BE49-F238E27FC236}">
                  <a16:creationId xmlns:a16="http://schemas.microsoft.com/office/drawing/2014/main" id="{2B59C32D-ED35-B247-915E-D40382DE2740}"/>
                </a:ext>
              </a:extLst>
            </p:cNvPr>
            <p:cNvSpPr/>
            <p:nvPr/>
          </p:nvSpPr>
          <p:spPr>
            <a:xfrm>
              <a:off x="5489947" y="4847000"/>
              <a:ext cx="986798" cy="686328"/>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49" name="Straight Arrow Connector 48">
              <a:extLst>
                <a:ext uri="{FF2B5EF4-FFF2-40B4-BE49-F238E27FC236}">
                  <a16:creationId xmlns:a16="http://schemas.microsoft.com/office/drawing/2014/main" id="{5FE2C305-2C0A-844D-91AA-231133B3ADD5}"/>
                </a:ext>
              </a:extLst>
            </p:cNvPr>
            <p:cNvCxnSpPr>
              <a:cxnSpLocks/>
              <a:stCxn id="50" idx="1"/>
            </p:cNvCxnSpPr>
            <p:nvPr/>
          </p:nvCxnSpPr>
          <p:spPr>
            <a:xfrm flipH="1">
              <a:off x="7595054" y="5198413"/>
              <a:ext cx="348897" cy="217470"/>
            </a:xfrm>
            <a:prstGeom prst="straightConnector1">
              <a:avLst/>
            </a:prstGeom>
            <a:noFill/>
            <a:ln w="57150" cap="flat" cmpd="sng" algn="ctr">
              <a:solidFill>
                <a:sysClr val="windowText" lastClr="000000"/>
              </a:solidFill>
              <a:prstDash val="solid"/>
              <a:miter lim="800000"/>
              <a:tailEnd type="arrow"/>
            </a:ln>
            <a:effectLst/>
          </p:spPr>
        </p:cxnSp>
        <p:sp>
          <p:nvSpPr>
            <p:cNvPr id="50" name="Rounded Rectangle 49">
              <a:extLst>
                <a:ext uri="{FF2B5EF4-FFF2-40B4-BE49-F238E27FC236}">
                  <a16:creationId xmlns:a16="http://schemas.microsoft.com/office/drawing/2014/main" id="{BD83F1BE-3599-4C4B-9B96-D202933B7C09}"/>
                </a:ext>
              </a:extLst>
            </p:cNvPr>
            <p:cNvSpPr/>
            <p:nvPr/>
          </p:nvSpPr>
          <p:spPr>
            <a:xfrm>
              <a:off x="7943951" y="4841326"/>
              <a:ext cx="1075362" cy="714175"/>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51" name="Straight Arrow Connector 50">
              <a:extLst>
                <a:ext uri="{FF2B5EF4-FFF2-40B4-BE49-F238E27FC236}">
                  <a16:creationId xmlns:a16="http://schemas.microsoft.com/office/drawing/2014/main" id="{528DEB36-1A9A-2B49-BFF5-065367350276}"/>
                </a:ext>
              </a:extLst>
            </p:cNvPr>
            <p:cNvCxnSpPr>
              <a:cxnSpLocks/>
            </p:cNvCxnSpPr>
            <p:nvPr/>
          </p:nvCxnSpPr>
          <p:spPr>
            <a:xfrm>
              <a:off x="4785182" y="4084915"/>
              <a:ext cx="0" cy="577404"/>
            </a:xfrm>
            <a:prstGeom prst="straightConnector1">
              <a:avLst/>
            </a:prstGeom>
            <a:noFill/>
            <a:ln w="76200" cap="flat" cmpd="sng" algn="ctr">
              <a:solidFill>
                <a:srgbClr val="E7E6E6">
                  <a:lumMod val="50000"/>
                </a:srgbClr>
              </a:solidFill>
              <a:prstDash val="solid"/>
              <a:miter lim="800000"/>
              <a:tailEnd type="stealth" w="lg" len="lg"/>
            </a:ln>
            <a:effectLst/>
          </p:spPr>
        </p:cxnSp>
        <p:cxnSp>
          <p:nvCxnSpPr>
            <p:cNvPr id="52" name="Straight Arrow Connector 51">
              <a:extLst>
                <a:ext uri="{FF2B5EF4-FFF2-40B4-BE49-F238E27FC236}">
                  <a16:creationId xmlns:a16="http://schemas.microsoft.com/office/drawing/2014/main" id="{E4736AAB-D6E4-1B48-947F-5EBDEBAA811D}"/>
                </a:ext>
              </a:extLst>
            </p:cNvPr>
            <p:cNvCxnSpPr>
              <a:cxnSpLocks/>
            </p:cNvCxnSpPr>
            <p:nvPr/>
          </p:nvCxnSpPr>
          <p:spPr>
            <a:xfrm flipH="1">
              <a:off x="4785182" y="5563292"/>
              <a:ext cx="947" cy="511824"/>
            </a:xfrm>
            <a:prstGeom prst="straightConnector1">
              <a:avLst/>
            </a:prstGeom>
            <a:noFill/>
            <a:ln w="76200" cap="flat" cmpd="sng" algn="ctr">
              <a:solidFill>
                <a:srgbClr val="E7E6E6">
                  <a:lumMod val="50000"/>
                </a:srgbClr>
              </a:solidFill>
              <a:prstDash val="solid"/>
              <a:miter lim="800000"/>
              <a:tailEnd type="stealth" w="lg" len="lg"/>
            </a:ln>
            <a:effectLst/>
          </p:spPr>
        </p:cxnSp>
      </p:grpSp>
      <p:sp>
        <p:nvSpPr>
          <p:cNvPr id="54" name="Rectangle 53">
            <a:extLst>
              <a:ext uri="{FF2B5EF4-FFF2-40B4-BE49-F238E27FC236}">
                <a16:creationId xmlns:a16="http://schemas.microsoft.com/office/drawing/2014/main" id="{F4931071-36A2-9246-9657-523B72E9ACC0}"/>
              </a:ext>
            </a:extLst>
          </p:cNvPr>
          <p:cNvSpPr/>
          <p:nvPr/>
        </p:nvSpPr>
        <p:spPr>
          <a:xfrm>
            <a:off x="1219200" y="3932535"/>
            <a:ext cx="6705600" cy="1512209"/>
          </a:xfrm>
          <a:prstGeom prst="rect">
            <a:avLst/>
          </a:prstGeom>
          <a:ln w="12700">
            <a:solidFill>
              <a:schemeClr val="tx1"/>
            </a:solidFill>
          </a:ln>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009999"/>
                </a:solidFill>
                <a:effectLst/>
                <a:uLnTx/>
                <a:uFillTx/>
                <a:latin typeface="Myriad Pro Cond" panose="020B0506030403020204" pitchFamily="34" charset="0"/>
                <a:ea typeface="+mn-ea"/>
                <a:cs typeface="+mn-cs"/>
              </a:rPr>
              <a:t>A</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 malloc ( size );</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Atom1</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 </a:t>
            </a:r>
            <a:r>
              <a:rPr kumimoji="0" lang="en-US" sz="2800" b="1" i="0" u="none" strike="noStrike" kern="1200" cap="none" spc="0" normalizeH="0" baseline="0" noProof="0" dirty="0" err="1">
                <a:ln>
                  <a:noFill/>
                </a:ln>
                <a:solidFill>
                  <a:srgbClr val="008000"/>
                </a:solidFill>
                <a:effectLst/>
                <a:uLnTx/>
                <a:uFillTx/>
                <a:latin typeface="Myriad Pro Cond" panose="020B0506030403020204" pitchFamily="34" charset="0"/>
                <a:ea typeface="+mn-ea"/>
                <a:cs typeface="+mn-cs"/>
              </a:rPr>
              <a:t>CreateAtom</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E7E6E6">
                    <a:lumMod val="50000"/>
                  </a:srgbClr>
                </a:solidFill>
                <a:effectLst/>
                <a:uLnTx/>
                <a:uFillTx/>
                <a:latin typeface="Myriad Pro Cond" panose="020B0506030403020204" pitchFamily="34" charset="0"/>
                <a:ea typeface="+mn-ea"/>
                <a:cs typeface="+mn-cs"/>
              </a:rPr>
              <a:t>INT</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E7E6E6">
                    <a:lumMod val="50000"/>
                  </a:srgbClr>
                </a:solidFill>
                <a:effectLst/>
                <a:uLnTx/>
                <a:uFillTx/>
                <a:latin typeface="Myriad Pro Cond" panose="020B0506030403020204" pitchFamily="34" charset="0"/>
                <a:ea typeface="+mn-ea"/>
                <a:cs typeface="+mn-cs"/>
              </a:rPr>
              <a:t>Regular</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err="1">
                <a:ln>
                  <a:noFill/>
                </a:ln>
                <a:solidFill>
                  <a:srgbClr val="008000"/>
                </a:solidFill>
                <a:effectLst/>
                <a:uLnTx/>
                <a:uFillTx/>
                <a:latin typeface="Myriad Pro Cond" panose="020B0506030403020204" pitchFamily="34" charset="0"/>
                <a:ea typeface="+mn-ea"/>
                <a:cs typeface="+mn-cs"/>
              </a:rPr>
              <a:t>MapAtom</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Atom1</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009999"/>
                </a:solidFill>
                <a:effectLst/>
                <a:uLnTx/>
                <a:uFillTx/>
                <a:latin typeface="Myriad Pro Cond" panose="020B0506030403020204" pitchFamily="34" charset="0"/>
                <a:ea typeface="+mn-ea"/>
                <a:cs typeface="+mn-cs"/>
              </a:rPr>
              <a:t>A</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size );</a:t>
            </a:r>
          </a:p>
        </p:txBody>
      </p:sp>
      <p:sp>
        <p:nvSpPr>
          <p:cNvPr id="5" name="Rectangle 4">
            <a:extLst>
              <a:ext uri="{FF2B5EF4-FFF2-40B4-BE49-F238E27FC236}">
                <a16:creationId xmlns:a16="http://schemas.microsoft.com/office/drawing/2014/main" id="{8AE8D61E-7AF5-3640-8E4F-DC08D91D7DF6}"/>
              </a:ext>
            </a:extLst>
          </p:cNvPr>
          <p:cNvSpPr/>
          <p:nvPr/>
        </p:nvSpPr>
        <p:spPr>
          <a:xfrm>
            <a:off x="1069462" y="6642102"/>
            <a:ext cx="7081074"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b="0" i="0" u="none" strike="noStrike" kern="1200" cap="none" spc="0" normalizeH="0" baseline="0" noProof="0" dirty="0">
                <a:ln>
                  <a:noFill/>
                </a:ln>
                <a:solidFill>
                  <a:prstClr val="black"/>
                </a:solidFill>
                <a:effectLst/>
                <a:uLnTx/>
                <a:uFillTx/>
                <a:latin typeface="LinBiolinumTB"/>
                <a:ea typeface="+mn-ea"/>
                <a:cs typeface="+mn-cs"/>
              </a:rPr>
              <a:t>Vijaykumar+, “</a:t>
            </a:r>
            <a:r>
              <a:rPr kumimoji="0" lang="en-CA" sz="1000" b="1" i="0" u="none" strike="noStrike" kern="1200" cap="none" spc="0" normalizeH="0" baseline="0" noProof="0" dirty="0">
                <a:ln>
                  <a:noFill/>
                </a:ln>
                <a:solidFill>
                  <a:srgbClr val="0000FF"/>
                </a:solidFill>
                <a:effectLst/>
                <a:uLnTx/>
                <a:uFillTx/>
                <a:latin typeface="LinBiolinumTB"/>
                <a:ea typeface="+mn-ea"/>
                <a:cs typeface="+mn-cs"/>
              </a:rPr>
              <a:t>A Case for Richer Cross-layer Abstractions: Bridging the Semantic Gap with Expressive Memory</a:t>
            </a:r>
            <a:r>
              <a:rPr kumimoji="0" lang="en-CA" sz="1000" b="0" i="0" u="none" strike="noStrike" kern="1200" cap="none" spc="0" normalizeH="0" baseline="0" noProof="0" dirty="0">
                <a:ln>
                  <a:noFill/>
                </a:ln>
                <a:solidFill>
                  <a:prstClr val="black"/>
                </a:solidFill>
                <a:effectLst/>
                <a:uLnTx/>
                <a:uFillTx/>
                <a:latin typeface="LinBiolinumTB"/>
                <a:ea typeface="+mn-ea"/>
                <a:cs typeface="+mn-cs"/>
              </a:rPr>
              <a:t>”, ISCA 2018 </a:t>
            </a:r>
            <a:endParaRPr kumimoji="0" lang="en-CA" sz="1000" b="0" i="0" u="none" strike="noStrike" kern="1200" cap="none" spc="0" normalizeH="0" baseline="0" noProof="0" dirty="0">
              <a:ln>
                <a:noFill/>
              </a:ln>
              <a:solidFill>
                <a:prstClr val="black"/>
              </a:solidFill>
              <a:effectLst/>
              <a:uLnTx/>
              <a:uFillTx/>
              <a:latin typeface="Myriad Pro Cond"/>
              <a:ea typeface="+mn-ea"/>
              <a:cs typeface="+mn-cs"/>
            </a:endParaRPr>
          </a:p>
        </p:txBody>
      </p:sp>
    </p:spTree>
    <p:extLst>
      <p:ext uri="{BB962C8B-B14F-4D97-AF65-F5344CB8AC3E}">
        <p14:creationId xmlns:p14="http://schemas.microsoft.com/office/powerpoint/2010/main" val="632298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53"/>
                                        </p:tgtEl>
                                      </p:cBhvr>
                                    </p:animEffect>
                                    <p:set>
                                      <p:cBhvr>
                                        <p:cTn id="17" dur="1" fill="hold">
                                          <p:stCondLst>
                                            <p:cond delay="499"/>
                                          </p:stCondLst>
                                        </p:cTn>
                                        <p:tgtEl>
                                          <p:spTgt spid="53"/>
                                        </p:tgtEl>
                                        <p:attrNameLst>
                                          <p:attrName>style.visibility</p:attrName>
                                        </p:attrNameLst>
                                      </p:cBhvr>
                                      <p:to>
                                        <p:strVal val="hidden"/>
                                      </p:to>
                                    </p:se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fade">
                                      <p:cBhvr>
                                        <p:cTn id="2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err="1"/>
              <a:t>XMem</a:t>
            </a:r>
            <a:r>
              <a:rPr lang="en-US" dirty="0"/>
              <a:t> Aids/Enables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400671766"/>
      </p:ext>
    </p:extLst>
  </p:cSld>
  <p:clrMapOvr>
    <a:masterClrMapping/>
  </p:clrMapOvr>
  <p:transition/>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1665640625"/>
      </p:ext>
    </p:extLst>
  </p:cSld>
  <p:clrMapOvr>
    <a:masterClrMapping/>
  </p:clrMapOvr>
  <p:transition/>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"The Locality Descriptor: A Holistic Cross-Layer Abstraction to Express Data Locality in GPUs"</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3949144"/>
            <a:ext cx="9144000" cy="1928128"/>
          </a:xfrm>
          <a:prstGeom prst="rect">
            <a:avLst/>
          </a:prstGeom>
        </p:spPr>
      </p:pic>
    </p:spTree>
    <p:extLst>
      <p:ext uri="{BB962C8B-B14F-4D97-AF65-F5344CB8AC3E}">
        <p14:creationId xmlns:p14="http://schemas.microsoft.com/office/powerpoint/2010/main" val="1689521224"/>
      </p:ext>
    </p:extLst>
  </p:cSld>
  <p:clrMapOvr>
    <a:masterClrMapping/>
  </p:clrMapOvr>
  <p:transition/>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28192-269C-457A-B20A-B7A5F0F0B485}"/>
              </a:ext>
            </a:extLst>
          </p:cNvPr>
          <p:cNvSpPr>
            <a:spLocks noGrp="1"/>
          </p:cNvSpPr>
          <p:nvPr>
            <p:ph type="title"/>
          </p:nvPr>
        </p:nvSpPr>
        <p:spPr>
          <a:xfrm>
            <a:off x="628650" y="44624"/>
            <a:ext cx="8335838" cy="1325563"/>
          </a:xfrm>
        </p:spPr>
        <p:txBody>
          <a:bodyPr/>
          <a:lstStyle/>
          <a:p>
            <a:r>
              <a:rPr lang="en-US" dirty="0"/>
              <a:t>Locality Descriptor: Executive Summary	</a:t>
            </a:r>
          </a:p>
        </p:txBody>
      </p:sp>
      <p:sp>
        <p:nvSpPr>
          <p:cNvPr id="3" name="Content Placeholder 2">
            <a:extLst>
              <a:ext uri="{FF2B5EF4-FFF2-40B4-BE49-F238E27FC236}">
                <a16:creationId xmlns:a16="http://schemas.microsoft.com/office/drawing/2014/main" id="{80F2BD30-CBCA-4434-A216-A2E0185BADBF}"/>
              </a:ext>
            </a:extLst>
          </p:cNvPr>
          <p:cNvSpPr>
            <a:spLocks noGrp="1"/>
          </p:cNvSpPr>
          <p:nvPr>
            <p:ph idx="1"/>
          </p:nvPr>
        </p:nvSpPr>
        <p:spPr>
          <a:xfrm>
            <a:off x="628650" y="980728"/>
            <a:ext cx="7886700" cy="3686447"/>
          </a:xfrm>
        </p:spPr>
        <p:txBody>
          <a:bodyPr>
            <a:normAutofit/>
          </a:bodyPr>
          <a:lstStyle/>
          <a:p>
            <a:pPr marL="0" indent="0">
              <a:buNone/>
            </a:pPr>
            <a:r>
              <a:rPr lang="en-US" sz="2400" dirty="0"/>
              <a:t>Exploiting data locality in GPUs is a challenging task</a:t>
            </a:r>
          </a:p>
          <a:p>
            <a:pPr marL="0" indent="0">
              <a:buNone/>
            </a:pPr>
            <a:endParaRPr lang="en-US" sz="2400" dirty="0"/>
          </a:p>
          <a:p>
            <a:pPr marL="0" indent="0">
              <a:buNone/>
            </a:pPr>
            <a:r>
              <a:rPr lang="en-US" sz="2400" dirty="0"/>
              <a:t> </a:t>
            </a:r>
          </a:p>
        </p:txBody>
      </p:sp>
      <p:sp>
        <p:nvSpPr>
          <p:cNvPr id="4" name="Slide Number Placeholder 3">
            <a:extLst>
              <a:ext uri="{FF2B5EF4-FFF2-40B4-BE49-F238E27FC236}">
                <a16:creationId xmlns:a16="http://schemas.microsoft.com/office/drawing/2014/main" id="{BF8FE8C8-A79D-407E-A205-4017C269B3BB}"/>
              </a:ext>
            </a:extLst>
          </p:cNvPr>
          <p:cNvSpPr>
            <a:spLocks noGrp="1"/>
          </p:cNvSpPr>
          <p:nvPr>
            <p:ph type="sldNum" sz="quarter" idx="12"/>
          </p:nvPr>
        </p:nvSpPr>
        <p:spPr/>
        <p:txBody>
          <a:bodyPr/>
          <a:lstStyle/>
          <a:p>
            <a:pPr defTabSz="685800"/>
            <a:fld id="{2C27E80B-A655-44B0-A6D9-E5EAFBEBB6E2}" type="slidenum">
              <a:rPr lang="en-US"/>
              <a:pPr defTabSz="685800"/>
              <a:t>301</a:t>
            </a:fld>
            <a:endParaRPr lang="en-US" dirty="0"/>
          </a:p>
        </p:txBody>
      </p:sp>
      <p:cxnSp>
        <p:nvCxnSpPr>
          <p:cNvPr id="5" name="Straight Connector 4">
            <a:extLst>
              <a:ext uri="{FF2B5EF4-FFF2-40B4-BE49-F238E27FC236}">
                <a16:creationId xmlns:a16="http://schemas.microsoft.com/office/drawing/2014/main" id="{493BAEB3-AD5E-48BD-B590-F0690B4389C6}"/>
              </a:ext>
            </a:extLst>
          </p:cNvPr>
          <p:cNvCxnSpPr>
            <a:cxnSpLocks/>
          </p:cNvCxnSpPr>
          <p:nvPr/>
        </p:nvCxnSpPr>
        <p:spPr>
          <a:xfrm flipV="1">
            <a:off x="791028" y="3259005"/>
            <a:ext cx="7264695" cy="5582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8DFBE08-2984-4940-A95C-2F3D0E1E23DB}"/>
              </a:ext>
            </a:extLst>
          </p:cNvPr>
          <p:cNvSpPr txBox="1"/>
          <p:nvPr/>
        </p:nvSpPr>
        <p:spPr>
          <a:xfrm>
            <a:off x="1033087" y="2792560"/>
            <a:ext cx="1332994" cy="461665"/>
          </a:xfrm>
          <a:prstGeom prst="rect">
            <a:avLst/>
          </a:prstGeom>
          <a:noFill/>
        </p:spPr>
        <p:txBody>
          <a:bodyPr wrap="none" rtlCol="0">
            <a:spAutoFit/>
          </a:bodyPr>
          <a:lstStyle/>
          <a:p>
            <a:pPr defTabSz="685800"/>
            <a:r>
              <a:rPr lang="en-US" sz="2400" b="1" dirty="0">
                <a:solidFill>
                  <a:prstClr val="black"/>
                </a:solidFill>
                <a:latin typeface="Myriad Pro Cond" panose="020B0506030403020204" pitchFamily="34" charset="0"/>
              </a:rPr>
              <a:t>Software</a:t>
            </a:r>
          </a:p>
        </p:txBody>
      </p:sp>
      <p:sp>
        <p:nvSpPr>
          <p:cNvPr id="7" name="TextBox 6">
            <a:extLst>
              <a:ext uri="{FF2B5EF4-FFF2-40B4-BE49-F238E27FC236}">
                <a16:creationId xmlns:a16="http://schemas.microsoft.com/office/drawing/2014/main" id="{4D3F1C57-D769-4444-A47C-26D446398268}"/>
              </a:ext>
            </a:extLst>
          </p:cNvPr>
          <p:cNvSpPr txBox="1"/>
          <p:nvPr/>
        </p:nvSpPr>
        <p:spPr>
          <a:xfrm>
            <a:off x="996802" y="3433660"/>
            <a:ext cx="1429494" cy="461665"/>
          </a:xfrm>
          <a:prstGeom prst="rect">
            <a:avLst/>
          </a:prstGeom>
          <a:noFill/>
        </p:spPr>
        <p:txBody>
          <a:bodyPr wrap="none" rtlCol="0">
            <a:spAutoFit/>
          </a:bodyPr>
          <a:lstStyle/>
          <a:p>
            <a:pPr defTabSz="685800"/>
            <a:r>
              <a:rPr lang="en-US" sz="2400" b="1" dirty="0">
                <a:solidFill>
                  <a:prstClr val="black"/>
                </a:solidFill>
                <a:latin typeface="Myriad Pro Cond" panose="020B0506030403020204" pitchFamily="34" charset="0"/>
              </a:rPr>
              <a:t>Hardware</a:t>
            </a:r>
          </a:p>
        </p:txBody>
      </p:sp>
      <p:sp>
        <p:nvSpPr>
          <p:cNvPr id="8" name="Rounded Rectangle 10">
            <a:extLst>
              <a:ext uri="{FF2B5EF4-FFF2-40B4-BE49-F238E27FC236}">
                <a16:creationId xmlns:a16="http://schemas.microsoft.com/office/drawing/2014/main" id="{E834AA96-55DB-4219-B2E2-E98D86DD52C3}"/>
              </a:ext>
            </a:extLst>
          </p:cNvPr>
          <p:cNvSpPr/>
          <p:nvPr/>
        </p:nvSpPr>
        <p:spPr>
          <a:xfrm>
            <a:off x="3403748" y="2793434"/>
            <a:ext cx="2336504" cy="938375"/>
          </a:xfrm>
          <a:prstGeom prst="round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2700" b="1" dirty="0">
                <a:solidFill>
                  <a:prstClr val="white"/>
                </a:solidFill>
                <a:latin typeface="Myriad Pro Cond" panose="020B0506030403020204" pitchFamily="34" charset="0"/>
              </a:rPr>
              <a:t>Locality Descriptor</a:t>
            </a:r>
          </a:p>
        </p:txBody>
      </p:sp>
      <p:sp>
        <p:nvSpPr>
          <p:cNvPr id="9" name="Rounded Rectangle 12">
            <a:extLst>
              <a:ext uri="{FF2B5EF4-FFF2-40B4-BE49-F238E27FC236}">
                <a16:creationId xmlns:a16="http://schemas.microsoft.com/office/drawing/2014/main" id="{B89AF638-A934-4E67-B482-0BA483680391}"/>
              </a:ext>
            </a:extLst>
          </p:cNvPr>
          <p:cNvSpPr/>
          <p:nvPr/>
        </p:nvSpPr>
        <p:spPr>
          <a:xfrm>
            <a:off x="2106553" y="4000599"/>
            <a:ext cx="175422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prstClr val="black"/>
                </a:solidFill>
                <a:latin typeface="Myriad Pro Cond" panose="020B0506030403020204" pitchFamily="34" charset="0"/>
              </a:rPr>
              <a:t>Cache Management</a:t>
            </a:r>
          </a:p>
        </p:txBody>
      </p:sp>
      <p:sp>
        <p:nvSpPr>
          <p:cNvPr id="10" name="Rounded Rectangle 13">
            <a:extLst>
              <a:ext uri="{FF2B5EF4-FFF2-40B4-BE49-F238E27FC236}">
                <a16:creationId xmlns:a16="http://schemas.microsoft.com/office/drawing/2014/main" id="{02B28CB2-305E-48D8-B92E-31253B312AE1}"/>
              </a:ext>
            </a:extLst>
          </p:cNvPr>
          <p:cNvSpPr/>
          <p:nvPr/>
        </p:nvSpPr>
        <p:spPr>
          <a:xfrm>
            <a:off x="3924166" y="4000599"/>
            <a:ext cx="1588333"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prstClr val="black"/>
                </a:solidFill>
                <a:latin typeface="Myriad Pro Cond" panose="020B0506030403020204" pitchFamily="34" charset="0"/>
              </a:rPr>
              <a:t>CTA Scheduling</a:t>
            </a:r>
          </a:p>
        </p:txBody>
      </p:sp>
      <p:sp>
        <p:nvSpPr>
          <p:cNvPr id="11" name="Rounded Rectangle 14">
            <a:extLst>
              <a:ext uri="{FF2B5EF4-FFF2-40B4-BE49-F238E27FC236}">
                <a16:creationId xmlns:a16="http://schemas.microsoft.com/office/drawing/2014/main" id="{80C90216-0299-431B-8D9A-CC6FE7153F96}"/>
              </a:ext>
            </a:extLst>
          </p:cNvPr>
          <p:cNvSpPr/>
          <p:nvPr/>
        </p:nvSpPr>
        <p:spPr>
          <a:xfrm>
            <a:off x="542479" y="4000599"/>
            <a:ext cx="142243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prstClr val="black"/>
                </a:solidFill>
                <a:latin typeface="Myriad Pro Cond" panose="020B0506030403020204" pitchFamily="34" charset="0"/>
              </a:rPr>
              <a:t>Data Placement</a:t>
            </a:r>
          </a:p>
        </p:txBody>
      </p:sp>
      <p:sp>
        <p:nvSpPr>
          <p:cNvPr id="12" name="Rounded Rectangle 15">
            <a:extLst>
              <a:ext uri="{FF2B5EF4-FFF2-40B4-BE49-F238E27FC236}">
                <a16:creationId xmlns:a16="http://schemas.microsoft.com/office/drawing/2014/main" id="{7CE33DE2-43DA-448A-BB45-EDEDF70F3DD3}"/>
              </a:ext>
            </a:extLst>
          </p:cNvPr>
          <p:cNvSpPr/>
          <p:nvPr/>
        </p:nvSpPr>
        <p:spPr>
          <a:xfrm>
            <a:off x="5615009" y="4000599"/>
            <a:ext cx="1511281"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prstClr val="black"/>
                </a:solidFill>
                <a:latin typeface="Myriad Pro Cond" panose="020B0506030403020204" pitchFamily="34" charset="0"/>
              </a:rPr>
              <a:t>Data Prefetching</a:t>
            </a:r>
          </a:p>
        </p:txBody>
      </p:sp>
      <p:sp>
        <p:nvSpPr>
          <p:cNvPr id="13" name="Rounded Rectangle 16">
            <a:extLst>
              <a:ext uri="{FF2B5EF4-FFF2-40B4-BE49-F238E27FC236}">
                <a16:creationId xmlns:a16="http://schemas.microsoft.com/office/drawing/2014/main" id="{E3F2E7C4-DA69-4246-80A5-5673AF88D9C9}"/>
              </a:ext>
            </a:extLst>
          </p:cNvPr>
          <p:cNvSpPr/>
          <p:nvPr/>
        </p:nvSpPr>
        <p:spPr>
          <a:xfrm>
            <a:off x="7305853" y="3992228"/>
            <a:ext cx="142243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prstClr val="black"/>
                </a:solidFill>
                <a:latin typeface="Myriad Pro Cond" panose="020B0506030403020204" pitchFamily="34" charset="0"/>
              </a:rPr>
              <a:t>…</a:t>
            </a:r>
          </a:p>
        </p:txBody>
      </p:sp>
      <p:sp>
        <p:nvSpPr>
          <p:cNvPr id="14" name="Rounded Rectangle 18">
            <a:extLst>
              <a:ext uri="{FF2B5EF4-FFF2-40B4-BE49-F238E27FC236}">
                <a16:creationId xmlns:a16="http://schemas.microsoft.com/office/drawing/2014/main" id="{C440EAF8-F8BE-4322-94BE-FDE64250A110}"/>
              </a:ext>
            </a:extLst>
          </p:cNvPr>
          <p:cNvSpPr/>
          <p:nvPr/>
        </p:nvSpPr>
        <p:spPr>
          <a:xfrm>
            <a:off x="3403748" y="1891863"/>
            <a:ext cx="2336504" cy="552369"/>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2700" b="1" dirty="0">
                <a:solidFill>
                  <a:prstClr val="black"/>
                </a:solidFill>
                <a:latin typeface="Myriad Pro Cond" panose="020B0506030403020204" pitchFamily="34" charset="0"/>
              </a:rPr>
              <a:t>Application</a:t>
            </a:r>
          </a:p>
        </p:txBody>
      </p:sp>
      <p:cxnSp>
        <p:nvCxnSpPr>
          <p:cNvPr id="15" name="Straight Arrow Connector 14">
            <a:extLst>
              <a:ext uri="{FF2B5EF4-FFF2-40B4-BE49-F238E27FC236}">
                <a16:creationId xmlns:a16="http://schemas.microsoft.com/office/drawing/2014/main" id="{89588B05-7A37-45C9-8BC1-09D8D6F0E05F}"/>
              </a:ext>
            </a:extLst>
          </p:cNvPr>
          <p:cNvCxnSpPr>
            <a:stCxn id="14" idx="2"/>
            <a:endCxn id="8" idx="0"/>
          </p:cNvCxnSpPr>
          <p:nvPr/>
        </p:nvCxnSpPr>
        <p:spPr>
          <a:xfrm>
            <a:off x="4572000" y="2444232"/>
            <a:ext cx="0" cy="349202"/>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14F3009-5F6E-4C47-BA22-11F4C078015A}"/>
              </a:ext>
            </a:extLst>
          </p:cNvPr>
          <p:cNvCxnSpPr>
            <a:stCxn id="8" idx="2"/>
          </p:cNvCxnSpPr>
          <p:nvPr/>
        </p:nvCxnSpPr>
        <p:spPr>
          <a:xfrm flipH="1">
            <a:off x="1253698" y="3731809"/>
            <a:ext cx="3318302" cy="320662"/>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E69072D-0619-45F0-9146-BB822E23DC1C}"/>
              </a:ext>
            </a:extLst>
          </p:cNvPr>
          <p:cNvCxnSpPr>
            <a:cxnSpLocks/>
            <a:stCxn id="8" idx="2"/>
            <a:endCxn id="9" idx="0"/>
          </p:cNvCxnSpPr>
          <p:nvPr/>
        </p:nvCxnSpPr>
        <p:spPr>
          <a:xfrm flipH="1">
            <a:off x="2983667" y="3731809"/>
            <a:ext cx="1588333" cy="268790"/>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66DAEBC-6009-4F86-9D78-B32ADE64AF2C}"/>
              </a:ext>
            </a:extLst>
          </p:cNvPr>
          <p:cNvCxnSpPr>
            <a:cxnSpLocks/>
            <a:stCxn id="8" idx="2"/>
            <a:endCxn id="10" idx="0"/>
          </p:cNvCxnSpPr>
          <p:nvPr/>
        </p:nvCxnSpPr>
        <p:spPr>
          <a:xfrm>
            <a:off x="4572000" y="3731809"/>
            <a:ext cx="146333" cy="268790"/>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D4F787B-9148-4497-B9C5-C9319AE2589B}"/>
              </a:ext>
            </a:extLst>
          </p:cNvPr>
          <p:cNvCxnSpPr>
            <a:cxnSpLocks/>
            <a:stCxn id="8" idx="2"/>
          </p:cNvCxnSpPr>
          <p:nvPr/>
        </p:nvCxnSpPr>
        <p:spPr>
          <a:xfrm>
            <a:off x="4572000" y="3731809"/>
            <a:ext cx="1843070" cy="364732"/>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9F0CF1E-057C-4318-AB0A-511EB435E057}"/>
              </a:ext>
            </a:extLst>
          </p:cNvPr>
          <p:cNvCxnSpPr>
            <a:cxnSpLocks/>
            <a:stCxn id="8" idx="2"/>
            <a:endCxn id="13" idx="0"/>
          </p:cNvCxnSpPr>
          <p:nvPr/>
        </p:nvCxnSpPr>
        <p:spPr>
          <a:xfrm>
            <a:off x="4572000" y="3731809"/>
            <a:ext cx="3445072" cy="260419"/>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AA9D6397-3E2D-4065-A187-F9E22ECD890B}"/>
              </a:ext>
            </a:extLst>
          </p:cNvPr>
          <p:cNvSpPr txBox="1"/>
          <p:nvPr/>
        </p:nvSpPr>
        <p:spPr>
          <a:xfrm>
            <a:off x="173870" y="1671537"/>
            <a:ext cx="2903363" cy="1408078"/>
          </a:xfrm>
          <a:prstGeom prst="rect">
            <a:avLst/>
          </a:prstGeom>
          <a:noFill/>
        </p:spPr>
        <p:txBody>
          <a:bodyPr wrap="square" rtlCol="0">
            <a:spAutoFit/>
          </a:bodyPr>
          <a:lstStyle/>
          <a:p>
            <a:pPr defTabSz="685800"/>
            <a:r>
              <a:rPr lang="en-US" sz="2400" b="1" dirty="0">
                <a:solidFill>
                  <a:srgbClr val="009900"/>
                </a:solidFill>
                <a:latin typeface="Myriad Pro Cond" panose="020B0506030403020204" pitchFamily="34" charset="0"/>
              </a:rPr>
              <a:t>Flexible, architecture-agnostic interface</a:t>
            </a:r>
          </a:p>
          <a:p>
            <a:pPr defTabSz="685800"/>
            <a:endParaRPr lang="en-US" sz="1350" b="1" dirty="0">
              <a:solidFill>
                <a:prstClr val="black"/>
              </a:solidFill>
              <a:latin typeface="Myriad Pro Cond" panose="020B0506030403020204" pitchFamily="34" charset="0"/>
            </a:endParaRPr>
          </a:p>
        </p:txBody>
      </p:sp>
      <p:cxnSp>
        <p:nvCxnSpPr>
          <p:cNvPr id="45" name="Straight Arrow Connector 44">
            <a:extLst>
              <a:ext uri="{FF2B5EF4-FFF2-40B4-BE49-F238E27FC236}">
                <a16:creationId xmlns:a16="http://schemas.microsoft.com/office/drawing/2014/main" id="{4CB79797-2559-4A02-9004-E3877BDF3D5F}"/>
              </a:ext>
            </a:extLst>
          </p:cNvPr>
          <p:cNvCxnSpPr>
            <a:cxnSpLocks/>
          </p:cNvCxnSpPr>
          <p:nvPr/>
        </p:nvCxnSpPr>
        <p:spPr>
          <a:xfrm flipH="1" flipV="1">
            <a:off x="2170734" y="2344704"/>
            <a:ext cx="2358183" cy="237555"/>
          </a:xfrm>
          <a:prstGeom prst="straightConnector1">
            <a:avLst/>
          </a:prstGeom>
          <a:ln w="38100">
            <a:solidFill>
              <a:srgbClr val="009900"/>
            </a:solidFill>
            <a:prstDash val="sysDash"/>
            <a:tailEnd type="stealth"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E17BCB93-D798-4457-9FCA-A3819E1EE285}"/>
              </a:ext>
            </a:extLst>
          </p:cNvPr>
          <p:cNvCxnSpPr>
            <a:cxnSpLocks/>
          </p:cNvCxnSpPr>
          <p:nvPr/>
        </p:nvCxnSpPr>
        <p:spPr>
          <a:xfrm flipV="1">
            <a:off x="5977720" y="3079610"/>
            <a:ext cx="803512" cy="731861"/>
          </a:xfrm>
          <a:prstGeom prst="straightConnector1">
            <a:avLst/>
          </a:prstGeom>
          <a:ln w="38100">
            <a:solidFill>
              <a:srgbClr val="009900"/>
            </a:solidFill>
            <a:prstDash val="sysDash"/>
            <a:tailEnd type="stealth" w="lg" len="lg"/>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4496694-3407-42CF-B245-828A7AC4FE4C}"/>
              </a:ext>
            </a:extLst>
          </p:cNvPr>
          <p:cNvSpPr txBox="1"/>
          <p:nvPr/>
        </p:nvSpPr>
        <p:spPr>
          <a:xfrm>
            <a:off x="6669235" y="1953400"/>
            <a:ext cx="2545193" cy="1038746"/>
          </a:xfrm>
          <a:prstGeom prst="rect">
            <a:avLst/>
          </a:prstGeom>
          <a:noFill/>
        </p:spPr>
        <p:txBody>
          <a:bodyPr wrap="square" rtlCol="0">
            <a:spAutoFit/>
          </a:bodyPr>
          <a:lstStyle/>
          <a:p>
            <a:pPr defTabSz="685800"/>
            <a:r>
              <a:rPr lang="en-US" sz="2400" b="1" dirty="0">
                <a:solidFill>
                  <a:srgbClr val="009900"/>
                </a:solidFill>
                <a:latin typeface="Myriad Pro Cond" panose="020B0506030403020204" pitchFamily="34" charset="0"/>
              </a:rPr>
              <a:t>Access to program semantics</a:t>
            </a:r>
          </a:p>
          <a:p>
            <a:pPr defTabSz="685800"/>
            <a:endParaRPr lang="en-US" sz="1350" b="1" dirty="0">
              <a:solidFill>
                <a:prstClr val="black"/>
              </a:solidFill>
              <a:latin typeface="Myriad Pro Cond" panose="020B0506030403020204" pitchFamily="34" charset="0"/>
            </a:endParaRPr>
          </a:p>
        </p:txBody>
      </p:sp>
      <p:sp>
        <p:nvSpPr>
          <p:cNvPr id="70" name="Rectangle 69">
            <a:extLst>
              <a:ext uri="{FF2B5EF4-FFF2-40B4-BE49-F238E27FC236}">
                <a16:creationId xmlns:a16="http://schemas.microsoft.com/office/drawing/2014/main" id="{21F2E53B-CAFF-41D6-A20E-F5BE7CD02E7E}"/>
              </a:ext>
            </a:extLst>
          </p:cNvPr>
          <p:cNvSpPr/>
          <p:nvPr/>
        </p:nvSpPr>
        <p:spPr>
          <a:xfrm>
            <a:off x="0" y="4973455"/>
            <a:ext cx="9144000" cy="1755549"/>
          </a:xfrm>
          <a:prstGeom prst="rect">
            <a:avLst/>
          </a:prstGeom>
          <a:solidFill>
            <a:srgbClr val="0054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3000" b="1" dirty="0">
                <a:solidFill>
                  <a:prstClr val="white"/>
                </a:solidFill>
                <a:latin typeface="Myriad Pro Cond" panose="020B0506030403020204" pitchFamily="34" charset="0"/>
              </a:rPr>
              <a:t>Performance Benefits:</a:t>
            </a:r>
          </a:p>
          <a:p>
            <a:pPr algn="ctr" defTabSz="685800"/>
            <a:r>
              <a:rPr lang="en-US" sz="3000" b="1" dirty="0">
                <a:solidFill>
                  <a:prstClr val="white"/>
                </a:solidFill>
                <a:latin typeface="Myriad Pro Cond" panose="020B0506030403020204" pitchFamily="34" charset="0"/>
              </a:rPr>
              <a:t>26.6% (up to 46.6%) from </a:t>
            </a:r>
            <a:r>
              <a:rPr lang="en-US" sz="3000" b="1" u="sng" dirty="0">
                <a:solidFill>
                  <a:prstClr val="white"/>
                </a:solidFill>
                <a:latin typeface="Myriad Pro Cond" panose="020B0506030403020204" pitchFamily="34" charset="0"/>
              </a:rPr>
              <a:t>cache locality </a:t>
            </a:r>
          </a:p>
          <a:p>
            <a:pPr algn="ctr" defTabSz="685800"/>
            <a:r>
              <a:rPr lang="en-US" sz="3000" b="1" dirty="0">
                <a:solidFill>
                  <a:prstClr val="white"/>
                </a:solidFill>
                <a:latin typeface="Myriad Pro Cond" panose="020B0506030403020204" pitchFamily="34" charset="0"/>
              </a:rPr>
              <a:t>53.7% (up to 2.8x) from </a:t>
            </a:r>
            <a:r>
              <a:rPr lang="en-US" sz="3000" b="1" u="sng" dirty="0">
                <a:solidFill>
                  <a:prstClr val="white"/>
                </a:solidFill>
                <a:latin typeface="Myriad Pro Cond" panose="020B0506030403020204" pitchFamily="34" charset="0"/>
              </a:rPr>
              <a:t>NUMA locality</a:t>
            </a:r>
          </a:p>
        </p:txBody>
      </p:sp>
    </p:spTree>
    <p:extLst>
      <p:ext uri="{BB962C8B-B14F-4D97-AF65-F5344CB8AC3E}">
        <p14:creationId xmlns:p14="http://schemas.microsoft.com/office/powerpoint/2010/main" val="603162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7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70">
                                            <p:txEl>
                                              <p:pRg st="1" end="1"/>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0">
                                            <p:txEl>
                                              <p:pRg st="0" end="0"/>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animBg="1"/>
      <p:bldP spid="11" grpId="0" animBg="1"/>
      <p:bldP spid="12" grpId="0" animBg="1"/>
      <p:bldP spid="13" grpId="0" animBg="1"/>
      <p:bldP spid="14" grpId="0" animBg="1"/>
      <p:bldP spid="44" grpId="0"/>
      <p:bldP spid="52" grpId="0"/>
      <p:bldP spid="70" grpId="0" animBg="1"/>
    </p:bld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SoC</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42000801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5664224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304</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2668599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57905" y="4529872"/>
            <a:ext cx="7032878" cy="956782"/>
            <a:chOff x="1057905" y="4543667"/>
            <a:chExt cx="7032878" cy="956782"/>
          </a:xfrm>
        </p:grpSpPr>
        <p:sp>
          <p:nvSpPr>
            <p:cNvPr id="38" name="Down Arrow 37"/>
            <p:cNvSpPr/>
            <p:nvPr/>
          </p:nvSpPr>
          <p:spPr>
            <a:xfrm>
              <a:off x="7253465" y="4543667"/>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Down Arrow 38"/>
            <p:cNvSpPr/>
            <p:nvPr/>
          </p:nvSpPr>
          <p:spPr>
            <a:xfrm>
              <a:off x="1057905" y="4543669"/>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p:cNvGrpSpPr/>
          <p:nvPr/>
        </p:nvGrpSpPr>
        <p:grpSpPr>
          <a:xfrm>
            <a:off x="1057905" y="2445128"/>
            <a:ext cx="7032878" cy="956782"/>
            <a:chOff x="1057905" y="2445128"/>
            <a:chExt cx="7032878" cy="956782"/>
          </a:xfrm>
        </p:grpSpPr>
        <p:sp>
          <p:nvSpPr>
            <p:cNvPr id="35" name="Down Arrow 34"/>
            <p:cNvSpPr/>
            <p:nvPr/>
          </p:nvSpPr>
          <p:spPr>
            <a:xfrm>
              <a:off x="7253465" y="2445128"/>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Down Arrow 55"/>
            <p:cNvSpPr/>
            <p:nvPr/>
          </p:nvSpPr>
          <p:spPr>
            <a:xfrm>
              <a:off x="1057905" y="2445130"/>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Rounded Rectangle 3"/>
          <p:cNvSpPr/>
          <p:nvPr/>
        </p:nvSpPr>
        <p:spPr>
          <a:xfrm>
            <a:off x="290253" y="1306738"/>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normAutofit/>
          </a:bodyPr>
          <a:lstStyle/>
          <a:p>
            <a:r>
              <a:rPr lang="en-US" sz="4400" dirty="0"/>
              <a:t>Heterogeneous-Reliability Memory</a:t>
            </a:r>
          </a:p>
        </p:txBody>
      </p:sp>
      <p:grpSp>
        <p:nvGrpSpPr>
          <p:cNvPr id="40" name="Group 39"/>
          <p:cNvGrpSpPr/>
          <p:nvPr/>
        </p:nvGrpSpPr>
        <p:grpSpPr>
          <a:xfrm>
            <a:off x="676479" y="1484379"/>
            <a:ext cx="7780548" cy="800460"/>
            <a:chOff x="644685" y="3285404"/>
            <a:chExt cx="7780548" cy="800460"/>
          </a:xfrm>
        </p:grpSpPr>
        <p:sp>
          <p:nvSpPr>
            <p:cNvPr id="5" name="Cloud 4"/>
            <p:cNvSpPr/>
            <p:nvPr/>
          </p:nvSpPr>
          <p:spPr>
            <a:xfrm>
              <a:off x="644685"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A</a:t>
              </a:r>
            </a:p>
          </p:txBody>
        </p:sp>
        <p:sp>
          <p:nvSpPr>
            <p:cNvPr id="6" name="Cloud 5"/>
            <p:cNvSpPr/>
            <p:nvPr/>
          </p:nvSpPr>
          <p:spPr>
            <a:xfrm>
              <a:off x="1941443"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B</a:t>
              </a:r>
            </a:p>
          </p:txBody>
        </p:sp>
        <p:sp>
          <p:nvSpPr>
            <p:cNvPr id="11" name="Cloud 10"/>
            <p:cNvSpPr/>
            <p:nvPr/>
          </p:nvSpPr>
          <p:spPr>
            <a:xfrm>
              <a:off x="3238201"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A</a:t>
              </a:r>
            </a:p>
          </p:txBody>
        </p:sp>
        <p:sp>
          <p:nvSpPr>
            <p:cNvPr id="12" name="Cloud 11"/>
            <p:cNvSpPr/>
            <p:nvPr/>
          </p:nvSpPr>
          <p:spPr>
            <a:xfrm>
              <a:off x="4534959" y="3285406"/>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B</a:t>
              </a:r>
            </a:p>
          </p:txBody>
        </p:sp>
        <p:sp>
          <p:nvSpPr>
            <p:cNvPr id="13" name="Cloud 12"/>
            <p:cNvSpPr/>
            <p:nvPr/>
          </p:nvSpPr>
          <p:spPr>
            <a:xfrm>
              <a:off x="5831717" y="3285405"/>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A</a:t>
              </a:r>
            </a:p>
          </p:txBody>
        </p:sp>
        <p:sp>
          <p:nvSpPr>
            <p:cNvPr id="14" name="Cloud 13"/>
            <p:cNvSpPr/>
            <p:nvPr/>
          </p:nvSpPr>
          <p:spPr>
            <a:xfrm>
              <a:off x="7128475" y="3285404"/>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B</a:t>
              </a:r>
            </a:p>
          </p:txBody>
        </p:sp>
      </p:grpSp>
      <p:sp>
        <p:nvSpPr>
          <p:cNvPr id="52" name="Rectangle 51"/>
          <p:cNvSpPr/>
          <p:nvPr/>
        </p:nvSpPr>
        <p:spPr>
          <a:xfrm>
            <a:off x="890513" y="4513248"/>
            <a:ext cx="7367662"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Map</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data to the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HRM</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system enabled by</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SW/HW cooperative solutions</a:t>
            </a:r>
            <a:endPar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ounded Rectangle 43"/>
          <p:cNvSpPr/>
          <p:nvPr/>
        </p:nvSpPr>
        <p:spPr>
          <a:xfrm>
            <a:off x="1663665" y="2397925"/>
            <a:ext cx="5821358" cy="1055608"/>
          </a:xfrm>
          <a:prstGeom prst="round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1</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Characterize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classify</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memory error tolerance</a:t>
            </a:r>
          </a:p>
        </p:txBody>
      </p:sp>
      <p:grpSp>
        <p:nvGrpSpPr>
          <p:cNvPr id="20" name="Group 18"/>
          <p:cNvGrpSpPr/>
          <p:nvPr/>
        </p:nvGrpSpPr>
        <p:grpSpPr>
          <a:xfrm>
            <a:off x="253075" y="5359622"/>
            <a:ext cx="8707801" cy="1267072"/>
            <a:chOff x="253075" y="5359622"/>
            <a:chExt cx="8707801" cy="1267072"/>
          </a:xfrm>
        </p:grpSpPr>
        <p:sp>
          <p:nvSpPr>
            <p:cNvPr id="33" name="Rounded Rectangle 21"/>
            <p:cNvSpPr/>
            <p:nvPr/>
          </p:nvSpPr>
          <p:spPr>
            <a:xfrm>
              <a:off x="253075" y="5476783"/>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28"/>
            <p:cNvGrpSpPr/>
            <p:nvPr/>
          </p:nvGrpSpPr>
          <p:grpSpPr>
            <a:xfrm>
              <a:off x="676479" y="5712919"/>
              <a:ext cx="7780548" cy="710040"/>
              <a:chOff x="676479" y="5712919"/>
              <a:chExt cx="7780548" cy="710040"/>
            </a:xfrm>
          </p:grpSpPr>
          <p:sp>
            <p:nvSpPr>
              <p:cNvPr id="58" name="Rounded Rectangle 33"/>
              <p:cNvSpPr/>
              <p:nvPr/>
            </p:nvSpPr>
            <p:spPr>
              <a:xfrm>
                <a:off x="676479" y="5724440"/>
                <a:ext cx="1296758"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Reliable memory</a:t>
                </a:r>
              </a:p>
            </p:txBody>
          </p:sp>
          <p:sp>
            <p:nvSpPr>
              <p:cNvPr id="60" name="Rounded Rectangle 35"/>
              <p:cNvSpPr/>
              <p:nvPr/>
            </p:nvSpPr>
            <p:spPr>
              <a:xfrm>
                <a:off x="1973237" y="5724440"/>
                <a:ext cx="3890274"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Parity memory </a:t>
                </a:r>
                <a:b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software recovery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Par+R</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36"/>
              <p:cNvSpPr/>
              <p:nvPr/>
            </p:nvSpPr>
            <p:spPr>
              <a:xfrm>
                <a:off x="5863511" y="5712919"/>
                <a:ext cx="2593516"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Low-cost memory</a:t>
                </a:r>
              </a:p>
            </p:txBody>
          </p:sp>
        </p:grpSp>
        <p:sp>
          <p:nvSpPr>
            <p:cNvPr id="43" name="TextBox 29"/>
            <p:cNvSpPr txBox="1"/>
            <p:nvPr/>
          </p:nvSpPr>
          <p:spPr>
            <a:xfrm>
              <a:off x="7485023" y="5359622"/>
              <a:ext cx="1475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Unreliable</a:t>
              </a:r>
            </a:p>
          </p:txBody>
        </p:sp>
        <p:sp>
          <p:nvSpPr>
            <p:cNvPr id="45" name="TextBox 30"/>
            <p:cNvSpPr txBox="1"/>
            <p:nvPr/>
          </p:nvSpPr>
          <p:spPr>
            <a:xfrm>
              <a:off x="265997" y="5372982"/>
              <a:ext cx="117474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Reliable</a:t>
              </a:r>
            </a:p>
          </p:txBody>
        </p:sp>
      </p:grpSp>
      <p:grpSp>
        <p:nvGrpSpPr>
          <p:cNvPr id="29" name="Group 28"/>
          <p:cNvGrpSpPr/>
          <p:nvPr/>
        </p:nvGrpSpPr>
        <p:grpSpPr>
          <a:xfrm>
            <a:off x="220417" y="3391760"/>
            <a:ext cx="8800185" cy="1268831"/>
            <a:chOff x="220417" y="3391760"/>
            <a:chExt cx="8800185" cy="1268831"/>
          </a:xfrm>
        </p:grpSpPr>
        <p:grpSp>
          <p:nvGrpSpPr>
            <p:cNvPr id="10" name="Group 9"/>
            <p:cNvGrpSpPr/>
            <p:nvPr/>
          </p:nvGrpSpPr>
          <p:grpSpPr>
            <a:xfrm>
              <a:off x="220417" y="3391760"/>
              <a:ext cx="8800185" cy="1268831"/>
              <a:chOff x="220417" y="3391760"/>
              <a:chExt cx="8800185" cy="1268831"/>
            </a:xfrm>
          </p:grpSpPr>
          <p:sp>
            <p:nvSpPr>
              <p:cNvPr id="32" name="Rounded Rectangle 31"/>
              <p:cNvSpPr/>
              <p:nvPr/>
            </p:nvSpPr>
            <p:spPr>
              <a:xfrm>
                <a:off x="290253" y="3391760"/>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220417" y="4198926"/>
                <a:ext cx="15350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Vulnerable</a:t>
                </a:r>
              </a:p>
            </p:txBody>
          </p:sp>
          <p:sp>
            <p:nvSpPr>
              <p:cNvPr id="42" name="TextBox 41"/>
              <p:cNvSpPr txBox="1"/>
              <p:nvPr/>
            </p:nvSpPr>
            <p:spPr>
              <a:xfrm>
                <a:off x="7816105" y="4198926"/>
                <a:ext cx="12044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Calibri" panose="020F0502020204030204"/>
                    <a:ea typeface="+mn-ea"/>
                    <a:cs typeface="+mn-cs"/>
                  </a:rPr>
                  <a:t>Tolerant</a:t>
                </a:r>
              </a:p>
            </p:txBody>
          </p:sp>
        </p:grpSp>
        <p:grpSp>
          <p:nvGrpSpPr>
            <p:cNvPr id="22" name="Group 21"/>
            <p:cNvGrpSpPr/>
            <p:nvPr/>
          </p:nvGrpSpPr>
          <p:grpSpPr>
            <a:xfrm>
              <a:off x="677394" y="3515307"/>
              <a:ext cx="7779633" cy="897736"/>
              <a:chOff x="677394" y="3515307"/>
              <a:chExt cx="7779633" cy="897736"/>
            </a:xfrm>
          </p:grpSpPr>
          <p:sp>
            <p:nvSpPr>
              <p:cNvPr id="15" name="Rectangle 14"/>
              <p:cNvSpPr/>
              <p:nvPr/>
            </p:nvSpPr>
            <p:spPr>
              <a:xfrm>
                <a:off x="677394" y="3515307"/>
                <a:ext cx="1296758" cy="800457"/>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A</a:t>
                </a:r>
              </a:p>
            </p:txBody>
          </p:sp>
          <p:sp>
            <p:nvSpPr>
              <p:cNvPr id="17" name="Oval 16"/>
              <p:cNvSpPr/>
              <p:nvPr/>
            </p:nvSpPr>
            <p:spPr>
              <a:xfrm>
                <a:off x="5862596"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A</a:t>
                </a:r>
              </a:p>
            </p:txBody>
          </p:sp>
          <p:sp>
            <p:nvSpPr>
              <p:cNvPr id="21" name="Oval 20"/>
              <p:cNvSpPr/>
              <p:nvPr/>
            </p:nvSpPr>
            <p:spPr>
              <a:xfrm>
                <a:off x="7160269"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B</a:t>
                </a:r>
              </a:p>
            </p:txBody>
          </p:sp>
          <p:grpSp>
            <p:nvGrpSpPr>
              <p:cNvPr id="23" name="Group 22"/>
              <p:cNvGrpSpPr/>
              <p:nvPr/>
            </p:nvGrpSpPr>
            <p:grpSpPr>
              <a:xfrm>
                <a:off x="3270910" y="3515307"/>
                <a:ext cx="1296758" cy="897736"/>
                <a:chOff x="3238201" y="4595275"/>
                <a:chExt cx="1296758" cy="897736"/>
              </a:xfrm>
            </p:grpSpPr>
            <p:sp>
              <p:nvSpPr>
                <p:cNvPr id="24" name="Isosceles Triangle 23"/>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tangle 24"/>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A</a:t>
                  </a:r>
                </a:p>
              </p:txBody>
            </p:sp>
          </p:grpSp>
          <p:grpSp>
            <p:nvGrpSpPr>
              <p:cNvPr id="26" name="Group 25"/>
              <p:cNvGrpSpPr/>
              <p:nvPr/>
            </p:nvGrpSpPr>
            <p:grpSpPr>
              <a:xfrm>
                <a:off x="4566753" y="3515307"/>
                <a:ext cx="1296758" cy="897736"/>
                <a:chOff x="3238201" y="4595275"/>
                <a:chExt cx="1296758" cy="897736"/>
              </a:xfrm>
            </p:grpSpPr>
            <p:sp>
              <p:nvSpPr>
                <p:cNvPr id="27" name="Isosceles Triangle 2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2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B</a:t>
                  </a:r>
                </a:p>
              </p:txBody>
            </p:sp>
          </p:grpSp>
          <p:grpSp>
            <p:nvGrpSpPr>
              <p:cNvPr id="46" name="Group 45"/>
              <p:cNvGrpSpPr/>
              <p:nvPr/>
            </p:nvGrpSpPr>
            <p:grpSpPr>
              <a:xfrm>
                <a:off x="1990606" y="3515307"/>
                <a:ext cx="1296758" cy="897736"/>
                <a:chOff x="3238201" y="4595275"/>
                <a:chExt cx="1296758" cy="897736"/>
              </a:xfrm>
            </p:grpSpPr>
            <p:sp>
              <p:nvSpPr>
                <p:cNvPr id="47" name="Isosceles Triangle 4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4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B</a:t>
                  </a:r>
                </a:p>
              </p:txBody>
            </p:sp>
          </p:grpSp>
        </p:grpSp>
      </p:grpSp>
      <p:sp>
        <p:nvSpPr>
          <p:cNvPr id="19" name="Slide Number Placeholder 1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305</a:t>
            </a:fld>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3457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up)">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iterate type="lt">
                                    <p:tmPct val="0"/>
                                  </p:iterate>
                                  <p:childTnLst>
                                    <p:set>
                                      <p:cBhvr>
                                        <p:cTn id="14" dur="1" fill="hold">
                                          <p:stCondLst>
                                            <p:cond delay="0"/>
                                          </p:stCondLst>
                                        </p:cTn>
                                        <p:tgtEl>
                                          <p:spTgt spid="44"/>
                                        </p:tgtEl>
                                        <p:attrNameLst>
                                          <p:attrName>style.visibility</p:attrName>
                                        </p:attrNameLst>
                                      </p:cBhvr>
                                      <p:to>
                                        <p:strVal val="visible"/>
                                      </p:to>
                                    </p:set>
                                    <p:animEffect transition="in" filter="wipe(up)">
                                      <p:cBhvr>
                                        <p:cTn id="15" dur="500"/>
                                        <p:tgtEl>
                                          <p:spTgt spid="44"/>
                                        </p:tgtEl>
                                      </p:cBhvr>
                                    </p:animEffect>
                                  </p:childTnLst>
                                </p:cTn>
                              </p:par>
                              <p:par>
                                <p:cTn id="16" presetID="22" presetClass="entr" presetSubtype="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par>
                          <p:cTn id="19" fill="hold">
                            <p:stCondLst>
                              <p:cond delay="500"/>
                            </p:stCondLst>
                            <p:childTnLst>
                              <p:par>
                                <p:cTn id="20" presetID="22" presetClass="entr" presetSubtype="1"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up)">
                                      <p:cBhvr>
                                        <p:cTn id="30" dur="500"/>
                                        <p:tgtEl>
                                          <p:spTgt spid="52"/>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p:bldP spid="44" grpId="0"/>
    </p:bld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solidFill>
                  <a:srgbClr val="0432FF"/>
                </a:solidFill>
              </a:rPr>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8514285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Data-Aware Cross-Layer Hybrid System Management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307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682556844"/>
      </p:ext>
    </p:extLst>
  </p:cSld>
  <p:clrMapOvr>
    <a:masterClrMapping/>
  </p:clrMapOvr>
  <p:transition/>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7540001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309</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mn-ea"/>
                <a:cs typeface="+mn-cs"/>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FF"/>
                </a:solidFill>
                <a:effectLst/>
                <a:uLnTx/>
                <a:uFillTx/>
                <a:latin typeface="Cambria"/>
                <a:ea typeface="Cambria"/>
                <a:cs typeface="Cambria"/>
                <a:sym typeface="Cambria"/>
              </a:rPr>
              <a:t>Map more error-tolerant DNN layers </a:t>
            </a:r>
          </a:p>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0" i="0" u="none" strike="noStrike" kern="0" cap="none" spc="0" normalizeH="0" baseline="0" noProof="0" dirty="0">
                <a:ln>
                  <a:noFill/>
                </a:ln>
                <a:solidFill>
                  <a:srgbClr val="FF0000"/>
                </a:solidFill>
                <a:effectLst/>
                <a:uLnTx/>
                <a:uFillTx/>
                <a:latin typeface="Cambria"/>
                <a:ea typeface="Cambria"/>
                <a:cs typeface="Cambria"/>
                <a:sym typeface="Cambria"/>
              </a:rPr>
              <a:t>to DRAM partitions </a:t>
            </a:r>
            <a:r>
              <a:rPr kumimoji="0" lang="en-US" sz="2667" b="1" i="0" u="none" strike="noStrike" kern="0" cap="none" spc="0" normalizeH="0" baseline="0" noProof="0" dirty="0">
                <a:ln>
                  <a:noFill/>
                </a:ln>
                <a:solidFill>
                  <a:srgbClr val="FF0000"/>
                </a:solidFill>
                <a:effectLst/>
                <a:uLnTx/>
                <a:uFillTx/>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mn-cs"/>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&lt;2%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&lt;5%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&lt;6%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&lt;8%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00"/>
                </a:solidFill>
                <a:effectLst/>
                <a:uLnTx/>
                <a:uFillTx/>
                <a:latin typeface="Cambria"/>
                <a:ea typeface="Cambria"/>
                <a:cs typeface="Cambria"/>
                <a:sym typeface="Cambria"/>
              </a:rPr>
              <a:t>4 DRAM partitions </a:t>
            </a:r>
            <a:r>
              <a:rPr kumimoji="0" lang="en-US" sz="2667" b="0" i="0" u="none" strike="noStrike" kern="0" cap="none" spc="0" normalizeH="0" baseline="0" noProof="0" dirty="0">
                <a:ln>
                  <a:noFill/>
                </a:ln>
                <a:solidFill>
                  <a:srgbClr val="000000"/>
                </a:solidFill>
                <a:effectLst/>
                <a:uLnTx/>
                <a:uFillTx/>
                <a:latin typeface="Cambria"/>
                <a:ea typeface="Cambria"/>
                <a:cs typeface="Cambria"/>
                <a:sym typeface="Cambria"/>
              </a:rPr>
              <a:t>with different error rates</a:t>
            </a:r>
          </a:p>
        </p:txBody>
      </p:sp>
    </p:spTree>
    <p:extLst>
      <p:ext uri="{BB962C8B-B14F-4D97-AF65-F5344CB8AC3E}">
        <p14:creationId xmlns:p14="http://schemas.microsoft.com/office/powerpoint/2010/main" val="1349535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4" name="Google Shape;374;p41"/>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defTabSz="1219170">
              <a:buClr>
                <a:srgbClr val="000000"/>
              </a:buClr>
            </a:pPr>
            <a:fld id="{00000000-1234-1234-1234-123412341234}" type="slidenum">
              <a:rPr lang="en" kern="0">
                <a:solidFill>
                  <a:srgbClr val="595959"/>
                </a:solidFill>
                <a:latin typeface="Arial"/>
                <a:cs typeface="Arial"/>
                <a:sym typeface="Arial"/>
              </a:rPr>
              <a:pPr defTabSz="1219170">
                <a:buClr>
                  <a:srgbClr val="000000"/>
                </a:buClr>
              </a:pPr>
              <a:t>310</a:t>
            </a:fld>
            <a:endParaRPr kern="0" dirty="0">
              <a:solidFill>
                <a:srgbClr val="595959"/>
              </a:solidFill>
              <a:latin typeface="Arial"/>
              <a:cs typeface="Arial"/>
              <a:sym typeface="Arial"/>
            </a:endParaRPr>
          </a:p>
        </p:txBody>
      </p:sp>
      <p:sp>
        <p:nvSpPr>
          <p:cNvPr id="375" name="Google Shape;375;p41"/>
          <p:cNvSpPr txBox="1">
            <a:spLocks noGrp="1"/>
          </p:cNvSpPr>
          <p:nvPr>
            <p:ph type="body" idx="1"/>
          </p:nvPr>
        </p:nvSpPr>
        <p:spPr>
          <a:xfrm>
            <a:off x="349049" y="772449"/>
            <a:ext cx="8520600" cy="1853700"/>
          </a:xfrm>
          <a:prstGeom prst="rect">
            <a:avLst/>
          </a:prstGeom>
        </p:spPr>
        <p:txBody>
          <a:bodyPr spcFirstLastPara="1" wrap="square" lIns="91425" tIns="91425" rIns="91425" bIns="91425" anchor="t" anchorCtr="0">
            <a:noAutofit/>
          </a:bodyPr>
          <a:lstStyle/>
          <a:p>
            <a:pPr marL="0" indent="0">
              <a:buClr>
                <a:schemeClr val="dk1"/>
              </a:buClr>
              <a:buSzPts val="1100"/>
              <a:buNone/>
            </a:pPr>
            <a:r>
              <a:rPr lang="en" b="1" u="sng" dirty="0">
                <a:solidFill>
                  <a:schemeClr val="tx1"/>
                </a:solidFill>
                <a:latin typeface="Cambria"/>
                <a:ea typeface="Cambria"/>
                <a:cs typeface="Cambria"/>
                <a:sym typeface="Cambria"/>
              </a:rPr>
              <a:t>Key idea</a:t>
            </a:r>
            <a:r>
              <a:rPr lang="en" b="1" dirty="0">
                <a:solidFill>
                  <a:schemeClr val="tx1"/>
                </a:solidFill>
                <a:latin typeface="Cambria"/>
                <a:ea typeface="Cambria"/>
                <a:cs typeface="Cambria"/>
                <a:sym typeface="Cambria"/>
              </a:rPr>
              <a:t>: </a:t>
            </a:r>
            <a:r>
              <a:rPr lang="en" sz="2667" dirty="0">
                <a:solidFill>
                  <a:schemeClr val="dk1"/>
                </a:solidFill>
                <a:latin typeface="Cambria"/>
                <a:ea typeface="Cambria"/>
                <a:cs typeface="Cambria"/>
                <a:sym typeface="Cambria"/>
              </a:rPr>
              <a:t>Enable </a:t>
            </a:r>
            <a:r>
              <a:rPr lang="en" sz="2667" b="1" dirty="0">
                <a:solidFill>
                  <a:srgbClr val="B45F06"/>
                </a:solidFill>
                <a:latin typeface="Cambria"/>
                <a:ea typeface="Cambria"/>
                <a:cs typeface="Cambria"/>
                <a:sym typeface="Cambria"/>
              </a:rPr>
              <a:t>accurate, efficient</a:t>
            </a:r>
            <a:r>
              <a:rPr lang="en" sz="2667" b="1" dirty="0">
                <a:solidFill>
                  <a:srgbClr val="5B0F00"/>
                </a:solidFill>
                <a:latin typeface="Cambria"/>
                <a:ea typeface="Cambria"/>
                <a:cs typeface="Cambria"/>
                <a:sym typeface="Cambria"/>
              </a:rPr>
              <a:t> </a:t>
            </a:r>
            <a:r>
              <a:rPr lang="en" sz="2667" dirty="0">
                <a:solidFill>
                  <a:schemeClr val="dk1"/>
                </a:solidFill>
                <a:latin typeface="Cambria"/>
                <a:ea typeface="Cambria"/>
                <a:cs typeface="Cambria"/>
                <a:sym typeface="Cambria"/>
              </a:rPr>
              <a:t>DNN inference using </a:t>
            </a:r>
            <a:r>
              <a:rPr lang="en" sz="2667" b="1" dirty="0">
                <a:solidFill>
                  <a:srgbClr val="B45F06"/>
                </a:solidFill>
                <a:latin typeface="Cambria"/>
                <a:ea typeface="Cambria"/>
                <a:cs typeface="Cambria"/>
                <a:sym typeface="Cambria"/>
              </a:rPr>
              <a:t>approximate DRAM</a:t>
            </a:r>
            <a:r>
              <a:rPr lang="en" sz="2667" dirty="0">
                <a:solidFill>
                  <a:schemeClr val="dk1"/>
                </a:solidFill>
                <a:latin typeface="Cambria"/>
                <a:ea typeface="Cambria"/>
                <a:cs typeface="Cambria"/>
                <a:sym typeface="Cambria"/>
              </a:rPr>
              <a:t> </a:t>
            </a:r>
          </a:p>
          <a:p>
            <a:pPr marL="0" indent="0">
              <a:buClr>
                <a:schemeClr val="dk1"/>
              </a:buClr>
              <a:buSzPts val="1100"/>
              <a:buNone/>
            </a:pPr>
            <a:endParaRPr lang="en" sz="2667" dirty="0">
              <a:solidFill>
                <a:schemeClr val="dk1"/>
              </a:solidFill>
              <a:latin typeface="Cambria"/>
              <a:ea typeface="Cambria"/>
              <a:cs typeface="Cambria"/>
              <a:sym typeface="Cambria"/>
            </a:endParaRPr>
          </a:p>
          <a:p>
            <a:pPr marL="0" indent="0">
              <a:buClr>
                <a:schemeClr val="dk1"/>
              </a:buClr>
              <a:buSzPts val="1100"/>
              <a:buNone/>
            </a:pPr>
            <a:r>
              <a:rPr lang="en" sz="2667" b="1" dirty="0">
                <a:solidFill>
                  <a:schemeClr val="dk1"/>
                </a:solidFill>
                <a:latin typeface="Cambria"/>
                <a:ea typeface="Cambria"/>
                <a:cs typeface="Cambria"/>
                <a:sym typeface="Cambria"/>
              </a:rPr>
              <a:t>EDEN</a:t>
            </a:r>
            <a:r>
              <a:rPr lang="en" sz="2667" dirty="0">
                <a:solidFill>
                  <a:schemeClr val="dk1"/>
                </a:solidFill>
                <a:latin typeface="Cambria"/>
                <a:ea typeface="Cambria"/>
                <a:cs typeface="Cambria"/>
                <a:sym typeface="Cambria"/>
              </a:rPr>
              <a:t> is an </a:t>
            </a:r>
            <a:r>
              <a:rPr lang="en" sz="2667" b="1" dirty="0">
                <a:solidFill>
                  <a:schemeClr val="dk1"/>
                </a:solidFill>
                <a:latin typeface="Cambria"/>
                <a:ea typeface="Cambria"/>
                <a:cs typeface="Cambria"/>
                <a:sym typeface="Cambria"/>
              </a:rPr>
              <a:t>iterative</a:t>
            </a:r>
            <a:r>
              <a:rPr lang="en" sz="2667" dirty="0">
                <a:solidFill>
                  <a:schemeClr val="dk1"/>
                </a:solidFill>
                <a:latin typeface="Cambria"/>
                <a:ea typeface="Cambria"/>
                <a:cs typeface="Cambria"/>
                <a:sym typeface="Cambria"/>
              </a:rPr>
              <a:t> process that has </a:t>
            </a:r>
            <a:r>
              <a:rPr lang="en" sz="2667" b="1" u="sng" dirty="0">
                <a:solidFill>
                  <a:srgbClr val="274E13"/>
                </a:solidFill>
                <a:latin typeface="Cambria"/>
                <a:ea typeface="Cambria"/>
                <a:cs typeface="Cambria"/>
                <a:sym typeface="Cambria"/>
              </a:rPr>
              <a:t>3 key steps</a:t>
            </a:r>
            <a:endParaRPr sz="2667" u="sng"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B48501AA-DC18-6C49-8AE0-ECBF10466C7E}"/>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defTabSz="1219170">
              <a:buClr>
                <a:srgbClr val="000000"/>
              </a:buClr>
            </a:pPr>
            <a:r>
              <a:rPr lang="en-US" sz="3200" b="1" kern="0" dirty="0">
                <a:solidFill>
                  <a:srgbClr val="000000"/>
                </a:solidFill>
                <a:latin typeface="Cambria" panose="02040503050406030204" pitchFamily="18" charset="0"/>
                <a:cs typeface="Arial"/>
                <a:sym typeface="Arial"/>
              </a:rPr>
              <a:t>EDEN: Overview</a:t>
            </a:r>
            <a:endParaRPr sz="3200" b="1" kern="0" dirty="0">
              <a:solidFill>
                <a:srgbClr val="000000"/>
              </a:solidFill>
              <a:latin typeface="Cambria" panose="02040503050406030204" pitchFamily="18" charset="0"/>
              <a:cs typeface="Arial"/>
              <a:sym typeface="Arial"/>
            </a:endParaRPr>
          </a:p>
        </p:txBody>
      </p:sp>
      <p:pic>
        <p:nvPicPr>
          <p:cNvPr id="10" name="Google Shape;59;p13">
            <a:extLst>
              <a:ext uri="{FF2B5EF4-FFF2-40B4-BE49-F238E27FC236}">
                <a16:creationId xmlns:a16="http://schemas.microsoft.com/office/drawing/2014/main" id="{44E3F6C0-61D5-8041-A61A-244B27314E48}"/>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grpSp>
        <p:nvGrpSpPr>
          <p:cNvPr id="9" name="Group 8">
            <a:extLst>
              <a:ext uri="{FF2B5EF4-FFF2-40B4-BE49-F238E27FC236}">
                <a16:creationId xmlns:a16="http://schemas.microsoft.com/office/drawing/2014/main" id="{C0A675A9-990B-224C-889D-9436662921F4}"/>
              </a:ext>
            </a:extLst>
          </p:cNvPr>
          <p:cNvGrpSpPr/>
          <p:nvPr/>
        </p:nvGrpSpPr>
        <p:grpSpPr>
          <a:xfrm>
            <a:off x="48516" y="2744627"/>
            <a:ext cx="8792317" cy="3810348"/>
            <a:chOff x="1" y="2043807"/>
            <a:chExt cx="6594238" cy="2857761"/>
          </a:xfrm>
        </p:grpSpPr>
        <p:pic>
          <p:nvPicPr>
            <p:cNvPr id="5" name="Picture 4">
              <a:extLst>
                <a:ext uri="{FF2B5EF4-FFF2-40B4-BE49-F238E27FC236}">
                  <a16:creationId xmlns:a16="http://schemas.microsoft.com/office/drawing/2014/main" id="{514CEB99-0D10-B749-83DE-A0A96CA2B79A}"/>
                </a:ext>
              </a:extLst>
            </p:cNvPr>
            <p:cNvPicPr>
              <a:picLocks noChangeAspect="1"/>
            </p:cNvPicPr>
            <p:nvPr/>
          </p:nvPicPr>
          <p:blipFill>
            <a:blip r:embed="rId4"/>
            <a:stretch>
              <a:fillRect/>
            </a:stretch>
          </p:blipFill>
          <p:spPr>
            <a:xfrm>
              <a:off x="410855" y="2043807"/>
              <a:ext cx="6183384" cy="2857761"/>
            </a:xfrm>
            <a:prstGeom prst="rect">
              <a:avLst/>
            </a:prstGeom>
          </p:spPr>
        </p:pic>
        <p:sp>
          <p:nvSpPr>
            <p:cNvPr id="15" name="Google Shape;234;p29">
              <a:extLst>
                <a:ext uri="{FF2B5EF4-FFF2-40B4-BE49-F238E27FC236}">
                  <a16:creationId xmlns:a16="http://schemas.microsoft.com/office/drawing/2014/main" id="{028EBE68-2940-CB4E-9E1A-41E956C4528E}"/>
                </a:ext>
              </a:extLst>
            </p:cNvPr>
            <p:cNvSpPr/>
            <p:nvPr/>
          </p:nvSpPr>
          <p:spPr>
            <a:xfrm>
              <a:off x="1" y="2159899"/>
              <a:ext cx="1466849" cy="2518427"/>
            </a:xfrm>
            <a:prstGeom prst="rect">
              <a:avLst/>
            </a:prstGeom>
            <a:solidFill>
              <a:srgbClr val="FFFFFF">
                <a:alpha val="62570"/>
              </a:srgbClr>
            </a:solidFill>
            <a:ln>
              <a:noFill/>
            </a:ln>
          </p:spPr>
          <p:txBody>
            <a:bodyPr spcFirstLastPara="1" wrap="square" lIns="91425" tIns="91425" rIns="91425" bIns="91425" anchor="ctr" anchorCtr="0">
              <a:noAutofit/>
            </a:bodyPr>
            <a:lstStyle/>
            <a:p>
              <a:pPr defTabSz="1219170">
                <a:buClr>
                  <a:srgbClr val="000000"/>
                </a:buClr>
              </a:pPr>
              <a:endParaRPr sz="1400" kern="0">
                <a:solidFill>
                  <a:srgbClr val="000000"/>
                </a:solidFill>
                <a:latin typeface="Arial"/>
                <a:cs typeface="Arial"/>
                <a:sym typeface="Arial"/>
              </a:endParaRPr>
            </a:p>
          </p:txBody>
        </p:sp>
        <p:sp>
          <p:nvSpPr>
            <p:cNvPr id="16" name="Google Shape;234;p29">
              <a:extLst>
                <a:ext uri="{FF2B5EF4-FFF2-40B4-BE49-F238E27FC236}">
                  <a16:creationId xmlns:a16="http://schemas.microsoft.com/office/drawing/2014/main" id="{E6106311-5243-FB4A-ACC9-1CC6592C786C}"/>
                </a:ext>
              </a:extLst>
            </p:cNvPr>
            <p:cNvSpPr/>
            <p:nvPr/>
          </p:nvSpPr>
          <p:spPr>
            <a:xfrm>
              <a:off x="5647345" y="2043807"/>
              <a:ext cx="946894" cy="2857761"/>
            </a:xfrm>
            <a:prstGeom prst="rect">
              <a:avLst/>
            </a:prstGeom>
            <a:solidFill>
              <a:srgbClr val="FFFFFF">
                <a:alpha val="62570"/>
              </a:srgbClr>
            </a:solidFill>
            <a:ln>
              <a:noFill/>
            </a:ln>
          </p:spPr>
          <p:txBody>
            <a:bodyPr spcFirstLastPara="1" wrap="square" lIns="91425" tIns="91425" rIns="91425" bIns="91425" anchor="ctr" anchorCtr="0">
              <a:noAutofit/>
            </a:bodyPr>
            <a:lstStyle/>
            <a:p>
              <a:pPr defTabSz="1219170">
                <a:buClr>
                  <a:srgbClr val="000000"/>
                </a:buClr>
              </a:pPr>
              <a:endParaRPr sz="1400" kern="0">
                <a:solidFill>
                  <a:srgbClr val="000000"/>
                </a:solidFill>
                <a:latin typeface="Arial"/>
                <a:cs typeface="Arial"/>
                <a:sym typeface="Arial"/>
              </a:endParaRPr>
            </a:p>
          </p:txBody>
        </p:sp>
        <p:sp>
          <p:nvSpPr>
            <p:cNvPr id="17" name="Google Shape;234;p29">
              <a:extLst>
                <a:ext uri="{FF2B5EF4-FFF2-40B4-BE49-F238E27FC236}">
                  <a16:creationId xmlns:a16="http://schemas.microsoft.com/office/drawing/2014/main" id="{066B7375-2760-DB4D-A79A-906847163A82}"/>
                </a:ext>
              </a:extLst>
            </p:cNvPr>
            <p:cNvSpPr/>
            <p:nvPr/>
          </p:nvSpPr>
          <p:spPr>
            <a:xfrm>
              <a:off x="2158409" y="2159898"/>
              <a:ext cx="3488936" cy="292184"/>
            </a:xfrm>
            <a:prstGeom prst="rect">
              <a:avLst/>
            </a:prstGeom>
            <a:solidFill>
              <a:srgbClr val="FFFFFF">
                <a:alpha val="62570"/>
              </a:srgbClr>
            </a:solidFill>
            <a:ln>
              <a:noFill/>
            </a:ln>
          </p:spPr>
          <p:txBody>
            <a:bodyPr spcFirstLastPara="1" wrap="square" lIns="91425" tIns="91425" rIns="91425" bIns="91425" anchor="ctr" anchorCtr="0">
              <a:noAutofit/>
            </a:bodyPr>
            <a:lstStyle/>
            <a:p>
              <a:pPr defTabSz="1219170">
                <a:buClr>
                  <a:srgbClr val="000000"/>
                </a:buClr>
              </a:pPr>
              <a:endParaRPr sz="1400" kern="0">
                <a:solidFill>
                  <a:srgbClr val="000000"/>
                </a:solidFill>
                <a:latin typeface="Arial"/>
                <a:cs typeface="Arial"/>
                <a:sym typeface="Arial"/>
              </a:endParaRPr>
            </a:p>
          </p:txBody>
        </p:sp>
        <p:sp>
          <p:nvSpPr>
            <p:cNvPr id="18" name="Google Shape;234;p29">
              <a:extLst>
                <a:ext uri="{FF2B5EF4-FFF2-40B4-BE49-F238E27FC236}">
                  <a16:creationId xmlns:a16="http://schemas.microsoft.com/office/drawing/2014/main" id="{87854133-2D5E-9A42-9965-A88F61C555C7}"/>
                </a:ext>
              </a:extLst>
            </p:cNvPr>
            <p:cNvSpPr/>
            <p:nvPr/>
          </p:nvSpPr>
          <p:spPr>
            <a:xfrm>
              <a:off x="2946232" y="2276367"/>
              <a:ext cx="1221731" cy="2210574"/>
            </a:xfrm>
            <a:prstGeom prst="rect">
              <a:avLst/>
            </a:prstGeom>
            <a:solidFill>
              <a:srgbClr val="FFFFFF">
                <a:alpha val="62570"/>
              </a:srgbClr>
            </a:solidFill>
            <a:ln>
              <a:noFill/>
            </a:ln>
          </p:spPr>
          <p:txBody>
            <a:bodyPr spcFirstLastPara="1" wrap="square" lIns="91425" tIns="91425" rIns="91425" bIns="91425" anchor="ctr" anchorCtr="0">
              <a:noAutofit/>
            </a:bodyPr>
            <a:lstStyle/>
            <a:p>
              <a:pPr defTabSz="1219170">
                <a:buClr>
                  <a:srgbClr val="000000"/>
                </a:buClr>
              </a:pPr>
              <a:endParaRPr sz="1400" kern="0">
                <a:solidFill>
                  <a:srgbClr val="000000"/>
                </a:solidFill>
                <a:latin typeface="Arial"/>
                <a:cs typeface="Arial"/>
                <a:sym typeface="Arial"/>
              </a:endParaRPr>
            </a:p>
          </p:txBody>
        </p:sp>
        <p:sp>
          <p:nvSpPr>
            <p:cNvPr id="19" name="Google Shape;234;p29">
              <a:extLst>
                <a:ext uri="{FF2B5EF4-FFF2-40B4-BE49-F238E27FC236}">
                  <a16:creationId xmlns:a16="http://schemas.microsoft.com/office/drawing/2014/main" id="{7336BDBA-98DC-C74E-AF4C-AF7A1724A984}"/>
                </a:ext>
              </a:extLst>
            </p:cNvPr>
            <p:cNvSpPr/>
            <p:nvPr/>
          </p:nvSpPr>
          <p:spPr>
            <a:xfrm>
              <a:off x="4167963" y="3887226"/>
              <a:ext cx="1499190" cy="961074"/>
            </a:xfrm>
            <a:prstGeom prst="rect">
              <a:avLst/>
            </a:prstGeom>
            <a:solidFill>
              <a:srgbClr val="FFFFFF">
                <a:alpha val="62570"/>
              </a:srgbClr>
            </a:solidFill>
            <a:ln>
              <a:noFill/>
            </a:ln>
          </p:spPr>
          <p:txBody>
            <a:bodyPr spcFirstLastPara="1" wrap="square" lIns="91425" tIns="91425" rIns="91425" bIns="91425" anchor="ctr" anchorCtr="0">
              <a:noAutofit/>
            </a:bodyPr>
            <a:lstStyle/>
            <a:p>
              <a:pPr defTabSz="1219170">
                <a:buClr>
                  <a:srgbClr val="000000"/>
                </a:buClr>
              </a:pPr>
              <a:endParaRPr sz="1400" kern="0">
                <a:solidFill>
                  <a:srgbClr val="000000"/>
                </a:solidFill>
                <a:latin typeface="Arial"/>
                <a:cs typeface="Arial"/>
                <a:sym typeface="Arial"/>
              </a:endParaRPr>
            </a:p>
          </p:txBody>
        </p:sp>
        <p:sp>
          <p:nvSpPr>
            <p:cNvPr id="20" name="Google Shape;234;p29">
              <a:extLst>
                <a:ext uri="{FF2B5EF4-FFF2-40B4-BE49-F238E27FC236}">
                  <a16:creationId xmlns:a16="http://schemas.microsoft.com/office/drawing/2014/main" id="{505862AE-BE22-274D-9023-6B68CA0C1492}"/>
                </a:ext>
              </a:extLst>
            </p:cNvPr>
            <p:cNvSpPr/>
            <p:nvPr/>
          </p:nvSpPr>
          <p:spPr>
            <a:xfrm>
              <a:off x="2083852" y="3394074"/>
              <a:ext cx="862380" cy="168275"/>
            </a:xfrm>
            <a:prstGeom prst="rect">
              <a:avLst/>
            </a:prstGeom>
            <a:solidFill>
              <a:srgbClr val="FFFFFF">
                <a:alpha val="62570"/>
              </a:srgbClr>
            </a:solidFill>
            <a:ln>
              <a:noFill/>
            </a:ln>
          </p:spPr>
          <p:txBody>
            <a:bodyPr spcFirstLastPara="1" wrap="square" lIns="91425" tIns="91425" rIns="91425" bIns="91425" anchor="ctr" anchorCtr="0">
              <a:noAutofit/>
            </a:bodyPr>
            <a:lstStyle/>
            <a:p>
              <a:pPr defTabSz="1219170">
                <a:buClr>
                  <a:srgbClr val="000000"/>
                </a:buClr>
              </a:pPr>
              <a:endParaRPr sz="1400" kern="0">
                <a:solidFill>
                  <a:srgbClr val="000000"/>
                </a:solidFill>
                <a:latin typeface="Arial"/>
                <a:cs typeface="Arial"/>
                <a:sym typeface="Arial"/>
              </a:endParaRPr>
            </a:p>
          </p:txBody>
        </p:sp>
      </p:grpSp>
    </p:spTree>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Shape 812"/>
        <p:cNvGrpSpPr/>
        <p:nvPr/>
      </p:nvGrpSpPr>
      <p:grpSpPr>
        <a:xfrm>
          <a:off x="0" y="0"/>
          <a:ext cx="0" cy="0"/>
          <a:chOff x="0" y="0"/>
          <a:chExt cx="0" cy="0"/>
        </a:xfrm>
      </p:grpSpPr>
      <p:sp>
        <p:nvSpPr>
          <p:cNvPr id="815" name="Google Shape;815;p80"/>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defTabSz="1219170">
              <a:buClr>
                <a:srgbClr val="000000"/>
              </a:buClr>
            </a:pPr>
            <a:fld id="{00000000-1234-1234-1234-123412341234}" type="slidenum">
              <a:rPr lang="en" kern="0">
                <a:solidFill>
                  <a:srgbClr val="595959"/>
                </a:solidFill>
                <a:latin typeface="Arial"/>
                <a:cs typeface="Arial"/>
                <a:sym typeface="Arial"/>
              </a:rPr>
              <a:pPr defTabSz="1219170">
                <a:buClr>
                  <a:srgbClr val="000000"/>
                </a:buClr>
              </a:pPr>
              <a:t>311</a:t>
            </a:fld>
            <a:endParaRPr kern="0" dirty="0">
              <a:solidFill>
                <a:srgbClr val="595959"/>
              </a:solidFill>
              <a:latin typeface="Arial"/>
              <a:cs typeface="Arial"/>
              <a:sym typeface="Arial"/>
            </a:endParaRPr>
          </a:p>
        </p:txBody>
      </p:sp>
      <p:sp>
        <p:nvSpPr>
          <p:cNvPr id="7" name="Google Shape;109;p19">
            <a:extLst>
              <a:ext uri="{FF2B5EF4-FFF2-40B4-BE49-F238E27FC236}">
                <a16:creationId xmlns:a16="http://schemas.microsoft.com/office/drawing/2014/main" id="{9BB2C108-0840-8747-B18A-E514BFF10E83}"/>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defTabSz="1219170">
              <a:buClr>
                <a:srgbClr val="000000"/>
              </a:buClr>
            </a:pPr>
            <a:r>
              <a:rPr lang="en-US" sz="3200" b="1" kern="0" dirty="0">
                <a:solidFill>
                  <a:srgbClr val="000000"/>
                </a:solidFill>
                <a:latin typeface="Cambria" panose="02040503050406030204" pitchFamily="18" charset="0"/>
                <a:cs typeface="Arial"/>
                <a:sym typeface="Arial"/>
              </a:rPr>
              <a:t>CPU: DRAM Energy Evaluation</a:t>
            </a:r>
            <a:endParaRPr sz="3200" b="1" kern="0" dirty="0">
              <a:solidFill>
                <a:srgbClr val="000000"/>
              </a:solidFill>
              <a:latin typeface="Cambria" panose="02040503050406030204" pitchFamily="18" charset="0"/>
              <a:cs typeface="Arial"/>
              <a:sym typeface="Arial"/>
            </a:endParaRPr>
          </a:p>
        </p:txBody>
      </p:sp>
      <p:pic>
        <p:nvPicPr>
          <p:cNvPr id="10" name="Google Shape;59;p13">
            <a:extLst>
              <a:ext uri="{FF2B5EF4-FFF2-40B4-BE49-F238E27FC236}">
                <a16:creationId xmlns:a16="http://schemas.microsoft.com/office/drawing/2014/main" id="{02A60539-678B-724F-A801-48F256FD2FA3}"/>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pic>
        <p:nvPicPr>
          <p:cNvPr id="5" name="Picture 4">
            <a:extLst>
              <a:ext uri="{FF2B5EF4-FFF2-40B4-BE49-F238E27FC236}">
                <a16:creationId xmlns:a16="http://schemas.microsoft.com/office/drawing/2014/main" id="{FC560B8A-BD00-244C-8CF1-B85FE03E9705}"/>
              </a:ext>
            </a:extLst>
          </p:cNvPr>
          <p:cNvPicPr>
            <a:picLocks noChangeAspect="1"/>
          </p:cNvPicPr>
          <p:nvPr/>
        </p:nvPicPr>
        <p:blipFill>
          <a:blip r:embed="rId4"/>
          <a:stretch>
            <a:fillRect/>
          </a:stretch>
        </p:blipFill>
        <p:spPr>
          <a:xfrm>
            <a:off x="744826" y="1500140"/>
            <a:ext cx="8038213" cy="2730685"/>
          </a:xfrm>
          <a:prstGeom prst="rect">
            <a:avLst/>
          </a:prstGeom>
        </p:spPr>
      </p:pic>
      <p:sp>
        <p:nvSpPr>
          <p:cNvPr id="13" name="Google Shape;786;p77">
            <a:extLst>
              <a:ext uri="{FF2B5EF4-FFF2-40B4-BE49-F238E27FC236}">
                <a16:creationId xmlns:a16="http://schemas.microsoft.com/office/drawing/2014/main" id="{C65447BC-80B0-9242-BF36-CE71B8D0BA74}"/>
              </a:ext>
            </a:extLst>
          </p:cNvPr>
          <p:cNvSpPr txBox="1">
            <a:spLocks noGrp="1"/>
          </p:cNvSpPr>
          <p:nvPr>
            <p:ph type="body" idx="1"/>
          </p:nvPr>
        </p:nvSpPr>
        <p:spPr>
          <a:xfrm>
            <a:off x="2" y="4591897"/>
            <a:ext cx="9143999" cy="1396649"/>
          </a:xfrm>
          <a:prstGeom prst="rect">
            <a:avLst/>
          </a:prstGeom>
          <a:solidFill>
            <a:schemeClr val="accent1">
              <a:lumMod val="40000"/>
              <a:lumOff val="60000"/>
            </a:schemeClr>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114297" indent="0" algn="ctr">
              <a:buNone/>
            </a:pPr>
            <a:r>
              <a:rPr lang="en-US" sz="3200" b="1" dirty="0">
                <a:solidFill>
                  <a:schemeClr val="tx1"/>
                </a:solidFill>
                <a:latin typeface="Cambria"/>
                <a:ea typeface="Cambria"/>
                <a:cs typeface="Cambria"/>
                <a:sym typeface="Cambria"/>
              </a:rPr>
              <a:t>Average </a:t>
            </a:r>
            <a:r>
              <a:rPr lang="en-US" sz="3200" b="1" dirty="0">
                <a:solidFill>
                  <a:srgbClr val="F400E6"/>
                </a:solidFill>
                <a:latin typeface="Cambria"/>
                <a:ea typeface="Cambria"/>
                <a:cs typeface="Cambria"/>
                <a:sym typeface="Cambria"/>
              </a:rPr>
              <a:t>21%</a:t>
            </a:r>
            <a:r>
              <a:rPr lang="en-US" sz="3200" b="1" dirty="0">
                <a:solidFill>
                  <a:schemeClr val="tx1"/>
                </a:solidFill>
                <a:latin typeface="Cambria"/>
                <a:ea typeface="Cambria"/>
                <a:cs typeface="Cambria"/>
                <a:sym typeface="Cambria"/>
              </a:rPr>
              <a:t> DRAM energy</a:t>
            </a:r>
            <a:r>
              <a:rPr lang="en-US" sz="3200" dirty="0">
                <a:solidFill>
                  <a:schemeClr val="tx1"/>
                </a:solidFill>
                <a:latin typeface="Cambria"/>
                <a:ea typeface="Cambria"/>
                <a:cs typeface="Cambria"/>
                <a:sym typeface="Cambria"/>
              </a:rPr>
              <a:t> </a:t>
            </a:r>
            <a:r>
              <a:rPr lang="en-US" sz="3200" b="1" dirty="0">
                <a:solidFill>
                  <a:schemeClr val="tx1"/>
                </a:solidFill>
                <a:latin typeface="Cambria"/>
                <a:ea typeface="Cambria"/>
                <a:cs typeface="Cambria"/>
                <a:sym typeface="Cambria"/>
              </a:rPr>
              <a:t>reduction</a:t>
            </a:r>
            <a:r>
              <a:rPr lang="en-US" sz="3200" dirty="0">
                <a:solidFill>
                  <a:schemeClr val="tx1"/>
                </a:solidFill>
                <a:latin typeface="Cambria"/>
                <a:ea typeface="Cambria"/>
                <a:cs typeface="Cambria"/>
                <a:sym typeface="Cambria"/>
              </a:rPr>
              <a:t> </a:t>
            </a:r>
          </a:p>
          <a:p>
            <a:pPr marL="114297" indent="0" algn="ctr">
              <a:buNone/>
            </a:pPr>
            <a:r>
              <a:rPr lang="en-US" sz="3200" dirty="0">
                <a:solidFill>
                  <a:schemeClr val="tx1"/>
                </a:solidFill>
                <a:latin typeface="Cambria"/>
                <a:ea typeface="Cambria"/>
                <a:cs typeface="Cambria"/>
                <a:sym typeface="Cambria"/>
              </a:rPr>
              <a:t>maintaining accuracy within 1% of original</a:t>
            </a:r>
          </a:p>
        </p:txBody>
      </p:sp>
    </p:spTree>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4" name="Google Shape;824;p81"/>
          <p:cNvSpPr txBox="1">
            <a:spLocks noGrp="1"/>
          </p:cNvSpPr>
          <p:nvPr>
            <p:ph type="sldNum" idx="12"/>
          </p:nvPr>
        </p:nvSpPr>
        <p:spPr>
          <a:xfrm>
            <a:off x="8595301" y="6451368"/>
            <a:ext cx="548700" cy="393600"/>
          </a:xfrm>
          <a:prstGeom prst="rect">
            <a:avLst/>
          </a:prstGeom>
        </p:spPr>
        <p:txBody>
          <a:bodyPr spcFirstLastPara="1" wrap="square" lIns="91425" tIns="91425" rIns="91425" bIns="91425" anchor="ctr" anchorCtr="0">
            <a:noAutofit/>
          </a:bodyPr>
          <a:lstStyle/>
          <a:p>
            <a:pPr defTabSz="1219170">
              <a:buClr>
                <a:srgbClr val="000000"/>
              </a:buClr>
            </a:pPr>
            <a:fld id="{00000000-1234-1234-1234-123412341234}" type="slidenum">
              <a:rPr lang="en" kern="0">
                <a:solidFill>
                  <a:srgbClr val="595959"/>
                </a:solidFill>
                <a:latin typeface="Arial"/>
                <a:cs typeface="Arial"/>
                <a:sym typeface="Arial"/>
              </a:rPr>
              <a:pPr defTabSz="1219170">
                <a:buClr>
                  <a:srgbClr val="000000"/>
                </a:buClr>
              </a:pPr>
              <a:t>312</a:t>
            </a:fld>
            <a:endParaRPr kern="0" dirty="0">
              <a:solidFill>
                <a:srgbClr val="595959"/>
              </a:solidFill>
              <a:latin typeface="Arial"/>
              <a:cs typeface="Arial"/>
              <a:sym typeface="Arial"/>
            </a:endParaRPr>
          </a:p>
        </p:txBody>
      </p:sp>
      <p:pic>
        <p:nvPicPr>
          <p:cNvPr id="825" name="Google Shape;825;p81"/>
          <p:cNvPicPr preferRelativeResize="0"/>
          <p:nvPr/>
        </p:nvPicPr>
        <p:blipFill>
          <a:blip r:embed="rId3">
            <a:alphaModFix/>
          </a:blip>
          <a:stretch>
            <a:fillRect/>
          </a:stretch>
        </p:blipFill>
        <p:spPr>
          <a:xfrm>
            <a:off x="942415" y="1209956"/>
            <a:ext cx="6928500" cy="2484525"/>
          </a:xfrm>
          <a:prstGeom prst="rect">
            <a:avLst/>
          </a:prstGeom>
          <a:noFill/>
          <a:ln>
            <a:noFill/>
          </a:ln>
        </p:spPr>
      </p:pic>
      <p:sp>
        <p:nvSpPr>
          <p:cNvPr id="826" name="Google Shape;826;p81"/>
          <p:cNvSpPr/>
          <p:nvPr/>
        </p:nvSpPr>
        <p:spPr>
          <a:xfrm>
            <a:off x="0" y="3779129"/>
            <a:ext cx="9144000" cy="1208400"/>
          </a:xfrm>
          <a:prstGeom prst="rect">
            <a:avLst/>
          </a:prstGeom>
          <a:solidFill>
            <a:srgbClr val="D9EAD3"/>
          </a:solidFill>
          <a:ln w="12700">
            <a:solidFill>
              <a:schemeClr val="tx1"/>
            </a:solidFill>
          </a:ln>
        </p:spPr>
        <p:txBody>
          <a:bodyPr spcFirstLastPara="1" wrap="square" lIns="91425" tIns="91425" rIns="91425" bIns="91425" anchor="ctr" anchorCtr="0">
            <a:noAutofit/>
          </a:bodyPr>
          <a:lstStyle/>
          <a:p>
            <a:pPr algn="ctr" defTabSz="1219170">
              <a:buClr>
                <a:srgbClr val="000000"/>
              </a:buClr>
            </a:pPr>
            <a:r>
              <a:rPr lang="en" sz="3000" b="1" kern="0" dirty="0">
                <a:solidFill>
                  <a:srgbClr val="000000"/>
                </a:solidFill>
                <a:latin typeface="Cambria"/>
                <a:ea typeface="Cambria"/>
                <a:cs typeface="Cambria"/>
                <a:sym typeface="Cambria"/>
              </a:rPr>
              <a:t>Average </a:t>
            </a:r>
            <a:r>
              <a:rPr lang="en" sz="3000" b="1" kern="0" dirty="0">
                <a:solidFill>
                  <a:srgbClr val="FF0000"/>
                </a:solidFill>
                <a:latin typeface="Cambria"/>
                <a:ea typeface="Cambria"/>
                <a:cs typeface="Cambria"/>
                <a:sym typeface="Cambria"/>
              </a:rPr>
              <a:t>8%</a:t>
            </a:r>
            <a:r>
              <a:rPr lang="en" sz="3000" b="1" kern="0" dirty="0">
                <a:solidFill>
                  <a:srgbClr val="000000"/>
                </a:solidFill>
                <a:latin typeface="Cambria"/>
                <a:ea typeface="Cambria"/>
                <a:cs typeface="Cambria"/>
                <a:sym typeface="Cambria"/>
              </a:rPr>
              <a:t> system speedup</a:t>
            </a:r>
            <a:endParaRPr sz="3000" kern="0" dirty="0">
              <a:solidFill>
                <a:srgbClr val="000000"/>
              </a:solidFill>
              <a:latin typeface="Cambria"/>
              <a:ea typeface="Cambria"/>
              <a:cs typeface="Cambria"/>
              <a:sym typeface="Cambria"/>
            </a:endParaRPr>
          </a:p>
          <a:p>
            <a:pPr algn="ctr" defTabSz="1219170">
              <a:buClr>
                <a:srgbClr val="000000"/>
              </a:buClr>
            </a:pPr>
            <a:r>
              <a:rPr lang="en" sz="3000" kern="0" dirty="0">
                <a:solidFill>
                  <a:srgbClr val="000000"/>
                </a:solidFill>
                <a:latin typeface="Cambria"/>
                <a:ea typeface="Cambria"/>
                <a:cs typeface="Cambria"/>
                <a:sym typeface="Cambria"/>
              </a:rPr>
              <a:t>Some workloads achieve</a:t>
            </a:r>
            <a:r>
              <a:rPr lang="en" sz="3000" b="1" kern="0" dirty="0">
                <a:solidFill>
                  <a:srgbClr val="000000"/>
                </a:solidFill>
                <a:latin typeface="Cambria"/>
                <a:ea typeface="Cambria"/>
                <a:cs typeface="Cambria"/>
                <a:sym typeface="Cambria"/>
              </a:rPr>
              <a:t> </a:t>
            </a:r>
            <a:r>
              <a:rPr lang="en" sz="3000" b="1" kern="0" dirty="0">
                <a:solidFill>
                  <a:srgbClr val="F400E6"/>
                </a:solidFill>
                <a:latin typeface="Cambria"/>
                <a:ea typeface="Cambria"/>
                <a:cs typeface="Cambria"/>
                <a:sym typeface="Cambria"/>
              </a:rPr>
              <a:t>17%</a:t>
            </a:r>
            <a:r>
              <a:rPr lang="en" sz="3000" b="1" kern="0" dirty="0">
                <a:solidFill>
                  <a:srgbClr val="000000"/>
                </a:solidFill>
                <a:latin typeface="Cambria"/>
                <a:ea typeface="Cambria"/>
                <a:cs typeface="Cambria"/>
                <a:sym typeface="Cambria"/>
              </a:rPr>
              <a:t> speedup</a:t>
            </a:r>
            <a:endParaRPr sz="3000" b="1" kern="0"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9EF00454-0276-B64E-A7DA-B5BDA89E63FA}"/>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defTabSz="1219170">
              <a:buClr>
                <a:srgbClr val="000000"/>
              </a:buClr>
            </a:pPr>
            <a:r>
              <a:rPr lang="en-US" sz="3200" b="1" kern="0" dirty="0">
                <a:solidFill>
                  <a:srgbClr val="000000"/>
                </a:solidFill>
                <a:latin typeface="Cambria" panose="02040503050406030204" pitchFamily="18" charset="0"/>
                <a:cs typeface="Arial"/>
                <a:sym typeface="Arial"/>
              </a:rPr>
              <a:t>CPU: Performance Evaluation</a:t>
            </a:r>
            <a:endParaRPr sz="3200" b="1" kern="0" dirty="0">
              <a:solidFill>
                <a:srgbClr val="000000"/>
              </a:solidFill>
              <a:latin typeface="Cambria" panose="02040503050406030204" pitchFamily="18" charset="0"/>
              <a:cs typeface="Arial"/>
              <a:sym typeface="Arial"/>
            </a:endParaRPr>
          </a:p>
        </p:txBody>
      </p:sp>
      <p:pic>
        <p:nvPicPr>
          <p:cNvPr id="10" name="Google Shape;59;p13">
            <a:extLst>
              <a:ext uri="{FF2B5EF4-FFF2-40B4-BE49-F238E27FC236}">
                <a16:creationId xmlns:a16="http://schemas.microsoft.com/office/drawing/2014/main" id="{2D02DFC1-DC5E-4247-AC76-284FAFB65B41}"/>
              </a:ext>
            </a:extLst>
          </p:cNvPr>
          <p:cNvPicPr preferRelativeResize="0">
            <a:picLocks noChangeAspect="1"/>
          </p:cNvPicPr>
          <p:nvPr/>
        </p:nvPicPr>
        <p:blipFill>
          <a:blip r:embed="rId4">
            <a:alphaModFix/>
          </a:blip>
          <a:stretch>
            <a:fillRect/>
          </a:stretch>
        </p:blipFill>
        <p:spPr>
          <a:xfrm>
            <a:off x="67276" y="6634352"/>
            <a:ext cx="677549" cy="130349"/>
          </a:xfrm>
          <a:prstGeom prst="rect">
            <a:avLst/>
          </a:prstGeom>
          <a:noFill/>
          <a:ln>
            <a:noFill/>
          </a:ln>
        </p:spPr>
      </p:pic>
      <p:sp>
        <p:nvSpPr>
          <p:cNvPr id="11" name="Google Shape;835;p82">
            <a:extLst>
              <a:ext uri="{FF2B5EF4-FFF2-40B4-BE49-F238E27FC236}">
                <a16:creationId xmlns:a16="http://schemas.microsoft.com/office/drawing/2014/main" id="{895824B8-7497-D249-999C-A0BECDD71D1A}"/>
              </a:ext>
            </a:extLst>
          </p:cNvPr>
          <p:cNvSpPr/>
          <p:nvPr/>
        </p:nvSpPr>
        <p:spPr>
          <a:xfrm>
            <a:off x="0" y="5156825"/>
            <a:ext cx="9144000" cy="1208400"/>
          </a:xfrm>
          <a:prstGeom prst="rect">
            <a:avLst/>
          </a:prstGeom>
          <a:solidFill>
            <a:srgbClr val="D9EAD3"/>
          </a:solidFill>
          <a:ln w="12700">
            <a:solidFill>
              <a:schemeClr val="tx1"/>
            </a:solidFill>
          </a:ln>
        </p:spPr>
        <p:txBody>
          <a:bodyPr spcFirstLastPara="1" wrap="square" lIns="91425" tIns="91425" rIns="91425" bIns="91425" anchor="ctr" anchorCtr="0">
            <a:noAutofit/>
          </a:bodyPr>
          <a:lstStyle/>
          <a:p>
            <a:pPr algn="ctr" defTabSz="1219170">
              <a:buClr>
                <a:srgbClr val="000000"/>
              </a:buClr>
            </a:pPr>
            <a:r>
              <a:rPr lang="en" sz="3000" kern="0" dirty="0">
                <a:solidFill>
                  <a:srgbClr val="000000"/>
                </a:solidFill>
                <a:latin typeface="Cambria"/>
                <a:ea typeface="Cambria"/>
                <a:cs typeface="Cambria"/>
                <a:sym typeface="Cambria"/>
              </a:rPr>
              <a:t>EDEN achieves </a:t>
            </a:r>
            <a:r>
              <a:rPr lang="en" sz="3000" b="1" kern="0" dirty="0">
                <a:solidFill>
                  <a:srgbClr val="0070C0"/>
                </a:solidFill>
                <a:latin typeface="Cambria"/>
                <a:ea typeface="Cambria"/>
                <a:cs typeface="Cambria"/>
                <a:sym typeface="Cambria"/>
              </a:rPr>
              <a:t>close to the ideal </a:t>
            </a:r>
            <a:r>
              <a:rPr lang="en" sz="3000" kern="0" dirty="0">
                <a:solidFill>
                  <a:srgbClr val="000000"/>
                </a:solidFill>
                <a:latin typeface="Cambria"/>
                <a:ea typeface="Cambria"/>
                <a:cs typeface="Cambria"/>
                <a:sym typeface="Cambria"/>
              </a:rPr>
              <a:t>speedup</a:t>
            </a:r>
          </a:p>
          <a:p>
            <a:pPr algn="ctr" defTabSz="1219170">
              <a:buClr>
                <a:srgbClr val="000000"/>
              </a:buClr>
            </a:pPr>
            <a:r>
              <a:rPr lang="en" sz="3000" kern="0" dirty="0">
                <a:solidFill>
                  <a:srgbClr val="000000"/>
                </a:solidFill>
                <a:latin typeface="Cambria"/>
                <a:ea typeface="Cambria"/>
                <a:cs typeface="Cambria"/>
                <a:sym typeface="Cambria"/>
              </a:rPr>
              <a:t>possible via </a:t>
            </a:r>
            <a:r>
              <a:rPr lang="en" sz="3000" kern="0" dirty="0" err="1">
                <a:solidFill>
                  <a:srgbClr val="000000"/>
                </a:solidFill>
                <a:latin typeface="Cambria"/>
                <a:ea typeface="Cambria"/>
                <a:cs typeface="Cambria"/>
                <a:sym typeface="Cambria"/>
              </a:rPr>
              <a:t>tRCD</a:t>
            </a:r>
            <a:r>
              <a:rPr lang="en" sz="3000" kern="0" dirty="0">
                <a:solidFill>
                  <a:srgbClr val="000000"/>
                </a:solidFill>
                <a:latin typeface="Cambria"/>
                <a:ea typeface="Cambria"/>
                <a:cs typeface="Cambria"/>
                <a:sym typeface="Cambria"/>
              </a:rPr>
              <a:t> scaling</a:t>
            </a:r>
            <a:endParaRPr sz="3000" kern="0" dirty="0">
              <a:solidFill>
                <a:srgbClr val="000000"/>
              </a:solidFill>
              <a:latin typeface="Cambria"/>
              <a:ea typeface="Cambria"/>
              <a:cs typeface="Cambria"/>
              <a:sym typeface="Cambria"/>
            </a:endParaRPr>
          </a:p>
        </p:txBody>
      </p:sp>
      <p:sp>
        <p:nvSpPr>
          <p:cNvPr id="9" name="Rectangle 8">
            <a:extLst>
              <a:ext uri="{FF2B5EF4-FFF2-40B4-BE49-F238E27FC236}">
                <a16:creationId xmlns:a16="http://schemas.microsoft.com/office/drawing/2014/main" id="{2282FC98-F460-4344-BCA5-083FF82A2BD3}"/>
              </a:ext>
            </a:extLst>
          </p:cNvPr>
          <p:cNvSpPr/>
          <p:nvPr/>
        </p:nvSpPr>
        <p:spPr>
          <a:xfrm>
            <a:off x="5643277" y="1583265"/>
            <a:ext cx="712699" cy="128832"/>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1219170">
              <a:buClr>
                <a:srgbClr val="000000"/>
              </a:buClr>
            </a:pPr>
            <a:endParaRPr lang="en-US" sz="1867" kern="0">
              <a:solidFill>
                <a:srgbClr val="000000"/>
              </a:solidFill>
              <a:latin typeface="Arial"/>
              <a:sym typeface="Arial"/>
            </a:endParaRPr>
          </a:p>
        </p:txBody>
      </p:sp>
      <p:sp>
        <p:nvSpPr>
          <p:cNvPr id="5" name="Rectangle 4">
            <a:extLst>
              <a:ext uri="{FF2B5EF4-FFF2-40B4-BE49-F238E27FC236}">
                <a16:creationId xmlns:a16="http://schemas.microsoft.com/office/drawing/2014/main" id="{A1B1C7AF-8371-0F4E-9052-4A71FDD7690B}"/>
              </a:ext>
            </a:extLst>
          </p:cNvPr>
          <p:cNvSpPr/>
          <p:nvPr/>
        </p:nvSpPr>
        <p:spPr>
          <a:xfrm>
            <a:off x="5577493" y="1463016"/>
            <a:ext cx="622286" cy="338554"/>
          </a:xfrm>
          <a:prstGeom prst="rect">
            <a:avLst/>
          </a:prstGeom>
        </p:spPr>
        <p:txBody>
          <a:bodyPr wrap="none">
            <a:spAutoFit/>
          </a:bodyPr>
          <a:lstStyle/>
          <a:p>
            <a:pPr defTabSz="1219170">
              <a:buClr>
                <a:srgbClr val="000000"/>
              </a:buClr>
            </a:pPr>
            <a:r>
              <a:rPr lang="en" sz="1600" kern="0" dirty="0">
                <a:solidFill>
                  <a:srgbClr val="000000"/>
                </a:solidFill>
                <a:latin typeface="Cambria"/>
                <a:ea typeface="Cambria"/>
                <a:cs typeface="Cambria"/>
                <a:sym typeface="Cambria"/>
              </a:rPr>
              <a:t>Ideal</a:t>
            </a:r>
            <a:endParaRPr lang="en-US" sz="1600" kern="0" dirty="0">
              <a:solidFill>
                <a:srgbClr val="000000"/>
              </a:solidFill>
              <a:latin typeface="Arial"/>
              <a:cs typeface="Arial"/>
              <a:sym typeface="Arial"/>
            </a:endParaRPr>
          </a:p>
        </p:txBody>
      </p:sp>
    </p:spTree>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2" name="Google Shape;842;p83"/>
          <p:cNvSpPr txBox="1">
            <a:spLocks noGrp="1"/>
          </p:cNvSpPr>
          <p:nvPr>
            <p:ph type="sldNum" idx="12"/>
          </p:nvPr>
        </p:nvSpPr>
        <p:spPr>
          <a:xfrm>
            <a:off x="8595301" y="6437552"/>
            <a:ext cx="548700" cy="393600"/>
          </a:xfrm>
          <a:prstGeom prst="rect">
            <a:avLst/>
          </a:prstGeom>
        </p:spPr>
        <p:txBody>
          <a:bodyPr spcFirstLastPara="1" wrap="square" lIns="91425" tIns="91425" rIns="91425" bIns="91425" anchor="ctr" anchorCtr="0">
            <a:noAutofit/>
          </a:bodyPr>
          <a:lstStyle/>
          <a:p>
            <a:pPr defTabSz="1219170">
              <a:buClr>
                <a:srgbClr val="000000"/>
              </a:buClr>
            </a:pPr>
            <a:fld id="{00000000-1234-1234-1234-123412341234}" type="slidenum">
              <a:rPr lang="en" kern="0">
                <a:solidFill>
                  <a:srgbClr val="595959"/>
                </a:solidFill>
                <a:latin typeface="Arial"/>
                <a:cs typeface="Arial"/>
                <a:sym typeface="Arial"/>
              </a:rPr>
              <a:pPr defTabSz="1219170">
                <a:buClr>
                  <a:srgbClr val="000000"/>
                </a:buClr>
              </a:pPr>
              <a:t>313</a:t>
            </a:fld>
            <a:endParaRPr kern="0" dirty="0">
              <a:solidFill>
                <a:srgbClr val="595959"/>
              </a:solidFill>
              <a:latin typeface="Arial"/>
              <a:cs typeface="Arial"/>
              <a:sym typeface="Arial"/>
            </a:endParaRPr>
          </a:p>
        </p:txBody>
      </p:sp>
      <p:sp>
        <p:nvSpPr>
          <p:cNvPr id="6" name="Google Shape;109;p19">
            <a:extLst>
              <a:ext uri="{FF2B5EF4-FFF2-40B4-BE49-F238E27FC236}">
                <a16:creationId xmlns:a16="http://schemas.microsoft.com/office/drawing/2014/main" id="{506E2FF2-99A4-F643-9ABF-39D0FF259417}"/>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defTabSz="1219170">
              <a:buClr>
                <a:srgbClr val="000000"/>
              </a:buClr>
            </a:pPr>
            <a:r>
              <a:rPr lang="en-US" sz="3200" b="1" kern="0" dirty="0">
                <a:solidFill>
                  <a:srgbClr val="000000"/>
                </a:solidFill>
                <a:latin typeface="Cambria" panose="02040503050406030204" pitchFamily="18" charset="0"/>
                <a:cs typeface="Arial"/>
                <a:sym typeface="Arial"/>
              </a:rPr>
              <a:t>GPU, </a:t>
            </a:r>
            <a:r>
              <a:rPr lang="en-US" sz="3200" b="1" kern="0" dirty="0" err="1">
                <a:solidFill>
                  <a:srgbClr val="000000"/>
                </a:solidFill>
                <a:latin typeface="Cambria" panose="02040503050406030204" pitchFamily="18" charset="0"/>
                <a:cs typeface="Arial"/>
                <a:sym typeface="Arial"/>
              </a:rPr>
              <a:t>Eyeriss</a:t>
            </a:r>
            <a:r>
              <a:rPr lang="en-US" sz="3200" b="1" kern="0" dirty="0">
                <a:solidFill>
                  <a:srgbClr val="000000"/>
                </a:solidFill>
                <a:latin typeface="Cambria" panose="02040503050406030204" pitchFamily="18" charset="0"/>
                <a:cs typeface="Arial"/>
                <a:sym typeface="Arial"/>
              </a:rPr>
              <a:t>, and TPU:  Energy Evaluation</a:t>
            </a:r>
            <a:endParaRPr sz="3200" b="1" kern="0" dirty="0">
              <a:solidFill>
                <a:srgbClr val="000000"/>
              </a:solidFill>
              <a:latin typeface="Cambria" panose="02040503050406030204" pitchFamily="18" charset="0"/>
              <a:cs typeface="Arial"/>
              <a:sym typeface="Arial"/>
            </a:endParaRPr>
          </a:p>
        </p:txBody>
      </p:sp>
      <p:pic>
        <p:nvPicPr>
          <p:cNvPr id="9" name="Google Shape;59;p13">
            <a:extLst>
              <a:ext uri="{FF2B5EF4-FFF2-40B4-BE49-F238E27FC236}">
                <a16:creationId xmlns:a16="http://schemas.microsoft.com/office/drawing/2014/main" id="{EDBBE29E-8BAA-9640-9F8D-F3A666C3D709}"/>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sp>
        <p:nvSpPr>
          <p:cNvPr id="10" name="Google Shape;786;p77">
            <a:extLst>
              <a:ext uri="{FF2B5EF4-FFF2-40B4-BE49-F238E27FC236}">
                <a16:creationId xmlns:a16="http://schemas.microsoft.com/office/drawing/2014/main" id="{B6C1BDFB-4804-4045-8073-9271818092B5}"/>
              </a:ext>
            </a:extLst>
          </p:cNvPr>
          <p:cNvSpPr txBox="1">
            <a:spLocks/>
          </p:cNvSpPr>
          <p:nvPr/>
        </p:nvSpPr>
        <p:spPr>
          <a:xfrm>
            <a:off x="2" y="1982878"/>
            <a:ext cx="9143999" cy="3379993"/>
          </a:xfrm>
          <a:prstGeom prst="rect">
            <a:avLst/>
          </a:prstGeom>
          <a:solidFill>
            <a:schemeClr val="accent1">
              <a:lumMod val="40000"/>
              <a:lumOff val="60000"/>
            </a:schemeClr>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342900" marR="0" lvl="0" indent="-257175"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685800" marR="0" lvl="1"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2pPr>
            <a:lvl3pPr marL="1028700" marR="0" lvl="2"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3pPr>
            <a:lvl4pPr marL="1371600" marR="0" lvl="3"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4pPr>
            <a:lvl5pPr marL="1714500" marR="0" lvl="4"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5pPr>
            <a:lvl6pPr marL="2057400" marR="0" lvl="5"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6pPr>
            <a:lvl7pPr marL="2400300" marR="0" lvl="6"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7pPr>
            <a:lvl8pPr marL="2743200" marR="0" lvl="7"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8pPr>
            <a:lvl9pPr marL="3086100" marR="0" lvl="8" indent="-238125" algn="l" rtl="0">
              <a:lnSpc>
                <a:spcPct val="115000"/>
              </a:lnSpc>
              <a:spcBef>
                <a:spcPts val="1200"/>
              </a:spcBef>
              <a:spcAft>
                <a:spcPts val="1200"/>
              </a:spcAft>
              <a:buClr>
                <a:schemeClr val="dk2"/>
              </a:buClr>
              <a:buSzPts val="1400"/>
              <a:buFont typeface="Arial"/>
              <a:buChar char="■"/>
              <a:defRPr sz="1050" b="0" i="0" u="none" strike="noStrike" cap="none">
                <a:solidFill>
                  <a:schemeClr val="dk2"/>
                </a:solidFill>
                <a:latin typeface="Arial"/>
                <a:ea typeface="Arial"/>
                <a:cs typeface="Arial"/>
                <a:sym typeface="Arial"/>
              </a:defRPr>
            </a:lvl9pPr>
          </a:lstStyle>
          <a:p>
            <a:pPr marL="514338" indent="-457189" defTabSz="1219170">
              <a:lnSpc>
                <a:spcPct val="100000"/>
              </a:lnSpc>
              <a:spcBef>
                <a:spcPts val="1000"/>
              </a:spcBef>
              <a:buClr>
                <a:srgbClr val="000000"/>
              </a:buClr>
              <a:buFont typeface="Arial" panose="020B0604020202020204" pitchFamily="34" charset="0"/>
              <a:buChar char="•"/>
            </a:pPr>
            <a:r>
              <a:rPr lang="en-US" sz="3200" b="1" u="sng" kern="0" dirty="0">
                <a:solidFill>
                  <a:srgbClr val="000000"/>
                </a:solidFill>
                <a:latin typeface="Cambria"/>
                <a:ea typeface="Cambria"/>
                <a:cs typeface="Cambria"/>
                <a:sym typeface="Cambria"/>
              </a:rPr>
              <a:t>GPU</a:t>
            </a:r>
            <a:r>
              <a:rPr lang="en-US" sz="3200" b="1" kern="0" dirty="0">
                <a:solidFill>
                  <a:srgbClr val="000000"/>
                </a:solidFill>
                <a:latin typeface="Cambria"/>
                <a:ea typeface="Cambria"/>
                <a:cs typeface="Cambria"/>
                <a:sym typeface="Cambria"/>
              </a:rPr>
              <a:t>: </a:t>
            </a:r>
            <a:r>
              <a:rPr lang="en-US" sz="3200" kern="0" dirty="0">
                <a:solidFill>
                  <a:srgbClr val="000000"/>
                </a:solidFill>
                <a:latin typeface="Cambria"/>
                <a:ea typeface="Cambria"/>
                <a:cs typeface="Cambria"/>
                <a:sym typeface="Cambria"/>
              </a:rPr>
              <a:t>average </a:t>
            </a:r>
            <a:r>
              <a:rPr lang="en-US" sz="3200" b="1" kern="0" dirty="0">
                <a:solidFill>
                  <a:srgbClr val="38761D"/>
                </a:solidFill>
                <a:latin typeface="Cambria"/>
                <a:ea typeface="Cambria"/>
                <a:cs typeface="Cambria"/>
                <a:sym typeface="Cambria"/>
              </a:rPr>
              <a:t>37% energy reduction</a:t>
            </a:r>
          </a:p>
          <a:p>
            <a:pPr marL="514338" indent="-457189" defTabSz="1219170">
              <a:lnSpc>
                <a:spcPct val="100000"/>
              </a:lnSpc>
              <a:spcBef>
                <a:spcPts val="1000"/>
              </a:spcBef>
              <a:buClr>
                <a:srgbClr val="000000"/>
              </a:buClr>
              <a:buFont typeface="Arial" panose="020B0604020202020204" pitchFamily="34" charset="0"/>
              <a:buChar char="•"/>
            </a:pPr>
            <a:endParaRPr lang="en-US" sz="3200" kern="0" dirty="0">
              <a:solidFill>
                <a:srgbClr val="000000"/>
              </a:solidFill>
              <a:latin typeface="Cambria"/>
              <a:ea typeface="Cambria"/>
              <a:cs typeface="Cambria"/>
              <a:sym typeface="Cambria"/>
            </a:endParaRPr>
          </a:p>
          <a:p>
            <a:pPr marL="514338" indent="-457189" defTabSz="1219170">
              <a:lnSpc>
                <a:spcPct val="100000"/>
              </a:lnSpc>
              <a:spcBef>
                <a:spcPts val="1000"/>
              </a:spcBef>
              <a:buClr>
                <a:srgbClr val="000000"/>
              </a:buClr>
              <a:buFont typeface="Arial" panose="020B0604020202020204" pitchFamily="34" charset="0"/>
              <a:buChar char="•"/>
            </a:pPr>
            <a:r>
              <a:rPr lang="en-US" sz="3200" b="1" u="sng" kern="0" dirty="0" err="1">
                <a:solidFill>
                  <a:srgbClr val="000000"/>
                </a:solidFill>
                <a:latin typeface="Cambria"/>
                <a:ea typeface="Cambria"/>
                <a:cs typeface="Cambria"/>
                <a:sym typeface="Cambria"/>
              </a:rPr>
              <a:t>Eyeriss</a:t>
            </a:r>
            <a:r>
              <a:rPr lang="en-US" sz="3200" kern="0" dirty="0">
                <a:solidFill>
                  <a:srgbClr val="000000"/>
                </a:solidFill>
                <a:latin typeface="Cambria"/>
                <a:ea typeface="Cambria"/>
                <a:cs typeface="Cambria"/>
                <a:sym typeface="Cambria"/>
              </a:rPr>
              <a:t>: average </a:t>
            </a:r>
            <a:r>
              <a:rPr lang="en-US" sz="3200" b="1" kern="0" dirty="0">
                <a:solidFill>
                  <a:srgbClr val="1155CC"/>
                </a:solidFill>
                <a:latin typeface="Cambria"/>
                <a:ea typeface="Cambria"/>
                <a:cs typeface="Cambria"/>
                <a:sym typeface="Cambria"/>
              </a:rPr>
              <a:t>31% energy reduction</a:t>
            </a:r>
          </a:p>
          <a:p>
            <a:pPr marL="514338" indent="-457189" defTabSz="1219170">
              <a:lnSpc>
                <a:spcPct val="100000"/>
              </a:lnSpc>
              <a:spcBef>
                <a:spcPts val="1000"/>
              </a:spcBef>
              <a:buClr>
                <a:srgbClr val="000000"/>
              </a:buClr>
              <a:buFont typeface="Arial" panose="020B0604020202020204" pitchFamily="34" charset="0"/>
              <a:buChar char="•"/>
            </a:pPr>
            <a:endParaRPr lang="en-US" sz="3200" b="1" kern="0" dirty="0">
              <a:solidFill>
                <a:srgbClr val="1155CC"/>
              </a:solidFill>
              <a:latin typeface="Cambria"/>
              <a:ea typeface="Cambria"/>
              <a:cs typeface="Cambria"/>
              <a:sym typeface="Cambria"/>
            </a:endParaRPr>
          </a:p>
          <a:p>
            <a:pPr marL="514338" indent="-457189" defTabSz="1219170">
              <a:lnSpc>
                <a:spcPct val="100000"/>
              </a:lnSpc>
              <a:spcBef>
                <a:spcPts val="1000"/>
              </a:spcBef>
              <a:buClr>
                <a:srgbClr val="000000"/>
              </a:buClr>
              <a:buFont typeface="Arial" panose="020B0604020202020204" pitchFamily="34" charset="0"/>
              <a:buChar char="•"/>
            </a:pPr>
            <a:r>
              <a:rPr lang="en-US" sz="3200" b="1" u="sng" kern="0" dirty="0">
                <a:solidFill>
                  <a:srgbClr val="000000"/>
                </a:solidFill>
                <a:latin typeface="Cambria"/>
                <a:ea typeface="Cambria"/>
                <a:cs typeface="Cambria"/>
                <a:sym typeface="Cambria"/>
              </a:rPr>
              <a:t>TPU</a:t>
            </a:r>
            <a:r>
              <a:rPr lang="en-US" sz="3200" kern="0" dirty="0">
                <a:solidFill>
                  <a:srgbClr val="000000"/>
                </a:solidFill>
                <a:latin typeface="Cambria"/>
                <a:ea typeface="Cambria"/>
                <a:cs typeface="Cambria"/>
                <a:sym typeface="Cambria"/>
              </a:rPr>
              <a:t>: average </a:t>
            </a:r>
            <a:r>
              <a:rPr lang="en-US" sz="3200" b="1" kern="0" dirty="0">
                <a:solidFill>
                  <a:srgbClr val="990000"/>
                </a:solidFill>
                <a:latin typeface="Cambria"/>
                <a:ea typeface="Cambria"/>
                <a:cs typeface="Cambria"/>
                <a:sym typeface="Cambria"/>
              </a:rPr>
              <a:t>32% energy reduction</a:t>
            </a:r>
            <a:endParaRPr lang="en-US" sz="3200" kern="0" dirty="0">
              <a:solidFill>
                <a:srgbClr val="990000"/>
              </a:solidFill>
              <a:latin typeface="Cambria"/>
              <a:ea typeface="Cambria"/>
              <a:cs typeface="Cambria"/>
              <a:sym typeface="Cambria"/>
            </a:endParaRPr>
          </a:p>
        </p:txBody>
      </p:sp>
    </p:spTree>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"EDEN: Enabling Energy-Efficient, High-Performance Deep Neural Network Inference Using Approximate DRAM"</a:t>
            </a:r>
            <a:br>
              <a:rPr lang="en-US" sz="2000" dirty="0">
                <a:solidFill>
                  <a:srgbClr val="0432FF"/>
                </a:solidFill>
              </a:rPr>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203576"/>
            <a:ext cx="9144000" cy="1828800"/>
          </a:xfrm>
          <a:prstGeom prst="rect">
            <a:avLst/>
          </a:prstGeom>
        </p:spPr>
      </p:pic>
    </p:spTree>
    <p:extLst>
      <p:ext uri="{BB962C8B-B14F-4D97-AF65-F5344CB8AC3E}">
        <p14:creationId xmlns:p14="http://schemas.microsoft.com/office/powerpoint/2010/main" val="26101888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AB44-5A91-FE45-AC17-96506CC6861F}"/>
              </a:ext>
            </a:extLst>
          </p:cNvPr>
          <p:cNvSpPr>
            <a:spLocks noGrp="1"/>
          </p:cNvSpPr>
          <p:nvPr>
            <p:ph type="title"/>
          </p:nvPr>
        </p:nvSpPr>
        <p:spPr/>
        <p:txBody>
          <a:bodyPr/>
          <a:lstStyle/>
          <a:p>
            <a:r>
              <a:rPr lang="en-US" dirty="0"/>
              <a:t>SMASH: SW/HW Indexing Acceleration</a:t>
            </a:r>
          </a:p>
        </p:txBody>
      </p:sp>
      <p:sp>
        <p:nvSpPr>
          <p:cNvPr id="3" name="Content Placeholder 2">
            <a:extLst>
              <a:ext uri="{FF2B5EF4-FFF2-40B4-BE49-F238E27FC236}">
                <a16:creationId xmlns:a16="http://schemas.microsoft.com/office/drawing/2014/main" id="{CA49CF32-39A0-6D45-B253-C5079FCA88CD}"/>
              </a:ext>
            </a:extLst>
          </p:cNvPr>
          <p:cNvSpPr>
            <a:spLocks noGrp="1"/>
          </p:cNvSpPr>
          <p:nvPr>
            <p:ph idx="1"/>
          </p:nvPr>
        </p:nvSpPr>
        <p:spPr>
          <a:xfrm>
            <a:off x="228600" y="1047974"/>
            <a:ext cx="8610600" cy="5195664"/>
          </a:xfrm>
        </p:spPr>
        <p:txBody>
          <a:bodyPr/>
          <a:lstStyle/>
          <a:p>
            <a:r>
              <a:rPr lang="en-US" sz="1800" dirty="0"/>
              <a:t>Konstantinos </a:t>
            </a:r>
            <a:r>
              <a:rPr lang="en-US" sz="1800" dirty="0" err="1"/>
              <a:t>Kanellopoulos</a:t>
            </a:r>
            <a:r>
              <a:rPr lang="en-US" sz="1800" dirty="0"/>
              <a:t>, Nandita Vijaykumar, Christina </a:t>
            </a:r>
            <a:r>
              <a:rPr lang="en-US" sz="1800" dirty="0" err="1"/>
              <a:t>Giannoula</a:t>
            </a:r>
            <a:r>
              <a:rPr lang="en-US" sz="1800" dirty="0"/>
              <a:t>, </a:t>
            </a:r>
            <a:r>
              <a:rPr lang="en-US" sz="1800" dirty="0" err="1"/>
              <a:t>Roknoddin</a:t>
            </a:r>
            <a:r>
              <a:rPr lang="en-US" sz="1800" dirty="0"/>
              <a:t> Azizi, Skanda </a:t>
            </a:r>
            <a:r>
              <a:rPr lang="en-US" sz="1800" dirty="0" err="1"/>
              <a:t>Koppula</a:t>
            </a:r>
            <a:r>
              <a:rPr lang="en-US" sz="1800" dirty="0"/>
              <a:t>, Nika Mansouri </a:t>
            </a:r>
            <a:r>
              <a:rPr lang="en-US" sz="1800" dirty="0" err="1"/>
              <a:t>Ghiasi</a:t>
            </a:r>
            <a:r>
              <a:rPr lang="en-US" sz="1800" dirty="0"/>
              <a:t>, Taha </a:t>
            </a:r>
            <a:r>
              <a:rPr lang="en-US" sz="1800" dirty="0" err="1"/>
              <a:t>Shahroodi</a:t>
            </a:r>
            <a:r>
              <a:rPr lang="en-US" sz="1800" dirty="0"/>
              <a:t>, Juan Gomez-Luna,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"SMASH: Co-designing Software Compression and Hardware-Accelerated Indexing for Efficient Sparse Matrix Operations"</a:t>
            </a:r>
            <a:br>
              <a:rPr lang="en-US" sz="1800" dirty="0">
                <a:solidFill>
                  <a:srgbClr val="0432FF"/>
                </a:solidFill>
              </a:rPr>
            </a:br>
            <a:r>
              <a:rPr lang="en-US" sz="1800" i="1" dirty="0"/>
              <a:t>Proceedings of the </a:t>
            </a:r>
            <a:r>
              <a:rPr lang="en-US" sz="1800" i="1" dirty="0">
                <a:hlinkClick r:id="rId3"/>
              </a:rPr>
              <a:t>52nd International Symposium on Microarchitecture</a:t>
            </a:r>
            <a:r>
              <a:rPr lang="en-US" sz="1800" i="1" dirty="0"/>
              <a:t> (</a:t>
            </a:r>
            <a:r>
              <a:rPr lang="en-US" sz="1800" b="1" i="1" dirty="0"/>
              <a:t>MICRO</a:t>
            </a:r>
            <a:r>
              <a:rPr lang="en-US" sz="1800" i="1" dirty="0"/>
              <a:t>)</a:t>
            </a:r>
            <a:r>
              <a:rPr lang="en-US" sz="1800" dirty="0"/>
              <a:t>, Columbus, OH, USA, October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Poster (pptx)</a:t>
            </a:r>
            <a:r>
              <a:rPr lang="en-US" sz="1800" dirty="0"/>
              <a:t> </a:t>
            </a:r>
            <a:r>
              <a:rPr lang="en-US" sz="1800" dirty="0">
                <a:hlinkClick r:id="rId9"/>
              </a:rPr>
              <a:t>(pdf)</a:t>
            </a:r>
            <a:r>
              <a:rPr lang="en-US" sz="1800" dirty="0"/>
              <a:t>]</a:t>
            </a:r>
            <a:br>
              <a:rPr lang="en-US" sz="1800" dirty="0"/>
            </a:br>
            <a:r>
              <a:rPr lang="en-US" sz="1800" dirty="0"/>
              <a:t>[</a:t>
            </a:r>
            <a:r>
              <a:rPr lang="en-US" sz="1800" dirty="0">
                <a:hlinkClick r:id="rId10"/>
              </a:rPr>
              <a:t>Lightning Talk Video</a:t>
            </a:r>
            <a:r>
              <a:rPr lang="en-US" sz="1800" dirty="0"/>
              <a:t> (90 seconds)]</a:t>
            </a:r>
            <a:br>
              <a:rPr lang="en-US" sz="1800" dirty="0"/>
            </a:br>
            <a:r>
              <a:rPr lang="en-US" sz="1800" dirty="0"/>
              <a:t>[</a:t>
            </a:r>
            <a:r>
              <a:rPr lang="en-US" sz="1800" dirty="0">
                <a:hlinkClick r:id="rId11"/>
              </a:rPr>
              <a:t>Full Talk Lecture</a:t>
            </a:r>
            <a:r>
              <a:rPr lang="en-US" sz="1800" dirty="0"/>
              <a:t> (30 minutes)]</a:t>
            </a:r>
          </a:p>
          <a:p>
            <a:pPr marL="0" indent="0">
              <a:buNone/>
            </a:pPr>
            <a:endParaRPr lang="en-US" sz="1800" dirty="0"/>
          </a:p>
        </p:txBody>
      </p:sp>
      <p:sp>
        <p:nvSpPr>
          <p:cNvPr id="4" name="Slide Number Placeholder 3">
            <a:extLst>
              <a:ext uri="{FF2B5EF4-FFF2-40B4-BE49-F238E27FC236}">
                <a16:creationId xmlns:a16="http://schemas.microsoft.com/office/drawing/2014/main" id="{CB407FFA-CEF7-8B47-9DEF-04352233615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6D1AD02-6233-8D47-A15C-B34366589E3A}"/>
              </a:ext>
            </a:extLst>
          </p:cNvPr>
          <p:cNvPicPr>
            <a:picLocks noChangeAspect="1"/>
          </p:cNvPicPr>
          <p:nvPr/>
        </p:nvPicPr>
        <p:blipFill>
          <a:blip r:embed="rId12"/>
          <a:stretch>
            <a:fillRect/>
          </a:stretch>
        </p:blipFill>
        <p:spPr>
          <a:xfrm>
            <a:off x="495300" y="4694238"/>
            <a:ext cx="8077200" cy="2006600"/>
          </a:xfrm>
          <a:prstGeom prst="rect">
            <a:avLst/>
          </a:prstGeom>
        </p:spPr>
      </p:pic>
    </p:spTree>
    <p:extLst>
      <p:ext uri="{BB962C8B-B14F-4D97-AF65-F5344CB8AC3E}">
        <p14:creationId xmlns:p14="http://schemas.microsoft.com/office/powerpoint/2010/main" val="2394173090"/>
      </p:ext>
    </p:extLst>
  </p:cSld>
  <p:clrMapOvr>
    <a:masterClrMapping/>
  </p:clrMapOvr>
  <p:transition/>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F7209-9645-0B46-930C-11ED6A584BF2}"/>
              </a:ext>
            </a:extLst>
          </p:cNvPr>
          <p:cNvSpPr>
            <a:spLocks noGrp="1"/>
          </p:cNvSpPr>
          <p:nvPr>
            <p:ph type="title"/>
          </p:nvPr>
        </p:nvSpPr>
        <p:spPr/>
        <p:txBody>
          <a:bodyPr/>
          <a:lstStyle/>
          <a:p>
            <a:r>
              <a:rPr lang="en-US" dirty="0"/>
              <a:t>Data-Aware Virtual Memory Framework</a:t>
            </a:r>
          </a:p>
        </p:txBody>
      </p:sp>
      <p:sp>
        <p:nvSpPr>
          <p:cNvPr id="3" name="Content Placeholder 2">
            <a:extLst>
              <a:ext uri="{FF2B5EF4-FFF2-40B4-BE49-F238E27FC236}">
                <a16:creationId xmlns:a16="http://schemas.microsoft.com/office/drawing/2014/main" id="{A4D302F9-879E-9545-8810-B4A40431FA8A}"/>
              </a:ext>
            </a:extLst>
          </p:cNvPr>
          <p:cNvSpPr>
            <a:spLocks noGrp="1"/>
          </p:cNvSpPr>
          <p:nvPr>
            <p:ph idx="1"/>
          </p:nvPr>
        </p:nvSpPr>
        <p:spPr>
          <a:xfrm>
            <a:off x="-252536" y="980728"/>
            <a:ext cx="9396536" cy="5267672"/>
          </a:xfrm>
        </p:spPr>
        <p:txBody>
          <a:bodyPr/>
          <a:lstStyle/>
          <a:p>
            <a:r>
              <a:rPr lang="en-US" sz="1500" dirty="0"/>
              <a:t>Nastaran Hajinazar, </a:t>
            </a:r>
            <a:r>
              <a:rPr lang="en-US" sz="1500" dirty="0" err="1"/>
              <a:t>Pratyush</a:t>
            </a:r>
            <a:r>
              <a:rPr lang="en-US" sz="1500" dirty="0"/>
              <a:t> Patel, Minesh Patel, Konstantinos </a:t>
            </a:r>
            <a:r>
              <a:rPr lang="en-US" sz="1500" dirty="0" err="1"/>
              <a:t>Kanellopoulos</a:t>
            </a:r>
            <a:r>
              <a:rPr lang="en-US" sz="1500" dirty="0"/>
              <a:t>, Saugata Ghose, </a:t>
            </a:r>
            <a:r>
              <a:rPr lang="en-US" sz="1500" dirty="0" err="1"/>
              <a:t>Rachata</a:t>
            </a:r>
            <a:r>
              <a:rPr lang="en-US" sz="1500" dirty="0"/>
              <a:t> Ausavarungnirun, Geraldo Francisco de Oliveira Jr., Jonathan </a:t>
            </a:r>
            <a:r>
              <a:rPr lang="en-US" sz="1500" dirty="0" err="1"/>
              <a:t>Appavoo</a:t>
            </a:r>
            <a:r>
              <a:rPr lang="en-US" sz="1500" dirty="0"/>
              <a:t>, </a:t>
            </a:r>
            <a:r>
              <a:rPr lang="en-US" sz="1500" dirty="0" err="1"/>
              <a:t>Vivek</a:t>
            </a:r>
            <a:r>
              <a:rPr lang="en-US" sz="1500" dirty="0"/>
              <a:t> Seshadri,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"The Virtual Block Interface: A Flexible Alternative to the Conventional Virtual Memory Framework"</a:t>
            </a:r>
            <a:br>
              <a:rPr lang="en-US" sz="1500" dirty="0">
                <a:solidFill>
                  <a:srgbClr val="0432FF"/>
                </a:solidFill>
              </a:rPr>
            </a:br>
            <a:r>
              <a:rPr lang="en-US" sz="1500" i="1" dirty="0"/>
              <a:t>Proceedings of the </a:t>
            </a:r>
            <a:r>
              <a:rPr lang="en-US" sz="1500" i="1" dirty="0">
                <a:hlinkClick r:id="rId3"/>
              </a:rPr>
              <a:t>47th International Symposium on Computer Architecture</a:t>
            </a:r>
            <a:r>
              <a:rPr lang="en-US" sz="1500" i="1" dirty="0"/>
              <a:t> (</a:t>
            </a:r>
            <a:r>
              <a:rPr lang="en-US" sz="1500" b="1" i="1" dirty="0"/>
              <a:t>ISCA</a:t>
            </a:r>
            <a:r>
              <a:rPr lang="en-US" sz="1500" i="1" dirty="0"/>
              <a:t>)</a:t>
            </a:r>
            <a:r>
              <a:rPr lang="en-US" sz="1500" dirty="0"/>
              <a:t>, Virtual, June 2020.</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Lightning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ARM Research Summit Poster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(26 minutes)]</a:t>
            </a:r>
            <a:br>
              <a:rPr lang="en-US" sz="1500" dirty="0"/>
            </a:br>
            <a:r>
              <a:rPr lang="en-US" sz="1500" dirty="0"/>
              <a:t>[</a:t>
            </a:r>
            <a:r>
              <a:rPr lang="en-US" sz="1500" dirty="0">
                <a:hlinkClick r:id="rId11"/>
              </a:rPr>
              <a:t>Lightning Talk Video</a:t>
            </a:r>
            <a:r>
              <a:rPr lang="en-US" sz="1500" dirty="0"/>
              <a:t> (3 minutes)]</a:t>
            </a:r>
            <a:br>
              <a:rPr lang="en-US" sz="1500" dirty="0"/>
            </a:br>
            <a:r>
              <a:rPr lang="en-US" sz="1500" dirty="0"/>
              <a:t>[</a:t>
            </a:r>
            <a:r>
              <a:rPr lang="en-US" sz="1500" dirty="0">
                <a:hlinkClick r:id="rId12"/>
              </a:rPr>
              <a:t>Lecture Video</a:t>
            </a:r>
            <a:r>
              <a:rPr lang="en-US" sz="1500" dirty="0"/>
              <a:t> (43 minutes)]</a:t>
            </a:r>
          </a:p>
        </p:txBody>
      </p:sp>
      <p:sp>
        <p:nvSpPr>
          <p:cNvPr id="4" name="Slide Number Placeholder 3">
            <a:extLst>
              <a:ext uri="{FF2B5EF4-FFF2-40B4-BE49-F238E27FC236}">
                <a16:creationId xmlns:a16="http://schemas.microsoft.com/office/drawing/2014/main" id="{6AD9E591-012B-1345-A778-27FE2B1F6C6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55B63ED-C98F-6C4C-93A8-8B36C7C45686}"/>
              </a:ext>
            </a:extLst>
          </p:cNvPr>
          <p:cNvPicPr>
            <a:picLocks noChangeAspect="1"/>
          </p:cNvPicPr>
          <p:nvPr/>
        </p:nvPicPr>
        <p:blipFill>
          <a:blip r:embed="rId13"/>
          <a:stretch>
            <a:fillRect/>
          </a:stretch>
        </p:blipFill>
        <p:spPr>
          <a:xfrm>
            <a:off x="46813" y="4038898"/>
            <a:ext cx="9081132" cy="2188716"/>
          </a:xfrm>
          <a:prstGeom prst="rect">
            <a:avLst/>
          </a:prstGeom>
        </p:spPr>
      </p:pic>
    </p:spTree>
    <p:extLst>
      <p:ext uri="{BB962C8B-B14F-4D97-AF65-F5344CB8AC3E}">
        <p14:creationId xmlns:p14="http://schemas.microsoft.com/office/powerpoint/2010/main" val="2019118324"/>
      </p:ext>
    </p:extLst>
  </p:cSld>
  <p:clrMapOvr>
    <a:masterClrMapping/>
  </p:clrMapOvr>
  <p:transition/>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SW/HW Climate Modeling Accelerator</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2105714198"/>
      </p:ext>
    </p:extLst>
  </p:cSld>
  <p:clrMapOvr>
    <a:masterClrMapping/>
  </p:clrMapOvr>
  <p:transition/>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HW/SW Time Series Analysis Accelerator</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1412324836"/>
      </p:ext>
    </p:extLst>
  </p:cSld>
  <p:clrMapOvr>
    <a:masterClrMapping/>
  </p:clrMapOvr>
  <p:transition/>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876794217"/>
      </p:ext>
    </p:extLst>
  </p:cSld>
  <p:clrMapOvr>
    <a:masterClrMapping/>
  </p:clrMapOvr>
  <p:transition/>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320</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834992720"/>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777715390"/>
      </p:ext>
    </p:extLst>
  </p:cSld>
  <p:clrMapOvr>
    <a:masterClrMapping/>
  </p:clrMapOvr>
  <p:transition/>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978532278"/>
      </p:ext>
    </p:extLst>
  </p:cSld>
  <p:clrMapOvr>
    <a:masterClrMapping/>
  </p:clrMapOvr>
  <p:transition/>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323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09253603"/>
      </p:ext>
    </p:extLst>
  </p:cSld>
  <p:clrMapOvr>
    <a:masterClrMapping/>
  </p:clrMapOvr>
  <p:transition/>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a:t>
            </a:r>
            <a:r>
              <a:rPr lang="en-US" b="1" dirty="0"/>
              <a:t>Rethink</a:t>
            </a:r>
            <a:r>
              <a:rPr lang="en-US" dirty="0"/>
              <a: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71691" y="5805264"/>
            <a:ext cx="484139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case by case</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22495170"/>
      </p:ext>
    </p:extLst>
  </p:cSld>
  <p:clrMapOvr>
    <a:masterClrMapping/>
  </p:clrMapOvr>
  <p:transition/>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Recap: 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AutoShape 25">
            <a:extLst>
              <a:ext uri="{FF2B5EF4-FFF2-40B4-BE49-F238E27FC236}">
                <a16:creationId xmlns:a16="http://schemas.microsoft.com/office/drawing/2014/main" id="{DA62BB11-526D-FF4E-BEBB-0DCCB36B77C3}"/>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a:extLst>
              <a:ext uri="{FF2B5EF4-FFF2-40B4-BE49-F238E27FC236}">
                <a16:creationId xmlns:a16="http://schemas.microsoft.com/office/drawing/2014/main" id="{9EF3383E-99CD-264A-8462-DAA882D4CECE}"/>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83490100"/>
      </p:ext>
    </p:extLst>
  </p:cSld>
  <p:clrMapOvr>
    <a:masterClrMapping/>
  </p:clrMapOvr>
  <p:transition/>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a:t>
            </a:r>
            <a:r>
              <a:rPr lang="en-US" b="1" dirty="0">
                <a:solidFill>
                  <a:srgbClr val="FF0000"/>
                </a:solidFill>
              </a:rPr>
              <a:t>energy-efficient</a:t>
            </a:r>
            <a:r>
              <a:rPr lang="en-US" b="1" dirty="0"/>
              <a:t> </a:t>
            </a:r>
            <a:r>
              <a:rPr lang="en-US" dirty="0">
                <a:sym typeface="Wingdings" pitchFamily="2" charset="2"/>
              </a:rPr>
              <a:t> intelligent systems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327</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107878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80505232"/>
      </p:ext>
    </p:extLst>
  </p:cSld>
  <p:clrMapOvr>
    <a:masterClrMapping/>
  </p:clrMapOvr>
  <p:transition/>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F852-247E-8E45-911F-917B88B448CC}"/>
              </a:ext>
            </a:extLst>
          </p:cNvPr>
          <p:cNvSpPr>
            <a:spLocks noGrp="1"/>
          </p:cNvSpPr>
          <p:nvPr>
            <p:ph type="title"/>
          </p:nvPr>
        </p:nvSpPr>
        <p:spPr>
          <a:xfrm>
            <a:off x="228600" y="152400"/>
            <a:ext cx="8879904" cy="1066800"/>
          </a:xfrm>
        </p:spPr>
        <p:txBody>
          <a:bodyPr/>
          <a:lstStyle/>
          <a:p>
            <a:r>
              <a:rPr lang="en-US" sz="3400" dirty="0"/>
              <a:t>A Blueprint for Fundamentally Better Architectures</a:t>
            </a:r>
          </a:p>
        </p:txBody>
      </p:sp>
      <p:sp>
        <p:nvSpPr>
          <p:cNvPr id="3" name="Content Placeholder 2">
            <a:extLst>
              <a:ext uri="{FF2B5EF4-FFF2-40B4-BE49-F238E27FC236}">
                <a16:creationId xmlns:a16="http://schemas.microsoft.com/office/drawing/2014/main" id="{33D775C0-662F-E944-BE80-00AD35D75816}"/>
              </a:ext>
            </a:extLst>
          </p:cNvPr>
          <p:cNvSpPr>
            <a:spLocks noGrp="1"/>
          </p:cNvSpPr>
          <p:nvPr>
            <p:ph idx="1"/>
          </p:nvPr>
        </p:nvSpPr>
        <p:spPr>
          <a:xfrm>
            <a:off x="228600" y="1052736"/>
            <a:ext cx="8610600" cy="5195664"/>
          </a:xfrm>
        </p:spPr>
        <p:txBody>
          <a:bodyPr/>
          <a:lstStyle/>
          <a:p>
            <a:r>
              <a:rPr lang="en-US" sz="2000" dirty="0"/>
              <a:t>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"Intelligent Architectures for Intelligent Computing Systems"</a:t>
            </a:r>
            <a:br>
              <a:rPr lang="en-US" sz="2000" dirty="0"/>
            </a:br>
            <a:r>
              <a:rPr lang="en-US" sz="2000" i="1" dirty="0"/>
              <a:t>Invited Paper in Proceedings of the </a:t>
            </a:r>
            <a:r>
              <a:rPr lang="en-US" sz="2000" i="1" dirty="0">
                <a:hlinkClick r:id="rId3"/>
              </a:rPr>
              <a:t>Design, Automation, and Test in Europe Conference</a:t>
            </a:r>
            <a:r>
              <a:rPr lang="en-US" sz="2000" i="1" dirty="0"/>
              <a:t> (</a:t>
            </a:r>
            <a:r>
              <a:rPr lang="en-US" sz="2000" b="1" i="1" dirty="0"/>
              <a:t>DATE</a:t>
            </a:r>
            <a:r>
              <a:rPr lang="en-US" sz="2000" i="1" dirty="0"/>
              <a:t>)</a:t>
            </a:r>
            <a:r>
              <a:rPr lang="en-US" sz="2000" dirty="0"/>
              <a:t>, Virtual, February 2021.</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IEDM Tutorial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Short DATE Talk Video</a:t>
            </a:r>
            <a:r>
              <a:rPr lang="en-US" sz="2000" dirty="0"/>
              <a:t> (11 minutes)]</a:t>
            </a:r>
            <a:br>
              <a:rPr lang="en-US" sz="2000" dirty="0"/>
            </a:br>
            <a:r>
              <a:rPr lang="en-US" sz="2000" dirty="0"/>
              <a:t>[</a:t>
            </a:r>
            <a:r>
              <a:rPr lang="en-US" sz="2000" dirty="0">
                <a:hlinkClick r:id="rId9"/>
              </a:rPr>
              <a:t>Longer IEDM Tutorial Video</a:t>
            </a:r>
            <a:r>
              <a:rPr lang="en-US" sz="2000" dirty="0"/>
              <a:t> (1 </a:t>
            </a:r>
            <a:r>
              <a:rPr lang="en-US" sz="2000" dirty="0" err="1"/>
              <a:t>hr</a:t>
            </a:r>
            <a:r>
              <a:rPr lang="en-US" sz="2000" dirty="0"/>
              <a:t> 51 minutes)]</a:t>
            </a:r>
          </a:p>
          <a:p>
            <a:endParaRPr lang="en-US" sz="2000" dirty="0"/>
          </a:p>
        </p:txBody>
      </p:sp>
      <p:sp>
        <p:nvSpPr>
          <p:cNvPr id="4" name="Slide Number Placeholder 3">
            <a:extLst>
              <a:ext uri="{FF2B5EF4-FFF2-40B4-BE49-F238E27FC236}">
                <a16:creationId xmlns:a16="http://schemas.microsoft.com/office/drawing/2014/main" id="{A902EC93-2093-4A4C-9A55-4B63386A8D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A91863D-16AC-D747-BA17-510BFEEF04EF}"/>
              </a:ext>
            </a:extLst>
          </p:cNvPr>
          <p:cNvPicPr>
            <a:picLocks noChangeAspect="1"/>
          </p:cNvPicPr>
          <p:nvPr/>
        </p:nvPicPr>
        <p:blipFill>
          <a:blip r:embed="rId10"/>
          <a:stretch>
            <a:fillRect/>
          </a:stretch>
        </p:blipFill>
        <p:spPr>
          <a:xfrm>
            <a:off x="0" y="4399550"/>
            <a:ext cx="9144000" cy="1549730"/>
          </a:xfrm>
          <a:prstGeom prst="rect">
            <a:avLst/>
          </a:prstGeom>
        </p:spPr>
      </p:pic>
    </p:spTree>
    <p:extLst>
      <p:ext uri="{BB962C8B-B14F-4D97-AF65-F5344CB8AC3E}">
        <p14:creationId xmlns:p14="http://schemas.microsoft.com/office/powerpoint/2010/main" val="2827649006"/>
      </p:ext>
    </p:extLst>
  </p:cSld>
  <p:clrMapOvr>
    <a:masterClrMapping/>
  </p:clrMapOvr>
  <p:transition/>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strike="noStrike" kern="1200" cap="none" spc="0" normalizeH="0" baseline="0" noProof="0" dirty="0">
                <a:ln>
                  <a:noFill/>
                </a:ln>
                <a:solidFill>
                  <a:srgbClr val="000000"/>
                </a:solidFill>
                <a:effectLst/>
                <a:uLnTx/>
                <a:uFillTx/>
                <a:latin typeface="Tahoma"/>
                <a:ea typeface="+mn-ea"/>
                <a:cs typeface="+mn-cs"/>
              </a:rPr>
              <a:t>Onur Mutlu</a:t>
            </a:r>
            <a:r>
              <a:rPr kumimoji="0" lang="en-US" sz="1800" b="0" i="0" u="none" strike="noStrike" kern="1200" cap="none" spc="0" normalizeH="0" baseline="0" noProof="0" dirty="0">
                <a:ln>
                  <a:noFill/>
                </a:ln>
                <a:solidFill>
                  <a:srgbClr val="000000"/>
                </a:solidFill>
                <a:effectLst/>
                <a:uLnTx/>
                <a:uFillTx/>
                <a:latin typeface="Tahoma"/>
                <a:ea typeface="+mn-ea"/>
                <a:cs typeface="+mn-cs"/>
              </a:rPr>
              <a:t>,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26762888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1870418599"/>
      </p:ext>
    </p:extLst>
  </p:cSld>
  <p:clrMapOvr>
    <a:masterClrMapping/>
  </p:clrMapOvr>
  <p:transition/>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3482606244"/>
      </p:ext>
    </p:extLst>
  </p:cSld>
  <p:clrMapOvr>
    <a:masterClrMapping/>
  </p:clrMapOvr>
  <p:transition/>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1290378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Longer Tutorial Version of This Talk</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337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271692286"/>
      </p:ext>
    </p:extLst>
  </p:cSld>
  <p:clrMapOvr>
    <a:masterClrMapping/>
  </p:clrMapOvr>
  <p:transition/>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045345930"/>
      </p:ext>
    </p:extLst>
  </p:cSld>
  <p:clrMapOvr>
    <a:masterClrMapping/>
  </p:clrMapOvr>
  <p:transition/>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339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1773507530"/>
      </p:ext>
    </p:extLst>
  </p:cSld>
  <p:clrMapOvr>
    <a:masterClrMapping/>
  </p:clrMapOvr>
  <p:transition/>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 action="ppaction://noaction">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 action="ppaction://noaction">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 action="ppaction://noaction">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 action="ppaction://noaction">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1493282331"/>
      </p:ext>
    </p:extLst>
  </p:cSld>
  <p:clrMapOvr>
    <a:masterClrMapping/>
  </p:clrMapOvr>
  <p:transition/>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4"/>
          <a:stretch>
            <a:fillRect/>
          </a:stretch>
        </p:blipFill>
        <p:spPr>
          <a:xfrm>
            <a:off x="4932040" y="0"/>
            <a:ext cx="4074863" cy="6858000"/>
          </a:xfrm>
          <a:prstGeom prst="rect">
            <a:avLst/>
          </a:prstGeom>
        </p:spPr>
      </p:pic>
    </p:spTree>
    <p:extLst>
      <p:ext uri="{BB962C8B-B14F-4D97-AF65-F5344CB8AC3E}">
        <p14:creationId xmlns:p14="http://schemas.microsoft.com/office/powerpoint/2010/main" val="3536579708"/>
      </p:ext>
    </p:extLst>
  </p:cSld>
  <p:clrMapOvr>
    <a:masterClrMapping/>
  </p:clrMapOvr>
  <p:transition/>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1814274116"/>
      </p:ext>
    </p:extLst>
  </p:cSld>
  <p:clrMapOvr>
    <a:masterClrMapping/>
  </p:clrMapOvr>
  <p:transition/>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ASML, </a:t>
            </a:r>
            <a:r>
              <a:rPr lang="en-US" dirty="0">
                <a:solidFill>
                  <a:srgbClr val="0432FF"/>
                </a:solidFill>
              </a:rPr>
              <a:t>Google</a:t>
            </a:r>
            <a:r>
              <a:rPr lang="en-US" dirty="0"/>
              <a:t>, Facebook,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345</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1400" kern="0" dirty="0">
                <a:solidFill>
                  <a:srgbClr val="0000FF"/>
                </a:solidFill>
                <a:latin typeface="Arial"/>
                <a:ea typeface="ＭＳ Ｐゴシック" panose="020B0600070205080204" pitchFamily="34" charset="-128"/>
                <a:cs typeface="Arial"/>
                <a:sym typeface="Arial"/>
              </a:rPr>
              <a:t>40</a:t>
            </a: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r>
              <a:rPr lang="en-US" dirty="0">
                <a:solidFill>
                  <a:srgbClr val="7030A0"/>
                </a:solidFill>
                <a:hlinkClick r:id="rId6">
                  <a:extLst>
                    <a:ext uri="{A12FA001-AC4F-418D-AE19-62706E023703}">
                      <ahyp:hlinkClr xmlns:ahyp="http://schemas.microsoft.com/office/drawing/2018/hyperlinkcolor" val="tx"/>
                    </a:ext>
                  </a:extLst>
                </a:hlinkClick>
              </a:rPr>
              <a:t>https://safari.ethz.ch/safari-newsletter-january-2021/</a:t>
            </a:r>
            <a:r>
              <a:rPr lang="en-US" dirty="0">
                <a:solidFill>
                  <a:srgbClr val="7030A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346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1460464887"/>
      </p:ext>
    </p:extLst>
  </p:cSld>
  <p:clrMapOvr>
    <a:masterClrMapping/>
  </p:clrMapOvr>
  <p:transition/>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347</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89523064"/>
      </p:ext>
    </p:extLst>
  </p:cSld>
  <p:clrMapOvr>
    <a:masterClrMapping/>
  </p:clrMapOvr>
  <p:transition/>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01506453"/>
      </p:ext>
    </p:extLst>
  </p:cSld>
  <p:clrMapOvr>
    <a:masterClrMapping/>
  </p:clrMapOvr>
  <p:transition/>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349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2080257466"/>
      </p:ext>
    </p:extLst>
  </p:cSld>
  <p:clrMapOvr>
    <a:masterClrMapping/>
  </p:clrMapOvr>
  <p:transition/>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 December 2021</a:t>
            </a:r>
          </a:p>
          <a:p>
            <a:r>
              <a:rPr lang="en-US" sz="2200" dirty="0"/>
              <a:t>IEEE SSCS &amp; CAS Central Texas Chapter Webinar</a:t>
            </a:r>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Systems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686725074"/>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352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6869721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353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171580548"/>
      </p:ext>
    </p:extLst>
  </p:cSld>
  <p:clrMapOvr>
    <a:masterClrMapping/>
  </p:clrMapOvr>
  <p:transition/>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354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2269955352"/>
      </p:ext>
    </p:extLst>
  </p:cSld>
  <p:clrMapOvr>
    <a:masterClrMapping/>
  </p:clrMapOvr>
  <p:transition/>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087142"/>
      </p:ext>
    </p:extLst>
  </p:cSld>
  <p:clrMapOvr>
    <a:masterClrMapping/>
  </p:clrMapOvr>
  <p:transition/>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356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140163"/>
      </p:ext>
    </p:extLst>
  </p:cSld>
  <p:clrMapOvr>
    <a:masterClrMapping/>
  </p:clrMapOvr>
  <p:transition/>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357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990600"/>
            <a:ext cx="9144000" cy="548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3139516036"/>
      </p:ext>
    </p:extLst>
  </p:cSld>
  <p:clrMapOvr>
    <a:masterClrMapping/>
  </p:clrMapOvr>
  <p:transition/>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358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1066800"/>
            <a:ext cx="8610600" cy="51943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886941885"/>
      </p:ext>
    </p:extLst>
  </p:cSld>
  <p:clrMapOvr>
    <a:masterClrMapping/>
  </p:clrMapOvr>
  <p:transition/>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359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483987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1658618315"/>
      </p:ext>
    </p:extLst>
  </p:cSld>
  <p:clrMapOvr>
    <a:masterClrMapping/>
  </p:clrMapOvr>
  <p:transition/>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361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40" y="952500"/>
            <a:ext cx="6705600" cy="5741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64039" y="980729"/>
            <a:ext cx="2294599" cy="3168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312592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362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391428"/>
      </p:ext>
    </p:extLst>
  </p:cSld>
  <p:clrMapOvr>
    <a:masterClrMapping/>
  </p:clrMapOvr>
  <p:transition/>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19283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dirty="0">
                <a:latin typeface="Garamond" charset="0"/>
              </a:rPr>
              <a:t>More on My Research &amp; Teaching</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6498540"/>
      </p:ext>
    </p:extLst>
  </p:cSld>
  <p:clrMapOvr>
    <a:masterClrMapping/>
  </p:clrMapOvr>
  <p:transition/>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ITET (INFK),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183655"/>
      </p:ext>
    </p:extLst>
  </p:cSld>
  <p:clrMapOvr>
    <a:masterClrMapping/>
  </p:clrMapOvr>
  <p:transition spd="slow" advClick="0"/>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2787437668"/>
      </p:ext>
    </p:extLst>
  </p:cSld>
  <p:clrMapOvr>
    <a:masterClrMapping/>
  </p:clrMapOvr>
  <p:transition/>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61711E1C-C945-574A-964E-E50AC552A851}"/>
              </a:ext>
            </a:extLst>
          </p:cNvPr>
          <p:cNvSpPr/>
          <p:nvPr/>
        </p:nvSpPr>
        <p:spPr>
          <a:xfrm>
            <a:off x="568094" y="1052736"/>
            <a:ext cx="6884226" cy="25202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000455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28539137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19777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a:t>
            </a:r>
            <a:r>
              <a:rPr lang="en-US" sz="1900" dirty="0"/>
              <a:t>,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t>Algorithm/arch./logic co-design; full heterogeneity</a:t>
            </a:r>
          </a:p>
          <a:p>
            <a:pPr lvl="1"/>
            <a:endParaRPr lang="en-US" sz="400" dirty="0"/>
          </a:p>
          <a:p>
            <a:r>
              <a:rPr lang="en-US" sz="2200" dirty="0">
                <a:solidFill>
                  <a:srgbClr val="0432FF"/>
                </a:solidFill>
              </a:rPr>
              <a:t>Data-driven and </a:t>
            </a:r>
            <a:r>
              <a:rPr lang="en-US" sz="2200" dirty="0">
                <a:solidFill>
                  <a:srgbClr val="7030A0"/>
                </a:solidFill>
              </a:rPr>
              <a:t>data-aware architectures</a:t>
            </a:r>
          </a:p>
          <a:p>
            <a:pPr lvl="1">
              <a:buClr>
                <a:srgbClr val="3B812F"/>
              </a:buClr>
            </a:pPr>
            <a:r>
              <a:rPr lang="en-US" sz="1900" dirty="0">
                <a:solidFill>
                  <a:srgbClr val="000000"/>
                </a:solidFill>
              </a:rPr>
              <a:t>ML/AI-driven architectural controllers and design</a:t>
            </a:r>
          </a:p>
          <a:p>
            <a:pPr lvl="1">
              <a:buClr>
                <a:srgbClr val="3B812F"/>
              </a:buClr>
            </a:pPr>
            <a:r>
              <a:rPr lang="en-US" sz="1900" dirty="0">
                <a:solidFill>
                  <a:srgbClr val="00000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515446383"/>
      </p:ext>
    </p:extLst>
  </p:cSld>
  <p:clrMapOvr>
    <a:masterClrMapping/>
  </p:clrMapOvr>
  <p:transition/>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372</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40+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40118556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373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1188175622"/>
      </p:ext>
    </p:extLst>
  </p:cSld>
  <p:clrMapOvr>
    <a:masterClrMapping/>
  </p:clrMapOvr>
  <p:transition/>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45834-7BF4-9943-8A82-003424C4F6FF}"/>
              </a:ext>
            </a:extLst>
          </p:cNvPr>
          <p:cNvSpPr>
            <a:spLocks noGrp="1"/>
          </p:cNvSpPr>
          <p:nvPr>
            <p:ph type="title"/>
          </p:nvPr>
        </p:nvSpPr>
        <p:spPr/>
        <p:txBody>
          <a:bodyPr/>
          <a:lstStyle/>
          <a:p>
            <a:r>
              <a:rPr lang="en-US" dirty="0"/>
              <a:t>SAFARI PhD and Post-Doc Alumni</a:t>
            </a:r>
          </a:p>
        </p:txBody>
      </p:sp>
      <p:sp>
        <p:nvSpPr>
          <p:cNvPr id="3" name="Content Placeholder 2">
            <a:extLst>
              <a:ext uri="{FF2B5EF4-FFF2-40B4-BE49-F238E27FC236}">
                <a16:creationId xmlns:a16="http://schemas.microsoft.com/office/drawing/2014/main" id="{0208545D-6BE8-214F-8FA8-31D6D671DB8F}"/>
              </a:ext>
            </a:extLst>
          </p:cNvPr>
          <p:cNvSpPr>
            <a:spLocks noGrp="1"/>
          </p:cNvSpPr>
          <p:nvPr>
            <p:ph idx="1"/>
          </p:nvPr>
        </p:nvSpPr>
        <p:spPr>
          <a:xfrm>
            <a:off x="228600" y="908720"/>
            <a:ext cx="8915400" cy="5267672"/>
          </a:xfrm>
        </p:spPr>
        <p:txBody>
          <a:bodyPr/>
          <a:lstStyle/>
          <a:p>
            <a:r>
              <a:rPr lang="en-US" sz="1800" dirty="0">
                <a:solidFill>
                  <a:srgbClr val="0000FF"/>
                </a:solidFill>
                <a:hlinkClick r:id="rId2">
                  <a:extLst>
                    <a:ext uri="{A12FA001-AC4F-418D-AE19-62706E023703}">
                      <ahyp:hlinkClr xmlns:ahyp="http://schemas.microsoft.com/office/drawing/2018/hyperlinkcolor" val="tx"/>
                    </a:ext>
                  </a:extLst>
                </a:hlinkClick>
              </a:rPr>
              <a:t>https://safari.ethz.ch/safari-alumni/</a:t>
            </a:r>
            <a:endParaRPr lang="en-US" sz="1800" dirty="0">
              <a:solidFill>
                <a:srgbClr val="0000FF"/>
              </a:solidFill>
            </a:endParaRPr>
          </a:p>
          <a:p>
            <a:endParaRPr lang="en-US" sz="800" dirty="0"/>
          </a:p>
          <a:p>
            <a:endParaRPr lang="en-US" sz="800" dirty="0"/>
          </a:p>
          <a:p>
            <a:r>
              <a:rPr lang="en-US" sz="1200" dirty="0" err="1"/>
              <a:t>Minesh</a:t>
            </a:r>
            <a:r>
              <a:rPr lang="en-US" sz="1200" dirty="0"/>
              <a:t> Patel (ETH Zurich), </a:t>
            </a:r>
            <a:r>
              <a:rPr lang="en-US" sz="1200" dirty="0">
                <a:solidFill>
                  <a:srgbClr val="FF0000"/>
                </a:solidFill>
              </a:rPr>
              <a:t>MICRO 2020 and DSN 2020 Best Paper Awards; ISCA Hall of Fame 2021</a:t>
            </a:r>
          </a:p>
          <a:p>
            <a:r>
              <a:rPr lang="en-US" sz="1200" dirty="0" err="1"/>
              <a:t>Damla</a:t>
            </a:r>
            <a:r>
              <a:rPr lang="en-US" sz="1200" dirty="0"/>
              <a:t> </a:t>
            </a:r>
            <a:r>
              <a:rPr lang="en-US" sz="1200" dirty="0" err="1"/>
              <a:t>Senol</a:t>
            </a:r>
            <a:r>
              <a:rPr lang="en-US" sz="1200" dirty="0"/>
              <a:t> Cali (</a:t>
            </a:r>
            <a:r>
              <a:rPr lang="en-US" sz="1200" dirty="0" err="1"/>
              <a:t>Bionano</a:t>
            </a:r>
            <a:r>
              <a:rPr lang="en-US" sz="1200" dirty="0"/>
              <a:t> Genomics), </a:t>
            </a:r>
            <a:r>
              <a:rPr lang="en-US" sz="1200" dirty="0">
                <a:solidFill>
                  <a:srgbClr val="FF0000"/>
                </a:solidFill>
              </a:rPr>
              <a:t>SRC TECHCON 2019 Best Student Presentation Award</a:t>
            </a:r>
          </a:p>
          <a:p>
            <a:r>
              <a:rPr lang="en-US" sz="1200" dirty="0" err="1"/>
              <a:t>Nastaran</a:t>
            </a:r>
            <a:r>
              <a:rPr lang="en-US" sz="1200" dirty="0"/>
              <a:t> </a:t>
            </a:r>
            <a:r>
              <a:rPr lang="en-US" sz="1200" dirty="0" err="1"/>
              <a:t>Hajinazar</a:t>
            </a:r>
            <a:r>
              <a:rPr lang="en-US" sz="1200" dirty="0"/>
              <a:t> (ETH Zurich)</a:t>
            </a:r>
          </a:p>
          <a:p>
            <a:r>
              <a:rPr lang="en-US" sz="1200" dirty="0"/>
              <a:t>Gagandeep Singh (ETH Zurich), </a:t>
            </a:r>
            <a:r>
              <a:rPr lang="en-US" sz="1200" dirty="0">
                <a:solidFill>
                  <a:srgbClr val="FF0000"/>
                </a:solidFill>
              </a:rPr>
              <a:t>FPL 2020 Best Paper Award Finalist</a:t>
            </a:r>
          </a:p>
          <a:p>
            <a:r>
              <a:rPr lang="en-US" sz="1200" dirty="0" err="1"/>
              <a:t>Amirali</a:t>
            </a:r>
            <a:r>
              <a:rPr lang="en-US" sz="1200" dirty="0"/>
              <a:t> </a:t>
            </a:r>
            <a:r>
              <a:rPr lang="en-US" sz="1200" dirty="0" err="1"/>
              <a:t>Boroumand</a:t>
            </a:r>
            <a:r>
              <a:rPr lang="en-US" sz="1200" dirty="0"/>
              <a:t> (Stanford Univ </a:t>
            </a:r>
            <a:r>
              <a:rPr lang="en-US" sz="1200" dirty="0">
                <a:sym typeface="Wingdings" pitchFamily="2" charset="2"/>
              </a:rPr>
              <a:t> Google</a:t>
            </a:r>
            <a:r>
              <a:rPr lang="en-US" sz="1200" dirty="0"/>
              <a:t>), </a:t>
            </a:r>
            <a:r>
              <a:rPr lang="en-US" sz="1200" dirty="0">
                <a:solidFill>
                  <a:srgbClr val="FF0000"/>
                </a:solidFill>
              </a:rPr>
              <a:t>SRC TECHCON 2018 Best Student Presentation Award</a:t>
            </a:r>
            <a:endParaRPr lang="en-US" sz="1200" dirty="0"/>
          </a:p>
          <a:p>
            <a:r>
              <a:rPr lang="en-US" sz="1200" dirty="0" err="1"/>
              <a:t>Jeremie</a:t>
            </a:r>
            <a:r>
              <a:rPr lang="en-US" sz="1200" dirty="0"/>
              <a:t> Kim (ETH Zurich), </a:t>
            </a:r>
            <a:r>
              <a:rPr lang="en-US" sz="1200" dirty="0">
                <a:solidFill>
                  <a:srgbClr val="FF0000"/>
                </a:solidFill>
              </a:rPr>
              <a:t>EDAA Outstanding Dissertation Award 2020; IEEE Micro Top Picks 2019; ISCA/MICRO </a:t>
            </a:r>
            <a:r>
              <a:rPr lang="en-US" sz="1200" dirty="0" err="1">
                <a:solidFill>
                  <a:srgbClr val="FF0000"/>
                </a:solidFill>
              </a:rPr>
              <a:t>HoF</a:t>
            </a:r>
            <a:r>
              <a:rPr lang="en-US" sz="1200" dirty="0">
                <a:solidFill>
                  <a:srgbClr val="FF0000"/>
                </a:solidFill>
              </a:rPr>
              <a:t> 2021</a:t>
            </a:r>
          </a:p>
          <a:p>
            <a:r>
              <a:rPr lang="en-US" sz="1200" dirty="0"/>
              <a:t>Nandita Vijaykumar (Univ. of Toronto, Assistant Professor), </a:t>
            </a:r>
            <a:r>
              <a:rPr lang="en-US" sz="1200" dirty="0">
                <a:solidFill>
                  <a:srgbClr val="FF0000"/>
                </a:solidFill>
              </a:rPr>
              <a:t>ISCA Hall of Fame 2021</a:t>
            </a:r>
          </a:p>
          <a:p>
            <a:r>
              <a:rPr lang="en-US" sz="1200" dirty="0"/>
              <a:t>Kevin Hsieh (Microsoft Research, Senior Researcher)</a:t>
            </a:r>
          </a:p>
          <a:p>
            <a:r>
              <a:rPr lang="en-US" sz="1200" dirty="0"/>
              <a:t>Justin Meza (Facebook), </a:t>
            </a:r>
            <a:r>
              <a:rPr lang="en-US" sz="1200" dirty="0" err="1">
                <a:solidFill>
                  <a:srgbClr val="FF0000"/>
                </a:solidFill>
              </a:rPr>
              <a:t>HiPEAC</a:t>
            </a:r>
            <a:r>
              <a:rPr lang="en-US" sz="1200" dirty="0">
                <a:solidFill>
                  <a:srgbClr val="FF0000"/>
                </a:solidFill>
              </a:rPr>
              <a:t> 2015 Best Student Presentation Award; ICCD 2012 Best Paper Award</a:t>
            </a:r>
            <a:endParaRPr lang="en-US" sz="1200" dirty="0"/>
          </a:p>
          <a:p>
            <a:r>
              <a:rPr lang="en-US" sz="1200" dirty="0"/>
              <a:t>Mohammed Alser (ETH Zurich), </a:t>
            </a:r>
            <a:r>
              <a:rPr lang="en-US" sz="1200" dirty="0">
                <a:solidFill>
                  <a:srgbClr val="FF0000"/>
                </a:solidFill>
              </a:rPr>
              <a:t>IEEE Turkey Best PhD Thesis Award 2018</a:t>
            </a:r>
          </a:p>
          <a:p>
            <a:r>
              <a:rPr lang="en-US" sz="1200" dirty="0"/>
              <a:t>Yixin Luo (Google), </a:t>
            </a:r>
            <a:r>
              <a:rPr lang="en-US" sz="1200" dirty="0">
                <a:solidFill>
                  <a:srgbClr val="FF0000"/>
                </a:solidFill>
              </a:rPr>
              <a:t>HPCA 2015 Best Paper Session</a:t>
            </a:r>
          </a:p>
          <a:p>
            <a:r>
              <a:rPr lang="en-US" sz="1200" dirty="0"/>
              <a:t>Kevin Chang (Facebook), </a:t>
            </a:r>
            <a:r>
              <a:rPr lang="en-US" sz="1200" dirty="0">
                <a:solidFill>
                  <a:srgbClr val="FF0000"/>
                </a:solidFill>
              </a:rPr>
              <a:t>SRC TECHCON 2016 Best Student Presentation Award</a:t>
            </a:r>
            <a:endParaRPr lang="en-US" sz="1200" dirty="0"/>
          </a:p>
          <a:p>
            <a:r>
              <a:rPr lang="en-US" sz="1200" dirty="0" err="1"/>
              <a:t>Rachata</a:t>
            </a:r>
            <a:r>
              <a:rPr lang="en-US" sz="1200" dirty="0"/>
              <a:t> Ausavarungnirun (KMUNTB, Assistant Professor), </a:t>
            </a:r>
            <a:r>
              <a:rPr lang="en-US" sz="1200" dirty="0">
                <a:solidFill>
                  <a:srgbClr val="FF0000"/>
                </a:solidFill>
              </a:rPr>
              <a:t>NOCS 2015 and NOCS 2012 Best Paper Award Finalist</a:t>
            </a:r>
            <a:endParaRPr lang="en-US" sz="1200" dirty="0"/>
          </a:p>
          <a:p>
            <a:r>
              <a:rPr lang="en-US" sz="1200" dirty="0"/>
              <a:t>Gennady Pekhimenko (Univ. of Toronto, Assistant Professor), </a:t>
            </a:r>
            <a:r>
              <a:rPr lang="en-US" sz="1200" dirty="0">
                <a:solidFill>
                  <a:srgbClr val="FF0000"/>
                </a:solidFill>
              </a:rPr>
              <a:t>ISCA Hall of Fame 2021; ASPLOS 2015 SRC Winner</a:t>
            </a:r>
          </a:p>
          <a:p>
            <a:r>
              <a:rPr lang="en-US" sz="1200" dirty="0" err="1"/>
              <a:t>Vivek</a:t>
            </a:r>
            <a:r>
              <a:rPr lang="en-US" sz="1200" dirty="0"/>
              <a:t> Seshadri (Microsoft Research)</a:t>
            </a:r>
          </a:p>
          <a:p>
            <a:r>
              <a:rPr lang="en-US" sz="1200" dirty="0" err="1"/>
              <a:t>Donghyuk</a:t>
            </a:r>
            <a:r>
              <a:rPr lang="en-US" sz="1200" dirty="0"/>
              <a:t> Lee (NVIDIA Research, Senior Researcher), </a:t>
            </a:r>
            <a:r>
              <a:rPr lang="en-US" sz="1200" dirty="0">
                <a:solidFill>
                  <a:srgbClr val="FF0000"/>
                </a:solidFill>
              </a:rPr>
              <a:t>HPCA Hall of Fame 2018</a:t>
            </a:r>
          </a:p>
          <a:p>
            <a:r>
              <a:rPr lang="en-US" sz="1200" dirty="0" err="1"/>
              <a:t>Yoongu</a:t>
            </a:r>
            <a:r>
              <a:rPr lang="en-US" sz="1200" dirty="0"/>
              <a:t> Kim (Software Robotics </a:t>
            </a:r>
            <a:r>
              <a:rPr lang="en-US" sz="1200" dirty="0">
                <a:sym typeface="Wingdings" pitchFamily="2" charset="2"/>
              </a:rPr>
              <a:t> </a:t>
            </a:r>
            <a:r>
              <a:rPr lang="en-US" sz="1200" dirty="0"/>
              <a:t>Google), </a:t>
            </a:r>
            <a:r>
              <a:rPr lang="en-US" sz="1200" dirty="0">
                <a:solidFill>
                  <a:srgbClr val="FF0000"/>
                </a:solidFill>
              </a:rPr>
              <a:t>TCAD’19 Top Pick Award; IEEE Micro Top Picks’10</a:t>
            </a:r>
            <a:r>
              <a:rPr lang="en-US" sz="1200">
                <a:solidFill>
                  <a:srgbClr val="FF0000"/>
                </a:solidFill>
              </a:rPr>
              <a:t>; HPCA’10 </a:t>
            </a:r>
            <a:r>
              <a:rPr lang="en-US" sz="1200" dirty="0">
                <a:solidFill>
                  <a:srgbClr val="FF0000"/>
                </a:solidFill>
              </a:rPr>
              <a:t>Best Paper Session</a:t>
            </a:r>
          </a:p>
          <a:p>
            <a:r>
              <a:rPr lang="en-US" sz="1200" dirty="0"/>
              <a:t>Lavanya Subramanian (Intel Labs </a:t>
            </a:r>
            <a:r>
              <a:rPr lang="en-US" sz="1200" dirty="0">
                <a:sym typeface="Wingdings" pitchFamily="2" charset="2"/>
              </a:rPr>
              <a:t> Facebook)</a:t>
            </a:r>
          </a:p>
          <a:p>
            <a:endParaRPr lang="en-US" sz="1200" dirty="0">
              <a:sym typeface="Wingdings" pitchFamily="2" charset="2"/>
            </a:endParaRPr>
          </a:p>
          <a:p>
            <a:r>
              <a:rPr lang="en-US" sz="1200" dirty="0">
                <a:sym typeface="Wingdings" pitchFamily="2" charset="2"/>
              </a:rPr>
              <a:t>Samira Khan (Univ. of Virginia, </a:t>
            </a:r>
            <a:r>
              <a:rPr lang="en-US" sz="1200" dirty="0"/>
              <a:t>Assistant Professor), </a:t>
            </a:r>
            <a:r>
              <a:rPr lang="en-US" sz="1200" dirty="0">
                <a:solidFill>
                  <a:srgbClr val="FF0000"/>
                </a:solidFill>
              </a:rPr>
              <a:t>HPCA 2014 Best Paper Session</a:t>
            </a:r>
            <a:endParaRPr lang="en-US" sz="1200" dirty="0"/>
          </a:p>
          <a:p>
            <a:r>
              <a:rPr lang="en-US" sz="1200" dirty="0"/>
              <a:t>Saugata Ghose (Univ. of Illinois, Assistant Professor), </a:t>
            </a:r>
            <a:r>
              <a:rPr lang="en-US" sz="1200" dirty="0">
                <a:solidFill>
                  <a:srgbClr val="FF0000"/>
                </a:solidFill>
              </a:rPr>
              <a:t>DFRWS-EU 2017 Best Paper Award</a:t>
            </a:r>
          </a:p>
          <a:p>
            <a:r>
              <a:rPr lang="en-US" sz="1200" dirty="0"/>
              <a:t>Jawad Haj-Yahya (Huawei Research Zurich, Principal Researcher)</a:t>
            </a:r>
          </a:p>
          <a:p>
            <a:endParaRPr lang="en-US" dirty="0"/>
          </a:p>
        </p:txBody>
      </p:sp>
      <p:sp>
        <p:nvSpPr>
          <p:cNvPr id="4" name="Slide Number Placeholder 3">
            <a:extLst>
              <a:ext uri="{FF2B5EF4-FFF2-40B4-BE49-F238E27FC236}">
                <a16:creationId xmlns:a16="http://schemas.microsoft.com/office/drawing/2014/main" id="{C3C01774-BE9E-3D42-B94B-B8FF6A0811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374</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129066267"/>
      </p:ext>
    </p:extLst>
  </p:cSld>
  <p:clrMapOvr>
    <a:masterClrMapping/>
  </p:clrMapOvr>
  <p:transition/>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Teaching and Research</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a:t>
            </a:r>
          </a:p>
          <a:p>
            <a:pPr marL="0" indent="0" algn="ctr">
              <a:buNone/>
            </a:pPr>
            <a:r>
              <a:rPr lang="en-US" sz="6000" dirty="0">
                <a:solidFill>
                  <a:srgbClr val="0000FF"/>
                </a:solidFill>
              </a:rPr>
              <a:t>Teaching drives Research</a:t>
            </a:r>
          </a:p>
          <a:p>
            <a:pPr marL="0" indent="0" algn="ctr">
              <a:buNone/>
            </a:pPr>
            <a:r>
              <a:rPr lang="en-US" sz="6000" dirty="0">
                <a:solidFill>
                  <a:srgbClr val="FF0000"/>
                </a:solidFill>
              </a:rPr>
              <a:t>Research drives Teaching</a:t>
            </a:r>
          </a:p>
          <a:p>
            <a:pPr marL="0" indent="0" algn="ctr">
              <a:buNone/>
            </a:pPr>
            <a:r>
              <a:rPr lang="en-US" sz="6000" dirty="0">
                <a:solidFill>
                  <a:srgbClr val="0432FF"/>
                </a:solidFill>
              </a:rPr>
              <a:t>… </a:t>
            </a:r>
          </a:p>
          <a:p>
            <a:pPr marL="0" indent="0" algn="ctr">
              <a:buNone/>
            </a:pPr>
            <a:r>
              <a:rPr lang="en-US" sz="6000" dirty="0">
                <a:solidFill>
                  <a:srgbClr val="FF0000"/>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375</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89231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Learning and Scholarship</a:t>
            </a:r>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a:solidFill>
                  <a:srgbClr val="0000FF"/>
                </a:solidFill>
              </a:rPr>
              <a:t>Focus on</a:t>
            </a:r>
          </a:p>
          <a:p>
            <a:pPr marL="0" indent="0" algn="ctr">
              <a:buNone/>
            </a:pPr>
            <a:r>
              <a:rPr lang="en-US" sz="6400" dirty="0">
                <a:solidFill>
                  <a:srgbClr val="FF0000"/>
                </a:solidFill>
              </a:rPr>
              <a:t>learning and scholarship</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35622075"/>
      </p:ext>
    </p:extLst>
  </p:cSld>
  <p:clrMapOvr>
    <a:masterClrMapping/>
  </p:clrMapOvr>
  <p:transition/>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Insight and Ideas</a:t>
            </a:r>
          </a:p>
        </p:txBody>
      </p:sp>
      <p:sp>
        <p:nvSpPr>
          <p:cNvPr id="3" name="Content Placeholder 2"/>
          <p:cNvSpPr>
            <a:spLocks noGrp="1"/>
          </p:cNvSpPr>
          <p:nvPr>
            <p:ph idx="1"/>
          </p:nvPr>
        </p:nvSpPr>
        <p:spPr>
          <a:xfrm>
            <a:off x="0" y="2420888"/>
            <a:ext cx="9144000" cy="2088232"/>
          </a:xfrm>
        </p:spPr>
        <p:txBody>
          <a:bodyPr/>
          <a:lstStyle/>
          <a:p>
            <a:pPr marL="0" indent="0" algn="ctr">
              <a:buNone/>
            </a:pPr>
            <a:r>
              <a:rPr lang="en-US" sz="6400" dirty="0">
                <a:solidFill>
                  <a:srgbClr val="0000FF"/>
                </a:solidFill>
              </a:rPr>
              <a:t>Focus on Insight</a:t>
            </a:r>
          </a:p>
          <a:p>
            <a:pPr marL="0" indent="0" algn="ctr">
              <a:buNone/>
            </a:pPr>
            <a:r>
              <a:rPr lang="en-US" sz="6400" dirty="0">
                <a:solidFill>
                  <a:srgbClr val="FF0000"/>
                </a:solidFill>
              </a:rPr>
              <a:t>Encourage New Ideas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377</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189851481"/>
      </p:ext>
    </p:extLst>
  </p:cSld>
  <p:clrMapOvr>
    <a:masterClrMapping/>
  </p:clrMapOvr>
  <p:transition/>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Learning and Scholarship</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2564904"/>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The quality of your work defines your impact</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23896364"/>
      </p:ext>
    </p:extLst>
  </p:cSld>
  <p:clrMapOvr>
    <a:masterClrMapping/>
  </p:clrMapOvr>
  <p:transition/>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Good Mindset, Goals &amp; Focus</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1950368"/>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You can make a      </a:t>
            </a:r>
            <a:r>
              <a:rPr kumimoji="0" lang="en-US" sz="6400" b="0" i="0" u="none" strike="noStrike" kern="0" cap="none" spc="0" normalizeH="0" baseline="0" noProof="0" dirty="0">
                <a:ln>
                  <a:noFill/>
                </a:ln>
                <a:solidFill>
                  <a:srgbClr val="FF0000"/>
                </a:solidFill>
                <a:effectLst/>
                <a:uLnTx/>
                <a:uFillTx/>
                <a:latin typeface="Tahoma"/>
                <a:ea typeface="+mn-ea"/>
                <a:cs typeface="+mn-cs"/>
              </a:rPr>
              <a:t>good impact</a:t>
            </a:r>
            <a:r>
              <a:rPr kumimoji="0" lang="en-US" sz="6400" b="0" i="0" u="none" strike="noStrike" kern="0" cap="none" spc="0" normalizeH="0" baseline="0" noProof="0" dirty="0">
                <a:ln>
                  <a:noFill/>
                </a:ln>
                <a:solidFill>
                  <a:srgbClr val="0000FF"/>
                </a:solidFill>
                <a:effectLst/>
                <a:uLnTx/>
                <a:uFillTx/>
                <a:latin typeface="Tahoma"/>
                <a:ea typeface="+mn-ea"/>
                <a:cs typeface="+mn-cs"/>
              </a:rPr>
              <a:t>               on the world</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760626443"/>
      </p:ext>
    </p:extLst>
  </p:cSld>
  <p:clrMapOvr>
    <a:masterClrMapping/>
  </p:clrMapOvr>
  <p:transition/>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solidFill>
                  <a:srgbClr val="0432FF"/>
                </a:solidFill>
                <a:hlinkClick r:id="rId3">
                  <a:extLst>
                    <a:ext uri="{A12FA001-AC4F-418D-AE19-62706E023703}">
                      <ahyp:hlinkClr xmlns:ahyp="http://schemas.microsoft.com/office/drawing/2018/hyperlinkcolor" val="tx"/>
                    </a:ext>
                  </a:extLst>
                </a:hlinkClick>
              </a:rPr>
              <a:t>https://www.youtube.com/watch?v=kgiZlSOcGFM&amp;list=PL5Q2soXY2Zi8D_5MGV6EnXEJHnV2YFBJl&amp;index=1</a:t>
            </a:r>
            <a:endParaRPr lang="en-US" sz="1300" dirty="0">
              <a:solidFill>
                <a:srgbClr val="0432FF"/>
              </a:solidFill>
            </a:endParaRPr>
          </a:p>
          <a:p>
            <a:pPr lvl="1"/>
            <a:endParaRPr lang="en-US" sz="800" dirty="0"/>
          </a:p>
          <a:p>
            <a:r>
              <a:rPr lang="en-US" dirty="0"/>
              <a:t>Enabling In-Memory Computation</a:t>
            </a:r>
          </a:p>
          <a:p>
            <a:pPr lvl="1"/>
            <a:r>
              <a:rPr lang="en-US" sz="1300" dirty="0">
                <a:solidFill>
                  <a:srgbClr val="0432FF"/>
                </a:solidFill>
                <a:hlinkClick r:id="rId4">
                  <a:extLst>
                    <a:ext uri="{A12FA001-AC4F-418D-AE19-62706E023703}">
                      <ahyp:hlinkClr xmlns:ahyp="http://schemas.microsoft.com/office/drawing/2018/hyperlinkcolor" val="tx"/>
                    </a:ext>
                  </a:extLst>
                </a:hlinkClick>
              </a:rPr>
              <a:t>https://www.youtube.com/watch?v=njX_14584Jw&amp;list=PL5Q2soXY2Zi8D_5MGV6EnXEJHnV2YFBJl&amp;index=16</a:t>
            </a:r>
            <a:r>
              <a:rPr lang="en-US" sz="1300" dirty="0">
                <a:solidFill>
                  <a:srgbClr val="0432FF"/>
                </a:solidFill>
              </a:rPr>
              <a:t> </a:t>
            </a:r>
          </a:p>
          <a:p>
            <a:pPr lvl="1"/>
            <a:endParaRPr lang="en-US" sz="800" dirty="0"/>
          </a:p>
          <a:p>
            <a:r>
              <a:rPr lang="en-US" dirty="0"/>
              <a:t>Accelerating Genome Analysis</a:t>
            </a:r>
          </a:p>
          <a:p>
            <a:pPr lvl="1"/>
            <a:r>
              <a:rPr lang="en-US" sz="1300" dirty="0">
                <a:solidFill>
                  <a:srgbClr val="0432FF"/>
                </a:solidFill>
                <a:hlinkClick r:id="rId5">
                  <a:extLst>
                    <a:ext uri="{A12FA001-AC4F-418D-AE19-62706E023703}">
                      <ahyp:hlinkClr xmlns:ahyp="http://schemas.microsoft.com/office/drawing/2018/hyperlinkcolor" val="tx"/>
                    </a:ext>
                  </a:extLst>
                </a:hlinkClick>
              </a:rPr>
              <a:t>https://www.youtube.com/watch?v=r7sn41lH-4A&amp;list=PL5Q2soXY2Zi8D_5MGV6EnXEJHnV2YFBJl&amp;index=41</a:t>
            </a:r>
            <a:r>
              <a:rPr lang="en-US" sz="1300" dirty="0">
                <a:solidFill>
                  <a:srgbClr val="0432FF"/>
                </a:solidFill>
              </a:rPr>
              <a:t> </a:t>
            </a:r>
          </a:p>
          <a:p>
            <a:pPr lvl="1"/>
            <a:endParaRPr lang="en-US" sz="800" dirty="0"/>
          </a:p>
          <a:p>
            <a:r>
              <a:rPr lang="en-US" dirty="0"/>
              <a:t>Rethinking Memory System Design</a:t>
            </a:r>
          </a:p>
          <a:p>
            <a:pPr lvl="1"/>
            <a:r>
              <a:rPr lang="en-US" sz="1300" dirty="0">
                <a:solidFill>
                  <a:srgbClr val="0432FF"/>
                </a:solidFill>
                <a:hlinkClick r:id="rId6">
                  <a:extLst>
                    <a:ext uri="{A12FA001-AC4F-418D-AE19-62706E023703}">
                      <ahyp:hlinkClr xmlns:ahyp="http://schemas.microsoft.com/office/drawing/2018/hyperlinkcolor" val="tx"/>
                    </a:ext>
                  </a:extLst>
                </a:hlinkClick>
              </a:rPr>
              <a:t>https://www.youtube.com/watch?v=F7xZLNMIY1E&amp;list=PL5Q2soXY2Zi8D_5MGV6EnXEJHnV2YFBJl&amp;index=3</a:t>
            </a:r>
            <a:endParaRPr lang="en-US" sz="1300" dirty="0">
              <a:solidFill>
                <a:srgbClr val="0432FF"/>
              </a:solidFill>
            </a:endParaRPr>
          </a:p>
          <a:p>
            <a:pPr lvl="1"/>
            <a:endParaRPr lang="en-US" sz="800" dirty="0"/>
          </a:p>
          <a:p>
            <a:r>
              <a:rPr lang="en-US" dirty="0"/>
              <a:t>Intelligent Architectures for Intelligent Machines</a:t>
            </a:r>
          </a:p>
          <a:p>
            <a:pPr lvl="1"/>
            <a:r>
              <a:rPr lang="en-US" sz="1300" dirty="0">
                <a:solidFill>
                  <a:srgbClr val="0432FF"/>
                </a:solidFill>
                <a:hlinkClick r:id="rId7">
                  <a:extLst>
                    <a:ext uri="{A12FA001-AC4F-418D-AE19-62706E023703}">
                      <ahyp:hlinkClr xmlns:ahyp="http://schemas.microsoft.com/office/drawing/2018/hyperlinkcolor" val="tx"/>
                    </a:ext>
                  </a:extLst>
                </a:hlinkClick>
              </a:rPr>
              <a:t>https://www.youtube.com/watch?v=c6_LgzuNdkw&amp;list=PL5Q2soXY2Zi8D_5MGV6EnXEJHnV2YFBJl&amp;index=25</a:t>
            </a:r>
            <a:r>
              <a:rPr lang="en-US" sz="1300" dirty="0">
                <a:solidFill>
                  <a:srgbClr val="0432FF"/>
                </a:solidFill>
              </a:rPr>
              <a:t> </a:t>
            </a:r>
          </a:p>
          <a:p>
            <a:pPr lvl="1"/>
            <a:endParaRPr lang="en-US" sz="800" dirty="0"/>
          </a:p>
          <a:p>
            <a:r>
              <a:rPr lang="en-US" dirty="0"/>
              <a:t>The Story of RowHammer</a:t>
            </a:r>
          </a:p>
          <a:p>
            <a:pPr lvl="1"/>
            <a:r>
              <a:rPr lang="en-US" sz="1300" dirty="0">
                <a:solidFill>
                  <a:srgbClr val="0432FF"/>
                </a:solidFill>
                <a:hlinkClick r:id="rId8">
                  <a:extLst>
                    <a:ext uri="{A12FA001-AC4F-418D-AE19-62706E023703}">
                      <ahyp:hlinkClr xmlns:ahyp="http://schemas.microsoft.com/office/drawing/2018/hyperlinkcolor" val="tx"/>
                    </a:ext>
                  </a:extLst>
                </a:hlinkClick>
              </a:rPr>
              <a:t>https://www.youtube.com/watch?v=sgd7PHQQ1AI&amp;list=PL5Q2soXY2Zi8D_5MGV6EnXEJHnV2YFBJl&amp;index=39</a:t>
            </a:r>
            <a:r>
              <a:rPr lang="en-US" sz="1300" dirty="0">
                <a:solidFill>
                  <a:srgbClr val="0432FF"/>
                </a:solidFill>
              </a:rPr>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4107585820"/>
      </p:ext>
    </p:extLst>
  </p:cSld>
  <p:clrMapOvr>
    <a:masterClrMapping/>
  </p:clrMapOvr>
  <p:transition/>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DC03F-D161-E245-931A-AD7F4A463876}"/>
              </a:ext>
            </a:extLst>
          </p:cNvPr>
          <p:cNvSpPr>
            <a:spLocks noGrp="1"/>
          </p:cNvSpPr>
          <p:nvPr>
            <p:ph type="title"/>
          </p:nvPr>
        </p:nvSpPr>
        <p:spPr/>
        <p:txBody>
          <a:bodyPr/>
          <a:lstStyle/>
          <a:p>
            <a:r>
              <a:rPr lang="en-US" dirty="0"/>
              <a:t>Online Courses &amp; Lectures</a:t>
            </a:r>
          </a:p>
        </p:txBody>
      </p:sp>
      <p:sp>
        <p:nvSpPr>
          <p:cNvPr id="3" name="Content Placeholder 2">
            <a:extLst>
              <a:ext uri="{FF2B5EF4-FFF2-40B4-BE49-F238E27FC236}">
                <a16:creationId xmlns:a16="http://schemas.microsoft.com/office/drawing/2014/main" id="{477AA677-0510-9649-A9AF-28360FF80377}"/>
              </a:ext>
            </a:extLst>
          </p:cNvPr>
          <p:cNvSpPr>
            <a:spLocks noGrp="1"/>
          </p:cNvSpPr>
          <p:nvPr>
            <p:ph idx="1"/>
          </p:nvPr>
        </p:nvSpPr>
        <p:spPr>
          <a:xfrm>
            <a:off x="228600" y="908720"/>
            <a:ext cx="8610600" cy="5267672"/>
          </a:xfrm>
        </p:spPr>
        <p:txBody>
          <a:bodyPr/>
          <a:lstStyle/>
          <a:p>
            <a:r>
              <a:rPr lang="en-US" b="1" dirty="0">
                <a:solidFill>
                  <a:srgbClr val="FF0000"/>
                </a:solidFill>
              </a:rPr>
              <a:t>First Computer Architecture &amp; Digital Design Course</a:t>
            </a:r>
          </a:p>
          <a:p>
            <a:pPr lvl="1"/>
            <a:r>
              <a:rPr lang="en-US" dirty="0"/>
              <a:t>Digital Design and Computer Architecture </a:t>
            </a:r>
          </a:p>
          <a:p>
            <a:pPr lvl="1"/>
            <a:r>
              <a:rPr lang="en-US" b="1" dirty="0"/>
              <a:t>Spring 2021 Livestream</a:t>
            </a:r>
            <a:r>
              <a:rPr lang="en-US" dirty="0"/>
              <a:t> Edition: </a:t>
            </a:r>
            <a:r>
              <a:rPr lang="en-US" dirty="0">
                <a:solidFill>
                  <a:srgbClr val="0432FF"/>
                </a:solidFill>
                <a:hlinkClick r:id="rId2">
                  <a:extLst>
                    <a:ext uri="{A12FA001-AC4F-418D-AE19-62706E023703}">
                      <ahyp:hlinkClr xmlns:ahyp="http://schemas.microsoft.com/office/drawing/2018/hyperlinkcolor" val="tx"/>
                    </a:ext>
                  </a:extLst>
                </a:hlinkClick>
              </a:rPr>
              <a:t>https://www.youtube.com/watch?v=LbC0EZY8yw4&amp;list=PL5Q2soXY2Zi_uej3aY39YB5pfW4SJ7LlN</a:t>
            </a:r>
            <a:r>
              <a:rPr lang="en-US" dirty="0">
                <a:solidFill>
                  <a:srgbClr val="0432FF"/>
                </a:solidFill>
              </a:rPr>
              <a:t> </a:t>
            </a:r>
          </a:p>
          <a:p>
            <a:pPr lvl="1"/>
            <a:endParaRPr lang="en-US" dirty="0">
              <a:solidFill>
                <a:srgbClr val="0432FF"/>
              </a:solidFill>
            </a:endParaRPr>
          </a:p>
          <a:p>
            <a:r>
              <a:rPr lang="en-US" b="1" dirty="0">
                <a:solidFill>
                  <a:srgbClr val="FF0000"/>
                </a:solidFill>
              </a:rPr>
              <a:t>Advanced Computer Architecture Course</a:t>
            </a:r>
          </a:p>
          <a:p>
            <a:pPr lvl="1"/>
            <a:r>
              <a:rPr lang="en-US" dirty="0"/>
              <a:t>Computer Architecture</a:t>
            </a:r>
          </a:p>
          <a:p>
            <a:pPr lvl="1"/>
            <a:r>
              <a:rPr lang="en-US" b="1" dirty="0"/>
              <a:t>Fall 2021 Livestream</a:t>
            </a:r>
            <a:r>
              <a:rPr lang="en-US" dirty="0"/>
              <a:t> Edition: </a:t>
            </a:r>
            <a:r>
              <a:rPr lang="en-US"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r>
              <a:rPr lang="en-US" dirty="0">
                <a:solidFill>
                  <a:srgbClr val="0432FF"/>
                </a:solidFill>
              </a:rPr>
              <a:t> </a:t>
            </a:r>
          </a:p>
          <a:p>
            <a:pPr lvl="1"/>
            <a:r>
              <a:rPr lang="en-US" b="1" dirty="0"/>
              <a:t>Fall 2020 </a:t>
            </a:r>
            <a:r>
              <a:rPr lang="en-US" dirty="0"/>
              <a:t>Edition: </a:t>
            </a:r>
            <a:r>
              <a:rPr lang="en-US"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dirty="0">
                <a:solidFill>
                  <a:srgbClr val="0432FF"/>
                </a:solidFill>
              </a:rPr>
              <a:t> </a:t>
            </a:r>
          </a:p>
        </p:txBody>
      </p:sp>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400800"/>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795450970"/>
      </p:ext>
    </p:extLst>
  </p:cSld>
  <p:clrMapOvr>
    <a:masterClrMapping/>
  </p:clrMapOvr>
  <p:transition/>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92568202"/>
      </p:ext>
    </p:extLst>
  </p:cSld>
  <p:clrMapOvr>
    <a:masterClrMapping/>
  </p:clrMapOvr>
  <p:transition/>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dirty="0"/>
              <a:t>DDCA (Spring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376733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https://safari.ethz.ch/digitaltechnik/spring2021/doku.php?id=schedule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https://www.youtube.com/watch?v=LbC0EZY8yw4&amp;list=PL5Q2soXY2Zi_uej3aY39YB5pfW4SJ7LlN</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3677CC6-D719-7241-A215-F041FDC91C31}"/>
              </a:ext>
            </a:extLst>
          </p:cNvPr>
          <p:cNvPicPr>
            <a:picLocks noChangeAspect="1"/>
          </p:cNvPicPr>
          <p:nvPr/>
        </p:nvPicPr>
        <p:blipFill>
          <a:blip r:embed="rId4"/>
          <a:stretch>
            <a:fillRect/>
          </a:stretch>
        </p:blipFill>
        <p:spPr>
          <a:xfrm>
            <a:off x="4355976" y="0"/>
            <a:ext cx="4841293" cy="6858000"/>
          </a:xfrm>
          <a:prstGeom prst="rect">
            <a:avLst/>
          </a:prstGeom>
        </p:spPr>
      </p:pic>
    </p:spTree>
    <p:extLst>
      <p:ext uri="{BB962C8B-B14F-4D97-AF65-F5344CB8AC3E}">
        <p14:creationId xmlns:p14="http://schemas.microsoft.com/office/powerpoint/2010/main" val="2405549753"/>
      </p:ext>
    </p:extLst>
  </p:cSld>
  <p:clrMapOvr>
    <a:masterClrMapping/>
  </p:clrMapOvr>
  <p:transition/>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dirty="0"/>
              <a:t>Comp Arch (Fall 2020)</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https://safari.ethz.ch/architecture/fall2020/doku.php?id=schedule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endParaRPr lang="en-US" sz="16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6D47789A-BBAC-2448-B054-F1A7DF0E8C97}"/>
              </a:ext>
            </a:extLst>
          </p:cNvPr>
          <p:cNvPicPr>
            <a:picLocks noChangeAspect="1"/>
          </p:cNvPicPr>
          <p:nvPr/>
        </p:nvPicPr>
        <p:blipFill>
          <a:blip r:embed="rId4"/>
          <a:stretch>
            <a:fillRect/>
          </a:stretch>
        </p:blipFill>
        <p:spPr>
          <a:xfrm>
            <a:off x="4339219" y="0"/>
            <a:ext cx="4841293" cy="6858000"/>
          </a:xfrm>
          <a:prstGeom prst="rect">
            <a:avLst/>
          </a:prstGeom>
        </p:spPr>
      </p:pic>
    </p:spTree>
    <p:extLst>
      <p:ext uri="{BB962C8B-B14F-4D97-AF65-F5344CB8AC3E}">
        <p14:creationId xmlns:p14="http://schemas.microsoft.com/office/powerpoint/2010/main" val="3520308835"/>
      </p:ext>
    </p:extLst>
  </p:cSld>
  <p:clrMapOvr>
    <a:masterClrMapping/>
  </p:clrMapOvr>
  <p:transition/>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4"/>
          <a:stretch>
            <a:fillRect/>
          </a:stretch>
        </p:blipFill>
        <p:spPr>
          <a:xfrm>
            <a:off x="4932040" y="0"/>
            <a:ext cx="4074863" cy="6858000"/>
          </a:xfrm>
          <a:prstGeom prst="rect">
            <a:avLst/>
          </a:prstGeom>
        </p:spPr>
      </p:pic>
    </p:spTree>
    <p:extLst>
      <p:ext uri="{BB962C8B-B14F-4D97-AF65-F5344CB8AC3E}">
        <p14:creationId xmlns:p14="http://schemas.microsoft.com/office/powerpoint/2010/main" val="3694818784"/>
      </p:ext>
    </p:extLst>
  </p:cSld>
  <p:clrMapOvr>
    <a:masterClrMapping/>
  </p:clrMapOvr>
  <p:transition/>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dirty="0"/>
              <a:t>Seminar (Spring’21)</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228600" y="1371600"/>
            <a:ext cx="4193300"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https://safari.ethz.ch/architecture_seminar/spring2021/doku.php?id=schedule</a:t>
            </a:r>
            <a:r>
              <a:rPr lang="en-US" sz="1600" dirty="0">
                <a:solidFill>
                  <a:srgbClr val="0432FF"/>
                </a:solidFill>
              </a:rPr>
              <a:t> </a:t>
            </a: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https://www.youtube.com/watch?v=t3m93ZpLOyw&amp;list=PL5Q2soXY2Zi_awYdjmWVIUegsbY7TPGW4</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2456FBE-004E-7A41-8602-1B82C654EC5B}"/>
              </a:ext>
            </a:extLst>
          </p:cNvPr>
          <p:cNvPicPr>
            <a:picLocks noChangeAspect="1"/>
          </p:cNvPicPr>
          <p:nvPr/>
        </p:nvPicPr>
        <p:blipFill>
          <a:blip r:embed="rId4"/>
          <a:stretch>
            <a:fillRect/>
          </a:stretch>
        </p:blipFill>
        <p:spPr>
          <a:xfrm>
            <a:off x="4421900" y="0"/>
            <a:ext cx="4758612" cy="6858000"/>
          </a:xfrm>
          <a:prstGeom prst="rect">
            <a:avLst/>
          </a:prstGeom>
        </p:spPr>
      </p:pic>
    </p:spTree>
    <p:extLst>
      <p:ext uri="{BB962C8B-B14F-4D97-AF65-F5344CB8AC3E}">
        <p14:creationId xmlns:p14="http://schemas.microsoft.com/office/powerpoint/2010/main" val="37921320"/>
      </p:ext>
    </p:extLst>
  </p:cSld>
  <p:clrMapOvr>
    <a:masterClrMapping/>
  </p:clrMapOvr>
  <p:transition/>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b="1" dirty="0"/>
              <a:t>Seminar (Current)</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228600" y="1371600"/>
            <a:ext cx="4193300"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https://safari.ethz.ch/architecture_seminar/fall2021/doku.php?id=schedule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https://www.youtube.com/watch?v=4TcP297mdsI&amp;list=PL5Q2soXY2Zi_7UBNmC9B8Yr5JSwTG9yH4</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DDD6533C-6454-F341-BC2C-62C956DFF2E7}"/>
              </a:ext>
            </a:extLst>
          </p:cNvPr>
          <p:cNvPicPr>
            <a:picLocks noChangeAspect="1"/>
          </p:cNvPicPr>
          <p:nvPr/>
        </p:nvPicPr>
        <p:blipFill>
          <a:blip r:embed="rId4"/>
          <a:stretch>
            <a:fillRect/>
          </a:stretch>
        </p:blipFill>
        <p:spPr>
          <a:xfrm>
            <a:off x="4479728" y="980728"/>
            <a:ext cx="4670638" cy="4876800"/>
          </a:xfrm>
          <a:prstGeom prst="rect">
            <a:avLst/>
          </a:prstGeom>
        </p:spPr>
      </p:pic>
    </p:spTree>
    <p:extLst>
      <p:ext uri="{BB962C8B-B14F-4D97-AF65-F5344CB8AC3E}">
        <p14:creationId xmlns:p14="http://schemas.microsoft.com/office/powerpoint/2010/main" val="1278261343"/>
      </p:ext>
    </p:extLst>
  </p:cSld>
  <p:clrMapOvr>
    <a:masterClrMapping/>
  </p:clrMapOvr>
  <p:transition/>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E52C7-0D4A-6D4D-8783-055FF57B72F3}"/>
              </a:ext>
            </a:extLst>
          </p:cNvPr>
          <p:cNvSpPr>
            <a:spLocks noGrp="1"/>
          </p:cNvSpPr>
          <p:nvPr>
            <p:ph type="title"/>
          </p:nvPr>
        </p:nvSpPr>
        <p:spPr/>
        <p:txBody>
          <a:bodyPr/>
          <a:lstStyle/>
          <a:p>
            <a:r>
              <a:rPr lang="en-US" dirty="0"/>
              <a:t>Hands-On Projects &amp; Seminars Courses </a:t>
            </a:r>
          </a:p>
        </p:txBody>
      </p:sp>
      <p:sp>
        <p:nvSpPr>
          <p:cNvPr id="3" name="Content Placeholder 2">
            <a:extLst>
              <a:ext uri="{FF2B5EF4-FFF2-40B4-BE49-F238E27FC236}">
                <a16:creationId xmlns:a16="http://schemas.microsoft.com/office/drawing/2014/main" id="{F5D57137-7AAB-7F45-991A-E0428972B14F}"/>
              </a:ext>
            </a:extLst>
          </p:cNvPr>
          <p:cNvSpPr>
            <a:spLocks noGrp="1"/>
          </p:cNvSpPr>
          <p:nvPr>
            <p:ph idx="1"/>
          </p:nvPr>
        </p:nvSpPr>
        <p:spPr>
          <a:xfrm>
            <a:off x="228600" y="1219200"/>
            <a:ext cx="8610600" cy="5029200"/>
          </a:xfrm>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https://safari.ethz.ch/projects_and_seminars/doku.php</a:t>
            </a:r>
            <a:r>
              <a:rPr lang="en-US" dirty="0">
                <a:solidFill>
                  <a:srgbClr val="0432FF"/>
                </a:solidFill>
              </a:rPr>
              <a:t> </a:t>
            </a:r>
          </a:p>
        </p:txBody>
      </p:sp>
      <p:sp>
        <p:nvSpPr>
          <p:cNvPr id="4" name="Slide Number Placeholder 3">
            <a:extLst>
              <a:ext uri="{FF2B5EF4-FFF2-40B4-BE49-F238E27FC236}">
                <a16:creationId xmlns:a16="http://schemas.microsoft.com/office/drawing/2014/main" id="{4A07976A-3AD7-364A-8088-891DED496DA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856511B-C5C5-2142-9A91-F472C67743D8}"/>
              </a:ext>
            </a:extLst>
          </p:cNvPr>
          <p:cNvPicPr>
            <a:picLocks noChangeAspect="1"/>
          </p:cNvPicPr>
          <p:nvPr/>
        </p:nvPicPr>
        <p:blipFill>
          <a:blip r:embed="rId3"/>
          <a:stretch>
            <a:fillRect/>
          </a:stretch>
        </p:blipFill>
        <p:spPr>
          <a:xfrm>
            <a:off x="0" y="1871332"/>
            <a:ext cx="9144000" cy="4437988"/>
          </a:xfrm>
          <a:prstGeom prst="rect">
            <a:avLst/>
          </a:prstGeom>
        </p:spPr>
      </p:pic>
    </p:spTree>
    <p:extLst>
      <p:ext uri="{BB962C8B-B14F-4D97-AF65-F5344CB8AC3E}">
        <p14:creationId xmlns:p14="http://schemas.microsoft.com/office/powerpoint/2010/main" val="3155168500"/>
      </p:ext>
    </p:extLst>
  </p:cSld>
  <p:clrMapOvr>
    <a:masterClrMapping/>
  </p:clrMapOvr>
  <p:transition/>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91E-8D5D-6A42-868B-F019E75D709D}"/>
              </a:ext>
            </a:extLst>
          </p:cNvPr>
          <p:cNvSpPr>
            <a:spLocks noGrp="1"/>
          </p:cNvSpPr>
          <p:nvPr>
            <p:ph type="title"/>
          </p:nvPr>
        </p:nvSpPr>
        <p:spPr/>
        <p:txBody>
          <a:bodyPr>
            <a:noAutofit/>
          </a:bodyPr>
          <a:lstStyle/>
          <a:p>
            <a:r>
              <a:rPr lang="en-US" sz="3800" dirty="0">
                <a:latin typeface="Garamond" panose="02020404030301010803" pitchFamily="18" charset="0"/>
              </a:rPr>
              <a:t>SAFARI Live Seminars (I)</a:t>
            </a:r>
            <a:endParaRPr lang="en-US" sz="3800" dirty="0"/>
          </a:p>
        </p:txBody>
      </p:sp>
      <p:pic>
        <p:nvPicPr>
          <p:cNvPr id="3" name="Picture 2">
            <a:extLst>
              <a:ext uri="{FF2B5EF4-FFF2-40B4-BE49-F238E27FC236}">
                <a16:creationId xmlns:a16="http://schemas.microsoft.com/office/drawing/2014/main" id="{C7FF465F-35B8-3D4E-8DA5-38E24AECB7F0}"/>
              </a:ext>
            </a:extLst>
          </p:cNvPr>
          <p:cNvPicPr>
            <a:picLocks noChangeAspect="1"/>
          </p:cNvPicPr>
          <p:nvPr/>
        </p:nvPicPr>
        <p:blipFill>
          <a:blip r:embed="rId2"/>
          <a:stretch>
            <a:fillRect/>
          </a:stretch>
        </p:blipFill>
        <p:spPr>
          <a:xfrm>
            <a:off x="0" y="1020270"/>
            <a:ext cx="3039099" cy="1710000"/>
          </a:xfrm>
          <a:prstGeom prst="rect">
            <a:avLst/>
          </a:prstGeom>
        </p:spPr>
      </p:pic>
      <p:pic>
        <p:nvPicPr>
          <p:cNvPr id="5" name="Picture 4">
            <a:extLst>
              <a:ext uri="{FF2B5EF4-FFF2-40B4-BE49-F238E27FC236}">
                <a16:creationId xmlns:a16="http://schemas.microsoft.com/office/drawing/2014/main" id="{1954DC66-ED14-844E-8686-B69F576079F6}"/>
              </a:ext>
            </a:extLst>
          </p:cNvPr>
          <p:cNvPicPr>
            <a:picLocks noChangeAspect="1"/>
          </p:cNvPicPr>
          <p:nvPr/>
        </p:nvPicPr>
        <p:blipFill>
          <a:blip r:embed="rId3"/>
          <a:stretch>
            <a:fillRect/>
          </a:stretch>
        </p:blipFill>
        <p:spPr>
          <a:xfrm>
            <a:off x="3061558" y="1020270"/>
            <a:ext cx="3039098" cy="1710000"/>
          </a:xfrm>
          <a:prstGeom prst="rect">
            <a:avLst/>
          </a:prstGeom>
        </p:spPr>
      </p:pic>
      <p:pic>
        <p:nvPicPr>
          <p:cNvPr id="6" name="Picture 5">
            <a:extLst>
              <a:ext uri="{FF2B5EF4-FFF2-40B4-BE49-F238E27FC236}">
                <a16:creationId xmlns:a16="http://schemas.microsoft.com/office/drawing/2014/main" id="{7CF330DA-3E78-7E48-AC12-54161AE29117}"/>
              </a:ext>
            </a:extLst>
          </p:cNvPr>
          <p:cNvPicPr>
            <a:picLocks noChangeAspect="1"/>
          </p:cNvPicPr>
          <p:nvPr/>
        </p:nvPicPr>
        <p:blipFill>
          <a:blip r:embed="rId4"/>
          <a:stretch>
            <a:fillRect/>
          </a:stretch>
        </p:blipFill>
        <p:spPr>
          <a:xfrm>
            <a:off x="6123116" y="1020270"/>
            <a:ext cx="3039099" cy="1710000"/>
          </a:xfrm>
          <a:prstGeom prst="rect">
            <a:avLst/>
          </a:prstGeom>
        </p:spPr>
      </p:pic>
      <p:pic>
        <p:nvPicPr>
          <p:cNvPr id="7" name="Picture 6">
            <a:extLst>
              <a:ext uri="{FF2B5EF4-FFF2-40B4-BE49-F238E27FC236}">
                <a16:creationId xmlns:a16="http://schemas.microsoft.com/office/drawing/2014/main" id="{C016D881-8FB2-A140-9F8C-D3F584507CE0}"/>
              </a:ext>
            </a:extLst>
          </p:cNvPr>
          <p:cNvPicPr>
            <a:picLocks noChangeAspect="1"/>
          </p:cNvPicPr>
          <p:nvPr/>
        </p:nvPicPr>
        <p:blipFill>
          <a:blip r:embed="rId5"/>
          <a:stretch>
            <a:fillRect/>
          </a:stretch>
        </p:blipFill>
        <p:spPr>
          <a:xfrm>
            <a:off x="7108" y="2776218"/>
            <a:ext cx="3039099" cy="1710000"/>
          </a:xfrm>
          <a:prstGeom prst="rect">
            <a:avLst/>
          </a:prstGeom>
        </p:spPr>
      </p:pic>
      <p:pic>
        <p:nvPicPr>
          <p:cNvPr id="8" name="Picture 7">
            <a:extLst>
              <a:ext uri="{FF2B5EF4-FFF2-40B4-BE49-F238E27FC236}">
                <a16:creationId xmlns:a16="http://schemas.microsoft.com/office/drawing/2014/main" id="{2C86B28A-F786-A44D-ABCB-2ACBE8BFD1FA}"/>
              </a:ext>
            </a:extLst>
          </p:cNvPr>
          <p:cNvPicPr>
            <a:picLocks noChangeAspect="1"/>
          </p:cNvPicPr>
          <p:nvPr/>
        </p:nvPicPr>
        <p:blipFill>
          <a:blip r:embed="rId6"/>
          <a:stretch>
            <a:fillRect/>
          </a:stretch>
        </p:blipFill>
        <p:spPr>
          <a:xfrm>
            <a:off x="3058696" y="2776218"/>
            <a:ext cx="3039099" cy="1710000"/>
          </a:xfrm>
          <a:prstGeom prst="rect">
            <a:avLst/>
          </a:prstGeom>
        </p:spPr>
      </p:pic>
      <p:sp>
        <p:nvSpPr>
          <p:cNvPr id="10" name="Rectangle 9">
            <a:extLst>
              <a:ext uri="{FF2B5EF4-FFF2-40B4-BE49-F238E27FC236}">
                <a16:creationId xmlns:a16="http://schemas.microsoft.com/office/drawing/2014/main" id="{19082E93-FD98-EF49-ADB5-A2C10837F371}"/>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safari.ethz.ch</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/safari-seminar-series/</a:t>
            </a:r>
            <a:endPar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1" name="Picture 10">
            <a:extLst>
              <a:ext uri="{FF2B5EF4-FFF2-40B4-BE49-F238E27FC236}">
                <a16:creationId xmlns:a16="http://schemas.microsoft.com/office/drawing/2014/main" id="{279B7153-B3C1-9347-A817-5DE9E1ACEEAD}"/>
              </a:ext>
            </a:extLst>
          </p:cNvPr>
          <p:cNvPicPr>
            <a:picLocks noChangeAspect="1"/>
          </p:cNvPicPr>
          <p:nvPr/>
        </p:nvPicPr>
        <p:blipFill>
          <a:blip r:embed="rId8"/>
          <a:stretch>
            <a:fillRect/>
          </a:stretch>
        </p:blipFill>
        <p:spPr>
          <a:xfrm>
            <a:off x="6120457" y="2778583"/>
            <a:ext cx="3044415" cy="1712991"/>
          </a:xfrm>
          <a:prstGeom prst="rect">
            <a:avLst/>
          </a:prstGeom>
        </p:spPr>
      </p:pic>
      <p:pic>
        <p:nvPicPr>
          <p:cNvPr id="12" name="Picture 11">
            <a:extLst>
              <a:ext uri="{FF2B5EF4-FFF2-40B4-BE49-F238E27FC236}">
                <a16:creationId xmlns:a16="http://schemas.microsoft.com/office/drawing/2014/main" id="{C1F1308B-5778-FA4C-B9E4-0EAB1DD7CFE1}"/>
              </a:ext>
            </a:extLst>
          </p:cNvPr>
          <p:cNvPicPr>
            <a:picLocks noChangeAspect="1"/>
          </p:cNvPicPr>
          <p:nvPr/>
        </p:nvPicPr>
        <p:blipFill>
          <a:blip r:embed="rId9"/>
          <a:stretch>
            <a:fillRect/>
          </a:stretch>
        </p:blipFill>
        <p:spPr>
          <a:xfrm>
            <a:off x="0" y="4584281"/>
            <a:ext cx="3044415" cy="1712991"/>
          </a:xfrm>
          <a:prstGeom prst="rect">
            <a:avLst/>
          </a:prstGeom>
        </p:spPr>
      </p:pic>
      <p:pic>
        <p:nvPicPr>
          <p:cNvPr id="13" name="Picture 12">
            <a:extLst>
              <a:ext uri="{FF2B5EF4-FFF2-40B4-BE49-F238E27FC236}">
                <a16:creationId xmlns:a16="http://schemas.microsoft.com/office/drawing/2014/main" id="{15B181AB-1E41-A649-86DE-C317E98B208D}"/>
              </a:ext>
            </a:extLst>
          </p:cNvPr>
          <p:cNvPicPr>
            <a:picLocks noChangeAspect="1"/>
          </p:cNvPicPr>
          <p:nvPr/>
        </p:nvPicPr>
        <p:blipFill>
          <a:blip r:embed="rId10"/>
          <a:stretch>
            <a:fillRect/>
          </a:stretch>
        </p:blipFill>
        <p:spPr>
          <a:xfrm>
            <a:off x="3048000" y="4576919"/>
            <a:ext cx="3057500" cy="1720353"/>
          </a:xfrm>
          <a:prstGeom prst="rect">
            <a:avLst/>
          </a:prstGeom>
        </p:spPr>
      </p:pic>
      <p:pic>
        <p:nvPicPr>
          <p:cNvPr id="4" name="Picture 3">
            <a:extLst>
              <a:ext uri="{FF2B5EF4-FFF2-40B4-BE49-F238E27FC236}">
                <a16:creationId xmlns:a16="http://schemas.microsoft.com/office/drawing/2014/main" id="{38A91E93-ADBE-F741-88D4-DCF10BB72FA5}"/>
              </a:ext>
            </a:extLst>
          </p:cNvPr>
          <p:cNvPicPr>
            <a:picLocks noChangeAspect="1"/>
          </p:cNvPicPr>
          <p:nvPr/>
        </p:nvPicPr>
        <p:blipFill>
          <a:blip r:embed="rId11"/>
          <a:stretch>
            <a:fillRect/>
          </a:stretch>
        </p:blipFill>
        <p:spPr>
          <a:xfrm>
            <a:off x="6121872" y="4605272"/>
            <a:ext cx="3022128" cy="1692000"/>
          </a:xfrm>
          <a:prstGeom prst="rect">
            <a:avLst/>
          </a:prstGeom>
        </p:spPr>
      </p:pic>
    </p:spTree>
    <p:extLst>
      <p:ext uri="{BB962C8B-B14F-4D97-AF65-F5344CB8AC3E}">
        <p14:creationId xmlns:p14="http://schemas.microsoft.com/office/powerpoint/2010/main" val="46522562"/>
      </p:ext>
    </p:extLst>
  </p:cSld>
  <p:clrMapOvr>
    <a:masterClrMapping/>
  </p:clrMapOvr>
  <p:transition/>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91E-8D5D-6A42-868B-F019E75D709D}"/>
              </a:ext>
            </a:extLst>
          </p:cNvPr>
          <p:cNvSpPr>
            <a:spLocks noGrp="1"/>
          </p:cNvSpPr>
          <p:nvPr>
            <p:ph type="title"/>
          </p:nvPr>
        </p:nvSpPr>
        <p:spPr/>
        <p:txBody>
          <a:bodyPr>
            <a:noAutofit/>
          </a:bodyPr>
          <a:lstStyle/>
          <a:p>
            <a:r>
              <a:rPr lang="en-US" sz="3800" dirty="0">
                <a:latin typeface="Garamond" panose="02020404030301010803" pitchFamily="18" charset="0"/>
              </a:rPr>
              <a:t>SAFARI Live Seminars (II)</a:t>
            </a:r>
            <a:endParaRPr lang="en-US" sz="3800" dirty="0"/>
          </a:p>
        </p:txBody>
      </p:sp>
      <p:sp>
        <p:nvSpPr>
          <p:cNvPr id="10" name="Rectangle 9">
            <a:extLst>
              <a:ext uri="{FF2B5EF4-FFF2-40B4-BE49-F238E27FC236}">
                <a16:creationId xmlns:a16="http://schemas.microsoft.com/office/drawing/2014/main" id="{19082E93-FD98-EF49-ADB5-A2C10837F371}"/>
              </a:ext>
            </a:extLst>
          </p:cNvPr>
          <p:cNvSpPr/>
          <p:nvPr/>
        </p:nvSpPr>
        <p:spPr>
          <a:xfrm>
            <a:off x="243501" y="6536377"/>
            <a:ext cx="8610600"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https://www.youtube.com/watch?v=D8Hjy2iU9l4&amp;list=PL5Q2soXY2Zi_tOTAYm--dYByNPL7JhwR9&amp;index=1</a:t>
            </a:r>
            <a:r>
              <a:rPr kumimoji="0" lang="en-US" sz="12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14" name="Picture 13">
            <a:extLst>
              <a:ext uri="{FF2B5EF4-FFF2-40B4-BE49-F238E27FC236}">
                <a16:creationId xmlns:a16="http://schemas.microsoft.com/office/drawing/2014/main" id="{6AE929E4-E5BE-3E4B-A6C7-F18EBBBACD96}"/>
              </a:ext>
            </a:extLst>
          </p:cNvPr>
          <p:cNvPicPr>
            <a:picLocks noChangeAspect="1"/>
          </p:cNvPicPr>
          <p:nvPr/>
        </p:nvPicPr>
        <p:blipFill>
          <a:blip r:embed="rId3"/>
          <a:stretch>
            <a:fillRect/>
          </a:stretch>
        </p:blipFill>
        <p:spPr>
          <a:xfrm>
            <a:off x="351967" y="980728"/>
            <a:ext cx="3499953" cy="2548159"/>
          </a:xfrm>
          <a:prstGeom prst="rect">
            <a:avLst/>
          </a:prstGeom>
        </p:spPr>
      </p:pic>
      <p:pic>
        <p:nvPicPr>
          <p:cNvPr id="15" name="Picture 14">
            <a:extLst>
              <a:ext uri="{FF2B5EF4-FFF2-40B4-BE49-F238E27FC236}">
                <a16:creationId xmlns:a16="http://schemas.microsoft.com/office/drawing/2014/main" id="{253159A2-5E57-C647-B505-B6F781DBF5D2}"/>
              </a:ext>
            </a:extLst>
          </p:cNvPr>
          <p:cNvPicPr>
            <a:picLocks noChangeAspect="1"/>
          </p:cNvPicPr>
          <p:nvPr/>
        </p:nvPicPr>
        <p:blipFill>
          <a:blip r:embed="rId4"/>
          <a:stretch>
            <a:fillRect/>
          </a:stretch>
        </p:blipFill>
        <p:spPr>
          <a:xfrm>
            <a:off x="4860033" y="980728"/>
            <a:ext cx="3384376" cy="2464012"/>
          </a:xfrm>
          <a:prstGeom prst="rect">
            <a:avLst/>
          </a:prstGeom>
        </p:spPr>
      </p:pic>
      <p:pic>
        <p:nvPicPr>
          <p:cNvPr id="9" name="Picture 8">
            <a:extLst>
              <a:ext uri="{FF2B5EF4-FFF2-40B4-BE49-F238E27FC236}">
                <a16:creationId xmlns:a16="http://schemas.microsoft.com/office/drawing/2014/main" id="{FC1D5ABC-29F4-4440-89FB-454D1CC95B0F}"/>
              </a:ext>
            </a:extLst>
          </p:cNvPr>
          <p:cNvPicPr>
            <a:picLocks noChangeAspect="1"/>
          </p:cNvPicPr>
          <p:nvPr/>
        </p:nvPicPr>
        <p:blipFill>
          <a:blip r:embed="rId5"/>
          <a:stretch>
            <a:fillRect/>
          </a:stretch>
        </p:blipFill>
        <p:spPr>
          <a:xfrm>
            <a:off x="356059" y="3789040"/>
            <a:ext cx="3495861" cy="2548158"/>
          </a:xfrm>
          <a:prstGeom prst="rect">
            <a:avLst/>
          </a:prstGeom>
        </p:spPr>
      </p:pic>
      <p:pic>
        <p:nvPicPr>
          <p:cNvPr id="16" name="Picture 15">
            <a:extLst>
              <a:ext uri="{FF2B5EF4-FFF2-40B4-BE49-F238E27FC236}">
                <a16:creationId xmlns:a16="http://schemas.microsoft.com/office/drawing/2014/main" id="{91D8E958-BA87-1A48-A7AC-A103B9656D8B}"/>
              </a:ext>
            </a:extLst>
          </p:cNvPr>
          <p:cNvPicPr>
            <a:picLocks noChangeAspect="1"/>
          </p:cNvPicPr>
          <p:nvPr/>
        </p:nvPicPr>
        <p:blipFill>
          <a:blip r:embed="rId6"/>
          <a:stretch>
            <a:fillRect/>
          </a:stretch>
        </p:blipFill>
        <p:spPr>
          <a:xfrm>
            <a:off x="4880745" y="3785840"/>
            <a:ext cx="3384376" cy="2465163"/>
          </a:xfrm>
          <a:prstGeom prst="rect">
            <a:avLst/>
          </a:prstGeom>
        </p:spPr>
      </p:pic>
    </p:spTree>
    <p:extLst>
      <p:ext uri="{BB962C8B-B14F-4D97-AF65-F5344CB8AC3E}">
        <p14:creationId xmlns:p14="http://schemas.microsoft.com/office/powerpoint/2010/main" val="1880398832"/>
      </p:ext>
    </p:extLst>
  </p:cSld>
  <p:clrMapOvr>
    <a:masterClrMapping/>
  </p:clrMapOvr>
  <p:transition/>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391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4196525473"/>
      </p:ext>
    </p:extLst>
  </p:cSld>
  <p:clrMapOvr>
    <a:masterClrMapping/>
  </p:clrMapOvr>
  <p:transition/>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b="1" dirty="0">
                <a:solidFill>
                  <a:srgbClr val="0432FF"/>
                </a:solidFill>
              </a:rPr>
              <a:t>Computing Research and Education </a:t>
            </a:r>
            <a:r>
              <a:rPr lang="en-US" dirty="0">
                <a:solidFill>
                  <a:srgbClr val="0432FF"/>
                </a:solidFill>
              </a:rPr>
              <a:t>(@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b="1" dirty="0">
                <a:solidFill>
                  <a:srgbClr val="0432FF"/>
                </a:solidFill>
              </a:rPr>
              <a:t>Maurice Wilkes Award Speech </a:t>
            </a:r>
            <a:r>
              <a:rPr lang="en-US" dirty="0">
                <a:solidFill>
                  <a:srgbClr val="0432FF"/>
                </a:solidFill>
              </a:rPr>
              <a:t>(10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93069693"/>
      </p:ext>
    </p:extLst>
  </p:cSld>
  <p:clrMapOvr>
    <a:masterClrMapping/>
  </p:clrMapOvr>
  <p:transition/>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597368860"/>
      </p:ext>
    </p:extLst>
  </p:cSld>
  <p:clrMapOvr>
    <a:masterClrMapping/>
  </p:clrMapOvr>
  <p:transition/>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 (II)</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"Computer Architecture: Why Is It So Important and Exciting Today?"</a:t>
            </a:r>
            <a:r>
              <a:rPr lang="en-US" sz="1800" dirty="0">
                <a:solidFill>
                  <a:srgbClr val="0432FF"/>
                </a:solidFill>
              </a:rPr>
              <a:t>  </a:t>
            </a:r>
            <a:br>
              <a:rPr lang="en-US" sz="1800" dirty="0">
                <a:solidFill>
                  <a:srgbClr val="0432FF"/>
                </a:solidFill>
              </a:rPr>
            </a:br>
            <a:r>
              <a:rPr lang="en-US" sz="1800" dirty="0"/>
              <a:t>Invited Lecture at </a:t>
            </a:r>
            <a:r>
              <a:rPr lang="en-US" sz="1800" i="1" dirty="0">
                <a:hlinkClick r:id="rId3"/>
              </a:rPr>
              <a:t>Izmir Institute of Technology (</a:t>
            </a:r>
            <a:r>
              <a:rPr lang="en-US" sz="1800" b="1" i="1" dirty="0">
                <a:hlinkClick r:id="rId3"/>
              </a:rPr>
              <a:t>IYTE</a:t>
            </a:r>
            <a:r>
              <a:rPr lang="en-US" sz="1800" i="1" dirty="0">
                <a:hlinkClick r:id="rId3"/>
              </a:rPr>
              <a:t>) </a:t>
            </a:r>
            <a:r>
              <a:rPr lang="en-US" sz="1800" dirty="0"/>
              <a:t>, Virtual, 16 October 2020. </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 </a:t>
            </a:r>
            <a:br>
              <a:rPr lang="en-US" sz="1800" dirty="0"/>
            </a:br>
            <a:r>
              <a:rPr lang="en-US" sz="1800" dirty="0"/>
              <a:t>[</a:t>
            </a:r>
            <a:r>
              <a:rPr lang="en-US" sz="1800" dirty="0">
                <a:hlinkClick r:id="rId5"/>
              </a:rPr>
              <a:t>Talk Video</a:t>
            </a:r>
            <a:r>
              <a:rPr lang="en-US" sz="1800" dirty="0"/>
              <a:t> (2 hours 12 minutes)]</a:t>
            </a:r>
          </a:p>
          <a:p>
            <a:pPr marL="0" indent="0">
              <a:buNone/>
            </a:pPr>
            <a:br>
              <a:rPr lang="en-US" sz="1800" dirty="0"/>
            </a:br>
            <a:endParaRPr lang="en-US" sz="1800" dirty="0"/>
          </a:p>
          <a:p>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6">
                  <a:extLst>
                    <a:ext uri="{A12FA001-AC4F-418D-AE19-62706E023703}">
                      <ahyp:hlinkClr xmlns:ahyp="http://schemas.microsoft.com/office/drawing/2018/hyperlinkcolor" val="tx"/>
                    </a:ext>
                  </a:extLst>
                </a:hlinkClick>
              </a:rPr>
              <a:t>"Applying to Graduate School &amp; Doing Impactful Research"</a:t>
            </a:r>
            <a:r>
              <a:rPr lang="en-US" sz="1800" dirty="0">
                <a:solidFill>
                  <a:srgbClr val="0432FF"/>
                </a:solidFill>
              </a:rPr>
              <a:t> </a:t>
            </a:r>
            <a:br>
              <a:rPr lang="en-US" sz="1800" dirty="0">
                <a:solidFill>
                  <a:srgbClr val="0432FF"/>
                </a:solidFill>
              </a:rPr>
            </a:br>
            <a:r>
              <a:rPr lang="en-US" sz="1800" i="1" dirty="0"/>
              <a:t>Invited Panel Talk at </a:t>
            </a:r>
            <a:r>
              <a:rPr lang="en-US" sz="1800" i="1" dirty="0">
                <a:hlinkClick r:id="rId7"/>
              </a:rPr>
              <a:t>the 3rd Undergraduate Mentoring Workshop</a:t>
            </a:r>
            <a:r>
              <a:rPr lang="en-US" sz="1800" i="1" dirty="0"/>
              <a:t>, held with </a:t>
            </a:r>
            <a:r>
              <a:rPr lang="en-US" sz="1800" i="1" dirty="0">
                <a:hlinkClick r:id="rId8"/>
              </a:rPr>
              <a:t>the 48th International Symposium on Computer Architecture (</a:t>
            </a:r>
            <a:r>
              <a:rPr lang="en-US" sz="1800" b="1" i="1" dirty="0">
                <a:hlinkClick r:id="rId8"/>
              </a:rPr>
              <a:t>ISCA</a:t>
            </a:r>
            <a:r>
              <a:rPr lang="en-US" sz="1800" i="1" dirty="0">
                <a:hlinkClick r:id="rId8"/>
              </a:rPr>
              <a:t>)</a:t>
            </a:r>
            <a:r>
              <a:rPr lang="en-US" sz="1800" dirty="0"/>
              <a:t>, Virtual, 18 June 2021. </a:t>
            </a:r>
            <a:br>
              <a:rPr lang="en-US" sz="1800" dirty="0"/>
            </a:br>
            <a:r>
              <a:rPr lang="en-US" sz="1800" dirty="0"/>
              <a:t>[</a:t>
            </a:r>
            <a:r>
              <a:rPr lang="en-US" sz="1800" dirty="0">
                <a:hlinkClick r:id="rId6"/>
              </a:rPr>
              <a:t>Slides (pptx)</a:t>
            </a:r>
            <a:r>
              <a:rPr lang="en-US" sz="1800" dirty="0"/>
              <a:t> </a:t>
            </a:r>
            <a:r>
              <a:rPr lang="en-US" sz="1800" dirty="0">
                <a:hlinkClick r:id="rId9"/>
              </a:rPr>
              <a:t>(pdf)</a:t>
            </a:r>
            <a:r>
              <a:rPr lang="en-US" sz="1800" dirty="0"/>
              <a:t>] </a:t>
            </a:r>
            <a:br>
              <a:rPr lang="en-US" sz="1800" dirty="0"/>
            </a:br>
            <a:r>
              <a:rPr lang="en-US" sz="1800" dirty="0"/>
              <a:t>[</a:t>
            </a:r>
            <a:r>
              <a:rPr lang="en-US" sz="1800" dirty="0">
                <a:hlinkClick r:id="rId10"/>
              </a:rPr>
              <a:t>Talk Video</a:t>
            </a:r>
            <a:r>
              <a:rPr lang="en-US" sz="1800" dirty="0"/>
              <a:t> (50 minutes)]</a:t>
            </a:r>
          </a:p>
          <a:p>
            <a:endParaRPr lang="en-US" sz="1800" dirty="0"/>
          </a:p>
        </p:txBody>
      </p:sp>
      <p:sp>
        <p:nvSpPr>
          <p:cNvPr id="4" name="Slide Number Placeholder 3">
            <a:extLst>
              <a:ext uri="{FF2B5EF4-FFF2-40B4-BE49-F238E27FC236}">
                <a16:creationId xmlns:a16="http://schemas.microsoft.com/office/drawing/2014/main" id="{F184A087-14E4-E548-89F4-24CDE0339BC5}"/>
              </a:ext>
            </a:extLst>
          </p:cNvPr>
          <p:cNvSpPr>
            <a:spLocks noGrp="1"/>
          </p:cNvSpPr>
          <p:nvPr>
            <p:ph type="sldNum" sz="quarter" idx="11"/>
          </p:nvPr>
        </p:nvSpPr>
        <p:spPr>
          <a:xfrm>
            <a:off x="6553200" y="6363164"/>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394</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883464129"/>
      </p:ext>
    </p:extLst>
  </p:cSld>
  <p:clrMapOvr>
    <a:masterClrMapping/>
  </p:clrMapOvr>
  <p:transition/>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179512" y="6535579"/>
            <a:ext cx="9153500" cy="2462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 </a:t>
            </a:r>
            <a:endParaRPr kumimoji="0" lang="en-US" sz="1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917450673"/>
      </p:ext>
    </p:extLst>
  </p:cSld>
  <p:clrMapOvr>
    <a:masterClrMapping/>
  </p:clrMapOvr>
  <p:transition/>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9F071-BBB5-FD48-BECD-3A44EDB8FDCB}"/>
              </a:ext>
            </a:extLst>
          </p:cNvPr>
          <p:cNvSpPr>
            <a:spLocks noGrp="1"/>
          </p:cNvSpPr>
          <p:nvPr>
            <p:ph type="title"/>
          </p:nvPr>
        </p:nvSpPr>
        <p:spPr/>
        <p:txBody>
          <a:bodyPr/>
          <a:lstStyle/>
          <a:p>
            <a:r>
              <a:rPr lang="en-US" dirty="0"/>
              <a:t>An Interview on Computing Futures</a:t>
            </a:r>
          </a:p>
        </p:txBody>
      </p:sp>
      <p:sp>
        <p:nvSpPr>
          <p:cNvPr id="3" name="Content Placeholder 2">
            <a:extLst>
              <a:ext uri="{FF2B5EF4-FFF2-40B4-BE49-F238E27FC236}">
                <a16:creationId xmlns:a16="http://schemas.microsoft.com/office/drawing/2014/main" id="{5B89755D-F311-BA46-AA27-B1455A76337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C39DF-E5CC-E84A-85AF-1D2F96E1B97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01B6BE-CE67-AE47-923A-931EF97E7FFD}"/>
              </a:ext>
            </a:extLst>
          </p:cNvPr>
          <p:cNvPicPr>
            <a:picLocks noChangeAspect="1"/>
          </p:cNvPicPr>
          <p:nvPr/>
        </p:nvPicPr>
        <p:blipFill>
          <a:blip r:embed="rId2"/>
          <a:stretch>
            <a:fillRect/>
          </a:stretch>
        </p:blipFill>
        <p:spPr>
          <a:xfrm>
            <a:off x="683568" y="960218"/>
            <a:ext cx="7704856" cy="5373124"/>
          </a:xfrm>
          <a:prstGeom prst="rect">
            <a:avLst/>
          </a:prstGeom>
        </p:spPr>
      </p:pic>
      <p:sp>
        <p:nvSpPr>
          <p:cNvPr id="6" name="TextBox 5">
            <a:extLst>
              <a:ext uri="{FF2B5EF4-FFF2-40B4-BE49-F238E27FC236}">
                <a16:creationId xmlns:a16="http://schemas.microsoft.com/office/drawing/2014/main" id="{23396EAC-88A2-0D43-A668-0F9AAC4E09B6}"/>
              </a:ext>
            </a:extLst>
          </p:cNvPr>
          <p:cNvSpPr txBox="1"/>
          <p:nvPr/>
        </p:nvSpPr>
        <p:spPr>
          <a:xfrm>
            <a:off x="1691680" y="6381328"/>
            <a:ext cx="62552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https://www.youtube.com/watch?v=8ffSEKZhmvo</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870769476"/>
      </p:ext>
    </p:extLst>
  </p:cSld>
  <p:clrMapOvr>
    <a:masterClrMapping/>
  </p:clrMapOvr>
  <p:transition/>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Papers, Talks, Videos,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34585569"/>
      </p:ext>
    </p:extLst>
  </p:cSld>
  <p:clrMapOvr>
    <a:masterClrMapping/>
  </p:clrMapOvr>
  <p:transition/>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End of 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398</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5350532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2|5.3|1.3|11.4|5.3|2.1"/>
</p:tagLst>
</file>

<file path=ppt/tags/tag2.xml><?xml version="1.0" encoding="utf-8"?>
<p:tagLst xmlns:a="http://schemas.openxmlformats.org/drawingml/2006/main" xmlns:r="http://schemas.openxmlformats.org/officeDocument/2006/relationships" xmlns:p="http://schemas.openxmlformats.org/presentationml/2006/main">
  <p:tag name="TIMING" val="|2.2|3.1"/>
</p:tagLst>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4.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6.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4.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2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7.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5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70.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2.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7.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8.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8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2.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4.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5.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6.xml><?xml version="1.0" encoding="utf-8"?>
<a:theme xmlns:a="http://schemas.openxmlformats.org/drawingml/2006/main" name="1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7.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8.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846AF6C8-510F-B843-927B-D228E6D21AE1}" vid="{401B834B-21C8-DD47-A919-8F9510F7175F}"/>
    </a:ext>
  </a:extLst>
</a:theme>
</file>

<file path=ppt/theme/theme89.xml><?xml version="1.0" encoding="utf-8"?>
<a:theme xmlns:a="http://schemas.openxmlformats.org/drawingml/2006/main" name="10_Office Theme">
  <a:themeElements>
    <a:clrScheme name="Nandita">
      <a:dk1>
        <a:sysClr val="windowText" lastClr="000000"/>
      </a:dk1>
      <a:lt1>
        <a:sysClr val="window" lastClr="FFFFFF"/>
      </a:lt1>
      <a:dk2>
        <a:srgbClr val="44546A"/>
      </a:dk2>
      <a:lt2>
        <a:srgbClr val="D8D8D8"/>
      </a:lt2>
      <a:accent1>
        <a:srgbClr val="008000"/>
      </a:accent1>
      <a:accent2>
        <a:srgbClr val="FF9933"/>
      </a:accent2>
      <a:accent3>
        <a:srgbClr val="1D6FA9"/>
      </a:accent3>
      <a:accent4>
        <a:srgbClr val="15537E"/>
      </a:accent4>
      <a:accent5>
        <a:srgbClr val="C00000"/>
      </a:accent5>
      <a:accent6>
        <a:srgbClr val="FFD966"/>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2800" b="1" dirty="0" smtClean="0">
            <a:latin typeface="Myriad Pro Cond" panose="020B0706030403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2400" b="1" dirty="0" smtClean="0">
            <a:latin typeface="Myriad Pro Cond" panose="020B0706030403020204" pitchFamily="34" charset="0"/>
          </a:defRPr>
        </a:defPPr>
      </a:lstStyle>
    </a:txDef>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90.xml><?xml version="1.0" encoding="utf-8"?>
<a:theme xmlns:a="http://schemas.openxmlformats.org/drawingml/2006/main" name="1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91.xml><?xml version="1.0" encoding="utf-8"?>
<a:theme xmlns:a="http://schemas.openxmlformats.org/drawingml/2006/main" name="1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1" dirty="0" smtClean="0">
            <a:latin typeface="Myriad Pro Cond" panose="020B0506030403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2.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3.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docProps/app.xml><?xml version="1.0" encoding="utf-8"?>
<Properties xmlns="http://schemas.openxmlformats.org/officeDocument/2006/extended-properties" xmlns:vt="http://schemas.openxmlformats.org/officeDocument/2006/docPropsVTypes">
  <Template/>
  <TotalTime>253672</TotalTime>
  <Words>24964</Words>
  <Application>Microsoft Macintosh PowerPoint</Application>
  <PresentationFormat>On-screen Show (4:3)</PresentationFormat>
  <Paragraphs>3660</Paragraphs>
  <Slides>398</Slides>
  <Notes>69</Notes>
  <HiddenSlides>0</HiddenSlides>
  <MMClips>0</MMClips>
  <ScaleCrop>false</ScaleCrop>
  <HeadingPairs>
    <vt:vector size="8" baseType="variant">
      <vt:variant>
        <vt:lpstr>Fonts Used</vt:lpstr>
      </vt:variant>
      <vt:variant>
        <vt:i4>29</vt:i4>
      </vt:variant>
      <vt:variant>
        <vt:lpstr>Theme</vt:lpstr>
      </vt:variant>
      <vt:variant>
        <vt:i4>93</vt:i4>
      </vt:variant>
      <vt:variant>
        <vt:lpstr>Embedded OLE Servers</vt:lpstr>
      </vt:variant>
      <vt:variant>
        <vt:i4>1</vt:i4>
      </vt:variant>
      <vt:variant>
        <vt:lpstr>Slide Titles</vt:lpstr>
      </vt:variant>
      <vt:variant>
        <vt:i4>398</vt:i4>
      </vt:variant>
    </vt:vector>
  </HeadingPairs>
  <TitlesOfParts>
    <vt:vector size="521" baseType="lpstr">
      <vt:lpstr>Adobe Garamond Pro</vt:lpstr>
      <vt:lpstr>Arial</vt:lpstr>
      <vt:lpstr>Arial Narrow</vt:lpstr>
      <vt:lpstr>Calibri</vt:lpstr>
      <vt:lpstr>Calibri Light</vt:lpstr>
      <vt:lpstr>Cambria</vt:lpstr>
      <vt:lpstr>Cambria Math</vt:lpstr>
      <vt:lpstr>Candara</vt:lpstr>
      <vt:lpstr>Chalkduster</vt:lpstr>
      <vt:lpstr>Consolas</vt:lpstr>
      <vt:lpstr>Corbel</vt:lpstr>
      <vt:lpstr>Courier New</vt:lpstr>
      <vt:lpstr>europa</vt:lpstr>
      <vt:lpstr>Futura Medium</vt:lpstr>
      <vt:lpstr>Garamond</vt:lpstr>
      <vt:lpstr>Gill Sans</vt:lpstr>
      <vt:lpstr>Gill Sans MT</vt:lpstr>
      <vt:lpstr>Lato</vt:lpstr>
      <vt:lpstr>Lato Black</vt:lpstr>
      <vt:lpstr>LinBiolinumTB</vt:lpstr>
      <vt:lpstr>Lucida Grande</vt:lpstr>
      <vt:lpstr>Myriad Pro Bold Cond</vt:lpstr>
      <vt:lpstr>Myriad Pro Cond</vt:lpstr>
      <vt:lpstr>Palatino Linotype</vt:lpstr>
      <vt:lpstr>Segoe UI</vt:lpstr>
      <vt:lpstr>Tahoma</vt:lpstr>
      <vt:lpstr>Times New Roman</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153_Edge</vt:lpstr>
      <vt:lpstr>5_Edge</vt:lpstr>
      <vt:lpstr>7_Edge</vt:lpstr>
      <vt:lpstr>3_sesha-theme</vt:lpstr>
      <vt:lpstr>18_Edge</vt:lpstr>
      <vt:lpstr>4_sesha-theme</vt:lpstr>
      <vt:lpstr>19_Edge</vt:lpstr>
      <vt:lpstr>11_Edge</vt:lpstr>
      <vt:lpstr>14_Edge</vt:lpstr>
      <vt:lpstr>2_Edge</vt:lpstr>
      <vt:lpstr>40_Edge</vt:lpstr>
      <vt:lpstr>15_Edge</vt:lpstr>
      <vt:lpstr>19_Office Theme</vt:lpstr>
      <vt:lpstr>Office Theme</vt:lpstr>
      <vt:lpstr>99_Edge</vt:lpstr>
      <vt:lpstr>137_Edge</vt:lpstr>
      <vt:lpstr>24_Edge</vt:lpstr>
      <vt:lpstr>155_Edge</vt:lpstr>
      <vt:lpstr>62_Edge</vt:lpstr>
      <vt:lpstr>27_Edge</vt:lpstr>
      <vt:lpstr>28_Edge</vt:lpstr>
      <vt:lpstr>24_Office Theme</vt:lpstr>
      <vt:lpstr>100_Edge</vt:lpstr>
      <vt:lpstr>29_Edge</vt:lpstr>
      <vt:lpstr>41_Edge</vt:lpstr>
      <vt:lpstr>101_Edge</vt:lpstr>
      <vt:lpstr>6_Office Theme</vt:lpstr>
      <vt:lpstr>20_Edge</vt:lpstr>
      <vt:lpstr>21_Edge</vt:lpstr>
      <vt:lpstr>5_sesha-theme</vt:lpstr>
      <vt:lpstr>26_Edge</vt:lpstr>
      <vt:lpstr>7_Office Theme</vt:lpstr>
      <vt:lpstr>22_Edge</vt:lpstr>
      <vt:lpstr>30_Edge</vt:lpstr>
      <vt:lpstr>10_Edge</vt:lpstr>
      <vt:lpstr>31_Edge</vt:lpstr>
      <vt:lpstr>1_Office Theme</vt:lpstr>
      <vt:lpstr>16_Edge</vt:lpstr>
      <vt:lpstr>12_Edge</vt:lpstr>
      <vt:lpstr>60_Edge</vt:lpstr>
      <vt:lpstr>Metropolitan_bullet</vt:lpstr>
      <vt:lpstr>Simple Light</vt:lpstr>
      <vt:lpstr>25_Edge</vt:lpstr>
      <vt:lpstr>32_Edge</vt:lpstr>
      <vt:lpstr>8_Office Theme</vt:lpstr>
      <vt:lpstr>5_Office Theme</vt:lpstr>
      <vt:lpstr>157_Edge</vt:lpstr>
      <vt:lpstr>3_Office Theme</vt:lpstr>
      <vt:lpstr>9_Office Theme</vt:lpstr>
      <vt:lpstr>10_Office Theme</vt:lpstr>
      <vt:lpstr>1_sesha-theme</vt:lpstr>
      <vt:lpstr>11_Office Theme</vt:lpstr>
      <vt:lpstr>33_Edge</vt:lpstr>
      <vt:lpstr>67_Edge</vt:lpstr>
      <vt:lpstr>Visio</vt:lpstr>
      <vt:lpstr>Intelligent Architectures for  Intelligent Systems</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Accelerating Genome Analysis [IEEE MICRO 2020]</vt:lpstr>
      <vt:lpstr>GenASM Framework [MICRO 2020]</vt:lpstr>
      <vt:lpstr>Future of Genome Sequencing &amp; Analysis</vt:lpstr>
      <vt:lpstr>More on Fast &amp; Efficient Genome Analysis …</vt:lpstr>
      <vt:lpstr>Detailed Lectures on Genome Analysis</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Fundamentally Better Architectures</vt:lpstr>
      <vt:lpstr>We Need to Revisit the Entire Stack</vt:lpstr>
      <vt:lpstr>Axiom</vt:lpstr>
      <vt:lpstr>Historical: Opportunities at the Bottom </vt:lpstr>
      <vt:lpstr>Historical: Opportunities at the Bottom (II) </vt:lpstr>
      <vt:lpstr>Historical: Opportunities at the Top </vt:lpstr>
      <vt:lpstr>Axiom, Revisited</vt:lpstr>
      <vt:lpstr>Hence the Expanded View</vt:lpstr>
      <vt:lpstr>Fundamentally Better Architectures</vt:lpstr>
      <vt:lpstr>Data-Centric (Memory-Centric) Architectures</vt:lpstr>
      <vt:lpstr>Data-Centric Architectures: Properties</vt:lpstr>
      <vt:lpstr>Processing Data           Where It Makes Sense</vt:lpstr>
      <vt:lpstr>Processing in/near Memory: An Old Idea</vt:lpstr>
      <vt:lpstr>Processing in/near Memory: An Old Idea</vt:lpstr>
      <vt:lpstr>Why In-Memory Computation Today?</vt:lpstr>
      <vt:lpstr>Why In-Memory Computation Today?</vt:lpstr>
      <vt:lpstr>Memory Scaling Issues Were Real</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A Curious Discovery [Kim et al., ISCA 2014]</vt:lpstr>
      <vt:lpstr>The Story of RowHammer </vt:lpstr>
      <vt:lpstr>Modern DRAM is Prone to Disturbance Errors</vt:lpstr>
      <vt:lpstr>Most DRAM Modules Are Vulnerable</vt:lpstr>
      <vt:lpstr>Recent DRAM Is More Vulnerable</vt:lpstr>
      <vt:lpstr>One Can Take Over an Otherwise-Secure System</vt:lpstr>
      <vt:lpstr>More Security Implications (I)</vt:lpstr>
      <vt:lpstr>More Security Implications (II)</vt:lpstr>
      <vt:lpstr>More Security Implications (VII)</vt:lpstr>
      <vt:lpstr>More Security Implications (VIII)</vt:lpstr>
      <vt:lpstr>Memory Scaling Issues Are Real</vt:lpstr>
      <vt:lpstr>Memory Scaling Issues Are Real</vt:lpstr>
      <vt:lpstr>The Push from Circuits and Devices</vt:lpstr>
      <vt:lpstr>RowHammer in 2020 (I)</vt:lpstr>
      <vt:lpstr>Key Takeaways from 1580 Chips</vt:lpstr>
      <vt:lpstr>RowHammer in 2020 (II)</vt:lpstr>
      <vt:lpstr>RowHammer in 2020 (III)</vt:lpstr>
      <vt:lpstr>BlockHammer Solution in 2021</vt:lpstr>
      <vt:lpstr>Two Key RowHammer Papers at MICRO 2021</vt:lpstr>
      <vt:lpstr>Two Key RowHammer Papers at MICRO 2021</vt:lpstr>
      <vt:lpstr>Detailed Lectures on RowHammer</vt:lpstr>
      <vt:lpstr>The Story of RowHammer Lecture …</vt:lpstr>
      <vt:lpstr>PowerPoint Presentation</vt:lpstr>
      <vt:lpstr>How Reliable/Secure/Safe is This Bridge?</vt:lpstr>
      <vt:lpstr>Collapse of the “Galloping Gertie” (1940)</vt:lpstr>
      <vt:lpstr>Another Example (1994)</vt:lpstr>
      <vt:lpstr>Yet Another Example (2007)</vt:lpstr>
      <vt:lpstr>A More Recent Example (2018)</vt:lpstr>
      <vt:lpstr>How Safe &amp; Secure Is This Platform?</vt:lpstr>
      <vt:lpstr>How Safe &amp; Secure Is This Platform?</vt:lpstr>
      <vt:lpstr>Challenge and Opportunity for Future</vt:lpstr>
      <vt:lpstr>Solution Direction: Principled Designs</vt:lpstr>
      <vt:lpstr>The Push from Circuits and Devices</vt:lpstr>
      <vt:lpstr>The Takeaway, Again</vt:lpstr>
      <vt:lpstr>Data Retention in Memory [Liu et al., ISCA 2013]</vt:lpstr>
      <vt:lpstr>More on DRAM Refresh (I)</vt:lpstr>
      <vt:lpstr>More on DRAM Refresh (II)</vt:lpstr>
      <vt:lpstr>More on DRAM Refresh (III)</vt:lpstr>
      <vt:lpstr>More on DRAM Refresh (IV)</vt:lpstr>
      <vt:lpstr>More on DRAM Refresh (V)</vt:lpstr>
      <vt:lpstr>More on DRAM Refresh (VI)</vt:lpstr>
      <vt:lpstr>More on DRAM Refresh (VII)</vt:lpstr>
      <vt:lpstr>More on DRAM Refresh (VIII)</vt:lpstr>
      <vt:lpstr>More on DRAM Refresh (IX)</vt:lpstr>
      <vt:lpstr>More on DRAM Refresh (X)</vt:lpstr>
      <vt:lpstr>More on DRAM Refresh &amp; Data Retention</vt:lpstr>
      <vt:lpstr>The Push from Circuits and Devices</vt:lpstr>
      <vt:lpstr>An Example Intelligent Controller</vt:lpstr>
      <vt:lpstr>Industry Is Writing Papers About It, Too</vt:lpstr>
      <vt:lpstr>Call for Intelligent Memory Controllers</vt:lpstr>
      <vt:lpstr>Promising Direction: Hybrid Memory Systems</vt:lpstr>
      <vt:lpstr>The Push from Circuits and Devices</vt:lpstr>
      <vt:lpstr>Why In-Memory Computation Today?</vt:lpstr>
      <vt:lpstr>Three Key Systems &amp; Application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PIM Review and Open Problems</vt:lpstr>
      <vt:lpstr>PowerPoint Presentation</vt:lpstr>
      <vt:lpstr>PowerPoint Presentation</vt:lpstr>
      <vt:lpstr>We Need to Think Differently from the Past Approaches</vt:lpstr>
      <vt:lpstr>Processing in Memory:   Two Approaches</vt:lpstr>
      <vt:lpstr>Two PIM Approaches</vt:lpstr>
      <vt:lpstr>Approach 1: Processing Using Memory</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Lecture on RowClone &amp; Processing using DRAM</vt:lpstr>
      <vt:lpstr>RowClone Extensions and Follow-Up Work</vt:lpstr>
      <vt:lpstr>LISA: Increasing Connectivity in DRAM</vt:lpstr>
      <vt:lpstr>FIGARO: Fine-Grained In-DRAM Copy</vt:lpstr>
      <vt:lpstr>Network-On-Memory: Fast Inter-Bank Copy</vt:lpstr>
      <vt:lpstr>Mindset: Memory as an Accelerator</vt:lpstr>
      <vt:lpstr>(Truly) In-Memory Computation </vt:lpstr>
      <vt:lpstr>In-DRAM AND/OR: Triple Row Activation</vt:lpstr>
      <vt:lpstr>Bulk Bitwise Operations in Workloads</vt:lpstr>
      <vt:lpstr>In-DRAM Acceleration of Database Queries</vt:lpstr>
      <vt:lpstr>More on Ambit</vt:lpstr>
      <vt:lpstr>In-DRAM Bulk Bitwise Execution</vt:lpstr>
      <vt:lpstr>SIMDRAM Framework</vt:lpstr>
      <vt:lpstr>SIMDRAM Key Idea  </vt:lpstr>
      <vt:lpstr>SIMDRAM Framework: Overview </vt:lpstr>
      <vt:lpstr>SIMDRAM Key Results</vt:lpstr>
      <vt:lpstr>SIMDRAM Conclusion</vt:lpstr>
      <vt:lpstr>SIMDRAM: A Framework for Bit-Serial SIMD Processing using DRAM</vt:lpstr>
      <vt:lpstr>In-DRAM Physical Unclonable Functions</vt:lpstr>
      <vt:lpstr>In-DRAM True Random Number Generation</vt:lpstr>
      <vt:lpstr>In-DRAM True Random Number Generation</vt:lpstr>
      <vt:lpstr>Processing in Memory:   Two Approaches</vt:lpstr>
      <vt:lpstr>Another Example: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Google Workloads  for Consumer Devices: Mitigating Data Movement Bottlenecks</vt:lpstr>
      <vt:lpstr>Consumer Devices</vt:lpstr>
      <vt:lpstr>Popular Consumer Workloads</vt:lpstr>
      <vt:lpstr>Energy Cost of Data Movement</vt:lpstr>
      <vt:lpstr>Using PIM to Reduce Data Movement</vt:lpstr>
      <vt:lpstr>Workload Analysis</vt:lpstr>
      <vt:lpstr>TensorFlow Mobile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Time Series Analysis</vt:lpstr>
      <vt:lpstr>Accelerating Neural Network Inference</vt:lpstr>
      <vt:lpstr>Google Neural Network Models for Edge Devices:  Analyzing and Mitigating  Machine Learning Inference Bottlenecks</vt:lpstr>
      <vt:lpstr>Executive Summary</vt:lpstr>
      <vt:lpstr>FPGA-based Processing Near Memory</vt:lpstr>
      <vt:lpstr>We Need to Revisit the Entire Stack</vt:lpstr>
      <vt:lpstr>PEI: Simple Processing in Memory</vt:lpstr>
      <vt:lpstr>PIM Review and Open Problems</vt:lpstr>
      <vt:lpstr>PowerPoint Presentation</vt:lpstr>
      <vt:lpstr>PowerPoint Presentation</vt:lpstr>
      <vt:lpstr>PIM Review and Open Problems (II)</vt:lpstr>
      <vt:lpstr>UPMEM Processing-in-DRAM Engine (2019)</vt:lpstr>
      <vt:lpstr>UPMEM Memory Modules</vt:lpstr>
      <vt:lpstr>2,560-DPU Processing-in-Memory System</vt:lpstr>
      <vt:lpstr>More on the UPMEM PIM System</vt:lpstr>
      <vt:lpstr>Experimental Analysis of the UPMEM PIM Engine</vt:lpstr>
      <vt:lpstr>PrIM Benchmarks: Application Domains</vt:lpstr>
      <vt:lpstr>PrIM Benchmarks are Open Source</vt:lpstr>
      <vt:lpstr>Understanding a Modern PIM Architecture</vt:lpstr>
      <vt:lpstr>Understanding a Modern PIM Architecture</vt:lpstr>
      <vt:lpstr>More on Analysis of the UPMEM PIM Engine</vt:lpstr>
      <vt:lpstr>More on Analysis of the UPMEM PIM Engine</vt:lpstr>
      <vt:lpstr>FPGA-based Processing Near Memory</vt:lpstr>
      <vt:lpstr>DAMOV Analysis Methodology &amp; Workloads</vt:lpstr>
      <vt:lpstr>When to Employ Near-Data Processing? </vt:lpstr>
      <vt:lpstr>Step 1: Application Profiling </vt:lpstr>
      <vt:lpstr>Step 3: Memory Bottleneck Analysis</vt:lpstr>
      <vt:lpstr>DAMOV is Open Source</vt:lpstr>
      <vt:lpstr>DAMOV is Open Source</vt:lpstr>
      <vt:lpstr>More on DAMOV Analysis Methodology &amp; Workloads</vt:lpstr>
      <vt:lpstr>More on DAMOV</vt:lpstr>
      <vt:lpstr>Samsung Function-in-Memory DRAM (2021)</vt:lpstr>
      <vt:lpstr>Samsung Function-in-Memory DRAM (2021)</vt:lpstr>
      <vt:lpstr>Samsung Function-in-Memory DRAM (2021)</vt:lpstr>
      <vt:lpstr>Samsung Function-in-Memory DRAM (2021)</vt:lpstr>
      <vt:lpstr>Samsung Function-in-Memory DRAM (2021)</vt:lpstr>
      <vt:lpstr>Samsung AxDIMM (2021)</vt:lpstr>
      <vt:lpstr>Detailed Lectures on PIM (I)</vt:lpstr>
      <vt:lpstr>Detailed Lectures on PIM (II)</vt:lpstr>
      <vt:lpstr>A Longer &amp; Detailed Tutorial on PIM</vt:lpstr>
      <vt:lpstr>A Tutorial on PIM</vt:lpstr>
      <vt:lpstr>A Recent Short Talk on PIM</vt:lpstr>
      <vt:lpstr>Challenge and Opportunity for Future</vt:lpstr>
      <vt:lpstr>Challenge and Opportunity for Future</vt:lpstr>
      <vt:lpstr>Challenge and Opportunity for Future</vt:lpstr>
      <vt:lpstr>Eliminating the Adoption Barriers</vt:lpstr>
      <vt:lpstr>Potential Barriers to Adoption of PIM</vt:lpstr>
      <vt:lpstr>We Need to Revisit the Entire Stack</vt:lpstr>
      <vt:lpstr>DAMOV Analysis Methodology &amp; Workloads</vt:lpstr>
      <vt:lpstr>DAMOV is Open Source</vt:lpstr>
      <vt:lpstr>PIM Can Enable New Medical Platforms</vt:lpstr>
      <vt:lpstr>Future of Genome Sequencing &amp; Analysis</vt:lpstr>
      <vt:lpstr>Accelerating Genome Analysis: Overview</vt:lpstr>
      <vt:lpstr>FPGA-based Processing Near Memory</vt:lpstr>
      <vt:lpstr>More on Fast &amp; Efficient Genome Analysis …</vt:lpstr>
      <vt:lpstr>Detailed Lectures on Genome Analysis</vt:lpstr>
      <vt:lpstr>Unfortunately, Little or No  Time for the Next Two Parts</vt:lpstr>
      <vt:lpstr>Challenge and Opportunity for Future</vt:lpstr>
      <vt:lpstr>Challenge and Opportunity for Future</vt:lpstr>
      <vt:lpstr>More Info in This Longer Tutorial…</vt:lpstr>
      <vt:lpstr>A Tutorial on PIM</vt:lpstr>
      <vt:lpstr>Data-Driven Architectures</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Self-Optimizing Memory Prefetchers</vt:lpstr>
      <vt:lpstr>PowerPoint Presentation</vt:lpstr>
      <vt:lpstr>Executive Summary</vt:lpstr>
      <vt:lpstr>Key Shortcomings in Prior Prefetchers</vt:lpstr>
      <vt:lpstr>Our Goal</vt:lpstr>
      <vt:lpstr>Our Proposal</vt:lpstr>
      <vt:lpstr>Basics of Reinforcement Learning (RL)</vt:lpstr>
      <vt:lpstr>Formulating Prefetching as RL</vt:lpstr>
      <vt:lpstr>Pythia Overview</vt:lpstr>
      <vt:lpstr>Simulation Methodology</vt:lpstr>
      <vt:lpstr>Basic Pythia Configuration</vt:lpstr>
      <vt:lpstr>Performance with Varying Core Count</vt:lpstr>
      <vt:lpstr>Performance with Varying Core Count</vt:lpstr>
      <vt:lpstr>Performance with Varying DRAM Bandwidth</vt:lpstr>
      <vt:lpstr>Performance with Varying DRAM Bandwidth</vt:lpstr>
      <vt:lpstr>Pythia’s Overhead</vt:lpstr>
      <vt:lpstr>More in the Paper</vt:lpstr>
      <vt:lpstr>Pythia is Open Source</vt:lpstr>
      <vt:lpstr>PowerPoint Presentation</vt:lpstr>
      <vt:lpstr>Self-Optimizing Memory Prefetchers</vt:lpstr>
      <vt:lpstr>An Intelligent Architecture</vt:lpstr>
      <vt:lpstr>Challenge and Opportunity for Future</vt:lpstr>
      <vt:lpstr>Data-Aware Architectures</vt:lpstr>
      <vt:lpstr>Corollaries: Architectures Today …</vt:lpstr>
      <vt:lpstr>Data-Aware Architectures</vt:lpstr>
      <vt:lpstr>One Problem: Limited Expressiveness</vt:lpstr>
      <vt:lpstr>A Solution: More Expressive Interfaces</vt:lpstr>
      <vt:lpstr>Expressive (Memory) Interfaces</vt:lpstr>
      <vt:lpstr>SW provides key program information to HW</vt:lpstr>
      <vt:lpstr>Broader goal: Enable many cross-layer optimizations</vt:lpstr>
      <vt:lpstr>Our approach: Rich cross-layer abstractions</vt:lpstr>
      <vt:lpstr>PowerPoint Presentation</vt:lpstr>
      <vt:lpstr>XMem Aids/Enables Many Optimizations</vt:lpstr>
      <vt:lpstr>Expressive (Memory) Interfaces</vt:lpstr>
      <vt:lpstr>Expressive (Memory) Interfaces for GPUs</vt:lpstr>
      <vt:lpstr>Locality Descriptor: Executive Summary </vt:lpstr>
      <vt:lpstr>An Example: Hybrid Memory Management</vt:lpstr>
      <vt:lpstr>An Example: Heterogeneous-Reliability Memory</vt:lpstr>
      <vt:lpstr>Exploiting Memory Error Tolerance  with Hybrid Memory Systems</vt:lpstr>
      <vt:lpstr>Heterogeneous-Reliability Memory</vt:lpstr>
      <vt:lpstr>More on Heterogeneous-Reliability Memory</vt:lpstr>
      <vt:lpstr>Data-Aware Cross-Layer Hybrid System Management</vt:lpstr>
      <vt:lpstr>Another Example: EDEN for DNNs</vt:lpstr>
      <vt:lpstr>PowerPoint Presentation</vt:lpstr>
      <vt:lpstr>PowerPoint Presentation</vt:lpstr>
      <vt:lpstr>PowerPoint Presentation</vt:lpstr>
      <vt:lpstr>PowerPoint Presentation</vt:lpstr>
      <vt:lpstr>PowerPoint Presentation</vt:lpstr>
      <vt:lpstr>EDEN: Data-Aware Efficient DNN Inference</vt:lpstr>
      <vt:lpstr>SMASH: SW/HW Indexing Acceleration</vt:lpstr>
      <vt:lpstr>Data-Aware Virtual Memory Framework</vt:lpstr>
      <vt:lpstr>SW/HW Climate Modeling Accelerator</vt:lpstr>
      <vt:lpstr>HW/SW Time Series Analysis Accelerator</vt:lpstr>
      <vt:lpstr>FPGA-based Processing Near Memory</vt:lpstr>
      <vt:lpstr>Accelerating Linked Data Structures</vt:lpstr>
      <vt:lpstr>Accelerating Approximate String Matching</vt:lpstr>
      <vt:lpstr>Accelerating Genome Analysis [IEEE MICRO 2020]</vt:lpstr>
      <vt:lpstr>Challenge and Opportunity for Future</vt:lpstr>
      <vt:lpstr>We Need to Rethink the Entire Stack</vt:lpstr>
      <vt:lpstr>Concluding Remarks</vt:lpstr>
      <vt:lpstr>Recap: Corollaries: Architectures Today …</vt:lpstr>
      <vt:lpstr>Concluding Remarks</vt:lpstr>
      <vt:lpstr>Fundamentally Better Architectures</vt:lpstr>
      <vt:lpstr>PowerPoint Presentation</vt:lpstr>
      <vt:lpstr>We Need to Revisit the Entire Stack</vt:lpstr>
      <vt:lpstr>We Need to Exploit Good Principles</vt:lpstr>
      <vt:lpstr>A Blueprint for Fundamentally Better Architectures</vt:lpstr>
      <vt:lpstr>PIM Review and Open Problems</vt:lpstr>
      <vt:lpstr>PowerPoint Presentation</vt:lpstr>
      <vt:lpstr>PowerPoint Presentation</vt:lpstr>
      <vt:lpstr>PIM Review and Open Problems (II)</vt:lpstr>
      <vt:lpstr>A Longer Tutorial Version of This Talk</vt:lpstr>
      <vt:lpstr>A Tutorial on PIM</vt:lpstr>
      <vt:lpstr>Detailed Lectures on PIM (I)</vt:lpstr>
      <vt:lpstr>Detailed Lectures on PIM (II)</vt:lpstr>
      <vt:lpstr>Comp Arch (Current)</vt:lpstr>
      <vt:lpstr>PowerPoint Presentation</vt:lpstr>
      <vt:lpstr>Funding Acknowledgments</vt:lpstr>
      <vt:lpstr>Acknowledgments</vt:lpstr>
      <vt:lpstr>PowerPoint Presentation</vt:lpstr>
      <vt:lpstr>SAFARI Newsletter April 2020 Edition</vt:lpstr>
      <vt:lpstr>SAFARI Newsletter January 2021 Edition</vt:lpstr>
      <vt:lpstr>Referenced Papers, Talks, Artifacts</vt:lpstr>
      <vt:lpstr>Open Source Tools: SAFARI GitHub</vt:lpstr>
      <vt:lpstr>Intelligent Architectures for  Intelligent Systems</vt:lpstr>
      <vt:lpstr>Backup Slides</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Principles for Computing?</vt:lpstr>
      <vt:lpstr>Readings, Videos, Reference Materials</vt:lpstr>
      <vt:lpstr>More on My Research &amp; Teaching</vt:lpstr>
      <vt:lpstr>Brief Self Introduction</vt:lpstr>
      <vt:lpstr>Current Research Mission</vt:lpstr>
      <vt:lpstr>Four Key Current Directions</vt:lpstr>
      <vt:lpstr>The Transformation Hierarchy</vt:lpstr>
      <vt:lpstr>Axiom</vt:lpstr>
      <vt:lpstr>Current Research Mission &amp; Major Topics</vt:lpstr>
      <vt:lpstr>PowerPoint Presentation</vt:lpstr>
      <vt:lpstr>SAFARI Newsletter January 2021 Edition</vt:lpstr>
      <vt:lpstr>SAFARI PhD and Post-Doc Alumni</vt:lpstr>
      <vt:lpstr>Principle: Teaching and Research</vt:lpstr>
      <vt:lpstr>Principle: Learning and Scholarship</vt:lpstr>
      <vt:lpstr>Principle: Insight and Ideas</vt:lpstr>
      <vt:lpstr>Principle: Learning and Scholarship</vt:lpstr>
      <vt:lpstr>Principle: Good Mindset, Goals &amp; Focus</vt:lpstr>
      <vt:lpstr>Research &amp; Teaching: Some Overview Talks</vt:lpstr>
      <vt:lpstr>Online Courses &amp; Lectures</vt:lpstr>
      <vt:lpstr>PowerPoint Presentation</vt:lpstr>
      <vt:lpstr>DDCA (Spring 2021)</vt:lpstr>
      <vt:lpstr>Comp Arch (Fall 2020)</vt:lpstr>
      <vt:lpstr>Comp Arch (Current)</vt:lpstr>
      <vt:lpstr>Seminar (Spring’21)</vt:lpstr>
      <vt:lpstr>Seminar (Current)</vt:lpstr>
      <vt:lpstr>Hands-On Projects &amp; Seminars Courses </vt:lpstr>
      <vt:lpstr>SAFARI Live Seminars (I)</vt:lpstr>
      <vt:lpstr>SAFARI Live Seminars (II)</vt:lpstr>
      <vt:lpstr>Open Source Tools: SAFARI GitHub</vt:lpstr>
      <vt:lpstr>An Interview on Research and Education</vt:lpstr>
      <vt:lpstr>More Thoughts and Suggestions</vt:lpstr>
      <vt:lpstr>More Thoughts and Suggestions (II)</vt:lpstr>
      <vt:lpstr>A Talk on Impactful Research &amp; Teaching</vt:lpstr>
      <vt:lpstr>An Interview on Computing Futures</vt:lpstr>
      <vt:lpstr>Papers, Talks, Videos, Artifacts</vt:lpstr>
      <vt:lpstr>End of Backup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3037</cp:revision>
  <cp:lastPrinted>2017-12-05T03:30:35Z</cp:lastPrinted>
  <dcterms:created xsi:type="dcterms:W3CDTF">2010-10-08T20:41:54Z</dcterms:created>
  <dcterms:modified xsi:type="dcterms:W3CDTF">2021-12-02T20:44:55Z</dcterms:modified>
</cp:coreProperties>
</file>